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00" r:id="rId1"/>
  </p:sldMasterIdLst>
  <p:notesMasterIdLst>
    <p:notesMasterId r:id="rId30"/>
  </p:notesMasterIdLst>
  <p:sldIdLst>
    <p:sldId id="256" r:id="rId2"/>
    <p:sldId id="411" r:id="rId3"/>
    <p:sldId id="562" r:id="rId4"/>
    <p:sldId id="547" r:id="rId5"/>
    <p:sldId id="548" r:id="rId6"/>
    <p:sldId id="563" r:id="rId7"/>
    <p:sldId id="564" r:id="rId8"/>
    <p:sldId id="565" r:id="rId9"/>
    <p:sldId id="567" r:id="rId10"/>
    <p:sldId id="568" r:id="rId11"/>
    <p:sldId id="569" r:id="rId12"/>
    <p:sldId id="570" r:id="rId13"/>
    <p:sldId id="555" r:id="rId14"/>
    <p:sldId id="556" r:id="rId15"/>
    <p:sldId id="557" r:id="rId16"/>
    <p:sldId id="558" r:id="rId17"/>
    <p:sldId id="559" r:id="rId18"/>
    <p:sldId id="571" r:id="rId19"/>
    <p:sldId id="572" r:id="rId20"/>
    <p:sldId id="573" r:id="rId21"/>
    <p:sldId id="574" r:id="rId22"/>
    <p:sldId id="575" r:id="rId23"/>
    <p:sldId id="576" r:id="rId24"/>
    <p:sldId id="577" r:id="rId25"/>
    <p:sldId id="578" r:id="rId26"/>
    <p:sldId id="579" r:id="rId27"/>
    <p:sldId id="532" r:id="rId28"/>
    <p:sldId id="408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F9FF"/>
    <a:srgbClr val="FF4916"/>
    <a:srgbClr val="13E71F"/>
    <a:srgbClr val="F0F2FF"/>
    <a:srgbClr val="07DEFF"/>
    <a:srgbClr val="08B9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06" autoAdjust="0"/>
    <p:restoredTop sz="94589" autoAdjust="0"/>
  </p:normalViewPr>
  <p:slideViewPr>
    <p:cSldViewPr snapToGrid="0" snapToObjects="1">
      <p:cViewPr varScale="1">
        <p:scale>
          <a:sx n="80" d="100"/>
          <a:sy n="80" d="100"/>
        </p:scale>
        <p:origin x="72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1" Type="http://schemas.openxmlformats.org/officeDocument/2006/relationships/image" Target="../media/image8.wmf"/><Relationship Id="rId2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28D64-41B0-E545-81B6-0D30B8963CC1}" type="datetimeFigureOut">
              <a:rPr lang="en-US" smtClean="0"/>
              <a:t>11/9/15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A0437-F397-4949-BB8C-573B29B08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11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A0437-F397-4949-BB8C-573B29B082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61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99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99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99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99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99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99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461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6603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621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887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486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01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45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51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99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99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99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11/9/15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0B1BB-E12E-441C-BC6A-ECF78AA78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11/9/15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6CF970-34CB-F14E-8308-40552BC8F5E0}" type="datetimeFigureOut">
              <a:rPr lang="en-US" smtClean="0"/>
              <a:t>11/9/15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11/9/15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11/9/15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11/9/15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11/9/15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6CF970-34CB-F14E-8308-40552BC8F5E0}" type="datetimeFigureOut">
              <a:rPr lang="en-US" smtClean="0"/>
              <a:t>11/9/15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6CF970-34CB-F14E-8308-40552BC8F5E0}" type="datetimeFigureOut">
              <a:rPr lang="en-US" smtClean="0"/>
              <a:t>11/9/15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  <p:sldLayoutId id="2147484512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8.wmf"/><Relationship Id="rId5" Type="http://schemas.openxmlformats.org/officeDocument/2006/relationships/oleObject" Target="../embeddings/oleObject24.bin"/><Relationship Id="rId6" Type="http://schemas.openxmlformats.org/officeDocument/2006/relationships/oleObject" Target="../embeddings/oleObject25.bin"/><Relationship Id="rId7" Type="http://schemas.openxmlformats.org/officeDocument/2006/relationships/oleObject" Target="../embeddings/oleObject26.bin"/><Relationship Id="rId8" Type="http://schemas.openxmlformats.org/officeDocument/2006/relationships/image" Target="../media/image7.gi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8.w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7.gi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8.w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5.png"/><Relationship Id="rId7" Type="http://schemas.openxmlformats.org/officeDocument/2006/relationships/image" Target="../media/image7.gi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gi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6.bin"/><Relationship Id="rId12" Type="http://schemas.openxmlformats.org/officeDocument/2006/relationships/image" Target="../media/image11.emf"/><Relationship Id="rId13" Type="http://schemas.openxmlformats.org/officeDocument/2006/relationships/oleObject" Target="../embeddings/oleObject37.bin"/><Relationship Id="rId14" Type="http://schemas.openxmlformats.org/officeDocument/2006/relationships/image" Target="../media/image12.emf"/><Relationship Id="rId15" Type="http://schemas.openxmlformats.org/officeDocument/2006/relationships/oleObject" Target="../embeddings/oleObject38.bin"/><Relationship Id="rId16" Type="http://schemas.openxmlformats.org/officeDocument/2006/relationships/image" Target="../media/image13.emf"/><Relationship Id="rId17" Type="http://schemas.openxmlformats.org/officeDocument/2006/relationships/oleObject" Target="../embeddings/oleObject39.bin"/><Relationship Id="rId18" Type="http://schemas.openxmlformats.org/officeDocument/2006/relationships/image" Target="../media/image1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31.bin"/><Relationship Id="rId5" Type="http://schemas.openxmlformats.org/officeDocument/2006/relationships/image" Target="../media/image8.wmf"/><Relationship Id="rId6" Type="http://schemas.openxmlformats.org/officeDocument/2006/relationships/oleObject" Target="../embeddings/oleObject32.bin"/><Relationship Id="rId7" Type="http://schemas.openxmlformats.org/officeDocument/2006/relationships/oleObject" Target="../embeddings/oleObject33.bin"/><Relationship Id="rId8" Type="http://schemas.openxmlformats.org/officeDocument/2006/relationships/oleObject" Target="../embeddings/oleObject34.bin"/><Relationship Id="rId9" Type="http://schemas.openxmlformats.org/officeDocument/2006/relationships/oleObject" Target="../embeddings/oleObject35.bin"/><Relationship Id="rId10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5.png"/><Relationship Id="rId5" Type="http://schemas.openxmlformats.org/officeDocument/2006/relationships/oleObject" Target="../embeddings/oleObject40.bin"/><Relationship Id="rId6" Type="http://schemas.openxmlformats.org/officeDocument/2006/relationships/image" Target="../media/image8.wmf"/><Relationship Id="rId7" Type="http://schemas.openxmlformats.org/officeDocument/2006/relationships/oleObject" Target="../embeddings/oleObject41.bin"/><Relationship Id="rId8" Type="http://schemas.openxmlformats.org/officeDocument/2006/relationships/oleObject" Target="../embeddings/oleObject42.bin"/><Relationship Id="rId9" Type="http://schemas.openxmlformats.org/officeDocument/2006/relationships/oleObject" Target="../embeddings/oleObject43.bin"/><Relationship Id="rId10" Type="http://schemas.openxmlformats.org/officeDocument/2006/relationships/image" Target="../media/image7.gi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5.png"/><Relationship Id="rId5" Type="http://schemas.openxmlformats.org/officeDocument/2006/relationships/oleObject" Target="../embeddings/oleObject44.bin"/><Relationship Id="rId6" Type="http://schemas.openxmlformats.org/officeDocument/2006/relationships/image" Target="../media/image8.wmf"/><Relationship Id="rId7" Type="http://schemas.openxmlformats.org/officeDocument/2006/relationships/oleObject" Target="../embeddings/oleObject45.bin"/><Relationship Id="rId8" Type="http://schemas.openxmlformats.org/officeDocument/2006/relationships/oleObject" Target="../embeddings/oleObject46.bin"/><Relationship Id="rId9" Type="http://schemas.openxmlformats.org/officeDocument/2006/relationships/oleObject" Target="../embeddings/oleObject47.bin"/><Relationship Id="rId10" Type="http://schemas.openxmlformats.org/officeDocument/2006/relationships/image" Target="../media/image7.gi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5.png"/><Relationship Id="rId5" Type="http://schemas.openxmlformats.org/officeDocument/2006/relationships/oleObject" Target="../embeddings/oleObject48.bin"/><Relationship Id="rId6" Type="http://schemas.openxmlformats.org/officeDocument/2006/relationships/image" Target="../media/image8.wmf"/><Relationship Id="rId7" Type="http://schemas.openxmlformats.org/officeDocument/2006/relationships/oleObject" Target="../embeddings/oleObject49.bin"/><Relationship Id="rId8" Type="http://schemas.openxmlformats.org/officeDocument/2006/relationships/oleObject" Target="../embeddings/oleObject50.bin"/><Relationship Id="rId9" Type="http://schemas.openxmlformats.org/officeDocument/2006/relationships/oleObject" Target="../embeddings/oleObject51.bin"/><Relationship Id="rId10" Type="http://schemas.openxmlformats.org/officeDocument/2006/relationships/image" Target="../media/image7.gi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52.bin"/><Relationship Id="rId5" Type="http://schemas.openxmlformats.org/officeDocument/2006/relationships/image" Target="../media/image8.wmf"/><Relationship Id="rId6" Type="http://schemas.openxmlformats.org/officeDocument/2006/relationships/oleObject" Target="../embeddings/oleObject53.bin"/><Relationship Id="rId7" Type="http://schemas.openxmlformats.org/officeDocument/2006/relationships/oleObject" Target="../embeddings/oleObject54.bin"/><Relationship Id="rId8" Type="http://schemas.openxmlformats.org/officeDocument/2006/relationships/oleObject" Target="../embeddings/oleObject55.bin"/><Relationship Id="rId9" Type="http://schemas.openxmlformats.org/officeDocument/2006/relationships/image" Target="../media/image5.png"/><Relationship Id="rId10" Type="http://schemas.openxmlformats.org/officeDocument/2006/relationships/image" Target="../media/image7.gi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56.bin"/><Relationship Id="rId5" Type="http://schemas.openxmlformats.org/officeDocument/2006/relationships/image" Target="../media/image8.wmf"/><Relationship Id="rId6" Type="http://schemas.openxmlformats.org/officeDocument/2006/relationships/oleObject" Target="../embeddings/oleObject57.bin"/><Relationship Id="rId7" Type="http://schemas.openxmlformats.org/officeDocument/2006/relationships/oleObject" Target="../embeddings/oleObject58.bin"/><Relationship Id="rId8" Type="http://schemas.openxmlformats.org/officeDocument/2006/relationships/oleObject" Target="../embeddings/oleObject59.bin"/><Relationship Id="rId9" Type="http://schemas.openxmlformats.org/officeDocument/2006/relationships/image" Target="../media/image5.png"/><Relationship Id="rId10" Type="http://schemas.openxmlformats.org/officeDocument/2006/relationships/image" Target="../media/image7.gi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60.bin"/><Relationship Id="rId5" Type="http://schemas.openxmlformats.org/officeDocument/2006/relationships/image" Target="../media/image8.wmf"/><Relationship Id="rId6" Type="http://schemas.openxmlformats.org/officeDocument/2006/relationships/oleObject" Target="../embeddings/oleObject61.bin"/><Relationship Id="rId7" Type="http://schemas.openxmlformats.org/officeDocument/2006/relationships/oleObject" Target="../embeddings/oleObject62.bin"/><Relationship Id="rId8" Type="http://schemas.openxmlformats.org/officeDocument/2006/relationships/oleObject" Target="../embeddings/oleObject63.bin"/><Relationship Id="rId9" Type="http://schemas.openxmlformats.org/officeDocument/2006/relationships/image" Target="../media/image5.png"/><Relationship Id="rId10" Type="http://schemas.openxmlformats.org/officeDocument/2006/relationships/image" Target="../media/image7.gi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64.bin"/><Relationship Id="rId5" Type="http://schemas.openxmlformats.org/officeDocument/2006/relationships/image" Target="../media/image8.wmf"/><Relationship Id="rId6" Type="http://schemas.openxmlformats.org/officeDocument/2006/relationships/image" Target="../media/image5.pn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65.bin"/><Relationship Id="rId5" Type="http://schemas.openxmlformats.org/officeDocument/2006/relationships/image" Target="../media/image8.wmf"/><Relationship Id="rId6" Type="http://schemas.openxmlformats.org/officeDocument/2006/relationships/image" Target="../media/image5.pn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66.bin"/><Relationship Id="rId5" Type="http://schemas.openxmlformats.org/officeDocument/2006/relationships/image" Target="../media/image8.wmf"/><Relationship Id="rId6" Type="http://schemas.openxmlformats.org/officeDocument/2006/relationships/image" Target="../media/image5.png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67.bin"/><Relationship Id="rId5" Type="http://schemas.openxmlformats.org/officeDocument/2006/relationships/image" Target="../media/image8.w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68.bin"/><Relationship Id="rId5" Type="http://schemas.openxmlformats.org/officeDocument/2006/relationships/image" Target="../media/image8.w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gi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.bin"/><Relationship Id="rId12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8" Type="http://schemas.openxmlformats.org/officeDocument/2006/relationships/oleObject" Target="../embeddings/oleObject5.bin"/><Relationship Id="rId9" Type="http://schemas.openxmlformats.org/officeDocument/2006/relationships/oleObject" Target="../embeddings/oleObject6.bin"/><Relationship Id="rId10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8.wmf"/><Relationship Id="rId5" Type="http://schemas.openxmlformats.org/officeDocument/2006/relationships/oleObject" Target="../embeddings/oleObject10.bin"/><Relationship Id="rId6" Type="http://schemas.openxmlformats.org/officeDocument/2006/relationships/oleObject" Target="../embeddings/oleObject11.bin"/><Relationship Id="rId7" Type="http://schemas.openxmlformats.org/officeDocument/2006/relationships/oleObject" Target="../embeddings/oleObject12.bin"/><Relationship Id="rId8" Type="http://schemas.openxmlformats.org/officeDocument/2006/relationships/oleObject" Target="../embeddings/oleObject13.bin"/><Relationship Id="rId9" Type="http://schemas.openxmlformats.org/officeDocument/2006/relationships/oleObject" Target="../embeddings/oleObject14.bin"/><Relationship Id="rId10" Type="http://schemas.openxmlformats.org/officeDocument/2006/relationships/oleObject" Target="../embeddings/oleObject15.bin"/><Relationship Id="rId11" Type="http://schemas.openxmlformats.org/officeDocument/2006/relationships/oleObject" Target="../embeddings/oleObject16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8.wmf"/><Relationship Id="rId5" Type="http://schemas.openxmlformats.org/officeDocument/2006/relationships/oleObject" Target="../embeddings/oleObject18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8.wmf"/><Relationship Id="rId5" Type="http://schemas.openxmlformats.org/officeDocument/2006/relationships/oleObject" Target="../embeddings/oleObject20.bin"/><Relationship Id="rId6" Type="http://schemas.openxmlformats.org/officeDocument/2006/relationships/oleObject" Target="../embeddings/oleObject21.bin"/><Relationship Id="rId7" Type="http://schemas.openxmlformats.org/officeDocument/2006/relationships/oleObject" Target="../embeddings/oleObject22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32" y="464054"/>
            <a:ext cx="8856135" cy="141553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Comic Sans MS"/>
                <a:cs typeface="Comic Sans MS"/>
              </a:rPr>
              <a:t>Secure Computation </a:t>
            </a:r>
            <a:br>
              <a:rPr lang="en-US" sz="4000" dirty="0" smtClean="0">
                <a:solidFill>
                  <a:schemeClr val="tx1"/>
                </a:solidFill>
                <a:latin typeface="Comic Sans MS"/>
                <a:cs typeface="Comic Sans MS"/>
              </a:rPr>
            </a:br>
            <a:r>
              <a:rPr lang="en-US" sz="4000" dirty="0" smtClean="0">
                <a:solidFill>
                  <a:schemeClr val="tx1"/>
                </a:solidFill>
                <a:latin typeface="Comic Sans MS"/>
                <a:cs typeface="Comic Sans MS"/>
              </a:rPr>
              <a:t>Lecture 17-18</a:t>
            </a:r>
            <a:endParaRPr lang="en-US" sz="4000" dirty="0">
              <a:solidFill>
                <a:srgbClr val="FF6600"/>
              </a:solidFill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62667" y="5389016"/>
            <a:ext cx="5452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Arpita</a:t>
            </a:r>
            <a:r>
              <a:rPr lang="en-US" sz="3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Patra</a:t>
            </a:r>
            <a:endParaRPr lang="en-US" sz="36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68" y="2757930"/>
            <a:ext cx="3042660" cy="18818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060" y="2757930"/>
            <a:ext cx="3016090" cy="188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2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9500813"/>
              </p:ext>
            </p:extLst>
          </p:nvPr>
        </p:nvGraphicFramePr>
        <p:xfrm>
          <a:off x="711476" y="5692261"/>
          <a:ext cx="276002" cy="507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1" name="Clip" r:id="rId3" imgW="525240" imgH="1361880" progId="">
                  <p:embed/>
                </p:oleObj>
              </mc:Choice>
              <mc:Fallback>
                <p:oleObj name="Clip" r:id="rId3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476" y="5692261"/>
                        <a:ext cx="276002" cy="507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887331"/>
              </p:ext>
            </p:extLst>
          </p:nvPr>
        </p:nvGraphicFramePr>
        <p:xfrm>
          <a:off x="612642" y="3679174"/>
          <a:ext cx="276002" cy="507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2" name="Clip" r:id="rId5" imgW="525240" imgH="1361880" progId="">
                  <p:embed/>
                </p:oleObj>
              </mc:Choice>
              <mc:Fallback>
                <p:oleObj name="Clip" r:id="rId5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642" y="3679174"/>
                        <a:ext cx="276002" cy="507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240744"/>
            <a:ext cx="8972520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Reconstruction Phase (Error Correction of Reed-</a:t>
            </a:r>
            <a:r>
              <a:rPr lang="en-US" sz="3200" kern="0" dirty="0" err="1">
                <a:solidFill>
                  <a:srgbClr val="009900"/>
                </a:solidFill>
                <a:latin typeface="Comic Sans MS" pitchFamily="66" charset="0"/>
                <a:ea typeface="+mj-ea"/>
                <a:cs typeface="+mj-cs"/>
              </a:rPr>
              <a:t>S</a:t>
            </a:r>
            <a:r>
              <a:rPr kumimoji="0" lang="en-US" sz="32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olomon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Codes)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9876" y="1534432"/>
            <a:ext cx="5316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f(</a:t>
            </a:r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  <a:endParaRPr lang="en-US" sz="16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946" y="2127090"/>
            <a:ext cx="5644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f(</a:t>
            </a:r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  <a:endParaRPr lang="en-US" sz="16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15" y="3769594"/>
            <a:ext cx="4967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f(</a:t>
            </a:r>
            <a:r>
              <a:rPr lang="en-US" sz="1600" dirty="0" err="1">
                <a:solidFill>
                  <a:srgbClr val="0000FF"/>
                </a:solidFill>
                <a:latin typeface="Comic Sans MS"/>
                <a:cs typeface="Comic Sans MS"/>
              </a:rPr>
              <a:t>i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  <a:endParaRPr lang="en-US" sz="16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83745" y="5676320"/>
            <a:ext cx="5466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f(</a:t>
            </a:r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  <a:endParaRPr lang="en-US" sz="16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1302" y="1528124"/>
            <a:ext cx="3774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kern="0" dirty="0" smtClean="0">
                <a:latin typeface="Comic Sans MS"/>
                <a:cs typeface="Comic Sans MS"/>
              </a:rPr>
              <a:t>P</a:t>
            </a:r>
            <a:r>
              <a:rPr lang="en-US" sz="1600" b="1" kern="0" baseline="-25000" dirty="0" smtClean="0">
                <a:latin typeface="Comic Sans MS"/>
                <a:cs typeface="Comic Sans MS"/>
              </a:rPr>
              <a:t>1</a:t>
            </a:r>
            <a:endParaRPr lang="en-US" sz="1600" b="1" baseline="-25000" dirty="0"/>
          </a:p>
        </p:txBody>
      </p:sp>
      <p:sp>
        <p:nvSpPr>
          <p:cNvPr id="30" name="Rectangle 29"/>
          <p:cNvSpPr/>
          <p:nvPr/>
        </p:nvSpPr>
        <p:spPr>
          <a:xfrm>
            <a:off x="220133" y="2118490"/>
            <a:ext cx="3774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kern="0" dirty="0" smtClean="0">
                <a:latin typeface="Comic Sans MS"/>
                <a:cs typeface="Comic Sans MS"/>
              </a:rPr>
              <a:t>P</a:t>
            </a:r>
            <a:r>
              <a:rPr lang="en-US" sz="1600" b="1" kern="0" baseline="-25000" dirty="0" smtClean="0">
                <a:latin typeface="Comic Sans MS"/>
                <a:cs typeface="Comic Sans MS"/>
              </a:rPr>
              <a:t>2</a:t>
            </a:r>
            <a:endParaRPr lang="en-US" sz="1600" b="1" baseline="-25000" dirty="0"/>
          </a:p>
        </p:txBody>
      </p:sp>
      <p:sp>
        <p:nvSpPr>
          <p:cNvPr id="32" name="Rectangle 31"/>
          <p:cNvSpPr/>
          <p:nvPr/>
        </p:nvSpPr>
        <p:spPr>
          <a:xfrm>
            <a:off x="214712" y="3751268"/>
            <a:ext cx="3323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kern="0" dirty="0" smtClean="0">
                <a:latin typeface="Comic Sans MS"/>
                <a:cs typeface="Comic Sans MS"/>
              </a:rPr>
              <a:t>P</a:t>
            </a:r>
            <a:r>
              <a:rPr lang="en-US" sz="1600" b="1" kern="0" baseline="-25000" dirty="0" smtClean="0">
                <a:latin typeface="Comic Sans MS"/>
                <a:cs typeface="Comic Sans MS"/>
              </a:rPr>
              <a:t>i</a:t>
            </a:r>
            <a:endParaRPr lang="en-US" sz="1600" b="1" baseline="-25000" dirty="0"/>
          </a:p>
        </p:txBody>
      </p:sp>
      <p:sp>
        <p:nvSpPr>
          <p:cNvPr id="35" name="Rectangle 34"/>
          <p:cNvSpPr/>
          <p:nvPr/>
        </p:nvSpPr>
        <p:spPr>
          <a:xfrm>
            <a:off x="214715" y="5681633"/>
            <a:ext cx="3655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kern="0" dirty="0" err="1" smtClean="0">
                <a:latin typeface="Comic Sans MS"/>
                <a:cs typeface="Comic Sans MS"/>
              </a:rPr>
              <a:t>P</a:t>
            </a:r>
            <a:r>
              <a:rPr lang="en-US" sz="1600" b="1" kern="0" baseline="-25000" dirty="0" err="1" smtClean="0">
                <a:latin typeface="Comic Sans MS"/>
                <a:cs typeface="Comic Sans MS"/>
              </a:rPr>
              <a:t>n</a:t>
            </a:r>
            <a:endParaRPr lang="en-US" sz="1600" b="1" baseline="-25000" dirty="0"/>
          </a:p>
        </p:txBody>
      </p:sp>
      <p:sp>
        <p:nvSpPr>
          <p:cNvPr id="24" name="Rectangle 23"/>
          <p:cNvSpPr/>
          <p:nvPr/>
        </p:nvSpPr>
        <p:spPr>
          <a:xfrm>
            <a:off x="3166547" y="1558902"/>
            <a:ext cx="40470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(n,t+1)-RS code (over field F, |F| &gt; n):</a:t>
            </a:r>
            <a:endParaRPr lang="en-US" sz="1600" baseline="30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66546" y="2118490"/>
            <a:ext cx="58059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Encoding: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 Given 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a message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block of t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+1 field elements, m</a:t>
            </a:r>
            <a:r>
              <a:rPr lang="en-US" baseline="-25000" dirty="0">
                <a:solidFill>
                  <a:srgbClr val="000000"/>
                </a:solidFill>
                <a:latin typeface="Comic Sans MS"/>
                <a:cs typeface="Comic Sans MS"/>
              </a:rPr>
              <a:t>0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,m</a:t>
            </a:r>
            <a:r>
              <a:rPr lang="en-US" baseline="-25000" dirty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,…</a:t>
            </a:r>
            <a:r>
              <a:rPr lang="en-US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m</a:t>
            </a:r>
            <a:r>
              <a:rPr lang="en-US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t</a:t>
            </a:r>
            <a:r>
              <a:rPr lang="en-US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, define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f(x) = m</a:t>
            </a:r>
            <a:r>
              <a:rPr lang="en-US" baseline="-25000" dirty="0">
                <a:solidFill>
                  <a:srgbClr val="000000"/>
                </a:solidFill>
                <a:latin typeface="Comic Sans MS"/>
                <a:cs typeface="Comic Sans MS"/>
              </a:rPr>
              <a:t>0 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+ m</a:t>
            </a:r>
            <a:r>
              <a:rPr lang="en-US" baseline="-25000" dirty="0">
                <a:solidFill>
                  <a:srgbClr val="000000"/>
                </a:solidFill>
                <a:latin typeface="Comic Sans MS"/>
                <a:cs typeface="Comic Sans MS"/>
              </a:rPr>
              <a:t>0 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x + ……+ </a:t>
            </a:r>
            <a:r>
              <a:rPr lang="en-US" dirty="0" err="1">
                <a:solidFill>
                  <a:srgbClr val="000000"/>
                </a:solidFill>
                <a:latin typeface="Comic Sans MS"/>
                <a:cs typeface="Comic Sans MS"/>
              </a:rPr>
              <a:t>m</a:t>
            </a:r>
            <a:r>
              <a:rPr lang="en-US" baseline="-25000" dirty="0" err="1">
                <a:solidFill>
                  <a:srgbClr val="000000"/>
                </a:solidFill>
                <a:latin typeface="Comic Sans MS"/>
                <a:cs typeface="Comic Sans MS"/>
              </a:rPr>
              <a:t>t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baseline="30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t</a:t>
            </a:r>
            <a:endParaRPr lang="en-US" baseline="30000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endParaRPr lang="en-US" baseline="30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C = (f(1),f(2),….,f(n))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66550" y="3642463"/>
            <a:ext cx="45381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Distance d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 of (n,t+1)-RS code is:  n-t</a:t>
            </a:r>
            <a:endParaRPr lang="en-US" baseline="30000" dirty="0" smtClean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79213" y="4438317"/>
            <a:ext cx="63647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Theorem: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(n,t+1) RS code can correct x errors if d &gt; 2x</a:t>
            </a:r>
            <a:endParaRPr lang="en-US" baseline="30000" dirty="0" smtClean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166550" y="5400769"/>
            <a:ext cx="55371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With n &gt; =3t+1, d &gt; 2t, so we can correct t errors </a:t>
            </a:r>
            <a:endParaRPr lang="en-US" baseline="30000" dirty="0" smtClean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18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2127092"/>
              </p:ext>
            </p:extLst>
          </p:nvPr>
        </p:nvGraphicFramePr>
        <p:xfrm>
          <a:off x="699936" y="1451144"/>
          <a:ext cx="276002" cy="507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3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936" y="1451144"/>
                        <a:ext cx="276002" cy="507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774957"/>
              </p:ext>
            </p:extLst>
          </p:nvPr>
        </p:nvGraphicFramePr>
        <p:xfrm>
          <a:off x="678376" y="2107999"/>
          <a:ext cx="276002" cy="507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4" name="Clip" r:id="rId7" imgW="525240" imgH="1361880" progId="">
                  <p:embed/>
                </p:oleObj>
              </mc:Choice>
              <mc:Fallback>
                <p:oleObj name="Clip" r:id="rId7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376" y="2107999"/>
                        <a:ext cx="276002" cy="507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0" descr="image014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87" y="3644384"/>
            <a:ext cx="477672" cy="649091"/>
          </a:xfrm>
          <a:prstGeom prst="rect">
            <a:avLst/>
          </a:prstGeom>
        </p:spPr>
      </p:pic>
      <p:pic>
        <p:nvPicPr>
          <p:cNvPr id="33" name="Picture 32" descr="image014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57" y="5550784"/>
            <a:ext cx="477672" cy="64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3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240743"/>
            <a:ext cx="8972520" cy="92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Berlekamp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-Welch Error Correction Algorithm for RS Codes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9876" y="1534432"/>
            <a:ext cx="5316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f(</a:t>
            </a:r>
            <a:r>
              <a:rPr lang="en-US" sz="1600" dirty="0">
                <a:latin typeface="Comic Sans MS"/>
                <a:cs typeface="Comic Sans MS"/>
              </a:rPr>
              <a:t>1</a:t>
            </a:r>
            <a:r>
              <a:rPr lang="en-US" sz="1600" dirty="0" smtClean="0">
                <a:latin typeface="Comic Sans MS"/>
                <a:cs typeface="Comic Sans MS"/>
              </a:rPr>
              <a:t>)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946" y="2127090"/>
            <a:ext cx="5644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f(</a:t>
            </a:r>
            <a:r>
              <a:rPr lang="en-US" sz="1600" dirty="0">
                <a:latin typeface="Comic Sans MS"/>
                <a:cs typeface="Comic Sans MS"/>
              </a:rPr>
              <a:t>2</a:t>
            </a:r>
            <a:r>
              <a:rPr lang="en-US" sz="1600" dirty="0" smtClean="0">
                <a:latin typeface="Comic Sans MS"/>
                <a:cs typeface="Comic Sans MS"/>
              </a:rPr>
              <a:t>)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15" y="3769594"/>
            <a:ext cx="4967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f(</a:t>
            </a:r>
            <a:r>
              <a:rPr lang="en-US" sz="1600" dirty="0" err="1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)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83745" y="5693715"/>
            <a:ext cx="5466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f(</a:t>
            </a:r>
            <a:r>
              <a:rPr lang="en-US" sz="1600" dirty="0">
                <a:solidFill>
                  <a:srgbClr val="FF0000"/>
                </a:solidFill>
                <a:latin typeface="Comic Sans MS"/>
                <a:cs typeface="Comic Sans MS"/>
              </a:rPr>
              <a:t>n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)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1302" y="1528124"/>
            <a:ext cx="3774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kern="0" dirty="0" smtClean="0">
                <a:latin typeface="Comic Sans MS"/>
                <a:cs typeface="Comic Sans MS"/>
              </a:rPr>
              <a:t>P</a:t>
            </a:r>
            <a:r>
              <a:rPr lang="en-US" sz="1600" b="1" kern="0" baseline="-25000" dirty="0" smtClean="0">
                <a:latin typeface="Comic Sans MS"/>
                <a:cs typeface="Comic Sans MS"/>
              </a:rPr>
              <a:t>1</a:t>
            </a:r>
            <a:endParaRPr lang="en-US" sz="1600" b="1" baseline="-25000" dirty="0"/>
          </a:p>
        </p:txBody>
      </p:sp>
      <p:sp>
        <p:nvSpPr>
          <p:cNvPr id="30" name="Rectangle 29"/>
          <p:cNvSpPr/>
          <p:nvPr/>
        </p:nvSpPr>
        <p:spPr>
          <a:xfrm>
            <a:off x="220133" y="2118490"/>
            <a:ext cx="3774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kern="0" dirty="0" smtClean="0">
                <a:latin typeface="Comic Sans MS"/>
                <a:cs typeface="Comic Sans MS"/>
              </a:rPr>
              <a:t>P</a:t>
            </a:r>
            <a:r>
              <a:rPr lang="en-US" sz="1600" b="1" kern="0" baseline="-25000" dirty="0" smtClean="0">
                <a:latin typeface="Comic Sans MS"/>
                <a:cs typeface="Comic Sans MS"/>
              </a:rPr>
              <a:t>2</a:t>
            </a:r>
            <a:endParaRPr lang="en-US" sz="1600" b="1" baseline="-25000" dirty="0"/>
          </a:p>
        </p:txBody>
      </p:sp>
      <p:sp>
        <p:nvSpPr>
          <p:cNvPr id="32" name="Rectangle 31"/>
          <p:cNvSpPr/>
          <p:nvPr/>
        </p:nvSpPr>
        <p:spPr>
          <a:xfrm>
            <a:off x="214712" y="3751268"/>
            <a:ext cx="3323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kern="0" dirty="0" smtClean="0">
                <a:latin typeface="Comic Sans MS"/>
                <a:cs typeface="Comic Sans MS"/>
              </a:rPr>
              <a:t>P</a:t>
            </a:r>
            <a:r>
              <a:rPr lang="en-US" sz="1600" b="1" kern="0" baseline="-25000" dirty="0" smtClean="0">
                <a:latin typeface="Comic Sans MS"/>
                <a:cs typeface="Comic Sans MS"/>
              </a:rPr>
              <a:t>i</a:t>
            </a:r>
            <a:endParaRPr lang="en-US" sz="1600" b="1" baseline="-25000" dirty="0"/>
          </a:p>
        </p:txBody>
      </p:sp>
      <p:sp>
        <p:nvSpPr>
          <p:cNvPr id="35" name="Rectangle 34"/>
          <p:cNvSpPr/>
          <p:nvPr/>
        </p:nvSpPr>
        <p:spPr>
          <a:xfrm>
            <a:off x="214715" y="5681633"/>
            <a:ext cx="3655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kern="0" dirty="0" err="1" smtClean="0">
                <a:latin typeface="Comic Sans MS"/>
                <a:cs typeface="Comic Sans MS"/>
              </a:rPr>
              <a:t>P</a:t>
            </a:r>
            <a:r>
              <a:rPr lang="en-US" sz="1600" b="1" kern="0" baseline="-25000" dirty="0" err="1" smtClean="0">
                <a:latin typeface="Comic Sans MS"/>
                <a:cs typeface="Comic Sans MS"/>
              </a:rPr>
              <a:t>n</a:t>
            </a:r>
            <a:endParaRPr lang="en-US" sz="1600" b="1" baseline="-25000" dirty="0"/>
          </a:p>
        </p:txBody>
      </p:sp>
      <p:sp>
        <p:nvSpPr>
          <p:cNvPr id="24" name="Rectangle 23"/>
          <p:cNvSpPr/>
          <p:nvPr/>
        </p:nvSpPr>
        <p:spPr>
          <a:xfrm>
            <a:off x="1896533" y="1558902"/>
            <a:ext cx="70759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(x): Polynomial defined by the broadcasted points (degree at most 3t)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12541" y="2050068"/>
            <a:ext cx="42110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f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(x): Actual Polynomial (degree at most t).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47332" y="2538621"/>
            <a:ext cx="702518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e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(x): Error polynomial</a:t>
            </a:r>
          </a:p>
          <a:p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      (x-e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)(x-e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)….(x-e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t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) :  e</a:t>
            </a:r>
            <a:r>
              <a:rPr lang="en-US" sz="1600" baseline="-25000" dirty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, e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2,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… e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t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 from {1,..,n}   (degree t)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015069" y="3395780"/>
            <a:ext cx="32734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mic Sans MS"/>
                <a:cs typeface="Comic Sans MS"/>
              </a:rPr>
              <a:t>f</a:t>
            </a:r>
            <a:r>
              <a:rPr lang="en-US" sz="1600" dirty="0" smtClean="0">
                <a:latin typeface="Comic Sans MS"/>
                <a:cs typeface="Comic Sans MS"/>
              </a:rPr>
              <a:t>(x)e(x) = r(x)e(x) at x = 1,2…..n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082800" y="4021241"/>
            <a:ext cx="36914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Let f(x)e(x) = q(x)  (degree 2t)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048008" y="5029663"/>
            <a:ext cx="23011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Find f(x) = Find e(x)</a:t>
            </a:r>
          </a:p>
        </p:txBody>
      </p:sp>
      <p:sp>
        <p:nvSpPr>
          <p:cNvPr id="3" name="Rectangle 2"/>
          <p:cNvSpPr/>
          <p:nvPr/>
        </p:nvSpPr>
        <p:spPr>
          <a:xfrm>
            <a:off x="2174622" y="5490249"/>
            <a:ext cx="1302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Unknowns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: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174622" y="5993442"/>
            <a:ext cx="1284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Equations: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77157" y="5490249"/>
            <a:ext cx="3337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Coefficients 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of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q(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x)  and e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(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x)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77157" y="5990077"/>
            <a:ext cx="649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3t+1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7252786" y="5484346"/>
            <a:ext cx="649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3t+1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751" y="6357981"/>
            <a:ext cx="9070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solving system of linear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equations reduces to (publicly known) matrix multiplication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410293" y="3295154"/>
            <a:ext cx="34752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Not claiming the LHS and RHS polynomials are same.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They are same at x</a:t>
            </a:r>
            <a:r>
              <a:rPr lang="en-US" sz="1600" dirty="0">
                <a:solidFill>
                  <a:srgbClr val="FF0000"/>
                </a:solidFill>
                <a:latin typeface="Comic Sans MS"/>
                <a:cs typeface="Comic Sans MS"/>
              </a:rPr>
              <a:t>= 1,2…..n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102054" y="4489197"/>
            <a:ext cx="32734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q(x) = r(x)e(x) at x = 1,2…..n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410288" y="4469186"/>
            <a:ext cx="27834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/>
                <a:cs typeface="Comic Sans MS"/>
              </a:rPr>
              <a:t>q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(x) and e(x) are unknown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123545" y="2050068"/>
            <a:ext cx="27834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Goal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is to find this poly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79879" y="4990344"/>
            <a:ext cx="333607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How to find e(x)?- Solving </a:t>
            </a:r>
            <a:r>
              <a:rPr lang="en-US" sz="1600" dirty="0">
                <a:solidFill>
                  <a:srgbClr val="FF0000"/>
                </a:solidFill>
                <a:latin typeface="Comic Sans MS"/>
                <a:cs typeface="Comic Sans MS"/>
              </a:rPr>
              <a:t>system of linear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equations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38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5363141"/>
              </p:ext>
            </p:extLst>
          </p:nvPr>
        </p:nvGraphicFramePr>
        <p:xfrm>
          <a:off x="699936" y="1451144"/>
          <a:ext cx="276002" cy="507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7" name="Clip" r:id="rId3" imgW="525240" imgH="1361880" progId="">
                  <p:embed/>
                </p:oleObj>
              </mc:Choice>
              <mc:Fallback>
                <p:oleObj name="Clip" r:id="rId3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936" y="1451144"/>
                        <a:ext cx="276002" cy="507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0308912"/>
              </p:ext>
            </p:extLst>
          </p:nvPr>
        </p:nvGraphicFramePr>
        <p:xfrm>
          <a:off x="678376" y="2107999"/>
          <a:ext cx="276002" cy="507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8" name="Clip" r:id="rId5" imgW="525240" imgH="1361880" progId="">
                  <p:embed/>
                </p:oleObj>
              </mc:Choice>
              <mc:Fallback>
                <p:oleObj name="Clip" r:id="rId5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376" y="2107999"/>
                        <a:ext cx="276002" cy="507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Picture 39" descr="image014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87" y="3644384"/>
            <a:ext cx="477672" cy="649091"/>
          </a:xfrm>
          <a:prstGeom prst="rect">
            <a:avLst/>
          </a:prstGeom>
        </p:spPr>
      </p:pic>
      <p:pic>
        <p:nvPicPr>
          <p:cNvPr id="41" name="Picture 40" descr="image014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57" y="5550784"/>
            <a:ext cx="477672" cy="64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4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8" grpId="0"/>
      <p:bldP spid="19" grpId="0"/>
      <p:bldP spid="23" grpId="0"/>
      <p:bldP spid="28" grpId="0"/>
      <p:bldP spid="29" grpId="0"/>
      <p:bldP spid="3" grpId="0"/>
      <p:bldP spid="31" grpId="0"/>
      <p:bldP spid="4" grpId="0"/>
      <p:bldP spid="5" grpId="0"/>
      <p:bldP spid="33" grpId="0"/>
      <p:bldP spid="6" grpId="0"/>
      <p:bldP spid="2" grpId="0"/>
      <p:bldP spid="26" grpId="0"/>
      <p:bldP spid="27" grpId="0"/>
      <p:bldP spid="3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240744"/>
            <a:ext cx="8972520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Distributed Error Correction of </a:t>
            </a:r>
            <a:r>
              <a:rPr lang="en-US" sz="3200" kern="0" dirty="0" smtClean="0">
                <a:solidFill>
                  <a:srgbClr val="009900"/>
                </a:solidFill>
                <a:latin typeface="Comic Sans MS" pitchFamily="66" charset="0"/>
                <a:ea typeface="+mj-ea"/>
                <a:cs typeface="+mj-cs"/>
              </a:rPr>
              <a:t>RS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Codes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72278" y="4072552"/>
            <a:ext cx="2090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linear operations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9876" y="1534432"/>
            <a:ext cx="5316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f(</a:t>
            </a:r>
            <a:r>
              <a:rPr lang="en-US" sz="1600" dirty="0">
                <a:latin typeface="Comic Sans MS"/>
                <a:cs typeface="Comic Sans MS"/>
              </a:rPr>
              <a:t>1</a:t>
            </a:r>
            <a:r>
              <a:rPr lang="en-US" sz="1600" dirty="0" smtClean="0">
                <a:latin typeface="Comic Sans MS"/>
                <a:cs typeface="Comic Sans MS"/>
              </a:rPr>
              <a:t>)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32946" y="2127090"/>
            <a:ext cx="5644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f(</a:t>
            </a:r>
            <a:r>
              <a:rPr lang="en-US" sz="1600" dirty="0">
                <a:latin typeface="Comic Sans MS"/>
                <a:cs typeface="Comic Sans MS"/>
              </a:rPr>
              <a:t>2</a:t>
            </a:r>
            <a:r>
              <a:rPr lang="en-US" sz="1600" dirty="0" smtClean="0">
                <a:latin typeface="Comic Sans MS"/>
                <a:cs typeface="Comic Sans MS"/>
              </a:rPr>
              <a:t>)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66815" y="3769594"/>
            <a:ext cx="4967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f(</a:t>
            </a:r>
            <a:r>
              <a:rPr lang="en-US" sz="1600" dirty="0" err="1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)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83745" y="5693715"/>
            <a:ext cx="5466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f(</a:t>
            </a:r>
            <a:r>
              <a:rPr lang="en-US" sz="1600" dirty="0">
                <a:solidFill>
                  <a:srgbClr val="FF0000"/>
                </a:solidFill>
                <a:latin typeface="Comic Sans MS"/>
                <a:cs typeface="Comic Sans MS"/>
              </a:rPr>
              <a:t>n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)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1302" y="1528124"/>
            <a:ext cx="3774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kern="0" dirty="0" smtClean="0">
                <a:latin typeface="Comic Sans MS"/>
                <a:cs typeface="Comic Sans MS"/>
              </a:rPr>
              <a:t>P</a:t>
            </a:r>
            <a:r>
              <a:rPr lang="en-US" sz="1600" b="1" kern="0" baseline="-25000" dirty="0" smtClean="0">
                <a:latin typeface="Comic Sans MS"/>
                <a:cs typeface="Comic Sans MS"/>
              </a:rPr>
              <a:t>1</a:t>
            </a:r>
            <a:endParaRPr lang="en-US" sz="1600" b="1" baseline="-25000" dirty="0"/>
          </a:p>
        </p:txBody>
      </p:sp>
      <p:sp>
        <p:nvSpPr>
          <p:cNvPr id="23" name="Rectangle 22"/>
          <p:cNvSpPr/>
          <p:nvPr/>
        </p:nvSpPr>
        <p:spPr>
          <a:xfrm>
            <a:off x="220133" y="2118490"/>
            <a:ext cx="3749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kern="0" dirty="0" smtClean="0">
                <a:latin typeface="Comic Sans MS"/>
                <a:cs typeface="Comic Sans MS"/>
              </a:rPr>
              <a:t>P</a:t>
            </a:r>
            <a:r>
              <a:rPr lang="en-US" sz="1600" b="1" kern="0" baseline="-25000" dirty="0" smtClean="0">
                <a:latin typeface="Comic Sans MS"/>
                <a:cs typeface="Comic Sans MS"/>
              </a:rPr>
              <a:t>2</a:t>
            </a:r>
            <a:endParaRPr lang="en-US" sz="1600" b="1" baseline="-25000" dirty="0"/>
          </a:p>
        </p:txBody>
      </p:sp>
      <p:sp>
        <p:nvSpPr>
          <p:cNvPr id="24" name="Rectangle 23"/>
          <p:cNvSpPr/>
          <p:nvPr/>
        </p:nvSpPr>
        <p:spPr>
          <a:xfrm>
            <a:off x="214712" y="3751268"/>
            <a:ext cx="3298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kern="0" dirty="0" smtClean="0">
                <a:latin typeface="Comic Sans MS"/>
                <a:cs typeface="Comic Sans MS"/>
              </a:rPr>
              <a:t>P</a:t>
            </a:r>
            <a:r>
              <a:rPr lang="en-US" sz="1600" b="1" kern="0" baseline="-25000" dirty="0" smtClean="0">
                <a:latin typeface="Comic Sans MS"/>
                <a:cs typeface="Comic Sans MS"/>
              </a:rPr>
              <a:t>i</a:t>
            </a:r>
            <a:endParaRPr lang="en-US" sz="1600" b="1" baseline="-25000" dirty="0"/>
          </a:p>
        </p:txBody>
      </p:sp>
      <p:sp>
        <p:nvSpPr>
          <p:cNvPr id="25" name="Rectangle 24"/>
          <p:cNvSpPr/>
          <p:nvPr/>
        </p:nvSpPr>
        <p:spPr>
          <a:xfrm>
            <a:off x="214715" y="5681633"/>
            <a:ext cx="3630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kern="0" dirty="0" err="1" smtClean="0">
                <a:latin typeface="Comic Sans MS"/>
                <a:cs typeface="Comic Sans MS"/>
              </a:rPr>
              <a:t>P</a:t>
            </a:r>
            <a:r>
              <a:rPr lang="en-US" sz="1600" b="1" kern="0" baseline="-25000" dirty="0" err="1" smtClean="0">
                <a:latin typeface="Comic Sans MS"/>
                <a:cs typeface="Comic Sans MS"/>
              </a:rPr>
              <a:t>n</a:t>
            </a:r>
            <a:endParaRPr lang="en-US" sz="1600" b="1" baseline="-25000" dirty="0"/>
          </a:p>
        </p:txBody>
      </p:sp>
      <p:graphicFrame>
        <p:nvGraphicFramePr>
          <p:cNvPr id="28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1946480"/>
              </p:ext>
            </p:extLst>
          </p:nvPr>
        </p:nvGraphicFramePr>
        <p:xfrm>
          <a:off x="699936" y="1451144"/>
          <a:ext cx="276002" cy="507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5" name="Clip" r:id="rId3" imgW="525240" imgH="1361880" progId="">
                  <p:embed/>
                </p:oleObj>
              </mc:Choice>
              <mc:Fallback>
                <p:oleObj name="Clip" r:id="rId3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936" y="1451144"/>
                        <a:ext cx="276002" cy="507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0200476"/>
              </p:ext>
            </p:extLst>
          </p:nvPr>
        </p:nvGraphicFramePr>
        <p:xfrm>
          <a:off x="678376" y="2107999"/>
          <a:ext cx="276002" cy="507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6" name="Clip" r:id="rId5" imgW="525240" imgH="1361880" progId="">
                  <p:embed/>
                </p:oleObj>
              </mc:Choice>
              <mc:Fallback>
                <p:oleObj name="Clip" r:id="rId5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376" y="2107999"/>
                        <a:ext cx="276002" cy="507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oup 110"/>
          <p:cNvGrpSpPr/>
          <p:nvPr/>
        </p:nvGrpSpPr>
        <p:grpSpPr>
          <a:xfrm>
            <a:off x="2690960" y="3045694"/>
            <a:ext cx="875309" cy="723900"/>
            <a:chOff x="4191000" y="3281164"/>
            <a:chExt cx="762000" cy="723900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7"/>
            <p:cNvSpPr txBox="1">
              <a:spLocks noChangeArrowheads="1"/>
            </p:cNvSpPr>
            <p:nvPr/>
          </p:nvSpPr>
          <p:spPr bwMode="auto">
            <a:xfrm>
              <a:off x="4269240" y="3429924"/>
              <a:ext cx="51716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olidFill>
                    <a:srgbClr val="000000"/>
                  </a:solidFill>
                  <a:latin typeface="Comic Sans MS"/>
                  <a:cs typeface="Comic Sans MS"/>
                </a:rPr>
                <a:t>f</a:t>
              </a:r>
              <a:r>
                <a:rPr lang="en-US" sz="14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(1)</a:t>
              </a:r>
              <a:endParaRPr lang="en-US" sz="14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36" name="Group 110"/>
          <p:cNvGrpSpPr/>
          <p:nvPr/>
        </p:nvGrpSpPr>
        <p:grpSpPr>
          <a:xfrm>
            <a:off x="3904546" y="3027368"/>
            <a:ext cx="875309" cy="723900"/>
            <a:chOff x="4191000" y="3281164"/>
            <a:chExt cx="762000" cy="723900"/>
          </a:xfrm>
        </p:grpSpPr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4269240" y="3429924"/>
              <a:ext cx="51716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olidFill>
                    <a:srgbClr val="000000"/>
                  </a:solidFill>
                  <a:latin typeface="Comic Sans MS"/>
                  <a:cs typeface="Comic Sans MS"/>
                </a:rPr>
                <a:t>f</a:t>
              </a:r>
              <a:r>
                <a:rPr lang="en-US" sz="14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(2)</a:t>
              </a:r>
              <a:endParaRPr lang="en-US" sz="14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39" name="Group 110"/>
          <p:cNvGrpSpPr/>
          <p:nvPr/>
        </p:nvGrpSpPr>
        <p:grpSpPr>
          <a:xfrm>
            <a:off x="5713768" y="3037085"/>
            <a:ext cx="875309" cy="723900"/>
            <a:chOff x="4191000" y="3281164"/>
            <a:chExt cx="762000" cy="723900"/>
          </a:xfrm>
        </p:grpSpPr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Text Box 7"/>
            <p:cNvSpPr txBox="1">
              <a:spLocks noChangeArrowheads="1"/>
            </p:cNvSpPr>
            <p:nvPr/>
          </p:nvSpPr>
          <p:spPr bwMode="auto">
            <a:xfrm>
              <a:off x="4269240" y="3429924"/>
              <a:ext cx="51716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olidFill>
                    <a:srgbClr val="FF0000"/>
                  </a:solidFill>
                  <a:latin typeface="Comic Sans MS"/>
                  <a:cs typeface="Comic Sans MS"/>
                </a:rPr>
                <a:t>f</a:t>
              </a:r>
              <a:r>
                <a:rPr lang="en-US" sz="14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(</a:t>
              </a:r>
              <a:r>
                <a:rPr lang="en-US" sz="1400" dirty="0" err="1" smtClean="0">
                  <a:solidFill>
                    <a:srgbClr val="FF0000"/>
                  </a:solidFill>
                  <a:latin typeface="Comic Sans MS"/>
                  <a:cs typeface="Comic Sans MS"/>
                </a:rPr>
                <a:t>i</a:t>
              </a:r>
              <a:r>
                <a:rPr lang="en-US" sz="14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)</a:t>
              </a:r>
              <a:endParaRPr lang="en-US" sz="1400" baseline="-25000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42" name="Group 110"/>
          <p:cNvGrpSpPr/>
          <p:nvPr/>
        </p:nvGrpSpPr>
        <p:grpSpPr>
          <a:xfrm>
            <a:off x="7366433" y="3044763"/>
            <a:ext cx="875309" cy="723900"/>
            <a:chOff x="4191000" y="3281164"/>
            <a:chExt cx="762000" cy="723900"/>
          </a:xfrm>
        </p:grpSpPr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Text Box 7"/>
            <p:cNvSpPr txBox="1">
              <a:spLocks noChangeArrowheads="1"/>
            </p:cNvSpPr>
            <p:nvPr/>
          </p:nvSpPr>
          <p:spPr bwMode="auto">
            <a:xfrm>
              <a:off x="4269240" y="3429924"/>
              <a:ext cx="51716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olidFill>
                    <a:srgbClr val="FF0000"/>
                  </a:solidFill>
                  <a:latin typeface="Comic Sans MS"/>
                  <a:cs typeface="Comic Sans MS"/>
                </a:rPr>
                <a:t>f</a:t>
              </a:r>
              <a:r>
                <a:rPr lang="en-US" sz="14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(n)</a:t>
              </a:r>
              <a:endParaRPr lang="en-US" sz="1400" baseline="-25000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45" name="Group 110"/>
          <p:cNvGrpSpPr/>
          <p:nvPr/>
        </p:nvGrpSpPr>
        <p:grpSpPr>
          <a:xfrm>
            <a:off x="4063863" y="4762184"/>
            <a:ext cx="2564185" cy="1371972"/>
            <a:chOff x="4191000" y="3281164"/>
            <a:chExt cx="762000" cy="1102867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Text Box 7"/>
            <p:cNvSpPr txBox="1">
              <a:spLocks noChangeArrowheads="1"/>
            </p:cNvSpPr>
            <p:nvPr/>
          </p:nvSpPr>
          <p:spPr bwMode="auto">
            <a:xfrm>
              <a:off x="4269240" y="3429924"/>
              <a:ext cx="517169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Co-</a:t>
              </a:r>
              <a:r>
                <a:rPr lang="en-US" sz="1400" dirty="0" err="1" smtClean="0">
                  <a:solidFill>
                    <a:srgbClr val="000000"/>
                  </a:solidFill>
                  <a:latin typeface="Comic Sans MS"/>
                  <a:cs typeface="Comic Sans MS"/>
                </a:rPr>
                <a:t>eff</a:t>
              </a:r>
              <a:r>
                <a:rPr lang="en-US" sz="14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 of e(x)</a:t>
              </a:r>
              <a:endParaRPr lang="en-US" sz="14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pic>
        <p:nvPicPr>
          <p:cNvPr id="48" name="Picture 47" descr="image014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87" y="3609594"/>
            <a:ext cx="477672" cy="649091"/>
          </a:xfrm>
          <a:prstGeom prst="rect">
            <a:avLst/>
          </a:prstGeom>
        </p:spPr>
      </p:pic>
      <p:pic>
        <p:nvPicPr>
          <p:cNvPr id="49" name="Picture 48" descr="image014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57" y="5515994"/>
            <a:ext cx="477672" cy="64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63155"/>
            <a:ext cx="8812088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err="1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i.t</a:t>
            </a: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 Multi-party Computation</a:t>
            </a:r>
          </a:p>
        </p:txBody>
      </p:sp>
      <p:grpSp>
        <p:nvGrpSpPr>
          <p:cNvPr id="35" name="Group 69"/>
          <p:cNvGrpSpPr/>
          <p:nvPr/>
        </p:nvGrpSpPr>
        <p:grpSpPr>
          <a:xfrm>
            <a:off x="745055" y="2107040"/>
            <a:ext cx="2229582" cy="2520279"/>
            <a:chOff x="467544" y="1844824"/>
            <a:chExt cx="3168352" cy="3474994"/>
          </a:xfrm>
        </p:grpSpPr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827584" y="2339260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</a:t>
              </a:r>
              <a:endParaRPr lang="en-US" sz="3600" dirty="0" smtClean="0"/>
            </a:p>
          </p:txBody>
        </p:sp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2843808" y="2348880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</a:t>
              </a:r>
              <a:endParaRPr lang="en-US" sz="3600" dirty="0" smtClean="0"/>
            </a:p>
          </p:txBody>
        </p: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1835696" y="3212976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</a:t>
              </a:r>
              <a:endParaRPr lang="en-US" sz="3600" dirty="0" smtClean="0"/>
            </a:p>
          </p:txBody>
        </p:sp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2771800" y="4077072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</a:t>
              </a:r>
              <a:endParaRPr lang="en-US" sz="3600" dirty="0" smtClean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46754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1187624" y="1844824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262778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>
              <a:off x="3275856" y="1916832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1373328" y="2976264"/>
              <a:ext cx="64807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>
              <a:off x="2267744" y="2852936"/>
              <a:ext cx="684076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2396600" y="3869833"/>
              <a:ext cx="64807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3146999" y="4743754"/>
              <a:ext cx="0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326341" y="1473219"/>
            <a:ext cx="762000" cy="723900"/>
            <a:chOff x="4191000" y="3281164"/>
            <a:chExt cx="762000" cy="723900"/>
          </a:xfrm>
        </p:grpSpPr>
        <p:pic>
          <p:nvPicPr>
            <p:cNvPr id="7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2</a:t>
              </a:r>
              <a:endParaRPr lang="en-US" sz="2000" baseline="-25000" dirty="0" smtClean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220525" y="1469399"/>
            <a:ext cx="762000" cy="723900"/>
            <a:chOff x="4191000" y="3281164"/>
            <a:chExt cx="762000" cy="723900"/>
          </a:xfrm>
        </p:grpSpPr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1</a:t>
              </a:r>
              <a:endParaRPr lang="en-US" sz="2000" baseline="-25000" dirty="0" smtClean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054533" y="1469399"/>
            <a:ext cx="762000" cy="723900"/>
            <a:chOff x="4191000" y="3281164"/>
            <a:chExt cx="762000" cy="723900"/>
          </a:xfrm>
        </p:grpSpPr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5</a:t>
              </a:r>
              <a:endParaRPr lang="en-US" sz="2000" baseline="-25000" dirty="0" smtClean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876709" y="1469399"/>
            <a:ext cx="762000" cy="723900"/>
            <a:chOff x="4191000" y="3281164"/>
            <a:chExt cx="762000" cy="723900"/>
          </a:xfrm>
        </p:grpSpPr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9</a:t>
              </a:r>
              <a:endParaRPr lang="en-US" sz="2000" baseline="-25000" dirty="0" smtClean="0"/>
            </a:p>
          </p:txBody>
        </p:sp>
      </p:grpSp>
      <p:grpSp>
        <p:nvGrpSpPr>
          <p:cNvPr id="45" name="Group 110"/>
          <p:cNvGrpSpPr/>
          <p:nvPr/>
        </p:nvGrpSpPr>
        <p:grpSpPr>
          <a:xfrm>
            <a:off x="948287" y="3077815"/>
            <a:ext cx="762000" cy="723900"/>
            <a:chOff x="4191000" y="3281164"/>
            <a:chExt cx="762000" cy="723900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3</a:t>
              </a:r>
              <a:endParaRPr lang="en-US" sz="2000" baseline="-25000" dirty="0" smtClean="0"/>
            </a:p>
          </p:txBody>
        </p:sp>
      </p:grpSp>
      <p:grpSp>
        <p:nvGrpSpPr>
          <p:cNvPr id="51" name="Group 116"/>
          <p:cNvGrpSpPr/>
          <p:nvPr/>
        </p:nvGrpSpPr>
        <p:grpSpPr>
          <a:xfrm>
            <a:off x="1638777" y="3797895"/>
            <a:ext cx="762000" cy="723900"/>
            <a:chOff x="4191000" y="3281164"/>
            <a:chExt cx="762000" cy="723900"/>
          </a:xfrm>
        </p:grpSpPr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48</a:t>
              </a:r>
              <a:endParaRPr lang="en-US" sz="2000" baseline="-25000" dirty="0" smtClean="0"/>
            </a:p>
          </p:txBody>
        </p:sp>
      </p:grpSp>
      <p:grpSp>
        <p:nvGrpSpPr>
          <p:cNvPr id="58" name="Group 113"/>
          <p:cNvGrpSpPr/>
          <p:nvPr/>
        </p:nvGrpSpPr>
        <p:grpSpPr>
          <a:xfrm>
            <a:off x="2211456" y="2987815"/>
            <a:ext cx="762000" cy="723900"/>
            <a:chOff x="4191000" y="3281164"/>
            <a:chExt cx="762000" cy="723900"/>
          </a:xfrm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45</a:t>
              </a:r>
              <a:endParaRPr lang="en-US" sz="2000" baseline="-25000" dirty="0" smtClean="0"/>
            </a:p>
          </p:txBody>
        </p:sp>
      </p:grp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0557" y="4588306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2240469" y="4736142"/>
            <a:ext cx="8130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144</a:t>
            </a:r>
            <a:endParaRPr lang="en-US" sz="2000" baseline="-25000" dirty="0" smtClean="0"/>
          </a:p>
        </p:txBody>
      </p: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6533" y="4664134"/>
            <a:ext cx="6477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3911601" y="5701841"/>
            <a:ext cx="50461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3. Reconstruct the Shamir-sharing of the output by exchanging shares with each other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2670735" y="3615696"/>
            <a:ext cx="464834" cy="3347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3110483" y="3242628"/>
            <a:ext cx="253361" cy="35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3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4056239" y="4846952"/>
            <a:ext cx="49014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  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Non-linear gate</a:t>
            </a:r>
            <a:r>
              <a:rPr lang="en-US" dirty="0" smtClean="0">
                <a:latin typeface="Comic Sans MS"/>
                <a:cs typeface="Comic Sans MS"/>
              </a:rPr>
              <a:t>: Require degree-reduction Technique.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Interactive</a:t>
            </a:r>
          </a:p>
        </p:txBody>
      </p: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3691350" y="3546525"/>
            <a:ext cx="55711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2.   Find (n, t)-sharing of each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intermediate </a:t>
            </a:r>
            <a:r>
              <a:rPr lang="en-US" dirty="0" smtClean="0">
                <a:latin typeface="Comic Sans MS"/>
                <a:cs typeface="Comic Sans MS"/>
              </a:rPr>
              <a:t>value</a:t>
            </a:r>
            <a:endParaRPr lang="en-US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3730426" y="2935568"/>
            <a:ext cx="52611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(n, t)- secret share each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input</a:t>
            </a: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4128177" y="4090407"/>
            <a:ext cx="48634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  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Linear gates: </a:t>
            </a:r>
            <a:r>
              <a:rPr lang="en-US" dirty="0">
                <a:latin typeface="Comic Sans MS"/>
                <a:cs typeface="Comic Sans MS"/>
              </a:rPr>
              <a:t>L</a:t>
            </a:r>
            <a:r>
              <a:rPr lang="en-US" dirty="0" smtClean="0">
                <a:latin typeface="Comic Sans MS"/>
                <a:cs typeface="Comic Sans MS"/>
              </a:rPr>
              <a:t>inearity of Shamir Sharing -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Non-Interactive</a:t>
            </a:r>
          </a:p>
        </p:txBody>
      </p:sp>
      <p:pic>
        <p:nvPicPr>
          <p:cNvPr id="68" name="Picture 67" descr="image014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67" y="1469399"/>
            <a:ext cx="1456266" cy="136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2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406400"/>
            <a:ext cx="8374093" cy="672544"/>
          </a:xfrm>
        </p:spPr>
        <p:txBody>
          <a:bodyPr>
            <a:normAutofit/>
          </a:bodyPr>
          <a:lstStyle/>
          <a:p>
            <a:r>
              <a:rPr lang="en-US" sz="3200" kern="0" dirty="0">
                <a:solidFill>
                  <a:srgbClr val="009900"/>
                </a:solidFill>
                <a:latin typeface="Comic Sans MS"/>
                <a:cs typeface="Comic Sans MS"/>
              </a:rPr>
              <a:t>Secure Multiplication Gate </a:t>
            </a:r>
            <a:r>
              <a:rPr lang="en-US" sz="3200" kern="0" dirty="0" smtClean="0">
                <a:solidFill>
                  <a:srgbClr val="009900"/>
                </a:solidFill>
                <a:latin typeface="Comic Sans MS"/>
                <a:cs typeface="Comic Sans MS"/>
              </a:rPr>
              <a:t>Evaluation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06571" y="3171511"/>
            <a:ext cx="304801" cy="268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36206" y="4386448"/>
            <a:ext cx="381001" cy="507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06571" y="5801595"/>
            <a:ext cx="381001" cy="353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 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11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3022747"/>
              </p:ext>
            </p:extLst>
          </p:nvPr>
        </p:nvGraphicFramePr>
        <p:xfrm>
          <a:off x="927649" y="4216947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30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9" y="4216947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7636178"/>
              </p:ext>
            </p:extLst>
          </p:nvPr>
        </p:nvGraphicFramePr>
        <p:xfrm>
          <a:off x="927649" y="2863658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31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9" y="2863658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7596901"/>
              </p:ext>
            </p:extLst>
          </p:nvPr>
        </p:nvGraphicFramePr>
        <p:xfrm>
          <a:off x="910716" y="1595034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32" name="Clip" r:id="rId7" imgW="525240" imgH="1361880" progId="">
                  <p:embed/>
                </p:oleObj>
              </mc:Choice>
              <mc:Fallback>
                <p:oleObj name="Clip" r:id="rId7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716" y="1595034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4441496"/>
              </p:ext>
            </p:extLst>
          </p:nvPr>
        </p:nvGraphicFramePr>
        <p:xfrm>
          <a:off x="927649" y="5493837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33" name="Clip" r:id="rId8" imgW="525240" imgH="1361880" progId="">
                  <p:embed/>
                </p:oleObj>
              </mc:Choice>
              <mc:Fallback>
                <p:oleObj name="Clip" r:id="rId8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9" y="5493837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393318" y="1938100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01121" y="1818905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18054" y="3115112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2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89508" y="5782610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 err="1" smtClean="0">
                <a:latin typeface="Comic Sans MS"/>
                <a:cs typeface="Comic Sans MS"/>
              </a:rPr>
              <a:t>n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320021" y="4471980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3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931497" y="3154581"/>
            <a:ext cx="304801" cy="268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961132" y="4369518"/>
            <a:ext cx="381001" cy="507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931497" y="5784665"/>
            <a:ext cx="381001" cy="353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918244" y="1921170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1376388" y="1328515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1901314" y="1328518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2544786" y="1954369"/>
            <a:ext cx="914715" cy="35239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  <a:sym typeface="Wingdings"/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=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c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2591280" y="3320201"/>
            <a:ext cx="1218245" cy="30785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  <a:sym typeface="Wingdings"/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=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c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2629454" y="4539712"/>
            <a:ext cx="1045079" cy="3486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  <a:sym typeface="Wingdings"/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=c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2646387" y="5869327"/>
            <a:ext cx="1028146" cy="26924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err="1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lang="en-US" sz="1600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 err="1">
                <a:solidFill>
                  <a:srgbClr val="000000"/>
                </a:solidFill>
                <a:latin typeface="Comic Sans MS"/>
                <a:cs typeface="Comic Sans MS"/>
                <a:sym typeface="Wingdings"/>
              </a:rPr>
              <a:t>b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= </a:t>
            </a:r>
            <a:r>
              <a:rPr lang="en-US" sz="1600" dirty="0" err="1">
                <a:solidFill>
                  <a:srgbClr val="000000"/>
                </a:solidFill>
                <a:latin typeface="Comic Sans MS"/>
                <a:cs typeface="Comic Sans MS"/>
              </a:rPr>
              <a:t>c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2561722" y="1357317"/>
            <a:ext cx="638681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err="1">
                <a:solidFill>
                  <a:srgbClr val="000000"/>
                </a:solidFill>
                <a:latin typeface="Comic Sans MS"/>
                <a:cs typeface="Wingdings"/>
                <a:sym typeface="Wingdings"/>
              </a:rPr>
              <a:t>a</a:t>
            </a:r>
            <a:r>
              <a:rPr lang="en-US" sz="1600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 err="1">
                <a:solidFill>
                  <a:srgbClr val="000000"/>
                </a:solidFill>
                <a:latin typeface="Comic Sans MS"/>
                <a:cs typeface="Comic Sans MS"/>
                <a:sym typeface="Wingdings"/>
              </a:rPr>
              <a:t>b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2697186" y="6307090"/>
            <a:ext cx="34348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f(x) = f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(x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)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f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(x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) of degree 2t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1181" y="6289182"/>
            <a:ext cx="722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f</a:t>
            </a:r>
            <a:r>
              <a:rPr lang="en-US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(x)</a:t>
            </a:r>
            <a:endParaRPr lang="en-US" baseline="-25000" dirty="0"/>
          </a:p>
        </p:txBody>
      </p:sp>
      <p:sp>
        <p:nvSpPr>
          <p:cNvPr id="71" name="Rectangle 70"/>
          <p:cNvSpPr/>
          <p:nvPr/>
        </p:nvSpPr>
        <p:spPr>
          <a:xfrm>
            <a:off x="1953780" y="6287585"/>
            <a:ext cx="747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f</a:t>
            </a:r>
            <a:r>
              <a:rPr lang="en-US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(x)</a:t>
            </a:r>
            <a:endParaRPr lang="en-US" baseline="-25000" dirty="0"/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4346869" y="3699676"/>
            <a:ext cx="33702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Recombination Vector (r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, …,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r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)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812319"/>
              </p:ext>
            </p:extLst>
          </p:nvPr>
        </p:nvGraphicFramePr>
        <p:xfrm>
          <a:off x="4179888" y="1533525"/>
          <a:ext cx="189865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34" name="Equation" r:id="rId9" imgW="1028700" imgH="457200" progId="Equation.3">
                  <p:embed/>
                </p:oleObj>
              </mc:Choice>
              <mc:Fallback>
                <p:oleObj name="Equation" r:id="rId9" imgW="1028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79888" y="1533525"/>
                        <a:ext cx="1898650" cy="741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322237"/>
              </p:ext>
            </p:extLst>
          </p:nvPr>
        </p:nvGraphicFramePr>
        <p:xfrm>
          <a:off x="7153273" y="1541680"/>
          <a:ext cx="1780123" cy="745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35" name="Equation" r:id="rId11" imgW="1092200" imgH="457200" progId="Equation.3">
                  <p:embed/>
                </p:oleObj>
              </mc:Choice>
              <mc:Fallback>
                <p:oleObj name="Equation" r:id="rId11" imgW="1092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153273" y="1541680"/>
                        <a:ext cx="1780123" cy="7450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Rectangle 73"/>
          <p:cNvSpPr/>
          <p:nvPr/>
        </p:nvSpPr>
        <p:spPr>
          <a:xfrm>
            <a:off x="6182823" y="1692754"/>
            <a:ext cx="839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where</a:t>
            </a:r>
            <a:endParaRPr lang="en-US" dirty="0"/>
          </a:p>
        </p:txBody>
      </p:sp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735186"/>
              </p:ext>
            </p:extLst>
          </p:nvPr>
        </p:nvGraphicFramePr>
        <p:xfrm>
          <a:off x="4179888" y="2536825"/>
          <a:ext cx="11493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36" name="Equation" r:id="rId13" imgW="622300" imgH="203200" progId="Equation.3">
                  <p:embed/>
                </p:oleObj>
              </mc:Choice>
              <mc:Fallback>
                <p:oleObj name="Equation" r:id="rId13" imgW="622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179888" y="2536825"/>
                        <a:ext cx="1149350" cy="32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833689"/>
              </p:ext>
            </p:extLst>
          </p:nvPr>
        </p:nvGraphicFramePr>
        <p:xfrm>
          <a:off x="5471621" y="2219015"/>
          <a:ext cx="1295303" cy="928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37" name="Equation" r:id="rId15" imgW="711200" imgH="457200" progId="Equation.3">
                  <p:embed/>
                </p:oleObj>
              </mc:Choice>
              <mc:Fallback>
                <p:oleObj name="Equation" r:id="rId15" imgW="711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471621" y="2219015"/>
                        <a:ext cx="1295303" cy="928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742666"/>
              </p:ext>
            </p:extLst>
          </p:nvPr>
        </p:nvGraphicFramePr>
        <p:xfrm>
          <a:off x="6753225" y="2197100"/>
          <a:ext cx="1112838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38" name="Equation" r:id="rId17" imgW="508000" imgH="457200" progId="Equation.3">
                  <p:embed/>
                </p:oleObj>
              </mc:Choice>
              <mc:Fallback>
                <p:oleObj name="Equation" r:id="rId17" imgW="508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53225" y="2197100"/>
                        <a:ext cx="1112838" cy="1001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623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9" grpId="0" animBg="1"/>
      <p:bldP spid="68" grpId="0"/>
      <p:bldP spid="5" grpId="0"/>
      <p:bldP spid="71" grpId="0"/>
      <p:bldP spid="47" grpId="0"/>
      <p:bldP spid="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6906" y="1138806"/>
            <a:ext cx="715612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1181" y="1146465"/>
            <a:ext cx="67013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406400"/>
            <a:ext cx="8374093" cy="672544"/>
          </a:xfrm>
        </p:spPr>
        <p:txBody>
          <a:bodyPr>
            <a:normAutofit/>
          </a:bodyPr>
          <a:lstStyle/>
          <a:p>
            <a:r>
              <a:rPr lang="en-US" sz="3200" kern="0" dirty="0">
                <a:solidFill>
                  <a:srgbClr val="009900"/>
                </a:solidFill>
                <a:latin typeface="Comic Sans MS"/>
                <a:cs typeface="Comic Sans MS"/>
              </a:rPr>
              <a:t>Secure Multiplication Gate </a:t>
            </a:r>
            <a:r>
              <a:rPr lang="en-US" sz="3200" kern="0" dirty="0" smtClean="0">
                <a:solidFill>
                  <a:srgbClr val="009900"/>
                </a:solidFill>
                <a:latin typeface="Comic Sans MS"/>
                <a:cs typeface="Comic Sans MS"/>
              </a:rPr>
              <a:t>Evaluation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06571" y="3171511"/>
            <a:ext cx="304801" cy="268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36206" y="4386448"/>
            <a:ext cx="381001" cy="507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06571" y="5801595"/>
            <a:ext cx="381001" cy="353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 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11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4811003"/>
              </p:ext>
            </p:extLst>
          </p:nvPr>
        </p:nvGraphicFramePr>
        <p:xfrm>
          <a:off x="927649" y="4216947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77" name="Clip" r:id="rId5" imgW="525240" imgH="1361880" progId="">
                  <p:embed/>
                </p:oleObj>
              </mc:Choice>
              <mc:Fallback>
                <p:oleObj name="Clip" r:id="rId5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9" y="4216947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991346"/>
              </p:ext>
            </p:extLst>
          </p:nvPr>
        </p:nvGraphicFramePr>
        <p:xfrm>
          <a:off x="927649" y="2863658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78" name="Clip" r:id="rId7" imgW="525240" imgH="1361880" progId="">
                  <p:embed/>
                </p:oleObj>
              </mc:Choice>
              <mc:Fallback>
                <p:oleObj name="Clip" r:id="rId7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9" y="2863658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0103696"/>
              </p:ext>
            </p:extLst>
          </p:nvPr>
        </p:nvGraphicFramePr>
        <p:xfrm>
          <a:off x="910716" y="1595034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79" name="Clip" r:id="rId8" imgW="525240" imgH="1361880" progId="">
                  <p:embed/>
                </p:oleObj>
              </mc:Choice>
              <mc:Fallback>
                <p:oleObj name="Clip" r:id="rId8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716" y="1595034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9386245"/>
              </p:ext>
            </p:extLst>
          </p:nvPr>
        </p:nvGraphicFramePr>
        <p:xfrm>
          <a:off x="927649" y="5493837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80" name="Clip" r:id="rId9" imgW="525240" imgH="1361880" progId="">
                  <p:embed/>
                </p:oleObj>
              </mc:Choice>
              <mc:Fallback>
                <p:oleObj name="Clip" r:id="rId9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9" y="5493837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393318" y="1938100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01121" y="1818905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18054" y="3115112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2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89508" y="5782610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 err="1" smtClean="0">
                <a:latin typeface="Comic Sans MS"/>
                <a:cs typeface="Comic Sans MS"/>
              </a:rPr>
              <a:t>n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320021" y="4471980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3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931497" y="3154581"/>
            <a:ext cx="304801" cy="268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961132" y="4369518"/>
            <a:ext cx="381001" cy="507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931497" y="5784665"/>
            <a:ext cx="381001" cy="353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918244" y="1921170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1376388" y="1328515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1952113" y="1328518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2544786" y="1954369"/>
            <a:ext cx="914715" cy="35239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  <a:sym typeface="Wingdings"/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=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c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2591280" y="3320201"/>
            <a:ext cx="1218245" cy="30785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  <a:sym typeface="Wingdings"/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=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c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2629454" y="4539712"/>
            <a:ext cx="1045079" cy="3486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  <a:sym typeface="Wingdings"/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=c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2646387" y="5869327"/>
            <a:ext cx="1028146" cy="26924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err="1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lang="en-US" sz="1600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 err="1">
                <a:solidFill>
                  <a:srgbClr val="000000"/>
                </a:solidFill>
                <a:latin typeface="Comic Sans MS"/>
                <a:cs typeface="Comic Sans MS"/>
                <a:sym typeface="Wingdings"/>
              </a:rPr>
              <a:t>b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= </a:t>
            </a:r>
            <a:r>
              <a:rPr lang="en-US" sz="1600" dirty="0" err="1">
                <a:solidFill>
                  <a:srgbClr val="000000"/>
                </a:solidFill>
                <a:latin typeface="Comic Sans MS"/>
                <a:cs typeface="Comic Sans MS"/>
              </a:rPr>
              <a:t>c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2561722" y="1357317"/>
            <a:ext cx="638681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err="1">
                <a:solidFill>
                  <a:srgbClr val="000000"/>
                </a:solidFill>
                <a:latin typeface="Comic Sans MS"/>
                <a:cs typeface="Comic Sans MS"/>
                <a:sym typeface="Wingdings"/>
              </a:rPr>
              <a:t>a</a:t>
            </a:r>
            <a:r>
              <a:rPr lang="en-US" sz="1600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 err="1">
                <a:solidFill>
                  <a:srgbClr val="000000"/>
                </a:solidFill>
                <a:latin typeface="Comic Sans MS"/>
                <a:cs typeface="Comic Sans MS"/>
                <a:sym typeface="Wingdings"/>
              </a:rPr>
              <a:t>b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pSp>
        <p:nvGrpSpPr>
          <p:cNvPr id="50" name="Group 110"/>
          <p:cNvGrpSpPr/>
          <p:nvPr/>
        </p:nvGrpSpPr>
        <p:grpSpPr>
          <a:xfrm>
            <a:off x="5611991" y="1851483"/>
            <a:ext cx="689166" cy="723900"/>
            <a:chOff x="4191000" y="3281164"/>
            <a:chExt cx="762000" cy="723900"/>
          </a:xfrm>
        </p:grpSpPr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4281512" y="3395134"/>
              <a:ext cx="43549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000000"/>
                  </a:solidFill>
                  <a:latin typeface="Comic Sans MS"/>
                  <a:cs typeface="Comic Sans MS"/>
                </a:rPr>
                <a:t>c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1</a:t>
              </a:r>
              <a:endPara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59" name="Group 110"/>
          <p:cNvGrpSpPr/>
          <p:nvPr/>
        </p:nvGrpSpPr>
        <p:grpSpPr>
          <a:xfrm>
            <a:off x="5601534" y="3061074"/>
            <a:ext cx="705693" cy="723900"/>
            <a:chOff x="4191000" y="3281164"/>
            <a:chExt cx="762000" cy="723900"/>
          </a:xfrm>
        </p:grpSpPr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4258884" y="3395134"/>
              <a:ext cx="5357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000000"/>
                  </a:solidFill>
                  <a:latin typeface="Comic Sans MS"/>
                  <a:cs typeface="Comic Sans MS"/>
                </a:rPr>
                <a:t>c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2</a:t>
              </a:r>
              <a:endPara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62" name="Group 110"/>
          <p:cNvGrpSpPr/>
          <p:nvPr/>
        </p:nvGrpSpPr>
        <p:grpSpPr>
          <a:xfrm>
            <a:off x="5655699" y="4315677"/>
            <a:ext cx="715612" cy="723900"/>
            <a:chOff x="4191000" y="3281164"/>
            <a:chExt cx="762000" cy="723900"/>
          </a:xfrm>
        </p:grpSpPr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4258884" y="3395134"/>
              <a:ext cx="5357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000000"/>
                  </a:solidFill>
                  <a:latin typeface="Comic Sans MS"/>
                  <a:cs typeface="Comic Sans MS"/>
                </a:rPr>
                <a:t>c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3</a:t>
              </a:r>
              <a:endPara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65" name="Group 110"/>
          <p:cNvGrpSpPr/>
          <p:nvPr/>
        </p:nvGrpSpPr>
        <p:grpSpPr>
          <a:xfrm>
            <a:off x="5689565" y="5475753"/>
            <a:ext cx="700182" cy="723900"/>
            <a:chOff x="4191000" y="3281164"/>
            <a:chExt cx="762000" cy="723900"/>
          </a:xfrm>
        </p:grpSpPr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4258884" y="3395134"/>
              <a:ext cx="5357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err="1">
                  <a:solidFill>
                    <a:srgbClr val="000000"/>
                  </a:solidFill>
                  <a:latin typeface="Comic Sans MS"/>
                  <a:cs typeface="Comic Sans MS"/>
                </a:rPr>
                <a:t>c</a:t>
              </a:r>
              <a:r>
                <a:rPr lang="en-US" sz="1600" baseline="-25000" dirty="0" err="1" smtClean="0">
                  <a:solidFill>
                    <a:srgbClr val="000000"/>
                  </a:solidFill>
                  <a:latin typeface="Comic Sans MS"/>
                  <a:cs typeface="Comic Sans MS"/>
                </a:rPr>
                <a:t>n</a:t>
              </a:r>
              <a:endPara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830766" y="1937436"/>
            <a:ext cx="16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Shamir-share 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3928137" y="3145890"/>
            <a:ext cx="16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Shamir-share 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3901770" y="4502137"/>
            <a:ext cx="16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Shamir-share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31181" y="6289182"/>
            <a:ext cx="722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f</a:t>
            </a:r>
            <a:r>
              <a:rPr lang="en-US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(x)</a:t>
            </a:r>
            <a:endParaRPr lang="en-US" baseline="-25000" dirty="0"/>
          </a:p>
        </p:txBody>
      </p:sp>
      <p:sp>
        <p:nvSpPr>
          <p:cNvPr id="71" name="Rectangle 70"/>
          <p:cNvSpPr/>
          <p:nvPr/>
        </p:nvSpPr>
        <p:spPr>
          <a:xfrm>
            <a:off x="1953780" y="6287585"/>
            <a:ext cx="747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f</a:t>
            </a:r>
            <a:r>
              <a:rPr lang="en-US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(x)</a:t>
            </a:r>
            <a:endParaRPr lang="en-US" baseline="-25000" dirty="0"/>
          </a:p>
        </p:txBody>
      </p:sp>
      <p:sp>
        <p:nvSpPr>
          <p:cNvPr id="72" name="Rectangle 71"/>
          <p:cNvSpPr/>
          <p:nvPr/>
        </p:nvSpPr>
        <p:spPr>
          <a:xfrm>
            <a:off x="3935639" y="5684661"/>
            <a:ext cx="16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Shamir-share </a:t>
            </a:r>
            <a:endParaRPr lang="en-US" dirty="0"/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5773794" y="6306114"/>
            <a:ext cx="33702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Recombination Vector (r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, …,</a:t>
            </a:r>
            <a:r>
              <a:rPr lang="en-US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r</a:t>
            </a:r>
            <a:r>
              <a:rPr lang="en-US" sz="1600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n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)</a:t>
            </a:r>
            <a:endParaRPr lang="en-US" sz="1600" baseline="-25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grpSp>
        <p:nvGrpSpPr>
          <p:cNvPr id="48" name="Group 110"/>
          <p:cNvGrpSpPr/>
          <p:nvPr/>
        </p:nvGrpSpPr>
        <p:grpSpPr>
          <a:xfrm>
            <a:off x="6730552" y="3445668"/>
            <a:ext cx="2227183" cy="723900"/>
            <a:chOff x="4191000" y="3281164"/>
            <a:chExt cx="762000" cy="723900"/>
          </a:xfrm>
        </p:grpSpPr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4274803" y="3395134"/>
              <a:ext cx="45804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r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1</a:t>
              </a:r>
              <a:r>
                <a:rPr lang="en-US" sz="1600" dirty="0">
                  <a:solidFill>
                    <a:srgbClr val="000000"/>
                  </a:solidFill>
                  <a:latin typeface="Comic Sans MS"/>
                  <a:cs typeface="Comic Sans MS"/>
                </a:rPr>
                <a:t>c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1 </a:t>
              </a:r>
              <a:r>
                <a:rPr lang="en-US" sz="16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+..+</a:t>
              </a:r>
              <a:r>
                <a:rPr lang="en-US" sz="1600" dirty="0" err="1" smtClean="0">
                  <a:solidFill>
                    <a:srgbClr val="000000"/>
                  </a:solidFill>
                  <a:latin typeface="Comic Sans MS"/>
                  <a:cs typeface="Comic Sans MS"/>
                </a:rPr>
                <a:t>r</a:t>
              </a:r>
              <a:r>
                <a:rPr lang="en-US" sz="1600" baseline="-25000" dirty="0" err="1" smtClean="0">
                  <a:solidFill>
                    <a:srgbClr val="000000"/>
                  </a:solidFill>
                  <a:latin typeface="Comic Sans MS"/>
                  <a:cs typeface="Comic Sans MS"/>
                </a:rPr>
                <a:t>n</a:t>
              </a:r>
              <a:r>
                <a:rPr lang="en-US" sz="1600" dirty="0" err="1">
                  <a:solidFill>
                    <a:srgbClr val="000000"/>
                  </a:solidFill>
                  <a:latin typeface="Comic Sans MS"/>
                  <a:cs typeface="Comic Sans MS"/>
                </a:rPr>
                <a:t>c</a:t>
              </a:r>
              <a:r>
                <a:rPr lang="en-US" sz="1600" baseline="-25000" dirty="0" err="1" smtClean="0">
                  <a:solidFill>
                    <a:srgbClr val="000000"/>
                  </a:solidFill>
                  <a:latin typeface="Comic Sans MS"/>
                  <a:cs typeface="Comic Sans MS"/>
                </a:rPr>
                <a:t>n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 </a:t>
              </a:r>
              <a:endPara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55" name="Group 110"/>
          <p:cNvGrpSpPr/>
          <p:nvPr/>
        </p:nvGrpSpPr>
        <p:grpSpPr>
          <a:xfrm>
            <a:off x="6881674" y="1259669"/>
            <a:ext cx="1092647" cy="723900"/>
            <a:chOff x="4191000" y="3281164"/>
            <a:chExt cx="504162" cy="723900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504162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4274803" y="3395134"/>
              <a:ext cx="23209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600" dirty="0" err="1">
                  <a:solidFill>
                    <a:srgbClr val="000000"/>
                  </a:solidFill>
                  <a:latin typeface="Comic Sans MS"/>
                  <a:cs typeface="Wingdings"/>
                  <a:sym typeface="Wingdings"/>
                </a:rPr>
                <a:t>a</a:t>
              </a:r>
              <a:r>
                <a:rPr lang="en-US" sz="1600" dirty="0" err="1" smtClean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r>
                <a:rPr lang="en-US" sz="1600" dirty="0" err="1">
                  <a:solidFill>
                    <a:srgbClr val="000000"/>
                  </a:solidFill>
                  <a:latin typeface="Comic Sans MS"/>
                  <a:cs typeface="Comic Sans MS"/>
                  <a:sym typeface="Wingdings"/>
                </a:rPr>
                <a:t>b</a:t>
              </a:r>
              <a:endPara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2697186" y="6307090"/>
            <a:ext cx="34348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f(x) = f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(x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)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f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(x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) of degree 2t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68" name="Picture 67" descr="image014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38" y="4274811"/>
            <a:ext cx="575733" cy="870009"/>
          </a:xfrm>
          <a:prstGeom prst="rect">
            <a:avLst/>
          </a:prstGeom>
        </p:spPr>
      </p:pic>
      <p:pic>
        <p:nvPicPr>
          <p:cNvPr id="75" name="Picture 74" descr="image014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45" y="5519172"/>
            <a:ext cx="575733" cy="87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6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repeatCount="indefinit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9" grpId="0"/>
      <p:bldP spid="70" grpId="0"/>
      <p:bldP spid="70" grpId="1"/>
      <p:bldP spid="72" grpId="0"/>
      <p:bldP spid="72" grpId="1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6906" y="1138806"/>
            <a:ext cx="715612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1181" y="1146465"/>
            <a:ext cx="67013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406400"/>
            <a:ext cx="8374093" cy="672544"/>
          </a:xfrm>
        </p:spPr>
        <p:txBody>
          <a:bodyPr>
            <a:normAutofit/>
          </a:bodyPr>
          <a:lstStyle/>
          <a:p>
            <a:r>
              <a:rPr lang="en-US" sz="3200" kern="0" dirty="0">
                <a:solidFill>
                  <a:srgbClr val="009900"/>
                </a:solidFill>
                <a:latin typeface="Comic Sans MS"/>
                <a:cs typeface="Comic Sans MS"/>
              </a:rPr>
              <a:t>Secure Multiplication Gate </a:t>
            </a:r>
            <a:r>
              <a:rPr lang="en-US" sz="3200" kern="0" dirty="0" smtClean="0">
                <a:solidFill>
                  <a:srgbClr val="009900"/>
                </a:solidFill>
                <a:latin typeface="Comic Sans MS"/>
                <a:cs typeface="Comic Sans MS"/>
              </a:rPr>
              <a:t>Evaluation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06571" y="3171511"/>
            <a:ext cx="304801" cy="268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36206" y="4386448"/>
            <a:ext cx="381001" cy="507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06571" y="5801595"/>
            <a:ext cx="381001" cy="353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 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11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1587459"/>
              </p:ext>
            </p:extLst>
          </p:nvPr>
        </p:nvGraphicFramePr>
        <p:xfrm>
          <a:off x="927649" y="4216947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1" name="Clip" r:id="rId5" imgW="525240" imgH="1361880" progId="">
                  <p:embed/>
                </p:oleObj>
              </mc:Choice>
              <mc:Fallback>
                <p:oleObj name="Clip" r:id="rId5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9" y="4216947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2723939"/>
              </p:ext>
            </p:extLst>
          </p:nvPr>
        </p:nvGraphicFramePr>
        <p:xfrm>
          <a:off x="927649" y="2863658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2" name="Clip" r:id="rId7" imgW="525240" imgH="1361880" progId="">
                  <p:embed/>
                </p:oleObj>
              </mc:Choice>
              <mc:Fallback>
                <p:oleObj name="Clip" r:id="rId7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9" y="2863658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2828195"/>
              </p:ext>
            </p:extLst>
          </p:nvPr>
        </p:nvGraphicFramePr>
        <p:xfrm>
          <a:off x="910716" y="1595034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3" name="Clip" r:id="rId8" imgW="525240" imgH="1361880" progId="">
                  <p:embed/>
                </p:oleObj>
              </mc:Choice>
              <mc:Fallback>
                <p:oleObj name="Clip" r:id="rId8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716" y="1595034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6069854"/>
              </p:ext>
            </p:extLst>
          </p:nvPr>
        </p:nvGraphicFramePr>
        <p:xfrm>
          <a:off x="927649" y="5493837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4" name="Clip" r:id="rId9" imgW="525240" imgH="1361880" progId="">
                  <p:embed/>
                </p:oleObj>
              </mc:Choice>
              <mc:Fallback>
                <p:oleObj name="Clip" r:id="rId9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9" y="5493837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393318" y="1938100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01121" y="1818905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18054" y="3115112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2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89508" y="5782610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 err="1" smtClean="0">
                <a:latin typeface="Comic Sans MS"/>
                <a:cs typeface="Comic Sans MS"/>
              </a:rPr>
              <a:t>n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320021" y="4471980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3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931497" y="3154581"/>
            <a:ext cx="304801" cy="268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961132" y="4369518"/>
            <a:ext cx="381001" cy="507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931497" y="5784665"/>
            <a:ext cx="381001" cy="353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918244" y="1921170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1376388" y="1328515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1952113" y="1328518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2544786" y="1954369"/>
            <a:ext cx="914715" cy="35239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  <a:sym typeface="Wingdings"/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=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c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2591280" y="3320201"/>
            <a:ext cx="1218245" cy="30785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  <a:sym typeface="Wingdings"/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=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c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2629454" y="4539712"/>
            <a:ext cx="1045079" cy="3486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  <a:sym typeface="Wingdings"/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=c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2646387" y="5869327"/>
            <a:ext cx="1028146" cy="26924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err="1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lang="en-US" sz="1600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 err="1">
                <a:solidFill>
                  <a:srgbClr val="000000"/>
                </a:solidFill>
                <a:latin typeface="Comic Sans MS"/>
                <a:cs typeface="Comic Sans MS"/>
                <a:sym typeface="Wingdings"/>
              </a:rPr>
              <a:t>b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= </a:t>
            </a:r>
            <a:r>
              <a:rPr lang="en-US" sz="1600" dirty="0" err="1">
                <a:solidFill>
                  <a:srgbClr val="000000"/>
                </a:solidFill>
                <a:latin typeface="Comic Sans MS"/>
                <a:cs typeface="Comic Sans MS"/>
              </a:rPr>
              <a:t>c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2561722" y="1357317"/>
            <a:ext cx="638681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err="1">
                <a:solidFill>
                  <a:srgbClr val="000000"/>
                </a:solidFill>
                <a:latin typeface="Comic Sans MS"/>
                <a:cs typeface="Comic Sans MS"/>
                <a:sym typeface="Wingdings"/>
              </a:rPr>
              <a:t>a</a:t>
            </a:r>
            <a:r>
              <a:rPr lang="en-US" sz="1600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 err="1">
                <a:solidFill>
                  <a:srgbClr val="000000"/>
                </a:solidFill>
                <a:latin typeface="Comic Sans MS"/>
                <a:cs typeface="Comic Sans MS"/>
                <a:sym typeface="Wingdings"/>
              </a:rPr>
              <a:t>b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pSp>
        <p:nvGrpSpPr>
          <p:cNvPr id="50" name="Group 110"/>
          <p:cNvGrpSpPr/>
          <p:nvPr/>
        </p:nvGrpSpPr>
        <p:grpSpPr>
          <a:xfrm>
            <a:off x="5611991" y="1851483"/>
            <a:ext cx="689166" cy="723900"/>
            <a:chOff x="4191000" y="3281164"/>
            <a:chExt cx="762000" cy="723900"/>
          </a:xfrm>
        </p:grpSpPr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4281512" y="3395134"/>
              <a:ext cx="43549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000000"/>
                  </a:solidFill>
                  <a:latin typeface="Comic Sans MS"/>
                  <a:cs typeface="Comic Sans MS"/>
                </a:rPr>
                <a:t>c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1</a:t>
              </a:r>
              <a:endPara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59" name="Group 110"/>
          <p:cNvGrpSpPr/>
          <p:nvPr/>
        </p:nvGrpSpPr>
        <p:grpSpPr>
          <a:xfrm>
            <a:off x="5601534" y="3061074"/>
            <a:ext cx="705693" cy="723900"/>
            <a:chOff x="4191000" y="3281164"/>
            <a:chExt cx="762000" cy="723900"/>
          </a:xfrm>
        </p:grpSpPr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4258884" y="3395134"/>
              <a:ext cx="5357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000000"/>
                  </a:solidFill>
                  <a:latin typeface="Comic Sans MS"/>
                  <a:cs typeface="Comic Sans MS"/>
                </a:rPr>
                <a:t>c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2</a:t>
              </a:r>
              <a:endPara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62" name="Group 110"/>
          <p:cNvGrpSpPr/>
          <p:nvPr/>
        </p:nvGrpSpPr>
        <p:grpSpPr>
          <a:xfrm>
            <a:off x="5655699" y="4315677"/>
            <a:ext cx="715612" cy="723900"/>
            <a:chOff x="4191000" y="3281164"/>
            <a:chExt cx="762000" cy="723900"/>
          </a:xfrm>
        </p:grpSpPr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4258884" y="3395134"/>
              <a:ext cx="5357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000000"/>
                  </a:solidFill>
                  <a:latin typeface="Comic Sans MS"/>
                  <a:cs typeface="Comic Sans MS"/>
                </a:rPr>
                <a:t>c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3</a:t>
              </a:r>
              <a:endPara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65" name="Group 110"/>
          <p:cNvGrpSpPr/>
          <p:nvPr/>
        </p:nvGrpSpPr>
        <p:grpSpPr>
          <a:xfrm>
            <a:off x="5689565" y="5475753"/>
            <a:ext cx="700182" cy="723900"/>
            <a:chOff x="4191000" y="3281164"/>
            <a:chExt cx="762000" cy="723900"/>
          </a:xfrm>
        </p:grpSpPr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4258884" y="3395134"/>
              <a:ext cx="5357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err="1">
                  <a:solidFill>
                    <a:srgbClr val="000000"/>
                  </a:solidFill>
                  <a:latin typeface="Comic Sans MS"/>
                  <a:cs typeface="Comic Sans MS"/>
                </a:rPr>
                <a:t>c</a:t>
              </a:r>
              <a:r>
                <a:rPr lang="en-US" sz="1600" baseline="-25000" dirty="0" err="1" smtClean="0">
                  <a:solidFill>
                    <a:srgbClr val="000000"/>
                  </a:solidFill>
                  <a:latin typeface="Comic Sans MS"/>
                  <a:cs typeface="Comic Sans MS"/>
                </a:rPr>
                <a:t>n</a:t>
              </a:r>
              <a:endPara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830766" y="1937436"/>
            <a:ext cx="1352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VSS-share 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3928137" y="3145890"/>
            <a:ext cx="1352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VSS-share 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3901770" y="4502137"/>
            <a:ext cx="1352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VSS-share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31181" y="6289182"/>
            <a:ext cx="722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f</a:t>
            </a:r>
            <a:r>
              <a:rPr lang="en-US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(x)</a:t>
            </a:r>
            <a:endParaRPr lang="en-US" baseline="-25000" dirty="0"/>
          </a:p>
        </p:txBody>
      </p:sp>
      <p:sp>
        <p:nvSpPr>
          <p:cNvPr id="71" name="Rectangle 70"/>
          <p:cNvSpPr/>
          <p:nvPr/>
        </p:nvSpPr>
        <p:spPr>
          <a:xfrm>
            <a:off x="1953780" y="6287585"/>
            <a:ext cx="747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f</a:t>
            </a:r>
            <a:r>
              <a:rPr lang="en-US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(x)</a:t>
            </a:r>
            <a:endParaRPr lang="en-US" baseline="-25000" dirty="0"/>
          </a:p>
        </p:txBody>
      </p:sp>
      <p:sp>
        <p:nvSpPr>
          <p:cNvPr id="72" name="Rectangle 71"/>
          <p:cNvSpPr/>
          <p:nvPr/>
        </p:nvSpPr>
        <p:spPr>
          <a:xfrm>
            <a:off x="3935639" y="5684661"/>
            <a:ext cx="1352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VSS-share </a:t>
            </a:r>
            <a:endParaRPr lang="en-US" dirty="0"/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5773794" y="6306114"/>
            <a:ext cx="33702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Recombination Vector (r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, …,</a:t>
            </a:r>
            <a:r>
              <a:rPr lang="en-US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r</a:t>
            </a:r>
            <a:r>
              <a:rPr lang="en-US" sz="1600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n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)</a:t>
            </a:r>
            <a:endParaRPr lang="en-US" sz="1600" baseline="-25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grpSp>
        <p:nvGrpSpPr>
          <p:cNvPr id="48" name="Group 110"/>
          <p:cNvGrpSpPr/>
          <p:nvPr/>
        </p:nvGrpSpPr>
        <p:grpSpPr>
          <a:xfrm>
            <a:off x="6730552" y="3445668"/>
            <a:ext cx="2227183" cy="723900"/>
            <a:chOff x="4191000" y="3281164"/>
            <a:chExt cx="762000" cy="723900"/>
          </a:xfrm>
        </p:grpSpPr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4274803" y="3395134"/>
              <a:ext cx="45804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r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1</a:t>
              </a:r>
              <a:r>
                <a:rPr lang="en-US" sz="1600" dirty="0">
                  <a:solidFill>
                    <a:srgbClr val="000000"/>
                  </a:solidFill>
                  <a:latin typeface="Comic Sans MS"/>
                  <a:cs typeface="Comic Sans MS"/>
                </a:rPr>
                <a:t>c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1 </a:t>
              </a:r>
              <a:r>
                <a:rPr lang="en-US" sz="16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+..+</a:t>
              </a:r>
              <a:r>
                <a:rPr lang="en-US" sz="1600" dirty="0" err="1" smtClean="0">
                  <a:solidFill>
                    <a:srgbClr val="000000"/>
                  </a:solidFill>
                  <a:latin typeface="Comic Sans MS"/>
                  <a:cs typeface="Comic Sans MS"/>
                </a:rPr>
                <a:t>r</a:t>
              </a:r>
              <a:r>
                <a:rPr lang="en-US" sz="1600" baseline="-25000" dirty="0" err="1" smtClean="0">
                  <a:solidFill>
                    <a:srgbClr val="000000"/>
                  </a:solidFill>
                  <a:latin typeface="Comic Sans MS"/>
                  <a:cs typeface="Comic Sans MS"/>
                </a:rPr>
                <a:t>n</a:t>
              </a:r>
              <a:r>
                <a:rPr lang="en-US" sz="1600" dirty="0" err="1">
                  <a:solidFill>
                    <a:srgbClr val="000000"/>
                  </a:solidFill>
                  <a:latin typeface="Comic Sans MS"/>
                  <a:cs typeface="Comic Sans MS"/>
                </a:rPr>
                <a:t>c</a:t>
              </a:r>
              <a:r>
                <a:rPr lang="en-US" sz="1600" baseline="-25000" dirty="0" err="1" smtClean="0">
                  <a:solidFill>
                    <a:srgbClr val="000000"/>
                  </a:solidFill>
                  <a:latin typeface="Comic Sans MS"/>
                  <a:cs typeface="Comic Sans MS"/>
                </a:rPr>
                <a:t>n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 </a:t>
              </a:r>
              <a:endPara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55" name="Group 110"/>
          <p:cNvGrpSpPr/>
          <p:nvPr/>
        </p:nvGrpSpPr>
        <p:grpSpPr>
          <a:xfrm>
            <a:off x="6881674" y="1259669"/>
            <a:ext cx="1092647" cy="723900"/>
            <a:chOff x="4191000" y="3281164"/>
            <a:chExt cx="504162" cy="723900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504162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4274803" y="3395134"/>
              <a:ext cx="23209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600" dirty="0" err="1">
                  <a:solidFill>
                    <a:srgbClr val="000000"/>
                  </a:solidFill>
                  <a:latin typeface="Comic Sans MS"/>
                  <a:cs typeface="Comic Sans MS"/>
                  <a:sym typeface="Wingdings"/>
                </a:rPr>
                <a:t>a</a:t>
              </a:r>
              <a:r>
                <a:rPr lang="en-US" sz="1600" dirty="0" err="1" smtClean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r>
                <a:rPr lang="en-US" sz="1600" dirty="0" err="1">
                  <a:solidFill>
                    <a:srgbClr val="000000"/>
                  </a:solidFill>
                  <a:latin typeface="Comic Sans MS"/>
                  <a:cs typeface="Comic Sans MS"/>
                  <a:sym typeface="Wingdings"/>
                </a:rPr>
                <a:t>b</a:t>
              </a:r>
              <a:endPara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2697186" y="6307090"/>
            <a:ext cx="34348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f(x) = f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(x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)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f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(x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) of degree 2t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68" name="Picture 67" descr="image014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38" y="4274811"/>
            <a:ext cx="575733" cy="870009"/>
          </a:xfrm>
          <a:prstGeom prst="rect">
            <a:avLst/>
          </a:prstGeom>
        </p:spPr>
      </p:pic>
      <p:pic>
        <p:nvPicPr>
          <p:cNvPr id="75" name="Picture 74" descr="image014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45" y="5519172"/>
            <a:ext cx="575733" cy="87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4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6906" y="1138806"/>
            <a:ext cx="715612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1181" y="1146465"/>
            <a:ext cx="67013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406400"/>
            <a:ext cx="8374093" cy="672544"/>
          </a:xfrm>
        </p:spPr>
        <p:txBody>
          <a:bodyPr>
            <a:normAutofit/>
          </a:bodyPr>
          <a:lstStyle/>
          <a:p>
            <a:r>
              <a:rPr lang="en-US" sz="3200" kern="0" dirty="0">
                <a:solidFill>
                  <a:srgbClr val="009900"/>
                </a:solidFill>
                <a:latin typeface="Comic Sans MS"/>
                <a:cs typeface="Comic Sans MS"/>
              </a:rPr>
              <a:t>Secure Multiplication Gate </a:t>
            </a:r>
            <a:r>
              <a:rPr lang="en-US" sz="3200" kern="0" dirty="0" smtClean="0">
                <a:solidFill>
                  <a:srgbClr val="009900"/>
                </a:solidFill>
                <a:latin typeface="Comic Sans MS"/>
                <a:cs typeface="Comic Sans MS"/>
              </a:rPr>
              <a:t>Evaluation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06571" y="3171511"/>
            <a:ext cx="304801" cy="268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36206" y="4386448"/>
            <a:ext cx="381001" cy="507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06571" y="5801595"/>
            <a:ext cx="381001" cy="353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 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11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4617440"/>
              </p:ext>
            </p:extLst>
          </p:nvPr>
        </p:nvGraphicFramePr>
        <p:xfrm>
          <a:off x="927649" y="4216947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9" name="Clip" r:id="rId5" imgW="525240" imgH="1361880" progId="">
                  <p:embed/>
                </p:oleObj>
              </mc:Choice>
              <mc:Fallback>
                <p:oleObj name="Clip" r:id="rId5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9" y="4216947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6606720"/>
              </p:ext>
            </p:extLst>
          </p:nvPr>
        </p:nvGraphicFramePr>
        <p:xfrm>
          <a:off x="927649" y="2863658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0" name="Clip" r:id="rId7" imgW="525240" imgH="1361880" progId="">
                  <p:embed/>
                </p:oleObj>
              </mc:Choice>
              <mc:Fallback>
                <p:oleObj name="Clip" r:id="rId7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9" y="2863658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0744699"/>
              </p:ext>
            </p:extLst>
          </p:nvPr>
        </p:nvGraphicFramePr>
        <p:xfrm>
          <a:off x="910716" y="1595034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1" name="Clip" r:id="rId8" imgW="525240" imgH="1361880" progId="">
                  <p:embed/>
                </p:oleObj>
              </mc:Choice>
              <mc:Fallback>
                <p:oleObj name="Clip" r:id="rId8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716" y="1595034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3380773"/>
              </p:ext>
            </p:extLst>
          </p:nvPr>
        </p:nvGraphicFramePr>
        <p:xfrm>
          <a:off x="927649" y="5493837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2" name="Clip" r:id="rId9" imgW="525240" imgH="1361880" progId="">
                  <p:embed/>
                </p:oleObj>
              </mc:Choice>
              <mc:Fallback>
                <p:oleObj name="Clip" r:id="rId9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9" y="5493837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393318" y="1938100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01121" y="1818905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18054" y="3115112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2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89508" y="5782610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 err="1" smtClean="0">
                <a:latin typeface="Comic Sans MS"/>
                <a:cs typeface="Comic Sans MS"/>
              </a:rPr>
              <a:t>n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320021" y="4471980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3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931497" y="3154581"/>
            <a:ext cx="304801" cy="268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961132" y="4369518"/>
            <a:ext cx="381001" cy="507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931497" y="5784665"/>
            <a:ext cx="381001" cy="353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918244" y="1921170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1376388" y="1328515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1952113" y="1328518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2544786" y="1954369"/>
            <a:ext cx="914715" cy="35239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Wingdings"/>
                <a:sym typeface="Wingdings"/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=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c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2591280" y="3320201"/>
            <a:ext cx="1218245" cy="30785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Wingdings"/>
                <a:sym typeface="Wingdings"/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=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c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2629454" y="4539712"/>
            <a:ext cx="1045079" cy="3486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Wingdings"/>
                <a:sym typeface="Wingdings"/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=c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2646387" y="5869327"/>
            <a:ext cx="1028146" cy="26924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err="1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lang="en-US" sz="1600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 err="1">
                <a:solidFill>
                  <a:srgbClr val="000000"/>
                </a:solidFill>
                <a:latin typeface="Comic Sans MS"/>
                <a:cs typeface="Wingdings"/>
                <a:sym typeface="Wingdings"/>
              </a:rPr>
              <a:t>b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= </a:t>
            </a:r>
            <a:r>
              <a:rPr lang="en-US" sz="1600" dirty="0" err="1">
                <a:solidFill>
                  <a:srgbClr val="000000"/>
                </a:solidFill>
                <a:latin typeface="Comic Sans MS"/>
                <a:cs typeface="Comic Sans MS"/>
              </a:rPr>
              <a:t>c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2561722" y="1357317"/>
            <a:ext cx="638681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err="1">
                <a:solidFill>
                  <a:srgbClr val="000000"/>
                </a:solidFill>
                <a:latin typeface="Comic Sans MS"/>
                <a:cs typeface="Wingdings"/>
                <a:sym typeface="Wingdings"/>
              </a:rPr>
              <a:t>a</a:t>
            </a:r>
            <a:r>
              <a:rPr lang="en-US" sz="1600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 err="1">
                <a:solidFill>
                  <a:srgbClr val="000000"/>
                </a:solidFill>
                <a:latin typeface="Comic Sans MS"/>
                <a:cs typeface="Wingdings"/>
                <a:sym typeface="Wingdings"/>
              </a:rPr>
              <a:t>b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pSp>
        <p:nvGrpSpPr>
          <p:cNvPr id="50" name="Group 110"/>
          <p:cNvGrpSpPr/>
          <p:nvPr/>
        </p:nvGrpSpPr>
        <p:grpSpPr>
          <a:xfrm>
            <a:off x="5611991" y="1851483"/>
            <a:ext cx="689166" cy="723900"/>
            <a:chOff x="4191000" y="3281164"/>
            <a:chExt cx="762000" cy="723900"/>
          </a:xfrm>
        </p:grpSpPr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4281512" y="3395134"/>
              <a:ext cx="43549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c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1</a:t>
              </a:r>
              <a:endPara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59" name="Group 110"/>
          <p:cNvGrpSpPr/>
          <p:nvPr/>
        </p:nvGrpSpPr>
        <p:grpSpPr>
          <a:xfrm>
            <a:off x="5601534" y="3061074"/>
            <a:ext cx="705693" cy="723900"/>
            <a:chOff x="4191000" y="3281164"/>
            <a:chExt cx="762000" cy="723900"/>
          </a:xfrm>
        </p:grpSpPr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4258884" y="3395134"/>
              <a:ext cx="5357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000000"/>
                  </a:solidFill>
                  <a:latin typeface="Comic Sans MS"/>
                  <a:cs typeface="Comic Sans MS"/>
                </a:rPr>
                <a:t>c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2</a:t>
              </a:r>
              <a:endPara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62" name="Group 110"/>
          <p:cNvGrpSpPr/>
          <p:nvPr/>
        </p:nvGrpSpPr>
        <p:grpSpPr>
          <a:xfrm>
            <a:off x="5655699" y="4315677"/>
            <a:ext cx="715612" cy="723900"/>
            <a:chOff x="4191000" y="3281164"/>
            <a:chExt cx="762000" cy="723900"/>
          </a:xfrm>
        </p:grpSpPr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4258884" y="3395134"/>
              <a:ext cx="5357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FF0000"/>
                  </a:solidFill>
                  <a:latin typeface="Comic Sans MS"/>
                  <a:cs typeface="Comic Sans MS"/>
                </a:rPr>
                <a:t>c</a:t>
              </a:r>
              <a:r>
                <a:rPr lang="en-US" sz="16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’</a:t>
              </a:r>
              <a:r>
                <a:rPr lang="en-US" sz="1600" baseline="-250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3</a:t>
              </a:r>
              <a:endParaRPr lang="en-US" sz="1600" baseline="-25000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65" name="Group 110"/>
          <p:cNvGrpSpPr/>
          <p:nvPr/>
        </p:nvGrpSpPr>
        <p:grpSpPr>
          <a:xfrm>
            <a:off x="5689565" y="5475753"/>
            <a:ext cx="700182" cy="723900"/>
            <a:chOff x="4191000" y="3281164"/>
            <a:chExt cx="762000" cy="723900"/>
          </a:xfrm>
        </p:grpSpPr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4258884" y="3395134"/>
              <a:ext cx="5357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err="1">
                  <a:solidFill>
                    <a:srgbClr val="FF0000"/>
                  </a:solidFill>
                  <a:latin typeface="Comic Sans MS"/>
                  <a:cs typeface="Comic Sans MS"/>
                </a:rPr>
                <a:t>c</a:t>
              </a:r>
              <a:r>
                <a:rPr lang="en-US" sz="1600" dirty="0" err="1" smtClean="0">
                  <a:solidFill>
                    <a:srgbClr val="FF0000"/>
                  </a:solidFill>
                  <a:latin typeface="Comic Sans MS"/>
                  <a:cs typeface="Comic Sans MS"/>
                </a:rPr>
                <a:t>’</a:t>
              </a:r>
              <a:r>
                <a:rPr lang="en-US" sz="1600" baseline="-25000" dirty="0" err="1" smtClean="0">
                  <a:solidFill>
                    <a:srgbClr val="FF0000"/>
                  </a:solidFill>
                  <a:latin typeface="Comic Sans MS"/>
                  <a:cs typeface="Comic Sans MS"/>
                </a:rPr>
                <a:t>n</a:t>
              </a:r>
              <a:endParaRPr lang="en-US" sz="1600" baseline="-25000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830766" y="1937436"/>
            <a:ext cx="1352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VSS-share 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3928137" y="3145890"/>
            <a:ext cx="1352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VSS-share 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3901770" y="4502137"/>
            <a:ext cx="1352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VSS-share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31181" y="6289182"/>
            <a:ext cx="722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f</a:t>
            </a:r>
            <a:r>
              <a:rPr lang="en-US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(x)</a:t>
            </a:r>
            <a:endParaRPr lang="en-US" baseline="-25000" dirty="0"/>
          </a:p>
        </p:txBody>
      </p:sp>
      <p:sp>
        <p:nvSpPr>
          <p:cNvPr id="71" name="Rectangle 70"/>
          <p:cNvSpPr/>
          <p:nvPr/>
        </p:nvSpPr>
        <p:spPr>
          <a:xfrm>
            <a:off x="1953780" y="6287585"/>
            <a:ext cx="747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f</a:t>
            </a:r>
            <a:r>
              <a:rPr lang="en-US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(x)</a:t>
            </a:r>
            <a:endParaRPr lang="en-US" baseline="-25000" dirty="0"/>
          </a:p>
        </p:txBody>
      </p:sp>
      <p:sp>
        <p:nvSpPr>
          <p:cNvPr id="72" name="Rectangle 71"/>
          <p:cNvSpPr/>
          <p:nvPr/>
        </p:nvSpPr>
        <p:spPr>
          <a:xfrm>
            <a:off x="3935639" y="5684661"/>
            <a:ext cx="1352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VSS-share </a:t>
            </a:r>
            <a:endParaRPr lang="en-US" dirty="0"/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5773794" y="6306114"/>
            <a:ext cx="33702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Recombination Vector (r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, …,</a:t>
            </a:r>
            <a:r>
              <a:rPr lang="en-US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r</a:t>
            </a:r>
            <a:r>
              <a:rPr lang="en-US" sz="1600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n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)</a:t>
            </a:r>
            <a:endParaRPr lang="en-US" sz="1600" baseline="-25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grpSp>
        <p:nvGrpSpPr>
          <p:cNvPr id="48" name="Group 110"/>
          <p:cNvGrpSpPr/>
          <p:nvPr/>
        </p:nvGrpSpPr>
        <p:grpSpPr>
          <a:xfrm>
            <a:off x="6730552" y="3445668"/>
            <a:ext cx="2227183" cy="723900"/>
            <a:chOff x="4191000" y="3281164"/>
            <a:chExt cx="762000" cy="723900"/>
          </a:xfrm>
        </p:grpSpPr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4274803" y="3395134"/>
              <a:ext cx="45804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r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1</a:t>
              </a:r>
              <a:r>
                <a:rPr lang="en-US" sz="16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c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1 </a:t>
              </a:r>
              <a:r>
                <a:rPr lang="en-US" sz="16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+..+</a:t>
              </a:r>
              <a:r>
                <a:rPr lang="en-US" sz="1600" dirty="0" err="1" smtClean="0">
                  <a:solidFill>
                    <a:srgbClr val="000000"/>
                  </a:solidFill>
                  <a:latin typeface="Comic Sans MS"/>
                  <a:cs typeface="Comic Sans MS"/>
                </a:rPr>
                <a:t>r</a:t>
              </a:r>
              <a:r>
                <a:rPr lang="en-US" sz="1600" baseline="-25000" dirty="0" err="1" smtClean="0">
                  <a:solidFill>
                    <a:srgbClr val="000000"/>
                  </a:solidFill>
                  <a:latin typeface="Comic Sans MS"/>
                  <a:cs typeface="Comic Sans MS"/>
                </a:rPr>
                <a:t>n</a:t>
              </a:r>
              <a:r>
                <a:rPr lang="en-US" sz="1600" dirty="0" err="1">
                  <a:solidFill>
                    <a:srgbClr val="FF0000"/>
                  </a:solidFill>
                  <a:latin typeface="Comic Sans MS"/>
                  <a:cs typeface="Comic Sans MS"/>
                </a:rPr>
                <a:t>c</a:t>
              </a:r>
              <a:r>
                <a:rPr lang="en-US" sz="1600" dirty="0" err="1" smtClean="0">
                  <a:solidFill>
                    <a:srgbClr val="FF0000"/>
                  </a:solidFill>
                  <a:latin typeface="Comic Sans MS"/>
                  <a:cs typeface="Comic Sans MS"/>
                </a:rPr>
                <a:t>’</a:t>
              </a:r>
              <a:r>
                <a:rPr lang="en-US" sz="1600" baseline="-25000" dirty="0" err="1" smtClean="0">
                  <a:solidFill>
                    <a:srgbClr val="FF0000"/>
                  </a:solidFill>
                  <a:latin typeface="Comic Sans MS"/>
                  <a:cs typeface="Comic Sans MS"/>
                </a:rPr>
                <a:t>n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 </a:t>
              </a:r>
              <a:endPara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55" name="Group 110"/>
          <p:cNvGrpSpPr/>
          <p:nvPr/>
        </p:nvGrpSpPr>
        <p:grpSpPr>
          <a:xfrm>
            <a:off x="6881674" y="1259669"/>
            <a:ext cx="1092647" cy="723900"/>
            <a:chOff x="4191000" y="3281164"/>
            <a:chExt cx="504162" cy="723900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504162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4274803" y="3395134"/>
              <a:ext cx="23209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600" dirty="0">
                  <a:solidFill>
                    <a:srgbClr val="FF0000"/>
                  </a:solidFill>
                  <a:latin typeface="Comic Sans MS"/>
                  <a:cs typeface="Comic Sans MS"/>
                </a:rPr>
                <a:t>c</a:t>
              </a:r>
              <a:endParaRPr lang="en-US" sz="1600" baseline="-25000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2697186" y="6307090"/>
            <a:ext cx="34348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f(x) = f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(x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)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f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(x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) of degree 2t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68" name="Picture 67" descr="image014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38" y="4274811"/>
            <a:ext cx="575733" cy="870009"/>
          </a:xfrm>
          <a:prstGeom prst="rect">
            <a:avLst/>
          </a:prstGeom>
        </p:spPr>
      </p:pic>
      <p:pic>
        <p:nvPicPr>
          <p:cNvPr id="75" name="Picture 74" descr="image014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45" y="5519172"/>
            <a:ext cx="575733" cy="870009"/>
          </a:xfrm>
          <a:prstGeom prst="rect">
            <a:avLst/>
          </a:prstGeom>
        </p:spPr>
      </p:pic>
      <p:sp>
        <p:nvSpPr>
          <p:cNvPr id="76" name="Rectangle 75"/>
          <p:cNvSpPr/>
          <p:nvPr/>
        </p:nvSpPr>
        <p:spPr>
          <a:xfrm>
            <a:off x="6975492" y="4517353"/>
            <a:ext cx="19822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Force them to share </a:t>
            </a: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C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ORRECT product-share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73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302030"/>
            <a:ext cx="8374093" cy="672544"/>
          </a:xfrm>
        </p:spPr>
        <p:txBody>
          <a:bodyPr>
            <a:normAutofit/>
          </a:bodyPr>
          <a:lstStyle/>
          <a:p>
            <a:r>
              <a:rPr lang="en-US" sz="3200" kern="0" dirty="0">
                <a:solidFill>
                  <a:srgbClr val="009900"/>
                </a:solidFill>
                <a:latin typeface="Comic Sans MS"/>
                <a:cs typeface="Comic Sans MS"/>
              </a:rPr>
              <a:t>Secure Multiplication Gate </a:t>
            </a:r>
            <a:r>
              <a:rPr lang="en-US" sz="3200" kern="0" dirty="0" smtClean="0">
                <a:solidFill>
                  <a:srgbClr val="009900"/>
                </a:solidFill>
                <a:latin typeface="Comic Sans MS"/>
                <a:cs typeface="Comic Sans MS"/>
              </a:rPr>
              <a:t>Evaluation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06571" y="3171511"/>
            <a:ext cx="304801" cy="268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36206" y="4386448"/>
            <a:ext cx="381001" cy="507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06571" y="5801595"/>
            <a:ext cx="381001" cy="353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 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11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2918003"/>
              </p:ext>
            </p:extLst>
          </p:nvPr>
        </p:nvGraphicFramePr>
        <p:xfrm>
          <a:off x="927649" y="4216947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75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9" y="4216947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072406"/>
              </p:ext>
            </p:extLst>
          </p:nvPr>
        </p:nvGraphicFramePr>
        <p:xfrm>
          <a:off x="927649" y="2863658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76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9" y="2863658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7660965"/>
              </p:ext>
            </p:extLst>
          </p:nvPr>
        </p:nvGraphicFramePr>
        <p:xfrm>
          <a:off x="910716" y="1595034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77" name="Clip" r:id="rId7" imgW="525240" imgH="1361880" progId="">
                  <p:embed/>
                </p:oleObj>
              </mc:Choice>
              <mc:Fallback>
                <p:oleObj name="Clip" r:id="rId7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716" y="1595034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3851779"/>
              </p:ext>
            </p:extLst>
          </p:nvPr>
        </p:nvGraphicFramePr>
        <p:xfrm>
          <a:off x="927649" y="5493837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78" name="Clip" r:id="rId8" imgW="525240" imgH="1361880" progId="">
                  <p:embed/>
                </p:oleObj>
              </mc:Choice>
              <mc:Fallback>
                <p:oleObj name="Clip" r:id="rId8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9" y="5493837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393318" y="1938100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01121" y="1818905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18054" y="3115112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2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89508" y="5782610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 err="1" smtClean="0">
                <a:latin typeface="Comic Sans MS"/>
                <a:cs typeface="Comic Sans MS"/>
              </a:rPr>
              <a:t>n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320021" y="4471980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3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931497" y="3154581"/>
            <a:ext cx="304801" cy="268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961132" y="4369518"/>
            <a:ext cx="381001" cy="507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944456" y="5784665"/>
            <a:ext cx="381001" cy="353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err="1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918244" y="1921170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2544786" y="1954369"/>
            <a:ext cx="914715" cy="35239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  <a:sym typeface="Wingdings"/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=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c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2591280" y="3320201"/>
            <a:ext cx="1218245" cy="30785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  <a:sym typeface="Wingdings"/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=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c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2629454" y="4539712"/>
            <a:ext cx="1045079" cy="3486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  <a:sym typeface="Wingdings"/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=c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2646387" y="5869327"/>
            <a:ext cx="1028146" cy="26924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err="1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lang="en-US" sz="1600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 err="1">
                <a:solidFill>
                  <a:srgbClr val="000000"/>
                </a:solidFill>
                <a:latin typeface="Comic Sans MS"/>
                <a:cs typeface="Comic Sans MS"/>
                <a:sym typeface="Wingdings"/>
              </a:rPr>
              <a:t>b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= </a:t>
            </a:r>
            <a:r>
              <a:rPr lang="en-US" sz="1600" dirty="0" err="1">
                <a:solidFill>
                  <a:srgbClr val="000000"/>
                </a:solidFill>
                <a:latin typeface="Comic Sans MS"/>
                <a:cs typeface="Comic Sans MS"/>
              </a:rPr>
              <a:t>c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pSp>
        <p:nvGrpSpPr>
          <p:cNvPr id="50" name="Group 110"/>
          <p:cNvGrpSpPr/>
          <p:nvPr/>
        </p:nvGrpSpPr>
        <p:grpSpPr>
          <a:xfrm>
            <a:off x="5611991" y="1851483"/>
            <a:ext cx="689166" cy="723900"/>
            <a:chOff x="4191000" y="3281164"/>
            <a:chExt cx="762000" cy="723900"/>
          </a:xfrm>
        </p:grpSpPr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4281512" y="3395134"/>
              <a:ext cx="43549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000000"/>
                  </a:solidFill>
                  <a:latin typeface="Comic Sans MS"/>
                  <a:cs typeface="Comic Sans MS"/>
                </a:rPr>
                <a:t>c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1</a:t>
              </a:r>
              <a:endPara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59" name="Group 110"/>
          <p:cNvGrpSpPr/>
          <p:nvPr/>
        </p:nvGrpSpPr>
        <p:grpSpPr>
          <a:xfrm>
            <a:off x="5601534" y="3061074"/>
            <a:ext cx="705693" cy="723900"/>
            <a:chOff x="4191000" y="3281164"/>
            <a:chExt cx="762000" cy="723900"/>
          </a:xfrm>
        </p:grpSpPr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4258884" y="3395134"/>
              <a:ext cx="5357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000000"/>
                  </a:solidFill>
                  <a:latin typeface="Comic Sans MS"/>
                  <a:cs typeface="Comic Sans MS"/>
                </a:rPr>
                <a:t>c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2</a:t>
              </a:r>
              <a:endPara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62" name="Group 110"/>
          <p:cNvGrpSpPr/>
          <p:nvPr/>
        </p:nvGrpSpPr>
        <p:grpSpPr>
          <a:xfrm>
            <a:off x="5655699" y="4315677"/>
            <a:ext cx="715612" cy="723900"/>
            <a:chOff x="4191000" y="3281164"/>
            <a:chExt cx="762000" cy="723900"/>
          </a:xfrm>
        </p:grpSpPr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4258884" y="3395134"/>
              <a:ext cx="5357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Comic Sans MS"/>
                  <a:cs typeface="Comic Sans MS"/>
                </a:rPr>
                <a:t>c</a:t>
              </a:r>
              <a:r>
                <a:rPr lang="en-US" sz="1600" baseline="-25000" dirty="0" smtClean="0">
                  <a:latin typeface="Comic Sans MS"/>
                  <a:cs typeface="Comic Sans MS"/>
                </a:rPr>
                <a:t>3</a:t>
              </a:r>
              <a:endParaRPr lang="en-US" sz="1600" baseline="-25000" dirty="0">
                <a:latin typeface="Comic Sans MS"/>
                <a:cs typeface="Comic Sans MS"/>
              </a:endParaRPr>
            </a:p>
          </p:txBody>
        </p:sp>
      </p:grpSp>
      <p:grpSp>
        <p:nvGrpSpPr>
          <p:cNvPr id="65" name="Group 110"/>
          <p:cNvGrpSpPr/>
          <p:nvPr/>
        </p:nvGrpSpPr>
        <p:grpSpPr>
          <a:xfrm>
            <a:off x="5689565" y="5475753"/>
            <a:ext cx="700182" cy="723900"/>
            <a:chOff x="4191000" y="3281164"/>
            <a:chExt cx="762000" cy="723900"/>
          </a:xfrm>
        </p:grpSpPr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4258884" y="3395134"/>
              <a:ext cx="5357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err="1">
                  <a:solidFill>
                    <a:srgbClr val="000000"/>
                  </a:solidFill>
                  <a:latin typeface="Comic Sans MS"/>
                  <a:cs typeface="Comic Sans MS"/>
                </a:rPr>
                <a:t>c</a:t>
              </a:r>
              <a:r>
                <a:rPr lang="en-US" sz="1600" baseline="-25000" dirty="0" err="1" smtClean="0">
                  <a:solidFill>
                    <a:srgbClr val="000000"/>
                  </a:solidFill>
                  <a:latin typeface="Comic Sans MS"/>
                  <a:cs typeface="Comic Sans MS"/>
                </a:rPr>
                <a:t>n</a:t>
              </a:r>
              <a:endPara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pic>
        <p:nvPicPr>
          <p:cNvPr id="68" name="Picture 67" descr="image014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38" y="4274811"/>
            <a:ext cx="575733" cy="870009"/>
          </a:xfrm>
          <a:prstGeom prst="rect">
            <a:avLst/>
          </a:prstGeom>
        </p:spPr>
      </p:pic>
      <p:pic>
        <p:nvPicPr>
          <p:cNvPr id="75" name="Picture 74" descr="image014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45" y="5519172"/>
            <a:ext cx="575733" cy="8700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19402" y="1306988"/>
            <a:ext cx="21397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A corrupted party will either gets discarded or share correct c-value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9177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302030"/>
            <a:ext cx="8374093" cy="672544"/>
          </a:xfrm>
        </p:spPr>
        <p:txBody>
          <a:bodyPr>
            <a:normAutofit/>
          </a:bodyPr>
          <a:lstStyle/>
          <a:p>
            <a:r>
              <a:rPr lang="en-US" sz="3200" kern="0" dirty="0">
                <a:solidFill>
                  <a:srgbClr val="009900"/>
                </a:solidFill>
                <a:latin typeface="Comic Sans MS"/>
                <a:cs typeface="Comic Sans MS"/>
              </a:rPr>
              <a:t>Secure Multiplication Gate </a:t>
            </a:r>
            <a:r>
              <a:rPr lang="en-US" sz="3200" kern="0" dirty="0" smtClean="0">
                <a:solidFill>
                  <a:srgbClr val="009900"/>
                </a:solidFill>
                <a:latin typeface="Comic Sans MS"/>
                <a:cs typeface="Comic Sans MS"/>
              </a:rPr>
              <a:t>Evaluation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06571" y="3171511"/>
            <a:ext cx="304801" cy="268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36206" y="4386448"/>
            <a:ext cx="381001" cy="507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06571" y="5801595"/>
            <a:ext cx="381001" cy="353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 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11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417344"/>
              </p:ext>
            </p:extLst>
          </p:nvPr>
        </p:nvGraphicFramePr>
        <p:xfrm>
          <a:off x="927649" y="4216947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9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9" y="4216947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1252288"/>
              </p:ext>
            </p:extLst>
          </p:nvPr>
        </p:nvGraphicFramePr>
        <p:xfrm>
          <a:off x="927649" y="2863658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80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9" y="2863658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3792863"/>
              </p:ext>
            </p:extLst>
          </p:nvPr>
        </p:nvGraphicFramePr>
        <p:xfrm>
          <a:off x="910716" y="1595034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81" name="Clip" r:id="rId7" imgW="525240" imgH="1361880" progId="">
                  <p:embed/>
                </p:oleObj>
              </mc:Choice>
              <mc:Fallback>
                <p:oleObj name="Clip" r:id="rId7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716" y="1595034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1757599"/>
              </p:ext>
            </p:extLst>
          </p:nvPr>
        </p:nvGraphicFramePr>
        <p:xfrm>
          <a:off x="927649" y="5493837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82" name="Clip" r:id="rId8" imgW="525240" imgH="1361880" progId="">
                  <p:embed/>
                </p:oleObj>
              </mc:Choice>
              <mc:Fallback>
                <p:oleObj name="Clip" r:id="rId8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9" y="5493837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393318" y="1938100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01121" y="1818905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18054" y="3115112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2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89508" y="5782610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 err="1" smtClean="0">
                <a:latin typeface="Comic Sans MS"/>
                <a:cs typeface="Comic Sans MS"/>
              </a:rPr>
              <a:t>n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320021" y="4471980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3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931497" y="3154581"/>
            <a:ext cx="304801" cy="268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961132" y="4369518"/>
            <a:ext cx="381001" cy="507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931497" y="5784665"/>
            <a:ext cx="381001" cy="353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918244" y="1921170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pSp>
        <p:nvGrpSpPr>
          <p:cNvPr id="50" name="Group 110"/>
          <p:cNvGrpSpPr/>
          <p:nvPr/>
        </p:nvGrpSpPr>
        <p:grpSpPr>
          <a:xfrm>
            <a:off x="4438779" y="1788954"/>
            <a:ext cx="689166" cy="723900"/>
            <a:chOff x="4191000" y="3281164"/>
            <a:chExt cx="762000" cy="723900"/>
          </a:xfrm>
        </p:grpSpPr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4281512" y="3395134"/>
              <a:ext cx="43549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000000"/>
                  </a:solidFill>
                  <a:latin typeface="Comic Sans MS"/>
                  <a:cs typeface="Comic Sans MS"/>
                </a:rPr>
                <a:t>a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1</a:t>
              </a:r>
              <a:endPara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pic>
        <p:nvPicPr>
          <p:cNvPr id="68" name="Picture 67" descr="image014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38" y="4274811"/>
            <a:ext cx="575733" cy="870009"/>
          </a:xfrm>
          <a:prstGeom prst="rect">
            <a:avLst/>
          </a:prstGeom>
        </p:spPr>
      </p:pic>
      <p:pic>
        <p:nvPicPr>
          <p:cNvPr id="75" name="Picture 74" descr="image014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45" y="5519172"/>
            <a:ext cx="575733" cy="870009"/>
          </a:xfrm>
          <a:prstGeom prst="rect">
            <a:avLst/>
          </a:prstGeom>
        </p:spPr>
      </p:pic>
      <p:grpSp>
        <p:nvGrpSpPr>
          <p:cNvPr id="41" name="Group 110"/>
          <p:cNvGrpSpPr/>
          <p:nvPr/>
        </p:nvGrpSpPr>
        <p:grpSpPr>
          <a:xfrm>
            <a:off x="5304439" y="1779461"/>
            <a:ext cx="689166" cy="723900"/>
            <a:chOff x="4191000" y="3281164"/>
            <a:chExt cx="762000" cy="723900"/>
          </a:xfrm>
        </p:grpSpPr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Text Box 7"/>
            <p:cNvSpPr txBox="1">
              <a:spLocks noChangeArrowheads="1"/>
            </p:cNvSpPr>
            <p:nvPr/>
          </p:nvSpPr>
          <p:spPr bwMode="auto">
            <a:xfrm>
              <a:off x="4281512" y="3395134"/>
              <a:ext cx="43549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000000"/>
                  </a:solidFill>
                  <a:latin typeface="Comic Sans MS"/>
                  <a:cs typeface="Comic Sans MS"/>
                </a:rPr>
                <a:t>b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1</a:t>
              </a:r>
              <a:endPara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2548222" y="1901868"/>
            <a:ext cx="1352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VSS-share 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2578850" y="3097968"/>
            <a:ext cx="1352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VSS-share </a:t>
            </a:r>
            <a:endParaRPr lang="en-US" dirty="0"/>
          </a:p>
        </p:txBody>
      </p:sp>
      <p:grpSp>
        <p:nvGrpSpPr>
          <p:cNvPr id="53" name="Group 110"/>
          <p:cNvGrpSpPr/>
          <p:nvPr/>
        </p:nvGrpSpPr>
        <p:grpSpPr>
          <a:xfrm>
            <a:off x="4417219" y="2985054"/>
            <a:ext cx="689166" cy="723900"/>
            <a:chOff x="4191000" y="3281164"/>
            <a:chExt cx="762000" cy="723900"/>
          </a:xfrm>
        </p:grpSpPr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4281512" y="3395134"/>
              <a:ext cx="43549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000000"/>
                  </a:solidFill>
                  <a:latin typeface="Comic Sans MS"/>
                  <a:cs typeface="Comic Sans MS"/>
                </a:rPr>
                <a:t>a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2</a:t>
              </a:r>
              <a:endPara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56" name="Group 110"/>
          <p:cNvGrpSpPr/>
          <p:nvPr/>
        </p:nvGrpSpPr>
        <p:grpSpPr>
          <a:xfrm>
            <a:off x="5282879" y="2975561"/>
            <a:ext cx="689166" cy="723900"/>
            <a:chOff x="4191000" y="3281164"/>
            <a:chExt cx="762000" cy="723900"/>
          </a:xfrm>
        </p:grpSpPr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4281512" y="3395134"/>
              <a:ext cx="43549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000000"/>
                  </a:solidFill>
                  <a:latin typeface="Comic Sans MS"/>
                  <a:cs typeface="Comic Sans MS"/>
                </a:rPr>
                <a:t>b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2</a:t>
              </a:r>
              <a:endPara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69" name="Group 110"/>
          <p:cNvGrpSpPr/>
          <p:nvPr/>
        </p:nvGrpSpPr>
        <p:grpSpPr>
          <a:xfrm>
            <a:off x="4377740" y="4216947"/>
            <a:ext cx="689166" cy="723900"/>
            <a:chOff x="4191000" y="3281164"/>
            <a:chExt cx="762000" cy="723900"/>
          </a:xfrm>
        </p:grpSpPr>
        <p:pic>
          <p:nvPicPr>
            <p:cNvPr id="70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Text Box 7"/>
            <p:cNvSpPr txBox="1">
              <a:spLocks noChangeArrowheads="1"/>
            </p:cNvSpPr>
            <p:nvPr/>
          </p:nvSpPr>
          <p:spPr bwMode="auto">
            <a:xfrm>
              <a:off x="4281512" y="3395134"/>
              <a:ext cx="43549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000000"/>
                  </a:solidFill>
                  <a:latin typeface="Comic Sans MS"/>
                  <a:cs typeface="Comic Sans MS"/>
                </a:rPr>
                <a:t>a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3</a:t>
              </a:r>
              <a:endPara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72" name="Group 110"/>
          <p:cNvGrpSpPr/>
          <p:nvPr/>
        </p:nvGrpSpPr>
        <p:grpSpPr>
          <a:xfrm>
            <a:off x="5243400" y="4207454"/>
            <a:ext cx="689166" cy="723900"/>
            <a:chOff x="4191000" y="3281164"/>
            <a:chExt cx="762000" cy="723900"/>
          </a:xfrm>
        </p:grpSpPr>
        <p:pic>
          <p:nvPicPr>
            <p:cNvPr id="73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4281512" y="3395134"/>
              <a:ext cx="43549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000000"/>
                  </a:solidFill>
                  <a:latin typeface="Comic Sans MS"/>
                  <a:cs typeface="Comic Sans MS"/>
                </a:rPr>
                <a:t>b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3</a:t>
              </a:r>
              <a:endPara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76" name="Rectangle 75"/>
          <p:cNvSpPr/>
          <p:nvPr/>
        </p:nvSpPr>
        <p:spPr>
          <a:xfrm>
            <a:off x="2626874" y="4450015"/>
            <a:ext cx="1352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VSS-share 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2644270" y="5780127"/>
            <a:ext cx="1352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VSS-share </a:t>
            </a:r>
            <a:endParaRPr lang="en-US" dirty="0"/>
          </a:p>
        </p:txBody>
      </p:sp>
      <p:grpSp>
        <p:nvGrpSpPr>
          <p:cNvPr id="79" name="Group 110"/>
          <p:cNvGrpSpPr/>
          <p:nvPr/>
        </p:nvGrpSpPr>
        <p:grpSpPr>
          <a:xfrm>
            <a:off x="4384373" y="5618827"/>
            <a:ext cx="689166" cy="723900"/>
            <a:chOff x="4191000" y="3281164"/>
            <a:chExt cx="762000" cy="723900"/>
          </a:xfrm>
        </p:grpSpPr>
        <p:pic>
          <p:nvPicPr>
            <p:cNvPr id="80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" name="Text Box 7"/>
            <p:cNvSpPr txBox="1">
              <a:spLocks noChangeArrowheads="1"/>
            </p:cNvSpPr>
            <p:nvPr/>
          </p:nvSpPr>
          <p:spPr bwMode="auto">
            <a:xfrm>
              <a:off x="4281512" y="3395134"/>
              <a:ext cx="43549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000000"/>
                  </a:solidFill>
                  <a:latin typeface="Comic Sans MS"/>
                  <a:cs typeface="Comic Sans MS"/>
                </a:rPr>
                <a:t>a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n</a:t>
              </a:r>
              <a:endPara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82" name="Group 110"/>
          <p:cNvGrpSpPr/>
          <p:nvPr/>
        </p:nvGrpSpPr>
        <p:grpSpPr>
          <a:xfrm>
            <a:off x="5250033" y="5609334"/>
            <a:ext cx="689166" cy="723900"/>
            <a:chOff x="4191000" y="3281164"/>
            <a:chExt cx="762000" cy="723900"/>
          </a:xfrm>
        </p:grpSpPr>
        <p:pic>
          <p:nvPicPr>
            <p:cNvPr id="83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4" name="Text Box 7"/>
            <p:cNvSpPr txBox="1">
              <a:spLocks noChangeArrowheads="1"/>
            </p:cNvSpPr>
            <p:nvPr/>
          </p:nvSpPr>
          <p:spPr bwMode="auto">
            <a:xfrm>
              <a:off x="4281512" y="3395134"/>
              <a:ext cx="43549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err="1">
                  <a:solidFill>
                    <a:srgbClr val="000000"/>
                  </a:solidFill>
                  <a:latin typeface="Comic Sans MS"/>
                  <a:cs typeface="Comic Sans MS"/>
                </a:rPr>
                <a:t>b</a:t>
              </a:r>
              <a:r>
                <a:rPr lang="en-US" sz="1600" baseline="-25000" dirty="0" err="1" smtClean="0">
                  <a:solidFill>
                    <a:srgbClr val="000000"/>
                  </a:solidFill>
                  <a:latin typeface="Comic Sans MS"/>
                  <a:cs typeface="Comic Sans MS"/>
                </a:rPr>
                <a:t>n</a:t>
              </a:r>
              <a:endPara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052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76" grpId="0"/>
      <p:bldP spid="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43935"/>
            <a:ext cx="8534400" cy="758952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Recap </a:t>
            </a:r>
            <a:endParaRPr lang="en-US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9734" y="2022089"/>
            <a:ext cx="80602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&gt;Three orthogonal problems- (</a:t>
            </a:r>
            <a:r>
              <a:rPr lang="en-US" sz="1600" dirty="0" err="1" smtClean="0">
                <a:latin typeface="Comic Sans MS"/>
                <a:cs typeface="Comic Sans MS"/>
              </a:rPr>
              <a:t>n,t</a:t>
            </a:r>
            <a:r>
              <a:rPr lang="en-US" sz="1600" dirty="0" smtClean="0">
                <a:latin typeface="Comic Sans MS"/>
                <a:cs typeface="Comic Sans MS"/>
              </a:rPr>
              <a:t>)-sharing, reconstruction, multiplication protocol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 Verifiable Secret Sharing (VSS) will take care first two problems</a:t>
            </a:r>
          </a:p>
        </p:txBody>
      </p:sp>
      <p:sp>
        <p:nvSpPr>
          <p:cNvPr id="9" name="Rectangle 8"/>
          <p:cNvSpPr/>
          <p:nvPr/>
        </p:nvSpPr>
        <p:spPr>
          <a:xfrm>
            <a:off x="250952" y="1543765"/>
            <a:ext cx="51047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&gt;&gt; </a:t>
            </a:r>
            <a:r>
              <a:rPr lang="en-US" sz="1600" dirty="0" err="1" smtClean="0">
                <a:latin typeface="Comic Sans MS"/>
                <a:cs typeface="Comic Sans MS"/>
              </a:rPr>
              <a:t>i.t</a:t>
            </a:r>
            <a:r>
              <a:rPr lang="en-US" sz="1600" dirty="0" smtClean="0">
                <a:latin typeface="Comic Sans MS"/>
                <a:cs typeface="Comic Sans MS"/>
              </a:rPr>
              <a:t> (perfect) MPC in malicious Setting  </a:t>
            </a:r>
          </a:p>
        </p:txBody>
      </p:sp>
      <p:sp>
        <p:nvSpPr>
          <p:cNvPr id="4" name="Rectangle 3"/>
          <p:cNvSpPr/>
          <p:nvPr/>
        </p:nvSpPr>
        <p:spPr>
          <a:xfrm>
            <a:off x="335618" y="3620054"/>
            <a:ext cx="35195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&gt;&gt; Verifiable </a:t>
            </a:r>
            <a:r>
              <a:rPr lang="en-US" sz="1600" dirty="0">
                <a:latin typeface="Comic Sans MS"/>
                <a:cs typeface="Comic Sans MS"/>
              </a:rPr>
              <a:t>Secret Sharing (VSS) 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999067" y="4094244"/>
            <a:ext cx="55782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&gt; Definition (Secrecy, Correctness, Strong Commitment) 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1016003" y="4551438"/>
            <a:ext cx="35566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&gt; Properties of Bivariate polynomial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1033947" y="5019342"/>
            <a:ext cx="60949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&gt; Six </a:t>
            </a:r>
            <a:r>
              <a:rPr lang="en-US" sz="1600" dirty="0">
                <a:latin typeface="Comic Sans MS"/>
                <a:cs typeface="Comic Sans MS"/>
              </a:rPr>
              <a:t>round construction based on </a:t>
            </a:r>
            <a:r>
              <a:rPr lang="en-US" sz="1600" dirty="0" smtClean="0">
                <a:latin typeface="Comic Sans MS"/>
                <a:cs typeface="Comic Sans MS"/>
              </a:rPr>
              <a:t>bivariate poly with n &gt; 3t 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1067816" y="5476536"/>
            <a:ext cx="60949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&gt; Four </a:t>
            </a:r>
            <a:r>
              <a:rPr lang="en-US" sz="1600" dirty="0">
                <a:latin typeface="Comic Sans MS"/>
                <a:cs typeface="Comic Sans MS"/>
              </a:rPr>
              <a:t>round construction </a:t>
            </a:r>
            <a:r>
              <a:rPr lang="en-US" sz="1600" dirty="0" smtClean="0">
                <a:latin typeface="Comic Sans MS"/>
                <a:cs typeface="Comic Sans MS"/>
              </a:rPr>
              <a:t>with minor tweaks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1081048" y="5942046"/>
            <a:ext cx="8062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&gt; Reconstruction from error correction of RS codes- will be discussed today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652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11" grpId="0"/>
      <p:bldP spid="12" grpId="0"/>
      <p:bldP spid="13" grpId="0"/>
      <p:bldP spid="14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302030"/>
            <a:ext cx="8374093" cy="672544"/>
          </a:xfrm>
        </p:spPr>
        <p:txBody>
          <a:bodyPr>
            <a:normAutofit/>
          </a:bodyPr>
          <a:lstStyle/>
          <a:p>
            <a:r>
              <a:rPr lang="en-US" sz="3200" kern="0" dirty="0">
                <a:solidFill>
                  <a:srgbClr val="009900"/>
                </a:solidFill>
                <a:latin typeface="Comic Sans MS"/>
                <a:cs typeface="Comic Sans MS"/>
              </a:rPr>
              <a:t>Secure Multiplication Gate </a:t>
            </a:r>
            <a:r>
              <a:rPr lang="en-US" sz="3200" kern="0" dirty="0" smtClean="0">
                <a:solidFill>
                  <a:srgbClr val="009900"/>
                </a:solidFill>
                <a:latin typeface="Comic Sans MS"/>
                <a:cs typeface="Comic Sans MS"/>
              </a:rPr>
              <a:t>Evaluation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06571" y="3171511"/>
            <a:ext cx="304801" cy="268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36206" y="4386448"/>
            <a:ext cx="381001" cy="507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06571" y="5801595"/>
            <a:ext cx="381001" cy="353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 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11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5718657"/>
              </p:ext>
            </p:extLst>
          </p:nvPr>
        </p:nvGraphicFramePr>
        <p:xfrm>
          <a:off x="927649" y="4216947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9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9" y="4216947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9668315"/>
              </p:ext>
            </p:extLst>
          </p:nvPr>
        </p:nvGraphicFramePr>
        <p:xfrm>
          <a:off x="927649" y="2863658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0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9" y="2863658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8882916"/>
              </p:ext>
            </p:extLst>
          </p:nvPr>
        </p:nvGraphicFramePr>
        <p:xfrm>
          <a:off x="910716" y="1595034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1" name="Clip" r:id="rId7" imgW="525240" imgH="1361880" progId="">
                  <p:embed/>
                </p:oleObj>
              </mc:Choice>
              <mc:Fallback>
                <p:oleObj name="Clip" r:id="rId7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716" y="1595034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1288844"/>
              </p:ext>
            </p:extLst>
          </p:nvPr>
        </p:nvGraphicFramePr>
        <p:xfrm>
          <a:off x="927649" y="5493837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2" name="Clip" r:id="rId8" imgW="525240" imgH="1361880" progId="">
                  <p:embed/>
                </p:oleObj>
              </mc:Choice>
              <mc:Fallback>
                <p:oleObj name="Clip" r:id="rId8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9" y="5493837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393318" y="1938100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01121" y="1818905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18054" y="3115112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2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89508" y="5782610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 err="1" smtClean="0">
                <a:latin typeface="Comic Sans MS"/>
                <a:cs typeface="Comic Sans MS"/>
              </a:rPr>
              <a:t>n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320021" y="4471980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3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931497" y="3154581"/>
            <a:ext cx="304801" cy="268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961132" y="4369518"/>
            <a:ext cx="381001" cy="507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931497" y="5784665"/>
            <a:ext cx="381001" cy="353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918244" y="1921170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pSp>
        <p:nvGrpSpPr>
          <p:cNvPr id="50" name="Group 110"/>
          <p:cNvGrpSpPr/>
          <p:nvPr/>
        </p:nvGrpSpPr>
        <p:grpSpPr>
          <a:xfrm>
            <a:off x="4438779" y="1788954"/>
            <a:ext cx="689166" cy="723900"/>
            <a:chOff x="4191000" y="3281164"/>
            <a:chExt cx="762000" cy="723900"/>
          </a:xfrm>
        </p:grpSpPr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4281512" y="3395134"/>
              <a:ext cx="43549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000000"/>
                  </a:solidFill>
                  <a:latin typeface="Comic Sans MS"/>
                  <a:cs typeface="Comic Sans MS"/>
                </a:rPr>
                <a:t>a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1</a:t>
              </a:r>
              <a:endPara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pic>
        <p:nvPicPr>
          <p:cNvPr id="68" name="Picture 67" descr="image014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38" y="4274811"/>
            <a:ext cx="575733" cy="870009"/>
          </a:xfrm>
          <a:prstGeom prst="rect">
            <a:avLst/>
          </a:prstGeom>
        </p:spPr>
      </p:pic>
      <p:pic>
        <p:nvPicPr>
          <p:cNvPr id="75" name="Picture 74" descr="image014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45" y="5519172"/>
            <a:ext cx="575733" cy="870009"/>
          </a:xfrm>
          <a:prstGeom prst="rect">
            <a:avLst/>
          </a:prstGeom>
        </p:spPr>
      </p:pic>
      <p:grpSp>
        <p:nvGrpSpPr>
          <p:cNvPr id="41" name="Group 110"/>
          <p:cNvGrpSpPr/>
          <p:nvPr/>
        </p:nvGrpSpPr>
        <p:grpSpPr>
          <a:xfrm>
            <a:off x="5304439" y="1779461"/>
            <a:ext cx="689166" cy="723900"/>
            <a:chOff x="4191000" y="3281164"/>
            <a:chExt cx="762000" cy="723900"/>
          </a:xfrm>
        </p:grpSpPr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Text Box 7"/>
            <p:cNvSpPr txBox="1">
              <a:spLocks noChangeArrowheads="1"/>
            </p:cNvSpPr>
            <p:nvPr/>
          </p:nvSpPr>
          <p:spPr bwMode="auto">
            <a:xfrm>
              <a:off x="4281512" y="3395134"/>
              <a:ext cx="43549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000000"/>
                  </a:solidFill>
                  <a:latin typeface="Comic Sans MS"/>
                  <a:cs typeface="Comic Sans MS"/>
                </a:rPr>
                <a:t>b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1</a:t>
              </a:r>
              <a:endPara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2548222" y="1901868"/>
            <a:ext cx="1352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VSS-share 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2578850" y="3097968"/>
            <a:ext cx="1352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VSS-share </a:t>
            </a:r>
            <a:endParaRPr lang="en-US" dirty="0"/>
          </a:p>
        </p:txBody>
      </p:sp>
      <p:grpSp>
        <p:nvGrpSpPr>
          <p:cNvPr id="53" name="Group 110"/>
          <p:cNvGrpSpPr/>
          <p:nvPr/>
        </p:nvGrpSpPr>
        <p:grpSpPr>
          <a:xfrm>
            <a:off x="4417219" y="2985054"/>
            <a:ext cx="689166" cy="723900"/>
            <a:chOff x="4191000" y="3281164"/>
            <a:chExt cx="762000" cy="723900"/>
          </a:xfrm>
        </p:grpSpPr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4281512" y="3395134"/>
              <a:ext cx="43549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000000"/>
                  </a:solidFill>
                  <a:latin typeface="Comic Sans MS"/>
                  <a:cs typeface="Comic Sans MS"/>
                </a:rPr>
                <a:t>a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2</a:t>
              </a:r>
              <a:endPara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56" name="Group 110"/>
          <p:cNvGrpSpPr/>
          <p:nvPr/>
        </p:nvGrpSpPr>
        <p:grpSpPr>
          <a:xfrm>
            <a:off x="5282879" y="2975561"/>
            <a:ext cx="689166" cy="723900"/>
            <a:chOff x="4191000" y="3281164"/>
            <a:chExt cx="762000" cy="723900"/>
          </a:xfrm>
        </p:grpSpPr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4281512" y="3395134"/>
              <a:ext cx="43549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b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2</a:t>
              </a:r>
              <a:endPara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69" name="Group 110"/>
          <p:cNvGrpSpPr/>
          <p:nvPr/>
        </p:nvGrpSpPr>
        <p:grpSpPr>
          <a:xfrm>
            <a:off x="4377740" y="4216947"/>
            <a:ext cx="689166" cy="723900"/>
            <a:chOff x="4191000" y="3281164"/>
            <a:chExt cx="762000" cy="723900"/>
          </a:xfrm>
        </p:grpSpPr>
        <p:pic>
          <p:nvPicPr>
            <p:cNvPr id="70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Text Box 7"/>
            <p:cNvSpPr txBox="1">
              <a:spLocks noChangeArrowheads="1"/>
            </p:cNvSpPr>
            <p:nvPr/>
          </p:nvSpPr>
          <p:spPr bwMode="auto">
            <a:xfrm>
              <a:off x="4281511" y="3395134"/>
              <a:ext cx="50298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FF0000"/>
                  </a:solidFill>
                  <a:latin typeface="Comic Sans MS"/>
                  <a:cs typeface="Comic Sans MS"/>
                </a:rPr>
                <a:t>a</a:t>
              </a:r>
              <a:r>
                <a:rPr lang="en-US" sz="16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’</a:t>
              </a:r>
              <a:r>
                <a:rPr lang="en-US" sz="1600" baseline="-250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3</a:t>
              </a:r>
              <a:endParaRPr lang="en-US" sz="1600" baseline="-25000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72" name="Group 110"/>
          <p:cNvGrpSpPr/>
          <p:nvPr/>
        </p:nvGrpSpPr>
        <p:grpSpPr>
          <a:xfrm>
            <a:off x="5243400" y="4207454"/>
            <a:ext cx="689166" cy="723900"/>
            <a:chOff x="4191000" y="3281164"/>
            <a:chExt cx="762000" cy="723900"/>
          </a:xfrm>
        </p:grpSpPr>
        <p:pic>
          <p:nvPicPr>
            <p:cNvPr id="73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4267938" y="3395134"/>
              <a:ext cx="5260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FF0000"/>
                  </a:solidFill>
                  <a:latin typeface="Comic Sans MS"/>
                  <a:cs typeface="Comic Sans MS"/>
                </a:rPr>
                <a:t>b</a:t>
              </a:r>
              <a:r>
                <a:rPr lang="en-US" sz="16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’</a:t>
              </a:r>
              <a:r>
                <a:rPr lang="en-US" sz="1600" baseline="-250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3</a:t>
              </a:r>
              <a:endParaRPr lang="en-US" sz="1600" baseline="-25000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76" name="Rectangle 75"/>
          <p:cNvSpPr/>
          <p:nvPr/>
        </p:nvSpPr>
        <p:spPr>
          <a:xfrm>
            <a:off x="2626874" y="4450015"/>
            <a:ext cx="1352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VSS-share 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2644270" y="5780127"/>
            <a:ext cx="1352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VSS-share </a:t>
            </a:r>
            <a:endParaRPr lang="en-US" dirty="0"/>
          </a:p>
        </p:txBody>
      </p:sp>
      <p:grpSp>
        <p:nvGrpSpPr>
          <p:cNvPr id="79" name="Group 110"/>
          <p:cNvGrpSpPr/>
          <p:nvPr/>
        </p:nvGrpSpPr>
        <p:grpSpPr>
          <a:xfrm>
            <a:off x="4384373" y="5618827"/>
            <a:ext cx="689166" cy="723900"/>
            <a:chOff x="4191000" y="3281164"/>
            <a:chExt cx="762000" cy="723900"/>
          </a:xfrm>
        </p:grpSpPr>
        <p:pic>
          <p:nvPicPr>
            <p:cNvPr id="80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" name="Text Box 7"/>
            <p:cNvSpPr txBox="1">
              <a:spLocks noChangeArrowheads="1"/>
            </p:cNvSpPr>
            <p:nvPr/>
          </p:nvSpPr>
          <p:spPr bwMode="auto">
            <a:xfrm>
              <a:off x="4281512" y="3395134"/>
              <a:ext cx="47180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err="1">
                  <a:solidFill>
                    <a:srgbClr val="FF0000"/>
                  </a:solidFill>
                  <a:latin typeface="Comic Sans MS"/>
                  <a:cs typeface="Comic Sans MS"/>
                </a:rPr>
                <a:t>a</a:t>
              </a:r>
              <a:r>
                <a:rPr lang="en-US" sz="1600" dirty="0" err="1" smtClean="0">
                  <a:solidFill>
                    <a:srgbClr val="FF0000"/>
                  </a:solidFill>
                  <a:latin typeface="Comic Sans MS"/>
                  <a:cs typeface="Comic Sans MS"/>
                </a:rPr>
                <a:t>’</a:t>
              </a:r>
              <a:r>
                <a:rPr lang="en-US" sz="1600" baseline="-25000" dirty="0" err="1" smtClean="0">
                  <a:solidFill>
                    <a:srgbClr val="FF0000"/>
                  </a:solidFill>
                  <a:latin typeface="Comic Sans MS"/>
                  <a:cs typeface="Comic Sans MS"/>
                </a:rPr>
                <a:t>n</a:t>
              </a:r>
              <a:endParaRPr lang="en-US" sz="1600" baseline="-25000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82" name="Group 110"/>
          <p:cNvGrpSpPr/>
          <p:nvPr/>
        </p:nvGrpSpPr>
        <p:grpSpPr>
          <a:xfrm>
            <a:off x="5250033" y="5609334"/>
            <a:ext cx="689166" cy="723900"/>
            <a:chOff x="4191000" y="3281164"/>
            <a:chExt cx="762000" cy="723900"/>
          </a:xfrm>
        </p:grpSpPr>
        <p:pic>
          <p:nvPicPr>
            <p:cNvPr id="83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4" name="Text Box 7"/>
            <p:cNvSpPr txBox="1">
              <a:spLocks noChangeArrowheads="1"/>
            </p:cNvSpPr>
            <p:nvPr/>
          </p:nvSpPr>
          <p:spPr bwMode="auto">
            <a:xfrm>
              <a:off x="4267183" y="3395134"/>
              <a:ext cx="50509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err="1" smtClean="0">
                  <a:solidFill>
                    <a:srgbClr val="FF0000"/>
                  </a:solidFill>
                  <a:latin typeface="Comic Sans MS"/>
                  <a:cs typeface="Comic Sans MS"/>
                </a:rPr>
                <a:t>b’</a:t>
              </a:r>
              <a:r>
                <a:rPr lang="en-US" sz="1600" baseline="-25000" dirty="0" err="1" smtClean="0">
                  <a:solidFill>
                    <a:srgbClr val="FF0000"/>
                  </a:solidFill>
                  <a:latin typeface="Comic Sans MS"/>
                  <a:cs typeface="Comic Sans MS"/>
                </a:rPr>
                <a:t>n</a:t>
              </a:r>
              <a:endParaRPr lang="en-US" sz="1600" baseline="-25000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6146696" y="1841864"/>
            <a:ext cx="3034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Distributed Error Correction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519395" y="2229154"/>
            <a:ext cx="24610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&gt; Get error locations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&gt;Ignore the corresponding parties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&gt; Remaining parties has shared their a and b share correctly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252780" y="4161640"/>
            <a:ext cx="19800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Focus on one party</a:t>
            </a:r>
          </a:p>
        </p:txBody>
      </p:sp>
    </p:spTree>
    <p:extLst>
      <p:ext uri="{BB962C8B-B14F-4D97-AF65-F5344CB8AC3E}">
        <p14:creationId xmlns:p14="http://schemas.microsoft.com/office/powerpoint/2010/main" val="355433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302030"/>
            <a:ext cx="8374093" cy="672544"/>
          </a:xfrm>
        </p:spPr>
        <p:txBody>
          <a:bodyPr>
            <a:normAutofit fontScale="90000"/>
          </a:bodyPr>
          <a:lstStyle/>
          <a:p>
            <a:r>
              <a:rPr lang="en-US" sz="3200" kern="0" dirty="0">
                <a:solidFill>
                  <a:srgbClr val="009900"/>
                </a:solidFill>
                <a:latin typeface="Comic Sans MS"/>
                <a:cs typeface="Comic Sans MS"/>
              </a:rPr>
              <a:t>Secure Multiplication Gate </a:t>
            </a:r>
            <a:r>
              <a:rPr lang="en-US" sz="3200" kern="0" dirty="0" smtClean="0">
                <a:solidFill>
                  <a:srgbClr val="009900"/>
                </a:solidFill>
                <a:latin typeface="Comic Sans MS"/>
                <a:cs typeface="Comic Sans MS"/>
              </a:rPr>
              <a:t>Evaluation (abusing notation)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graphicFrame>
        <p:nvGraphicFramePr>
          <p:cNvPr id="13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7086252"/>
              </p:ext>
            </p:extLst>
          </p:nvPr>
        </p:nvGraphicFramePr>
        <p:xfrm>
          <a:off x="755208" y="1271084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7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208" y="1271084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237810" y="1316116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45613" y="141720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762736" y="1312144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pSp>
        <p:nvGrpSpPr>
          <p:cNvPr id="62" name="Group 110"/>
          <p:cNvGrpSpPr/>
          <p:nvPr/>
        </p:nvGrpSpPr>
        <p:grpSpPr>
          <a:xfrm>
            <a:off x="8217053" y="1407070"/>
            <a:ext cx="689166" cy="723900"/>
            <a:chOff x="4191000" y="3281164"/>
            <a:chExt cx="762000" cy="723900"/>
          </a:xfrm>
        </p:grpSpPr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4281512" y="3395134"/>
              <a:ext cx="43549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c</a:t>
              </a:r>
              <a:endPara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1093177" y="1698506"/>
            <a:ext cx="659235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A(x)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1712295" y="1711464"/>
            <a:ext cx="659235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(x)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2903711" y="1471538"/>
            <a:ext cx="1715142" cy="71182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C(x) = A(x)B(x) </a:t>
            </a:r>
          </a:p>
          <a:p>
            <a:pPr marL="285750" indent="-285750" eaLnBrk="0" hangingPunct="0"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2t-degree</a:t>
            </a:r>
          </a:p>
          <a:p>
            <a:pPr marL="285750" indent="-285750" eaLnBrk="0" hangingPunct="0"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Non-random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1212186" y="3389419"/>
            <a:ext cx="304801" cy="268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1241821" y="4604356"/>
            <a:ext cx="381001" cy="507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1212186" y="6019503"/>
            <a:ext cx="381001" cy="353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 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1198933" y="2156008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1737112" y="3398405"/>
            <a:ext cx="304801" cy="268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1766747" y="4613342"/>
            <a:ext cx="381001" cy="507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1737112" y="6028489"/>
            <a:ext cx="381001" cy="353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1723859" y="2164994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80375" y="1378333"/>
            <a:ext cx="2325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How to reduce the degree and randomize the polynomial?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929629" y="2570094"/>
            <a:ext cx="5763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Choose t random polynomials D</a:t>
            </a:r>
            <a:r>
              <a:rPr lang="en-US" sz="1600" baseline="-25000" dirty="0" smtClean="0">
                <a:latin typeface="Comic Sans MS"/>
                <a:cs typeface="Comic Sans MS"/>
              </a:rPr>
              <a:t>1</a:t>
            </a:r>
            <a:r>
              <a:rPr lang="en-US" sz="1600" dirty="0" smtClean="0">
                <a:latin typeface="Comic Sans MS"/>
                <a:cs typeface="Comic Sans MS"/>
              </a:rPr>
              <a:t>(x),…,</a:t>
            </a: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latin typeface="Comic Sans MS"/>
                <a:cs typeface="Comic Sans MS"/>
              </a:rPr>
              <a:t>D</a:t>
            </a:r>
            <a:r>
              <a:rPr lang="en-US" sz="1600" baseline="-25000" dirty="0" err="1" smtClean="0">
                <a:latin typeface="Comic Sans MS"/>
                <a:cs typeface="Comic Sans MS"/>
              </a:rPr>
              <a:t>t</a:t>
            </a:r>
            <a:r>
              <a:rPr lang="en-US" sz="1600" dirty="0" smtClean="0">
                <a:latin typeface="Comic Sans MS"/>
                <a:cs typeface="Comic Sans MS"/>
              </a:rPr>
              <a:t>(</a:t>
            </a:r>
            <a:r>
              <a:rPr lang="en-US" sz="1600" dirty="0">
                <a:latin typeface="Comic Sans MS"/>
                <a:cs typeface="Comic Sans MS"/>
              </a:rPr>
              <a:t>x</a:t>
            </a:r>
            <a:r>
              <a:rPr lang="en-US" sz="1600" dirty="0" smtClean="0">
                <a:latin typeface="Comic Sans MS"/>
                <a:cs typeface="Comic Sans MS"/>
              </a:rPr>
              <a:t>) </a:t>
            </a:r>
            <a:r>
              <a:rPr lang="en-US" sz="1600" dirty="0" err="1" smtClean="0">
                <a:latin typeface="Comic Sans MS"/>
                <a:cs typeface="Comic Sans MS"/>
              </a:rPr>
              <a:t>s.t.</a:t>
            </a:r>
            <a:r>
              <a:rPr lang="en-US" sz="1600" dirty="0" smtClean="0">
                <a:latin typeface="Comic Sans MS"/>
                <a:cs typeface="Comic Sans MS"/>
              </a:rPr>
              <a:t> the following polynomial is </a:t>
            </a:r>
            <a:r>
              <a:rPr lang="en-US" sz="1600" dirty="0">
                <a:latin typeface="Comic Sans MS"/>
                <a:cs typeface="Comic Sans MS"/>
              </a:rPr>
              <a:t>random and at most degree-t poly with constant term c = </a:t>
            </a:r>
            <a:r>
              <a:rPr lang="en-US" sz="1600" dirty="0" err="1" smtClean="0">
                <a:latin typeface="Comic Sans MS"/>
                <a:cs typeface="Comic Sans MS"/>
              </a:rPr>
              <a:t>ab</a:t>
            </a:r>
            <a:endParaRPr lang="en-US" sz="1600" baseline="30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66049" y="3367524"/>
            <a:ext cx="51732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D(x) = C</a:t>
            </a:r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(x)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- x</a:t>
            </a:r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(x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) -…. -</a:t>
            </a:r>
            <a:r>
              <a:rPr lang="en-US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1600" baseline="30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t</a:t>
            </a:r>
            <a:r>
              <a:rPr lang="en-US" sz="1600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t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(</a:t>
            </a:r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  <a:endParaRPr lang="en-US" sz="1600" baseline="30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9032" y="3892232"/>
            <a:ext cx="56434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C(x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) = c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+ c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 + ……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c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t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30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t</a:t>
            </a:r>
            <a:r>
              <a:rPr lang="en-US" sz="1600" baseline="30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+ c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t+1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30000" dirty="0" smtClean="0">
                <a:solidFill>
                  <a:srgbClr val="000000"/>
                </a:solidFill>
                <a:latin typeface="Comic Sans MS"/>
                <a:cs typeface="Comic Sans MS"/>
              </a:rPr>
              <a:t>t+1 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+……….+ c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2t-1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30000" dirty="0" smtClean="0">
                <a:solidFill>
                  <a:srgbClr val="000000"/>
                </a:solidFill>
                <a:latin typeface="Comic Sans MS"/>
                <a:cs typeface="Comic Sans MS"/>
              </a:rPr>
              <a:t>2t-1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+ c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2t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30000" dirty="0" smtClean="0">
                <a:solidFill>
                  <a:srgbClr val="000000"/>
                </a:solidFill>
                <a:latin typeface="Comic Sans MS"/>
                <a:cs typeface="Comic Sans MS"/>
              </a:rPr>
              <a:t>2t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2728318" y="4294237"/>
            <a:ext cx="66019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omic Sans MS"/>
                <a:cs typeface="Comic Sans MS"/>
              </a:rPr>
              <a:t>D</a:t>
            </a:r>
            <a:r>
              <a:rPr lang="en-US" sz="1600" baseline="-25000" dirty="0" err="1">
                <a:latin typeface="Comic Sans MS"/>
                <a:cs typeface="Comic Sans MS"/>
              </a:rPr>
              <a:t>t</a:t>
            </a:r>
            <a:r>
              <a:rPr lang="en-US" sz="1600" dirty="0">
                <a:latin typeface="Comic Sans MS"/>
                <a:cs typeface="Comic Sans MS"/>
              </a:rPr>
              <a:t>(x</a:t>
            </a:r>
            <a:r>
              <a:rPr lang="en-US" sz="1600" dirty="0" smtClean="0">
                <a:latin typeface="Comic Sans MS"/>
                <a:cs typeface="Comic Sans MS"/>
              </a:rPr>
              <a:t>) =                     r</a:t>
            </a:r>
            <a:r>
              <a:rPr lang="en-US" sz="1600" baseline="-25000" dirty="0" smtClean="0">
                <a:latin typeface="Comic Sans MS"/>
                <a:cs typeface="Comic Sans MS"/>
              </a:rPr>
              <a:t>t,1</a:t>
            </a:r>
            <a:r>
              <a:rPr lang="en-US" sz="1600" dirty="0" smtClean="0">
                <a:latin typeface="Comic Sans MS"/>
                <a:cs typeface="Comic Sans MS"/>
              </a:rPr>
              <a:t>   +  </a:t>
            </a:r>
            <a:r>
              <a:rPr lang="en-US" sz="1600" dirty="0">
                <a:latin typeface="Comic Sans MS"/>
                <a:cs typeface="Comic Sans MS"/>
              </a:rPr>
              <a:t>r</a:t>
            </a:r>
            <a:r>
              <a:rPr lang="en-US" sz="1600" baseline="-25000" dirty="0">
                <a:latin typeface="Comic Sans MS"/>
                <a:cs typeface="Comic Sans MS"/>
              </a:rPr>
              <a:t>t</a:t>
            </a:r>
            <a:r>
              <a:rPr lang="en-US" sz="1600" baseline="-25000" dirty="0" smtClean="0">
                <a:latin typeface="Comic Sans MS"/>
                <a:cs typeface="Comic Sans MS"/>
              </a:rPr>
              <a:t>,2</a:t>
            </a: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x   + ………+ </a:t>
            </a:r>
            <a:r>
              <a:rPr lang="en-US" sz="1600" dirty="0">
                <a:latin typeface="Comic Sans MS"/>
                <a:cs typeface="Comic Sans MS"/>
              </a:rPr>
              <a:t>r</a:t>
            </a:r>
            <a:r>
              <a:rPr lang="en-US" sz="1600" baseline="-25000" dirty="0">
                <a:latin typeface="Comic Sans MS"/>
                <a:cs typeface="Comic Sans MS"/>
              </a:rPr>
              <a:t>t</a:t>
            </a:r>
            <a:r>
              <a:rPr lang="en-US" sz="1600" baseline="-25000" dirty="0" smtClean="0">
                <a:latin typeface="Comic Sans MS"/>
                <a:cs typeface="Comic Sans MS"/>
              </a:rPr>
              <a:t>,t-1</a:t>
            </a:r>
            <a:r>
              <a:rPr lang="en-US" sz="1600" dirty="0" smtClean="0">
                <a:latin typeface="Comic Sans MS"/>
                <a:cs typeface="Comic Sans MS"/>
              </a:rPr>
              <a:t> x</a:t>
            </a:r>
            <a:r>
              <a:rPr lang="en-US" sz="1600" baseline="30000" dirty="0" smtClean="0">
                <a:latin typeface="Comic Sans MS"/>
                <a:cs typeface="Comic Sans MS"/>
              </a:rPr>
              <a:t>t-1 </a:t>
            </a:r>
            <a:r>
              <a:rPr lang="en-US" sz="1600" dirty="0" smtClean="0">
                <a:latin typeface="Comic Sans MS"/>
                <a:cs typeface="Comic Sans MS"/>
              </a:rPr>
              <a:t>+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c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2t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latin typeface="Comic Sans MS"/>
                <a:cs typeface="Comic Sans MS"/>
              </a:rPr>
              <a:t>x</a:t>
            </a:r>
            <a:r>
              <a:rPr lang="en-US" sz="1600" baseline="30000" dirty="0" err="1" smtClean="0">
                <a:latin typeface="Comic Sans MS"/>
                <a:cs typeface="Comic Sans MS"/>
              </a:rPr>
              <a:t>t</a:t>
            </a:r>
            <a:r>
              <a:rPr lang="en-US" sz="1600" dirty="0" smtClean="0">
                <a:latin typeface="Comic Sans MS"/>
                <a:cs typeface="Comic Sans MS"/>
              </a:rPr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1075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2" grpId="0"/>
      <p:bldP spid="95" grpId="0"/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302030"/>
            <a:ext cx="8374093" cy="672544"/>
          </a:xfrm>
        </p:spPr>
        <p:txBody>
          <a:bodyPr>
            <a:normAutofit/>
          </a:bodyPr>
          <a:lstStyle/>
          <a:p>
            <a:r>
              <a:rPr lang="en-US" sz="3200" kern="0" dirty="0">
                <a:solidFill>
                  <a:srgbClr val="009900"/>
                </a:solidFill>
                <a:latin typeface="Comic Sans MS"/>
                <a:cs typeface="Comic Sans MS"/>
              </a:rPr>
              <a:t>Secure Multiplication Gate </a:t>
            </a:r>
            <a:r>
              <a:rPr lang="en-US" sz="3200" kern="0" dirty="0" smtClean="0">
                <a:solidFill>
                  <a:srgbClr val="009900"/>
                </a:solidFill>
                <a:latin typeface="Comic Sans MS"/>
                <a:cs typeface="Comic Sans MS"/>
              </a:rPr>
              <a:t>Evaluation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graphicFrame>
        <p:nvGraphicFramePr>
          <p:cNvPr id="13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8319307"/>
              </p:ext>
            </p:extLst>
          </p:nvPr>
        </p:nvGraphicFramePr>
        <p:xfrm>
          <a:off x="755208" y="1271084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6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208" y="1271084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237810" y="1316116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45613" y="141720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762736" y="1312144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pSp>
        <p:nvGrpSpPr>
          <p:cNvPr id="62" name="Group 110"/>
          <p:cNvGrpSpPr/>
          <p:nvPr/>
        </p:nvGrpSpPr>
        <p:grpSpPr>
          <a:xfrm>
            <a:off x="8217053" y="1407070"/>
            <a:ext cx="689166" cy="723900"/>
            <a:chOff x="4191000" y="3281164"/>
            <a:chExt cx="762000" cy="723900"/>
          </a:xfrm>
        </p:grpSpPr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4281512" y="3395134"/>
              <a:ext cx="43549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c</a:t>
              </a:r>
              <a:endPara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1093177" y="1698506"/>
            <a:ext cx="659235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A(x)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1712295" y="1711464"/>
            <a:ext cx="659235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(x)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2903711" y="1471538"/>
            <a:ext cx="1715142" cy="71182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C(x) = A(x)B(x) </a:t>
            </a:r>
          </a:p>
          <a:p>
            <a:pPr marL="285750" indent="-285750" eaLnBrk="0" hangingPunct="0"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2t-degree</a:t>
            </a:r>
          </a:p>
          <a:p>
            <a:pPr marL="285750" indent="-285750" eaLnBrk="0" hangingPunct="0"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Non-random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1212186" y="3389419"/>
            <a:ext cx="304801" cy="268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1241821" y="4604356"/>
            <a:ext cx="381001" cy="507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1212186" y="6019503"/>
            <a:ext cx="381001" cy="353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 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1198933" y="2156008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1737112" y="3398405"/>
            <a:ext cx="304801" cy="268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1766747" y="4613342"/>
            <a:ext cx="381001" cy="507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1737112" y="6028489"/>
            <a:ext cx="381001" cy="353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1723859" y="2164994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80375" y="1378333"/>
            <a:ext cx="2325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How to reduce the degree and randomize the polynomial?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929629" y="2570094"/>
            <a:ext cx="5763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Choose t random polynomials D</a:t>
            </a:r>
            <a:r>
              <a:rPr lang="en-US" sz="1600" baseline="-25000" dirty="0" smtClean="0">
                <a:latin typeface="Comic Sans MS"/>
                <a:cs typeface="Comic Sans MS"/>
              </a:rPr>
              <a:t>1</a:t>
            </a:r>
            <a:r>
              <a:rPr lang="en-US" sz="1600" dirty="0" smtClean="0">
                <a:latin typeface="Comic Sans MS"/>
                <a:cs typeface="Comic Sans MS"/>
              </a:rPr>
              <a:t>(x),…,</a:t>
            </a: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latin typeface="Comic Sans MS"/>
                <a:cs typeface="Comic Sans MS"/>
              </a:rPr>
              <a:t>D</a:t>
            </a:r>
            <a:r>
              <a:rPr lang="en-US" sz="1600" baseline="-25000" dirty="0" err="1" smtClean="0">
                <a:latin typeface="Comic Sans MS"/>
                <a:cs typeface="Comic Sans MS"/>
              </a:rPr>
              <a:t>t</a:t>
            </a:r>
            <a:r>
              <a:rPr lang="en-US" sz="1600" dirty="0" smtClean="0">
                <a:latin typeface="Comic Sans MS"/>
                <a:cs typeface="Comic Sans MS"/>
              </a:rPr>
              <a:t>(</a:t>
            </a:r>
            <a:r>
              <a:rPr lang="en-US" sz="1600" dirty="0">
                <a:latin typeface="Comic Sans MS"/>
                <a:cs typeface="Comic Sans MS"/>
              </a:rPr>
              <a:t>x</a:t>
            </a:r>
            <a:r>
              <a:rPr lang="en-US" sz="1600" dirty="0" smtClean="0">
                <a:latin typeface="Comic Sans MS"/>
                <a:cs typeface="Comic Sans MS"/>
              </a:rPr>
              <a:t>) </a:t>
            </a:r>
            <a:r>
              <a:rPr lang="en-US" sz="1600" dirty="0" err="1" smtClean="0">
                <a:latin typeface="Comic Sans MS"/>
                <a:cs typeface="Comic Sans MS"/>
              </a:rPr>
              <a:t>s.t.</a:t>
            </a:r>
            <a:r>
              <a:rPr lang="en-US" sz="1600" dirty="0" smtClean="0">
                <a:latin typeface="Comic Sans MS"/>
                <a:cs typeface="Comic Sans MS"/>
              </a:rPr>
              <a:t> the following polynomial is </a:t>
            </a:r>
            <a:r>
              <a:rPr lang="en-US" sz="1600" dirty="0">
                <a:latin typeface="Comic Sans MS"/>
                <a:cs typeface="Comic Sans MS"/>
              </a:rPr>
              <a:t>random and at most degree-t poly with constant term c = </a:t>
            </a:r>
            <a:r>
              <a:rPr lang="en-US" sz="1600" dirty="0" err="1" smtClean="0">
                <a:latin typeface="Comic Sans MS"/>
                <a:cs typeface="Comic Sans MS"/>
              </a:rPr>
              <a:t>ab</a:t>
            </a:r>
            <a:endParaRPr lang="en-US" sz="1600" baseline="30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66049" y="3367524"/>
            <a:ext cx="51732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D(x) = C</a:t>
            </a:r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(x)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- x</a:t>
            </a:r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(x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) -…. -</a:t>
            </a:r>
            <a:r>
              <a:rPr lang="en-US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1600" baseline="30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t</a:t>
            </a:r>
            <a:r>
              <a:rPr lang="en-US" sz="1600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t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(</a:t>
            </a:r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  <a:endParaRPr lang="en-US" sz="1600" baseline="30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7302" y="4294237"/>
            <a:ext cx="69518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1600" baseline="30000" dirty="0" err="1">
                <a:solidFill>
                  <a:srgbClr val="0000FF"/>
                </a:solidFill>
                <a:latin typeface="Comic Sans MS"/>
                <a:cs typeface="Comic Sans MS"/>
              </a:rPr>
              <a:t>t</a:t>
            </a:r>
            <a:r>
              <a:rPr lang="en-US" sz="1600" baseline="300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 err="1">
                <a:solidFill>
                  <a:srgbClr val="0000FF"/>
                </a:solidFill>
                <a:latin typeface="Comic Sans MS"/>
                <a:cs typeface="Comic Sans MS"/>
              </a:rPr>
              <a:t>t</a:t>
            </a:r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(x)</a:t>
            </a:r>
            <a:r>
              <a:rPr lang="en-US" sz="1600" dirty="0" smtClean="0">
                <a:latin typeface="Comic Sans MS"/>
                <a:cs typeface="Comic Sans MS"/>
              </a:rPr>
              <a:t> =                      r</a:t>
            </a:r>
            <a:r>
              <a:rPr lang="en-US" sz="1600" baseline="-25000" dirty="0" smtClean="0">
                <a:latin typeface="Comic Sans MS"/>
                <a:cs typeface="Comic Sans MS"/>
              </a:rPr>
              <a:t>t,1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30000" dirty="0" smtClean="0">
                <a:solidFill>
                  <a:srgbClr val="000000"/>
                </a:solidFill>
                <a:latin typeface="Comic Sans MS"/>
                <a:cs typeface="Comic Sans MS"/>
              </a:rPr>
              <a:t>t</a:t>
            </a:r>
            <a:r>
              <a:rPr lang="en-US" sz="1600" dirty="0" smtClean="0">
                <a:latin typeface="Comic Sans MS"/>
                <a:cs typeface="Comic Sans MS"/>
              </a:rPr>
              <a:t> + r</a:t>
            </a:r>
            <a:r>
              <a:rPr lang="en-US" sz="1600" baseline="-25000" dirty="0" smtClean="0">
                <a:latin typeface="Comic Sans MS"/>
                <a:cs typeface="Comic Sans MS"/>
              </a:rPr>
              <a:t>t,2</a:t>
            </a: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30000" dirty="0">
                <a:solidFill>
                  <a:srgbClr val="000000"/>
                </a:solidFill>
                <a:latin typeface="Comic Sans MS"/>
                <a:cs typeface="Comic Sans MS"/>
              </a:rPr>
              <a:t>t+</a:t>
            </a:r>
            <a:r>
              <a:rPr lang="en-US" sz="1600" baseline="30000" dirty="0" smtClean="0">
                <a:solidFill>
                  <a:srgbClr val="000000"/>
                </a:solidFill>
                <a:latin typeface="Comic Sans MS"/>
                <a:cs typeface="Comic Sans MS"/>
              </a:rPr>
              <a:t>1 </a:t>
            </a:r>
            <a:r>
              <a:rPr lang="en-US" sz="1600" dirty="0" smtClean="0">
                <a:latin typeface="Comic Sans MS"/>
                <a:cs typeface="Comic Sans MS"/>
              </a:rPr>
              <a:t>+ ………</a:t>
            </a:r>
            <a:r>
              <a:rPr lang="en-US" sz="1600" dirty="0">
                <a:latin typeface="Comic Sans MS"/>
                <a:cs typeface="Comic Sans MS"/>
              </a:rPr>
              <a:t>+ r</a:t>
            </a:r>
            <a:r>
              <a:rPr lang="en-US" sz="1600" baseline="-25000" dirty="0">
                <a:latin typeface="Comic Sans MS"/>
                <a:cs typeface="Comic Sans MS"/>
              </a:rPr>
              <a:t>t,t-1</a:t>
            </a:r>
            <a:r>
              <a:rPr lang="en-US" sz="1600" dirty="0">
                <a:latin typeface="Comic Sans MS"/>
                <a:cs typeface="Comic Sans MS"/>
              </a:rPr>
              <a:t> x</a:t>
            </a:r>
            <a:r>
              <a:rPr lang="en-US" sz="1600" baseline="30000" dirty="0">
                <a:latin typeface="Comic Sans MS"/>
                <a:cs typeface="Comic Sans MS"/>
              </a:rPr>
              <a:t>t-</a:t>
            </a:r>
            <a:r>
              <a:rPr lang="en-US" sz="1600" baseline="30000" dirty="0" smtClean="0">
                <a:latin typeface="Comic Sans MS"/>
                <a:cs typeface="Comic Sans MS"/>
              </a:rPr>
              <a:t>1 </a:t>
            </a:r>
            <a:r>
              <a:rPr lang="en-US" sz="1600" dirty="0" smtClean="0">
                <a:latin typeface="Comic Sans MS"/>
                <a:cs typeface="Comic Sans MS"/>
              </a:rPr>
              <a:t>+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c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2t</a:t>
            </a:r>
            <a:r>
              <a:rPr lang="en-US" sz="1600" dirty="0" smtClean="0">
                <a:latin typeface="Comic Sans MS"/>
                <a:cs typeface="Comic Sans MS"/>
              </a:rPr>
              <a:t> x</a:t>
            </a:r>
            <a:r>
              <a:rPr lang="en-US" sz="1600" baseline="30000" dirty="0" smtClean="0">
                <a:latin typeface="Comic Sans MS"/>
                <a:cs typeface="Comic Sans MS"/>
              </a:rPr>
              <a:t>2t</a:t>
            </a:r>
            <a:r>
              <a:rPr lang="en-US" sz="1600" dirty="0" smtClean="0">
                <a:latin typeface="Comic Sans MS"/>
                <a:cs typeface="Comic Sans MS"/>
              </a:rPr>
              <a:t> 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2725210" y="4783545"/>
            <a:ext cx="62940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D</a:t>
            </a:r>
            <a:r>
              <a:rPr lang="en-US" sz="1600" baseline="-25000" dirty="0" smtClean="0">
                <a:latin typeface="Comic Sans MS"/>
                <a:cs typeface="Comic Sans MS"/>
              </a:rPr>
              <a:t>t-1</a:t>
            </a:r>
            <a:r>
              <a:rPr lang="en-US" sz="1600" dirty="0" smtClean="0">
                <a:latin typeface="Comic Sans MS"/>
                <a:cs typeface="Comic Sans MS"/>
              </a:rPr>
              <a:t>(</a:t>
            </a:r>
            <a:r>
              <a:rPr lang="en-US" sz="1600" dirty="0">
                <a:latin typeface="Comic Sans MS"/>
                <a:cs typeface="Comic Sans MS"/>
              </a:rPr>
              <a:t>x</a:t>
            </a:r>
            <a:r>
              <a:rPr lang="en-US" sz="1600" dirty="0" smtClean="0">
                <a:latin typeface="Comic Sans MS"/>
                <a:cs typeface="Comic Sans MS"/>
              </a:rPr>
              <a:t>) =          r</a:t>
            </a:r>
            <a:r>
              <a:rPr lang="en-US" sz="1600" baseline="-25000" dirty="0" smtClean="0">
                <a:latin typeface="Comic Sans MS"/>
                <a:cs typeface="Comic Sans MS"/>
              </a:rPr>
              <a:t>t-1,1</a:t>
            </a:r>
            <a:r>
              <a:rPr lang="en-US" sz="1600" dirty="0" smtClean="0">
                <a:latin typeface="Comic Sans MS"/>
                <a:cs typeface="Comic Sans MS"/>
              </a:rPr>
              <a:t>  + r</a:t>
            </a:r>
            <a:r>
              <a:rPr lang="en-US" sz="1600" baseline="-25000" dirty="0" smtClean="0">
                <a:latin typeface="Comic Sans MS"/>
                <a:cs typeface="Comic Sans MS"/>
              </a:rPr>
              <a:t>t-1,2</a:t>
            </a:r>
            <a:r>
              <a:rPr lang="en-US" sz="1600" dirty="0" smtClean="0">
                <a:latin typeface="Comic Sans MS"/>
                <a:cs typeface="Comic Sans MS"/>
              </a:rPr>
              <a:t> x   + ………         +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(c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2t</a:t>
            </a:r>
            <a:r>
              <a:rPr lang="en-US" sz="1600" baseline="-25000" dirty="0">
                <a:solidFill>
                  <a:srgbClr val="0000FF"/>
                </a:solidFill>
                <a:latin typeface="Comic Sans MS"/>
                <a:cs typeface="Comic Sans MS"/>
              </a:rPr>
              <a:t>-1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– r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t,t-1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  <a:r>
              <a:rPr lang="en-US" sz="1600" dirty="0" err="1" smtClean="0">
                <a:latin typeface="Comic Sans MS"/>
                <a:cs typeface="Comic Sans MS"/>
              </a:rPr>
              <a:t>x</a:t>
            </a:r>
            <a:r>
              <a:rPr lang="en-US" sz="1600" baseline="30000" dirty="0" err="1" smtClean="0">
                <a:latin typeface="Comic Sans MS"/>
                <a:cs typeface="Comic Sans MS"/>
              </a:rPr>
              <a:t>t</a:t>
            </a:r>
            <a:r>
              <a:rPr lang="en-US" sz="1600" dirty="0" smtClean="0">
                <a:latin typeface="Comic Sans MS"/>
                <a:cs typeface="Comic Sans MS"/>
              </a:rPr>
              <a:t> </a:t>
            </a:r>
            <a:endParaRPr lang="en-US" sz="1600" dirty="0"/>
          </a:p>
        </p:txBody>
      </p:sp>
      <p:sp>
        <p:nvSpPr>
          <p:cNvPr id="27" name="Rectangle 26"/>
          <p:cNvSpPr/>
          <p:nvPr/>
        </p:nvSpPr>
        <p:spPr>
          <a:xfrm>
            <a:off x="2819032" y="3892232"/>
            <a:ext cx="56434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C(x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) = c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+ c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 + ……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c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t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30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t</a:t>
            </a:r>
            <a:r>
              <a:rPr lang="en-US" sz="1600" baseline="30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+ c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t+1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30000" dirty="0" smtClean="0">
                <a:solidFill>
                  <a:srgbClr val="000000"/>
                </a:solidFill>
                <a:latin typeface="Comic Sans MS"/>
                <a:cs typeface="Comic Sans MS"/>
              </a:rPr>
              <a:t>t+1 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+……….+ c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2t-1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30000" dirty="0" smtClean="0">
                <a:solidFill>
                  <a:srgbClr val="000000"/>
                </a:solidFill>
                <a:latin typeface="Comic Sans MS"/>
                <a:cs typeface="Comic Sans MS"/>
              </a:rPr>
              <a:t>2t-1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+ c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2t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30000" dirty="0" smtClean="0">
                <a:solidFill>
                  <a:srgbClr val="000000"/>
                </a:solidFill>
                <a:latin typeface="Comic Sans MS"/>
                <a:cs typeface="Comic Sans MS"/>
              </a:rPr>
              <a:t>2t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2952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302030"/>
            <a:ext cx="8374093" cy="672544"/>
          </a:xfrm>
        </p:spPr>
        <p:txBody>
          <a:bodyPr>
            <a:normAutofit/>
          </a:bodyPr>
          <a:lstStyle/>
          <a:p>
            <a:r>
              <a:rPr lang="en-US" sz="3200" kern="0" dirty="0">
                <a:solidFill>
                  <a:srgbClr val="009900"/>
                </a:solidFill>
                <a:latin typeface="Comic Sans MS"/>
                <a:cs typeface="Comic Sans MS"/>
              </a:rPr>
              <a:t>Secure Multiplication Gate </a:t>
            </a:r>
            <a:r>
              <a:rPr lang="en-US" sz="3200" kern="0" dirty="0" smtClean="0">
                <a:solidFill>
                  <a:srgbClr val="009900"/>
                </a:solidFill>
                <a:latin typeface="Comic Sans MS"/>
                <a:cs typeface="Comic Sans MS"/>
              </a:rPr>
              <a:t>Evaluation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graphicFrame>
        <p:nvGraphicFramePr>
          <p:cNvPr id="13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7958924"/>
              </p:ext>
            </p:extLst>
          </p:nvPr>
        </p:nvGraphicFramePr>
        <p:xfrm>
          <a:off x="755208" y="1271084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24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208" y="1271084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237810" y="1316116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45613" y="141720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762736" y="1312144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pSp>
        <p:nvGrpSpPr>
          <p:cNvPr id="62" name="Group 110"/>
          <p:cNvGrpSpPr/>
          <p:nvPr/>
        </p:nvGrpSpPr>
        <p:grpSpPr>
          <a:xfrm>
            <a:off x="8217053" y="1407070"/>
            <a:ext cx="689166" cy="723900"/>
            <a:chOff x="4191000" y="3281164"/>
            <a:chExt cx="762000" cy="723900"/>
          </a:xfrm>
        </p:grpSpPr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4281512" y="3395134"/>
              <a:ext cx="43549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c</a:t>
              </a:r>
              <a:endPara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1093177" y="1698506"/>
            <a:ext cx="659235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A(x)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1712295" y="1711464"/>
            <a:ext cx="659235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(x)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2903711" y="1471538"/>
            <a:ext cx="1715142" cy="71182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C(x) = A(x)B(x) </a:t>
            </a:r>
          </a:p>
          <a:p>
            <a:pPr marL="285750" indent="-285750" eaLnBrk="0" hangingPunct="0"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2t-degree</a:t>
            </a:r>
          </a:p>
          <a:p>
            <a:pPr marL="285750" indent="-285750" eaLnBrk="0" hangingPunct="0"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Non-random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1212186" y="3389419"/>
            <a:ext cx="304801" cy="268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1241821" y="4604356"/>
            <a:ext cx="381001" cy="507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1212186" y="6019503"/>
            <a:ext cx="381001" cy="353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 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1198933" y="2156008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1737112" y="3398405"/>
            <a:ext cx="304801" cy="268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1766747" y="4613342"/>
            <a:ext cx="381001" cy="507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1737112" y="6028489"/>
            <a:ext cx="381001" cy="353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1723859" y="2164994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80375" y="1378333"/>
            <a:ext cx="2325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How to reduce the degree and randomize the polynomial?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929629" y="2570094"/>
            <a:ext cx="5763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Choose t random polynomials D</a:t>
            </a:r>
            <a:r>
              <a:rPr lang="en-US" sz="1600" baseline="-25000" dirty="0" smtClean="0">
                <a:latin typeface="Comic Sans MS"/>
                <a:cs typeface="Comic Sans MS"/>
              </a:rPr>
              <a:t>1</a:t>
            </a:r>
            <a:r>
              <a:rPr lang="en-US" sz="1600" dirty="0" smtClean="0">
                <a:latin typeface="Comic Sans MS"/>
                <a:cs typeface="Comic Sans MS"/>
              </a:rPr>
              <a:t>(x),…,</a:t>
            </a: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latin typeface="Comic Sans MS"/>
                <a:cs typeface="Comic Sans MS"/>
              </a:rPr>
              <a:t>D</a:t>
            </a:r>
            <a:r>
              <a:rPr lang="en-US" sz="1600" baseline="-25000" dirty="0" err="1" smtClean="0">
                <a:latin typeface="Comic Sans MS"/>
                <a:cs typeface="Comic Sans MS"/>
              </a:rPr>
              <a:t>t</a:t>
            </a:r>
            <a:r>
              <a:rPr lang="en-US" sz="1600" dirty="0" smtClean="0">
                <a:latin typeface="Comic Sans MS"/>
                <a:cs typeface="Comic Sans MS"/>
              </a:rPr>
              <a:t>(</a:t>
            </a:r>
            <a:r>
              <a:rPr lang="en-US" sz="1600" dirty="0">
                <a:latin typeface="Comic Sans MS"/>
                <a:cs typeface="Comic Sans MS"/>
              </a:rPr>
              <a:t>x</a:t>
            </a:r>
            <a:r>
              <a:rPr lang="en-US" sz="1600" dirty="0" smtClean="0">
                <a:latin typeface="Comic Sans MS"/>
                <a:cs typeface="Comic Sans MS"/>
              </a:rPr>
              <a:t>) </a:t>
            </a:r>
            <a:r>
              <a:rPr lang="en-US" sz="1600" dirty="0" err="1" smtClean="0">
                <a:latin typeface="Comic Sans MS"/>
                <a:cs typeface="Comic Sans MS"/>
              </a:rPr>
              <a:t>s.t.</a:t>
            </a:r>
            <a:r>
              <a:rPr lang="en-US" sz="1600" dirty="0" smtClean="0">
                <a:latin typeface="Comic Sans MS"/>
                <a:cs typeface="Comic Sans MS"/>
              </a:rPr>
              <a:t> the following polynomial is </a:t>
            </a:r>
            <a:r>
              <a:rPr lang="en-US" sz="1600" dirty="0">
                <a:latin typeface="Comic Sans MS"/>
                <a:cs typeface="Comic Sans MS"/>
              </a:rPr>
              <a:t>random and at most degree-t poly with constant term c = </a:t>
            </a:r>
            <a:r>
              <a:rPr lang="en-US" sz="1600" dirty="0" err="1" smtClean="0">
                <a:latin typeface="Comic Sans MS"/>
                <a:cs typeface="Comic Sans MS"/>
              </a:rPr>
              <a:t>ab</a:t>
            </a:r>
            <a:endParaRPr lang="en-US" sz="1600" baseline="30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66049" y="3367524"/>
            <a:ext cx="51732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D(x) = C</a:t>
            </a:r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(x)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- x</a:t>
            </a:r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(x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) -…. -</a:t>
            </a:r>
            <a:r>
              <a:rPr lang="en-US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1600" baseline="30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t</a:t>
            </a:r>
            <a:r>
              <a:rPr lang="en-US" sz="1600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t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(</a:t>
            </a:r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  <a:endParaRPr lang="en-US" sz="1600" baseline="30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20974" y="4294237"/>
            <a:ext cx="69518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1600" baseline="30000" dirty="0" err="1">
                <a:solidFill>
                  <a:srgbClr val="0000FF"/>
                </a:solidFill>
                <a:latin typeface="Comic Sans MS"/>
                <a:cs typeface="Comic Sans MS"/>
              </a:rPr>
              <a:t>t</a:t>
            </a:r>
            <a:r>
              <a:rPr lang="en-US" sz="1600" baseline="300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 err="1">
                <a:solidFill>
                  <a:srgbClr val="0000FF"/>
                </a:solidFill>
                <a:latin typeface="Comic Sans MS"/>
                <a:cs typeface="Comic Sans MS"/>
              </a:rPr>
              <a:t>t</a:t>
            </a:r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(x)</a:t>
            </a:r>
            <a:r>
              <a:rPr lang="en-US" sz="1600" dirty="0" smtClean="0">
                <a:latin typeface="Comic Sans MS"/>
                <a:cs typeface="Comic Sans MS"/>
              </a:rPr>
              <a:t> =                    r</a:t>
            </a:r>
            <a:r>
              <a:rPr lang="en-US" sz="1600" baseline="-25000" dirty="0" smtClean="0">
                <a:latin typeface="Comic Sans MS"/>
                <a:cs typeface="Comic Sans MS"/>
              </a:rPr>
              <a:t>t,1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30000" dirty="0" smtClean="0">
                <a:solidFill>
                  <a:srgbClr val="000000"/>
                </a:solidFill>
                <a:latin typeface="Comic Sans MS"/>
                <a:cs typeface="Comic Sans MS"/>
              </a:rPr>
              <a:t>t</a:t>
            </a:r>
            <a:r>
              <a:rPr lang="en-US" sz="1600" dirty="0" smtClean="0">
                <a:latin typeface="Comic Sans MS"/>
                <a:cs typeface="Comic Sans MS"/>
              </a:rPr>
              <a:t> + r</a:t>
            </a:r>
            <a:r>
              <a:rPr lang="en-US" sz="1600" baseline="-25000" dirty="0" smtClean="0">
                <a:latin typeface="Comic Sans MS"/>
                <a:cs typeface="Comic Sans MS"/>
              </a:rPr>
              <a:t>t,2</a:t>
            </a: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30000" dirty="0">
                <a:solidFill>
                  <a:srgbClr val="000000"/>
                </a:solidFill>
                <a:latin typeface="Comic Sans MS"/>
                <a:cs typeface="Comic Sans MS"/>
              </a:rPr>
              <a:t>t+</a:t>
            </a:r>
            <a:r>
              <a:rPr lang="en-US" sz="1600" baseline="30000" dirty="0" smtClean="0">
                <a:solidFill>
                  <a:srgbClr val="000000"/>
                </a:solidFill>
                <a:latin typeface="Comic Sans MS"/>
                <a:cs typeface="Comic Sans MS"/>
              </a:rPr>
              <a:t>1 </a:t>
            </a:r>
            <a:r>
              <a:rPr lang="en-US" sz="1600" dirty="0" smtClean="0">
                <a:latin typeface="Comic Sans MS"/>
                <a:cs typeface="Comic Sans MS"/>
              </a:rPr>
              <a:t>+ ………</a:t>
            </a:r>
            <a:r>
              <a:rPr lang="en-US" sz="1600" dirty="0">
                <a:latin typeface="Comic Sans MS"/>
                <a:cs typeface="Comic Sans MS"/>
              </a:rPr>
              <a:t>+ r</a:t>
            </a:r>
            <a:r>
              <a:rPr lang="en-US" sz="1600" baseline="-25000" dirty="0">
                <a:latin typeface="Comic Sans MS"/>
                <a:cs typeface="Comic Sans MS"/>
              </a:rPr>
              <a:t>t,t-1</a:t>
            </a:r>
            <a:r>
              <a:rPr lang="en-US" sz="1600" dirty="0">
                <a:latin typeface="Comic Sans MS"/>
                <a:cs typeface="Comic Sans MS"/>
              </a:rPr>
              <a:t> x</a:t>
            </a:r>
            <a:r>
              <a:rPr lang="en-US" sz="1600" baseline="30000" dirty="0">
                <a:latin typeface="Comic Sans MS"/>
                <a:cs typeface="Comic Sans MS"/>
              </a:rPr>
              <a:t>t-</a:t>
            </a:r>
            <a:r>
              <a:rPr lang="en-US" sz="1600" baseline="30000" dirty="0" smtClean="0">
                <a:latin typeface="Comic Sans MS"/>
                <a:cs typeface="Comic Sans MS"/>
              </a:rPr>
              <a:t>1 </a:t>
            </a:r>
            <a:r>
              <a:rPr lang="en-US" sz="1600" dirty="0" smtClean="0">
                <a:latin typeface="Comic Sans MS"/>
                <a:cs typeface="Comic Sans MS"/>
              </a:rPr>
              <a:t>+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c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2t</a:t>
            </a:r>
            <a:r>
              <a:rPr lang="en-US" sz="1600" dirty="0" smtClean="0">
                <a:latin typeface="Comic Sans MS"/>
                <a:cs typeface="Comic Sans MS"/>
              </a:rPr>
              <a:t> x</a:t>
            </a:r>
            <a:r>
              <a:rPr lang="en-US" sz="1600" baseline="30000" dirty="0" smtClean="0">
                <a:latin typeface="Comic Sans MS"/>
                <a:cs typeface="Comic Sans MS"/>
              </a:rPr>
              <a:t>2t</a:t>
            </a:r>
            <a:r>
              <a:rPr lang="en-US" sz="1600" dirty="0" smtClean="0">
                <a:latin typeface="Comic Sans MS"/>
                <a:cs typeface="Comic Sans MS"/>
              </a:rPr>
              <a:t> 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2404343" y="4783545"/>
            <a:ext cx="69648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1600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t-1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t-1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(</a:t>
            </a:r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x)</a:t>
            </a:r>
            <a:r>
              <a:rPr lang="en-US" sz="1600" dirty="0" smtClean="0">
                <a:latin typeface="Comic Sans MS"/>
                <a:cs typeface="Comic Sans MS"/>
              </a:rPr>
              <a:t>=      r</a:t>
            </a:r>
            <a:r>
              <a:rPr lang="en-US" sz="1600" baseline="-25000" dirty="0" smtClean="0">
                <a:latin typeface="Comic Sans MS"/>
                <a:cs typeface="Comic Sans MS"/>
              </a:rPr>
              <a:t>t-1,1</a:t>
            </a:r>
            <a:r>
              <a:rPr lang="en-US" sz="1600" dirty="0" smtClean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30000" dirty="0" smtClean="0">
                <a:solidFill>
                  <a:srgbClr val="000000"/>
                </a:solidFill>
                <a:latin typeface="Comic Sans MS"/>
                <a:cs typeface="Comic Sans MS"/>
              </a:rPr>
              <a:t>t-1</a:t>
            </a:r>
            <a:r>
              <a:rPr lang="en-US" sz="1600" dirty="0" smtClean="0">
                <a:latin typeface="Comic Sans MS"/>
                <a:cs typeface="Comic Sans MS"/>
              </a:rPr>
              <a:t> + r</a:t>
            </a:r>
            <a:r>
              <a:rPr lang="en-US" sz="1600" baseline="-25000" dirty="0" smtClean="0">
                <a:latin typeface="Comic Sans MS"/>
                <a:cs typeface="Comic Sans MS"/>
              </a:rPr>
              <a:t>t-1,2</a:t>
            </a:r>
            <a:r>
              <a:rPr lang="en-US" sz="1600" dirty="0" smtClean="0"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latin typeface="Comic Sans MS"/>
                <a:cs typeface="Comic Sans MS"/>
              </a:rPr>
              <a:t>x</a:t>
            </a:r>
            <a:r>
              <a:rPr lang="en-US" sz="1600" baseline="30000" dirty="0" err="1" smtClean="0">
                <a:latin typeface="Comic Sans MS"/>
                <a:cs typeface="Comic Sans MS"/>
              </a:rPr>
              <a:t>t</a:t>
            </a:r>
            <a:r>
              <a:rPr lang="en-US" sz="1600" dirty="0" smtClean="0">
                <a:latin typeface="Comic Sans MS"/>
                <a:cs typeface="Comic Sans MS"/>
              </a:rPr>
              <a:t> + ………        +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(c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2t</a:t>
            </a:r>
            <a:r>
              <a:rPr lang="en-US" sz="1600" baseline="-25000" dirty="0">
                <a:solidFill>
                  <a:srgbClr val="0000FF"/>
                </a:solidFill>
                <a:latin typeface="Comic Sans MS"/>
                <a:cs typeface="Comic Sans MS"/>
              </a:rPr>
              <a:t>-1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– r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t,t-1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) </a:t>
            </a:r>
            <a:r>
              <a:rPr lang="en-US" sz="1600" dirty="0" smtClean="0">
                <a:latin typeface="Comic Sans MS"/>
                <a:cs typeface="Comic Sans MS"/>
              </a:rPr>
              <a:t>x</a:t>
            </a:r>
            <a:r>
              <a:rPr lang="en-US" sz="1600" baseline="30000" dirty="0" smtClean="0">
                <a:latin typeface="Comic Sans MS"/>
                <a:cs typeface="Comic Sans MS"/>
              </a:rPr>
              <a:t>t-1</a:t>
            </a:r>
            <a:r>
              <a:rPr lang="en-US" sz="1600" dirty="0" smtClean="0">
                <a:latin typeface="Comic Sans MS"/>
                <a:cs typeface="Comic Sans MS"/>
              </a:rPr>
              <a:t> </a:t>
            </a:r>
            <a:endParaRPr lang="en-US" sz="1600" dirty="0"/>
          </a:p>
        </p:txBody>
      </p:sp>
      <p:sp>
        <p:nvSpPr>
          <p:cNvPr id="27" name="Rectangle 26"/>
          <p:cNvSpPr/>
          <p:nvPr/>
        </p:nvSpPr>
        <p:spPr>
          <a:xfrm>
            <a:off x="2819032" y="3892232"/>
            <a:ext cx="56434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C(x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) = c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+ c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 + ……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c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t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30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t</a:t>
            </a:r>
            <a:r>
              <a:rPr lang="en-US" sz="1600" baseline="30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+ c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t+1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30000" dirty="0" smtClean="0">
                <a:solidFill>
                  <a:srgbClr val="000000"/>
                </a:solidFill>
                <a:latin typeface="Comic Sans MS"/>
                <a:cs typeface="Comic Sans MS"/>
              </a:rPr>
              <a:t>t+1 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+……….+ c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2t-1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30000" dirty="0" smtClean="0">
                <a:solidFill>
                  <a:srgbClr val="000000"/>
                </a:solidFill>
                <a:latin typeface="Comic Sans MS"/>
                <a:cs typeface="Comic Sans MS"/>
              </a:rPr>
              <a:t>2t-1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+ c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2t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30000" dirty="0" smtClean="0">
                <a:solidFill>
                  <a:srgbClr val="000000"/>
                </a:solidFill>
                <a:latin typeface="Comic Sans MS"/>
                <a:cs typeface="Comic Sans MS"/>
              </a:rPr>
              <a:t>2t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7441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302030"/>
            <a:ext cx="8374093" cy="672544"/>
          </a:xfrm>
        </p:spPr>
        <p:txBody>
          <a:bodyPr>
            <a:normAutofit/>
          </a:bodyPr>
          <a:lstStyle/>
          <a:p>
            <a:r>
              <a:rPr lang="en-US" sz="3200" kern="0" dirty="0">
                <a:solidFill>
                  <a:srgbClr val="009900"/>
                </a:solidFill>
                <a:latin typeface="Comic Sans MS"/>
                <a:cs typeface="Comic Sans MS"/>
              </a:rPr>
              <a:t>Secure Multiplication Gate </a:t>
            </a:r>
            <a:r>
              <a:rPr lang="en-US" sz="3200" kern="0" dirty="0" smtClean="0">
                <a:solidFill>
                  <a:srgbClr val="009900"/>
                </a:solidFill>
                <a:latin typeface="Comic Sans MS"/>
                <a:cs typeface="Comic Sans MS"/>
              </a:rPr>
              <a:t>Evaluation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095060"/>
              </p:ext>
            </p:extLst>
          </p:nvPr>
        </p:nvGraphicFramePr>
        <p:xfrm>
          <a:off x="168464" y="1487707"/>
          <a:ext cx="8811931" cy="2270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4904"/>
                <a:gridCol w="591903"/>
                <a:gridCol w="789458"/>
                <a:gridCol w="789458"/>
                <a:gridCol w="789458"/>
                <a:gridCol w="789458"/>
                <a:gridCol w="877824"/>
                <a:gridCol w="701093"/>
                <a:gridCol w="825153"/>
                <a:gridCol w="1031645"/>
                <a:gridCol w="51157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C(x)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c</a:t>
                      </a:r>
                      <a:r>
                        <a:rPr lang="en-US" sz="1600" baseline="-25000" dirty="0" smtClean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c</a:t>
                      </a:r>
                      <a:r>
                        <a:rPr lang="en-US" sz="1600" baseline="-25000" dirty="0" smtClean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t-1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c</a:t>
                      </a:r>
                      <a:r>
                        <a:rPr lang="en-US" sz="1600" baseline="-25000" dirty="0" err="1" smtClean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c</a:t>
                      </a:r>
                      <a:r>
                        <a:rPr lang="en-US" sz="1600" baseline="-25000" dirty="0" smtClean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t+1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c</a:t>
                      </a:r>
                      <a:r>
                        <a:rPr lang="en-US" sz="1600" baseline="-25000" dirty="0" smtClean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2t-2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c</a:t>
                      </a:r>
                      <a:r>
                        <a:rPr lang="en-US" sz="1600" baseline="-25000" dirty="0" smtClean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2t-1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c</a:t>
                      </a:r>
                      <a:r>
                        <a:rPr lang="en-US" sz="1600" baseline="-25000" dirty="0" smtClean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2t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x</a:t>
                      </a:r>
                      <a:r>
                        <a:rPr lang="en-US" sz="1600" baseline="30000" dirty="0" err="1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1600" dirty="0" err="1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D</a:t>
                      </a:r>
                      <a:r>
                        <a:rPr lang="en-US" sz="1600" baseline="-25000" dirty="0" err="1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(x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r</a:t>
                      </a:r>
                      <a:r>
                        <a:rPr lang="en-US" sz="1600" baseline="-25000" dirty="0" smtClean="0">
                          <a:latin typeface="Comic Sans MS"/>
                          <a:cs typeface="Comic Sans MS"/>
                        </a:rPr>
                        <a:t>t,1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r</a:t>
                      </a:r>
                      <a:r>
                        <a:rPr lang="en-US" sz="1600" baseline="-25000" dirty="0" smtClean="0">
                          <a:latin typeface="Comic Sans MS"/>
                          <a:cs typeface="Comic Sans MS"/>
                        </a:rPr>
                        <a:t>t,2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r</a:t>
                      </a:r>
                      <a:r>
                        <a:rPr lang="en-US" sz="1600" baseline="-25000" dirty="0" smtClean="0">
                          <a:latin typeface="Comic Sans MS"/>
                          <a:cs typeface="Comic Sans MS"/>
                        </a:rPr>
                        <a:t>t,t-2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r</a:t>
                      </a:r>
                      <a:r>
                        <a:rPr lang="en-US" sz="1600" baseline="-25000" dirty="0" smtClean="0">
                          <a:latin typeface="Comic Sans MS"/>
                          <a:cs typeface="Comic Sans MS"/>
                        </a:rPr>
                        <a:t>t,t-1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c</a:t>
                      </a:r>
                      <a:r>
                        <a:rPr lang="en-US" sz="1600" baseline="-250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2t</a:t>
                      </a:r>
                      <a:endParaRPr lang="en-US" sz="1600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x</a:t>
                      </a:r>
                      <a:r>
                        <a:rPr lang="en-US" sz="1600" baseline="300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t-1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D</a:t>
                      </a:r>
                      <a:r>
                        <a:rPr lang="en-US" sz="1600" baseline="-250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t-1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(x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r</a:t>
                      </a:r>
                      <a:r>
                        <a:rPr lang="en-US" sz="1600" baseline="-25000" dirty="0" smtClean="0">
                          <a:latin typeface="Comic Sans MS"/>
                          <a:cs typeface="Comic Sans MS"/>
                        </a:rPr>
                        <a:t>t-1,1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r</a:t>
                      </a:r>
                      <a:r>
                        <a:rPr lang="en-US" sz="1600" baseline="-25000" dirty="0" smtClean="0">
                          <a:latin typeface="Comic Sans MS"/>
                          <a:cs typeface="Comic Sans MS"/>
                        </a:rPr>
                        <a:t>t-1,2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r</a:t>
                      </a:r>
                      <a:r>
                        <a:rPr lang="en-US" sz="1600" baseline="-25000" dirty="0" smtClean="0">
                          <a:latin typeface="Comic Sans MS"/>
                          <a:cs typeface="Comic Sans MS"/>
                        </a:rPr>
                        <a:t>t-1,3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r</a:t>
                      </a:r>
                      <a:r>
                        <a:rPr lang="en-US" sz="1600" baseline="-25000" dirty="0" smtClean="0">
                          <a:latin typeface="Comic Sans MS"/>
                          <a:cs typeface="Comic Sans MS"/>
                        </a:rPr>
                        <a:t>t-1,t-1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c</a:t>
                      </a:r>
                      <a:r>
                        <a:rPr lang="en-US" sz="1600" baseline="-250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2t-1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-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r</a:t>
                      </a:r>
                      <a:r>
                        <a:rPr lang="en-US" sz="1600" baseline="-250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t,t-1</a:t>
                      </a:r>
                      <a:endParaRPr lang="en-US" sz="1600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…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..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..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..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..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..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xD</a:t>
                      </a:r>
                      <a:r>
                        <a:rPr lang="en-US" sz="1600" baseline="-250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1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(x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r</a:t>
                      </a:r>
                      <a:r>
                        <a:rPr lang="en-US" sz="1600" baseline="-25000" dirty="0" smtClean="0">
                          <a:latin typeface="Comic Sans MS"/>
                          <a:cs typeface="Comic Sans MS"/>
                        </a:rPr>
                        <a:t>1,1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r</a:t>
                      </a:r>
                      <a:r>
                        <a:rPr lang="en-US" sz="1600" baseline="-25000" dirty="0" smtClean="0">
                          <a:latin typeface="Comic Sans MS"/>
                          <a:cs typeface="Comic Sans MS"/>
                        </a:rPr>
                        <a:t>1,t-2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r</a:t>
                      </a:r>
                      <a:r>
                        <a:rPr lang="en-US" sz="1600" baseline="-25000" dirty="0" smtClean="0">
                          <a:latin typeface="Comic Sans MS"/>
                          <a:cs typeface="Comic Sans MS"/>
                        </a:rPr>
                        <a:t>1,t-1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c</a:t>
                      </a:r>
                      <a:r>
                        <a:rPr lang="en-US" sz="1600" baseline="-250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t+1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-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r</a:t>
                      </a:r>
                      <a:r>
                        <a:rPr lang="en-US" sz="1600" baseline="-250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t,2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 -…..-r</a:t>
                      </a:r>
                      <a:r>
                        <a:rPr lang="en-US" sz="1600" baseline="-250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2,t</a:t>
                      </a:r>
                      <a:endParaRPr lang="en-US" sz="1600" baseline="-25000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428596" y="4116098"/>
            <a:ext cx="32137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D(x) = C</a:t>
            </a:r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(x)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- x</a:t>
            </a:r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(x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) -…. -</a:t>
            </a:r>
            <a:r>
              <a:rPr lang="en-US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1600" baseline="30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t</a:t>
            </a:r>
            <a:r>
              <a:rPr lang="en-US" sz="1600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t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(</a:t>
            </a:r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  <a:endParaRPr lang="en-US" sz="1600" baseline="30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2570" y="4553088"/>
            <a:ext cx="11822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latin typeface="Comic Sans MS"/>
                <a:cs typeface="Comic Sans MS"/>
              </a:rPr>
              <a:t>- Degree t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05380" y="4848026"/>
            <a:ext cx="10606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latin typeface="Comic Sans MS"/>
                <a:cs typeface="Comic Sans MS"/>
              </a:rPr>
              <a:t>- Random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02272" y="5155922"/>
            <a:ext cx="20898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latin typeface="Comic Sans MS"/>
                <a:cs typeface="Comic Sans MS"/>
              </a:rPr>
              <a:t>- Constant term is c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8596" y="5698708"/>
            <a:ext cx="4409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latin typeface="Comic Sans MS"/>
                <a:cs typeface="Comic Sans MS"/>
              </a:rPr>
              <a:t>D(x) is an ideal poly to be used for sharing c</a:t>
            </a:r>
            <a:endParaRPr lang="en-US" sz="16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88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6" grpId="0"/>
      <p:bldP spid="30" grpId="0"/>
      <p:bldP spid="31" grpId="0"/>
      <p:bldP spid="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302030"/>
            <a:ext cx="8374093" cy="672544"/>
          </a:xfrm>
        </p:spPr>
        <p:txBody>
          <a:bodyPr>
            <a:normAutofit/>
          </a:bodyPr>
          <a:lstStyle/>
          <a:p>
            <a:r>
              <a:rPr lang="en-US" sz="3200" kern="0" dirty="0">
                <a:solidFill>
                  <a:srgbClr val="009900"/>
                </a:solidFill>
                <a:latin typeface="Comic Sans MS"/>
                <a:cs typeface="Comic Sans MS"/>
              </a:rPr>
              <a:t>Secure Multiplication Gate </a:t>
            </a:r>
            <a:r>
              <a:rPr lang="en-US" sz="3200" kern="0" dirty="0" smtClean="0">
                <a:solidFill>
                  <a:srgbClr val="009900"/>
                </a:solidFill>
                <a:latin typeface="Comic Sans MS"/>
                <a:cs typeface="Comic Sans MS"/>
              </a:rPr>
              <a:t>Evaluation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graphicFrame>
        <p:nvGraphicFramePr>
          <p:cNvPr id="13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4849440"/>
              </p:ext>
            </p:extLst>
          </p:nvPr>
        </p:nvGraphicFramePr>
        <p:xfrm>
          <a:off x="755208" y="1271084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0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208" y="1271084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237810" y="1316116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45613" y="141720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762736" y="1312144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1093177" y="1698506"/>
            <a:ext cx="659235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A(x)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1712295" y="1698506"/>
            <a:ext cx="659235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(x)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1212186" y="3389419"/>
            <a:ext cx="304801" cy="268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1241821" y="4604356"/>
            <a:ext cx="381001" cy="507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1212186" y="6019503"/>
            <a:ext cx="381001" cy="353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 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1198933" y="2156008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1737112" y="3398405"/>
            <a:ext cx="304801" cy="268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1766747" y="4613342"/>
            <a:ext cx="381001" cy="507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1737112" y="6028489"/>
            <a:ext cx="381001" cy="353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1723859" y="2164994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27112" y="1684427"/>
            <a:ext cx="2838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12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D(x) ?= C</a:t>
            </a:r>
            <a:r>
              <a:rPr lang="en-US" sz="1200" b="1" dirty="0">
                <a:solidFill>
                  <a:srgbClr val="0000FF"/>
                </a:solidFill>
                <a:latin typeface="Comic Sans MS"/>
                <a:cs typeface="Comic Sans MS"/>
              </a:rPr>
              <a:t>(x) </a:t>
            </a:r>
            <a:r>
              <a:rPr lang="en-US" sz="12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- x</a:t>
            </a:r>
            <a:r>
              <a:rPr lang="en-US" sz="1200" b="1" dirty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200" b="1" baseline="-25000" dirty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sz="1200" b="1" dirty="0">
                <a:solidFill>
                  <a:srgbClr val="0000FF"/>
                </a:solidFill>
                <a:latin typeface="Comic Sans MS"/>
                <a:cs typeface="Comic Sans MS"/>
              </a:rPr>
              <a:t>(x</a:t>
            </a:r>
            <a:r>
              <a:rPr lang="en-US" sz="12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) -…. -</a:t>
            </a:r>
            <a:r>
              <a:rPr lang="en-US" sz="12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1200" b="1" baseline="30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t</a:t>
            </a:r>
            <a:r>
              <a:rPr lang="en-US" sz="1200" b="1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12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200" b="1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t</a:t>
            </a:r>
            <a:r>
              <a:rPr lang="en-US" sz="12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(</a:t>
            </a:r>
            <a:r>
              <a:rPr lang="en-US" sz="1200" b="1" dirty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12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  <a:endParaRPr lang="en-US" sz="1200" b="1" baseline="30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71530" y="1632651"/>
            <a:ext cx="656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D(x) </a:t>
            </a:r>
            <a:endParaRPr lang="en-US" dirty="0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489149" y="3369813"/>
            <a:ext cx="304801" cy="268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endParaRPr lang="en-US" sz="1600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518784" y="4584750"/>
            <a:ext cx="381001" cy="507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3</a:t>
            </a:r>
            <a:endParaRPr lang="en-US" sz="16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475896" y="2136402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485626" y="6012435"/>
            <a:ext cx="381001" cy="353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endParaRPr lang="en-US" sz="1600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090159" y="1261149"/>
            <a:ext cx="27619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Comic Sans MS"/>
                <a:cs typeface="Comic Sans MS"/>
              </a:rPr>
              <a:t>(using VSS; and setting F(x,0))</a:t>
            </a:r>
            <a:endParaRPr lang="en-US" sz="1400" dirty="0"/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145613" y="6386254"/>
            <a:ext cx="88218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omic Sans MS"/>
                <a:cs typeface="Comic Sans MS"/>
              </a:rPr>
              <a:t>If P is honest we are done, since D(x) is at most degree-t poly and random </a:t>
            </a:r>
            <a:endParaRPr lang="en-US" sz="1400" baseline="-25000" dirty="0" smtClean="0">
              <a:latin typeface="Comic Sans MS"/>
              <a:cs typeface="Comic Sans M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964520" y="1634731"/>
            <a:ext cx="7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(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x) 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570648" y="1619693"/>
            <a:ext cx="750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baseline="-25000" dirty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(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x) 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660244" y="1626760"/>
            <a:ext cx="729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baseline="-25000" dirty="0" err="1">
                <a:solidFill>
                  <a:srgbClr val="0000FF"/>
                </a:solidFill>
                <a:latin typeface="Comic Sans MS"/>
                <a:cs typeface="Comic Sans MS"/>
              </a:rPr>
              <a:t>t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(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x) </a:t>
            </a:r>
            <a:endParaRPr lang="en-US" dirty="0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3133991" y="3353759"/>
            <a:ext cx="304801" cy="268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12</a:t>
            </a:r>
            <a:endParaRPr lang="en-US" sz="1600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3163626" y="4568696"/>
            <a:ext cx="381001" cy="507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13</a:t>
            </a:r>
            <a:endParaRPr lang="en-US" sz="16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120738" y="2120348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11</a:t>
            </a:r>
            <a:endParaRPr lang="en-US" sz="1600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130468" y="5996381"/>
            <a:ext cx="381001" cy="353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1n</a:t>
            </a:r>
            <a:endParaRPr lang="en-US" sz="1600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3808541" y="3342236"/>
            <a:ext cx="304801" cy="268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22</a:t>
            </a:r>
            <a:endParaRPr lang="en-US" sz="1600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838176" y="4557173"/>
            <a:ext cx="381001" cy="507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23</a:t>
            </a:r>
            <a:endParaRPr lang="en-US" sz="16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3795288" y="2108825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21</a:t>
            </a:r>
            <a:endParaRPr lang="en-US" sz="1600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3805018" y="5984858"/>
            <a:ext cx="381001" cy="353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2n</a:t>
            </a:r>
            <a:endParaRPr lang="en-US" sz="1600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4838677" y="3329278"/>
            <a:ext cx="304801" cy="268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t2</a:t>
            </a:r>
            <a:endParaRPr lang="en-US" sz="1600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4847050" y="4544215"/>
            <a:ext cx="381001" cy="507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t3</a:t>
            </a:r>
            <a:endParaRPr lang="en-US" sz="16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4825424" y="2095867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t1</a:t>
            </a:r>
            <a:endParaRPr lang="en-US" sz="1600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4813892" y="5971900"/>
            <a:ext cx="381001" cy="353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tn</a:t>
            </a:r>
            <a:endParaRPr lang="en-US" sz="1600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543004" y="1640098"/>
            <a:ext cx="62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/>
                <a:cs typeface="Comic Sans MS"/>
              </a:rPr>
              <a:t>C</a:t>
            </a:r>
            <a:r>
              <a:rPr lang="en-US" dirty="0" smtClean="0">
                <a:latin typeface="Comic Sans MS"/>
                <a:cs typeface="Comic Sans MS"/>
              </a:rPr>
              <a:t>(</a:t>
            </a:r>
            <a:r>
              <a:rPr lang="en-US" dirty="0">
                <a:latin typeface="Comic Sans MS"/>
                <a:cs typeface="Comic Sans MS"/>
              </a:rPr>
              <a:t>x) </a:t>
            </a:r>
            <a:endParaRPr lang="en-US" dirty="0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5617765" y="3326182"/>
            <a:ext cx="511512" cy="29602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5621482" y="4554077"/>
            <a:ext cx="381001" cy="507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5630430" y="2066855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5562406" y="5942888"/>
            <a:ext cx="515035" cy="39587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err="1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6288822" y="2089441"/>
            <a:ext cx="2513868" cy="25274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?=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– 1.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11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- ….- 1</a:t>
            </a:r>
            <a:r>
              <a:rPr lang="en-US" sz="1600" baseline="30000" dirty="0" smtClean="0">
                <a:solidFill>
                  <a:srgbClr val="000000"/>
                </a:solidFill>
                <a:latin typeface="Comic Sans MS"/>
                <a:cs typeface="Comic Sans MS"/>
              </a:rPr>
              <a:t>t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t1</a:t>
            </a:r>
            <a:r>
              <a:rPr lang="en-US" sz="1600" baseline="30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30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6348754" y="3329908"/>
            <a:ext cx="2618683" cy="27807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?=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– 2.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12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- ….-2</a:t>
            </a:r>
            <a:r>
              <a:rPr lang="en-US" sz="1600" baseline="30000" dirty="0" smtClean="0">
                <a:solidFill>
                  <a:srgbClr val="000000"/>
                </a:solidFill>
                <a:latin typeface="Comic Sans MS"/>
                <a:cs typeface="Comic Sans MS"/>
              </a:rPr>
              <a:t>t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t2</a:t>
            </a:r>
            <a:r>
              <a:rPr lang="en-US" sz="1600" baseline="30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30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6335795" y="4678132"/>
            <a:ext cx="2631642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>
                <a:solidFill>
                  <a:srgbClr val="0000FF"/>
                </a:solidFill>
                <a:latin typeface="Comic Sans MS"/>
                <a:cs typeface="Comic Sans MS"/>
              </a:rPr>
              <a:t>3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?=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– 3.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13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- ….-3</a:t>
            </a:r>
            <a:r>
              <a:rPr lang="en-US" sz="1600" baseline="30000" dirty="0" smtClean="0">
                <a:solidFill>
                  <a:srgbClr val="000000"/>
                </a:solidFill>
                <a:latin typeface="Comic Sans MS"/>
                <a:cs typeface="Comic Sans MS"/>
              </a:rPr>
              <a:t>t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t3</a:t>
            </a:r>
            <a:r>
              <a:rPr lang="en-US" sz="1600" baseline="30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30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6348754" y="5991517"/>
            <a:ext cx="2618683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 err="1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?=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 err="1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– n.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1n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- ….- 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lang="en-US" sz="1600" baseline="30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t</a:t>
            </a:r>
            <a:r>
              <a:rPr lang="en-US" sz="1600" baseline="30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tn</a:t>
            </a:r>
            <a:r>
              <a:rPr lang="en-US" sz="1600" baseline="30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30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5492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  <p:bldP spid="37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302030"/>
            <a:ext cx="8374093" cy="672544"/>
          </a:xfrm>
        </p:spPr>
        <p:txBody>
          <a:bodyPr>
            <a:normAutofit/>
          </a:bodyPr>
          <a:lstStyle/>
          <a:p>
            <a:r>
              <a:rPr lang="en-US" sz="3200" kern="0" dirty="0">
                <a:solidFill>
                  <a:srgbClr val="009900"/>
                </a:solidFill>
                <a:latin typeface="Comic Sans MS"/>
                <a:cs typeface="Comic Sans MS"/>
              </a:rPr>
              <a:t>Secure Multiplication Gate </a:t>
            </a:r>
            <a:r>
              <a:rPr lang="en-US" sz="3200" kern="0" dirty="0" smtClean="0">
                <a:solidFill>
                  <a:srgbClr val="009900"/>
                </a:solidFill>
                <a:latin typeface="Comic Sans MS"/>
                <a:cs typeface="Comic Sans MS"/>
              </a:rPr>
              <a:t>Evaluation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graphicFrame>
        <p:nvGraphicFramePr>
          <p:cNvPr id="13" name="Object 7">
            <a:hlinkClick r:id="" action="ppaction://ole?verb=0"/>
          </p:cNvPr>
          <p:cNvGraphicFramePr>
            <a:graphicFrameLocks/>
          </p:cNvGraphicFramePr>
          <p:nvPr>
            <p:extLst/>
          </p:nvPr>
        </p:nvGraphicFramePr>
        <p:xfrm>
          <a:off x="755208" y="1271084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3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208" y="1271084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237810" y="1316116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45613" y="141720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762736" y="1312144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1093177" y="1698506"/>
            <a:ext cx="659235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A(x)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1712295" y="1698506"/>
            <a:ext cx="659235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(x)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1212186" y="3389419"/>
            <a:ext cx="304801" cy="268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1241821" y="4604356"/>
            <a:ext cx="381001" cy="507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1212186" y="6019503"/>
            <a:ext cx="381001" cy="353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 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1198933" y="2156008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1737112" y="3398405"/>
            <a:ext cx="304801" cy="268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1766747" y="4613342"/>
            <a:ext cx="381001" cy="507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1737112" y="6028489"/>
            <a:ext cx="381001" cy="353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1723859" y="2164994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27112" y="1684427"/>
            <a:ext cx="2838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12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D(x) ?= C</a:t>
            </a:r>
            <a:r>
              <a:rPr lang="en-US" sz="1200" b="1" dirty="0">
                <a:solidFill>
                  <a:srgbClr val="0000FF"/>
                </a:solidFill>
                <a:latin typeface="Comic Sans MS"/>
                <a:cs typeface="Comic Sans MS"/>
              </a:rPr>
              <a:t>(x) </a:t>
            </a:r>
            <a:r>
              <a:rPr lang="en-US" sz="12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- x</a:t>
            </a:r>
            <a:r>
              <a:rPr lang="en-US" sz="1200" b="1" dirty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200" b="1" baseline="-25000" dirty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sz="1200" b="1" dirty="0">
                <a:solidFill>
                  <a:srgbClr val="0000FF"/>
                </a:solidFill>
                <a:latin typeface="Comic Sans MS"/>
                <a:cs typeface="Comic Sans MS"/>
              </a:rPr>
              <a:t>(x</a:t>
            </a:r>
            <a:r>
              <a:rPr lang="en-US" sz="12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) -…. -</a:t>
            </a:r>
            <a:r>
              <a:rPr lang="en-US" sz="12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1200" b="1" baseline="30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t</a:t>
            </a:r>
            <a:r>
              <a:rPr lang="en-US" sz="1200" b="1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12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200" b="1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t</a:t>
            </a:r>
            <a:r>
              <a:rPr lang="en-US" sz="12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(</a:t>
            </a:r>
            <a:r>
              <a:rPr lang="en-US" sz="1200" b="1" dirty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12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  <a:endParaRPr lang="en-US" sz="1200" b="1" baseline="30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71530" y="1632651"/>
            <a:ext cx="656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D(x) </a:t>
            </a:r>
            <a:endParaRPr lang="en-US" dirty="0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489149" y="3369813"/>
            <a:ext cx="304801" cy="268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endParaRPr lang="en-US" sz="1600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518784" y="4584750"/>
            <a:ext cx="381001" cy="507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3</a:t>
            </a:r>
            <a:endParaRPr lang="en-US" sz="16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475896" y="2136402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485626" y="6012435"/>
            <a:ext cx="381001" cy="353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endParaRPr lang="en-US" sz="1600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145613" y="6386254"/>
            <a:ext cx="88218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omic Sans MS"/>
                <a:cs typeface="Comic Sans MS"/>
              </a:rPr>
              <a:t>If all honest parties find the relation true, then D(x) shares c. </a:t>
            </a:r>
            <a:endParaRPr lang="en-US" sz="1400" baseline="-25000" dirty="0" smtClean="0">
              <a:latin typeface="Comic Sans MS"/>
              <a:cs typeface="Comic Sans M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964520" y="1634731"/>
            <a:ext cx="7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(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x) 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570648" y="1619693"/>
            <a:ext cx="750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baseline="-25000" dirty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(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x) 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660244" y="1626760"/>
            <a:ext cx="729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baseline="-25000" dirty="0" err="1">
                <a:solidFill>
                  <a:srgbClr val="0000FF"/>
                </a:solidFill>
                <a:latin typeface="Comic Sans MS"/>
                <a:cs typeface="Comic Sans MS"/>
              </a:rPr>
              <a:t>t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(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x) </a:t>
            </a:r>
            <a:endParaRPr lang="en-US" dirty="0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3133991" y="3353759"/>
            <a:ext cx="304801" cy="268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12</a:t>
            </a:r>
            <a:endParaRPr lang="en-US" sz="1600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3163626" y="4568696"/>
            <a:ext cx="381001" cy="507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13</a:t>
            </a:r>
            <a:endParaRPr lang="en-US" sz="16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120738" y="2120348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11</a:t>
            </a:r>
            <a:endParaRPr lang="en-US" sz="1600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130468" y="5996381"/>
            <a:ext cx="381001" cy="353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1n</a:t>
            </a:r>
            <a:endParaRPr lang="en-US" sz="1600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3808541" y="3342236"/>
            <a:ext cx="304801" cy="268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22</a:t>
            </a:r>
            <a:endParaRPr lang="en-US" sz="1600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838176" y="4557173"/>
            <a:ext cx="381001" cy="507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23</a:t>
            </a:r>
            <a:endParaRPr lang="en-US" sz="16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3795288" y="2108825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21</a:t>
            </a:r>
            <a:endParaRPr lang="en-US" sz="1600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3805018" y="5984858"/>
            <a:ext cx="381001" cy="353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2n</a:t>
            </a:r>
            <a:endParaRPr lang="en-US" sz="1600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4838677" y="3329278"/>
            <a:ext cx="304801" cy="268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t2</a:t>
            </a:r>
            <a:endParaRPr lang="en-US" sz="1600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4847050" y="4544215"/>
            <a:ext cx="381001" cy="507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t3</a:t>
            </a:r>
            <a:endParaRPr lang="en-US" sz="16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4825424" y="2095867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t1</a:t>
            </a:r>
            <a:endParaRPr lang="en-US" sz="1600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4813892" y="5971900"/>
            <a:ext cx="381001" cy="353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tn</a:t>
            </a:r>
            <a:endParaRPr lang="en-US" sz="1600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543004" y="1640098"/>
            <a:ext cx="62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/>
                <a:cs typeface="Comic Sans MS"/>
              </a:rPr>
              <a:t>C</a:t>
            </a:r>
            <a:r>
              <a:rPr lang="en-US" dirty="0" smtClean="0">
                <a:latin typeface="Comic Sans MS"/>
                <a:cs typeface="Comic Sans MS"/>
              </a:rPr>
              <a:t>(</a:t>
            </a:r>
            <a:r>
              <a:rPr lang="en-US" dirty="0">
                <a:latin typeface="Comic Sans MS"/>
                <a:cs typeface="Comic Sans MS"/>
              </a:rPr>
              <a:t>x) </a:t>
            </a:r>
            <a:endParaRPr lang="en-US" dirty="0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5617765" y="3326182"/>
            <a:ext cx="511512" cy="29602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5621482" y="4554077"/>
            <a:ext cx="381001" cy="507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5630430" y="2066855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5562406" y="5942888"/>
            <a:ext cx="515035" cy="39587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err="1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6288822" y="2089441"/>
            <a:ext cx="2513868" cy="25274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?=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– 1.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11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- ….- 1</a:t>
            </a:r>
            <a:r>
              <a:rPr lang="en-US" sz="1600" baseline="30000" dirty="0" smtClean="0">
                <a:solidFill>
                  <a:srgbClr val="000000"/>
                </a:solidFill>
                <a:latin typeface="Comic Sans MS"/>
                <a:cs typeface="Comic Sans MS"/>
              </a:rPr>
              <a:t>t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t1</a:t>
            </a:r>
            <a:r>
              <a:rPr lang="en-US" sz="1600" baseline="30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30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6348754" y="3329908"/>
            <a:ext cx="2618683" cy="27807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?=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– 2.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12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- ….-2</a:t>
            </a:r>
            <a:r>
              <a:rPr lang="en-US" sz="1600" baseline="30000" dirty="0" smtClean="0">
                <a:solidFill>
                  <a:srgbClr val="000000"/>
                </a:solidFill>
                <a:latin typeface="Comic Sans MS"/>
                <a:cs typeface="Comic Sans MS"/>
              </a:rPr>
              <a:t>t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t2</a:t>
            </a:r>
            <a:r>
              <a:rPr lang="en-US" sz="1600" baseline="30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30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6335795" y="4678132"/>
            <a:ext cx="2631642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>
                <a:solidFill>
                  <a:srgbClr val="0000FF"/>
                </a:solidFill>
                <a:latin typeface="Comic Sans MS"/>
                <a:cs typeface="Comic Sans MS"/>
              </a:rPr>
              <a:t>3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?=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– 3.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13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- ….-3</a:t>
            </a:r>
            <a:r>
              <a:rPr lang="en-US" sz="1600" baseline="30000" dirty="0" smtClean="0">
                <a:solidFill>
                  <a:srgbClr val="000000"/>
                </a:solidFill>
                <a:latin typeface="Comic Sans MS"/>
                <a:cs typeface="Comic Sans MS"/>
              </a:rPr>
              <a:t>t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t3</a:t>
            </a:r>
            <a:r>
              <a:rPr lang="en-US" sz="1600" baseline="30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30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6348754" y="5991517"/>
            <a:ext cx="2618683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 err="1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?=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en-US" sz="1600" baseline="-25000" dirty="0" err="1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– n.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1n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- ….- 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lang="en-US" sz="1600" baseline="30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t</a:t>
            </a:r>
            <a:r>
              <a:rPr lang="en-US" sz="1600" baseline="30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1600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tn</a:t>
            </a:r>
            <a:r>
              <a:rPr lang="en-US" sz="1600" baseline="30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30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5854355" y="1232051"/>
            <a:ext cx="1612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rgbClr val="FF0000"/>
                </a:solidFill>
                <a:latin typeface="Comic Sans MS"/>
                <a:cs typeface="Comic Sans MS"/>
              </a:rPr>
              <a:t>D(x) is degree t but may not share c. </a:t>
            </a:r>
            <a:endParaRPr lang="en-US" sz="1200" baseline="-25000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7340399" y="1243813"/>
            <a:ext cx="18258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omic Sans MS"/>
                <a:cs typeface="Comic Sans MS"/>
              </a:rPr>
              <a:t>RHS may not be degree t but shares c </a:t>
            </a:r>
            <a:endParaRPr lang="en-US" sz="1200" baseline="-25000" dirty="0" smtClean="0">
              <a:latin typeface="Comic Sans MS"/>
              <a:cs typeface="Comic Sans MS"/>
            </a:endParaRPr>
          </a:p>
        </p:txBody>
      </p:sp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5636040" y="6426778"/>
            <a:ext cx="34348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omic Sans MS"/>
                <a:cs typeface="Comic Sans MS"/>
              </a:rPr>
              <a:t>But we do not know who is honest/corrupted</a:t>
            </a:r>
            <a:endParaRPr lang="en-US" sz="1200" baseline="-25000" dirty="0" smtClean="0">
              <a:latin typeface="Comic Sans MS"/>
              <a:cs typeface="Comic Sans MS"/>
            </a:endParaRPr>
          </a:p>
        </p:txBody>
      </p: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161739" y="4734887"/>
            <a:ext cx="110607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omic Sans MS"/>
                <a:cs typeface="Comic Sans MS"/>
              </a:rPr>
              <a:t>P</a:t>
            </a:r>
            <a:r>
              <a:rPr lang="en-US" sz="1200" baseline="-25000" dirty="0" smtClean="0">
                <a:latin typeface="Comic Sans MS"/>
                <a:cs typeface="Comic Sans MS"/>
              </a:rPr>
              <a:t>3</a:t>
            </a:r>
            <a:r>
              <a:rPr lang="en-US" sz="1200" dirty="0" smtClean="0">
                <a:latin typeface="Comic Sans MS"/>
                <a:cs typeface="Comic Sans MS"/>
              </a:rPr>
              <a:t> complains, check if complaint is correct, if so discard P, else ignore the complaint.</a:t>
            </a:r>
            <a:endParaRPr lang="en-US" sz="1200" baseline="-25000" dirty="0" smtClean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48293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9" grpId="0"/>
      <p:bldP spid="60" grpId="0"/>
      <p:bldP spid="61" grpId="0"/>
      <p:bldP spid="6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12356"/>
            <a:ext cx="8812088" cy="107297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Chalk &amp; Talks</a:t>
            </a:r>
          </a:p>
        </p:txBody>
      </p:sp>
      <p:sp>
        <p:nvSpPr>
          <p:cNvPr id="97" name="Rectangle 96"/>
          <p:cNvSpPr/>
          <p:nvPr/>
        </p:nvSpPr>
        <p:spPr>
          <a:xfrm>
            <a:off x="406409" y="1425663"/>
            <a:ext cx="8398928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CT4 [LR15]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: </a:t>
            </a:r>
            <a:r>
              <a:rPr lang="en-US" dirty="0">
                <a:latin typeface="Comic Sans MS" panose="030F0702030302020204" pitchFamily="66" charset="0"/>
              </a:rPr>
              <a:t>Blazing Fast 2PC in the Offline/Online Setting with Security for Malicious Adversaries. 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https://eprint.iacr.org/2015/987.pdf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6092" y="2589322"/>
            <a:ext cx="839892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CT5 [AMPR15]: </a:t>
            </a:r>
            <a:r>
              <a:rPr lang="en-US" dirty="0">
                <a:latin typeface="Comic Sans MS" panose="030F0702030302020204" pitchFamily="66" charset="0"/>
              </a:rPr>
              <a:t>Non-Interactive Secure Computation Based on Cut-and-Choose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  <a:r>
              <a:rPr lang="en-US" dirty="0" smtClean="0">
                <a:latin typeface="Comic Sans MS" panose="030F0702030302020204" pitchFamily="66" charset="0"/>
                <a:cs typeface="Comic Sans MS"/>
              </a:rPr>
              <a:t> </a:t>
            </a:r>
            <a:r>
              <a:rPr lang="pl-PL" dirty="0">
                <a:latin typeface="Comic Sans MS"/>
                <a:cs typeface="Comic Sans MS"/>
              </a:rPr>
              <a:t>http://eprint.iacr.org/2015/282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6409" y="3551096"/>
            <a:ext cx="839892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CT6 [IOZ15]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: </a:t>
            </a:r>
            <a:r>
              <a:rPr lang="en-US" dirty="0">
                <a:latin typeface="Comic Sans MS" panose="030F0702030302020204" pitchFamily="66" charset="0"/>
              </a:rPr>
              <a:t>Secure Multi-Party Computation with Identifiable </a:t>
            </a:r>
            <a:r>
              <a:rPr lang="en-US" dirty="0" smtClean="0">
                <a:latin typeface="Comic Sans MS" panose="030F0702030302020204" pitchFamily="66" charset="0"/>
              </a:rPr>
              <a:t>Abort; </a:t>
            </a:r>
            <a:r>
              <a:rPr lang="pl-PL" dirty="0">
                <a:solidFill>
                  <a:srgbClr val="000000"/>
                </a:solidFill>
                <a:latin typeface="Comic Sans MS"/>
                <a:cs typeface="Comic Sans MS"/>
              </a:rPr>
              <a:t>http://eprint.iacr.org/2015/325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6092" y="4594471"/>
            <a:ext cx="839892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CT7 [LPSY15]: </a:t>
            </a:r>
            <a:r>
              <a:rPr lang="en-US" dirty="0">
                <a:latin typeface="Comic Sans MS" panose="030F0702030302020204" pitchFamily="66" charset="0"/>
              </a:rPr>
              <a:t>Efficient Constant Round Multi-party Computation Combining BMR and SPDZ.</a:t>
            </a:r>
            <a:r>
              <a:rPr lang="en-US" dirty="0" smtClean="0">
                <a:latin typeface="Comic Sans MS" panose="030F0702030302020204" pitchFamily="66" charset="0"/>
                <a:cs typeface="Comic Sans MS"/>
              </a:rPr>
              <a:t> </a:t>
            </a:r>
            <a:r>
              <a:rPr lang="pl-PL" dirty="0">
                <a:latin typeface="Comic Sans MS"/>
                <a:cs typeface="Comic Sans MS"/>
              </a:rPr>
              <a:t>https://eprint.iacr.org/2015/523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0684" y="5560295"/>
            <a:ext cx="839892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CT</a:t>
            </a:r>
            <a:r>
              <a:rPr lang="en-US" b="1" dirty="0">
                <a:solidFill>
                  <a:srgbClr val="000000"/>
                </a:solidFill>
                <a:latin typeface="Comic Sans MS"/>
                <a:cs typeface="Comic Sans MS"/>
              </a:rPr>
              <a:t>8</a:t>
            </a:r>
            <a:r>
              <a:rPr lang="en-US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[HR14]: </a:t>
            </a:r>
            <a:r>
              <a:rPr lang="en-US" dirty="0">
                <a:latin typeface="Comic Sans MS" panose="030F0702030302020204" pitchFamily="66" charset="0"/>
              </a:rPr>
              <a:t>Multi-Valued Byzantine Broadcast: the </a:t>
            </a:r>
            <a:r>
              <a:rPr lang="en-US" dirty="0" smtClean="0">
                <a:latin typeface="Comic Sans MS" panose="030F0702030302020204" pitchFamily="66" charset="0"/>
              </a:rPr>
              <a:t>t </a:t>
            </a:r>
            <a:r>
              <a:rPr lang="en-US" dirty="0">
                <a:latin typeface="Comic Sans MS" panose="030F0702030302020204" pitchFamily="66" charset="0"/>
              </a:rPr>
              <a:t>&lt; </a:t>
            </a:r>
            <a:r>
              <a:rPr lang="en-US" dirty="0" smtClean="0">
                <a:latin typeface="Comic Sans MS" panose="030F0702030302020204" pitchFamily="66" charset="0"/>
              </a:rPr>
              <a:t>n </a:t>
            </a:r>
            <a:r>
              <a:rPr lang="en-US" dirty="0">
                <a:latin typeface="Comic Sans MS" panose="030F0702030302020204" pitchFamily="66" charset="0"/>
              </a:rPr>
              <a:t>Case</a:t>
            </a:r>
            <a:r>
              <a:rPr lang="en-US" dirty="0" smtClean="0">
                <a:latin typeface="Comic Sans MS" panose="030F0702030302020204" pitchFamily="66" charset="0"/>
                <a:cs typeface="Comic Sans MS"/>
              </a:rPr>
              <a:t> </a:t>
            </a:r>
            <a:r>
              <a:rPr lang="pl-PL" dirty="0">
                <a:latin typeface="Comic Sans MS"/>
                <a:cs typeface="Comic Sans MS"/>
              </a:rPr>
              <a:t>http://eprint.iacr.org/2013/553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6736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1426" y="2690187"/>
            <a:ext cx="3714750" cy="158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224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63155"/>
            <a:ext cx="8812088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err="1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i.t</a:t>
            </a: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 Multi-party Computation [BGW]</a:t>
            </a:r>
          </a:p>
        </p:txBody>
      </p:sp>
      <p:grpSp>
        <p:nvGrpSpPr>
          <p:cNvPr id="35" name="Group 69"/>
          <p:cNvGrpSpPr/>
          <p:nvPr/>
        </p:nvGrpSpPr>
        <p:grpSpPr>
          <a:xfrm>
            <a:off x="745055" y="2107040"/>
            <a:ext cx="2229582" cy="2520279"/>
            <a:chOff x="467544" y="1844824"/>
            <a:chExt cx="3168352" cy="3474994"/>
          </a:xfrm>
        </p:grpSpPr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827584" y="2339260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</a:t>
              </a:r>
              <a:endParaRPr lang="en-US" sz="3600" dirty="0" smtClean="0"/>
            </a:p>
          </p:txBody>
        </p:sp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2843808" y="2348880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</a:t>
              </a:r>
              <a:endParaRPr lang="en-US" sz="3600" dirty="0" smtClean="0"/>
            </a:p>
          </p:txBody>
        </p: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1835696" y="3212976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</a:t>
              </a:r>
              <a:endParaRPr lang="en-US" sz="3600" dirty="0" smtClean="0"/>
            </a:p>
          </p:txBody>
        </p:sp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2771800" y="4077072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</a:t>
              </a:r>
              <a:endParaRPr lang="en-US" sz="3600" dirty="0" smtClean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46754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1187624" y="1844824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262778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>
              <a:off x="3275856" y="1916832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1373328" y="2976264"/>
              <a:ext cx="64807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>
              <a:off x="2267744" y="2852936"/>
              <a:ext cx="684076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2396600" y="3869833"/>
              <a:ext cx="64807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3146999" y="4743754"/>
              <a:ext cx="0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326341" y="1473219"/>
            <a:ext cx="762000" cy="723900"/>
            <a:chOff x="4191000" y="3281164"/>
            <a:chExt cx="762000" cy="723900"/>
          </a:xfrm>
        </p:grpSpPr>
        <p:pic>
          <p:nvPicPr>
            <p:cNvPr id="7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2</a:t>
              </a:r>
              <a:endParaRPr lang="en-US" sz="2000" baseline="-25000" dirty="0" smtClean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220525" y="1469399"/>
            <a:ext cx="762000" cy="723900"/>
            <a:chOff x="4191000" y="3281164"/>
            <a:chExt cx="762000" cy="723900"/>
          </a:xfrm>
        </p:grpSpPr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1</a:t>
              </a:r>
              <a:endParaRPr lang="en-US" sz="2000" baseline="-25000" dirty="0" smtClean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054533" y="1469399"/>
            <a:ext cx="762000" cy="723900"/>
            <a:chOff x="4191000" y="3281164"/>
            <a:chExt cx="762000" cy="723900"/>
          </a:xfrm>
        </p:grpSpPr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5</a:t>
              </a:r>
              <a:endParaRPr lang="en-US" sz="2000" baseline="-25000" dirty="0" smtClean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876709" y="1469399"/>
            <a:ext cx="762000" cy="723900"/>
            <a:chOff x="4191000" y="3281164"/>
            <a:chExt cx="762000" cy="723900"/>
          </a:xfrm>
        </p:grpSpPr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9</a:t>
              </a:r>
              <a:endParaRPr lang="en-US" sz="2000" baseline="-25000" dirty="0" smtClean="0"/>
            </a:p>
          </p:txBody>
        </p:sp>
      </p:grpSp>
      <p:grpSp>
        <p:nvGrpSpPr>
          <p:cNvPr id="45" name="Group 110"/>
          <p:cNvGrpSpPr/>
          <p:nvPr/>
        </p:nvGrpSpPr>
        <p:grpSpPr>
          <a:xfrm>
            <a:off x="948287" y="3077815"/>
            <a:ext cx="762000" cy="723900"/>
            <a:chOff x="4191000" y="3281164"/>
            <a:chExt cx="762000" cy="723900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3</a:t>
              </a:r>
              <a:endParaRPr lang="en-US" sz="2000" baseline="-25000" dirty="0" smtClean="0"/>
            </a:p>
          </p:txBody>
        </p:sp>
      </p:grpSp>
      <p:grpSp>
        <p:nvGrpSpPr>
          <p:cNvPr id="51" name="Group 116"/>
          <p:cNvGrpSpPr/>
          <p:nvPr/>
        </p:nvGrpSpPr>
        <p:grpSpPr>
          <a:xfrm>
            <a:off x="1638777" y="3797895"/>
            <a:ext cx="762000" cy="723900"/>
            <a:chOff x="4191000" y="3281164"/>
            <a:chExt cx="762000" cy="723900"/>
          </a:xfrm>
        </p:grpSpPr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48</a:t>
              </a:r>
              <a:endParaRPr lang="en-US" sz="2000" baseline="-25000" dirty="0" smtClean="0"/>
            </a:p>
          </p:txBody>
        </p:sp>
      </p:grpSp>
      <p:grpSp>
        <p:nvGrpSpPr>
          <p:cNvPr id="58" name="Group 113"/>
          <p:cNvGrpSpPr/>
          <p:nvPr/>
        </p:nvGrpSpPr>
        <p:grpSpPr>
          <a:xfrm>
            <a:off x="2211456" y="2987815"/>
            <a:ext cx="762000" cy="723900"/>
            <a:chOff x="4191000" y="3281164"/>
            <a:chExt cx="762000" cy="723900"/>
          </a:xfrm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45</a:t>
              </a:r>
              <a:endParaRPr lang="en-US" sz="2000" baseline="-25000" dirty="0" smtClean="0"/>
            </a:p>
          </p:txBody>
        </p:sp>
      </p:grp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0557" y="4588306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2240469" y="4736142"/>
            <a:ext cx="8130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144</a:t>
            </a:r>
            <a:endParaRPr lang="en-US" sz="2000" baseline="-25000" dirty="0" smtClean="0"/>
          </a:p>
        </p:txBody>
      </p: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6533" y="4664134"/>
            <a:ext cx="6477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3911601" y="5701841"/>
            <a:ext cx="50461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3. Reconstruct the Shamir-sharing of the output by exchanging shares with each other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2670735" y="3615696"/>
            <a:ext cx="464834" cy="3347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3110483" y="3242628"/>
            <a:ext cx="253361" cy="35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3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4056239" y="4846952"/>
            <a:ext cx="49014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  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Non-linear gate</a:t>
            </a:r>
            <a:r>
              <a:rPr lang="en-US" dirty="0" smtClean="0">
                <a:latin typeface="Comic Sans MS"/>
                <a:cs typeface="Comic Sans MS"/>
              </a:rPr>
              <a:t>: Require degree-reduction Technique.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Interactive</a:t>
            </a:r>
          </a:p>
        </p:txBody>
      </p: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3691350" y="3546525"/>
            <a:ext cx="55711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2.   Find (n, t)-sharing of each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intermediate </a:t>
            </a:r>
            <a:r>
              <a:rPr lang="en-US" dirty="0" smtClean="0">
                <a:latin typeface="Comic Sans MS"/>
                <a:cs typeface="Comic Sans MS"/>
              </a:rPr>
              <a:t>value</a:t>
            </a:r>
            <a:endParaRPr lang="en-US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3730426" y="2935568"/>
            <a:ext cx="52611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(n, t)- secret share each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input</a:t>
            </a: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4128177" y="4090407"/>
            <a:ext cx="48634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  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Linear gates: </a:t>
            </a:r>
            <a:r>
              <a:rPr lang="en-US" dirty="0">
                <a:latin typeface="Comic Sans MS"/>
                <a:cs typeface="Comic Sans MS"/>
              </a:rPr>
              <a:t>L</a:t>
            </a:r>
            <a:r>
              <a:rPr lang="en-US" dirty="0" smtClean="0">
                <a:latin typeface="Comic Sans MS"/>
                <a:cs typeface="Comic Sans MS"/>
              </a:rPr>
              <a:t>inearity of Shamir Sharing -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Non-Interactive</a:t>
            </a:r>
          </a:p>
        </p:txBody>
      </p:sp>
      <p:pic>
        <p:nvPicPr>
          <p:cNvPr id="68" name="Picture 67" descr="image014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67" y="1469399"/>
            <a:ext cx="1456266" cy="136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0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1" grpId="1"/>
      <p:bldP spid="57" grpId="0"/>
      <p:bldP spid="57" grpId="1"/>
      <p:bldP spid="62" grpId="0"/>
      <p:bldP spid="63" grpId="0"/>
      <p:bldP spid="63" grpId="1"/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9900"/>
                </a:solidFill>
                <a:latin typeface="Comic Sans MS" pitchFamily="66" charset="0"/>
              </a:rPr>
              <a:t>Definition of VSS [CGMA85]</a:t>
            </a:r>
            <a:endParaRPr lang="en-US" sz="3200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8818" y="1216531"/>
            <a:ext cx="8929718" cy="31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IN" sz="1600" kern="0" dirty="0" smtClean="0">
                <a:latin typeface="Comic Sans MS"/>
                <a:cs typeface="Comic Sans MS"/>
              </a:rPr>
              <a:t>  Extends </a:t>
            </a:r>
            <a:r>
              <a:rPr lang="en-IN" sz="1600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Secret Sharing </a:t>
            </a:r>
            <a:r>
              <a:rPr lang="en-IN" sz="1600" kern="0" dirty="0" smtClean="0">
                <a:latin typeface="Comic Sans MS"/>
                <a:cs typeface="Comic Sans MS"/>
              </a:rPr>
              <a:t>to the case of </a:t>
            </a:r>
            <a:r>
              <a:rPr lang="en-IN" sz="1600" kern="0" dirty="0" smtClean="0">
                <a:solidFill>
                  <a:srgbClr val="009900"/>
                </a:solidFill>
                <a:latin typeface="Comic Sans MS"/>
                <a:cs typeface="Comic Sans MS"/>
              </a:rPr>
              <a:t>malicious corruption</a:t>
            </a:r>
            <a:endParaRPr kumimoji="0" lang="en-IN" sz="1600" b="0" i="0" u="none" strike="noStrike" kern="0" cap="none" spc="0" normalizeH="0" baseline="-2500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omic Sans MS"/>
              <a:cs typeface="Comic Sans MS"/>
            </a:endParaRPr>
          </a:p>
        </p:txBody>
      </p:sp>
      <p:sp>
        <p:nvSpPr>
          <p:cNvPr id="95" name="Rectangle 4"/>
          <p:cNvSpPr>
            <a:spLocks noChangeArrowheads="1"/>
          </p:cNvSpPr>
          <p:nvPr/>
        </p:nvSpPr>
        <p:spPr bwMode="auto">
          <a:xfrm>
            <a:off x="3730500" y="3899134"/>
            <a:ext cx="381000" cy="76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chemeClr val="tx2"/>
              </a:solidFill>
              <a:latin typeface="Comic Sans MS"/>
              <a:cs typeface="Comic Sans MS"/>
            </a:endParaRPr>
          </a:p>
        </p:txBody>
      </p:sp>
      <p:sp>
        <p:nvSpPr>
          <p:cNvPr id="96" name="Rectangle 5"/>
          <p:cNvSpPr>
            <a:spLocks noChangeArrowheads="1"/>
          </p:cNvSpPr>
          <p:nvPr/>
        </p:nvSpPr>
        <p:spPr bwMode="auto">
          <a:xfrm>
            <a:off x="5787900" y="3899134"/>
            <a:ext cx="381000" cy="76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chemeClr val="tx2"/>
              </a:solidFill>
              <a:latin typeface="Comic Sans MS"/>
              <a:cs typeface="Comic Sans MS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428501" y="1664951"/>
            <a:ext cx="7507301" cy="3115246"/>
            <a:chOff x="428501" y="1865585"/>
            <a:chExt cx="7507301" cy="3115246"/>
          </a:xfrm>
        </p:grpSpPr>
        <p:sp>
          <p:nvSpPr>
            <p:cNvPr id="98" name="Rectangle 3"/>
            <p:cNvSpPr>
              <a:spLocks noChangeArrowheads="1"/>
            </p:cNvSpPr>
            <p:nvPr/>
          </p:nvSpPr>
          <p:spPr bwMode="auto">
            <a:xfrm>
              <a:off x="3906713" y="2209056"/>
              <a:ext cx="1219200" cy="533400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600" dirty="0">
                  <a:solidFill>
                    <a:schemeClr val="tx2"/>
                  </a:solidFill>
                  <a:latin typeface="Comic Sans MS"/>
                  <a:cs typeface="Comic Sans MS"/>
                </a:rPr>
                <a:t>Secret </a:t>
              </a:r>
              <a:r>
                <a:rPr lang="en-US" sz="1600" b="1" dirty="0">
                  <a:solidFill>
                    <a:schemeClr val="tx2"/>
                  </a:solidFill>
                  <a:latin typeface="Comic Sans MS"/>
                  <a:cs typeface="Comic Sans MS"/>
                </a:rPr>
                <a:t>s</a:t>
              </a:r>
            </a:p>
          </p:txBody>
        </p:sp>
        <p:graphicFrame>
          <p:nvGraphicFramePr>
            <p:cNvPr id="99" name="Object 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202238" y="1865585"/>
            <a:ext cx="452437" cy="1138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658" name="Clip" r:id="rId3" imgW="525240" imgH="1361880" progId="">
                    <p:embed/>
                  </p:oleObj>
                </mc:Choice>
                <mc:Fallback>
                  <p:oleObj name="Clip" r:id="rId3" imgW="525240" imgH="136188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02238" y="1865585"/>
                          <a:ext cx="452437" cy="1138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0" name="Text Box 7"/>
            <p:cNvSpPr txBox="1">
              <a:spLocks noChangeArrowheads="1"/>
            </p:cNvSpPr>
            <p:nvPr/>
          </p:nvSpPr>
          <p:spPr bwMode="auto">
            <a:xfrm>
              <a:off x="5837113" y="2242393"/>
              <a:ext cx="63268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latin typeface="Comic Sans MS"/>
                  <a:cs typeface="Comic Sans MS"/>
                </a:rPr>
                <a:t>Dealer</a:t>
              </a:r>
            </a:p>
          </p:txBody>
        </p:sp>
        <p:grpSp>
          <p:nvGrpSpPr>
            <p:cNvPr id="101" name="Group 8"/>
            <p:cNvGrpSpPr>
              <a:grpSpLocks/>
            </p:cNvGrpSpPr>
            <p:nvPr/>
          </p:nvGrpSpPr>
          <p:grpSpPr bwMode="auto">
            <a:xfrm>
              <a:off x="428501" y="2740868"/>
              <a:ext cx="7507301" cy="2239963"/>
              <a:chOff x="224" y="1160"/>
              <a:chExt cx="4729" cy="1411"/>
            </a:xfrm>
          </p:grpSpPr>
          <p:graphicFrame>
            <p:nvGraphicFramePr>
              <p:cNvPr id="102" name="Object 3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2655" y="1909"/>
              <a:ext cx="183" cy="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659" name="Clip" r:id="rId5" imgW="525240" imgH="1361880" progId="">
                      <p:embed/>
                    </p:oleObj>
                  </mc:Choice>
                  <mc:Fallback>
                    <p:oleObj name="Clip" r:id="rId5" imgW="525240" imgH="136188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55" y="1909"/>
                            <a:ext cx="183" cy="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3" name="Rectangle 10"/>
              <p:cNvSpPr>
                <a:spLocks noChangeArrowheads="1"/>
              </p:cNvSpPr>
              <p:nvPr/>
            </p:nvSpPr>
            <p:spPr bwMode="auto">
              <a:xfrm>
                <a:off x="238" y="1992"/>
                <a:ext cx="240" cy="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sz="1600">
                    <a:solidFill>
                      <a:schemeClr val="tx2"/>
                    </a:solidFill>
                    <a:latin typeface="Comic Sans MS"/>
                    <a:cs typeface="Comic Sans MS"/>
                  </a:rPr>
                  <a:t>v</a:t>
                </a:r>
                <a:r>
                  <a:rPr lang="en-US" sz="1600" baseline="-25000">
                    <a:solidFill>
                      <a:schemeClr val="tx2"/>
                    </a:solidFill>
                    <a:latin typeface="Comic Sans MS"/>
                    <a:cs typeface="Comic Sans MS"/>
                  </a:rPr>
                  <a:t>1</a:t>
                </a:r>
              </a:p>
            </p:txBody>
          </p:sp>
          <p:sp>
            <p:nvSpPr>
              <p:cNvPr id="104" name="Rectangle 11"/>
              <p:cNvSpPr>
                <a:spLocks noChangeArrowheads="1"/>
              </p:cNvSpPr>
              <p:nvPr/>
            </p:nvSpPr>
            <p:spPr bwMode="auto">
              <a:xfrm>
                <a:off x="912" y="2008"/>
                <a:ext cx="192" cy="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sz="1600">
                    <a:solidFill>
                      <a:schemeClr val="tx2"/>
                    </a:solidFill>
                    <a:latin typeface="Comic Sans MS"/>
                    <a:cs typeface="Comic Sans MS"/>
                  </a:rPr>
                  <a:t>v</a:t>
                </a:r>
                <a:r>
                  <a:rPr lang="en-US" sz="1600" baseline="-25000">
                    <a:solidFill>
                      <a:schemeClr val="tx2"/>
                    </a:solidFill>
                    <a:latin typeface="Comic Sans MS"/>
                    <a:cs typeface="Comic Sans MS"/>
                  </a:rPr>
                  <a:t>2</a:t>
                </a:r>
              </a:p>
            </p:txBody>
          </p:sp>
          <p:sp>
            <p:nvSpPr>
              <p:cNvPr id="105" name="Rectangle 12"/>
              <p:cNvSpPr>
                <a:spLocks noChangeArrowheads="1"/>
              </p:cNvSpPr>
              <p:nvPr/>
            </p:nvSpPr>
            <p:spPr bwMode="auto">
              <a:xfrm>
                <a:off x="1607" y="2000"/>
                <a:ext cx="240" cy="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sz="1600">
                    <a:solidFill>
                      <a:schemeClr val="tx2"/>
                    </a:solidFill>
                    <a:latin typeface="Comic Sans MS"/>
                    <a:cs typeface="Comic Sans MS"/>
                  </a:rPr>
                  <a:t>v</a:t>
                </a:r>
                <a:r>
                  <a:rPr lang="en-US" sz="1600" baseline="-25000">
                    <a:solidFill>
                      <a:schemeClr val="tx2"/>
                    </a:solidFill>
                    <a:latin typeface="Comic Sans MS"/>
                    <a:cs typeface="Comic Sans MS"/>
                  </a:rPr>
                  <a:t>3</a:t>
                </a:r>
                <a:endParaRPr lang="en-US" sz="1600">
                  <a:solidFill>
                    <a:schemeClr val="tx2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106" name="Rectangle 13"/>
              <p:cNvSpPr>
                <a:spLocks noChangeArrowheads="1"/>
              </p:cNvSpPr>
              <p:nvPr/>
            </p:nvSpPr>
            <p:spPr bwMode="auto">
              <a:xfrm>
                <a:off x="4473" y="1984"/>
                <a:ext cx="240" cy="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sz="1600">
                    <a:solidFill>
                      <a:schemeClr val="tx2"/>
                    </a:solidFill>
                    <a:latin typeface="Comic Sans MS"/>
                    <a:cs typeface="Comic Sans MS"/>
                  </a:rPr>
                  <a:t> v</a:t>
                </a:r>
                <a:r>
                  <a:rPr lang="en-US" sz="1600" baseline="-25000">
                    <a:solidFill>
                      <a:schemeClr val="tx2"/>
                    </a:solidFill>
                    <a:latin typeface="Comic Sans MS"/>
                    <a:cs typeface="Comic Sans MS"/>
                  </a:rPr>
                  <a:t>n</a:t>
                </a:r>
              </a:p>
            </p:txBody>
          </p:sp>
          <p:sp>
            <p:nvSpPr>
              <p:cNvPr id="107" name="Rectangle 14"/>
              <p:cNvSpPr>
                <a:spLocks noChangeArrowheads="1"/>
              </p:cNvSpPr>
              <p:nvPr/>
            </p:nvSpPr>
            <p:spPr bwMode="auto">
              <a:xfrm>
                <a:off x="224" y="1160"/>
                <a:ext cx="1200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sz="1600" b="1" dirty="0">
                    <a:solidFill>
                      <a:srgbClr val="C00000"/>
                    </a:solidFill>
                    <a:latin typeface="Comic Sans MS"/>
                    <a:cs typeface="Comic Sans MS"/>
                  </a:rPr>
                  <a:t>Sharing </a:t>
                </a:r>
              </a:p>
              <a:p>
                <a:pPr eaLnBrk="0" hangingPunct="0"/>
                <a:r>
                  <a:rPr lang="en-US" sz="1600" b="1" dirty="0">
                    <a:solidFill>
                      <a:srgbClr val="C00000"/>
                    </a:solidFill>
                    <a:latin typeface="Comic Sans MS"/>
                    <a:cs typeface="Comic Sans MS"/>
                  </a:rPr>
                  <a:t>Phase</a:t>
                </a:r>
              </a:p>
            </p:txBody>
          </p:sp>
          <p:graphicFrame>
            <p:nvGraphicFramePr>
              <p:cNvPr id="108" name="Object 4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1932" y="1896"/>
              <a:ext cx="183" cy="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660" name="Clip" r:id="rId6" imgW="525240" imgH="1361880" progId="">
                      <p:embed/>
                    </p:oleObj>
                  </mc:Choice>
                  <mc:Fallback>
                    <p:oleObj name="Clip" r:id="rId6" imgW="525240" imgH="136188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32" y="1896"/>
                            <a:ext cx="183" cy="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9" name="Object 5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1190" y="1897"/>
              <a:ext cx="183" cy="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661" name="Clip" r:id="rId7" imgW="525240" imgH="1361880" progId="">
                      <p:embed/>
                    </p:oleObj>
                  </mc:Choice>
                  <mc:Fallback>
                    <p:oleObj name="Clip" r:id="rId7" imgW="525240" imgH="136188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90" y="1897"/>
                            <a:ext cx="183" cy="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0" name="Object 6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537" y="1898"/>
              <a:ext cx="183" cy="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662" name="Clip" r:id="rId8" imgW="525240" imgH="1361880" progId="">
                      <p:embed/>
                    </p:oleObj>
                  </mc:Choice>
                  <mc:Fallback>
                    <p:oleObj name="Clip" r:id="rId8" imgW="525240" imgH="136188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7" y="1898"/>
                            <a:ext cx="183" cy="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1" name="Object 7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3378" y="1899"/>
              <a:ext cx="183" cy="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663" name="Clip" r:id="rId9" imgW="525240" imgH="1361880" progId="">
                      <p:embed/>
                    </p:oleObj>
                  </mc:Choice>
                  <mc:Fallback>
                    <p:oleObj name="Clip" r:id="rId9" imgW="525240" imgH="136188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78" y="1899"/>
                            <a:ext cx="183" cy="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2" name="Object 8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4059" y="1901"/>
              <a:ext cx="183" cy="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664" name="Clip" r:id="rId10" imgW="525240" imgH="1361880" progId="">
                      <p:embed/>
                    </p:oleObj>
                  </mc:Choice>
                  <mc:Fallback>
                    <p:oleObj name="Clip" r:id="rId10" imgW="525240" imgH="136188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59" y="1901"/>
                            <a:ext cx="183" cy="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3" name="Object 9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4770" y="1901"/>
              <a:ext cx="183" cy="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665" name="Clip" r:id="rId11" imgW="525240" imgH="1361880" progId="">
                      <p:embed/>
                    </p:oleObj>
                  </mc:Choice>
                  <mc:Fallback>
                    <p:oleObj name="Clip" r:id="rId11" imgW="525240" imgH="136188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70" y="1901"/>
                            <a:ext cx="183" cy="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4" name="Line 21"/>
              <p:cNvSpPr>
                <a:spLocks noChangeShapeType="1"/>
              </p:cNvSpPr>
              <p:nvPr/>
            </p:nvSpPr>
            <p:spPr bwMode="auto">
              <a:xfrm flipH="1">
                <a:off x="757" y="1191"/>
                <a:ext cx="1634" cy="6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 sz="1600">
                  <a:latin typeface="Comic Sans MS"/>
                  <a:cs typeface="Comic Sans MS"/>
                </a:endParaRPr>
              </a:p>
            </p:txBody>
          </p:sp>
          <p:sp>
            <p:nvSpPr>
              <p:cNvPr id="115" name="Line 22"/>
              <p:cNvSpPr>
                <a:spLocks noChangeShapeType="1"/>
              </p:cNvSpPr>
              <p:nvPr/>
            </p:nvSpPr>
            <p:spPr bwMode="auto">
              <a:xfrm flipH="1">
                <a:off x="1326" y="1223"/>
                <a:ext cx="1191" cy="6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 sz="1600">
                  <a:latin typeface="Comic Sans MS"/>
                  <a:cs typeface="Comic Sans MS"/>
                </a:endParaRPr>
              </a:p>
            </p:txBody>
          </p:sp>
          <p:sp>
            <p:nvSpPr>
              <p:cNvPr id="116" name="Line 23"/>
              <p:cNvSpPr>
                <a:spLocks noChangeShapeType="1"/>
              </p:cNvSpPr>
              <p:nvPr/>
            </p:nvSpPr>
            <p:spPr bwMode="auto">
              <a:xfrm flipH="1">
                <a:off x="2036" y="1223"/>
                <a:ext cx="584" cy="6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 sz="1600">
                  <a:latin typeface="Comic Sans MS"/>
                  <a:cs typeface="Comic Sans MS"/>
                </a:endParaRPr>
              </a:p>
            </p:txBody>
          </p:sp>
          <p:sp>
            <p:nvSpPr>
              <p:cNvPr id="117" name="Line 24"/>
              <p:cNvSpPr>
                <a:spLocks noChangeShapeType="1"/>
              </p:cNvSpPr>
              <p:nvPr/>
            </p:nvSpPr>
            <p:spPr bwMode="auto">
              <a:xfrm flipH="1">
                <a:off x="2746" y="1223"/>
                <a:ext cx="8" cy="6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 sz="1600">
                  <a:latin typeface="Comic Sans MS"/>
                  <a:cs typeface="Comic Sans MS"/>
                </a:endParaRPr>
              </a:p>
            </p:txBody>
          </p:sp>
          <p:sp>
            <p:nvSpPr>
              <p:cNvPr id="118" name="Line 25"/>
              <p:cNvSpPr>
                <a:spLocks noChangeShapeType="1"/>
              </p:cNvSpPr>
              <p:nvPr/>
            </p:nvSpPr>
            <p:spPr bwMode="auto">
              <a:xfrm>
                <a:off x="2888" y="1215"/>
                <a:ext cx="568" cy="6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 sz="1600">
                  <a:latin typeface="Comic Sans MS"/>
                  <a:cs typeface="Comic Sans MS"/>
                </a:endParaRPr>
              </a:p>
            </p:txBody>
          </p:sp>
          <p:sp>
            <p:nvSpPr>
              <p:cNvPr id="119" name="Line 26"/>
              <p:cNvSpPr>
                <a:spLocks noChangeShapeType="1"/>
              </p:cNvSpPr>
              <p:nvPr/>
            </p:nvSpPr>
            <p:spPr bwMode="auto">
              <a:xfrm>
                <a:off x="3038" y="1215"/>
                <a:ext cx="1033" cy="6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 sz="1600">
                  <a:latin typeface="Comic Sans MS"/>
                  <a:cs typeface="Comic Sans MS"/>
                </a:endParaRPr>
              </a:p>
            </p:txBody>
          </p:sp>
          <p:sp>
            <p:nvSpPr>
              <p:cNvPr id="120" name="Line 27"/>
              <p:cNvSpPr>
                <a:spLocks noChangeShapeType="1"/>
              </p:cNvSpPr>
              <p:nvPr/>
            </p:nvSpPr>
            <p:spPr bwMode="auto">
              <a:xfrm>
                <a:off x="3227" y="1199"/>
                <a:ext cx="1507" cy="7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 sz="1600">
                  <a:latin typeface="Comic Sans MS"/>
                  <a:cs typeface="Comic Sans MS"/>
                </a:endParaRPr>
              </a:p>
            </p:txBody>
          </p:sp>
        </p:grpSp>
      </p:grpSp>
      <p:sp>
        <p:nvSpPr>
          <p:cNvPr id="121" name="Rectangle 34"/>
          <p:cNvSpPr>
            <a:spLocks noChangeArrowheads="1"/>
          </p:cNvSpPr>
          <p:nvPr/>
        </p:nvSpPr>
        <p:spPr bwMode="auto">
          <a:xfrm>
            <a:off x="541213" y="5439009"/>
            <a:ext cx="19050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 dirty="0">
                <a:solidFill>
                  <a:srgbClr val="C00000"/>
                </a:solidFill>
                <a:latin typeface="Comic Sans MS"/>
                <a:cs typeface="Comic Sans MS"/>
              </a:rPr>
              <a:t>Reconstruction</a:t>
            </a:r>
          </a:p>
          <a:p>
            <a:pPr eaLnBrk="0" hangingPunct="0"/>
            <a:r>
              <a:rPr lang="en-US" sz="1600" b="1" dirty="0">
                <a:solidFill>
                  <a:srgbClr val="C00000"/>
                </a:solidFill>
                <a:latin typeface="Comic Sans MS"/>
                <a:cs typeface="Comic Sans MS"/>
              </a:rPr>
              <a:t>Phase</a:t>
            </a:r>
          </a:p>
        </p:txBody>
      </p:sp>
      <p:grpSp>
        <p:nvGrpSpPr>
          <p:cNvPr id="122" name="Group 56"/>
          <p:cNvGrpSpPr>
            <a:grpSpLocks/>
          </p:cNvGrpSpPr>
          <p:nvPr/>
        </p:nvGrpSpPr>
        <p:grpSpPr bwMode="auto">
          <a:xfrm>
            <a:off x="1287338" y="4845284"/>
            <a:ext cx="6264275" cy="1695450"/>
            <a:chOff x="765" y="2612"/>
            <a:chExt cx="3946" cy="1068"/>
          </a:xfrm>
        </p:grpSpPr>
        <p:sp>
          <p:nvSpPr>
            <p:cNvPr id="123" name="Rectangle 39"/>
            <p:cNvSpPr>
              <a:spLocks noChangeArrowheads="1"/>
            </p:cNvSpPr>
            <p:nvPr/>
          </p:nvSpPr>
          <p:spPr bwMode="auto">
            <a:xfrm>
              <a:off x="2384" y="3344"/>
              <a:ext cx="768" cy="336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600">
                  <a:solidFill>
                    <a:schemeClr val="tx2"/>
                  </a:solidFill>
                  <a:latin typeface="Comic Sans MS"/>
                  <a:cs typeface="Comic Sans MS"/>
                </a:rPr>
                <a:t>Secret </a:t>
              </a:r>
              <a:r>
                <a:rPr lang="en-US" sz="1600" b="1">
                  <a:solidFill>
                    <a:schemeClr val="tx2"/>
                  </a:solidFill>
                  <a:latin typeface="Comic Sans MS"/>
                  <a:cs typeface="Comic Sans MS"/>
                </a:rPr>
                <a:t>s</a:t>
              </a:r>
            </a:p>
          </p:txBody>
        </p:sp>
        <p:sp>
          <p:nvSpPr>
            <p:cNvPr id="124" name="Line 45"/>
            <p:cNvSpPr>
              <a:spLocks noChangeShapeType="1"/>
            </p:cNvSpPr>
            <p:nvPr/>
          </p:nvSpPr>
          <p:spPr bwMode="auto">
            <a:xfrm>
              <a:off x="765" y="2612"/>
              <a:ext cx="1610" cy="6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 sz="1600">
                <a:latin typeface="Comic Sans MS"/>
                <a:cs typeface="Comic Sans MS"/>
              </a:endParaRPr>
            </a:p>
          </p:txBody>
        </p:sp>
        <p:sp>
          <p:nvSpPr>
            <p:cNvPr id="125" name="Line 46"/>
            <p:cNvSpPr>
              <a:spLocks noChangeShapeType="1"/>
            </p:cNvSpPr>
            <p:nvPr/>
          </p:nvSpPr>
          <p:spPr bwMode="auto">
            <a:xfrm flipH="1">
              <a:off x="3140" y="2628"/>
              <a:ext cx="1571" cy="6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 sz="1600">
                <a:latin typeface="Comic Sans MS"/>
                <a:cs typeface="Comic Sans MS"/>
              </a:endParaRPr>
            </a:p>
          </p:txBody>
        </p:sp>
        <p:sp>
          <p:nvSpPr>
            <p:cNvPr id="126" name="Line 47"/>
            <p:cNvSpPr>
              <a:spLocks noChangeShapeType="1"/>
            </p:cNvSpPr>
            <p:nvPr/>
          </p:nvSpPr>
          <p:spPr bwMode="auto">
            <a:xfrm flipH="1">
              <a:off x="3014" y="2620"/>
              <a:ext cx="1026" cy="6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 sz="1600">
                <a:latin typeface="Comic Sans MS"/>
                <a:cs typeface="Comic Sans MS"/>
              </a:endParaRPr>
            </a:p>
          </p:txBody>
        </p:sp>
        <p:sp>
          <p:nvSpPr>
            <p:cNvPr id="127" name="Line 49"/>
            <p:cNvSpPr>
              <a:spLocks noChangeShapeType="1"/>
            </p:cNvSpPr>
            <p:nvPr/>
          </p:nvSpPr>
          <p:spPr bwMode="auto">
            <a:xfrm>
              <a:off x="1341" y="2620"/>
              <a:ext cx="1137" cy="6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 sz="1600">
                <a:latin typeface="Comic Sans MS"/>
                <a:cs typeface="Comic Sans MS"/>
              </a:endParaRPr>
            </a:p>
          </p:txBody>
        </p:sp>
        <p:sp>
          <p:nvSpPr>
            <p:cNvPr id="128" name="Line 50"/>
            <p:cNvSpPr>
              <a:spLocks noChangeShapeType="1"/>
            </p:cNvSpPr>
            <p:nvPr/>
          </p:nvSpPr>
          <p:spPr bwMode="auto">
            <a:xfrm>
              <a:off x="2020" y="2628"/>
              <a:ext cx="600" cy="6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 sz="1600">
                <a:latin typeface="Comic Sans MS"/>
                <a:cs typeface="Comic Sans MS"/>
              </a:endParaRPr>
            </a:p>
          </p:txBody>
        </p:sp>
        <p:sp>
          <p:nvSpPr>
            <p:cNvPr id="129" name="Line 52"/>
            <p:cNvSpPr>
              <a:spLocks noChangeShapeType="1"/>
            </p:cNvSpPr>
            <p:nvPr/>
          </p:nvSpPr>
          <p:spPr bwMode="auto">
            <a:xfrm flipH="1">
              <a:off x="2864" y="2643"/>
              <a:ext cx="576" cy="6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 sz="1600">
                <a:latin typeface="Comic Sans MS"/>
                <a:cs typeface="Comic Sans MS"/>
              </a:endParaRPr>
            </a:p>
          </p:txBody>
        </p:sp>
        <p:sp>
          <p:nvSpPr>
            <p:cNvPr id="130" name="Line 53"/>
            <p:cNvSpPr>
              <a:spLocks noChangeShapeType="1"/>
            </p:cNvSpPr>
            <p:nvPr/>
          </p:nvSpPr>
          <p:spPr bwMode="auto">
            <a:xfrm>
              <a:off x="2722" y="2635"/>
              <a:ext cx="16" cy="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 sz="1600">
                <a:latin typeface="Comic Sans MS"/>
                <a:cs typeface="Comic Sans MS"/>
              </a:endParaRPr>
            </a:p>
          </p:txBody>
        </p:sp>
      </p:grpSp>
      <p:sp>
        <p:nvSpPr>
          <p:cNvPr id="131" name="Text Box 57"/>
          <p:cNvSpPr txBox="1">
            <a:spLocks noChangeArrowheads="1"/>
          </p:cNvSpPr>
          <p:nvPr/>
        </p:nvSpPr>
        <p:spPr bwMode="auto">
          <a:xfrm>
            <a:off x="3566988" y="3526072"/>
            <a:ext cx="1410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latin typeface="Comic Sans MS"/>
                <a:cs typeface="Comic Sans MS"/>
              </a:rPr>
              <a:t>…</a:t>
            </a:r>
          </a:p>
        </p:txBody>
      </p:sp>
      <p:pic>
        <p:nvPicPr>
          <p:cNvPr id="132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87824" y="3516398"/>
            <a:ext cx="584536" cy="51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39952" y="3516398"/>
            <a:ext cx="584536" cy="51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92080" y="3516398"/>
            <a:ext cx="584536" cy="51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48064" y="1500174"/>
            <a:ext cx="584536" cy="51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" name="TextBox 136"/>
          <p:cNvSpPr txBox="1"/>
          <p:nvPr/>
        </p:nvSpPr>
        <p:spPr>
          <a:xfrm>
            <a:off x="6804248" y="1932222"/>
            <a:ext cx="1907704" cy="338554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s is secure</a:t>
            </a:r>
            <a:endParaRPr lang="da-DK" sz="16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04248" y="1916832"/>
            <a:ext cx="1645485" cy="338554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s is committed</a:t>
            </a:r>
            <a:endParaRPr lang="da-DK" sz="16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1988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31" grpId="0"/>
      <p:bldP spid="137" grpId="0" animBg="1"/>
      <p:bldP spid="137" grpId="1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42875" y="2240830"/>
            <a:ext cx="8715375" cy="500049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kern="0" dirty="0" smtClean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lang="en-US" b="1" kern="0" dirty="0" smtClean="0">
                <a:solidFill>
                  <a:srgbClr val="C00000"/>
                </a:solidFill>
                <a:latin typeface="Comic Sans MS"/>
                <a:cs typeface="Comic Sans MS"/>
              </a:rPr>
              <a:t>Secrecy</a:t>
            </a:r>
            <a:endParaRPr lang="en-US" b="1" kern="0" dirty="0">
              <a:solidFill>
                <a:srgbClr val="C00000"/>
              </a:solidFill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75" y="3669250"/>
            <a:ext cx="871537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kern="0" dirty="0" smtClean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lang="en-US" b="1" kern="0" dirty="0" smtClean="0">
                <a:solidFill>
                  <a:srgbClr val="C00000"/>
                </a:solidFill>
                <a:latin typeface="Comic Sans MS"/>
                <a:cs typeface="Comic Sans MS"/>
              </a:rPr>
              <a:t>Correctness</a:t>
            </a:r>
            <a:endParaRPr lang="en-US" b="1" kern="0" dirty="0">
              <a:solidFill>
                <a:srgbClr val="C00000"/>
              </a:solidFill>
              <a:latin typeface="Comic Sans MS"/>
              <a:cs typeface="Comic Sans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875" y="5073157"/>
            <a:ext cx="2905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b="1" kern="0" dirty="0" smtClean="0">
                <a:solidFill>
                  <a:srgbClr val="C00000"/>
                </a:solidFill>
                <a:latin typeface="Comic Sans MS"/>
                <a:cs typeface="Comic Sans MS"/>
              </a:rPr>
              <a:t> Strong Commitment</a:t>
            </a:r>
            <a:endParaRPr lang="en-US" b="1" kern="0" dirty="0">
              <a:solidFill>
                <a:srgbClr val="C00000"/>
              </a:solidFill>
              <a:latin typeface="Comic Sans MS"/>
              <a:cs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20" y="2740879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kern="0" dirty="0" smtClean="0">
                <a:latin typeface="Comic Sans MS"/>
                <a:cs typeface="Comic Sans MS"/>
              </a:rPr>
              <a:t>If </a:t>
            </a:r>
            <a:r>
              <a:rPr lang="en-US" kern="0" dirty="0" smtClean="0">
                <a:solidFill>
                  <a:srgbClr val="FF0000"/>
                </a:solidFill>
                <a:latin typeface="Comic Sans MS"/>
                <a:cs typeface="Comic Sans MS"/>
              </a:rPr>
              <a:t>D is honest</a:t>
            </a:r>
            <a:r>
              <a:rPr lang="en-US" kern="0" dirty="0" smtClean="0">
                <a:latin typeface="Comic Sans MS"/>
                <a:cs typeface="Comic Sans MS"/>
              </a:rPr>
              <a:t>, then A</a:t>
            </a:r>
            <a:r>
              <a:rPr lang="en-US" kern="0" baseline="-25000" dirty="0" smtClean="0">
                <a:latin typeface="Comic Sans MS"/>
                <a:cs typeface="Comic Sans MS"/>
              </a:rPr>
              <a:t>t</a:t>
            </a:r>
            <a:r>
              <a:rPr lang="en-US" kern="0" dirty="0" smtClean="0">
                <a:latin typeface="Comic Sans MS"/>
                <a:cs typeface="Comic Sans MS"/>
              </a:rPr>
              <a:t> has no information about secret </a:t>
            </a:r>
            <a:r>
              <a:rPr lang="en-US" b="1" kern="0" dirty="0" smtClean="0">
                <a:latin typeface="Comic Sans MS"/>
                <a:cs typeface="Comic Sans MS"/>
              </a:rPr>
              <a:t>s</a:t>
            </a:r>
            <a:r>
              <a:rPr lang="en-US" kern="0" dirty="0" smtClean="0">
                <a:latin typeface="Comic Sans MS"/>
                <a:cs typeface="Comic Sans MS"/>
              </a:rPr>
              <a:t>  during  the </a:t>
            </a:r>
            <a:r>
              <a:rPr lang="en-US" kern="0" dirty="0" smtClean="0">
                <a:solidFill>
                  <a:srgbClr val="FF0000"/>
                </a:solidFill>
                <a:latin typeface="Comic Sans MS"/>
                <a:cs typeface="Comic Sans MS"/>
              </a:rPr>
              <a:t>Sharing phase</a:t>
            </a:r>
            <a:endParaRPr lang="en-US" kern="0" dirty="0"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282" y="4143185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kern="0" dirty="0" smtClean="0">
                <a:latin typeface="Comic Sans MS"/>
                <a:cs typeface="Comic Sans MS"/>
              </a:rPr>
              <a:t>If </a:t>
            </a:r>
            <a:r>
              <a:rPr lang="en-US" kern="0" dirty="0" smtClean="0">
                <a:solidFill>
                  <a:srgbClr val="FF0000"/>
                </a:solidFill>
                <a:latin typeface="Comic Sans MS"/>
                <a:cs typeface="Comic Sans MS"/>
              </a:rPr>
              <a:t>D is honest</a:t>
            </a:r>
            <a:r>
              <a:rPr lang="en-US" kern="0" dirty="0" smtClean="0">
                <a:latin typeface="Comic Sans MS"/>
                <a:cs typeface="Comic Sans MS"/>
              </a:rPr>
              <a:t>, then secret </a:t>
            </a:r>
            <a:r>
              <a:rPr lang="en-US" b="1" kern="0" dirty="0" smtClean="0">
                <a:solidFill>
                  <a:srgbClr val="FF0000"/>
                </a:solidFill>
                <a:latin typeface="Comic Sans MS"/>
                <a:cs typeface="Comic Sans MS"/>
              </a:rPr>
              <a:t>s</a:t>
            </a:r>
            <a:r>
              <a:rPr lang="en-US" kern="0" dirty="0" smtClean="0">
                <a:solidFill>
                  <a:srgbClr val="FF0000"/>
                </a:solidFill>
                <a:latin typeface="Comic Sans MS"/>
                <a:cs typeface="Comic Sans MS"/>
              </a:rPr>
              <a:t> will be correctly reconstructed </a:t>
            </a:r>
            <a:r>
              <a:rPr lang="en-US" kern="0" dirty="0" smtClean="0">
                <a:latin typeface="Comic Sans MS"/>
                <a:cs typeface="Comic Sans MS"/>
              </a:rPr>
              <a:t>during reconstruction phase</a:t>
            </a:r>
            <a:endParaRPr lang="en-US" kern="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7158" y="5559996"/>
            <a:ext cx="5738842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kern="0" dirty="0" smtClean="0">
                <a:solidFill>
                  <a:srgbClr val="009900"/>
                </a:solidFill>
                <a:latin typeface="Comic Sans MS"/>
                <a:cs typeface="Comic Sans MS"/>
              </a:rPr>
              <a:t>Corrupted D</a:t>
            </a:r>
            <a:r>
              <a:rPr lang="en-US" kern="0" dirty="0" smtClean="0">
                <a:latin typeface="Comic Sans MS"/>
                <a:cs typeface="Comic Sans MS"/>
              </a:rPr>
              <a:t>  commits a </a:t>
            </a:r>
            <a:r>
              <a:rPr lang="en-US" kern="0" dirty="0" smtClean="0">
                <a:solidFill>
                  <a:srgbClr val="009900"/>
                </a:solidFill>
                <a:latin typeface="Comic Sans MS"/>
                <a:cs typeface="Comic Sans MS"/>
              </a:rPr>
              <a:t>unique</a:t>
            </a:r>
            <a:r>
              <a:rPr lang="en-US" kern="0" dirty="0" smtClean="0">
                <a:latin typeface="Comic Sans MS"/>
                <a:cs typeface="Comic Sans MS"/>
              </a:rPr>
              <a:t> s* </a:t>
            </a:r>
          </a:p>
          <a:p>
            <a:pPr marL="742950" lvl="1" indent="-285750" eaLnBrk="0" hangingPunct="0">
              <a:spcBef>
                <a:spcPct val="20000"/>
              </a:spcBef>
              <a:defRPr/>
            </a:pPr>
            <a:r>
              <a:rPr lang="en-US" kern="0" dirty="0" smtClean="0">
                <a:latin typeface="Comic Sans MS"/>
                <a:cs typeface="Comic Sans MS"/>
              </a:rPr>
              <a:t>- s* should be </a:t>
            </a:r>
            <a:r>
              <a:rPr lang="en-US" kern="0" dirty="0" smtClean="0">
                <a:solidFill>
                  <a:srgbClr val="009900"/>
                </a:solidFill>
                <a:latin typeface="Comic Sans MS"/>
                <a:cs typeface="Comic Sans MS"/>
              </a:rPr>
              <a:t>uniquely</a:t>
            </a:r>
            <a:r>
              <a:rPr lang="en-US" kern="0" dirty="0" smtClean="0">
                <a:latin typeface="Comic Sans MS"/>
                <a:cs typeface="Comic Sans MS"/>
              </a:rPr>
              <a:t> reconstructed</a:t>
            </a:r>
            <a:endParaRPr lang="en-US" i="1" kern="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85752" y="1314947"/>
            <a:ext cx="878684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IN" kern="0" dirty="0" smtClean="0">
                <a:latin typeface="Comic Sans MS"/>
                <a:cs typeface="Comic Sans MS"/>
              </a:rPr>
              <a:t>n parties </a:t>
            </a:r>
            <a:r>
              <a:rPr lang="en-IN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P = {P</a:t>
            </a:r>
            <a:r>
              <a:rPr lang="en-IN" kern="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IN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, …, </a:t>
            </a:r>
            <a:r>
              <a:rPr lang="en-IN" kern="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</a:t>
            </a:r>
            <a:r>
              <a:rPr lang="en-IN" kern="0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en-IN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}</a:t>
            </a:r>
            <a:r>
              <a:rPr lang="en-IN" kern="0" dirty="0" smtClean="0">
                <a:latin typeface="Comic Sans MS"/>
                <a:cs typeface="Comic Sans MS"/>
              </a:rPr>
              <a:t>,   </a:t>
            </a:r>
            <a:r>
              <a:rPr lang="en-IN" kern="0" dirty="0" smtClean="0">
                <a:solidFill>
                  <a:srgbClr val="009900"/>
                </a:solidFill>
                <a:latin typeface="Comic Sans MS"/>
                <a:cs typeface="Comic Sans MS"/>
              </a:rPr>
              <a:t>dealer D (e.g., D = P</a:t>
            </a:r>
            <a:r>
              <a:rPr lang="en-IN" kern="0" baseline="-25000" dirty="0" smtClean="0">
                <a:solidFill>
                  <a:srgbClr val="009900"/>
                </a:solidFill>
                <a:latin typeface="Comic Sans MS"/>
                <a:cs typeface="Comic Sans MS"/>
              </a:rPr>
              <a:t>1</a:t>
            </a:r>
            <a:r>
              <a:rPr lang="en-IN" kern="0" dirty="0" smtClean="0">
                <a:solidFill>
                  <a:srgbClr val="009900"/>
                </a:solidFill>
                <a:latin typeface="Comic Sans MS"/>
                <a:cs typeface="Comic Sans MS"/>
              </a:rPr>
              <a:t>)</a:t>
            </a:r>
            <a:endParaRPr kumimoji="0" lang="en-IN" b="0" i="0" u="none" strike="noStrike" kern="0" cap="none" spc="0" normalizeH="0" baseline="-2500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omic Sans MS"/>
              <a:cs typeface="Comic Sans M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85720" y="1714488"/>
            <a:ext cx="878684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IN" kern="0" dirty="0" smtClean="0">
                <a:solidFill>
                  <a:srgbClr val="009900"/>
                </a:solidFill>
                <a:latin typeface="Comic Sans MS"/>
                <a:cs typeface="Comic Sans MS"/>
              </a:rPr>
              <a:t>t corrupted parties </a:t>
            </a:r>
            <a:r>
              <a:rPr lang="en-IN" kern="0" dirty="0" smtClean="0">
                <a:latin typeface="Comic Sans MS"/>
                <a:cs typeface="Comic Sans MS"/>
              </a:rPr>
              <a:t>(</a:t>
            </a:r>
            <a:r>
              <a:rPr lang="en-IN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possibly including D</a:t>
            </a:r>
            <a:r>
              <a:rPr lang="en-IN" kern="0" dirty="0" smtClean="0">
                <a:latin typeface="Comic Sans MS"/>
                <a:cs typeface="Comic Sans MS"/>
              </a:rPr>
              <a:t>) </a:t>
            </a:r>
            <a:r>
              <a:rPr lang="en-IN" kern="0" dirty="0" smtClean="0">
                <a:latin typeface="Comic Sans MS"/>
                <a:cs typeface="Comic Sans MS"/>
                <a:sym typeface="Symbol"/>
              </a:rPr>
              <a:t> A</a:t>
            </a:r>
            <a:r>
              <a:rPr lang="en-IN" kern="0" baseline="-25000" dirty="0" smtClean="0">
                <a:latin typeface="Comic Sans MS"/>
                <a:cs typeface="Comic Sans MS"/>
                <a:sym typeface="Symbol"/>
              </a:rPr>
              <a:t>t</a:t>
            </a:r>
            <a:endParaRPr kumimoji="0" lang="en-IN" b="0" i="0" u="none" strike="noStrike" kern="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cs typeface="Comic Sans MS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240744"/>
            <a:ext cx="8972520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Definition of VSS [CGMA85] Continued.. 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4454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240744"/>
            <a:ext cx="8972520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Bivariate Polynomial and its properties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223" y="5124468"/>
            <a:ext cx="60451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600" kern="0" dirty="0" smtClean="0">
                <a:latin typeface="Comic Sans MS"/>
                <a:cs typeface="Comic Sans MS"/>
              </a:rPr>
              <a:t>Claim1: t F</a:t>
            </a:r>
            <a:r>
              <a:rPr lang="en-US" sz="1600" kern="0" dirty="0">
                <a:latin typeface="Comic Sans MS"/>
                <a:cs typeface="Comic Sans MS"/>
              </a:rPr>
              <a:t>(</a:t>
            </a:r>
            <a:r>
              <a:rPr lang="en-US" sz="1600" kern="0" dirty="0" err="1">
                <a:latin typeface="Comic Sans MS"/>
                <a:cs typeface="Comic Sans MS"/>
              </a:rPr>
              <a:t>x,i</a:t>
            </a:r>
            <a:r>
              <a:rPr lang="en-US" sz="1600" kern="0" dirty="0">
                <a:latin typeface="Comic Sans MS"/>
                <a:cs typeface="Comic Sans MS"/>
              </a:rPr>
              <a:t>)’s  </a:t>
            </a:r>
            <a:r>
              <a:rPr lang="en-US" sz="1600" kern="0" dirty="0" smtClean="0">
                <a:latin typeface="Comic Sans MS"/>
                <a:cs typeface="Comic Sans MS"/>
              </a:rPr>
              <a:t>and t </a:t>
            </a:r>
            <a:r>
              <a:rPr lang="en-US" sz="1600" kern="0" dirty="0">
                <a:latin typeface="Comic Sans MS"/>
                <a:cs typeface="Comic Sans MS"/>
              </a:rPr>
              <a:t>F(</a:t>
            </a:r>
            <a:r>
              <a:rPr lang="en-US" sz="1600" kern="0" dirty="0" err="1">
                <a:latin typeface="Comic Sans MS"/>
                <a:cs typeface="Comic Sans MS"/>
              </a:rPr>
              <a:t>i,y</a:t>
            </a:r>
            <a:r>
              <a:rPr lang="en-US" sz="1600" kern="0" dirty="0">
                <a:latin typeface="Comic Sans MS"/>
                <a:cs typeface="Comic Sans MS"/>
              </a:rPr>
              <a:t>)’s will leak </a:t>
            </a:r>
            <a:r>
              <a:rPr lang="en-US" sz="1600" kern="0" dirty="0">
                <a:solidFill>
                  <a:srgbClr val="FF0000"/>
                </a:solidFill>
                <a:latin typeface="Comic Sans MS"/>
                <a:cs typeface="Comic Sans MS"/>
              </a:rPr>
              <a:t>NO</a:t>
            </a:r>
            <a:r>
              <a:rPr lang="en-US" sz="1600" kern="0" dirty="0">
                <a:latin typeface="Comic Sans MS"/>
                <a:cs typeface="Comic Sans MS"/>
              </a:rPr>
              <a:t> info about F(0,0</a:t>
            </a:r>
            <a:r>
              <a:rPr lang="en-US" sz="1600" kern="0" dirty="0" smtClean="0">
                <a:latin typeface="Comic Sans MS"/>
                <a:cs typeface="Comic Sans MS"/>
              </a:rPr>
              <a:t>). </a:t>
            </a:r>
            <a:endParaRPr lang="en-US" sz="1600" kern="0" dirty="0"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223" y="5579708"/>
            <a:ext cx="82465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600" kern="0" dirty="0" smtClean="0">
                <a:latin typeface="Comic Sans MS"/>
                <a:cs typeface="Comic Sans MS"/>
              </a:rPr>
              <a:t>Claim2: (t+1) F</a:t>
            </a:r>
            <a:r>
              <a:rPr lang="en-US" sz="1600" kern="0" dirty="0">
                <a:latin typeface="Comic Sans MS"/>
                <a:cs typeface="Comic Sans MS"/>
              </a:rPr>
              <a:t>(</a:t>
            </a:r>
            <a:r>
              <a:rPr lang="en-US" sz="1600" kern="0" dirty="0" err="1">
                <a:latin typeface="Comic Sans MS"/>
                <a:cs typeface="Comic Sans MS"/>
              </a:rPr>
              <a:t>x,i</a:t>
            </a:r>
            <a:r>
              <a:rPr lang="en-US" sz="1600" kern="0" dirty="0">
                <a:latin typeface="Comic Sans MS"/>
                <a:cs typeface="Comic Sans MS"/>
              </a:rPr>
              <a:t>)’s  </a:t>
            </a:r>
            <a:r>
              <a:rPr lang="en-US" sz="1600" kern="0" dirty="0" smtClean="0">
                <a:latin typeface="Comic Sans MS"/>
                <a:cs typeface="Comic Sans MS"/>
              </a:rPr>
              <a:t>or (t+1)  </a:t>
            </a:r>
            <a:r>
              <a:rPr lang="en-US" sz="1600" kern="0" dirty="0">
                <a:latin typeface="Comic Sans MS"/>
                <a:cs typeface="Comic Sans MS"/>
              </a:rPr>
              <a:t>F(</a:t>
            </a:r>
            <a:r>
              <a:rPr lang="en-US" sz="1600" kern="0" dirty="0" err="1">
                <a:latin typeface="Comic Sans MS"/>
                <a:cs typeface="Comic Sans MS"/>
              </a:rPr>
              <a:t>i,y</a:t>
            </a:r>
            <a:r>
              <a:rPr lang="en-US" sz="1600" kern="0" dirty="0">
                <a:latin typeface="Comic Sans MS"/>
                <a:cs typeface="Comic Sans MS"/>
              </a:rPr>
              <a:t>)’s </a:t>
            </a:r>
            <a:r>
              <a:rPr lang="en-US" sz="1600" kern="0" dirty="0" smtClean="0">
                <a:latin typeface="Comic Sans MS"/>
                <a:cs typeface="Comic Sans MS"/>
              </a:rPr>
              <a:t> completely determine </a:t>
            </a:r>
            <a:r>
              <a:rPr lang="en-US" sz="1600" kern="0" dirty="0">
                <a:latin typeface="Comic Sans MS"/>
                <a:cs typeface="Comic Sans MS"/>
              </a:rPr>
              <a:t>F</a:t>
            </a:r>
            <a:r>
              <a:rPr lang="en-US" sz="1600" kern="0" dirty="0" smtClean="0">
                <a:latin typeface="Comic Sans MS"/>
                <a:cs typeface="Comic Sans MS"/>
              </a:rPr>
              <a:t>(</a:t>
            </a:r>
            <a:r>
              <a:rPr lang="en-US" sz="1600" kern="0" dirty="0" err="1" smtClean="0">
                <a:latin typeface="Comic Sans MS"/>
                <a:cs typeface="Comic Sans MS"/>
              </a:rPr>
              <a:t>x,y</a:t>
            </a:r>
            <a:r>
              <a:rPr lang="en-US" sz="1600" kern="0" dirty="0" smtClean="0">
                <a:latin typeface="Comic Sans MS"/>
                <a:cs typeface="Comic Sans MS"/>
              </a:rPr>
              <a:t>). </a:t>
            </a:r>
            <a:endParaRPr lang="en-US" sz="1600" kern="0" dirty="0">
              <a:latin typeface="Comic Sans MS"/>
              <a:cs typeface="Comic Sans M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128337"/>
              </p:ext>
            </p:extLst>
          </p:nvPr>
        </p:nvGraphicFramePr>
        <p:xfrm>
          <a:off x="2624668" y="2435194"/>
          <a:ext cx="609600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F(1,1)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F(1,2)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.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F(1,i)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.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F(1,n)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F(2,1)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F(2,2)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.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F(2,i)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F(2,n)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.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.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.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.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.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.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F(i,1)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F(i,2)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.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F(</a:t>
                      </a:r>
                      <a:r>
                        <a:rPr lang="en-US" sz="1600" dirty="0" err="1" smtClean="0">
                          <a:latin typeface="Comic Sans MS"/>
                          <a:cs typeface="Comic Sans MS"/>
                        </a:rPr>
                        <a:t>i,i</a:t>
                      </a: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)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.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F(</a:t>
                      </a:r>
                      <a:r>
                        <a:rPr lang="en-US" sz="1600" dirty="0" err="1" smtClean="0">
                          <a:latin typeface="Comic Sans MS"/>
                          <a:cs typeface="Comic Sans MS"/>
                        </a:rPr>
                        <a:t>i,n</a:t>
                      </a: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)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.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.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.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.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.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.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F(n,1)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F(n,2)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F(</a:t>
                      </a:r>
                      <a:r>
                        <a:rPr lang="en-US" sz="1600" dirty="0" err="1" smtClean="0">
                          <a:latin typeface="Comic Sans MS"/>
                          <a:cs typeface="Comic Sans MS"/>
                        </a:rPr>
                        <a:t>n,i</a:t>
                      </a: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)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F(</a:t>
                      </a:r>
                      <a:r>
                        <a:rPr lang="en-US" sz="1600" dirty="0" err="1" smtClean="0">
                          <a:latin typeface="Comic Sans MS"/>
                          <a:cs typeface="Comic Sans MS"/>
                        </a:rPr>
                        <a:t>n,n</a:t>
                      </a: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)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049876" y="2414948"/>
            <a:ext cx="13703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g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(y) = F</a:t>
            </a:r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(1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,y)</a:t>
            </a:r>
            <a:endParaRPr lang="en-US" sz="16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946" y="2804410"/>
            <a:ext cx="14251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g</a:t>
            </a:r>
            <a:r>
              <a:rPr lang="en-US" sz="1600" baseline="-25000" dirty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(y) = F(2,y)</a:t>
            </a:r>
            <a:endParaRPr lang="en-US" sz="16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15" y="3549465"/>
            <a:ext cx="13122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g</a:t>
            </a:r>
            <a:r>
              <a:rPr lang="en-US" sz="1600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i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(y) = F(</a:t>
            </a:r>
            <a:r>
              <a:rPr lang="en-US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i,y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  <a:endParaRPr lang="en-US" sz="16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83745" y="4287814"/>
            <a:ext cx="1395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g</a:t>
            </a:r>
            <a:r>
              <a:rPr lang="en-US" sz="1600" baseline="-25000" dirty="0" err="1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(y) = F(</a:t>
            </a:r>
            <a:r>
              <a:rPr lang="en-US" sz="1600" dirty="0" err="1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en-US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,y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  <a:endParaRPr lang="en-US" sz="16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62213" y="1940812"/>
            <a:ext cx="13943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latin typeface="Comic Sans MS"/>
                <a:cs typeface="Comic Sans MS"/>
              </a:rPr>
              <a:t>f</a:t>
            </a:r>
            <a:r>
              <a:rPr lang="en-US" sz="1600" baseline="-25000" dirty="0" smtClean="0">
                <a:solidFill>
                  <a:srgbClr val="008000"/>
                </a:solidFill>
                <a:latin typeface="Comic Sans MS"/>
                <a:cs typeface="Comic Sans MS"/>
              </a:rPr>
              <a:t>1</a:t>
            </a:r>
            <a:r>
              <a:rPr lang="en-US" sz="1600" dirty="0" smtClean="0">
                <a:solidFill>
                  <a:srgbClr val="008000"/>
                </a:solidFill>
                <a:latin typeface="Comic Sans MS"/>
                <a:cs typeface="Comic Sans MS"/>
              </a:rPr>
              <a:t>(x) = F(x,</a:t>
            </a:r>
            <a:r>
              <a:rPr lang="en-US" sz="1600" dirty="0">
                <a:solidFill>
                  <a:srgbClr val="008000"/>
                </a:solidFill>
                <a:latin typeface="Comic Sans MS"/>
                <a:cs typeface="Comic Sans MS"/>
              </a:rPr>
              <a:t>1</a:t>
            </a:r>
            <a:r>
              <a:rPr lang="en-US" sz="1600" dirty="0" smtClean="0">
                <a:solidFill>
                  <a:srgbClr val="008000"/>
                </a:solidFill>
                <a:latin typeface="Comic Sans MS"/>
                <a:cs typeface="Comic Sans MS"/>
              </a:rPr>
              <a:t>)</a:t>
            </a:r>
            <a:endParaRPr lang="en-US" sz="16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32671" y="1974678"/>
            <a:ext cx="13362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latin typeface="Comic Sans MS"/>
                <a:cs typeface="Comic Sans MS"/>
              </a:rPr>
              <a:t>f</a:t>
            </a:r>
            <a:r>
              <a:rPr lang="en-US" sz="1600" baseline="-25000" dirty="0">
                <a:solidFill>
                  <a:srgbClr val="008000"/>
                </a:solidFill>
                <a:latin typeface="Comic Sans MS"/>
                <a:cs typeface="Comic Sans MS"/>
              </a:rPr>
              <a:t>i</a:t>
            </a:r>
            <a:r>
              <a:rPr lang="en-US" sz="1600" dirty="0" smtClean="0">
                <a:solidFill>
                  <a:srgbClr val="008000"/>
                </a:solidFill>
                <a:latin typeface="Comic Sans MS"/>
                <a:cs typeface="Comic Sans MS"/>
              </a:rPr>
              <a:t>(x) = F(</a:t>
            </a:r>
            <a:r>
              <a:rPr lang="en-US" sz="16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x,i</a:t>
            </a:r>
            <a:r>
              <a:rPr lang="en-US" sz="1600" dirty="0" smtClean="0">
                <a:solidFill>
                  <a:srgbClr val="008000"/>
                </a:solidFill>
                <a:latin typeface="Comic Sans MS"/>
                <a:cs typeface="Comic Sans MS"/>
              </a:rPr>
              <a:t>)</a:t>
            </a:r>
            <a:endParaRPr lang="en-US" sz="16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27867" y="1974678"/>
            <a:ext cx="14194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f</a:t>
            </a:r>
            <a:r>
              <a:rPr lang="en-US" sz="1600" baseline="-25000" dirty="0" err="1">
                <a:solidFill>
                  <a:srgbClr val="008000"/>
                </a:solidFill>
                <a:latin typeface="Comic Sans MS"/>
                <a:cs typeface="Comic Sans MS"/>
              </a:rPr>
              <a:t>n</a:t>
            </a:r>
            <a:r>
              <a:rPr lang="en-US" sz="1600" dirty="0" smtClean="0">
                <a:solidFill>
                  <a:srgbClr val="008000"/>
                </a:solidFill>
                <a:latin typeface="Comic Sans MS"/>
                <a:cs typeface="Comic Sans MS"/>
              </a:rPr>
              <a:t>(x) = F(</a:t>
            </a:r>
            <a:r>
              <a:rPr lang="en-US" sz="16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x,n</a:t>
            </a:r>
            <a:r>
              <a:rPr lang="en-US" sz="1600" dirty="0" smtClean="0">
                <a:solidFill>
                  <a:srgbClr val="008000"/>
                </a:solidFill>
                <a:latin typeface="Comic Sans MS"/>
                <a:cs typeface="Comic Sans MS"/>
              </a:rPr>
              <a:t>)</a:t>
            </a:r>
            <a:endParaRPr lang="en-US" sz="16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6276" y="1293686"/>
            <a:ext cx="30555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omic Sans MS"/>
                <a:cs typeface="Comic Sans MS"/>
              </a:rPr>
              <a:t>F(</a:t>
            </a:r>
            <a:r>
              <a:rPr lang="en-US" sz="1600" dirty="0" err="1">
                <a:latin typeface="Comic Sans MS"/>
                <a:cs typeface="Comic Sans MS"/>
              </a:rPr>
              <a:t>x</a:t>
            </a:r>
            <a:r>
              <a:rPr lang="en-US" sz="1600" dirty="0" err="1" smtClean="0">
                <a:latin typeface="Comic Sans MS"/>
                <a:cs typeface="Comic Sans MS"/>
              </a:rPr>
              <a:t>,y</a:t>
            </a:r>
            <a:r>
              <a:rPr lang="en-US" sz="1600" dirty="0" smtClean="0">
                <a:latin typeface="Comic Sans MS"/>
                <a:cs typeface="Comic Sans MS"/>
              </a:rPr>
              <a:t>) of degree </a:t>
            </a:r>
            <a:r>
              <a:rPr lang="en-US" sz="1600" dirty="0" err="1" smtClean="0">
                <a:latin typeface="Comic Sans MS"/>
                <a:cs typeface="Comic Sans MS"/>
              </a:rPr>
              <a:t>atmost</a:t>
            </a:r>
            <a:r>
              <a:rPr lang="en-US" sz="1600" dirty="0" smtClean="0">
                <a:latin typeface="Comic Sans MS"/>
                <a:cs typeface="Comic Sans MS"/>
              </a:rPr>
              <a:t>  (</a:t>
            </a:r>
            <a:r>
              <a:rPr lang="en-US" sz="1600" dirty="0" err="1" smtClean="0">
                <a:latin typeface="Comic Sans MS"/>
                <a:cs typeface="Comic Sans MS"/>
              </a:rPr>
              <a:t>t,t</a:t>
            </a:r>
            <a:r>
              <a:rPr lang="en-US" sz="1600" dirty="0" smtClean="0">
                <a:latin typeface="Comic Sans MS"/>
                <a:cs typeface="Comic Sans MS"/>
              </a:rPr>
              <a:t>)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2455" y="6045218"/>
            <a:ext cx="82465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600" kern="0" dirty="0" smtClean="0">
                <a:latin typeface="Comic Sans MS"/>
                <a:cs typeface="Comic Sans MS"/>
              </a:rPr>
              <a:t>Claim3: </a:t>
            </a:r>
            <a:r>
              <a:rPr lang="en-US" sz="1600" kern="0" dirty="0" err="1" smtClean="0">
                <a:latin typeface="Comic Sans MS"/>
                <a:cs typeface="Comic Sans MS"/>
              </a:rPr>
              <a:t>g</a:t>
            </a:r>
            <a:r>
              <a:rPr lang="en-US" sz="1600" kern="0" baseline="-25000" dirty="0" err="1" smtClean="0">
                <a:latin typeface="Comic Sans MS"/>
                <a:cs typeface="Comic Sans MS"/>
              </a:rPr>
              <a:t>i</a:t>
            </a:r>
            <a:r>
              <a:rPr lang="en-US" sz="1600" kern="0" dirty="0" smtClean="0">
                <a:latin typeface="Comic Sans MS"/>
                <a:cs typeface="Comic Sans MS"/>
              </a:rPr>
              <a:t>(j) = </a:t>
            </a:r>
            <a:r>
              <a:rPr lang="en-US" sz="1600" kern="0" dirty="0" err="1" smtClean="0">
                <a:latin typeface="Comic Sans MS"/>
                <a:cs typeface="Comic Sans MS"/>
              </a:rPr>
              <a:t>f</a:t>
            </a:r>
            <a:r>
              <a:rPr lang="en-US" sz="1600" kern="0" baseline="-25000" dirty="0" err="1" smtClean="0">
                <a:latin typeface="Comic Sans MS"/>
                <a:cs typeface="Comic Sans MS"/>
              </a:rPr>
              <a:t>j</a:t>
            </a:r>
            <a:r>
              <a:rPr lang="en-US" sz="1600" kern="0" dirty="0" smtClean="0">
                <a:latin typeface="Comic Sans MS"/>
                <a:cs typeface="Comic Sans MS"/>
              </a:rPr>
              <a:t>(</a:t>
            </a:r>
            <a:r>
              <a:rPr lang="en-US" sz="1600" kern="0" dirty="0" err="1" smtClean="0">
                <a:latin typeface="Comic Sans MS"/>
                <a:cs typeface="Comic Sans MS"/>
              </a:rPr>
              <a:t>i</a:t>
            </a:r>
            <a:r>
              <a:rPr lang="en-US" sz="1600" kern="0" dirty="0" smtClean="0">
                <a:latin typeface="Comic Sans MS"/>
                <a:cs typeface="Comic Sans MS"/>
              </a:rPr>
              <a:t>) =  </a:t>
            </a:r>
            <a:r>
              <a:rPr lang="en-US" sz="1600" kern="0" dirty="0">
                <a:latin typeface="Comic Sans MS"/>
                <a:cs typeface="Comic Sans MS"/>
              </a:rPr>
              <a:t>F</a:t>
            </a:r>
            <a:r>
              <a:rPr lang="en-US" sz="1600" kern="0" dirty="0" smtClean="0">
                <a:latin typeface="Comic Sans MS"/>
                <a:cs typeface="Comic Sans MS"/>
              </a:rPr>
              <a:t>(</a:t>
            </a:r>
            <a:r>
              <a:rPr lang="en-US" sz="1600" kern="0" dirty="0" err="1">
                <a:latin typeface="Comic Sans MS"/>
                <a:cs typeface="Comic Sans MS"/>
              </a:rPr>
              <a:t>i</a:t>
            </a:r>
            <a:r>
              <a:rPr lang="en-US" sz="1600" kern="0" dirty="0" err="1" smtClean="0">
                <a:latin typeface="Comic Sans MS"/>
                <a:cs typeface="Comic Sans MS"/>
              </a:rPr>
              <a:t>,</a:t>
            </a:r>
            <a:r>
              <a:rPr lang="en-US" sz="1600" kern="0" dirty="0" err="1">
                <a:latin typeface="Comic Sans MS"/>
                <a:cs typeface="Comic Sans MS"/>
              </a:rPr>
              <a:t>j</a:t>
            </a:r>
            <a:r>
              <a:rPr lang="en-US" sz="1600" kern="0" dirty="0" smtClean="0">
                <a:latin typeface="Comic Sans MS"/>
                <a:cs typeface="Comic Sans MS"/>
              </a:rPr>
              <a:t>)</a:t>
            </a:r>
            <a:r>
              <a:rPr lang="en-US" sz="1600" kern="0" dirty="0">
                <a:latin typeface="Comic Sans MS"/>
                <a:cs typeface="Comic Sans MS"/>
              </a:rPr>
              <a:t> </a:t>
            </a:r>
            <a:r>
              <a:rPr lang="en-US" sz="1600" kern="0" dirty="0" smtClean="0">
                <a:latin typeface="Comic Sans MS"/>
                <a:cs typeface="Comic Sans MS"/>
              </a:rPr>
              <a:t>and </a:t>
            </a:r>
            <a:r>
              <a:rPr lang="en-US" sz="1600" kern="0" dirty="0">
                <a:latin typeface="Comic Sans MS"/>
                <a:cs typeface="Comic Sans MS"/>
              </a:rPr>
              <a:t> </a:t>
            </a:r>
            <a:r>
              <a:rPr lang="en-US" sz="1600" kern="0" dirty="0" err="1" smtClean="0">
                <a:latin typeface="Comic Sans MS"/>
                <a:cs typeface="Comic Sans MS"/>
              </a:rPr>
              <a:t>g</a:t>
            </a:r>
            <a:r>
              <a:rPr lang="en-US" sz="1600" kern="0" baseline="-25000" dirty="0" err="1" smtClean="0">
                <a:latin typeface="Comic Sans MS"/>
                <a:cs typeface="Comic Sans MS"/>
              </a:rPr>
              <a:t>j</a:t>
            </a:r>
            <a:r>
              <a:rPr lang="en-US" sz="1600" kern="0" dirty="0" smtClean="0">
                <a:latin typeface="Comic Sans MS"/>
                <a:cs typeface="Comic Sans MS"/>
              </a:rPr>
              <a:t>(i) </a:t>
            </a:r>
            <a:r>
              <a:rPr lang="en-US" sz="1600" kern="0" dirty="0">
                <a:latin typeface="Comic Sans MS"/>
                <a:cs typeface="Comic Sans MS"/>
              </a:rPr>
              <a:t>= </a:t>
            </a:r>
            <a:r>
              <a:rPr lang="en-US" sz="1600" kern="0" dirty="0" smtClean="0">
                <a:latin typeface="Comic Sans MS"/>
                <a:cs typeface="Comic Sans MS"/>
              </a:rPr>
              <a:t>f</a:t>
            </a:r>
            <a:r>
              <a:rPr lang="en-US" sz="1600" kern="0" baseline="-25000" dirty="0" smtClean="0">
                <a:latin typeface="Comic Sans MS"/>
                <a:cs typeface="Comic Sans MS"/>
              </a:rPr>
              <a:t>i</a:t>
            </a:r>
            <a:r>
              <a:rPr lang="en-US" sz="1600" kern="0" dirty="0" smtClean="0">
                <a:latin typeface="Comic Sans MS"/>
                <a:cs typeface="Comic Sans MS"/>
              </a:rPr>
              <a:t>(j) </a:t>
            </a:r>
            <a:r>
              <a:rPr lang="en-US" sz="1600" kern="0" dirty="0">
                <a:latin typeface="Comic Sans MS"/>
                <a:cs typeface="Comic Sans MS"/>
              </a:rPr>
              <a:t>=  F</a:t>
            </a:r>
            <a:r>
              <a:rPr lang="en-US" sz="1600" kern="0" dirty="0" smtClean="0">
                <a:latin typeface="Comic Sans MS"/>
                <a:cs typeface="Comic Sans MS"/>
              </a:rPr>
              <a:t>(</a:t>
            </a:r>
            <a:r>
              <a:rPr lang="en-US" sz="1600" kern="0" dirty="0" err="1" smtClean="0">
                <a:latin typeface="Comic Sans MS"/>
                <a:cs typeface="Comic Sans MS"/>
              </a:rPr>
              <a:t>j,i</a:t>
            </a:r>
            <a:r>
              <a:rPr lang="en-US" sz="1600" kern="0" dirty="0" smtClean="0">
                <a:latin typeface="Comic Sans MS"/>
                <a:cs typeface="Comic Sans MS"/>
              </a:rPr>
              <a:t>)</a:t>
            </a:r>
            <a:endParaRPr lang="en-US" sz="1600" kern="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42321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0" grpId="0"/>
      <p:bldP spid="11" grpId="0"/>
      <p:bldP spid="12" grpId="0"/>
      <p:bldP spid="13" grpId="0"/>
      <p:bldP spid="15" grpId="0"/>
      <p:bldP spid="16" grpId="0"/>
      <p:bldP spid="9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240744"/>
            <a:ext cx="8972520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Four</a:t>
            </a:r>
            <a:r>
              <a:rPr kumimoji="0" lang="en-US" sz="3200" i="0" u="none" strike="noStrike" kern="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Round VSS- D’s Distribution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89434"/>
              </p:ext>
            </p:extLst>
          </p:nvPr>
        </p:nvGraphicFramePr>
        <p:xfrm>
          <a:off x="2489204" y="3451174"/>
          <a:ext cx="609600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F(1,1)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F(1,2)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.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F(1,i)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.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F(1,n)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F(2,1)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F(2,2)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.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F(2,i)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F(2,n)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.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.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.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.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.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.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F(i,1)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F(i,2)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.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F(</a:t>
                      </a:r>
                      <a:r>
                        <a:rPr lang="en-US" sz="1600" dirty="0" err="1" smtClean="0">
                          <a:latin typeface="Comic Sans MS"/>
                          <a:cs typeface="Comic Sans MS"/>
                        </a:rPr>
                        <a:t>i,i</a:t>
                      </a: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)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.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F(</a:t>
                      </a:r>
                      <a:r>
                        <a:rPr lang="en-US" sz="1600" dirty="0" err="1" smtClean="0">
                          <a:latin typeface="Comic Sans MS"/>
                          <a:cs typeface="Comic Sans MS"/>
                        </a:rPr>
                        <a:t>i,n</a:t>
                      </a: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)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.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.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.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.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.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.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F(n,1)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F(n,2)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F(</a:t>
                      </a:r>
                      <a:r>
                        <a:rPr lang="en-US" sz="1600" dirty="0" err="1" smtClean="0">
                          <a:latin typeface="Comic Sans MS"/>
                          <a:cs typeface="Comic Sans MS"/>
                        </a:rPr>
                        <a:t>n,i</a:t>
                      </a: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)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F(</a:t>
                      </a:r>
                      <a:r>
                        <a:rPr lang="en-US" sz="1600" dirty="0" err="1" smtClean="0">
                          <a:latin typeface="Comic Sans MS"/>
                          <a:cs typeface="Comic Sans MS"/>
                        </a:rPr>
                        <a:t>n,n</a:t>
                      </a: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)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914412" y="3430928"/>
            <a:ext cx="13703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g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(y) = F</a:t>
            </a:r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(1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,y)</a:t>
            </a:r>
            <a:endParaRPr lang="en-US" sz="16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7482" y="3820390"/>
            <a:ext cx="14251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g</a:t>
            </a:r>
            <a:r>
              <a:rPr lang="en-US" sz="1600" baseline="-25000" dirty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(y) = F(2,y)</a:t>
            </a:r>
            <a:endParaRPr lang="en-US" sz="16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1351" y="4565445"/>
            <a:ext cx="13122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g</a:t>
            </a:r>
            <a:r>
              <a:rPr lang="en-US" sz="1600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i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(y) = F(</a:t>
            </a:r>
            <a:r>
              <a:rPr lang="en-US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i,y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  <a:endParaRPr lang="en-US" sz="16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8281" y="5303794"/>
            <a:ext cx="1395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g</a:t>
            </a:r>
            <a:r>
              <a:rPr lang="en-US" sz="1600" baseline="-25000" dirty="0" err="1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(y) = F(</a:t>
            </a:r>
            <a:r>
              <a:rPr lang="en-US" sz="1600" dirty="0" err="1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en-US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,y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  <a:endParaRPr lang="en-US" sz="16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26749" y="2956792"/>
            <a:ext cx="13943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latin typeface="Comic Sans MS"/>
                <a:cs typeface="Comic Sans MS"/>
              </a:rPr>
              <a:t>f</a:t>
            </a:r>
            <a:r>
              <a:rPr lang="en-US" sz="1600" baseline="-25000" dirty="0" smtClean="0">
                <a:solidFill>
                  <a:srgbClr val="008000"/>
                </a:solidFill>
                <a:latin typeface="Comic Sans MS"/>
                <a:cs typeface="Comic Sans MS"/>
              </a:rPr>
              <a:t>1</a:t>
            </a:r>
            <a:r>
              <a:rPr lang="en-US" sz="1600" dirty="0" smtClean="0">
                <a:solidFill>
                  <a:srgbClr val="008000"/>
                </a:solidFill>
                <a:latin typeface="Comic Sans MS"/>
                <a:cs typeface="Comic Sans MS"/>
              </a:rPr>
              <a:t>(x) = F(x,</a:t>
            </a:r>
            <a:r>
              <a:rPr lang="en-US" sz="1600" dirty="0">
                <a:solidFill>
                  <a:srgbClr val="008000"/>
                </a:solidFill>
                <a:latin typeface="Comic Sans MS"/>
                <a:cs typeface="Comic Sans MS"/>
              </a:rPr>
              <a:t>1</a:t>
            </a:r>
            <a:r>
              <a:rPr lang="en-US" sz="1600" dirty="0" smtClean="0">
                <a:solidFill>
                  <a:srgbClr val="008000"/>
                </a:solidFill>
                <a:latin typeface="Comic Sans MS"/>
                <a:cs typeface="Comic Sans MS"/>
              </a:rPr>
              <a:t>)</a:t>
            </a:r>
            <a:endParaRPr lang="en-US" sz="16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97207" y="2990658"/>
            <a:ext cx="13362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latin typeface="Comic Sans MS"/>
                <a:cs typeface="Comic Sans MS"/>
              </a:rPr>
              <a:t>f</a:t>
            </a:r>
            <a:r>
              <a:rPr lang="en-US" sz="1600" baseline="-25000" dirty="0">
                <a:solidFill>
                  <a:srgbClr val="008000"/>
                </a:solidFill>
                <a:latin typeface="Comic Sans MS"/>
                <a:cs typeface="Comic Sans MS"/>
              </a:rPr>
              <a:t>i</a:t>
            </a:r>
            <a:r>
              <a:rPr lang="en-US" sz="1600" dirty="0" smtClean="0">
                <a:solidFill>
                  <a:srgbClr val="008000"/>
                </a:solidFill>
                <a:latin typeface="Comic Sans MS"/>
                <a:cs typeface="Comic Sans MS"/>
              </a:rPr>
              <a:t>(x) = F(</a:t>
            </a:r>
            <a:r>
              <a:rPr lang="en-US" sz="16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x,i</a:t>
            </a:r>
            <a:r>
              <a:rPr lang="en-US" sz="1600" dirty="0" smtClean="0">
                <a:solidFill>
                  <a:srgbClr val="008000"/>
                </a:solidFill>
                <a:latin typeface="Comic Sans MS"/>
                <a:cs typeface="Comic Sans MS"/>
              </a:rPr>
              <a:t>)</a:t>
            </a:r>
            <a:endParaRPr lang="en-US" sz="16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92403" y="2990658"/>
            <a:ext cx="14194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f</a:t>
            </a:r>
            <a:r>
              <a:rPr lang="en-US" sz="1600" baseline="-25000" dirty="0" err="1">
                <a:solidFill>
                  <a:srgbClr val="008000"/>
                </a:solidFill>
                <a:latin typeface="Comic Sans MS"/>
                <a:cs typeface="Comic Sans MS"/>
              </a:rPr>
              <a:t>n</a:t>
            </a:r>
            <a:r>
              <a:rPr lang="en-US" sz="1600" dirty="0" smtClean="0">
                <a:solidFill>
                  <a:srgbClr val="008000"/>
                </a:solidFill>
                <a:latin typeface="Comic Sans MS"/>
                <a:cs typeface="Comic Sans MS"/>
              </a:rPr>
              <a:t>(x) = F(</a:t>
            </a:r>
            <a:r>
              <a:rPr lang="en-US" sz="16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x,n</a:t>
            </a:r>
            <a:r>
              <a:rPr lang="en-US" sz="1600" dirty="0" smtClean="0">
                <a:solidFill>
                  <a:srgbClr val="008000"/>
                </a:solidFill>
                <a:latin typeface="Comic Sans MS"/>
                <a:cs typeface="Comic Sans MS"/>
              </a:rPr>
              <a:t>)</a:t>
            </a:r>
            <a:endParaRPr lang="en-US" sz="16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6276" y="1326927"/>
            <a:ext cx="30555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omic Sans MS"/>
                <a:cs typeface="Comic Sans MS"/>
              </a:rPr>
              <a:t>F(</a:t>
            </a:r>
            <a:r>
              <a:rPr lang="en-US" sz="1600" dirty="0" err="1">
                <a:latin typeface="Comic Sans MS"/>
                <a:cs typeface="Comic Sans MS"/>
              </a:rPr>
              <a:t>x</a:t>
            </a:r>
            <a:r>
              <a:rPr lang="en-US" sz="1600" dirty="0" err="1" smtClean="0">
                <a:latin typeface="Comic Sans MS"/>
                <a:cs typeface="Comic Sans MS"/>
              </a:rPr>
              <a:t>,y</a:t>
            </a:r>
            <a:r>
              <a:rPr lang="en-US" sz="1600" dirty="0" smtClean="0">
                <a:latin typeface="Comic Sans MS"/>
                <a:cs typeface="Comic Sans MS"/>
              </a:rPr>
              <a:t>) of degree </a:t>
            </a:r>
            <a:r>
              <a:rPr lang="en-US" sz="1600" dirty="0" err="1" smtClean="0">
                <a:latin typeface="Comic Sans MS"/>
                <a:cs typeface="Comic Sans MS"/>
              </a:rPr>
              <a:t>atmost</a:t>
            </a:r>
            <a:r>
              <a:rPr lang="en-US" sz="1600" dirty="0" smtClean="0">
                <a:latin typeface="Comic Sans MS"/>
                <a:cs typeface="Comic Sans MS"/>
              </a:rPr>
              <a:t>  (</a:t>
            </a:r>
            <a:r>
              <a:rPr lang="en-US" sz="1600" dirty="0" err="1" smtClean="0">
                <a:latin typeface="Comic Sans MS"/>
                <a:cs typeface="Comic Sans MS"/>
              </a:rPr>
              <a:t>t,t</a:t>
            </a:r>
            <a:r>
              <a:rPr lang="en-US" sz="1600" dirty="0" smtClean="0">
                <a:latin typeface="Comic Sans MS"/>
                <a:cs typeface="Comic Sans MS"/>
              </a:rPr>
              <a:t>)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65282" y="1330015"/>
            <a:ext cx="14540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latin typeface="Comic Sans MS"/>
                <a:cs typeface="Comic Sans MS"/>
              </a:rPr>
              <a:t>s.t.</a:t>
            </a:r>
            <a:r>
              <a:rPr lang="en-US" sz="1600" dirty="0" smtClean="0">
                <a:latin typeface="Comic Sans MS"/>
                <a:cs typeface="Comic Sans MS"/>
              </a:rPr>
              <a:t> s = </a:t>
            </a:r>
            <a:r>
              <a:rPr lang="en-US" sz="1600" dirty="0">
                <a:latin typeface="Comic Sans MS"/>
                <a:cs typeface="Comic Sans MS"/>
              </a:rPr>
              <a:t>F(0,0)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0444" y="3441553"/>
            <a:ext cx="3774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kern="0" dirty="0" smtClean="0">
                <a:solidFill>
                  <a:srgbClr val="000000"/>
                </a:solidFill>
                <a:latin typeface="Comic Sans MS"/>
                <a:cs typeface="Comic Sans MS"/>
              </a:rPr>
              <a:t>P</a:t>
            </a:r>
            <a:r>
              <a:rPr lang="en-US" sz="1600" b="1" kern="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="1" baseline="-25000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76249" y="2360383"/>
            <a:ext cx="3774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kern="0" dirty="0" smtClean="0">
                <a:solidFill>
                  <a:srgbClr val="000000"/>
                </a:solidFill>
                <a:latin typeface="Comic Sans MS"/>
                <a:cs typeface="Comic Sans MS"/>
              </a:rPr>
              <a:t>P</a:t>
            </a:r>
            <a:r>
              <a:rPr lang="en-US" sz="1600" b="1" kern="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="1" baseline="-25000" dirty="0">
              <a:solidFill>
                <a:srgbClr val="0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9275" y="3863513"/>
            <a:ext cx="3749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kern="0" dirty="0" smtClean="0">
                <a:solidFill>
                  <a:srgbClr val="000000"/>
                </a:solidFill>
                <a:latin typeface="Comic Sans MS"/>
                <a:cs typeface="Comic Sans MS"/>
              </a:rPr>
              <a:t>P</a:t>
            </a:r>
            <a:r>
              <a:rPr lang="en-US" sz="1600" b="1" kern="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1600" b="1" baseline="-25000" dirty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04070" y="2340947"/>
            <a:ext cx="3749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kern="0" dirty="0" smtClean="0">
                <a:solidFill>
                  <a:srgbClr val="000000"/>
                </a:solidFill>
                <a:latin typeface="Comic Sans MS"/>
                <a:cs typeface="Comic Sans MS"/>
              </a:rPr>
              <a:t>P</a:t>
            </a:r>
            <a:r>
              <a:rPr lang="en-US" sz="1600" b="1" kern="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1600" b="1" baseline="-25000" dirty="0">
              <a:solidFill>
                <a:srgbClr val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3854" y="4564052"/>
            <a:ext cx="3298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kern="0" dirty="0" smtClean="0">
                <a:solidFill>
                  <a:srgbClr val="000000"/>
                </a:solidFill>
                <a:latin typeface="Comic Sans MS"/>
                <a:cs typeface="Comic Sans MS"/>
              </a:rPr>
              <a:t>P</a:t>
            </a:r>
            <a:r>
              <a:rPr lang="en-US" sz="1600" b="1" kern="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i</a:t>
            </a:r>
            <a:endParaRPr lang="en-US" sz="1600" b="1" baseline="-25000" dirty="0">
              <a:solidFill>
                <a:srgbClr val="0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69262" y="2308678"/>
            <a:ext cx="3298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kern="0" dirty="0" smtClean="0">
                <a:solidFill>
                  <a:srgbClr val="000000"/>
                </a:solidFill>
                <a:latin typeface="Comic Sans MS"/>
                <a:cs typeface="Comic Sans MS"/>
              </a:rPr>
              <a:t>P</a:t>
            </a:r>
            <a:r>
              <a:rPr lang="en-US" sz="1600" b="1" kern="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i</a:t>
            </a:r>
            <a:endParaRPr lang="en-US" sz="1600" b="1" baseline="-25000" dirty="0">
              <a:solidFill>
                <a:srgbClr val="0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917270" y="2300559"/>
            <a:ext cx="3630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kern="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P</a:t>
            </a:r>
            <a:r>
              <a:rPr lang="en-US" sz="1600" b="1" kern="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1600" b="1" baseline="-25000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3857" y="5326040"/>
            <a:ext cx="3630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kern="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P</a:t>
            </a:r>
            <a:r>
              <a:rPr lang="en-US" sz="1600" b="1" kern="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1600" b="1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21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8866600"/>
              </p:ext>
            </p:extLst>
          </p:nvPr>
        </p:nvGraphicFramePr>
        <p:xfrm>
          <a:off x="525976" y="3347199"/>
          <a:ext cx="276002" cy="507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87" name="Clip" r:id="rId3" imgW="525240" imgH="1361880" progId="">
                  <p:embed/>
                </p:oleObj>
              </mc:Choice>
              <mc:Fallback>
                <p:oleObj name="Clip" r:id="rId3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976" y="3347199"/>
                        <a:ext cx="276002" cy="507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139080"/>
              </p:ext>
            </p:extLst>
          </p:nvPr>
        </p:nvGraphicFramePr>
        <p:xfrm>
          <a:off x="2600247" y="2483044"/>
          <a:ext cx="276002" cy="507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88" name="Clip" r:id="rId5" imgW="525240" imgH="1361880" progId="">
                  <p:embed/>
                </p:oleObj>
              </mc:Choice>
              <mc:Fallback>
                <p:oleObj name="Clip" r:id="rId5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0247" y="2483044"/>
                        <a:ext cx="276002" cy="507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7661712"/>
              </p:ext>
            </p:extLst>
          </p:nvPr>
        </p:nvGraphicFramePr>
        <p:xfrm>
          <a:off x="487020" y="3812709"/>
          <a:ext cx="276002" cy="507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89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020" y="3812709"/>
                        <a:ext cx="276002" cy="507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5266561"/>
              </p:ext>
            </p:extLst>
          </p:nvPr>
        </p:nvGraphicFramePr>
        <p:xfrm>
          <a:off x="499708" y="4494472"/>
          <a:ext cx="276002" cy="507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90" name="Clip" r:id="rId7" imgW="525240" imgH="1361880" progId="">
                  <p:embed/>
                </p:oleObj>
              </mc:Choice>
              <mc:Fallback>
                <p:oleObj name="Clip" r:id="rId7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708" y="4494472"/>
                        <a:ext cx="276002" cy="507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9961508"/>
              </p:ext>
            </p:extLst>
          </p:nvPr>
        </p:nvGraphicFramePr>
        <p:xfrm>
          <a:off x="502724" y="5222596"/>
          <a:ext cx="276002" cy="507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91" name="Clip" r:id="rId8" imgW="525240" imgH="1361880" progId="">
                  <p:embed/>
                </p:oleObj>
              </mc:Choice>
              <mc:Fallback>
                <p:oleObj name="Clip" r:id="rId8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724" y="5222596"/>
                        <a:ext cx="276002" cy="507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7637835"/>
              </p:ext>
            </p:extLst>
          </p:nvPr>
        </p:nvGraphicFramePr>
        <p:xfrm>
          <a:off x="3722315" y="2483044"/>
          <a:ext cx="276002" cy="507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92" name="Clip" r:id="rId9" imgW="525240" imgH="1361880" progId="">
                  <p:embed/>
                </p:oleObj>
              </mc:Choice>
              <mc:Fallback>
                <p:oleObj name="Clip" r:id="rId9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2315" y="2483044"/>
                        <a:ext cx="276002" cy="507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6895332"/>
              </p:ext>
            </p:extLst>
          </p:nvPr>
        </p:nvGraphicFramePr>
        <p:xfrm>
          <a:off x="5679073" y="2459127"/>
          <a:ext cx="276002" cy="507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93" name="Clip" r:id="rId10" imgW="525240" imgH="1361880" progId="">
                  <p:embed/>
                </p:oleObj>
              </mc:Choice>
              <mc:Fallback>
                <p:oleObj name="Clip" r:id="rId10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9073" y="2459127"/>
                        <a:ext cx="276002" cy="507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5368580"/>
              </p:ext>
            </p:extLst>
          </p:nvPr>
        </p:nvGraphicFramePr>
        <p:xfrm>
          <a:off x="7761873" y="2477799"/>
          <a:ext cx="276002" cy="507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94" name="Clip" r:id="rId11" imgW="525240" imgH="1361880" progId="">
                  <p:embed/>
                </p:oleObj>
              </mc:Choice>
              <mc:Fallback>
                <p:oleObj name="Clip" r:id="rId11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1873" y="2477799"/>
                        <a:ext cx="276002" cy="507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059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240744"/>
            <a:ext cx="8972520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Four</a:t>
            </a:r>
            <a:r>
              <a:rPr kumimoji="0" lang="en-US" sz="3200" i="0" u="none" strike="noStrike" kern="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Round VSS- Verification, Complaint &amp; Resolution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92756" y="1978788"/>
            <a:ext cx="1424394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600" kern="0" dirty="0">
                <a:latin typeface="Comic Sans MS"/>
                <a:cs typeface="Comic Sans MS"/>
              </a:rPr>
              <a:t>f</a:t>
            </a:r>
            <a:r>
              <a:rPr lang="en-US" sz="1600" kern="0" baseline="-25000" dirty="0" smtClean="0">
                <a:latin typeface="Comic Sans MS"/>
                <a:cs typeface="Comic Sans MS"/>
              </a:rPr>
              <a:t>i</a:t>
            </a:r>
            <a:r>
              <a:rPr lang="en-US" sz="1600" kern="0" dirty="0" smtClean="0">
                <a:latin typeface="Comic Sans MS"/>
                <a:cs typeface="Comic Sans MS"/>
              </a:rPr>
              <a:t>(x) = F(</a:t>
            </a:r>
            <a:r>
              <a:rPr lang="en-US" sz="1600" kern="0" dirty="0" err="1" smtClean="0">
                <a:latin typeface="Comic Sans MS"/>
                <a:cs typeface="Comic Sans MS"/>
              </a:rPr>
              <a:t>x,i</a:t>
            </a:r>
            <a:r>
              <a:rPr lang="en-US" sz="1600" kern="0" dirty="0" smtClean="0">
                <a:latin typeface="Comic Sans MS"/>
                <a:cs typeface="Comic Sans MS"/>
              </a:rPr>
              <a:t>)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600" kern="0" dirty="0" err="1">
                <a:latin typeface="Comic Sans MS"/>
                <a:cs typeface="Comic Sans MS"/>
              </a:rPr>
              <a:t>g</a:t>
            </a:r>
            <a:r>
              <a:rPr lang="en-US" sz="1600" kern="0" baseline="-25000" dirty="0" err="1" smtClean="0">
                <a:latin typeface="Comic Sans MS"/>
                <a:cs typeface="Comic Sans MS"/>
              </a:rPr>
              <a:t>i</a:t>
            </a:r>
            <a:r>
              <a:rPr lang="en-US" sz="1600" kern="0" dirty="0" smtClean="0">
                <a:latin typeface="Comic Sans MS"/>
                <a:cs typeface="Comic Sans MS"/>
              </a:rPr>
              <a:t>(y) = F(</a:t>
            </a:r>
            <a:r>
              <a:rPr lang="en-US" sz="1600" kern="0" dirty="0" err="1">
                <a:latin typeface="Comic Sans MS"/>
                <a:cs typeface="Comic Sans MS"/>
              </a:rPr>
              <a:t>i</a:t>
            </a:r>
            <a:r>
              <a:rPr lang="en-US" sz="1600" kern="0" dirty="0" err="1" smtClean="0">
                <a:latin typeface="Comic Sans MS"/>
                <a:cs typeface="Comic Sans MS"/>
              </a:rPr>
              <a:t>,y</a:t>
            </a:r>
            <a:r>
              <a:rPr lang="en-US" sz="1600" kern="0" dirty="0" smtClean="0">
                <a:latin typeface="Comic Sans MS"/>
                <a:cs typeface="Comic Sans MS"/>
              </a:rPr>
              <a:t>) </a:t>
            </a:r>
            <a:endParaRPr lang="en-US" sz="1600" kern="0" dirty="0">
              <a:latin typeface="Comic Sans MS"/>
              <a:cs typeface="Comic Sans MS"/>
            </a:endParaRPr>
          </a:p>
        </p:txBody>
      </p:sp>
      <p:graphicFrame>
        <p:nvGraphicFramePr>
          <p:cNvPr id="38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8784747"/>
              </p:ext>
            </p:extLst>
          </p:nvPr>
        </p:nvGraphicFramePr>
        <p:xfrm>
          <a:off x="5515721" y="1738839"/>
          <a:ext cx="290513" cy="1050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66" name="Clip" r:id="rId3" imgW="525240" imgH="1361880" progId="">
                  <p:embed/>
                </p:oleObj>
              </mc:Choice>
              <mc:Fallback>
                <p:oleObj name="Clip" r:id="rId3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5721" y="1738839"/>
                        <a:ext cx="290513" cy="10509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4498850"/>
              </p:ext>
            </p:extLst>
          </p:nvPr>
        </p:nvGraphicFramePr>
        <p:xfrm>
          <a:off x="2532583" y="1826477"/>
          <a:ext cx="290513" cy="1050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67" name="Clip" r:id="rId5" imgW="525240" imgH="1361880" progId="">
                  <p:embed/>
                </p:oleObj>
              </mc:Choice>
              <mc:Fallback>
                <p:oleObj name="Clip" r:id="rId5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583" y="1826477"/>
                        <a:ext cx="290513" cy="10509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/>
          <p:cNvSpPr/>
          <p:nvPr/>
        </p:nvSpPr>
        <p:spPr>
          <a:xfrm>
            <a:off x="6115945" y="1899352"/>
            <a:ext cx="1704532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600" kern="0" dirty="0" err="1">
                <a:latin typeface="Comic Sans MS"/>
                <a:cs typeface="Comic Sans MS"/>
              </a:rPr>
              <a:t>f</a:t>
            </a:r>
            <a:r>
              <a:rPr lang="en-US" sz="1600" kern="0" baseline="-25000" dirty="0" err="1" smtClean="0">
                <a:latin typeface="Comic Sans MS"/>
                <a:cs typeface="Comic Sans MS"/>
              </a:rPr>
              <a:t>j</a:t>
            </a:r>
            <a:r>
              <a:rPr lang="en-US" sz="1600" kern="0" dirty="0" smtClean="0">
                <a:latin typeface="Comic Sans MS"/>
                <a:cs typeface="Comic Sans MS"/>
              </a:rPr>
              <a:t>(x) = F(</a:t>
            </a:r>
            <a:r>
              <a:rPr lang="en-US" sz="1600" kern="0" dirty="0" err="1" smtClean="0">
                <a:latin typeface="Comic Sans MS"/>
                <a:cs typeface="Comic Sans MS"/>
              </a:rPr>
              <a:t>x,j</a:t>
            </a:r>
            <a:r>
              <a:rPr lang="en-US" sz="1600" kern="0" dirty="0" smtClean="0">
                <a:latin typeface="Comic Sans MS"/>
                <a:cs typeface="Comic Sans MS"/>
              </a:rPr>
              <a:t>)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600" kern="0" dirty="0" err="1">
                <a:latin typeface="Comic Sans MS"/>
                <a:cs typeface="Comic Sans MS"/>
              </a:rPr>
              <a:t>g</a:t>
            </a:r>
            <a:r>
              <a:rPr lang="en-US" sz="1600" kern="0" baseline="-25000" dirty="0" err="1" smtClean="0">
                <a:latin typeface="Comic Sans MS"/>
                <a:cs typeface="Comic Sans MS"/>
              </a:rPr>
              <a:t>j</a:t>
            </a:r>
            <a:r>
              <a:rPr lang="en-US" sz="1600" kern="0" dirty="0" smtClean="0">
                <a:latin typeface="Comic Sans MS"/>
                <a:cs typeface="Comic Sans MS"/>
              </a:rPr>
              <a:t>(y) = F(</a:t>
            </a:r>
            <a:r>
              <a:rPr lang="en-US" sz="1600" kern="0" dirty="0" err="1">
                <a:latin typeface="Comic Sans MS"/>
                <a:cs typeface="Comic Sans MS"/>
              </a:rPr>
              <a:t>j</a:t>
            </a:r>
            <a:r>
              <a:rPr lang="en-US" sz="1600" kern="0" dirty="0" err="1" smtClean="0">
                <a:latin typeface="Comic Sans MS"/>
                <a:cs typeface="Comic Sans MS"/>
              </a:rPr>
              <a:t>,y</a:t>
            </a:r>
            <a:r>
              <a:rPr lang="en-US" sz="1600" kern="0" dirty="0" smtClean="0">
                <a:latin typeface="Comic Sans MS"/>
                <a:cs typeface="Comic Sans MS"/>
              </a:rPr>
              <a:t>) </a:t>
            </a:r>
            <a:endParaRPr lang="en-US" sz="1600" kern="0" dirty="0">
              <a:latin typeface="Comic Sans MS"/>
              <a:cs typeface="Comic Sans M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55183" y="1567120"/>
            <a:ext cx="347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>
                <a:latin typeface="Comic Sans MS"/>
                <a:cs typeface="Comic Sans MS"/>
              </a:rPr>
              <a:t>P</a:t>
            </a:r>
            <a:r>
              <a:rPr lang="en-US" b="1" kern="0" baseline="-25000" dirty="0">
                <a:latin typeface="Comic Sans MS"/>
                <a:cs typeface="Comic Sans MS"/>
              </a:rPr>
              <a:t>i</a:t>
            </a:r>
            <a:endParaRPr lang="en-US" b="1" baseline="-25000" dirty="0"/>
          </a:p>
        </p:txBody>
      </p:sp>
      <p:sp>
        <p:nvSpPr>
          <p:cNvPr id="42" name="Rectangle 41"/>
          <p:cNvSpPr/>
          <p:nvPr/>
        </p:nvSpPr>
        <p:spPr>
          <a:xfrm>
            <a:off x="5470588" y="1470766"/>
            <a:ext cx="366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err="1" smtClean="0">
                <a:latin typeface="Comic Sans MS"/>
                <a:cs typeface="Comic Sans MS"/>
              </a:rPr>
              <a:t>P</a:t>
            </a:r>
            <a:r>
              <a:rPr lang="en-US" b="1" kern="0" baseline="-25000" dirty="0" err="1" smtClean="0">
                <a:latin typeface="Comic Sans MS"/>
                <a:cs typeface="Comic Sans MS"/>
              </a:rPr>
              <a:t>j</a:t>
            </a:r>
            <a:endParaRPr lang="en-US" b="1" baseline="-25000" dirty="0"/>
          </a:p>
        </p:txBody>
      </p:sp>
      <p:sp>
        <p:nvSpPr>
          <p:cNvPr id="43" name="Rectangle 42"/>
          <p:cNvSpPr/>
          <p:nvPr/>
        </p:nvSpPr>
        <p:spPr>
          <a:xfrm>
            <a:off x="2457841" y="3117245"/>
            <a:ext cx="40291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600" kern="0" dirty="0">
                <a:latin typeface="Comic Sans MS"/>
                <a:cs typeface="Comic Sans MS"/>
              </a:rPr>
              <a:t>f</a:t>
            </a:r>
            <a:r>
              <a:rPr lang="en-US" sz="1600" kern="0" baseline="-25000" dirty="0" smtClean="0">
                <a:latin typeface="Comic Sans MS"/>
                <a:cs typeface="Comic Sans MS"/>
              </a:rPr>
              <a:t>i</a:t>
            </a:r>
            <a:r>
              <a:rPr lang="en-US" sz="1600" kern="0" dirty="0" smtClean="0">
                <a:latin typeface="Comic Sans MS"/>
                <a:cs typeface="Comic Sans MS"/>
              </a:rPr>
              <a:t>(j)                     =                     </a:t>
            </a:r>
            <a:r>
              <a:rPr lang="en-US" sz="1600" kern="0" dirty="0" err="1" smtClean="0">
                <a:latin typeface="Comic Sans MS"/>
                <a:cs typeface="Comic Sans MS"/>
              </a:rPr>
              <a:t>g</a:t>
            </a:r>
            <a:r>
              <a:rPr lang="en-US" sz="1600" kern="0" baseline="-25000" dirty="0" err="1" smtClean="0">
                <a:latin typeface="Comic Sans MS"/>
                <a:cs typeface="Comic Sans MS"/>
              </a:rPr>
              <a:t>j</a:t>
            </a:r>
            <a:r>
              <a:rPr lang="en-US" sz="1600" kern="0" dirty="0" smtClean="0">
                <a:latin typeface="Comic Sans MS"/>
                <a:cs typeface="Comic Sans MS"/>
              </a:rPr>
              <a:t>(</a:t>
            </a:r>
            <a:r>
              <a:rPr lang="en-US" sz="1600" kern="0" dirty="0" err="1" smtClean="0">
                <a:latin typeface="Comic Sans MS"/>
                <a:cs typeface="Comic Sans MS"/>
              </a:rPr>
              <a:t>i</a:t>
            </a:r>
            <a:r>
              <a:rPr lang="en-US" sz="1600" kern="0" dirty="0" smtClean="0">
                <a:latin typeface="Comic Sans MS"/>
                <a:cs typeface="Comic Sans MS"/>
              </a:rPr>
              <a:t>)               </a:t>
            </a:r>
            <a:endParaRPr lang="en-US" sz="1600" kern="0" dirty="0">
              <a:latin typeface="Comic Sans MS"/>
              <a:cs typeface="Comic Sans M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756923" y="3516908"/>
            <a:ext cx="910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600" kern="0" dirty="0" smtClean="0">
                <a:latin typeface="Comic Sans MS"/>
                <a:cs typeface="Comic Sans MS"/>
              </a:rPr>
              <a:t>= F(</a:t>
            </a:r>
            <a:r>
              <a:rPr lang="en-US" sz="1600" kern="0" dirty="0" err="1">
                <a:latin typeface="Comic Sans MS"/>
                <a:cs typeface="Comic Sans MS"/>
              </a:rPr>
              <a:t>i</a:t>
            </a:r>
            <a:r>
              <a:rPr lang="en-US" sz="1600" kern="0" dirty="0" err="1" smtClean="0">
                <a:latin typeface="Comic Sans MS"/>
                <a:cs typeface="Comic Sans MS"/>
              </a:rPr>
              <a:t>,</a:t>
            </a:r>
            <a:r>
              <a:rPr lang="en-US" sz="1600" kern="0" dirty="0" err="1">
                <a:latin typeface="Comic Sans MS"/>
                <a:cs typeface="Comic Sans MS"/>
              </a:rPr>
              <a:t>j</a:t>
            </a:r>
            <a:r>
              <a:rPr lang="en-US" sz="1600" kern="0" dirty="0" smtClean="0">
                <a:latin typeface="Comic Sans MS"/>
                <a:cs typeface="Comic Sans MS"/>
              </a:rPr>
              <a:t>) </a:t>
            </a:r>
            <a:endParaRPr lang="en-US" sz="1600" kern="0" dirty="0">
              <a:latin typeface="Comic Sans MS"/>
              <a:cs typeface="Comic Sans M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474774" y="3483039"/>
            <a:ext cx="387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600" kern="0" dirty="0" err="1" smtClean="0">
                <a:latin typeface="Comic Sans MS"/>
                <a:cs typeface="Comic Sans MS"/>
              </a:rPr>
              <a:t>g</a:t>
            </a:r>
            <a:r>
              <a:rPr lang="en-US" sz="1600" kern="0" baseline="-25000" dirty="0" err="1" smtClean="0">
                <a:latin typeface="Comic Sans MS"/>
                <a:cs typeface="Comic Sans MS"/>
              </a:rPr>
              <a:t>i</a:t>
            </a:r>
            <a:r>
              <a:rPr lang="en-US" sz="1600" kern="0" dirty="0">
                <a:latin typeface="Comic Sans MS"/>
                <a:cs typeface="Comic Sans MS"/>
              </a:rPr>
              <a:t>(j)                  </a:t>
            </a:r>
            <a:r>
              <a:rPr lang="en-US" sz="1600" kern="0" dirty="0" smtClean="0">
                <a:latin typeface="Comic Sans MS"/>
                <a:cs typeface="Comic Sans MS"/>
              </a:rPr>
              <a:t>   </a:t>
            </a:r>
            <a:r>
              <a:rPr lang="en-US" sz="1600" kern="0" dirty="0">
                <a:latin typeface="Comic Sans MS"/>
                <a:cs typeface="Comic Sans MS"/>
              </a:rPr>
              <a:t>= </a:t>
            </a:r>
            <a:r>
              <a:rPr lang="en-US" sz="1600" kern="0" dirty="0" smtClean="0">
                <a:latin typeface="Comic Sans MS"/>
                <a:cs typeface="Comic Sans MS"/>
              </a:rPr>
              <a:t>                    </a:t>
            </a:r>
            <a:r>
              <a:rPr lang="en-US" sz="1600" kern="0" dirty="0" err="1" smtClean="0">
                <a:latin typeface="Comic Sans MS"/>
                <a:cs typeface="Comic Sans MS"/>
              </a:rPr>
              <a:t>f</a:t>
            </a:r>
            <a:r>
              <a:rPr lang="en-US" sz="1600" kern="0" baseline="-25000" dirty="0" err="1" smtClean="0">
                <a:latin typeface="Comic Sans MS"/>
                <a:cs typeface="Comic Sans MS"/>
              </a:rPr>
              <a:t>j</a:t>
            </a:r>
            <a:r>
              <a:rPr lang="en-US" sz="1600" kern="0" dirty="0">
                <a:latin typeface="Comic Sans MS"/>
                <a:cs typeface="Comic Sans MS"/>
              </a:rPr>
              <a:t>(</a:t>
            </a:r>
            <a:r>
              <a:rPr lang="en-US" sz="1600" kern="0" dirty="0" err="1">
                <a:latin typeface="Comic Sans MS"/>
                <a:cs typeface="Comic Sans MS"/>
              </a:rPr>
              <a:t>i</a:t>
            </a:r>
            <a:r>
              <a:rPr lang="en-US" sz="1600" kern="0" dirty="0">
                <a:latin typeface="Comic Sans MS"/>
                <a:cs typeface="Comic Sans MS"/>
              </a:rPr>
              <a:t>)              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740999" y="3161421"/>
            <a:ext cx="9615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600" kern="0" dirty="0" smtClean="0">
                <a:latin typeface="Comic Sans MS"/>
                <a:cs typeface="Comic Sans MS"/>
              </a:rPr>
              <a:t>= F(</a:t>
            </a:r>
            <a:r>
              <a:rPr lang="en-US" sz="1600" kern="0" dirty="0" err="1">
                <a:latin typeface="Comic Sans MS"/>
                <a:cs typeface="Comic Sans MS"/>
              </a:rPr>
              <a:t>j</a:t>
            </a:r>
            <a:r>
              <a:rPr lang="en-US" sz="1600" kern="0" dirty="0" err="1" smtClean="0">
                <a:latin typeface="Comic Sans MS"/>
                <a:cs typeface="Comic Sans MS"/>
              </a:rPr>
              <a:t>,i</a:t>
            </a:r>
            <a:r>
              <a:rPr lang="en-US" sz="1600" kern="0" dirty="0" smtClean="0">
                <a:latin typeface="Comic Sans MS"/>
                <a:cs typeface="Comic Sans MS"/>
              </a:rPr>
              <a:t>) </a:t>
            </a:r>
            <a:endParaRPr lang="en-US" sz="1600" kern="0" dirty="0">
              <a:latin typeface="Comic Sans MS"/>
              <a:cs typeface="Comic Sans M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5050" y="4578098"/>
            <a:ext cx="7093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>
                <a:latin typeface="Comic Sans MS"/>
                <a:cs typeface="Comic Sans MS"/>
              </a:rPr>
              <a:t>Every pair of honest parties’ polynomials are pairwise consistent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79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240744"/>
            <a:ext cx="8972520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Four</a:t>
            </a:r>
            <a:r>
              <a:rPr kumimoji="0" lang="en-US" sz="3200" i="0" u="none" strike="noStrike" kern="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Round VSS- Output share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15192" y="2371541"/>
            <a:ext cx="6306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g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(0)</a:t>
            </a:r>
            <a:endParaRPr lang="en-US" sz="16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98262" y="3365173"/>
            <a:ext cx="6525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g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(0)</a:t>
            </a:r>
            <a:endParaRPr lang="en-US" sz="16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32588" y="4715717"/>
            <a:ext cx="6074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0000FF"/>
                </a:solidFill>
                <a:latin typeface="Comic Sans MS"/>
                <a:cs typeface="Comic Sans MS"/>
              </a:rPr>
              <a:t>g</a:t>
            </a:r>
            <a:r>
              <a:rPr lang="en-US" sz="1600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i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(0)</a:t>
            </a:r>
            <a:endParaRPr lang="en-US" sz="16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9061" y="5953968"/>
            <a:ext cx="6406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0000FF"/>
                </a:solidFill>
                <a:latin typeface="Comic Sans MS"/>
                <a:cs typeface="Comic Sans MS"/>
              </a:rPr>
              <a:t>g</a:t>
            </a:r>
            <a:r>
              <a:rPr lang="en-US" sz="1600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(0)</a:t>
            </a:r>
            <a:endParaRPr lang="en-US" sz="16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2056" y="2416956"/>
            <a:ext cx="3774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kern="0" dirty="0" smtClean="0">
                <a:latin typeface="Comic Sans MS"/>
                <a:cs typeface="Comic Sans MS"/>
              </a:rPr>
              <a:t>P</a:t>
            </a:r>
            <a:r>
              <a:rPr lang="en-US" sz="1600" b="1" kern="0" baseline="-25000" dirty="0" smtClean="0">
                <a:latin typeface="Comic Sans MS"/>
                <a:cs typeface="Comic Sans MS"/>
              </a:rPr>
              <a:t>1</a:t>
            </a:r>
            <a:endParaRPr lang="en-US" sz="1600" b="1" baseline="-25000" dirty="0"/>
          </a:p>
        </p:txBody>
      </p:sp>
      <p:sp>
        <p:nvSpPr>
          <p:cNvPr id="30" name="Rectangle 29"/>
          <p:cNvSpPr/>
          <p:nvPr/>
        </p:nvSpPr>
        <p:spPr>
          <a:xfrm>
            <a:off x="470887" y="3325976"/>
            <a:ext cx="3749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kern="0" dirty="0" smtClean="0">
                <a:latin typeface="Comic Sans MS"/>
                <a:cs typeface="Comic Sans MS"/>
              </a:rPr>
              <a:t>P</a:t>
            </a:r>
            <a:r>
              <a:rPr lang="en-US" sz="1600" b="1" kern="0" baseline="-25000" dirty="0" smtClean="0">
                <a:latin typeface="Comic Sans MS"/>
                <a:cs typeface="Comic Sans MS"/>
              </a:rPr>
              <a:t>2</a:t>
            </a:r>
            <a:endParaRPr lang="en-US" sz="1600" b="1" baseline="-25000" dirty="0"/>
          </a:p>
        </p:txBody>
      </p:sp>
      <p:sp>
        <p:nvSpPr>
          <p:cNvPr id="32" name="Rectangle 31"/>
          <p:cNvSpPr/>
          <p:nvPr/>
        </p:nvSpPr>
        <p:spPr>
          <a:xfrm>
            <a:off x="465466" y="4687525"/>
            <a:ext cx="3298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kern="0" dirty="0" smtClean="0">
                <a:latin typeface="Comic Sans MS"/>
                <a:cs typeface="Comic Sans MS"/>
              </a:rPr>
              <a:t>P</a:t>
            </a:r>
            <a:r>
              <a:rPr lang="en-US" sz="1600" b="1" kern="0" baseline="-25000" dirty="0" smtClean="0">
                <a:latin typeface="Comic Sans MS"/>
                <a:cs typeface="Comic Sans MS"/>
              </a:rPr>
              <a:t>i</a:t>
            </a:r>
            <a:endParaRPr lang="en-US" sz="1600" b="1" baseline="-25000" dirty="0"/>
          </a:p>
        </p:txBody>
      </p:sp>
      <p:sp>
        <p:nvSpPr>
          <p:cNvPr id="35" name="Rectangle 34"/>
          <p:cNvSpPr/>
          <p:nvPr/>
        </p:nvSpPr>
        <p:spPr>
          <a:xfrm>
            <a:off x="465469" y="5953968"/>
            <a:ext cx="3630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kern="0" dirty="0" err="1" smtClean="0">
                <a:latin typeface="Comic Sans MS"/>
                <a:cs typeface="Comic Sans MS"/>
              </a:rPr>
              <a:t>P</a:t>
            </a:r>
            <a:r>
              <a:rPr lang="en-US" sz="1600" b="1" kern="0" baseline="-25000" dirty="0" err="1" smtClean="0">
                <a:latin typeface="Comic Sans MS"/>
                <a:cs typeface="Comic Sans MS"/>
              </a:rPr>
              <a:t>n</a:t>
            </a:r>
            <a:endParaRPr lang="en-US" sz="1600" b="1" baseline="-25000" dirty="0"/>
          </a:p>
        </p:txBody>
      </p:sp>
      <p:sp>
        <p:nvSpPr>
          <p:cNvPr id="19" name="Rectangle 18"/>
          <p:cNvSpPr/>
          <p:nvPr/>
        </p:nvSpPr>
        <p:spPr>
          <a:xfrm>
            <a:off x="1355851" y="1772026"/>
            <a:ext cx="8098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latin typeface="Comic Sans MS"/>
                <a:cs typeface="Comic Sans MS"/>
              </a:rPr>
              <a:t>f</a:t>
            </a:r>
            <a:r>
              <a:rPr lang="en-US" sz="1600" baseline="-25000" dirty="0">
                <a:solidFill>
                  <a:srgbClr val="008000"/>
                </a:solidFill>
                <a:latin typeface="Comic Sans MS"/>
                <a:cs typeface="Comic Sans MS"/>
              </a:rPr>
              <a:t>0</a:t>
            </a:r>
            <a:r>
              <a:rPr lang="en-US" sz="1600" dirty="0" smtClean="0">
                <a:solidFill>
                  <a:srgbClr val="008000"/>
                </a:solidFill>
                <a:latin typeface="Comic Sans MS"/>
                <a:cs typeface="Comic Sans MS"/>
              </a:rPr>
              <a:t>(x) = </a:t>
            </a:r>
            <a:endParaRPr lang="en-US" sz="16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18" y="6360067"/>
            <a:ext cx="6598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Two level sharing- each Shamir share is also Shamir-shared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23702" y="2406331"/>
            <a:ext cx="5745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0000FF"/>
                </a:solidFill>
                <a:latin typeface="Comic Sans MS"/>
                <a:cs typeface="Comic Sans MS"/>
              </a:rPr>
              <a:t>g</a:t>
            </a:r>
            <a:r>
              <a:rPr lang="en-US" sz="1600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i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(1)</a:t>
            </a:r>
            <a:endParaRPr lang="en-US" sz="16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1664" y="2388900"/>
            <a:ext cx="791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= f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(</a:t>
            </a:r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i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) 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53253" y="3335290"/>
            <a:ext cx="6078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g</a:t>
            </a:r>
            <a:r>
              <a:rPr lang="en-US" sz="1600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i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(2)</a:t>
            </a:r>
            <a:endParaRPr lang="en-US" sz="16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71215" y="3317859"/>
            <a:ext cx="816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= f</a:t>
            </a:r>
            <a:r>
              <a:rPr lang="en-US" baseline="-25000" dirty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(</a:t>
            </a:r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i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) 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99263" y="4726656"/>
            <a:ext cx="5405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g</a:t>
            </a:r>
            <a:r>
              <a:rPr lang="en-US" sz="1600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i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(</a:t>
            </a:r>
            <a:r>
              <a:rPr lang="en-US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i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  <a:endParaRPr lang="en-US" sz="16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17225" y="4709225"/>
            <a:ext cx="765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= f</a:t>
            </a:r>
            <a:r>
              <a:rPr lang="en-US" baseline="-25000" dirty="0">
                <a:solidFill>
                  <a:srgbClr val="0000FF"/>
                </a:solidFill>
                <a:latin typeface="Comic Sans MS"/>
                <a:cs typeface="Comic Sans MS"/>
              </a:rPr>
              <a:t>i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(</a:t>
            </a:r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i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04304" y="5900944"/>
            <a:ext cx="5902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g</a:t>
            </a:r>
            <a:r>
              <a:rPr lang="en-US" sz="1600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i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(n)</a:t>
            </a:r>
            <a:endParaRPr lang="en-US" sz="16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22266" y="5883513"/>
            <a:ext cx="803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= </a:t>
            </a:r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f</a:t>
            </a:r>
            <a:r>
              <a:rPr lang="en-US" baseline="-25000" dirty="0" err="1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(</a:t>
            </a:r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i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) 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36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2104558"/>
              </p:ext>
            </p:extLst>
          </p:nvPr>
        </p:nvGraphicFramePr>
        <p:xfrm>
          <a:off x="943480" y="2512239"/>
          <a:ext cx="276002" cy="507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75" name="Clip" r:id="rId3" imgW="525240" imgH="1361880" progId="">
                  <p:embed/>
                </p:oleObj>
              </mc:Choice>
              <mc:Fallback>
                <p:oleObj name="Clip" r:id="rId3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480" y="2512239"/>
                        <a:ext cx="276002" cy="507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7754645"/>
              </p:ext>
            </p:extLst>
          </p:nvPr>
        </p:nvGraphicFramePr>
        <p:xfrm>
          <a:off x="904524" y="3325649"/>
          <a:ext cx="276002" cy="507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76" name="Clip" r:id="rId5" imgW="525240" imgH="1361880" progId="">
                  <p:embed/>
                </p:oleObj>
              </mc:Choice>
              <mc:Fallback>
                <p:oleObj name="Clip" r:id="rId5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524" y="3325649"/>
                        <a:ext cx="276002" cy="507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6483834"/>
              </p:ext>
            </p:extLst>
          </p:nvPr>
        </p:nvGraphicFramePr>
        <p:xfrm>
          <a:off x="917212" y="4633632"/>
          <a:ext cx="276002" cy="507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77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212" y="4633632"/>
                        <a:ext cx="276002" cy="507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7098441"/>
              </p:ext>
            </p:extLst>
          </p:nvPr>
        </p:nvGraphicFramePr>
        <p:xfrm>
          <a:off x="920228" y="5831421"/>
          <a:ext cx="276002" cy="507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78" name="Clip" r:id="rId7" imgW="525240" imgH="1361880" progId="">
                  <p:embed/>
                </p:oleObj>
              </mc:Choice>
              <mc:Fallback>
                <p:oleObj name="Clip" r:id="rId7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228" y="5831421"/>
                        <a:ext cx="276002" cy="507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2053948" y="2406331"/>
            <a:ext cx="8999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= F(1,0)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2058660" y="3378700"/>
            <a:ext cx="9327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= F(2,0)</a:t>
            </a:r>
          </a:p>
        </p:txBody>
      </p:sp>
      <p:sp>
        <p:nvSpPr>
          <p:cNvPr id="6" name="Rectangle 5"/>
          <p:cNvSpPr/>
          <p:nvPr/>
        </p:nvSpPr>
        <p:spPr>
          <a:xfrm>
            <a:off x="2117457" y="4735205"/>
            <a:ext cx="8650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= F(i,0)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8148" y="5965198"/>
            <a:ext cx="9149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= F(n,0)</a:t>
            </a:r>
          </a:p>
        </p:txBody>
      </p:sp>
      <p:sp>
        <p:nvSpPr>
          <p:cNvPr id="9" name="Rectangle 8"/>
          <p:cNvSpPr/>
          <p:nvPr/>
        </p:nvSpPr>
        <p:spPr>
          <a:xfrm>
            <a:off x="2001423" y="1752000"/>
            <a:ext cx="8239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omic Sans MS"/>
                <a:cs typeface="Comic Sans MS"/>
              </a:rPr>
              <a:t>F(x,0)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279878" y="1298625"/>
            <a:ext cx="17845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latin typeface="Comic Sans MS"/>
                <a:cs typeface="Comic Sans MS"/>
              </a:rPr>
              <a:t>f</a:t>
            </a:r>
            <a:r>
              <a:rPr lang="en-US" sz="1600" baseline="-25000" dirty="0" smtClean="0">
                <a:solidFill>
                  <a:srgbClr val="008000"/>
                </a:solidFill>
                <a:latin typeface="Comic Sans MS"/>
                <a:cs typeface="Comic Sans MS"/>
              </a:rPr>
              <a:t>0</a:t>
            </a:r>
            <a:r>
              <a:rPr lang="en-US" sz="1600" dirty="0" smtClean="0">
                <a:solidFill>
                  <a:srgbClr val="008000"/>
                </a:solidFill>
                <a:latin typeface="Comic Sans MS"/>
                <a:cs typeface="Comic Sans MS"/>
              </a:rPr>
              <a:t>(0) = F(0,0) = s </a:t>
            </a:r>
            <a:endParaRPr lang="en-US" sz="16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82879" y="1274946"/>
            <a:ext cx="37471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latin typeface="Comic Sans MS"/>
                <a:cs typeface="Comic Sans MS"/>
              </a:rPr>
              <a:t>Note: D can choose the polynomial with which it wants to (</a:t>
            </a:r>
            <a:r>
              <a:rPr lang="en-US" sz="14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n,t</a:t>
            </a:r>
            <a:r>
              <a:rPr lang="en-US" sz="1400" dirty="0" smtClean="0">
                <a:solidFill>
                  <a:srgbClr val="008000"/>
                </a:solidFill>
                <a:latin typeface="Comic Sans MS"/>
                <a:cs typeface="Comic Sans MS"/>
              </a:rPr>
              <a:t>)-share its secret as f(x) and then choose F(</a:t>
            </a:r>
            <a:r>
              <a:rPr lang="en-US" sz="14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x,y</a:t>
            </a:r>
            <a:r>
              <a:rPr lang="en-US" sz="1400" dirty="0" smtClean="0">
                <a:solidFill>
                  <a:srgbClr val="008000"/>
                </a:solidFill>
                <a:latin typeface="Comic Sans MS"/>
                <a:cs typeface="Comic Sans MS"/>
              </a:rPr>
              <a:t>) such that F(x,0) = f(x) and then do VSS using F(</a:t>
            </a:r>
            <a:r>
              <a:rPr lang="en-US" sz="14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x,y</a:t>
            </a:r>
            <a:r>
              <a:rPr lang="en-US" sz="1400" dirty="0" smtClean="0">
                <a:solidFill>
                  <a:srgbClr val="008000"/>
                </a:solidFill>
                <a:latin typeface="Comic Sans MS"/>
                <a:cs typeface="Comic Sans MS"/>
              </a:rPr>
              <a:t>)</a:t>
            </a:r>
            <a:endParaRPr lang="en-US" sz="1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3480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9" grpId="0"/>
      <p:bldP spid="3" grpId="0"/>
      <p:bldP spid="21" grpId="0"/>
      <p:bldP spid="4" grpId="0"/>
      <p:bldP spid="23" grpId="0"/>
      <p:bldP spid="24" grpId="0"/>
      <p:bldP spid="25" grpId="0"/>
      <p:bldP spid="26" grpId="0"/>
      <p:bldP spid="27" grpId="0"/>
      <p:bldP spid="28" grpId="0"/>
      <p:bldP spid="2" grpId="0"/>
      <p:bldP spid="5" grpId="0"/>
      <p:bldP spid="6" grpId="0"/>
      <p:bldP spid="7" grpId="0"/>
      <p:bldP spid="9" grpId="0"/>
      <p:bldP spid="40" grpId="0"/>
      <p:bldP spid="3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30775</TotalTime>
  <Words>2497</Words>
  <Application>Microsoft Macintosh PowerPoint</Application>
  <PresentationFormat>On-screen Show (4:3)</PresentationFormat>
  <Paragraphs>739</Paragraphs>
  <Slides>28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Calibri</vt:lpstr>
      <vt:lpstr>Comic Sans MS</vt:lpstr>
      <vt:lpstr>Georgia</vt:lpstr>
      <vt:lpstr>Symbol</vt:lpstr>
      <vt:lpstr>Wingdings</vt:lpstr>
      <vt:lpstr>Wingdings 2</vt:lpstr>
      <vt:lpstr>Arial</vt:lpstr>
      <vt:lpstr>Civic</vt:lpstr>
      <vt:lpstr>Clip</vt:lpstr>
      <vt:lpstr>Equation</vt:lpstr>
      <vt:lpstr>Secure Computation  Lecture 17-18</vt:lpstr>
      <vt:lpstr>Recap </vt:lpstr>
      <vt:lpstr>PowerPoint Presentation</vt:lpstr>
      <vt:lpstr>Definition of VSS [CGMA85]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Secure Multiplication Gate Evaluation</vt:lpstr>
      <vt:lpstr>Secure Multiplication Gate Evaluation</vt:lpstr>
      <vt:lpstr>Secure Multiplication Gate Evaluation</vt:lpstr>
      <vt:lpstr>Secure Multiplication Gate Evaluation</vt:lpstr>
      <vt:lpstr>Secure Multiplication Gate Evaluation</vt:lpstr>
      <vt:lpstr>Secure Multiplication Gate Evaluation</vt:lpstr>
      <vt:lpstr>Secure Multiplication Gate Evaluation</vt:lpstr>
      <vt:lpstr>Secure Multiplication Gate Evaluation (abusing notation)</vt:lpstr>
      <vt:lpstr>Secure Multiplication Gate Evaluation</vt:lpstr>
      <vt:lpstr>Secure Multiplication Gate Evaluation</vt:lpstr>
      <vt:lpstr>Secure Multiplication Gate Evaluation</vt:lpstr>
      <vt:lpstr>Secure Multiplication Gate Evaluation</vt:lpstr>
      <vt:lpstr>Secure Multiplication Gate Evaluation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Asynchronous Multiparty Computation with Linear Communication Complexity (Extended Abstract)</dc:title>
  <dc:creator>ARPITA PATRA</dc:creator>
  <cp:lastModifiedBy>Microsoft Office User</cp:lastModifiedBy>
  <cp:revision>3024</cp:revision>
  <dcterms:created xsi:type="dcterms:W3CDTF">2013-09-27T09:31:04Z</dcterms:created>
  <dcterms:modified xsi:type="dcterms:W3CDTF">2015-11-09T05:17:59Z</dcterms:modified>
</cp:coreProperties>
</file>