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10"/>
  </p:notesMasterIdLst>
  <p:sldIdLst>
    <p:sldId id="256" r:id="rId2"/>
    <p:sldId id="411" r:id="rId3"/>
    <p:sldId id="534" r:id="rId4"/>
    <p:sldId id="532" r:id="rId5"/>
    <p:sldId id="535" r:id="rId6"/>
    <p:sldId id="536" r:id="rId7"/>
    <p:sldId id="537" r:id="rId8"/>
    <p:sldId id="40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9FF"/>
    <a:srgbClr val="FF4916"/>
    <a:srgbClr val="13E71F"/>
    <a:srgbClr val="F0F2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 autoAdjust="0"/>
    <p:restoredTop sz="94589" autoAdjust="0"/>
  </p:normalViewPr>
  <p:slideViewPr>
    <p:cSldViewPr snapToGrid="0" snapToObjects="1">
      <p:cViewPr varScale="1">
        <p:scale>
          <a:sx n="88" d="100"/>
          <a:sy n="88" d="100"/>
        </p:scale>
        <p:origin x="-1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18/11/15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Lecture 19-20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and Roadmap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734" y="2022089"/>
            <a:ext cx="8060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VSS (four round sharing + RS code based Reconstruction)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Multiplication Protocol with perfect secrecy.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0952" y="1543765"/>
            <a:ext cx="5104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</a:t>
            </a:r>
            <a:r>
              <a:rPr lang="en-US" sz="1600" dirty="0" err="1" smtClean="0">
                <a:latin typeface="Comic Sans MS"/>
                <a:cs typeface="Comic Sans MS"/>
              </a:rPr>
              <a:t>i.t</a:t>
            </a:r>
            <a:r>
              <a:rPr lang="en-US" sz="1600" dirty="0" smtClean="0">
                <a:latin typeface="Comic Sans MS"/>
                <a:cs typeface="Comic Sans MS"/>
              </a:rPr>
              <a:t> (perfect) MPC in malicious Setting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704" y="3632359"/>
            <a:ext cx="5104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Yao in malicious Setting: LindellPinkas11  </a:t>
            </a:r>
          </a:p>
        </p:txBody>
      </p:sp>
      <p:sp>
        <p:nvSpPr>
          <p:cNvPr id="7" name="Rectangle 6"/>
          <p:cNvSpPr/>
          <p:nvPr/>
        </p:nvSpPr>
        <p:spPr>
          <a:xfrm>
            <a:off x="969126" y="4048075"/>
            <a:ext cx="2841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Identify the problems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3110" y="4417335"/>
            <a:ext cx="28410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Fix the problems</a:t>
            </a:r>
          </a:p>
        </p:txBody>
      </p:sp>
    </p:spTree>
    <p:extLst>
      <p:ext uri="{BB962C8B-B14F-4D97-AF65-F5344CB8AC3E}">
        <p14:creationId xmlns:p14="http://schemas.microsoft.com/office/powerpoint/2010/main" val="152652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Yao’s 2 Party Protocol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294987" y="1535815"/>
            <a:ext cx="169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Y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=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(y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,y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y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graphicFrame>
        <p:nvGraphicFramePr>
          <p:cNvPr id="53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58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85236" y="1665082"/>
            <a:ext cx="1761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X = (x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390342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a Garbled Circuit GC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707817" y="3629243"/>
            <a:ext cx="3884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277586" y="3177425"/>
            <a:ext cx="4515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Keys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corresponding to X = (x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,x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,…</a:t>
            </a:r>
            <a:r>
              <a:rPr lang="en-US" sz="1600" dirty="0" err="1">
                <a:solidFill>
                  <a:srgbClr val="0000FF"/>
                </a:solidFill>
                <a:latin typeface="Comic Sans MS" pitchFamily="66" charset="0"/>
              </a:rPr>
              <a:t>x</a:t>
            </a:r>
            <a:r>
              <a:rPr lang="en-US" sz="1600" baseline="-25000" dirty="0" err="1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nd GC</a:t>
            </a:r>
            <a:endParaRPr lang="en-US" sz="1600" baseline="-25000" dirty="0">
              <a:solidFill>
                <a:srgbClr val="0000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335022" y="3738398"/>
            <a:ext cx="1914318" cy="521870"/>
            <a:chOff x="2813983" y="3509000"/>
            <a:chExt cx="3510021" cy="1037809"/>
          </a:xfrm>
        </p:grpSpPr>
        <p:sp>
          <p:nvSpPr>
            <p:cNvPr id="67" name="Rounded Rectangle 6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10800000">
              <a:off x="3750950" y="3883999"/>
              <a:ext cx="1473199" cy="573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2707880" y="3687747"/>
            <a:ext cx="534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707882" y="3952040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420592" y="3653881"/>
            <a:ext cx="35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 rot="10800000">
            <a:off x="3368891" y="4909039"/>
            <a:ext cx="1914318" cy="521870"/>
            <a:chOff x="2813983" y="3509000"/>
            <a:chExt cx="3510021" cy="1037809"/>
          </a:xfrm>
        </p:grpSpPr>
        <p:sp>
          <p:nvSpPr>
            <p:cNvPr id="107" name="Rounded Rectangle 106"/>
            <p:cNvSpPr/>
            <p:nvPr/>
          </p:nvSpPr>
          <p:spPr>
            <a:xfrm rot="10800000">
              <a:off x="3660650" y="3509000"/>
              <a:ext cx="1761067" cy="103780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10800000">
              <a:off x="3750950" y="3722917"/>
              <a:ext cx="1473199" cy="734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00"/>
                  </a:solidFill>
                  <a:latin typeface="Comic Sans MS" pitchFamily="66" charset="0"/>
                </a:rPr>
                <a:t>OT</a:t>
              </a:r>
              <a:r>
                <a:rPr lang="en-US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k</a:t>
              </a:r>
              <a:endParaRPr lang="en-US" b="1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rot="10800000">
              <a:off x="5491182" y="4213225"/>
              <a:ext cx="8328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0800000">
              <a:off x="5474249" y="3772954"/>
              <a:ext cx="849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0800000">
              <a:off x="2830916" y="4267180"/>
              <a:ext cx="7958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0800000" flipH="1">
              <a:off x="2813983" y="3840699"/>
              <a:ext cx="8127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3" name="Rectangle 112"/>
          <p:cNvSpPr/>
          <p:nvPr/>
        </p:nvSpPr>
        <p:spPr>
          <a:xfrm>
            <a:off x="5370488" y="3992435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y1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w1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7883" y="4839194"/>
            <a:ext cx="546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sz="1600" baseline="-25000" dirty="0">
                <a:solidFill>
                  <a:srgbClr val="0000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707885" y="5103487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420595" y="4805328"/>
            <a:ext cx="365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k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370491" y="5143882"/>
            <a:ext cx="6610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sz="1600" baseline="30000" dirty="0" err="1" smtClean="0">
                <a:solidFill>
                  <a:srgbClr val="0000FF"/>
                </a:solidFill>
                <a:latin typeface="Comic Sans MS" pitchFamily="66" charset="0"/>
              </a:rPr>
              <a:t>yk</a:t>
            </a:r>
            <a:r>
              <a:rPr lang="en-US" sz="1600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wk</a:t>
            </a:r>
            <a:endParaRPr lang="en-US" sz="1600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60227" y="5169974"/>
            <a:ext cx="25313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Evaluate GC with the given input keys and interpret the output Z using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output decryption tables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657084" y="6018563"/>
            <a:ext cx="37184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60986" y="5649231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</a:p>
        </p:txBody>
      </p:sp>
      <p:pic>
        <p:nvPicPr>
          <p:cNvPr id="39" name="Picture 38" descr="image01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54" y="1483987"/>
            <a:ext cx="1456266" cy="136878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12757" y="2967155"/>
            <a:ext cx="2531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Problem 1: P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 may not construct GC for the agreed function.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504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5" grpId="0"/>
      <p:bldP spid="73" grpId="0"/>
      <p:bldP spid="74" grpId="0"/>
      <p:bldP spid="75" grpId="0"/>
      <p:bldP spid="113" grpId="0"/>
      <p:bldP spid="114" grpId="0"/>
      <p:bldP spid="115" grpId="0"/>
      <p:bldP spid="116" grpId="0"/>
      <p:bldP spid="117" grpId="0"/>
      <p:bldP spid="118" grpId="0"/>
      <p:bldP spid="32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Fix for Problem 1</a:t>
            </a:r>
          </a:p>
        </p:txBody>
      </p:sp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1318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many Garbled Circuits for Circuit C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6319" y="2317917"/>
            <a:ext cx="36516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Check some of them. Abort if there is a problem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71602" y="3023787"/>
            <a:ext cx="158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to check?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4324" y="3022364"/>
            <a:ext cx="2050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Get both keys for all input wires for those circuits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7091" y="4021276"/>
            <a:ext cx="15827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many to check?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9813" y="4019853"/>
            <a:ext cx="2050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Need to ensure that the probability of escape is negligible 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8034" y="4807558"/>
            <a:ext cx="3788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Cut and Choose Paradigm: </a:t>
            </a:r>
          </a:p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Classical Technique used against malicious adversary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36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Fix for Problem 1</a:t>
            </a:r>
          </a:p>
        </p:txBody>
      </p:sp>
      <p:graphicFrame>
        <p:nvGraphicFramePr>
          <p:cNvPr id="10" name="Object 7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717131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6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1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8154" y="1505037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0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2" name="Object 6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8162758" y="13475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758" y="13475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538554" y="1449638"/>
            <a:ext cx="469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397" y="879613"/>
            <a:ext cx="184264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Constructor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1318" y="881213"/>
            <a:ext cx="1566617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GC Evaluator</a:t>
            </a:r>
            <a:endParaRPr lang="en-US" baseline="-25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397" y="2250596"/>
            <a:ext cx="3376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Construct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Garbled Circuits for Circuit C: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,…,GC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16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396" y="6304205"/>
            <a:ext cx="7268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Cut-and-choose security Parameter: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6319" y="2317917"/>
            <a:ext cx="36516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Check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half (s/2)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of them. Abort if there is a problem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71602" y="3023787"/>
            <a:ext cx="1582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to check?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54324" y="3022364"/>
            <a:ext cx="2050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Get both keys for all input wires for those circuits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87091" y="4021276"/>
            <a:ext cx="15827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many to check?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69813" y="4019853"/>
            <a:ext cx="20502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s/2. Check circuits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00099" y="4715826"/>
            <a:ext cx="15827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many to Evaluate?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82821" y="4714403"/>
            <a:ext cx="20502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s/2. Evaluation  circuits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00100" y="5488584"/>
            <a:ext cx="1582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How to calculate output?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9892" y="5547926"/>
            <a:ext cx="240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Comic Sans MS"/>
                <a:cs typeface="Comic Sans MS"/>
              </a:rPr>
              <a:t>Majority of the outputs of Evaluation circuits</a:t>
            </a:r>
            <a:endParaRPr lang="en-US" sz="16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89893" y="5393542"/>
            <a:ext cx="22541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If all the evaluation circuits output the same, output that value; else output bot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9512" y="5595509"/>
            <a:ext cx="490070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Clue: tweak one GC such that it outputs correct value if first bit of P</a:t>
            </a:r>
            <a:r>
              <a:rPr lang="en-US" sz="1600" baseline="-25000" dirty="0" smtClean="0">
                <a:latin typeface="Comic Sans MS"/>
                <a:cs typeface="Comic Sans MS"/>
              </a:rPr>
              <a:t>1  </a:t>
            </a:r>
            <a:r>
              <a:rPr lang="en-US" sz="1600" dirty="0" smtClean="0">
                <a:latin typeface="Comic Sans MS"/>
                <a:cs typeface="Comic Sans MS"/>
              </a:rPr>
              <a:t>is 0, else garbage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8150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1"/>
      <p:bldP spid="37" grpId="0"/>
      <p:bldP spid="37" grpId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12356"/>
            <a:ext cx="8812088" cy="107297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Fix for Problem 1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2665" y="1288177"/>
            <a:ext cx="6045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omic Sans MS"/>
                <a:cs typeface="Comic Sans MS"/>
              </a:rPr>
              <a:t>noAbort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P</a:t>
            </a:r>
            <a:r>
              <a:rPr lang="en-US" sz="1600" baseline="-25000" dirty="0" smtClean="0">
                <a:latin typeface="Comic Sans MS"/>
                <a:cs typeface="Comic Sans MS"/>
              </a:rPr>
              <a:t>1 </a:t>
            </a:r>
            <a:r>
              <a:rPr lang="en-US" sz="1600" dirty="0" smtClean="0">
                <a:latin typeface="Comic Sans MS"/>
                <a:cs typeface="Comic Sans MS"/>
              </a:rPr>
              <a:t>does not abort</a:t>
            </a: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latin typeface="Comic Sans MS"/>
                <a:cs typeface="Comic Sans MS"/>
              </a:rPr>
              <a:t>badMaj</a:t>
            </a:r>
            <a:r>
              <a:rPr lang="en-US" sz="1600" b="1" dirty="0" smtClean="0"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Majority of the circuits are bad </a:t>
            </a:r>
            <a:endParaRPr lang="en-US" sz="16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396" y="6304205"/>
            <a:ext cx="7268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Cut-and-choose security Parameter: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40185" y="2199555"/>
            <a:ext cx="60481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latin typeface="Comic Sans MS"/>
                <a:cs typeface="Comic Sans MS"/>
              </a:rPr>
              <a:t>Claim: Cheating Probability = </a:t>
            </a:r>
            <a:r>
              <a:rPr lang="en-US" sz="1600" b="1" dirty="0" err="1" smtClean="0">
                <a:latin typeface="Comic Sans MS"/>
                <a:cs typeface="Comic Sans MS"/>
              </a:rPr>
              <a:t>Pr</a:t>
            </a:r>
            <a:r>
              <a:rPr lang="en-US" sz="1600" b="1" dirty="0" smtClean="0">
                <a:latin typeface="Comic Sans MS"/>
                <a:cs typeface="Comic Sans MS"/>
              </a:rPr>
              <a:t>(</a:t>
            </a:r>
            <a:r>
              <a:rPr lang="en-US" sz="1600" b="1" dirty="0" err="1" smtClean="0">
                <a:latin typeface="Comic Sans MS"/>
                <a:cs typeface="Comic Sans MS"/>
              </a:rPr>
              <a:t>noAbort</a:t>
            </a:r>
            <a:r>
              <a:rPr lang="en-US" sz="1600" b="1" dirty="0" smtClean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1600" b="1" dirty="0" smtClean="0">
                <a:latin typeface="Comic Sans MS"/>
                <a:cs typeface="Comic Sans MS"/>
              </a:rPr>
              <a:t> </a:t>
            </a:r>
            <a:r>
              <a:rPr lang="en-US" sz="1600" b="1" dirty="0" err="1" smtClean="0">
                <a:latin typeface="Comic Sans MS"/>
                <a:cs typeface="Comic Sans MS"/>
              </a:rPr>
              <a:t>badMaj</a:t>
            </a:r>
            <a:r>
              <a:rPr lang="en-US" sz="1600" b="1" dirty="0" smtClean="0">
                <a:latin typeface="Comic Sans MS"/>
                <a:cs typeface="Comic Sans MS"/>
              </a:rPr>
              <a:t>) =    </a:t>
            </a:r>
            <a:endParaRPr lang="en-US" sz="1600" b="1" baseline="-25000" dirty="0" smtClean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445" y="1910111"/>
            <a:ext cx="1866900" cy="983276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04620" y="2852961"/>
            <a:ext cx="201864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Partial Proof (on the broad).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73" y="2880075"/>
            <a:ext cx="6096000" cy="90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73" y="3609065"/>
            <a:ext cx="5448300" cy="1018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1584" y="4704835"/>
            <a:ext cx="5257800" cy="169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661" y="3405552"/>
            <a:ext cx="399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Rest on the board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3544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24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31422</TotalTime>
  <Words>404</Words>
  <Application>Microsoft Macintosh PowerPoint</Application>
  <PresentationFormat>On-screen Show (4:3)</PresentationFormat>
  <Paragraphs>76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Civic</vt:lpstr>
      <vt:lpstr>Clip</vt:lpstr>
      <vt:lpstr>Secure Computation  Lecture 19-20</vt:lpstr>
      <vt:lpstr>Recap and Roadmap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</cp:lastModifiedBy>
  <cp:revision>3073</cp:revision>
  <dcterms:created xsi:type="dcterms:W3CDTF">2013-09-27T09:31:04Z</dcterms:created>
  <dcterms:modified xsi:type="dcterms:W3CDTF">2015-11-18T05:31:21Z</dcterms:modified>
</cp:coreProperties>
</file>