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1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2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36"/>
  </p:notesMasterIdLst>
  <p:sldIdLst>
    <p:sldId id="256" r:id="rId2"/>
    <p:sldId id="293" r:id="rId3"/>
    <p:sldId id="317" r:id="rId4"/>
    <p:sldId id="335" r:id="rId5"/>
    <p:sldId id="336" r:id="rId6"/>
    <p:sldId id="338" r:id="rId7"/>
    <p:sldId id="337" r:id="rId8"/>
    <p:sldId id="339" r:id="rId9"/>
    <p:sldId id="318" r:id="rId10"/>
    <p:sldId id="323" r:id="rId11"/>
    <p:sldId id="324" r:id="rId12"/>
    <p:sldId id="347" r:id="rId13"/>
    <p:sldId id="330" r:id="rId14"/>
    <p:sldId id="331" r:id="rId15"/>
    <p:sldId id="332" r:id="rId16"/>
    <p:sldId id="333" r:id="rId17"/>
    <p:sldId id="334" r:id="rId18"/>
    <p:sldId id="320" r:id="rId19"/>
    <p:sldId id="319" r:id="rId20"/>
    <p:sldId id="321" r:id="rId21"/>
    <p:sldId id="322" r:id="rId22"/>
    <p:sldId id="345" r:id="rId23"/>
    <p:sldId id="352" r:id="rId24"/>
    <p:sldId id="362" r:id="rId25"/>
    <p:sldId id="346" r:id="rId26"/>
    <p:sldId id="356" r:id="rId27"/>
    <p:sldId id="363" r:id="rId28"/>
    <p:sldId id="354" r:id="rId29"/>
    <p:sldId id="355" r:id="rId30"/>
    <p:sldId id="358" r:id="rId31"/>
    <p:sldId id="359" r:id="rId32"/>
    <p:sldId id="360" r:id="rId33"/>
    <p:sldId id="353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9069" autoAdjust="0"/>
  </p:normalViewPr>
  <p:slideViewPr>
    <p:cSldViewPr snapToGrid="0" snapToObjects="1">
      <p:cViewPr>
        <p:scale>
          <a:sx n="75" d="100"/>
          <a:sy n="75" d="100"/>
        </p:scale>
        <p:origin x="-17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61CB9-EAA8-A043-9D4E-302F7927DC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94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DA636-E8F6-E743-9958-B178CE92B2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95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7E6FF6-BF63-6647-B2E3-AE491CD129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296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the course we will learn how</a:t>
            </a:r>
            <a:r>
              <a:rPr lang="en-IN" baseline="0" dirty="0" smtClean="0"/>
              <a:t> to do MPC in the </a:t>
            </a:r>
            <a:r>
              <a:rPr lang="en-IN" dirty="0" smtClean="0"/>
              <a:t> non-underlined settings and the the</a:t>
            </a:r>
            <a:r>
              <a:rPr lang="en-IN" baseline="0" dirty="0" smtClean="0"/>
              <a:t> underlined settings will be taken for seminar talks/projects…does not mean there are no problem left in the traditional models..there are still a huge no. of unsolved problems..so now time to discuss the problems/questions that we are interested to solve in MPC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Information theoretically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Phenomenal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3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Adv is allowed to use whatever input he wants on behalf of the corrupted parties</a:t>
            </a:r>
            <a:r>
              <a:rPr lang="en-IN" baseline="0" dirty="0" smtClean="0"/>
              <a:t>. But he should not be allowed to act other than the way the protocol specifies it to do!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view point of the adversary.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Information theoretically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4C832-C660-E340-9F5B-7E1FFE2F6C4B}" type="slidenum">
              <a:rPr lang="he-IL"/>
              <a:pPr/>
              <a:t>12</a:t>
            </a:fld>
            <a:endParaRPr lang="he-I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Information theoretically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6.wmf"/><Relationship Id="rId6" Type="http://schemas.openxmlformats.org/officeDocument/2006/relationships/image" Target="../media/image16.wm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6.wmf"/><Relationship Id="rId6" Type="http://schemas.openxmlformats.org/officeDocument/2006/relationships/image" Target="../media/image17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3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image" Target="../media/image6.wmf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image" Target="../media/image6.wmf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2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image" Target="../media/image6.wmf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image" Target="../media/image6.wmf"/><Relationship Id="rId9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en-US" sz="4000" smtClean="0">
                <a:solidFill>
                  <a:schemeClr val="tx1"/>
                </a:solidFill>
                <a:latin typeface="Comic Sans MS"/>
                <a:cs typeface="Comic Sans MS"/>
              </a:rPr>
              <a:t>Lecture 3 &amp; 4)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"/>
            <a:ext cx="8239645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9900"/>
                </a:solidFill>
                <a:latin typeface="Comic Sans MS" pitchFamily="66" charset="0"/>
              </a:rPr>
              <a:t>Commitment Schemes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85720" y="5143512"/>
            <a:ext cx="1785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Binding:</a:t>
            </a:r>
            <a:endParaRPr lang="da-DK" b="1" dirty="0" smtClean="0">
              <a:latin typeface="Comic Sans MS"/>
              <a:cs typeface="Comic Sans MS"/>
            </a:endParaRPr>
          </a:p>
          <a:p>
            <a:endParaRPr lang="da-DK" b="1" dirty="0">
              <a:latin typeface="Comic Sans MS"/>
              <a:cs typeface="Comic Sans MS"/>
            </a:endParaRPr>
          </a:p>
          <a:p>
            <a:r>
              <a:rPr lang="da-DK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Hiding: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7422" y="2214554"/>
            <a:ext cx="632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b="0" dirty="0">
                <a:latin typeface="Comic Sans MS"/>
                <a:cs typeface="Comic Sans MS"/>
              </a:rPr>
              <a:t>m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173064" y="2100250"/>
            <a:ext cx="3162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173064" y="3243250"/>
            <a:ext cx="3162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1472" y="4043370"/>
            <a:ext cx="3795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b="0" dirty="0" smtClean="0">
                <a:latin typeface="Comic Sans MS"/>
                <a:cs typeface="Comic Sans MS"/>
              </a:rPr>
              <a:t>C </a:t>
            </a:r>
            <a:r>
              <a:rPr lang="da-DK" b="0" dirty="0">
                <a:latin typeface="Comic Sans MS"/>
                <a:cs typeface="Comic Sans MS"/>
              </a:rPr>
              <a:t>= </a:t>
            </a:r>
            <a:r>
              <a:rPr lang="da-DK" b="0" dirty="0" smtClean="0">
                <a:latin typeface="Comic Sans MS"/>
                <a:cs typeface="Comic Sans MS"/>
              </a:rPr>
              <a:t>Commit(m)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00364" y="1571612"/>
            <a:ext cx="553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dirty="0" smtClean="0">
                <a:latin typeface="Comic Sans MS"/>
                <a:cs typeface="Comic Sans MS"/>
              </a:rPr>
              <a:t>C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000364" y="2786050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0" dirty="0" smtClean="0">
                <a:latin typeface="Comic Sans MS"/>
                <a:cs typeface="Comic Sans MS"/>
              </a:rPr>
              <a:t>m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88937" y="4000504"/>
            <a:ext cx="315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0" dirty="0">
                <a:latin typeface="Comic Sans MS"/>
                <a:cs typeface="Comic Sans MS"/>
              </a:rPr>
              <a:t>m </a:t>
            </a:r>
            <a:r>
              <a:rPr lang="da-DK" b="0" dirty="0" smtClean="0">
                <a:latin typeface="Comic Sans MS"/>
                <a:cs typeface="Comic Sans MS"/>
              </a:rPr>
              <a:t>= </a:t>
            </a:r>
            <a:r>
              <a:rPr lang="da-DK" dirty="0" err="1" smtClean="0">
                <a:latin typeface="Comic Sans MS"/>
                <a:cs typeface="Comic Sans MS"/>
              </a:rPr>
              <a:t>Commit</a:t>
            </a:r>
            <a:r>
              <a:rPr lang="da-DK" b="0" dirty="0" smtClean="0">
                <a:latin typeface="Comic Sans MS"/>
                <a:cs typeface="Comic Sans MS"/>
              </a:rPr>
              <a:t>(C) ?</a:t>
            </a:r>
            <a:endParaRPr lang="en-US" b="0" dirty="0">
              <a:latin typeface="Comic Sans MS"/>
              <a:cs typeface="Comic Sans M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472" y="1428736"/>
            <a:ext cx="8143932" cy="2384645"/>
            <a:chOff x="571472" y="1428736"/>
            <a:chExt cx="8143932" cy="2384645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71472" y="3167050"/>
              <a:ext cx="2428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a-DK" b="1" dirty="0" smtClean="0">
                  <a:solidFill>
                    <a:srgbClr val="C00000"/>
                  </a:solidFill>
                  <a:latin typeface="Comic Sans MS"/>
                  <a:cs typeface="Comic Sans MS"/>
                </a:rPr>
                <a:t>Committer Alice</a:t>
              </a:r>
              <a:endParaRPr lang="en-US" b="1" dirty="0">
                <a:solidFill>
                  <a:srgbClr val="C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896162" y="3167050"/>
              <a:ext cx="18192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a-DK" b="1" dirty="0" smtClean="0">
                  <a:solidFill>
                    <a:srgbClr val="C00000"/>
                  </a:solidFill>
                  <a:latin typeface="Comic Sans MS"/>
                  <a:cs typeface="Comic Sans MS"/>
                </a:rPr>
                <a:t>Verifier   </a:t>
              </a:r>
            </a:p>
            <a:p>
              <a:r>
                <a:rPr lang="da-DK" b="1" dirty="0" smtClean="0">
                  <a:solidFill>
                    <a:srgbClr val="C00000"/>
                  </a:solidFill>
                  <a:latin typeface="Comic Sans MS"/>
                  <a:cs typeface="Comic Sans MS"/>
                </a:rPr>
                <a:t>Bob</a:t>
              </a:r>
              <a:endParaRPr lang="en-US" b="1" dirty="0">
                <a:solidFill>
                  <a:srgbClr val="C0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4269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15140" y="1428736"/>
              <a:ext cx="157163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26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1428736"/>
              <a:ext cx="1428760" cy="171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Rectangle 22"/>
          <p:cNvSpPr/>
          <p:nvPr/>
        </p:nvSpPr>
        <p:spPr>
          <a:xfrm>
            <a:off x="1714480" y="5131114"/>
            <a:ext cx="566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Comic Sans MS"/>
                <a:cs typeface="Comic Sans MS"/>
              </a:rPr>
              <a:t>Alice cannot change the message associated with C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480" y="5710030"/>
            <a:ext cx="538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Comic Sans MS"/>
                <a:cs typeface="Comic Sans MS"/>
              </a:rPr>
              <a:t>Bob cannot guess the message associated with C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62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071E-6 L 0.33855 -0.00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444E-6 L 0.29844 -0.002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 animBg="1"/>
      <p:bldP spid="13" grpId="0"/>
      <p:bldP spid="15" grpId="0"/>
      <p:bldP spid="15" grpId="1"/>
      <p:bldP spid="16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Commitment Schemes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4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515383"/>
              </p:ext>
            </p:extLst>
          </p:nvPr>
        </p:nvGraphicFramePr>
        <p:xfrm>
          <a:off x="1303948" y="213551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948" y="213551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9507" y="229300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S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920544"/>
              </p:ext>
            </p:extLst>
          </p:nvPr>
        </p:nvGraphicFramePr>
        <p:xfrm>
          <a:off x="7458076" y="20677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6" y="20677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016881" y="22953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R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4461" y="2199894"/>
            <a:ext cx="219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Random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endParaRPr lang="en-US" baseline="-25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C = Commit(m)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17703" y="2523060"/>
            <a:ext cx="3213764" cy="1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57491" y="3047796"/>
            <a:ext cx="1004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Random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532" y="1427525"/>
            <a:ext cx="8156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2-party distributed Coin-tossing: Two parties want to flip a coin together.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17703" y="3304658"/>
            <a:ext cx="32137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83228" y="4790693"/>
            <a:ext cx="105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8954" y="4606027"/>
            <a:ext cx="105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5263" y="3520671"/>
            <a:ext cx="2198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Open C</a:t>
            </a:r>
            <a:endParaRPr lang="en-US" baseline="-250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68505" y="3843837"/>
            <a:ext cx="3213764" cy="1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0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574" y="228600"/>
            <a:ext cx="8231578" cy="758952"/>
          </a:xfrm>
        </p:spPr>
        <p:txBody>
          <a:bodyPr/>
          <a:lstStyle/>
          <a:p>
            <a:r>
              <a:rPr lang="en-US" altLang="he-IL" dirty="0" smtClean="0">
                <a:solidFill>
                  <a:srgbClr val="008000"/>
                </a:solidFill>
                <a:latin typeface="Comic Sans MS"/>
                <a:cs typeface="Comic Sans MS"/>
              </a:rPr>
              <a:t>Zero Knowledge Proof</a:t>
            </a:r>
            <a:endParaRPr lang="en-US" altLang="he-IL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752" y="1527175"/>
            <a:ext cx="8202486" cy="77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e-IL" sz="1800" dirty="0" smtClean="0">
                <a:latin typeface="Comic Sans MS"/>
                <a:cs typeface="Comic Sans MS"/>
              </a:rPr>
              <a:t>&gt;&gt; The </a:t>
            </a:r>
            <a:r>
              <a:rPr lang="en-US" altLang="he-IL" sz="1800" dirty="0">
                <a:latin typeface="Comic Sans MS"/>
                <a:cs typeface="Comic Sans MS"/>
              </a:rPr>
              <a:t>purpose of a traditional proof is to convince somebody, but typically the details of a proof give the verifier more info about the assertion.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752" y="2480734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dirty="0" smtClean="0">
                <a:latin typeface="Comic Sans MS"/>
                <a:cs typeface="Comic Sans MS"/>
              </a:rPr>
              <a:t>&gt;&gt; A </a:t>
            </a:r>
            <a:r>
              <a:rPr lang="en-US" altLang="he-IL" dirty="0">
                <a:latin typeface="Comic Sans MS"/>
                <a:cs typeface="Comic Sans MS"/>
              </a:rPr>
              <a:t>proof is a zero-knowledge if the verifier does not get from </a:t>
            </a:r>
            <a:r>
              <a:rPr lang="en-US" altLang="he-IL" dirty="0" smtClean="0">
                <a:latin typeface="Comic Sans MS"/>
                <a:cs typeface="Comic Sans MS"/>
              </a:rPr>
              <a:t>the </a:t>
            </a:r>
            <a:r>
              <a:rPr lang="en-US" altLang="he-IL" dirty="0" err="1" smtClean="0">
                <a:latin typeface="Comic Sans MS"/>
                <a:cs typeface="Comic Sans MS"/>
              </a:rPr>
              <a:t>prover</a:t>
            </a:r>
            <a:r>
              <a:rPr lang="en-US" altLang="he-IL" dirty="0" smtClean="0">
                <a:latin typeface="Comic Sans MS"/>
                <a:cs typeface="Comic Sans MS"/>
              </a:rPr>
              <a:t> other than the assertion that the statement is true or false</a:t>
            </a:r>
            <a:endParaRPr lang="en-US" altLang="he-IL" dirty="0">
              <a:latin typeface="Comic Sans MS"/>
              <a:cs typeface="Comic Sans M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472" y="5182077"/>
            <a:ext cx="2428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Committer Alice</a:t>
            </a:r>
            <a:endParaRPr lang="en-US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96162" y="5182077"/>
            <a:ext cx="1819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Verifier   </a:t>
            </a:r>
          </a:p>
          <a:p>
            <a:r>
              <a:rPr lang="da-DK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Bob</a:t>
            </a:r>
            <a:endParaRPr lang="en-US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43763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43763"/>
            <a:ext cx="1428760" cy="17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5643742"/>
            <a:ext cx="1782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0" dirty="0" smtClean="0">
                <a:latin typeface="Comic Sans MS"/>
                <a:cs typeface="Comic Sans MS"/>
              </a:rPr>
              <a:t>C </a:t>
            </a:r>
            <a:r>
              <a:rPr lang="da-DK" b="0" dirty="0">
                <a:latin typeface="Comic Sans MS"/>
                <a:cs typeface="Comic Sans MS"/>
              </a:rPr>
              <a:t>= </a:t>
            </a:r>
            <a:r>
              <a:rPr lang="da-DK" b="0" dirty="0" smtClean="0">
                <a:latin typeface="Comic Sans MS"/>
                <a:cs typeface="Comic Sans MS"/>
              </a:rPr>
              <a:t>Commit(m)</a:t>
            </a:r>
            <a:endParaRPr lang="en-US" b="0" dirty="0">
              <a:latin typeface="Comic Sans MS"/>
              <a:cs typeface="Comic Sans M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85067" y="3933471"/>
            <a:ext cx="2861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b="0" dirty="0" smtClean="0">
                <a:latin typeface="Comic Sans MS"/>
                <a:cs typeface="Comic Sans MS"/>
              </a:rPr>
              <a:t>I </a:t>
            </a:r>
            <a:r>
              <a:rPr lang="da-DK" b="0" dirty="0" err="1" smtClean="0">
                <a:latin typeface="Comic Sans MS"/>
                <a:cs typeface="Comic Sans MS"/>
              </a:rPr>
              <a:t>know</a:t>
            </a:r>
            <a:r>
              <a:rPr lang="da-DK" b="0" dirty="0" smtClean="0">
                <a:latin typeface="Comic Sans MS"/>
                <a:cs typeface="Comic Sans MS"/>
              </a:rPr>
              <a:t> the </a:t>
            </a:r>
            <a:r>
              <a:rPr lang="da-DK" b="0" dirty="0" err="1" smtClean="0">
                <a:latin typeface="Comic Sans MS"/>
                <a:cs typeface="Comic Sans MS"/>
              </a:rPr>
              <a:t>message</a:t>
            </a:r>
            <a:r>
              <a:rPr lang="da-DK" b="0" dirty="0" smtClean="0">
                <a:latin typeface="Comic Sans MS"/>
                <a:cs typeface="Comic Sans MS"/>
              </a:rPr>
              <a:t> in C</a:t>
            </a:r>
            <a:endParaRPr lang="en-US" b="0" dirty="0">
              <a:latin typeface="Comic Sans MS"/>
              <a:cs typeface="Comic Sans M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00363" y="4436533"/>
            <a:ext cx="32141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40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Expanding the scope of MPC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263" y="1442206"/>
            <a:ext cx="8741276" cy="369332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4.4:</a:t>
            </a:r>
            <a:r>
              <a:rPr lang="en-US" dirty="0" smtClean="0">
                <a:latin typeface="Comic Sans MS"/>
                <a:cs typeface="Comic Sans MS"/>
              </a:rPr>
              <a:t> Various Characteristics of adversary A (static vs. adaptive)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599" y="2309967"/>
            <a:ext cx="387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Static: </a:t>
            </a:r>
            <a:r>
              <a:rPr lang="en-US" dirty="0" smtClean="0">
                <a:latin typeface="Comic Sans MS"/>
                <a:cs typeface="Comic Sans MS"/>
              </a:rPr>
              <a:t>A corrupts parties at the onset of protocol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2738" y="2276101"/>
            <a:ext cx="41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7DEFF"/>
                </a:solidFill>
                <a:latin typeface="Comic Sans MS"/>
                <a:cs typeface="Comic Sans MS"/>
              </a:rPr>
              <a:t>Adaptive: </a:t>
            </a:r>
            <a:r>
              <a:rPr lang="en-US" dirty="0" smtClean="0">
                <a:latin typeface="Comic Sans MS"/>
                <a:cs typeface="Comic Sans MS"/>
              </a:rPr>
              <a:t>A corrupts parties on the fly dynamically </a:t>
            </a:r>
          </a:p>
        </p:txBody>
      </p:sp>
    </p:spTree>
    <p:extLst>
      <p:ext uri="{BB962C8B-B14F-4D97-AF65-F5344CB8AC3E}">
        <p14:creationId xmlns:p14="http://schemas.microsoft.com/office/powerpoint/2010/main" val="87816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026" descr=" 3075"/>
          <p:cNvSpPr>
            <a:spLocks noGrp="1" noChangeArrowheads="1"/>
          </p:cNvSpPr>
          <p:nvPr>
            <p:ph type="title"/>
          </p:nvPr>
        </p:nvSpPr>
        <p:spPr>
          <a:xfrm>
            <a:off x="490538" y="125940"/>
            <a:ext cx="8229600" cy="714375"/>
          </a:xfrm>
        </p:spPr>
        <p:txBody>
          <a:bodyPr/>
          <a:lstStyle/>
          <a:p>
            <a:r>
              <a:rPr lang="en-US" sz="4000" dirty="0" smtClean="0">
                <a:solidFill>
                  <a:srgbClr val="009900"/>
                </a:solidFill>
                <a:latin typeface="Comic Sans MS" charset="0"/>
              </a:rPr>
              <a:t>Static Adversary</a:t>
            </a:r>
            <a:endParaRPr lang="en-US" sz="4000" dirty="0">
              <a:solidFill>
                <a:srgbClr val="009900"/>
              </a:solidFill>
              <a:latin typeface="Comic Sans MS" charset="0"/>
            </a:endParaRPr>
          </a:p>
        </p:txBody>
      </p:sp>
      <p:pic>
        <p:nvPicPr>
          <p:cNvPr id="122882" name="Picture 4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310460"/>
            <a:ext cx="1133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 descr="j0301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310460"/>
            <a:ext cx="12874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116263" y="3208860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116263" y="4251848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167063" y="5488510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22887" name="Picture 7" descr="j013903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0988" y="1260998"/>
            <a:ext cx="938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j013901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6538" y="2911998"/>
            <a:ext cx="22193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697935"/>
            <a:ext cx="12144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697935"/>
            <a:ext cx="121443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j013901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3064398"/>
            <a:ext cx="22177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4603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026" descr=" 3075"/>
          <p:cNvSpPr>
            <a:spLocks noGrp="1" noChangeArrowheads="1"/>
          </p:cNvSpPr>
          <p:nvPr>
            <p:ph type="title"/>
          </p:nvPr>
        </p:nvSpPr>
        <p:spPr>
          <a:xfrm>
            <a:off x="490538" y="142873"/>
            <a:ext cx="8229600" cy="714375"/>
          </a:xfrm>
        </p:spPr>
        <p:txBody>
          <a:bodyPr/>
          <a:lstStyle/>
          <a:p>
            <a:r>
              <a:rPr lang="en-US" sz="4000" dirty="0">
                <a:solidFill>
                  <a:srgbClr val="009900"/>
                </a:solidFill>
                <a:latin typeface="Comic Sans MS" charset="0"/>
              </a:rPr>
              <a:t> </a:t>
            </a:r>
            <a:r>
              <a:rPr lang="en-US" sz="4000" dirty="0" smtClean="0">
                <a:solidFill>
                  <a:srgbClr val="009900"/>
                </a:solidFill>
                <a:latin typeface="Comic Sans MS" charset="0"/>
              </a:rPr>
              <a:t>Adaptive Adversary</a:t>
            </a:r>
            <a:endParaRPr lang="en-US" sz="4000" dirty="0">
              <a:solidFill>
                <a:srgbClr val="009900"/>
              </a:solidFill>
              <a:latin typeface="Comic Sans MS" charset="0"/>
            </a:endParaRPr>
          </a:p>
        </p:txBody>
      </p:sp>
      <p:pic>
        <p:nvPicPr>
          <p:cNvPr id="123906" name="Picture 4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259661"/>
            <a:ext cx="1133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 descr="j0301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259661"/>
            <a:ext cx="12874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116263" y="3158061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116263" y="4201049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167063" y="5437711"/>
            <a:ext cx="2590800" cy="0"/>
          </a:xfrm>
          <a:prstGeom prst="line">
            <a:avLst/>
          </a:prstGeom>
          <a:noFill/>
          <a:ln w="76200">
            <a:solidFill>
              <a:srgbClr val="99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23911" name="Picture 7" descr="j013903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0988" y="1210199"/>
            <a:ext cx="938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12" name="Group 1"/>
          <p:cNvGrpSpPr>
            <a:grpSpLocks/>
          </p:cNvGrpSpPr>
          <p:nvPr/>
        </p:nvGrpSpPr>
        <p:grpSpPr bwMode="auto">
          <a:xfrm>
            <a:off x="1174750" y="4647136"/>
            <a:ext cx="7277100" cy="1058863"/>
            <a:chOff x="1175001" y="4360007"/>
            <a:chExt cx="7277115" cy="1058660"/>
          </a:xfrm>
        </p:grpSpPr>
        <p:pic>
          <p:nvPicPr>
            <p:cNvPr id="1239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001" y="4360007"/>
              <a:ext cx="1213931" cy="105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185" y="4360007"/>
              <a:ext cx="1213931" cy="105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6" descr="j013901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6538" y="2878661"/>
            <a:ext cx="22193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4019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6" descr=" 3075"/>
          <p:cNvSpPr>
            <a:spLocks noGrp="1" noChangeArrowheads="1"/>
          </p:cNvSpPr>
          <p:nvPr>
            <p:ph type="title"/>
          </p:nvPr>
        </p:nvSpPr>
        <p:spPr>
          <a:xfrm>
            <a:off x="118533" y="135467"/>
            <a:ext cx="8881005" cy="97630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Adaptive Corruption stronger than Static Corruption</a:t>
            </a:r>
          </a:p>
        </p:txBody>
      </p:sp>
      <p:sp>
        <p:nvSpPr>
          <p:cNvPr id="124930" name="TextBox 18"/>
          <p:cNvSpPr txBox="1">
            <a:spLocks noChangeArrowheads="1"/>
          </p:cNvSpPr>
          <p:nvPr/>
        </p:nvSpPr>
        <p:spPr bwMode="auto">
          <a:xfrm>
            <a:off x="490538" y="1930400"/>
            <a:ext cx="4902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>
                <a:latin typeface="Comic Sans MS" charset="0"/>
                <a:cs typeface="Comic Sans MS" charset="0"/>
              </a:rPr>
              <a:t>Hackers constantly trying to break into computers running secure protocols  but could do so after the protocol has started.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0538" y="5351463"/>
            <a:ext cx="850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>
                <a:latin typeface="Comic Sans MS" charset="0"/>
                <a:cs typeface="Comic Sans MS" charset="0"/>
              </a:rPr>
              <a:t>The attacker first looks at the communication and then decide who to corrupt (not allowed in static model) </a:t>
            </a:r>
          </a:p>
        </p:txBody>
      </p:sp>
      <p:pic>
        <p:nvPicPr>
          <p:cNvPr id="1249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587500"/>
            <a:ext cx="3606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2410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Expanding the scope of MPC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263" y="1442206"/>
            <a:ext cx="8741276" cy="369332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4.2:</a:t>
            </a:r>
            <a:r>
              <a:rPr lang="en-US" dirty="0" smtClean="0">
                <a:latin typeface="Comic Sans MS"/>
                <a:cs typeface="Comic Sans MS"/>
              </a:rPr>
              <a:t> Various Characteristics of adversary A (static vs. adaptive vs.)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64" y="2309967"/>
            <a:ext cx="323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Static: </a:t>
            </a:r>
            <a:r>
              <a:rPr lang="en-US" dirty="0" smtClean="0">
                <a:latin typeface="Comic Sans MS"/>
                <a:cs typeface="Comic Sans MS"/>
              </a:rPr>
              <a:t>A corrupts parties at the onset of protocol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89599" y="2276101"/>
            <a:ext cx="3454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7DEFF"/>
                </a:solidFill>
                <a:latin typeface="Comic Sans MS"/>
                <a:cs typeface="Comic Sans MS"/>
              </a:rPr>
              <a:t>Adaptive: </a:t>
            </a:r>
            <a:r>
              <a:rPr lang="en-US" dirty="0" smtClean="0">
                <a:latin typeface="Comic Sans MS"/>
                <a:cs typeface="Comic Sans MS"/>
              </a:rPr>
              <a:t>A corrupts parties on the fly dynamically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264" y="4024994"/>
            <a:ext cx="2895195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Most of the works in this model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0099" y="3943105"/>
            <a:ext cx="2897440" cy="2062103"/>
          </a:xfrm>
          <a:prstGeom prst="rect">
            <a:avLst/>
          </a:prstGeom>
          <a:solidFill>
            <a:srgbClr val="E9EFE8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Generalization of Static and more powerful </a:t>
            </a:r>
          </a:p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Less explored</a:t>
            </a:r>
          </a:p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Models real-life scenarios</a:t>
            </a:r>
          </a:p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Very non-intuitive </a:t>
            </a:r>
          </a:p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Many things are not achieved yet </a:t>
            </a:r>
          </a:p>
          <a:p>
            <a:r>
              <a:rPr lang="en-US" sz="1600" dirty="0" smtClean="0">
                <a:solidFill>
                  <a:srgbClr val="08B9D4"/>
                </a:solidFill>
                <a:latin typeface="Comic Sans MS"/>
                <a:cs typeface="Comic Sans MS"/>
              </a:rPr>
              <a:t>&gt;&gt; Scope of Work</a:t>
            </a:r>
            <a:endParaRPr lang="en-US" sz="1600" dirty="0" smtClean="0">
              <a:solidFill>
                <a:srgbClr val="08B9D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3627" y="3101664"/>
            <a:ext cx="335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Semi-adaptive, One-sided Adaptive, Partial-erasure Adaptive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0661" y="4434162"/>
            <a:ext cx="240667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Very less explored again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Some of the results not achieved in adaptive world is shown to be achievable in these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Scope of work</a:t>
            </a:r>
          </a:p>
        </p:txBody>
      </p:sp>
    </p:spTree>
    <p:extLst>
      <p:ext uri="{BB962C8B-B14F-4D97-AF65-F5344CB8AC3E}">
        <p14:creationId xmlns:p14="http://schemas.microsoft.com/office/powerpoint/2010/main" val="4400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Expanding the scope of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MPC: Summary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397" y="1388795"/>
            <a:ext cx="1625603" cy="1615827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1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(Models of Computation)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Boolean vs. Arithmetic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8135" y="1527374"/>
            <a:ext cx="2116667" cy="2492990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2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(Networks)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2.1 Complete vs. </a:t>
            </a:r>
            <a:r>
              <a:rPr lang="en-US" u="sng" dirty="0" smtClean="0">
                <a:latin typeface="Comic Sans MS"/>
                <a:cs typeface="Comic Sans MS"/>
              </a:rPr>
              <a:t>Incomplete</a:t>
            </a:r>
          </a:p>
          <a:p>
            <a:pPr>
              <a:spcBef>
                <a:spcPct val="50000"/>
              </a:spcBef>
            </a:pP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baseline="-25000" dirty="0" smtClean="0">
                <a:latin typeface="Comic Sans MS"/>
                <a:cs typeface="Comic Sans MS"/>
              </a:rPr>
              <a:t>                                          </a:t>
            </a:r>
            <a:r>
              <a:rPr lang="en-US" dirty="0" smtClean="0">
                <a:latin typeface="Comic Sans MS"/>
                <a:cs typeface="Comic Sans MS"/>
              </a:rPr>
              <a:t>2.2 Synchronous </a:t>
            </a:r>
            <a:r>
              <a:rPr lang="en-US" i="1" dirty="0" smtClean="0">
                <a:latin typeface="Comic Sans MS"/>
                <a:cs typeface="Comic Sans MS"/>
              </a:rPr>
              <a:t>vs. </a:t>
            </a:r>
            <a:r>
              <a:rPr lang="en-US" u="sng" dirty="0" smtClean="0">
                <a:latin typeface="Comic Sans MS"/>
                <a:cs typeface="Comic Sans MS"/>
              </a:rPr>
              <a:t>Asynchronous </a:t>
            </a:r>
            <a:r>
              <a:rPr lang="en-US" dirty="0" smtClean="0">
                <a:latin typeface="Comic Sans MS"/>
                <a:cs typeface="Comic Sans MS"/>
              </a:rPr>
              <a:t>vs. </a:t>
            </a:r>
            <a:r>
              <a:rPr lang="en-US" u="sng" dirty="0" smtClean="0">
                <a:latin typeface="Comic Sans MS"/>
                <a:cs typeface="Comic Sans MS"/>
              </a:rPr>
              <a:t>Hybrid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7998" y="1575299"/>
            <a:ext cx="1744133" cy="1615827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3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(Distrust)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Centralized vs. </a:t>
            </a:r>
            <a:r>
              <a:rPr lang="en-US" u="sng" dirty="0" smtClean="0">
                <a:latin typeface="Comic Sans MS"/>
                <a:cs typeface="Comic Sans MS"/>
              </a:rPr>
              <a:t>Decentralized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4721" y="1371833"/>
            <a:ext cx="2696080" cy="3416320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(Adversary)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4.1 Threshold vs. </a:t>
            </a:r>
            <a:r>
              <a:rPr lang="en-US" u="sng" dirty="0" smtClean="0">
                <a:latin typeface="Comic Sans MS"/>
                <a:cs typeface="Comic Sans MS"/>
              </a:rPr>
              <a:t>Non-threshold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4.2 </a:t>
            </a:r>
            <a:r>
              <a:rPr lang="en-US" dirty="0" err="1">
                <a:latin typeface="Comic Sans MS"/>
                <a:cs typeface="Comic Sans MS"/>
              </a:rPr>
              <a:t>Polynomially</a:t>
            </a:r>
            <a:r>
              <a:rPr lang="en-US" dirty="0">
                <a:latin typeface="Comic Sans MS"/>
                <a:cs typeface="Comic Sans MS"/>
              </a:rPr>
              <a:t> Bounded vs. Unbounded </a:t>
            </a:r>
            <a:r>
              <a:rPr lang="en-US" dirty="0" smtClean="0">
                <a:latin typeface="Comic Sans MS"/>
                <a:cs typeface="Comic Sans MS"/>
              </a:rPr>
              <a:t>Powerful</a:t>
            </a:r>
            <a:endParaRPr lang="en-US" u="sng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4.3 Semi-honest vs. Malicious vs. </a:t>
            </a:r>
            <a:r>
              <a:rPr lang="en-US" u="sng" dirty="0" smtClean="0">
                <a:latin typeface="Comic Sans MS"/>
                <a:cs typeface="Comic Sans MS"/>
              </a:rPr>
              <a:t>Covert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4.4 </a:t>
            </a:r>
            <a:r>
              <a:rPr lang="en-US" dirty="0">
                <a:latin typeface="Comic Sans MS"/>
                <a:cs typeface="Comic Sans MS"/>
              </a:rPr>
              <a:t>Static vs. </a:t>
            </a:r>
            <a:r>
              <a:rPr lang="en-US" u="sng" dirty="0" smtClean="0">
                <a:latin typeface="Comic Sans MS"/>
                <a:cs typeface="Comic Sans MS"/>
              </a:rPr>
              <a:t>Adaptive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86" y="6343134"/>
            <a:ext cx="865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Many more ways of extending the scope of MPC. The saga of MPC continues…….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081" y="5136872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92548" y="5187674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46281" y="5153811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16951" y="5136881"/>
            <a:ext cx="3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1733" y="5181600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4891" y="5178402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78167" y="5127606"/>
            <a:ext cx="33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4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2" grpId="0"/>
      <p:bldP spid="4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Attributes of MPC Protocols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263" y="1490393"/>
            <a:ext cx="3860804" cy="923330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13E71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Parameter 1 (Resilience):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The no. of corrupted parties among n parties that it can tolerate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 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995" y="3390014"/>
            <a:ext cx="4745009" cy="2862323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13E71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Parameter 3 (Complexity): </a:t>
            </a:r>
          </a:p>
          <a:p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3.1 Communication complexity: </a:t>
            </a:r>
            <a:r>
              <a:rPr lang="en-US" dirty="0" smtClean="0">
                <a:latin typeface="Comic Sans MS"/>
                <a:cs typeface="Comic Sans MS"/>
              </a:rPr>
              <a:t>Total </a:t>
            </a:r>
            <a:r>
              <a:rPr lang="en-US" dirty="0">
                <a:latin typeface="Comic Sans MS"/>
                <a:cs typeface="Comic Sans MS"/>
              </a:rPr>
              <a:t>number of </a:t>
            </a:r>
            <a:r>
              <a:rPr lang="en-US" dirty="0">
                <a:solidFill>
                  <a:srgbClr val="C00000"/>
                </a:solidFill>
                <a:latin typeface="Comic Sans MS"/>
                <a:cs typeface="Comic Sans MS"/>
              </a:rPr>
              <a:t>bits </a:t>
            </a:r>
            <a:r>
              <a:rPr lang="en-US" dirty="0" smtClean="0">
                <a:latin typeface="Comic Sans MS"/>
                <a:cs typeface="Comic Sans MS"/>
              </a:rPr>
              <a:t>communicated by the honest parties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3.2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(Round Complexity): </a:t>
            </a:r>
            <a:r>
              <a:rPr lang="en-US" dirty="0">
                <a:latin typeface="Comic Sans MS"/>
                <a:cs typeface="Comic Sans MS"/>
              </a:rPr>
              <a:t>Total number of rounds of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interaction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in the </a:t>
            </a:r>
            <a:r>
              <a:rPr lang="en-US" dirty="0" smtClean="0">
                <a:latin typeface="Comic Sans MS"/>
                <a:cs typeface="Comic Sans MS"/>
              </a:rPr>
              <a:t>protocol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3.3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(Computation Complexity): </a:t>
            </a:r>
            <a:r>
              <a:rPr lang="en-US" dirty="0">
                <a:latin typeface="Comic Sans MS"/>
                <a:cs typeface="Comic Sans MS"/>
              </a:rPr>
              <a:t>Computation time required for running protocol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9988" y="1388795"/>
            <a:ext cx="3268137" cy="1892826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13E71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Parameter 2 (Quality):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2.1 Perfect (error-free) / Statistical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2.2 Robust / non-robust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2.3 Fair / unfair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6854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412501"/>
            <a:ext cx="3779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Why secure computation?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821" y="1801963"/>
            <a:ext cx="6336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What is secure (multi-party) computation (MPC)?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825" y="2225291"/>
            <a:ext cx="545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Secret Sharing and Secure sum protocol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28" y="2665552"/>
            <a:ext cx="545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OT and Secure multiplication protocol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31" y="3055014"/>
            <a:ext cx="3508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Expanding Scope of MPC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109" y="3509014"/>
            <a:ext cx="7843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Dimension 1: Models of computation (Boolean vs. Arithmetic)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112" y="3932342"/>
            <a:ext cx="82495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Dimension 2: Network models (Complete vs. Incomplete | Synchronous vs. Hybrid vs. Asynchronous (impossibility results) )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115" y="4575799"/>
            <a:ext cx="7843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Dimension 3: </a:t>
            </a:r>
            <a:r>
              <a:rPr lang="en-US" sz="1600" dirty="0" err="1" smtClean="0">
                <a:latin typeface="Comic Sans MS"/>
                <a:cs typeface="Comic Sans MS"/>
              </a:rPr>
              <a:t>Modelling</a:t>
            </a:r>
            <a:r>
              <a:rPr lang="en-US" sz="1600" dirty="0" smtClean="0">
                <a:latin typeface="Comic Sans MS"/>
                <a:cs typeface="Comic Sans MS"/>
              </a:rPr>
              <a:t> Dis-trust (Centralized vs. decentralized adversary)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109" y="5045712"/>
            <a:ext cx="784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Dimension 4: </a:t>
            </a:r>
            <a:r>
              <a:rPr lang="en-US" sz="1600" dirty="0" err="1" smtClean="0">
                <a:latin typeface="Comic Sans MS"/>
                <a:cs typeface="Comic Sans MS"/>
              </a:rPr>
              <a:t>Modelling</a:t>
            </a:r>
            <a:r>
              <a:rPr lang="en-US" sz="1600" dirty="0" smtClean="0">
                <a:latin typeface="Comic Sans MS"/>
                <a:cs typeface="Comic Sans MS"/>
              </a:rPr>
              <a:t> adversary(threshold vs. non-threshold | </a:t>
            </a:r>
            <a:r>
              <a:rPr lang="en-US" sz="1600" dirty="0" err="1" smtClean="0">
                <a:latin typeface="Comic Sans MS"/>
                <a:cs typeface="Comic Sans MS"/>
              </a:rPr>
              <a:t>polynomially</a:t>
            </a:r>
            <a:r>
              <a:rPr lang="en-US" sz="1600" dirty="0" smtClean="0">
                <a:latin typeface="Comic Sans MS"/>
                <a:cs typeface="Comic Sans MS"/>
              </a:rPr>
              <a:t> bounded vs. unbounded powerful (impossibility) |  semi-honest vs. covert vs. malicious)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100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11667"/>
            <a:ext cx="8534400" cy="758952"/>
          </a:xfrm>
        </p:spPr>
        <p:txBody>
          <a:bodyPr/>
          <a:lstStyle/>
          <a:p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</a:rPr>
              <a:t>Questions in MPC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6263" y="1388795"/>
            <a:ext cx="8741276" cy="646331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FF4916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Question 1 (Possibility/Impossibility):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Given network type, adversary type, under what conditions MPC is possible?  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1" y="2229478"/>
            <a:ext cx="821633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50000"/>
              </a:spcBef>
              <a:buAutoNum type="romanLcParenR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Information theoretic MPC is possible 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 n &gt; 2t</a:t>
            </a: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In synchronous networks, perfect 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i.t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MPC is possible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 n &gt;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2t</a:t>
            </a: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In asynchronous networks, statistical 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i.t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 MPC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is possible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 n &gt;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3t</a:t>
            </a: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asynchronous networks,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perfect 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i.t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 MPC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is possible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 n &gt;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4t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400050" indent="-400050">
              <a:spcBef>
                <a:spcPct val="50000"/>
              </a:spcBef>
              <a:buFontTx/>
              <a:buAutoNum type="romanLcParenR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synchronous networks,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computational robust fair MPC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is possible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iff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 n &gt;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2t</a:t>
            </a:r>
          </a:p>
          <a:p>
            <a:pPr marL="400050" indent="-400050">
              <a:spcBef>
                <a:spcPct val="50000"/>
              </a:spcBef>
              <a:buAutoNum type="romanLcParenR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……..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154" y="5139564"/>
            <a:ext cx="8741276" cy="646331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FF4916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Question 2 (Efficiency):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Given network type, adversary type, how efficient (communication/round/computation) MPC can be designed?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57" y="6037016"/>
            <a:ext cx="8741276" cy="646331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FF4916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Question 3 (Optimality):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Given network type, adversary type, what is the optimal complexity we can achieve? Design such optimal protocols.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2044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1326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</a:rPr>
              <a:t>The major Question That remains: How to define security of MPC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524" y="1474572"/>
            <a:ext cx="883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–        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409" y="1501919"/>
            <a:ext cx="361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n</a:t>
            </a:r>
            <a:r>
              <a:rPr lang="en-US" dirty="0" smtClean="0">
                <a:latin typeface="Comic Sans MS"/>
                <a:cs typeface="Comic Sans MS"/>
              </a:rPr>
              <a:t> parties 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,....,</a:t>
            </a:r>
            <a:r>
              <a:rPr lang="en-US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</a:t>
            </a:r>
          </a:p>
          <a:p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‘some’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are</a:t>
            </a:r>
            <a:r>
              <a:rPr lang="en-US" dirty="0" smtClean="0">
                <a:latin typeface="Comic Sans MS"/>
                <a:cs typeface="Comic Sans MS"/>
              </a:rPr>
              <a:t> corrupted by A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3" y="1557870"/>
            <a:ext cx="4672078" cy="3759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26548" y="2167467"/>
            <a:ext cx="2234246" cy="4690533"/>
            <a:chOff x="1626548" y="2167467"/>
            <a:chExt cx="2234246" cy="4690533"/>
          </a:xfrm>
        </p:grpSpPr>
        <p:pic>
          <p:nvPicPr>
            <p:cNvPr id="8" name="Picture 16" descr="j0139019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6548" y="5503333"/>
              <a:ext cx="2031049" cy="135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2455333" y="5096933"/>
              <a:ext cx="694268" cy="8805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149600" y="4538133"/>
              <a:ext cx="711194" cy="1439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099733" y="2167467"/>
              <a:ext cx="1049867" cy="38100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232401" y="2569978"/>
            <a:ext cx="38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A common n-input function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2063" y="2162997"/>
            <a:ext cx="362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P</a:t>
            </a:r>
            <a:r>
              <a:rPr lang="en-US" baseline="-25000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has private input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8533" y="3051506"/>
            <a:ext cx="410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Goals: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&gt;&gt; </a:t>
            </a:r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Correctness: </a:t>
            </a:r>
            <a:r>
              <a:rPr lang="en-US" dirty="0" smtClean="0">
                <a:latin typeface="Comic Sans MS"/>
                <a:cs typeface="Comic Sans MS"/>
              </a:rPr>
              <a:t>Compute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,..x</a:t>
            </a:r>
            <a:r>
              <a:rPr lang="en-US" baseline="-25000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              </a:t>
            </a:r>
            <a:endParaRPr lang="en-US" dirty="0" smtClean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8533" y="3800155"/>
            <a:ext cx="410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&gt;&gt; </a:t>
            </a:r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Privacy: </a:t>
            </a:r>
            <a:r>
              <a:rPr lang="en-US" dirty="0" smtClean="0">
                <a:latin typeface="Comic Sans MS"/>
                <a:cs typeface="Comic Sans MS"/>
              </a:rPr>
              <a:t>Nothing more than y is leaked to A</a:t>
            </a:r>
          </a:p>
        </p:txBody>
      </p:sp>
    </p:spTree>
    <p:extLst>
      <p:ext uri="{BB962C8B-B14F-4D97-AF65-F5344CB8AC3E}">
        <p14:creationId xmlns:p14="http://schemas.microsoft.com/office/powerpoint/2010/main" val="30011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13265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Comic Sans MS" pitchFamily="66" charset="0"/>
              </a:rPr>
              <a:t>How MPC is defined formally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0544" y="1425264"/>
            <a:ext cx="4237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Do you think this definition is fine?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63740" y="1425264"/>
            <a:ext cx="17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You are wrong!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544" y="2065364"/>
            <a:ext cx="85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&gt;&gt; Does not capture all needs. It is one of the most non-trivial tasks in MPC literature.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403" y="2543394"/>
            <a:ext cx="8175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Many </a:t>
            </a:r>
            <a:r>
              <a:rPr lang="en-US" dirty="0">
                <a:latin typeface="Comic Sans MS"/>
                <a:cs typeface="Comic Sans MS"/>
              </a:rPr>
              <a:t>protocols came before the definition was settled. Only later the security is proven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4" y="4121686"/>
            <a:ext cx="1413933" cy="16187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0471" y="5740412"/>
            <a:ext cx="8983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mic Sans MS"/>
                <a:cs typeface="Comic Sans MS"/>
              </a:rPr>
              <a:t>Andew</a:t>
            </a:r>
            <a:r>
              <a:rPr lang="en-US" sz="1600" dirty="0" smtClean="0">
                <a:latin typeface="Comic Sans MS"/>
                <a:cs typeface="Comic Sans MS"/>
              </a:rPr>
              <a:t> Chi </a:t>
            </a:r>
            <a:r>
              <a:rPr lang="en-US" sz="1600" dirty="0" err="1" smtClean="0">
                <a:latin typeface="Comic Sans MS"/>
                <a:cs typeface="Comic Sans MS"/>
              </a:rPr>
              <a:t>Chih</a:t>
            </a:r>
            <a:r>
              <a:rPr lang="en-US" sz="1600" dirty="0" smtClean="0">
                <a:latin typeface="Comic Sans MS"/>
                <a:cs typeface="Comic Sans MS"/>
              </a:rPr>
              <a:t> Yao, Turing Award winner 2000 for his pioneering work on MPC in 1981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544" y="3291323"/>
            <a:ext cx="8415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&gt;&gt; Yao protocol came without proof!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&gt;&gt; Only in 2006, Yehuda and Benny came up with the full proof.</a:t>
            </a:r>
          </a:p>
        </p:txBody>
      </p:sp>
    </p:spTree>
    <p:extLst>
      <p:ext uri="{BB962C8B-B14F-4D97-AF65-F5344CB8AC3E}">
        <p14:creationId xmlns:p14="http://schemas.microsoft.com/office/powerpoint/2010/main" val="3330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Defining Security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1914" y="1544108"/>
            <a:ext cx="8168619" cy="37052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1800" dirty="0" smtClean="0">
                <a:latin typeface="Comic Sans MS"/>
                <a:cs typeface="Comic Sans MS"/>
              </a:rPr>
              <a:t>&gt;&gt; Consider a secure auction (with secret bids):</a:t>
            </a:r>
          </a:p>
          <a:p>
            <a:pPr marL="0" indent="0" eaLnBrk="1" hangingPunct="1">
              <a:buNone/>
              <a:defRPr/>
            </a:pPr>
            <a:endParaRPr lang="en-US" sz="1800" dirty="0" smtClean="0">
              <a:latin typeface="Comic Sans MS"/>
              <a:cs typeface="Comic Sans MS"/>
            </a:endParaRP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An adversary may wish to learn the bids of all parties – to prevent this, require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PRIVACY</a:t>
            </a:r>
          </a:p>
          <a:p>
            <a:pPr lvl="1" eaLnBrk="1" hangingPunct="1">
              <a:defRPr/>
            </a:pPr>
            <a:endParaRPr lang="en-US" sz="1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An adversary may wish to win with a lower bid than the highest – to prevent this, require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CORRECTNESS</a:t>
            </a:r>
          </a:p>
          <a:p>
            <a:pPr lvl="1" eaLnBrk="1" hangingPunct="1">
              <a:defRPr/>
            </a:pPr>
            <a:endParaRPr lang="en-US" sz="1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But, the adversary may also wish to ensure that it always gives the highest bid – to prevent this, require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INDEPENDENCE OF INPUTS</a:t>
            </a:r>
          </a:p>
          <a:p>
            <a:pPr marL="0" indent="0">
              <a:buNone/>
            </a:pPr>
            <a:endParaRPr lang="en-US" sz="1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>
              <a:buFont typeface="Courier New"/>
              <a:buChar char="o"/>
            </a:pP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An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adversary may try to abort the execution if its bid is not </a:t>
            </a: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the highest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– require </a:t>
            </a:r>
            <a:r>
              <a:rPr lang="en-US" sz="1900" dirty="0" smtClean="0">
                <a:solidFill>
                  <a:srgbClr val="0000FF"/>
                </a:solidFill>
                <a:latin typeface="Comic Sans MS"/>
                <a:cs typeface="Comic Sans MS"/>
              </a:rPr>
              <a:t>FAIRNESS</a:t>
            </a:r>
            <a:endParaRPr lang="en-US" sz="19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 eaLnBrk="1" hangingPunct="1">
              <a:buFont typeface="Courier New"/>
              <a:buChar char="o"/>
              <a:defRPr/>
            </a:pPr>
            <a:endParaRPr lang="en-US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 eaLnBrk="1" hangingPunct="1">
              <a:defRPr/>
            </a:pPr>
            <a:endParaRPr lang="en-US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935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General Security Properties expected from MPC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752" y="1679573"/>
            <a:ext cx="8534400" cy="4501094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Privacy: </a:t>
            </a:r>
            <a:r>
              <a:rPr lang="en-US" sz="1800" dirty="0">
                <a:latin typeface="Comic Sans MS"/>
                <a:cs typeface="Comic Sans MS"/>
              </a:rPr>
              <a:t>only the output is </a:t>
            </a:r>
            <a:r>
              <a:rPr lang="en-US" sz="1800" dirty="0" smtClean="0">
                <a:latin typeface="Comic Sans MS"/>
                <a:cs typeface="Comic Sans MS"/>
              </a:rPr>
              <a:t>revealed</a:t>
            </a:r>
          </a:p>
          <a:p>
            <a:pPr>
              <a:buFont typeface="Courier New"/>
              <a:buChar char="o"/>
            </a:pPr>
            <a:endParaRPr lang="en-US" sz="1800" dirty="0"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Correctness</a:t>
            </a: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sz="1800" dirty="0">
                <a:latin typeface="Comic Sans MS"/>
                <a:cs typeface="Comic Sans MS"/>
              </a:rPr>
              <a:t> the function is </a:t>
            </a:r>
            <a:r>
              <a:rPr lang="en-US" sz="1800" dirty="0" smtClean="0">
                <a:latin typeface="Comic Sans MS"/>
                <a:cs typeface="Comic Sans MS"/>
              </a:rPr>
              <a:t>computed correctly</a:t>
            </a:r>
          </a:p>
          <a:p>
            <a:pPr>
              <a:buFont typeface="Courier New"/>
              <a:buChar char="o"/>
            </a:pPr>
            <a:endParaRPr lang="en-US" sz="1800" dirty="0"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Independence </a:t>
            </a: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of inputs:</a:t>
            </a:r>
            <a:r>
              <a:rPr lang="en-US" sz="1800" dirty="0">
                <a:latin typeface="Comic Sans MS"/>
                <a:cs typeface="Comic Sans MS"/>
              </a:rPr>
              <a:t> parties </a:t>
            </a:r>
            <a:r>
              <a:rPr lang="en-US" sz="1800" dirty="0" smtClean="0">
                <a:latin typeface="Comic Sans MS"/>
                <a:cs typeface="Comic Sans MS"/>
              </a:rPr>
              <a:t>cannot choose </a:t>
            </a:r>
            <a:r>
              <a:rPr lang="en-US" sz="1800" dirty="0">
                <a:latin typeface="Comic Sans MS"/>
                <a:cs typeface="Comic Sans MS"/>
              </a:rPr>
              <a:t>inputs based on others’ </a:t>
            </a:r>
            <a:r>
              <a:rPr lang="en-US" sz="1800" dirty="0" smtClean="0">
                <a:latin typeface="Comic Sans MS"/>
                <a:cs typeface="Comic Sans MS"/>
              </a:rPr>
              <a:t>inputs</a:t>
            </a:r>
          </a:p>
          <a:p>
            <a:pPr>
              <a:buFont typeface="Courier New"/>
              <a:buChar char="o"/>
            </a:pPr>
            <a:endParaRPr lang="en-US" sz="1800" dirty="0"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Fairness</a:t>
            </a: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sz="1800" dirty="0">
                <a:latin typeface="Comic Sans MS"/>
                <a:cs typeface="Comic Sans MS"/>
              </a:rPr>
              <a:t> if </a:t>
            </a:r>
            <a:r>
              <a:rPr lang="en-US" sz="1800" dirty="0" smtClean="0">
                <a:latin typeface="Comic Sans MS"/>
                <a:cs typeface="Comic Sans MS"/>
              </a:rPr>
              <a:t>corrupted </a:t>
            </a:r>
            <a:r>
              <a:rPr lang="en-US" sz="1800" dirty="0">
                <a:latin typeface="Comic Sans MS"/>
                <a:cs typeface="Comic Sans MS"/>
              </a:rPr>
              <a:t>party receives output, </a:t>
            </a:r>
            <a:r>
              <a:rPr lang="en-US" sz="1800" dirty="0" smtClean="0">
                <a:latin typeface="Comic Sans MS"/>
                <a:cs typeface="Comic Sans MS"/>
              </a:rPr>
              <a:t>honest parties also receive output</a:t>
            </a:r>
          </a:p>
          <a:p>
            <a:pPr>
              <a:buFont typeface="Courier New"/>
              <a:buChar char="o"/>
            </a:pPr>
            <a:endParaRPr lang="en-US" sz="1800" dirty="0"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Guaranteed </a:t>
            </a: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output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delivery:</a:t>
            </a:r>
            <a:r>
              <a:rPr lang="en-US" sz="1800" dirty="0" smtClean="0">
                <a:latin typeface="Comic Sans MS"/>
                <a:cs typeface="Comic Sans MS"/>
              </a:rPr>
              <a:t> No matter how the corrupted parties behave honest parties must get output</a:t>
            </a:r>
          </a:p>
          <a:p>
            <a:pPr>
              <a:buFont typeface="Courier New"/>
              <a:buChar char="o"/>
            </a:pPr>
            <a:endParaRPr lang="en-US" sz="1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More???</a:t>
            </a:r>
          </a:p>
        </p:txBody>
      </p:sp>
    </p:spTree>
    <p:extLst>
      <p:ext uri="{BB962C8B-B14F-4D97-AF65-F5344CB8AC3E}">
        <p14:creationId xmlns:p14="http://schemas.microsoft.com/office/powerpoint/2010/main" val="183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11667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Defining Security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066" y="3295476"/>
            <a:ext cx="374226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Problems with Option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953" y="1521144"/>
            <a:ext cx="890692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&gt;&gt;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Option 1:  </a:t>
            </a:r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nalyze </a:t>
            </a:r>
            <a:r>
              <a:rPr lang="en-US" dirty="0">
                <a:latin typeface="Comic Sans MS"/>
                <a:cs typeface="Comic Sans MS"/>
              </a:rPr>
              <a:t>security concerns for each specific </a:t>
            </a:r>
            <a:r>
              <a:rPr lang="en-US" dirty="0" smtClean="0">
                <a:latin typeface="Comic Sans MS"/>
                <a:cs typeface="Comic Sans MS"/>
              </a:rPr>
              <a:t>problem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017" y="2075246"/>
            <a:ext cx="6959600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dirty="0">
                <a:latin typeface="Comic Sans MS"/>
                <a:cs typeface="Comic Sans MS"/>
              </a:rPr>
              <a:t>Auctions: as in </a:t>
            </a:r>
            <a:r>
              <a:rPr lang="en-US" dirty="0" smtClean="0">
                <a:latin typeface="Comic Sans MS"/>
                <a:cs typeface="Comic Sans MS"/>
              </a:rPr>
              <a:t>above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285750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dirty="0" smtClean="0">
                <a:latin typeface="Comic Sans MS"/>
                <a:cs typeface="Comic Sans MS"/>
              </a:rPr>
              <a:t>Elections</a:t>
            </a:r>
            <a:r>
              <a:rPr lang="en-US" dirty="0">
                <a:latin typeface="Comic Sans MS"/>
                <a:cs typeface="Comic Sans MS"/>
              </a:rPr>
              <a:t>: privacy and correctness only (?)</a:t>
            </a:r>
          </a:p>
        </p:txBody>
      </p:sp>
      <p:sp>
        <p:nvSpPr>
          <p:cNvPr id="6" name="Rectangle 5"/>
          <p:cNvSpPr/>
          <p:nvPr/>
        </p:nvSpPr>
        <p:spPr>
          <a:xfrm>
            <a:off x="826681" y="4297808"/>
            <a:ext cx="809413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dirty="0" smtClean="0">
                <a:latin typeface="Comic Sans MS"/>
                <a:cs typeface="Comic Sans MS"/>
              </a:rPr>
              <a:t>Definitions </a:t>
            </a:r>
            <a:r>
              <a:rPr lang="en-US" dirty="0">
                <a:latin typeface="Comic Sans MS"/>
                <a:cs typeface="Comic Sans MS"/>
              </a:rPr>
              <a:t>are application dependent (need to redefine each time).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1" y="3777189"/>
            <a:ext cx="570653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dirty="0">
                <a:latin typeface="Comic Sans MS"/>
                <a:cs typeface="Comic Sans MS"/>
              </a:rPr>
              <a:t>How do we know that all concerns are covered?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9739" y="5287897"/>
            <a:ext cx="54489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No!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6943" y="5287897"/>
            <a:ext cx="6363873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A single definition: Generic and caters to all functions f and tells what exactly it captures!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66" y="5965231"/>
            <a:ext cx="239628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Alternative Option?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0903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13265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Real World/Ideal World based Security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017" y="2433732"/>
            <a:ext cx="8463616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When it comes to cricket, you may like to choose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Sachin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/Bradman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When it comes to Football, you may like to choose Pele/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Maradona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For every product, there is ISO standard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953" y="1453412"/>
            <a:ext cx="792784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&gt;&gt; How do you judge a person (person’s particular quality)/ a product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017" y="1821251"/>
            <a:ext cx="695960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We set a standard/ideal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Find out how close are we to the ideal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685" y="3423018"/>
            <a:ext cx="455811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&gt;&gt; We will do exactly the same for MPC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2877" y="3787136"/>
            <a:ext cx="526779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Set an ideal/standard/benchmark for MPC.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2877" y="4168893"/>
            <a:ext cx="794020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Define security based on the closeness to the ideal solution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811" y="4803125"/>
            <a:ext cx="711352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Real World/Ideal World Security Definition Paradigm: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5944" y="5175674"/>
            <a:ext cx="8112590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Ideal world: Clean/Concise specification, can be easily stated, well-understood, we know what it properties it gives in an obvious way, we can change specification it according to our need.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746" y="5971528"/>
            <a:ext cx="788940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&gt; Real world: Emulates the ideal world. 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03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  <p:bldP spid="8" grpId="0"/>
      <p:bldP spid="9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Setting that we consider now  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20" y="1527374"/>
            <a:ext cx="2116667" cy="1477327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2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(Networks)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Complete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Synchronous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9879" y="1575299"/>
            <a:ext cx="1744133" cy="1061829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3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(Distrust)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Centralized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14508" y="1541433"/>
            <a:ext cx="2696080" cy="2308324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(Adversary)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Threshold 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Comic Sans MS"/>
                <a:cs typeface="Comic Sans MS"/>
              </a:rPr>
              <a:t>Polynomially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Bounded </a:t>
            </a:r>
            <a:endParaRPr lang="en-US" dirty="0" smtClean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Semi-honest </a:t>
            </a:r>
            <a:endParaRPr lang="en-US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Static</a:t>
            </a:r>
            <a:endParaRPr lang="en-US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1787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0" y="197435"/>
            <a:ext cx="8969905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Ideal World MPC</a:t>
            </a:r>
            <a:endParaRPr lang="en-US" sz="3200" kern="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1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32" name="Oval 31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2941967" y="1349149"/>
            <a:ext cx="576064" cy="576064"/>
            <a:chOff x="1475656" y="2492896"/>
            <a:chExt cx="576064" cy="576064"/>
          </a:xfrm>
        </p:grpSpPr>
        <p:sp>
          <p:nvSpPr>
            <p:cNvPr id="36" name="Oval 3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39" name="Group 29"/>
          <p:cNvGrpSpPr/>
          <p:nvPr/>
        </p:nvGrpSpPr>
        <p:grpSpPr>
          <a:xfrm>
            <a:off x="810651" y="4839741"/>
            <a:ext cx="576064" cy="576064"/>
            <a:chOff x="1475656" y="2492896"/>
            <a:chExt cx="576064" cy="576064"/>
          </a:xfrm>
        </p:grpSpPr>
        <p:sp>
          <p:nvSpPr>
            <p:cNvPr id="40" name="Oval 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43" name="Group 32"/>
          <p:cNvGrpSpPr/>
          <p:nvPr/>
        </p:nvGrpSpPr>
        <p:grpSpPr>
          <a:xfrm>
            <a:off x="2886226" y="4854938"/>
            <a:ext cx="576064" cy="576064"/>
            <a:chOff x="1475656" y="2492896"/>
            <a:chExt cx="576064" cy="576064"/>
          </a:xfrm>
        </p:grpSpPr>
        <p:sp>
          <p:nvSpPr>
            <p:cNvPr id="44" name="Oval 43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2610851" y="2098820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627955" y="3962475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90076" y="3856943"/>
            <a:ext cx="477937" cy="81346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716" y="2901926"/>
            <a:ext cx="1224136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51917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790076" y="2302933"/>
            <a:ext cx="596640" cy="74909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92169" y="5820140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aphicFrame>
        <p:nvGraphicFramePr>
          <p:cNvPr id="2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29678"/>
              </p:ext>
            </p:extLst>
          </p:nvPr>
        </p:nvGraphicFramePr>
        <p:xfrm>
          <a:off x="421321" y="1622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3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1" y="1622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00971"/>
              </p:ext>
            </p:extLst>
          </p:nvPr>
        </p:nvGraphicFramePr>
        <p:xfrm>
          <a:off x="3516013" y="162110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13" y="162110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324110"/>
              </p:ext>
            </p:extLst>
          </p:nvPr>
        </p:nvGraphicFramePr>
        <p:xfrm>
          <a:off x="414898" y="429842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5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98" y="429842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538151"/>
              </p:ext>
            </p:extLst>
          </p:nvPr>
        </p:nvGraphicFramePr>
        <p:xfrm>
          <a:off x="3387689" y="417872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6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89" y="417872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6" y="4313139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9305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1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54 0.2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3646 -0.2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9045 -0.2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716" y="2901926"/>
            <a:ext cx="1224136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Ideal World MPC</a:t>
            </a:r>
            <a:endParaRPr lang="en-US" sz="3200" kern="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68850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648834" y="3375855"/>
            <a:ext cx="614883" cy="616733"/>
            <a:chOff x="5096933" y="5191400"/>
            <a:chExt cx="614883" cy="616733"/>
          </a:xfrm>
        </p:grpSpPr>
        <p:sp>
          <p:nvSpPr>
            <p:cNvPr id="81" name="Oval 8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61242" y="3371569"/>
            <a:ext cx="597950" cy="616733"/>
            <a:chOff x="5096933" y="5191400"/>
            <a:chExt cx="597950" cy="616733"/>
          </a:xfrm>
        </p:grpSpPr>
        <p:sp>
          <p:nvSpPr>
            <p:cNvPr id="84" name="Oval 8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5199211" y="5216519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65767" y="3375674"/>
            <a:ext cx="614883" cy="616733"/>
            <a:chOff x="5096933" y="5191400"/>
            <a:chExt cx="614883" cy="616733"/>
          </a:xfrm>
        </p:grpSpPr>
        <p:sp>
          <p:nvSpPr>
            <p:cNvPr id="87" name="Oval 86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65767" y="3366619"/>
            <a:ext cx="614883" cy="625480"/>
            <a:chOff x="5096933" y="6435695"/>
            <a:chExt cx="614883" cy="625480"/>
          </a:xfrm>
        </p:grpSpPr>
        <p:sp>
          <p:nvSpPr>
            <p:cNvPr id="90" name="Oval 89"/>
            <p:cNvSpPr/>
            <p:nvPr/>
          </p:nvSpPr>
          <p:spPr>
            <a:xfrm>
              <a:off x="5096933" y="6444442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5216144" y="6435695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514374"/>
            <a:ext cx="50800" cy="5106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198594" y="1997389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334498" y="2649740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118034" y="4521948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502850" y="2560799"/>
            <a:ext cx="0" cy="13681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5910562" y="2361708"/>
            <a:ext cx="1800200" cy="172819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562190" y="1908280"/>
            <a:ext cx="614883" cy="616733"/>
            <a:chOff x="5096933" y="5191400"/>
            <a:chExt cx="614883" cy="616733"/>
          </a:xfrm>
        </p:grpSpPr>
        <p:sp>
          <p:nvSpPr>
            <p:cNvPr id="102" name="Oval 101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860682" y="1905103"/>
            <a:ext cx="614883" cy="616733"/>
            <a:chOff x="5096933" y="5191400"/>
            <a:chExt cx="614883" cy="616733"/>
          </a:xfrm>
        </p:grpSpPr>
        <p:sp>
          <p:nvSpPr>
            <p:cNvPr id="105" name="Oval 10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788335" y="3916997"/>
            <a:ext cx="614883" cy="616733"/>
            <a:chOff x="5096933" y="5191400"/>
            <a:chExt cx="614883" cy="616733"/>
          </a:xfrm>
        </p:grpSpPr>
        <p:sp>
          <p:nvSpPr>
            <p:cNvPr id="108" name="Oval 10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01932" y="3972126"/>
            <a:ext cx="614883" cy="616733"/>
            <a:chOff x="5096933" y="5191400"/>
            <a:chExt cx="614883" cy="616733"/>
          </a:xfrm>
        </p:grpSpPr>
        <p:sp>
          <p:nvSpPr>
            <p:cNvPr id="111" name="Oval 11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736" y="2649741"/>
            <a:ext cx="1213931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92169" y="5820140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4764033" y="5804807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97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98" name="Oval 9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00" name="Group 26"/>
          <p:cNvGrpSpPr/>
          <p:nvPr/>
        </p:nvGrpSpPr>
        <p:grpSpPr>
          <a:xfrm>
            <a:off x="2941967" y="1349149"/>
            <a:ext cx="576064" cy="576064"/>
            <a:chOff x="1475656" y="2492896"/>
            <a:chExt cx="576064" cy="576064"/>
          </a:xfrm>
        </p:grpSpPr>
        <p:sp>
          <p:nvSpPr>
            <p:cNvPr id="101" name="Oval 10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17" name="Group 29"/>
          <p:cNvGrpSpPr/>
          <p:nvPr/>
        </p:nvGrpSpPr>
        <p:grpSpPr>
          <a:xfrm>
            <a:off x="810651" y="4839741"/>
            <a:ext cx="576064" cy="576064"/>
            <a:chOff x="1475656" y="2492896"/>
            <a:chExt cx="576064" cy="576064"/>
          </a:xfrm>
        </p:grpSpPr>
        <p:sp>
          <p:nvSpPr>
            <p:cNvPr id="118" name="Oval 11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20" name="Group 32"/>
          <p:cNvGrpSpPr/>
          <p:nvPr/>
        </p:nvGrpSpPr>
        <p:grpSpPr>
          <a:xfrm>
            <a:off x="2886226" y="4854938"/>
            <a:ext cx="576064" cy="576064"/>
            <a:chOff x="1475656" y="2492896"/>
            <a:chExt cx="576064" cy="576064"/>
          </a:xfrm>
        </p:grpSpPr>
        <p:sp>
          <p:nvSpPr>
            <p:cNvPr id="121" name="Oval 12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V="1">
            <a:off x="2610851" y="2098820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2627955" y="3962475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90076" y="3856943"/>
            <a:ext cx="477937" cy="81346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790076" y="2302933"/>
            <a:ext cx="596640" cy="74909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24622"/>
              </p:ext>
            </p:extLst>
          </p:nvPr>
        </p:nvGraphicFramePr>
        <p:xfrm>
          <a:off x="421321" y="1622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1" y="1622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349534"/>
              </p:ext>
            </p:extLst>
          </p:nvPr>
        </p:nvGraphicFramePr>
        <p:xfrm>
          <a:off x="3516013" y="162110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5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13" y="162110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444418"/>
              </p:ext>
            </p:extLst>
          </p:nvPr>
        </p:nvGraphicFramePr>
        <p:xfrm>
          <a:off x="3387689" y="417872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6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89" y="417872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6" y="4313139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2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971879"/>
              </p:ext>
            </p:extLst>
          </p:nvPr>
        </p:nvGraphicFramePr>
        <p:xfrm>
          <a:off x="5235616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7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616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803450"/>
              </p:ext>
            </p:extLst>
          </p:nvPr>
        </p:nvGraphicFramePr>
        <p:xfrm>
          <a:off x="8431906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8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906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025476"/>
              </p:ext>
            </p:extLst>
          </p:nvPr>
        </p:nvGraphicFramePr>
        <p:xfrm>
          <a:off x="8388247" y="412596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29" name="Clip" r:id="rId13" imgW="525240" imgH="1361880" progId="">
                  <p:embed/>
                </p:oleObj>
              </mc:Choice>
              <mc:Fallback>
                <p:oleObj name="Clip" r:id="rId1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247" y="412596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758" y="4091044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" name="Group 25"/>
          <p:cNvGrpSpPr/>
          <p:nvPr/>
        </p:nvGrpSpPr>
        <p:grpSpPr>
          <a:xfrm>
            <a:off x="5593858" y="1246282"/>
            <a:ext cx="576064" cy="576064"/>
            <a:chOff x="1475656" y="2492896"/>
            <a:chExt cx="576064" cy="576064"/>
          </a:xfrm>
        </p:grpSpPr>
        <p:sp>
          <p:nvSpPr>
            <p:cNvPr id="137" name="Oval 136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39" name="Group 26"/>
          <p:cNvGrpSpPr/>
          <p:nvPr/>
        </p:nvGrpSpPr>
        <p:grpSpPr>
          <a:xfrm>
            <a:off x="7797182" y="1280148"/>
            <a:ext cx="576064" cy="576064"/>
            <a:chOff x="1475656" y="2492896"/>
            <a:chExt cx="576064" cy="576064"/>
          </a:xfrm>
        </p:grpSpPr>
        <p:sp>
          <p:nvSpPr>
            <p:cNvPr id="140" name="Oval 1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42" name="Group 29"/>
          <p:cNvGrpSpPr/>
          <p:nvPr/>
        </p:nvGrpSpPr>
        <p:grpSpPr>
          <a:xfrm>
            <a:off x="5733598" y="4753807"/>
            <a:ext cx="576064" cy="576064"/>
            <a:chOff x="1475656" y="2492896"/>
            <a:chExt cx="576064" cy="576064"/>
          </a:xfrm>
        </p:grpSpPr>
        <p:sp>
          <p:nvSpPr>
            <p:cNvPr id="143" name="Oval 14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5" name="Group 32"/>
          <p:cNvGrpSpPr/>
          <p:nvPr/>
        </p:nvGrpSpPr>
        <p:grpSpPr>
          <a:xfrm>
            <a:off x="7859972" y="4650473"/>
            <a:ext cx="576064" cy="576064"/>
            <a:chOff x="1475656" y="2492896"/>
            <a:chExt cx="576064" cy="576064"/>
          </a:xfrm>
        </p:grpSpPr>
        <p:sp>
          <p:nvSpPr>
            <p:cNvPr id="146" name="Oval 14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1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736 L -0.09948 -0.1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667 L 0.13559 -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3646 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4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667 L -0.10069 0.11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16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Expanding the scope of MPC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263" y="1442206"/>
            <a:ext cx="8741276" cy="646331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4.3:</a:t>
            </a:r>
            <a:r>
              <a:rPr lang="en-US" dirty="0" smtClean="0">
                <a:latin typeface="Comic Sans MS"/>
                <a:cs typeface="Comic Sans MS"/>
              </a:rPr>
              <a:t> Various Characteristics of adversary A (semi-honest vs. malicious vs. covert)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1" y="2309967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Passive/Semi-honest: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 is a passive observer, eavesdrops the corrupted parties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1467" y="2276101"/>
            <a:ext cx="2696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Active/Malicious: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 takes full control over the corrupted parties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005" y="3587512"/>
            <a:ext cx="2742795" cy="1077218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Well explored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Often acts as a starting point for malicious protocols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6932" y="3452048"/>
            <a:ext cx="2560605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Well explored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final goal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&gt;&gt; Demands a whole lot of new primitives, Commitment, Zero-knowledge Proofs, Byzantine agreement/broadcast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5" y="5785284"/>
            <a:ext cx="8775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One of the earlier demarcations made in the study MPC.</a:t>
            </a:r>
          </a:p>
          <a:p>
            <a:endParaRPr lang="en-US" dirty="0" smtClean="0">
              <a:solidFill>
                <a:srgbClr val="660066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irst half:   semi-honest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                               Second Half: Malicious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0661" y="2881535"/>
            <a:ext cx="2406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Covert: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A behaves maliciously only when its prob. Of getting caught is 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9991" y="4129368"/>
            <a:ext cx="259294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Very less explored 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</a:t>
            </a:r>
            <a:r>
              <a:rPr lang="en-US" sz="1600" dirty="0">
                <a:solidFill>
                  <a:srgbClr val="660066"/>
                </a:solidFill>
                <a:latin typeface="Comic Sans MS"/>
                <a:cs typeface="Comic Sans MS"/>
              </a:rPr>
              <a:t>M</a:t>
            </a:r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ore efficient solutions than maliciously secure protocols</a:t>
            </a:r>
          </a:p>
          <a:p>
            <a:r>
              <a:rPr lang="en-US" sz="1600" dirty="0" smtClean="0">
                <a:solidFill>
                  <a:srgbClr val="660066"/>
                </a:solidFill>
                <a:latin typeface="Comic Sans MS"/>
                <a:cs typeface="Comic Sans MS"/>
              </a:rPr>
              <a:t>&gt;&gt; Scope of work</a:t>
            </a:r>
          </a:p>
        </p:txBody>
      </p:sp>
    </p:spTree>
    <p:extLst>
      <p:ext uri="{BB962C8B-B14F-4D97-AF65-F5344CB8AC3E}">
        <p14:creationId xmlns:p14="http://schemas.microsoft.com/office/powerpoint/2010/main" val="346398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3" grpId="0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2026638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96332"/>
            <a:ext cx="9025466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How do you compare Real world with Ideal World?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370" y="1297004"/>
            <a:ext cx="459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Fix the inputs of the parties, say x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,….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86" y="1659470"/>
            <a:ext cx="9075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Real world view of </a:t>
            </a:r>
            <a:r>
              <a:rPr lang="en-US" sz="1600" dirty="0" err="1" smtClean="0">
                <a:latin typeface="Comic Sans MS"/>
                <a:cs typeface="Comic Sans MS"/>
              </a:rPr>
              <a:t>adv</a:t>
            </a:r>
            <a:r>
              <a:rPr lang="en-US" sz="1600" dirty="0" smtClean="0">
                <a:latin typeface="Comic Sans MS"/>
                <a:cs typeface="Comic Sans MS"/>
              </a:rPr>
              <a:t> contains no more info than ideal world view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4616" y="4634364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>
                <a:latin typeface="Comic Sans MS"/>
                <a:cs typeface="Comic Sans MS"/>
              </a:rPr>
              <a:t>The </a:t>
            </a:r>
            <a:r>
              <a:rPr lang="en-US" sz="1600" dirty="0" smtClean="0">
                <a:latin typeface="Comic Sans MS"/>
                <a:cs typeface="Comic Sans MS"/>
              </a:rPr>
              <a:t>view of 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  on </a:t>
            </a:r>
            <a:r>
              <a:rPr lang="en-US" sz="1600" dirty="0" smtClean="0">
                <a:latin typeface="Comic Sans MS"/>
                <a:cs typeface="Comic Sans MS"/>
              </a:rPr>
              <a:t>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- Leaked Values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5818" y="3772576"/>
            <a:ext cx="214111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88934" y="2339667"/>
            <a:ext cx="0" cy="33499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95450"/>
              </p:ext>
            </p:extLst>
          </p:nvPr>
        </p:nvGraphicFramePr>
        <p:xfrm>
          <a:off x="4947755" y="202663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202663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71750"/>
              </p:ext>
            </p:extLst>
          </p:nvPr>
        </p:nvGraphicFramePr>
        <p:xfrm>
          <a:off x="8499638" y="200860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200860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01219"/>
              </p:ext>
            </p:extLst>
          </p:nvPr>
        </p:nvGraphicFramePr>
        <p:xfrm>
          <a:off x="8489845" y="355023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355023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3447590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2205624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2170337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704844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786521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74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2077437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3783" y="3823375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08124"/>
              </p:ext>
            </p:extLst>
          </p:nvPr>
        </p:nvGraphicFramePr>
        <p:xfrm>
          <a:off x="555720" y="20774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5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20774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21532"/>
              </p:ext>
            </p:extLst>
          </p:nvPr>
        </p:nvGraphicFramePr>
        <p:xfrm>
          <a:off x="4107603" y="205939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6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205939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601948"/>
              </p:ext>
            </p:extLst>
          </p:nvPr>
        </p:nvGraphicFramePr>
        <p:xfrm>
          <a:off x="4097810" y="36010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57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36010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25" y="3498389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2256423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2221136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755643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2482874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46176" y="4705770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>
                <a:latin typeface="Comic Sans MS"/>
                <a:cs typeface="Comic Sans MS"/>
              </a:rPr>
              <a:t>The </a:t>
            </a:r>
            <a:r>
              <a:rPr lang="en-US" sz="1600" dirty="0" smtClean="0">
                <a:latin typeface="Comic Sans MS"/>
                <a:cs typeface="Comic Sans MS"/>
              </a:rPr>
              <a:t>view of 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  on </a:t>
            </a:r>
            <a:r>
              <a:rPr lang="en-US" sz="1600" dirty="0" smtClean="0">
                <a:latin typeface="Comic Sans MS"/>
                <a:cs typeface="Comic Sans MS"/>
              </a:rPr>
              <a:t>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- Allowed values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28551" y="5318333"/>
            <a:ext cx="182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151" y="5941659"/>
            <a:ext cx="8648733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Our protocol is secure if the leaked values contains no more info than allowed values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31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4" grpId="0"/>
      <p:bldP spid="6" grpId="0"/>
      <p:bldP spid="9" grpId="0"/>
      <p:bldP spid="12" grpId="0"/>
      <p:bldP spid="30" grpId="0"/>
      <p:bldP spid="31" grpId="0" animBg="1"/>
      <p:bldP spid="32" grpId="0"/>
      <p:bldP spid="48" grpId="0"/>
      <p:bldP spid="50" grpId="0"/>
      <p:bldP spid="51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1383184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685" y="34713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Real world (leaked values) vs. Ideal world (allowed values)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5818" y="3129122"/>
            <a:ext cx="2174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71663"/>
              </p:ext>
            </p:extLst>
          </p:nvPr>
        </p:nvGraphicFramePr>
        <p:xfrm>
          <a:off x="4947755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51036"/>
              </p:ext>
            </p:extLst>
          </p:nvPr>
        </p:nvGraphicFramePr>
        <p:xfrm>
          <a:off x="8499638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53165"/>
              </p:ext>
            </p:extLst>
          </p:nvPr>
        </p:nvGraphicFramePr>
        <p:xfrm>
          <a:off x="8489845" y="29067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29067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2804136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1562170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1526883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061390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143067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1366251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3783" y="3112189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61959"/>
              </p:ext>
            </p:extLst>
          </p:nvPr>
        </p:nvGraphicFramePr>
        <p:xfrm>
          <a:off x="555720" y="13662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1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13662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00032"/>
              </p:ext>
            </p:extLst>
          </p:nvPr>
        </p:nvGraphicFramePr>
        <p:xfrm>
          <a:off x="4107603" y="1348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2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1348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3966"/>
              </p:ext>
            </p:extLst>
          </p:nvPr>
        </p:nvGraphicFramePr>
        <p:xfrm>
          <a:off x="4097810" y="28898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3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28898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25" y="2787203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1545237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1509950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044457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1771688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956" y="4172633"/>
            <a:ext cx="851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If leaked </a:t>
            </a:r>
            <a:r>
              <a:rPr lang="en-US" dirty="0">
                <a:latin typeface="Comic Sans MS"/>
                <a:cs typeface="Comic Sans MS"/>
              </a:rPr>
              <a:t>values can be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efficiently</a:t>
            </a:r>
            <a:r>
              <a:rPr lang="en-US" dirty="0">
                <a:latin typeface="Comic Sans MS"/>
                <a:cs typeface="Comic Sans MS"/>
              </a:rPr>
              <a:t> computed from allowed values.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4956" y="4573900"/>
            <a:ext cx="858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Such an algorithm is called SIMULATOR (simulates the view of the adversary in the real protocol).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4959" y="5285089"/>
            <a:ext cx="858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It is enough if SIM creates a view of the adversary is “close enough” to the real view so that adv. can not distinguish from its real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1383184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Real world (leaked values) vs. Ideal world (allowed values)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6231" y="4711334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24704"/>
              </p:ext>
            </p:extLst>
          </p:nvPr>
        </p:nvGraphicFramePr>
        <p:xfrm>
          <a:off x="4947755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55851"/>
              </p:ext>
            </p:extLst>
          </p:nvPr>
        </p:nvGraphicFramePr>
        <p:xfrm>
          <a:off x="8499638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5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51225"/>
              </p:ext>
            </p:extLst>
          </p:nvPr>
        </p:nvGraphicFramePr>
        <p:xfrm>
          <a:off x="8489845" y="29067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6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29067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2804136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1562170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1526883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061390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143067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1366251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54583" y="3112189"/>
            <a:ext cx="910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26378"/>
              </p:ext>
            </p:extLst>
          </p:nvPr>
        </p:nvGraphicFramePr>
        <p:xfrm>
          <a:off x="555720" y="13662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7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13662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35397"/>
              </p:ext>
            </p:extLst>
          </p:nvPr>
        </p:nvGraphicFramePr>
        <p:xfrm>
          <a:off x="4107603" y="1348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8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1348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952573"/>
              </p:ext>
            </p:extLst>
          </p:nvPr>
        </p:nvGraphicFramePr>
        <p:xfrm>
          <a:off x="4097810" y="28898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9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28898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69" y="4498977"/>
            <a:ext cx="579246" cy="8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1545237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1509950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044457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1771688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4188" y="3057733"/>
            <a:ext cx="8379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SIM</a:t>
            </a:r>
            <a:endParaRPr lang="en-US" sz="2400" b="1" dirty="0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745902" y="3661190"/>
            <a:ext cx="0" cy="837787"/>
          </a:xfrm>
          <a:prstGeom prst="line">
            <a:avLst/>
          </a:prstGeom>
          <a:noFill/>
          <a:ln w="63500" cmpd="dbl">
            <a:solidFill>
              <a:schemeClr val="folHlink"/>
            </a:solidFill>
            <a:miter lim="800000"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52984" y="3853231"/>
            <a:ext cx="1685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Interaction on behalf of the honest parties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194007" y="5853544"/>
            <a:ext cx="26289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SIM: </a:t>
            </a:r>
            <a:r>
              <a:rPr lang="en-US" dirty="0" smtClean="0">
                <a:latin typeface="Comic Sans MS"/>
                <a:cs typeface="Comic Sans MS"/>
              </a:rPr>
              <a:t>Ideal Adversary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168607" y="4716624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5" name="Text Box 23"/>
          <p:cNvSpPr txBox="1">
            <a:spLocks noChangeAspect="1" noChangeArrowheads="1"/>
          </p:cNvSpPr>
          <p:nvPr/>
        </p:nvSpPr>
        <p:spPr bwMode="auto">
          <a:xfrm>
            <a:off x="3825139" y="4462609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04402" y="5242880"/>
            <a:ext cx="3261370" cy="830997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Random Variable/distribution (over the random coins of parties)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6198" y="5316398"/>
            <a:ext cx="3261370" cy="830997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Random Variable/distribution (over the random coins of SIM and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adv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95818" y="3129122"/>
            <a:ext cx="2174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369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 animBg="1"/>
      <p:bldP spid="52" grpId="0"/>
      <p:bldP spid="53" grpId="0" animBg="1"/>
      <p:bldP spid="54" grpId="0"/>
      <p:bldP spid="55" grpId="0"/>
      <p:bldP spid="56" grpId="0" animBg="1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Real world / Ideal World Security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86" y="1320916"/>
            <a:ext cx="8817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Joint distribution of 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utput &amp; view of the honest  &amp; corrupted parties in both the worlds can not be told apart – also captures randomized functions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6976" y="2339667"/>
            <a:ext cx="40373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The output of  P</a:t>
            </a:r>
            <a:r>
              <a:rPr lang="en-US" sz="1600" baseline="-25000" dirty="0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 on 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when P</a:t>
            </a:r>
            <a:r>
              <a:rPr lang="en-US" sz="1600" baseline="-25000" dirty="0" smtClean="0">
                <a:latin typeface="Comic Sans MS"/>
                <a:cs typeface="Comic Sans MS"/>
              </a:rPr>
              <a:t>i </a:t>
            </a:r>
            <a:r>
              <a:rPr lang="en-US" sz="1600" dirty="0" smtClean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671" y="3172161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As defined before when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 </a:t>
            </a:r>
            <a:r>
              <a:rPr lang="en-US" sz="1600" dirty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corrupted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>
            <a:endCxn id="52" idx="0"/>
          </p:cNvCxnSpPr>
          <p:nvPr/>
        </p:nvCxnSpPr>
        <p:spPr>
          <a:xfrm>
            <a:off x="4588934" y="2339667"/>
            <a:ext cx="22423" cy="1691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99967" y="4066314"/>
            <a:ext cx="402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4247" y="2339667"/>
            <a:ext cx="40373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The output of  P</a:t>
            </a:r>
            <a:r>
              <a:rPr lang="en-US" sz="1600" baseline="-25000" dirty="0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 on 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when P</a:t>
            </a:r>
            <a:r>
              <a:rPr lang="en-US" sz="1600" baseline="-25000" dirty="0" smtClean="0">
                <a:latin typeface="Comic Sans MS"/>
                <a:cs typeface="Comic Sans MS"/>
              </a:rPr>
              <a:t>i </a:t>
            </a:r>
            <a:r>
              <a:rPr lang="en-US" sz="1600" dirty="0" smtClean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752" y="3153272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As defined before when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 </a:t>
            </a:r>
            <a:r>
              <a:rPr lang="en-US" sz="1600" dirty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corrupted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3942" y="4095963"/>
            <a:ext cx="417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52" name="Text Box 23"/>
          <p:cNvSpPr txBox="1">
            <a:spLocks noChangeAspect="1" noChangeArrowheads="1"/>
          </p:cNvSpPr>
          <p:nvPr/>
        </p:nvSpPr>
        <p:spPr bwMode="auto">
          <a:xfrm>
            <a:off x="4403608" y="4030948"/>
            <a:ext cx="41549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32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3448" y="5036067"/>
            <a:ext cx="7239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Previous definition is enough when we have deterministic function.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3448" y="5439729"/>
            <a:ext cx="330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Previous definition is enough!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90107" y="5409065"/>
            <a:ext cx="5098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Since any randomized function can be written as a deterministic function.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9585" y="5877721"/>
            <a:ext cx="352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; 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+r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) =</a:t>
            </a:r>
            <a:r>
              <a:rPr lang="en-US" dirty="0">
                <a:latin typeface="Comic Sans MS"/>
                <a:cs typeface="Comic Sans MS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((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),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064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0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98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199523" y="161908"/>
            <a:ext cx="8741277" cy="8382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Secure Addition y = 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with n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=3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and t=1 in Malicious Setting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806148" y="3641217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806148" y="3641217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66987"/>
              </p:ext>
            </p:extLst>
          </p:nvPr>
        </p:nvGraphicFramePr>
        <p:xfrm>
          <a:off x="826051" y="531759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531759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67706"/>
              </p:ext>
            </p:extLst>
          </p:nvPr>
        </p:nvGraphicFramePr>
        <p:xfrm>
          <a:off x="826051" y="39643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39643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116338"/>
              </p:ext>
            </p:extLst>
          </p:nvPr>
        </p:nvGraphicFramePr>
        <p:xfrm>
          <a:off x="809118" y="269567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8" y="269567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81179" y="182300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9523" y="291955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6456" y="421575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8423" y="557262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657755" y="138112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68090" y="1823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944666" y="13811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1312" y="1815593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447888" y="137370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3997" y="2902617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7275" y="3030788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97479" y="304218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19446" y="422689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36583" y="4221357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30837" y="5521826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747974" y="5516289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87777" y="3042184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995479" y="423829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12389" y="5529749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08484" y="4624555"/>
            <a:ext cx="997664" cy="1217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935120" y="427009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725221" y="3159347"/>
            <a:ext cx="1080927" cy="1114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25221" y="4422405"/>
            <a:ext cx="1080927" cy="12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94661" y="4379379"/>
            <a:ext cx="1546139" cy="262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= 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320800" y="2166351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591504" y="2173377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130701" y="2156444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36692" y="4269097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540929" y="5471027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844774" y="2919553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57469" y="4286033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861706" y="5487963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216350" y="2919556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229045" y="428603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233282" y="548796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384730" y="2902626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397425" y="426910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01662" y="547103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9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0980" y="811569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823" y="2596698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08484" y="1381122"/>
            <a:ext cx="3132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under the influence of A may not send his shares to others!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327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199523" y="161908"/>
            <a:ext cx="8741277" cy="8382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Secure Addition y = 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with n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=3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and t=1 in Malicious Setting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840014" y="3675083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840014" y="3675083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450765"/>
              </p:ext>
            </p:extLst>
          </p:nvPr>
        </p:nvGraphicFramePr>
        <p:xfrm>
          <a:off x="826051" y="531759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531759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708719"/>
              </p:ext>
            </p:extLst>
          </p:nvPr>
        </p:nvGraphicFramePr>
        <p:xfrm>
          <a:off x="826051" y="39643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39643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101891"/>
              </p:ext>
            </p:extLst>
          </p:nvPr>
        </p:nvGraphicFramePr>
        <p:xfrm>
          <a:off x="809118" y="269567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8" y="269567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81179" y="182300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9523" y="291955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6456" y="421575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8423" y="557262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657755" y="138112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68090" y="1823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944666" y="13811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1312" y="1815593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447888" y="137370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3997" y="2902617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7275" y="3030788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97479" y="304218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19446" y="422689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36583" y="4221357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30837" y="5521826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747974" y="5516289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87777" y="3042184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995479" y="423829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12389" y="5529749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42350" y="3964303"/>
            <a:ext cx="997664" cy="1912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941404" y="349256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5759087" y="3193213"/>
            <a:ext cx="1080927" cy="5199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59087" y="3808013"/>
            <a:ext cx="1080927" cy="648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479327" y="3586537"/>
            <a:ext cx="1461474" cy="262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= 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320800" y="2166351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591504" y="2173377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130701" y="2156444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36692" y="4269097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540929" y="5471027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844774" y="2919553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57469" y="4286033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861706" y="5487963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216350" y="2919556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229045" y="428603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233282" y="548796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384730" y="2902626"/>
            <a:ext cx="374357" cy="5088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397425" y="426910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01662" y="547103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9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0980" y="811569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823" y="2596698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08484" y="1279524"/>
            <a:ext cx="31323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 can make 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P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to output different sums!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992206" y="450855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513195" y="4557869"/>
            <a:ext cx="1410673" cy="3206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’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s’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961564" y="4840930"/>
            <a:ext cx="1030642" cy="967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0" idx="3"/>
          </p:cNvCxnSpPr>
          <p:nvPr/>
        </p:nvCxnSpPr>
        <p:spPr>
          <a:xfrm>
            <a:off x="5776026" y="3495737"/>
            <a:ext cx="1216388" cy="1111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4" idx="1"/>
          </p:cNvCxnSpPr>
          <p:nvPr/>
        </p:nvCxnSpPr>
        <p:spPr>
          <a:xfrm>
            <a:off x="5944632" y="4456272"/>
            <a:ext cx="1047574" cy="252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401669" y="3241292"/>
            <a:ext cx="374357" cy="5088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’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77970" y="2065189"/>
            <a:ext cx="3266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If you are thinking that the problem can be resolved by exchanging the outputs, you are absolutely wrong!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5895" y="6043555"/>
            <a:ext cx="8751840" cy="646331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Primitive 3 (Byzantine Agreement/broadcast): Another fundamental building block of MPC</a:t>
            </a:r>
            <a:endParaRPr lang="en-US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3199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52" y="3514728"/>
            <a:ext cx="3627310" cy="27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 descr=" 614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Comic Sans MS" pitchFamily="66" charset="0"/>
              </a:rPr>
              <a:t>Broadcast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2650505" y="1897577"/>
            <a:ext cx="1278557" cy="461962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Comic Sans MS"/>
                <a:cs typeface="Comic Sans MS"/>
              </a:rPr>
              <a:t>Message </a:t>
            </a:r>
            <a:r>
              <a:rPr lang="en-US" dirty="0">
                <a:latin typeface="Comic Sans MS"/>
                <a:cs typeface="Comic Sans MS"/>
              </a:rPr>
              <a:t>m</a:t>
            </a:r>
          </a:p>
        </p:txBody>
      </p:sp>
      <p:graphicFrame>
        <p:nvGraphicFramePr>
          <p:cNvPr id="62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74831"/>
              </p:ext>
            </p:extLst>
          </p:nvPr>
        </p:nvGraphicFramePr>
        <p:xfrm>
          <a:off x="1870578" y="1649929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3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578" y="1649929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2774478" y="1543802"/>
            <a:ext cx="780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Sender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022" y="1405467"/>
            <a:ext cx="906045" cy="5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752" y="3571876"/>
            <a:ext cx="3555868" cy="271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929058" y="4085169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n parties {P</a:t>
            </a:r>
            <a:r>
              <a:rPr lang="en-US" altLang="he-IL" kern="0" baseline="-2500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1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, …, </a:t>
            </a:r>
            <a:r>
              <a:rPr lang="en-US" altLang="he-IL" kern="0" dirty="0" err="1">
                <a:solidFill>
                  <a:srgbClr val="0000FF"/>
                </a:solidFill>
                <a:latin typeface="Comic Sans MS" pitchFamily="66" charset="0"/>
                <a:cs typeface="+mn-cs"/>
              </a:rPr>
              <a:t>P</a:t>
            </a:r>
            <a:r>
              <a:rPr lang="en-US" altLang="he-IL" kern="0" baseline="-25000" dirty="0" err="1">
                <a:solidFill>
                  <a:srgbClr val="0000FF"/>
                </a:solidFill>
                <a:latin typeface="Comic Sans MS" pitchFamily="66" charset="0"/>
                <a:cs typeface="+mn-cs"/>
              </a:rPr>
              <a:t>n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} </a:t>
            </a: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connected by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pair-wise </a:t>
            </a:r>
            <a:r>
              <a:rPr lang="en-US" altLang="he-IL" kern="0" dirty="0" smtClean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channels</a:t>
            </a:r>
            <a:endParaRPr lang="en-US" altLang="he-IL" kern="0" dirty="0">
              <a:solidFill>
                <a:sysClr val="windowText" lastClr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000496" y="5087941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At most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t parties </a:t>
            </a: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under the control of a </a:t>
            </a:r>
            <a:r>
              <a:rPr lang="en-US" altLang="he-IL" kern="0" dirty="0" smtClean="0">
                <a:solidFill>
                  <a:srgbClr val="008000"/>
                </a:solidFill>
                <a:latin typeface="Comic Sans MS" pitchFamily="66" charset="0"/>
                <a:cs typeface="+mn-cs"/>
              </a:rPr>
              <a:t>malicious (</a:t>
            </a:r>
            <a:r>
              <a:rPr lang="en-US" altLang="he-IL" kern="0" dirty="0" smtClean="0">
                <a:solidFill>
                  <a:srgbClr val="009900"/>
                </a:solidFill>
                <a:latin typeface="Comic Sans MS" pitchFamily="66" charset="0"/>
                <a:cs typeface="+mn-cs"/>
              </a:rPr>
              <a:t>Byzantine) </a:t>
            </a:r>
            <a:r>
              <a:rPr lang="en-US" altLang="he-IL" kern="0" dirty="0">
                <a:solidFill>
                  <a:srgbClr val="009900"/>
                </a:solidFill>
                <a:latin typeface="Comic Sans MS" pitchFamily="66" charset="0"/>
                <a:cs typeface="+mn-cs"/>
              </a:rPr>
              <a:t>adversary </a:t>
            </a:r>
            <a:r>
              <a:rPr lang="en-US" altLang="he-IL" kern="0" dirty="0" smtClean="0">
                <a:solidFill>
                  <a:srgbClr val="009900"/>
                </a:solidFill>
                <a:latin typeface="Comic Sans MS" pitchFamily="66" charset="0"/>
                <a:cs typeface="+mn-cs"/>
              </a:rPr>
              <a:t>A</a:t>
            </a:r>
            <a:endParaRPr lang="en-US" altLang="he-IL" kern="0" baseline="-25000" dirty="0">
              <a:solidFill>
                <a:srgbClr val="00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524907" y="1532443"/>
            <a:ext cx="4150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Goal</a:t>
            </a:r>
            <a:r>
              <a:rPr lang="en-US" altLang="he-IL" kern="0" dirty="0" smtClean="0">
                <a:solidFill>
                  <a:sysClr val="windowText" lastClr="000000"/>
                </a:solidFill>
                <a:latin typeface="Comic Sans MS"/>
                <a:cs typeface="Comic Sans MS"/>
              </a:rPr>
              <a:t>: </a:t>
            </a:r>
            <a:r>
              <a:rPr lang="en-US" altLang="he-IL" kern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to </a:t>
            </a:r>
            <a:r>
              <a:rPr lang="en-US" altLang="he-IL" kern="0" dirty="0" smtClean="0">
                <a:solidFill>
                  <a:sysClr val="windowText" lastClr="000000"/>
                </a:solidFill>
                <a:latin typeface="Comic Sans MS"/>
                <a:cs typeface="Comic Sans MS"/>
              </a:rPr>
              <a:t>allow a sender to send m identically</a:t>
            </a:r>
            <a:endParaRPr lang="en-US" altLang="he-IL" kern="0" dirty="0" smtClean="0">
              <a:solidFill>
                <a:srgbClr val="3333FF"/>
              </a:solidFill>
              <a:latin typeface="Comic Sans MS"/>
              <a:cs typeface="Comic Sans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96345" y="2461137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kern="0" dirty="0" smtClean="0">
                <a:latin typeface="Comic Sans MS"/>
                <a:cs typeface="Comic Sans MS"/>
              </a:rPr>
              <a:t>No disagreement even when sender is corrupted</a:t>
            </a:r>
            <a:endParaRPr lang="en-US" altLang="he-IL" kern="0" dirty="0">
              <a:latin typeface="Comic Sans MS"/>
              <a:cs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023" y="332721"/>
            <a:ext cx="1157456" cy="7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446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68" y="1776413"/>
            <a:ext cx="3929062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14812" y="1988842"/>
            <a:ext cx="4488921" cy="3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n parties {P</a:t>
            </a:r>
            <a:r>
              <a:rPr lang="en-US" altLang="he-IL" kern="0" baseline="-2500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1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, …, </a:t>
            </a:r>
            <a:r>
              <a:rPr lang="en-US" altLang="he-IL" kern="0" dirty="0" err="1">
                <a:solidFill>
                  <a:srgbClr val="0000FF"/>
                </a:solidFill>
                <a:latin typeface="Comic Sans MS" pitchFamily="66" charset="0"/>
                <a:cs typeface="+mn-cs"/>
              </a:rPr>
              <a:t>P</a:t>
            </a:r>
            <a:r>
              <a:rPr lang="en-US" altLang="he-IL" kern="0" baseline="-25000" dirty="0" err="1">
                <a:solidFill>
                  <a:srgbClr val="0000FF"/>
                </a:solidFill>
                <a:latin typeface="Comic Sans MS" pitchFamily="66" charset="0"/>
                <a:cs typeface="+mn-cs"/>
              </a:rPr>
              <a:t>n</a:t>
            </a:r>
            <a:r>
              <a:rPr lang="en-US" altLang="he-IL" kern="0" dirty="0" smtClean="0">
                <a:solidFill>
                  <a:srgbClr val="0000FF"/>
                </a:solidFill>
                <a:latin typeface="Comic Sans MS" pitchFamily="66" charset="0"/>
                <a:cs typeface="+mn-cs"/>
              </a:rPr>
              <a:t>}</a:t>
            </a:r>
            <a:endParaRPr lang="en-US" altLang="he-IL" kern="0" dirty="0">
              <a:solidFill>
                <a:sysClr val="windowText" lastClr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253283" y="3784105"/>
            <a:ext cx="4772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Party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P</a:t>
            </a:r>
            <a:r>
              <a:rPr lang="en-US" altLang="he-IL" kern="0" baseline="-2500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i</a:t>
            </a: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has a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private bit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  b</a:t>
            </a:r>
            <a:r>
              <a:rPr lang="en-US" altLang="he-IL" kern="0" baseline="-2500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i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  <a:sym typeface="Symbol"/>
              </a:rPr>
              <a:t> {0, 1} </a:t>
            </a:r>
            <a:endParaRPr lang="en-US" altLang="he-IL" kern="0" dirty="0">
              <a:solidFill>
                <a:srgbClr val="00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253284" y="2781534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At most </a:t>
            </a:r>
            <a:r>
              <a:rPr lang="en-US" altLang="he-IL" kern="0" dirty="0">
                <a:solidFill>
                  <a:srgbClr val="0000FF"/>
                </a:solidFill>
                <a:latin typeface="Comic Sans MS" pitchFamily="66" charset="0"/>
                <a:cs typeface="+mn-cs"/>
              </a:rPr>
              <a:t>t parties </a:t>
            </a:r>
            <a:r>
              <a:rPr lang="en-US" altLang="he-IL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under the control of </a:t>
            </a:r>
            <a:r>
              <a:rPr lang="en-US" altLang="he-IL" kern="0" dirty="0" smtClean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an </a:t>
            </a:r>
            <a:r>
              <a:rPr lang="en-US" altLang="he-IL" kern="0" dirty="0" smtClean="0">
                <a:solidFill>
                  <a:srgbClr val="009900"/>
                </a:solidFill>
                <a:latin typeface="Comic Sans MS" pitchFamily="66" charset="0"/>
                <a:cs typeface="+mn-cs"/>
              </a:rPr>
              <a:t>adversary A</a:t>
            </a:r>
            <a:endParaRPr lang="en-US" altLang="he-IL" kern="0" baseline="-25000" dirty="0">
              <a:solidFill>
                <a:srgbClr val="0099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53284" y="4792144"/>
            <a:ext cx="4772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b="1" kern="0" dirty="0" smtClean="0">
                <a:solidFill>
                  <a:srgbClr val="009900"/>
                </a:solidFill>
                <a:latin typeface="Comic Sans MS" pitchFamily="66" charset="0"/>
                <a:cs typeface="+mn-cs"/>
              </a:rPr>
              <a:t>Goal</a:t>
            </a:r>
            <a:r>
              <a:rPr lang="en-US" altLang="he-IL" b="1" kern="0" dirty="0" smtClean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: </a:t>
            </a:r>
            <a:r>
              <a:rPr lang="en-US" altLang="he-IL" b="1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to make the </a:t>
            </a:r>
            <a:r>
              <a:rPr lang="en-US" altLang="he-IL" b="1" kern="0" dirty="0">
                <a:solidFill>
                  <a:srgbClr val="3333FF"/>
                </a:solidFill>
                <a:latin typeface="Comic Sans MS" pitchFamily="66" charset="0"/>
                <a:cs typeface="+mn-cs"/>
              </a:rPr>
              <a:t>honest parties </a:t>
            </a:r>
            <a:r>
              <a:rPr lang="en-US" altLang="he-IL" b="1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altLang="he-IL" b="1" kern="0" dirty="0">
                <a:solidFill>
                  <a:srgbClr val="3333FF"/>
                </a:solidFill>
                <a:latin typeface="Comic Sans MS" pitchFamily="66" charset="0"/>
                <a:cs typeface="+mn-cs"/>
              </a:rPr>
              <a:t>agree on a common </a:t>
            </a:r>
            <a:r>
              <a:rPr lang="en-US" altLang="he-IL" b="1" kern="0" dirty="0" smtClean="0">
                <a:solidFill>
                  <a:srgbClr val="3333FF"/>
                </a:solidFill>
                <a:latin typeface="Comic Sans MS" pitchFamily="66" charset="0"/>
                <a:cs typeface="+mn-cs"/>
              </a:rPr>
              <a:t>bit b.</a:t>
            </a:r>
            <a:endParaRPr lang="en-US" altLang="he-IL" b="1" kern="0" dirty="0">
              <a:solidFill>
                <a:srgbClr val="3333FF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05" y="1905000"/>
            <a:ext cx="38004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12330" y="144780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sz="2400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b</a:t>
            </a:r>
            <a:r>
              <a:rPr lang="en-US" altLang="he-IL" sz="2400" kern="0" baseline="-2500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1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988730" y="175260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sz="2400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b</a:t>
            </a:r>
            <a:r>
              <a:rPr lang="en-US" altLang="he-IL" sz="2400" kern="0" baseline="-2500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2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98130" y="540543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sz="2400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b</a:t>
            </a:r>
            <a:r>
              <a:rPr lang="en-US" altLang="he-IL" sz="2400" kern="0" baseline="-2500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i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74130" y="4724400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sz="2400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b</a:t>
            </a:r>
            <a:r>
              <a:rPr lang="en-US" altLang="he-IL" sz="2400" kern="0" baseline="-2500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j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31268" y="23622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altLang="he-IL" sz="2400" kern="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b</a:t>
            </a:r>
            <a:r>
              <a:rPr lang="en-US" altLang="he-IL" sz="2400" kern="0" baseline="-25000" dirty="0">
                <a:solidFill>
                  <a:sysClr val="windowText" lastClr="000000"/>
                </a:solidFill>
                <a:latin typeface="Comic Sans MS" pitchFamily="66" charset="0"/>
                <a:cs typeface="+mn-cs"/>
              </a:rPr>
              <a:t>n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938" y="27809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830818" y="334828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2005026" y="3420289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 </a:t>
            </a:r>
            <a:endParaRPr lang="da-DK" sz="3200" b="1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Byzantine Agreement</a:t>
            </a:r>
            <a:endParaRPr lang="en-US" sz="36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146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1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199523" y="161908"/>
            <a:ext cx="8741277" cy="8382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Secure Addition y = 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1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2</a:t>
            </a:r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x</a:t>
            </a:r>
            <a:r>
              <a:rPr lang="en-US" baseline="-25000" dirty="0">
                <a:solidFill>
                  <a:srgbClr val="008000"/>
                </a:solidFill>
                <a:latin typeface="Comic Sans MS" pitchFamily="66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with n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=3 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and t=1 in Malicious Setting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901145" y="3658150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546949"/>
              </p:ext>
            </p:extLst>
          </p:nvPr>
        </p:nvGraphicFramePr>
        <p:xfrm>
          <a:off x="826051" y="531759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18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531759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44793"/>
              </p:ext>
            </p:extLst>
          </p:nvPr>
        </p:nvGraphicFramePr>
        <p:xfrm>
          <a:off x="826051" y="39643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1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51" y="39643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25875"/>
              </p:ext>
            </p:extLst>
          </p:nvPr>
        </p:nvGraphicFramePr>
        <p:xfrm>
          <a:off x="809118" y="269567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8" y="269567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81179" y="182300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9523" y="291955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6456" y="421575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8423" y="557262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657755" y="138112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68090" y="182300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944666" y="13811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1312" y="1815593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447888" y="137370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3997" y="2902617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7275" y="3030788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97479" y="304218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19446" y="422689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36583" y="4221357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30837" y="5521826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747974" y="5516289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  <a:sym typeface="Symbol"/>
              </a:rPr>
              <a:t>+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87777" y="3042184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995479" y="423829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12389" y="5529749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Symbol"/>
              </a:rPr>
              <a:t>=</a:t>
            </a:r>
            <a:endParaRPr lang="en-US" dirty="0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935120" y="427009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endParaRPr lang="en-US" sz="2000" baseline="-25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94661" y="4379379"/>
            <a:ext cx="1546139" cy="262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= 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latin typeface="Comic Sans MS"/>
                <a:cs typeface="Comic Sans MS"/>
                <a:sym typeface="Symbol"/>
              </a:rPr>
              <a:t>+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  <a:sym typeface="Symbol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320800" y="2166351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591504" y="2173377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130701" y="2156444"/>
            <a:ext cx="1271084" cy="4992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536692" y="4269097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540929" y="5471027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844774" y="2919553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57469" y="4286033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861706" y="5487963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216350" y="2919556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229045" y="428603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233282" y="548796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384730" y="2902626"/>
            <a:ext cx="559902" cy="72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397425" y="4269106"/>
            <a:ext cx="559902" cy="507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01662" y="5471036"/>
            <a:ext cx="559902" cy="512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9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0980" y="811569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823" y="2596698"/>
            <a:ext cx="702375" cy="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024" y="2843913"/>
            <a:ext cx="736710" cy="5676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024" y="4068738"/>
            <a:ext cx="736710" cy="5676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564" y="5397483"/>
            <a:ext cx="736710" cy="5676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7" y="6336271"/>
            <a:ext cx="8788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No robustness and fairness, but there is agreement among the honest parties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Commitment Schemes</a:t>
            </a:r>
            <a:endParaRPr lang="en-US" sz="32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4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444987"/>
              </p:ext>
            </p:extLst>
          </p:nvPr>
        </p:nvGraphicFramePr>
        <p:xfrm>
          <a:off x="1303948" y="269430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1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948" y="269430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9507" y="285179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A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03028"/>
              </p:ext>
            </p:extLst>
          </p:nvPr>
        </p:nvGraphicFramePr>
        <p:xfrm>
          <a:off x="7458076" y="262657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1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6" y="262657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016881" y="285418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B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9102" y="2758683"/>
            <a:ext cx="10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Random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17703" y="3081849"/>
            <a:ext cx="3213764" cy="16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57491" y="3606585"/>
            <a:ext cx="1004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Random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537" y="1546046"/>
            <a:ext cx="839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&gt;&gt; 2-party Coin-tossing f( , ) = (</a:t>
            </a:r>
            <a:r>
              <a:rPr lang="en-US" dirty="0" err="1" smtClean="0">
                <a:latin typeface="Comic Sans MS" pitchFamily="66" charset="0"/>
              </a:rPr>
              <a:t>r,r</a:t>
            </a:r>
            <a:r>
              <a:rPr lang="en-US" dirty="0" smtClean="0">
                <a:latin typeface="Comic Sans MS" pitchFamily="66" charset="0"/>
              </a:rPr>
              <a:t>): Two parties want to toss a coin together.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17703" y="3863447"/>
            <a:ext cx="32137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83228" y="4096416"/>
            <a:ext cx="105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8954" y="4096419"/>
            <a:ext cx="105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+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2133" y="5198317"/>
            <a:ext cx="2805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If R is bad, he will choose his contribution so that the sum is biased</a:t>
            </a:r>
            <a:endParaRPr lang="en-US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4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16355</TotalTime>
  <Words>2851</Words>
  <Application>Microsoft Macintosh PowerPoint</Application>
  <PresentationFormat>On-screen Show (4:3)</PresentationFormat>
  <Paragraphs>477</Paragraphs>
  <Slides>34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Civic</vt:lpstr>
      <vt:lpstr>Clip</vt:lpstr>
      <vt:lpstr>Secure Computation  (Lecture 3 &amp; 4)</vt:lpstr>
      <vt:lpstr>Recap </vt:lpstr>
      <vt:lpstr>PowerPoint Presentation</vt:lpstr>
      <vt:lpstr>PowerPoint Presentation</vt:lpstr>
      <vt:lpstr>PowerPoint Presentation</vt:lpstr>
      <vt:lpstr>Broadcast</vt:lpstr>
      <vt:lpstr>Byzantine Agreement</vt:lpstr>
      <vt:lpstr>PowerPoint Presentation</vt:lpstr>
      <vt:lpstr>PowerPoint Presentation</vt:lpstr>
      <vt:lpstr>Commitment Schemes</vt:lpstr>
      <vt:lpstr>PowerPoint Presentation</vt:lpstr>
      <vt:lpstr>Zero Knowledge Proof</vt:lpstr>
      <vt:lpstr>PowerPoint Presentation</vt:lpstr>
      <vt:lpstr>Static Adversary</vt:lpstr>
      <vt:lpstr> Adaptive Adversary</vt:lpstr>
      <vt:lpstr>Adaptive Corruption stronger than Static Corruption</vt:lpstr>
      <vt:lpstr>PowerPoint Presentation</vt:lpstr>
      <vt:lpstr>PowerPoint Presentation</vt:lpstr>
      <vt:lpstr>PowerPoint Presentation</vt:lpstr>
      <vt:lpstr>Questions in MPC</vt:lpstr>
      <vt:lpstr>The major Question That remains: How to define security of MPC</vt:lpstr>
      <vt:lpstr>How MPC is defined formally </vt:lpstr>
      <vt:lpstr>Defining Security</vt:lpstr>
      <vt:lpstr>General Security Properties expected from MPC</vt:lpstr>
      <vt:lpstr>Defining Security</vt:lpstr>
      <vt:lpstr>Real World/Ideal World based Security </vt:lpstr>
      <vt:lpstr>PowerPoint Presentation</vt:lpstr>
      <vt:lpstr>PowerPoint Presentation</vt:lpstr>
      <vt:lpstr>PowerPoint Presentation</vt:lpstr>
      <vt:lpstr>How do you compare Real world with Ideal World?</vt:lpstr>
      <vt:lpstr>Real world (leaked values) vs. Ideal world (allowed values)</vt:lpstr>
      <vt:lpstr>Real world (leaked values) vs. Ideal world (allowed values)</vt:lpstr>
      <vt:lpstr>Real world / Ideal World Security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1455</cp:revision>
  <dcterms:created xsi:type="dcterms:W3CDTF">2013-09-27T09:31:04Z</dcterms:created>
  <dcterms:modified xsi:type="dcterms:W3CDTF">2015-08-23T14:01:55Z</dcterms:modified>
</cp:coreProperties>
</file>