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3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notesSlides/notesSlide4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5.xml" ContentType="application/vnd.openxmlformats-officedocument.presentationml.notesSlide+xml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notesSlides/notesSlide6.xml" ContentType="application/vnd.openxmlformats-officedocument.presentationml.notesSlide+xml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embeddings/oleObject41.bin" ContentType="application/vnd.openxmlformats-officedocument.oleObject"/>
  <Override PartName="/ppt/notesSlides/notesSlide11.xml" ContentType="application/vnd.openxmlformats-officedocument.presentationml.notesSlide+xml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notesSlides/notesSlide12.xml" ContentType="application/vnd.openxmlformats-officedocument.presentationml.notesSlide+xml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notesSlides/notesSlide13.xml" ContentType="application/vnd.openxmlformats-officedocument.presentationml.notesSlide+xml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notesSlides/notesSlide14.xml" ContentType="application/vnd.openxmlformats-officedocument.presentationml.notesSlide+xml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notesSlides/notesSlide15.xml" ContentType="application/vnd.openxmlformats-officedocument.presentationml.notesSlide+xml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notesSlides/notesSlide18.xml" ContentType="application/vnd.openxmlformats-officedocument.presentationml.notesSlide+xml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notesSlides/notesSlide25.xml" ContentType="application/vnd.openxmlformats-officedocument.presentationml.notesSlide+xml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notesSlides/notesSlide26.xml" ContentType="application/vnd.openxmlformats-officedocument.presentationml.notesSlide+xml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notesSlides/notesSlide27.xml" ContentType="application/vnd.openxmlformats-officedocument.presentationml.notesSlide+xml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500" r:id="rId1"/>
  </p:sldMasterIdLst>
  <p:notesMasterIdLst>
    <p:notesMasterId r:id="rId46"/>
  </p:notesMasterIdLst>
  <p:sldIdLst>
    <p:sldId id="256" r:id="rId2"/>
    <p:sldId id="293" r:id="rId3"/>
    <p:sldId id="354" r:id="rId4"/>
    <p:sldId id="355" r:id="rId5"/>
    <p:sldId id="358" r:id="rId6"/>
    <p:sldId id="359" r:id="rId7"/>
    <p:sldId id="360" r:id="rId8"/>
    <p:sldId id="353" r:id="rId9"/>
    <p:sldId id="362" r:id="rId10"/>
    <p:sldId id="363" r:id="rId11"/>
    <p:sldId id="364" r:id="rId12"/>
    <p:sldId id="357" r:id="rId13"/>
    <p:sldId id="365" r:id="rId14"/>
    <p:sldId id="366" r:id="rId15"/>
    <p:sldId id="367" r:id="rId16"/>
    <p:sldId id="368" r:id="rId17"/>
    <p:sldId id="369" r:id="rId18"/>
    <p:sldId id="370" r:id="rId19"/>
    <p:sldId id="371" r:id="rId20"/>
    <p:sldId id="372" r:id="rId21"/>
    <p:sldId id="373" r:id="rId22"/>
    <p:sldId id="374" r:id="rId23"/>
    <p:sldId id="375" r:id="rId24"/>
    <p:sldId id="376" r:id="rId25"/>
    <p:sldId id="377" r:id="rId26"/>
    <p:sldId id="388" r:id="rId27"/>
    <p:sldId id="389" r:id="rId28"/>
    <p:sldId id="408" r:id="rId29"/>
    <p:sldId id="409" r:id="rId30"/>
    <p:sldId id="410" r:id="rId31"/>
    <p:sldId id="411" r:id="rId32"/>
    <p:sldId id="407" r:id="rId33"/>
    <p:sldId id="391" r:id="rId34"/>
    <p:sldId id="392" r:id="rId35"/>
    <p:sldId id="393" r:id="rId36"/>
    <p:sldId id="400" r:id="rId37"/>
    <p:sldId id="379" r:id="rId38"/>
    <p:sldId id="380" r:id="rId39"/>
    <p:sldId id="381" r:id="rId40"/>
    <p:sldId id="382" r:id="rId41"/>
    <p:sldId id="383" r:id="rId42"/>
    <p:sldId id="384" r:id="rId43"/>
    <p:sldId id="385" r:id="rId44"/>
    <p:sldId id="387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916"/>
    <a:srgbClr val="13E71F"/>
    <a:srgbClr val="F0F2FF"/>
    <a:srgbClr val="9DF9FF"/>
    <a:srgbClr val="07DEFF"/>
    <a:srgbClr val="08B9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6" autoAdjust="0"/>
    <p:restoredTop sz="89069" autoAdjust="0"/>
  </p:normalViewPr>
  <p:slideViewPr>
    <p:cSldViewPr snapToGrid="0" snapToObjects="1">
      <p:cViewPr>
        <p:scale>
          <a:sx n="75" d="100"/>
          <a:sy n="75" d="100"/>
        </p:scale>
        <p:origin x="-1720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notesMaster" Target="notesMasters/notesMaster1.xml"/><Relationship Id="rId47" Type="http://schemas.openxmlformats.org/officeDocument/2006/relationships/printerSettings" Target="printerSettings/printerSettings1.bin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image" Target="../media/image1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emf"/><Relationship Id="rId5" Type="http://schemas.openxmlformats.org/officeDocument/2006/relationships/image" Target="../media/image22.emf"/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Relationship Id="rId2" Type="http://schemas.openxmlformats.org/officeDocument/2006/relationships/image" Target="../media/image5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Relationship Id="rId2" Type="http://schemas.openxmlformats.org/officeDocument/2006/relationships/image" Target="../media/image5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Relationship Id="rId2" Type="http://schemas.openxmlformats.org/officeDocument/2006/relationships/image" Target="../media/image5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Relationship Id="rId2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28D64-41B0-E545-81B6-0D30B8963CC1}" type="datetimeFigureOut">
              <a:rPr lang="en-US" smtClean="0"/>
              <a:t>8/26/15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A0437-F397-4949-BB8C-573B29B08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11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A0437-F397-4949-BB8C-573B29B082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061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4E67F-9444-4516-97AA-FE1F543C32B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4E67F-9444-4516-97AA-FE1F543C32B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4E67F-9444-4516-97AA-FE1F543C32B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Information theoretically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4E67F-9444-4516-97AA-FE1F543C32B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4E67F-9444-4516-97AA-FE1F543C32B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4E67F-9444-4516-97AA-FE1F543C32B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4E67F-9444-4516-97AA-FE1F543C32B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4E67F-9444-4516-97AA-FE1F543C32B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4E67F-9444-4516-97AA-FE1F543C32B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4E67F-9444-4516-97AA-FE1F543C32B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4E67F-9444-4516-97AA-FE1F543C32B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4E67F-9444-4516-97AA-FE1F543C32B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4E67F-9444-4516-97AA-FE1F543C32B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648890-DA83-48E2-9E94-F9854ADCCF80}" type="slidenum">
              <a:rPr lang="en-US"/>
              <a:pPr/>
              <a:t>33</a:t>
            </a:fld>
            <a:endParaRPr lang="en-US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648890-DA83-48E2-9E94-F9854ADCCF80}" type="slidenum">
              <a:rPr lang="en-US"/>
              <a:pPr/>
              <a:t>34</a:t>
            </a:fld>
            <a:endParaRPr lang="en-US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Addition of Shared values</a:t>
            </a:r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648890-DA83-48E2-9E94-F9854ADCCF80}" type="slidenum">
              <a:rPr lang="en-US"/>
              <a:pPr/>
              <a:t>35</a:t>
            </a:fld>
            <a:endParaRPr lang="en-US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648890-DA83-48E2-9E94-F9854ADCCF80}" type="slidenum">
              <a:rPr lang="en-US"/>
              <a:pPr/>
              <a:t>36</a:t>
            </a:fld>
            <a:endParaRPr lang="en-US"/>
          </a:p>
        </p:txBody>
      </p:sp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The </a:t>
            </a:r>
            <a:r>
              <a:rPr lang="en-US" dirty="0" err="1" smtClean="0">
                <a:latin typeface="Arial" pitchFamily="34" charset="0"/>
              </a:rPr>
              <a:t>comm</a:t>
            </a:r>
            <a:r>
              <a:rPr lang="en-US" dirty="0" smtClean="0">
                <a:latin typeface="Arial" pitchFamily="34" charset="0"/>
              </a:rPr>
              <a:t> of MPC is proportionate to the communication required</a:t>
            </a:r>
            <a:r>
              <a:rPr lang="en-US" baseline="0" dirty="0" smtClean="0">
                <a:latin typeface="Arial" pitchFamily="34" charset="0"/>
              </a:rPr>
              <a:t> for </a:t>
            </a:r>
            <a:r>
              <a:rPr lang="en-US" baseline="0" dirty="0" err="1" smtClean="0">
                <a:latin typeface="Arial" pitchFamily="34" charset="0"/>
              </a:rPr>
              <a:t>mult</a:t>
            </a:r>
            <a:r>
              <a:rPr lang="en-US" baseline="0" dirty="0" smtClean="0">
                <a:latin typeface="Arial" pitchFamily="34" charset="0"/>
              </a:rPr>
              <a:t> gate.</a:t>
            </a: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E0F5BFB-944A-48B4-9A0B-990A84360478}" type="slidenum">
              <a:rPr lang="en-US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the view point of the adversary.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A0437-F397-4949-BB8C-573B29B082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23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A0437-F397-4949-BB8C-573B29B082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6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0A0437-F397-4949-BB8C-573B29B082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6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4E67F-9444-4516-97AA-FE1F543C32B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4E67F-9444-4516-97AA-FE1F543C32B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4E67F-9444-4516-97AA-FE1F543C32B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8/26/15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8/26/15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8/26/15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0B1BB-E12E-441C-BC6A-ECF78AA78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8/26/15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8/26/15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46CF970-34CB-F14E-8308-40552BC8F5E0}" type="datetimeFigureOut">
              <a:rPr lang="en-US" smtClean="0"/>
              <a:t>8/26/15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8/26/15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8/26/15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8/26/15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CF970-34CB-F14E-8308-40552BC8F5E0}" type="datetimeFigureOut">
              <a:rPr lang="en-US" smtClean="0"/>
              <a:t>8/26/15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46CF970-34CB-F14E-8308-40552BC8F5E0}" type="datetimeFigureOut">
              <a:rPr lang="en-US" smtClean="0"/>
              <a:t>8/26/15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46CF970-34CB-F14E-8308-40552BC8F5E0}" type="datetimeFigureOut">
              <a:rPr lang="en-US" smtClean="0"/>
              <a:t>8/26/15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D791B51-2CE2-2048-B8C1-F1E308DB0CC5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1" r:id="rId1"/>
    <p:sldLayoutId id="2147484502" r:id="rId2"/>
    <p:sldLayoutId id="2147484503" r:id="rId3"/>
    <p:sldLayoutId id="2147484504" r:id="rId4"/>
    <p:sldLayoutId id="2147484505" r:id="rId5"/>
    <p:sldLayoutId id="2147484506" r:id="rId6"/>
    <p:sldLayoutId id="2147484507" r:id="rId7"/>
    <p:sldLayoutId id="2147484508" r:id="rId8"/>
    <p:sldLayoutId id="2147484509" r:id="rId9"/>
    <p:sldLayoutId id="2147484510" r:id="rId10"/>
    <p:sldLayoutId id="2147484511" r:id="rId11"/>
    <p:sldLayoutId id="2147484512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5.wmf"/><Relationship Id="rId5" Type="http://schemas.openxmlformats.org/officeDocument/2006/relationships/oleObject" Target="../embeddings/oleObject34.bin"/><Relationship Id="rId6" Type="http://schemas.openxmlformats.org/officeDocument/2006/relationships/image" Target="../media/image6.png"/><Relationship Id="rId7" Type="http://schemas.openxmlformats.org/officeDocument/2006/relationships/oleObject" Target="../embeddings/oleObject35.bin"/><Relationship Id="rId8" Type="http://schemas.openxmlformats.org/officeDocument/2006/relationships/oleObject" Target="../embeddings/oleObject36.bin"/><Relationship Id="rId9" Type="http://schemas.openxmlformats.org/officeDocument/2006/relationships/image" Target="../media/image7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blp.uni-trier.de/pers/hd/g/Goldwasser:Shafi" TargetMode="External"/><Relationship Id="rId4" Type="http://schemas.openxmlformats.org/officeDocument/2006/relationships/hyperlink" Target="http://dblp.uni-trier.de/pers/hd/w/Wigderson:Avi" TargetMode="External"/><Relationship Id="rId5" Type="http://schemas.openxmlformats.org/officeDocument/2006/relationships/hyperlink" Target="http://dblp.uni-trier.de/db/conf/stoc/stoc88.html%23Ben-OrGW88" TargetMode="External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41.bin"/><Relationship Id="rId5" Type="http://schemas.openxmlformats.org/officeDocument/2006/relationships/image" Target="../media/image5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8.bin"/><Relationship Id="rId12" Type="http://schemas.openxmlformats.org/officeDocument/2006/relationships/oleObject" Target="../embeddings/oleObject49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42.bin"/><Relationship Id="rId5" Type="http://schemas.openxmlformats.org/officeDocument/2006/relationships/image" Target="../media/image5.wmf"/><Relationship Id="rId6" Type="http://schemas.openxmlformats.org/officeDocument/2006/relationships/oleObject" Target="../embeddings/oleObject43.bin"/><Relationship Id="rId7" Type="http://schemas.openxmlformats.org/officeDocument/2006/relationships/oleObject" Target="../embeddings/oleObject44.bin"/><Relationship Id="rId8" Type="http://schemas.openxmlformats.org/officeDocument/2006/relationships/oleObject" Target="../embeddings/oleObject45.bin"/><Relationship Id="rId9" Type="http://schemas.openxmlformats.org/officeDocument/2006/relationships/oleObject" Target="../embeddings/oleObject46.bin"/><Relationship Id="rId10" Type="http://schemas.openxmlformats.org/officeDocument/2006/relationships/oleObject" Target="../embeddings/oleObject47.bin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6.bin"/><Relationship Id="rId12" Type="http://schemas.openxmlformats.org/officeDocument/2006/relationships/oleObject" Target="../embeddings/oleObject57.bin"/><Relationship Id="rId13" Type="http://schemas.openxmlformats.org/officeDocument/2006/relationships/oleObject" Target="../embeddings/oleObject58.bin"/><Relationship Id="rId14" Type="http://schemas.openxmlformats.org/officeDocument/2006/relationships/image" Target="../media/image13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50.bin"/><Relationship Id="rId5" Type="http://schemas.openxmlformats.org/officeDocument/2006/relationships/image" Target="../media/image5.wmf"/><Relationship Id="rId6" Type="http://schemas.openxmlformats.org/officeDocument/2006/relationships/oleObject" Target="../embeddings/oleObject51.bin"/><Relationship Id="rId7" Type="http://schemas.openxmlformats.org/officeDocument/2006/relationships/oleObject" Target="../embeddings/oleObject52.bin"/><Relationship Id="rId8" Type="http://schemas.openxmlformats.org/officeDocument/2006/relationships/oleObject" Target="../embeddings/oleObject53.bin"/><Relationship Id="rId9" Type="http://schemas.openxmlformats.org/officeDocument/2006/relationships/oleObject" Target="../embeddings/oleObject54.bin"/><Relationship Id="rId10" Type="http://schemas.openxmlformats.org/officeDocument/2006/relationships/oleObject" Target="../embeddings/oleObject55.bin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5.bin"/><Relationship Id="rId12" Type="http://schemas.openxmlformats.org/officeDocument/2006/relationships/oleObject" Target="../embeddings/oleObject66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59.bin"/><Relationship Id="rId5" Type="http://schemas.openxmlformats.org/officeDocument/2006/relationships/image" Target="../media/image5.wmf"/><Relationship Id="rId6" Type="http://schemas.openxmlformats.org/officeDocument/2006/relationships/oleObject" Target="../embeddings/oleObject60.bin"/><Relationship Id="rId7" Type="http://schemas.openxmlformats.org/officeDocument/2006/relationships/oleObject" Target="../embeddings/oleObject61.bin"/><Relationship Id="rId8" Type="http://schemas.openxmlformats.org/officeDocument/2006/relationships/oleObject" Target="../embeddings/oleObject62.bin"/><Relationship Id="rId9" Type="http://schemas.openxmlformats.org/officeDocument/2006/relationships/oleObject" Target="../embeddings/oleObject63.bin"/><Relationship Id="rId10" Type="http://schemas.openxmlformats.org/officeDocument/2006/relationships/oleObject" Target="../embeddings/oleObject6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67.bin"/><Relationship Id="rId5" Type="http://schemas.openxmlformats.org/officeDocument/2006/relationships/image" Target="../media/image5.wmf"/><Relationship Id="rId6" Type="http://schemas.openxmlformats.org/officeDocument/2006/relationships/oleObject" Target="../embeddings/oleObject68.bin"/><Relationship Id="rId7" Type="http://schemas.openxmlformats.org/officeDocument/2006/relationships/oleObject" Target="../embeddings/oleObject69.bin"/><Relationship Id="rId8" Type="http://schemas.openxmlformats.org/officeDocument/2006/relationships/oleObject" Target="../embeddings/oleObject70.bin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71.bin"/><Relationship Id="rId5" Type="http://schemas.openxmlformats.org/officeDocument/2006/relationships/image" Target="../media/image5.wmf"/><Relationship Id="rId6" Type="http://schemas.openxmlformats.org/officeDocument/2006/relationships/oleObject" Target="../embeddings/oleObject72.bin"/><Relationship Id="rId7" Type="http://schemas.openxmlformats.org/officeDocument/2006/relationships/oleObject" Target="../embeddings/oleObject73.bin"/><Relationship Id="rId8" Type="http://schemas.openxmlformats.org/officeDocument/2006/relationships/oleObject" Target="../embeddings/oleObject74.bin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75.bin"/><Relationship Id="rId5" Type="http://schemas.openxmlformats.org/officeDocument/2006/relationships/image" Target="../media/image17.emf"/><Relationship Id="rId6" Type="http://schemas.openxmlformats.org/officeDocument/2006/relationships/oleObject" Target="../embeddings/oleObject76.bin"/><Relationship Id="rId7" Type="http://schemas.openxmlformats.org/officeDocument/2006/relationships/image" Target="../media/image18.emf"/><Relationship Id="rId8" Type="http://schemas.openxmlformats.org/officeDocument/2006/relationships/oleObject" Target="../embeddings/oleObject77.bin"/><Relationship Id="rId9" Type="http://schemas.openxmlformats.org/officeDocument/2006/relationships/image" Target="../media/image19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emf"/><Relationship Id="rId12" Type="http://schemas.openxmlformats.org/officeDocument/2006/relationships/oleObject" Target="../embeddings/oleObject82.bin"/><Relationship Id="rId13" Type="http://schemas.openxmlformats.org/officeDocument/2006/relationships/image" Target="../media/image22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78.bin"/><Relationship Id="rId5" Type="http://schemas.openxmlformats.org/officeDocument/2006/relationships/image" Target="../media/image17.emf"/><Relationship Id="rId6" Type="http://schemas.openxmlformats.org/officeDocument/2006/relationships/oleObject" Target="../embeddings/oleObject79.bin"/><Relationship Id="rId7" Type="http://schemas.openxmlformats.org/officeDocument/2006/relationships/image" Target="../media/image18.emf"/><Relationship Id="rId8" Type="http://schemas.openxmlformats.org/officeDocument/2006/relationships/oleObject" Target="../embeddings/oleObject80.bin"/><Relationship Id="rId9" Type="http://schemas.openxmlformats.org/officeDocument/2006/relationships/image" Target="../media/image20.emf"/><Relationship Id="rId10" Type="http://schemas.openxmlformats.org/officeDocument/2006/relationships/oleObject" Target="../embeddings/oleObject81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6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5.wmf"/><Relationship Id="rId7" Type="http://schemas.openxmlformats.org/officeDocument/2006/relationships/oleObject" Target="../embeddings/oleObject2.bin"/><Relationship Id="rId8" Type="http://schemas.openxmlformats.org/officeDocument/2006/relationships/oleObject" Target="../embeddings/oleObject3.bin"/><Relationship Id="rId9" Type="http://schemas.openxmlformats.org/officeDocument/2006/relationships/oleObject" Target="../embeddings/oleObject4.bin"/><Relationship Id="rId10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emf"/><Relationship Id="rId12" Type="http://schemas.openxmlformats.org/officeDocument/2006/relationships/oleObject" Target="../embeddings/oleObject87.bin"/><Relationship Id="rId13" Type="http://schemas.openxmlformats.org/officeDocument/2006/relationships/image" Target="../media/image27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83.bin"/><Relationship Id="rId5" Type="http://schemas.openxmlformats.org/officeDocument/2006/relationships/image" Target="../media/image23.emf"/><Relationship Id="rId6" Type="http://schemas.openxmlformats.org/officeDocument/2006/relationships/oleObject" Target="../embeddings/oleObject84.bin"/><Relationship Id="rId7" Type="http://schemas.openxmlformats.org/officeDocument/2006/relationships/image" Target="../media/image24.emf"/><Relationship Id="rId8" Type="http://schemas.openxmlformats.org/officeDocument/2006/relationships/oleObject" Target="../embeddings/oleObject85.bin"/><Relationship Id="rId9" Type="http://schemas.openxmlformats.org/officeDocument/2006/relationships/image" Target="../media/image25.emf"/><Relationship Id="rId10" Type="http://schemas.openxmlformats.org/officeDocument/2006/relationships/oleObject" Target="../embeddings/oleObject86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image" Target="../media/image29.png"/><Relationship Id="rId5" Type="http://schemas.openxmlformats.org/officeDocument/2006/relationships/oleObject" Target="../embeddings/oleObject88.bin"/><Relationship Id="rId6" Type="http://schemas.openxmlformats.org/officeDocument/2006/relationships/image" Target="../media/image30.wmf"/><Relationship Id="rId7" Type="http://schemas.openxmlformats.org/officeDocument/2006/relationships/oleObject" Target="../embeddings/oleObject89.bin"/><Relationship Id="rId8" Type="http://schemas.openxmlformats.org/officeDocument/2006/relationships/image" Target="../media/image5.wmf"/><Relationship Id="rId9" Type="http://schemas.openxmlformats.org/officeDocument/2006/relationships/oleObject" Target="../embeddings/oleObject90.bin"/><Relationship Id="rId10" Type="http://schemas.openxmlformats.org/officeDocument/2006/relationships/oleObject" Target="../embeddings/oleObject91.bin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image" Target="../media/image29.png"/><Relationship Id="rId5" Type="http://schemas.openxmlformats.org/officeDocument/2006/relationships/oleObject" Target="../embeddings/oleObject92.bin"/><Relationship Id="rId6" Type="http://schemas.openxmlformats.org/officeDocument/2006/relationships/image" Target="../media/image30.wmf"/><Relationship Id="rId7" Type="http://schemas.openxmlformats.org/officeDocument/2006/relationships/oleObject" Target="../embeddings/oleObject93.bin"/><Relationship Id="rId8" Type="http://schemas.openxmlformats.org/officeDocument/2006/relationships/image" Target="../media/image5.wmf"/><Relationship Id="rId9" Type="http://schemas.openxmlformats.org/officeDocument/2006/relationships/oleObject" Target="../embeddings/oleObject94.bin"/><Relationship Id="rId10" Type="http://schemas.openxmlformats.org/officeDocument/2006/relationships/oleObject" Target="../embeddings/oleObject95.bin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96.bin"/><Relationship Id="rId5" Type="http://schemas.openxmlformats.org/officeDocument/2006/relationships/image" Target="../media/image30.wmf"/><Relationship Id="rId6" Type="http://schemas.openxmlformats.org/officeDocument/2006/relationships/image" Target="../media/image29.png"/><Relationship Id="rId7" Type="http://schemas.openxmlformats.org/officeDocument/2006/relationships/oleObject" Target="../embeddings/oleObject97.bin"/><Relationship Id="rId8" Type="http://schemas.openxmlformats.org/officeDocument/2006/relationships/image" Target="../media/image5.wmf"/><Relationship Id="rId9" Type="http://schemas.openxmlformats.org/officeDocument/2006/relationships/oleObject" Target="../embeddings/oleObject98.bin"/><Relationship Id="rId10" Type="http://schemas.openxmlformats.org/officeDocument/2006/relationships/oleObject" Target="../embeddings/oleObject99.bin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4" Type="http://schemas.openxmlformats.org/officeDocument/2006/relationships/image" Target="../media/image29.png"/><Relationship Id="rId5" Type="http://schemas.openxmlformats.org/officeDocument/2006/relationships/oleObject" Target="../embeddings/oleObject100.bin"/><Relationship Id="rId6" Type="http://schemas.openxmlformats.org/officeDocument/2006/relationships/image" Target="../media/image30.wmf"/><Relationship Id="rId7" Type="http://schemas.openxmlformats.org/officeDocument/2006/relationships/oleObject" Target="../embeddings/oleObject101.bin"/><Relationship Id="rId8" Type="http://schemas.openxmlformats.org/officeDocument/2006/relationships/image" Target="../media/image5.wmf"/><Relationship Id="rId9" Type="http://schemas.openxmlformats.org/officeDocument/2006/relationships/oleObject" Target="../embeddings/oleObject102.bin"/><Relationship Id="rId10" Type="http://schemas.openxmlformats.org/officeDocument/2006/relationships/oleObject" Target="../embeddings/oleObject103.bin"/><Relationship Id="rId11" Type="http://schemas.openxmlformats.org/officeDocument/2006/relationships/image" Target="../media/image31.png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8.bin"/><Relationship Id="rId12" Type="http://schemas.openxmlformats.org/officeDocument/2006/relationships/oleObject" Target="../embeddings/oleObject9.bin"/><Relationship Id="rId13" Type="http://schemas.openxmlformats.org/officeDocument/2006/relationships/oleObject" Target="../embeddings/oleObject10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3.xml"/><Relationship Id="rId4" Type="http://schemas.openxmlformats.org/officeDocument/2006/relationships/image" Target="../media/image6.png"/><Relationship Id="rId5" Type="http://schemas.openxmlformats.org/officeDocument/2006/relationships/image" Target="../media/image8.png"/><Relationship Id="rId6" Type="http://schemas.openxmlformats.org/officeDocument/2006/relationships/oleObject" Target="../embeddings/oleObject5.bin"/><Relationship Id="rId7" Type="http://schemas.openxmlformats.org/officeDocument/2006/relationships/image" Target="../media/image5.wmf"/><Relationship Id="rId8" Type="http://schemas.openxmlformats.org/officeDocument/2006/relationships/oleObject" Target="../embeddings/oleObject6.bin"/><Relationship Id="rId9" Type="http://schemas.openxmlformats.org/officeDocument/2006/relationships/oleObject" Target="../embeddings/oleObject7.bin"/><Relationship Id="rId10" Type="http://schemas.openxmlformats.org/officeDocument/2006/relationships/image" Target="../media/image7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9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5.bin"/><Relationship Id="rId12" Type="http://schemas.openxmlformats.org/officeDocument/2006/relationships/oleObject" Target="../embeddings/oleObject16.bin"/><Relationship Id="rId13" Type="http://schemas.openxmlformats.org/officeDocument/2006/relationships/image" Target="../media/image6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5.wmf"/><Relationship Id="rId6" Type="http://schemas.openxmlformats.org/officeDocument/2006/relationships/oleObject" Target="../embeddings/oleObject12.bin"/><Relationship Id="rId7" Type="http://schemas.openxmlformats.org/officeDocument/2006/relationships/oleObject" Target="../embeddings/oleObject13.bin"/><Relationship Id="rId8" Type="http://schemas.openxmlformats.org/officeDocument/2006/relationships/image" Target="../media/image7.wmf"/><Relationship Id="rId9" Type="http://schemas.openxmlformats.org/officeDocument/2006/relationships/image" Target="../media/image8.png"/><Relationship Id="rId10" Type="http://schemas.openxmlformats.org/officeDocument/2006/relationships/oleObject" Target="../embeddings/oleObject14.bin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1.bin"/><Relationship Id="rId12" Type="http://schemas.openxmlformats.org/officeDocument/2006/relationships/oleObject" Target="../embeddings/oleObject22.bin"/><Relationship Id="rId13" Type="http://schemas.openxmlformats.org/officeDocument/2006/relationships/image" Target="../media/image6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5.wmf"/><Relationship Id="rId6" Type="http://schemas.openxmlformats.org/officeDocument/2006/relationships/oleObject" Target="../embeddings/oleObject18.bin"/><Relationship Id="rId7" Type="http://schemas.openxmlformats.org/officeDocument/2006/relationships/oleObject" Target="../embeddings/oleObject19.bin"/><Relationship Id="rId8" Type="http://schemas.openxmlformats.org/officeDocument/2006/relationships/image" Target="../media/image7.wmf"/><Relationship Id="rId9" Type="http://schemas.openxmlformats.org/officeDocument/2006/relationships/image" Target="../media/image8.png"/><Relationship Id="rId10" Type="http://schemas.openxmlformats.org/officeDocument/2006/relationships/oleObject" Target="../embeddings/oleObject20.bin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7.bin"/><Relationship Id="rId12" Type="http://schemas.openxmlformats.org/officeDocument/2006/relationships/oleObject" Target="../embeddings/oleObject28.bin"/><Relationship Id="rId13" Type="http://schemas.openxmlformats.org/officeDocument/2006/relationships/image" Target="../media/image6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23.bin"/><Relationship Id="rId5" Type="http://schemas.openxmlformats.org/officeDocument/2006/relationships/image" Target="../media/image5.wmf"/><Relationship Id="rId6" Type="http://schemas.openxmlformats.org/officeDocument/2006/relationships/oleObject" Target="../embeddings/oleObject24.bin"/><Relationship Id="rId7" Type="http://schemas.openxmlformats.org/officeDocument/2006/relationships/oleObject" Target="../embeddings/oleObject25.bin"/><Relationship Id="rId8" Type="http://schemas.openxmlformats.org/officeDocument/2006/relationships/image" Target="../media/image7.wmf"/><Relationship Id="rId9" Type="http://schemas.openxmlformats.org/officeDocument/2006/relationships/image" Target="../media/image8.png"/><Relationship Id="rId10" Type="http://schemas.openxmlformats.org/officeDocument/2006/relationships/oleObject" Target="../embeddings/oleObject26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4" Type="http://schemas.openxmlformats.org/officeDocument/2006/relationships/image" Target="../media/image5.wmf"/><Relationship Id="rId5" Type="http://schemas.openxmlformats.org/officeDocument/2006/relationships/oleObject" Target="../embeddings/oleObject30.bin"/><Relationship Id="rId6" Type="http://schemas.openxmlformats.org/officeDocument/2006/relationships/image" Target="../media/image6.png"/><Relationship Id="rId7" Type="http://schemas.openxmlformats.org/officeDocument/2006/relationships/oleObject" Target="../embeddings/oleObject31.bin"/><Relationship Id="rId8" Type="http://schemas.openxmlformats.org/officeDocument/2006/relationships/oleObject" Target="../embeddings/oleObject32.bin"/><Relationship Id="rId9" Type="http://schemas.openxmlformats.org/officeDocument/2006/relationships/image" Target="../media/image7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532" y="464054"/>
            <a:ext cx="8856135" cy="1415532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tx1"/>
                </a:solidFill>
                <a:latin typeface="Comic Sans MS"/>
                <a:cs typeface="Comic Sans MS"/>
              </a:rPr>
              <a:t>Secure Computation </a:t>
            </a:r>
            <a:br>
              <a:rPr lang="en-US" sz="4000" dirty="0" smtClean="0">
                <a:solidFill>
                  <a:schemeClr val="tx1"/>
                </a:solidFill>
                <a:latin typeface="Comic Sans MS"/>
                <a:cs typeface="Comic Sans MS"/>
              </a:rPr>
            </a:br>
            <a:r>
              <a:rPr lang="en-US" sz="4000" dirty="0" smtClean="0">
                <a:solidFill>
                  <a:schemeClr val="tx1"/>
                </a:solidFill>
                <a:latin typeface="Comic Sans MS"/>
                <a:cs typeface="Comic Sans MS"/>
              </a:rPr>
              <a:t>(Lecture 5)</a:t>
            </a:r>
            <a:endParaRPr lang="en-US" sz="4000" dirty="0">
              <a:solidFill>
                <a:srgbClr val="FF6600"/>
              </a:solidFill>
              <a:latin typeface="Comic Sans MS"/>
              <a:cs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62667" y="5389016"/>
            <a:ext cx="54525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Arpita</a:t>
            </a:r>
            <a:r>
              <a:rPr lang="en-US" sz="36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Patra</a:t>
            </a:r>
            <a:endParaRPr lang="en-US" sz="36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068" y="2757930"/>
            <a:ext cx="3042660" cy="18818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060" y="2757930"/>
            <a:ext cx="3016090" cy="188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627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1752" y="296332"/>
            <a:ext cx="8534400" cy="75895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Randomized Function and Definition 2</a:t>
            </a:r>
            <a:endParaRPr lang="en-US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588934" y="2339667"/>
            <a:ext cx="22423" cy="16912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189079" y="6315209"/>
            <a:ext cx="33065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The Real World</a:t>
            </a:r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745901" y="6315209"/>
            <a:ext cx="33065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The Ideal World</a:t>
            </a:r>
          </a:p>
        </p:txBody>
      </p:sp>
      <p:sp>
        <p:nvSpPr>
          <p:cNvPr id="56" name="Rectangle 55"/>
          <p:cNvSpPr/>
          <p:nvPr/>
        </p:nvSpPr>
        <p:spPr>
          <a:xfrm>
            <a:off x="4734441" y="4137464"/>
            <a:ext cx="3019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omic Sans MS"/>
                <a:cs typeface="Comic Sans MS"/>
              </a:rPr>
              <a:t>&gt;&gt; Is this protocol secure?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175054" y="4648415"/>
            <a:ext cx="446261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omic Sans MS"/>
                <a:cs typeface="Comic Sans MS"/>
              </a:rPr>
              <a:t>The proof says the protocol is insecure!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51318" y="1417134"/>
            <a:ext cx="3396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/>
                <a:cs typeface="Comic Sans MS"/>
              </a:rPr>
              <a:t>f</a:t>
            </a:r>
            <a:r>
              <a:rPr lang="en-US" dirty="0" smtClean="0">
                <a:latin typeface="Comic Sans MS"/>
                <a:cs typeface="Comic Sans MS"/>
              </a:rPr>
              <a:t>( , ) = (r , )   r is a random bit</a:t>
            </a: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19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8612945"/>
              </p:ext>
            </p:extLst>
          </p:nvPr>
        </p:nvGraphicFramePr>
        <p:xfrm>
          <a:off x="322967" y="2125666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288" name="Clip" r:id="rId3" imgW="525240" imgH="1361880" progId="">
                  <p:embed/>
                </p:oleObj>
              </mc:Choice>
              <mc:Fallback>
                <p:oleObj name="Clip" r:id="rId3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967" y="2125666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1866240"/>
              </p:ext>
            </p:extLst>
          </p:nvPr>
        </p:nvGraphicFramePr>
        <p:xfrm>
          <a:off x="4061113" y="2107627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289" name="Clip" r:id="rId5" imgW="525240" imgH="1361880" progId="">
                  <p:embed/>
                </p:oleObj>
              </mc:Choice>
              <mc:Fallback>
                <p:oleObj name="Clip" r:id="rId5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1113" y="2107627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955015" y="2830133"/>
            <a:ext cx="614883" cy="616733"/>
            <a:chOff x="5096933" y="5191400"/>
            <a:chExt cx="614883" cy="616733"/>
          </a:xfrm>
        </p:grpSpPr>
        <p:sp>
          <p:nvSpPr>
            <p:cNvPr id="22" name="Oval 21"/>
            <p:cNvSpPr/>
            <p:nvPr/>
          </p:nvSpPr>
          <p:spPr>
            <a:xfrm>
              <a:off x="5096933" y="5191400"/>
              <a:ext cx="597605" cy="616733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5216144" y="5199586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omic Sans MS"/>
                  <a:cs typeface="Comic Sans MS"/>
                </a:rPr>
                <a:t>r</a:t>
              </a:r>
              <a:endParaRPr lang="en-US" sz="2400" baseline="-25000" dirty="0" smtClean="0">
                <a:latin typeface="Comic Sans MS"/>
                <a:cs typeface="Comic Sans MS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447864" y="2793293"/>
            <a:ext cx="648749" cy="616733"/>
            <a:chOff x="5096933" y="5191400"/>
            <a:chExt cx="648749" cy="616733"/>
          </a:xfrm>
        </p:grpSpPr>
        <p:sp>
          <p:nvSpPr>
            <p:cNvPr id="25" name="Oval 24"/>
            <p:cNvSpPr/>
            <p:nvPr/>
          </p:nvSpPr>
          <p:spPr>
            <a:xfrm>
              <a:off x="5096933" y="5191400"/>
              <a:ext cx="597605" cy="616733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5250010" y="5199586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omic Sans MS"/>
                  <a:cs typeface="Comic Sans MS"/>
                </a:rPr>
                <a:t>.</a:t>
              </a:r>
              <a:endParaRPr lang="en-US" sz="2400" baseline="-25000" dirty="0" smtClean="0">
                <a:latin typeface="Comic Sans MS"/>
                <a:cs typeface="Comic Sans MS"/>
              </a:endParaRPr>
            </a:p>
          </p:txBody>
        </p:sp>
      </p:grp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1301" y="2091800"/>
            <a:ext cx="956792" cy="1272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Group 25"/>
          <p:cNvGrpSpPr/>
          <p:nvPr/>
        </p:nvGrpSpPr>
        <p:grpSpPr>
          <a:xfrm>
            <a:off x="907973" y="2068860"/>
            <a:ext cx="660729" cy="584472"/>
            <a:chOff x="1475656" y="2484488"/>
            <a:chExt cx="660729" cy="584472"/>
          </a:xfrm>
        </p:grpSpPr>
        <p:sp>
          <p:nvSpPr>
            <p:cNvPr id="29" name="Oval 28"/>
            <p:cNvSpPr/>
            <p:nvPr/>
          </p:nvSpPr>
          <p:spPr>
            <a:xfrm>
              <a:off x="1475656" y="249289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1" name="Text Box 7"/>
            <p:cNvSpPr txBox="1">
              <a:spLocks noChangeArrowheads="1"/>
            </p:cNvSpPr>
            <p:nvPr/>
          </p:nvSpPr>
          <p:spPr bwMode="auto">
            <a:xfrm>
              <a:off x="1640713" y="2484488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omic Sans MS"/>
                  <a:cs typeface="Comic Sans MS"/>
                </a:rPr>
                <a:t>.</a:t>
              </a:r>
              <a:endParaRPr lang="en-US" sz="2400" baseline="-25000" dirty="0" smtClean="0">
                <a:latin typeface="Comic Sans MS"/>
                <a:cs typeface="Comic Sans MS"/>
              </a:endParaRPr>
            </a:p>
          </p:txBody>
        </p:sp>
      </p:grpSp>
      <p:grpSp>
        <p:nvGrpSpPr>
          <p:cNvPr id="32" name="Group 26"/>
          <p:cNvGrpSpPr/>
          <p:nvPr/>
        </p:nvGrpSpPr>
        <p:grpSpPr>
          <a:xfrm>
            <a:off x="3422222" y="2050645"/>
            <a:ext cx="660729" cy="584472"/>
            <a:chOff x="1475656" y="2484488"/>
            <a:chExt cx="660729" cy="584472"/>
          </a:xfrm>
        </p:grpSpPr>
        <p:sp>
          <p:nvSpPr>
            <p:cNvPr id="33" name="Oval 32"/>
            <p:cNvSpPr/>
            <p:nvPr/>
          </p:nvSpPr>
          <p:spPr>
            <a:xfrm>
              <a:off x="1475656" y="249289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4" name="Text Box 7"/>
            <p:cNvSpPr txBox="1">
              <a:spLocks noChangeArrowheads="1"/>
            </p:cNvSpPr>
            <p:nvPr/>
          </p:nvSpPr>
          <p:spPr bwMode="auto">
            <a:xfrm>
              <a:off x="1640713" y="2484488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omic Sans MS"/>
                  <a:cs typeface="Comic Sans MS"/>
                </a:rPr>
                <a:t>.</a:t>
              </a:r>
              <a:endParaRPr lang="en-US" sz="2400" baseline="-25000" dirty="0" smtClean="0">
                <a:latin typeface="Comic Sans MS"/>
                <a:cs typeface="Comic Sans MS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965600" y="3364742"/>
            <a:ext cx="1185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Sample r randomly</a:t>
            </a:r>
            <a:endParaRPr lang="en-US" dirty="0"/>
          </a:p>
        </p:txBody>
      </p:sp>
      <p:graphicFrame>
        <p:nvGraphicFramePr>
          <p:cNvPr id="35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104510"/>
              </p:ext>
            </p:extLst>
          </p:nvPr>
        </p:nvGraphicFramePr>
        <p:xfrm>
          <a:off x="4819106" y="2109541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290" name="Clip" r:id="rId7" imgW="525240" imgH="1361880" progId="">
                  <p:embed/>
                </p:oleObj>
              </mc:Choice>
              <mc:Fallback>
                <p:oleObj name="Clip" r:id="rId7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106" y="2109541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1673851"/>
              </p:ext>
            </p:extLst>
          </p:nvPr>
        </p:nvGraphicFramePr>
        <p:xfrm>
          <a:off x="8557252" y="2091502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291" name="Clip" r:id="rId8" imgW="525240" imgH="1361880" progId="">
                  <p:embed/>
                </p:oleObj>
              </mc:Choice>
              <mc:Fallback>
                <p:oleObj name="Clip" r:id="rId8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7252" y="2091502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" name="Group 25"/>
          <p:cNvGrpSpPr/>
          <p:nvPr/>
        </p:nvGrpSpPr>
        <p:grpSpPr>
          <a:xfrm>
            <a:off x="5404112" y="2052735"/>
            <a:ext cx="660729" cy="584472"/>
            <a:chOff x="1475656" y="2484488"/>
            <a:chExt cx="660729" cy="584472"/>
          </a:xfrm>
        </p:grpSpPr>
        <p:sp>
          <p:nvSpPr>
            <p:cNvPr id="38" name="Oval 37"/>
            <p:cNvSpPr/>
            <p:nvPr/>
          </p:nvSpPr>
          <p:spPr>
            <a:xfrm>
              <a:off x="1475656" y="249289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9" name="Text Box 7"/>
            <p:cNvSpPr txBox="1">
              <a:spLocks noChangeArrowheads="1"/>
            </p:cNvSpPr>
            <p:nvPr/>
          </p:nvSpPr>
          <p:spPr bwMode="auto">
            <a:xfrm>
              <a:off x="1640713" y="2484488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omic Sans MS"/>
                  <a:cs typeface="Comic Sans MS"/>
                </a:rPr>
                <a:t>.</a:t>
              </a:r>
              <a:endParaRPr lang="en-US" sz="2400" baseline="-25000" dirty="0" smtClean="0">
                <a:latin typeface="Comic Sans MS"/>
                <a:cs typeface="Comic Sans MS"/>
              </a:endParaRPr>
            </a:p>
          </p:txBody>
        </p:sp>
      </p:grpSp>
      <p:grpSp>
        <p:nvGrpSpPr>
          <p:cNvPr id="40" name="Group 26"/>
          <p:cNvGrpSpPr/>
          <p:nvPr/>
        </p:nvGrpSpPr>
        <p:grpSpPr>
          <a:xfrm>
            <a:off x="7901428" y="2085319"/>
            <a:ext cx="660729" cy="584472"/>
            <a:chOff x="1475656" y="2484488"/>
            <a:chExt cx="660729" cy="584472"/>
          </a:xfrm>
        </p:grpSpPr>
        <p:sp>
          <p:nvSpPr>
            <p:cNvPr id="41" name="Oval 40"/>
            <p:cNvSpPr/>
            <p:nvPr/>
          </p:nvSpPr>
          <p:spPr>
            <a:xfrm>
              <a:off x="1475656" y="249289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42" name="Text Box 7"/>
            <p:cNvSpPr txBox="1">
              <a:spLocks noChangeArrowheads="1"/>
            </p:cNvSpPr>
            <p:nvPr/>
          </p:nvSpPr>
          <p:spPr bwMode="auto">
            <a:xfrm>
              <a:off x="1640713" y="2484488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omic Sans MS"/>
                  <a:cs typeface="Comic Sans MS"/>
                </a:rPr>
                <a:t>.</a:t>
              </a:r>
              <a:endParaRPr lang="en-US" sz="2400" baseline="-25000" dirty="0" smtClean="0">
                <a:latin typeface="Comic Sans MS"/>
                <a:cs typeface="Comic Sans MS"/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4588934" y="3029056"/>
            <a:ext cx="14759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Sample r randomly and output</a:t>
            </a:r>
            <a:endParaRPr lang="en-US" sz="16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569169" y="2852278"/>
            <a:ext cx="234919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6682824" y="2425542"/>
            <a:ext cx="295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r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8092780" y="4154397"/>
            <a:ext cx="544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omic Sans MS"/>
                <a:cs typeface="Comic Sans MS"/>
              </a:rPr>
              <a:t>No!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872109" y="5075317"/>
            <a:ext cx="19322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3366FF"/>
                </a:solidFill>
                <a:latin typeface="Comic Sans MS"/>
                <a:cs typeface="Comic Sans MS"/>
              </a:rPr>
              <a:t>{</a:t>
            </a:r>
            <a:r>
              <a:rPr lang="en-US" sz="1600" dirty="0" err="1">
                <a:solidFill>
                  <a:srgbClr val="3366FF"/>
                </a:solidFill>
                <a:latin typeface="Comic Sans MS"/>
                <a:cs typeface="Comic Sans MS"/>
              </a:rPr>
              <a:t>View</a:t>
            </a:r>
            <a:r>
              <a:rPr lang="en-US" sz="1600" baseline="30000" dirty="0" err="1">
                <a:solidFill>
                  <a:srgbClr val="3366FF"/>
                </a:solidFill>
                <a:latin typeface="Comic Sans MS"/>
                <a:cs typeface="Comic Sans MS"/>
              </a:rPr>
              <a:t>Real</a:t>
            </a:r>
            <a:r>
              <a:rPr lang="en-US" sz="1600" baseline="-25000" dirty="0" err="1">
                <a:solidFill>
                  <a:srgbClr val="3366FF"/>
                </a:solidFill>
                <a:latin typeface="Comic Sans MS"/>
                <a:cs typeface="Comic Sans MS"/>
              </a:rPr>
              <a:t>i</a:t>
            </a:r>
            <a:r>
              <a:rPr lang="en-US" sz="1600" dirty="0">
                <a:solidFill>
                  <a:srgbClr val="3366FF"/>
                </a:solidFill>
                <a:latin typeface="Comic Sans MS"/>
                <a:cs typeface="Comic Sans MS"/>
              </a:rPr>
              <a:t>}</a:t>
            </a:r>
            <a:r>
              <a:rPr lang="en-US" sz="1600" baseline="-25000" dirty="0">
                <a:solidFill>
                  <a:srgbClr val="3366FF"/>
                </a:solidFill>
                <a:latin typeface="Comic Sans MS"/>
                <a:cs typeface="Comic Sans MS"/>
              </a:rPr>
              <a:t>Pi  in C</a:t>
            </a:r>
            <a:endParaRPr lang="en-US" sz="2400" dirty="0">
              <a:solidFill>
                <a:srgbClr val="3366FF"/>
              </a:solidFill>
            </a:endParaRPr>
          </a:p>
        </p:txBody>
      </p:sp>
      <p:pic>
        <p:nvPicPr>
          <p:cNvPr id="54" name="Picture 7" descr="j0139031[1]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87652" y="4919528"/>
            <a:ext cx="579246" cy="81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Rectangle 58"/>
          <p:cNvSpPr/>
          <p:nvPr/>
        </p:nvSpPr>
        <p:spPr>
          <a:xfrm>
            <a:off x="3422222" y="3549408"/>
            <a:ext cx="83794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Comic Sans MS"/>
                <a:cs typeface="Comic Sans MS"/>
              </a:rPr>
              <a:t>SIM</a:t>
            </a:r>
            <a:endParaRPr lang="en-US" sz="2400" b="1" dirty="0"/>
          </a:p>
        </p:txBody>
      </p:sp>
      <p:sp>
        <p:nvSpPr>
          <p:cNvPr id="60" name="Line 43"/>
          <p:cNvSpPr>
            <a:spLocks noChangeShapeType="1"/>
          </p:cNvSpPr>
          <p:nvPr/>
        </p:nvSpPr>
        <p:spPr bwMode="auto">
          <a:xfrm>
            <a:off x="3783936" y="4152865"/>
            <a:ext cx="0" cy="837787"/>
          </a:xfrm>
          <a:prstGeom prst="line">
            <a:avLst/>
          </a:prstGeom>
          <a:noFill/>
          <a:ln w="63500" cmpd="dbl">
            <a:solidFill>
              <a:schemeClr val="folHlink"/>
            </a:solidFill>
            <a:miter lim="800000"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Comic Sans MS"/>
              <a:cs typeface="Comic Sans MS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064622" y="5096558"/>
            <a:ext cx="19322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3366FF"/>
                </a:solidFill>
                <a:latin typeface="Comic Sans MS"/>
                <a:cs typeface="Comic Sans MS"/>
              </a:rPr>
              <a:t> {</a:t>
            </a:r>
            <a:r>
              <a:rPr lang="en-US" sz="1600" dirty="0" err="1">
                <a:solidFill>
                  <a:srgbClr val="3366FF"/>
                </a:solidFill>
                <a:latin typeface="Comic Sans MS"/>
                <a:cs typeface="Comic Sans MS"/>
              </a:rPr>
              <a:t>View</a:t>
            </a:r>
            <a:r>
              <a:rPr lang="en-US" sz="1600" baseline="30000" dirty="0" err="1">
                <a:solidFill>
                  <a:srgbClr val="3366FF"/>
                </a:solidFill>
                <a:latin typeface="Comic Sans MS"/>
                <a:cs typeface="Comic Sans MS"/>
              </a:rPr>
              <a:t>Ideal</a:t>
            </a:r>
            <a:r>
              <a:rPr lang="en-US" sz="1600" baseline="-25000" dirty="0" err="1">
                <a:solidFill>
                  <a:srgbClr val="3366FF"/>
                </a:solidFill>
                <a:latin typeface="Comic Sans MS"/>
                <a:cs typeface="Comic Sans MS"/>
              </a:rPr>
              <a:t>i</a:t>
            </a:r>
            <a:r>
              <a:rPr lang="en-US" sz="1600" dirty="0">
                <a:solidFill>
                  <a:srgbClr val="3366FF"/>
                </a:solidFill>
                <a:latin typeface="Comic Sans MS"/>
                <a:cs typeface="Comic Sans MS"/>
              </a:rPr>
              <a:t>}</a:t>
            </a:r>
            <a:r>
              <a:rPr lang="en-US" sz="1600" baseline="-25000" dirty="0">
                <a:solidFill>
                  <a:srgbClr val="3366FF"/>
                </a:solidFill>
                <a:latin typeface="Comic Sans MS"/>
                <a:cs typeface="Comic Sans MS"/>
              </a:rPr>
              <a:t>Pi  in C</a:t>
            </a:r>
            <a:endParaRPr lang="en-US" sz="2400" dirty="0">
              <a:solidFill>
                <a:srgbClr val="3366FF"/>
              </a:solidFill>
            </a:endParaRPr>
          </a:p>
        </p:txBody>
      </p:sp>
      <p:sp>
        <p:nvSpPr>
          <p:cNvPr id="63" name="Text Box 23"/>
          <p:cNvSpPr txBox="1">
            <a:spLocks noChangeAspect="1" noChangeArrowheads="1"/>
          </p:cNvSpPr>
          <p:nvPr/>
        </p:nvSpPr>
        <p:spPr bwMode="auto">
          <a:xfrm>
            <a:off x="6082860" y="4847274"/>
            <a:ext cx="4796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 smtClean="0">
                <a:cs typeface="Times New Roman (Hebrew)" charset="-79"/>
                <a:sym typeface="Symbol" pitchFamily="18" charset="2"/>
              </a:rPr>
              <a:t></a:t>
            </a:r>
            <a:endParaRPr lang="en-US" sz="4000" b="1" dirty="0">
              <a:cs typeface="Times New Roman (Hebrew)" charset="-79"/>
              <a:sym typeface="Symbol" pitchFamily="18" charset="2"/>
            </a:endParaRPr>
          </a:p>
        </p:txBody>
      </p:sp>
      <p:pic>
        <p:nvPicPr>
          <p:cNvPr id="64" name="Picture 7" descr="j0139031[1]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82145" y="2093727"/>
            <a:ext cx="579246" cy="100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7" descr="j0139031[1]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9087" y="2010851"/>
            <a:ext cx="579246" cy="100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4854617" y="5657342"/>
            <a:ext cx="35099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3366FF"/>
                </a:solidFill>
                <a:latin typeface="Comic Sans MS"/>
                <a:cs typeface="Comic Sans MS"/>
              </a:rPr>
              <a:t>[</a:t>
            </a:r>
            <a:r>
              <a:rPr lang="en-US" sz="1600" dirty="0" smtClean="0">
                <a:solidFill>
                  <a:srgbClr val="3366FF"/>
                </a:solidFill>
                <a:latin typeface="Comic Sans MS"/>
                <a:cs typeface="Comic Sans MS"/>
              </a:rPr>
              <a:t> {</a:t>
            </a:r>
            <a:r>
              <a:rPr lang="en-US" sz="1600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View</a:t>
            </a:r>
            <a:r>
              <a:rPr lang="en-US" sz="1600" baseline="30000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Real</a:t>
            </a:r>
            <a:r>
              <a:rPr lang="en-US" sz="1600" baseline="-25000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i</a:t>
            </a:r>
            <a:r>
              <a:rPr lang="en-US" sz="1600" dirty="0" smtClean="0">
                <a:solidFill>
                  <a:srgbClr val="3366FF"/>
                </a:solidFill>
                <a:latin typeface="Comic Sans MS"/>
                <a:cs typeface="Comic Sans MS"/>
              </a:rPr>
              <a:t>}</a:t>
            </a:r>
            <a:r>
              <a:rPr lang="en-US" sz="1600" baseline="-25000" dirty="0" smtClean="0">
                <a:solidFill>
                  <a:srgbClr val="3366FF"/>
                </a:solidFill>
                <a:latin typeface="Comic Sans MS"/>
                <a:cs typeface="Comic Sans MS"/>
              </a:rPr>
              <a:t>Pi  in C </a:t>
            </a:r>
            <a:r>
              <a:rPr lang="en-US" sz="1600" dirty="0" smtClean="0">
                <a:solidFill>
                  <a:srgbClr val="3366FF"/>
                </a:solidFill>
                <a:latin typeface="Comic Sans MS"/>
                <a:cs typeface="Comic Sans MS"/>
              </a:rPr>
              <a:t>, </a:t>
            </a:r>
            <a:r>
              <a:rPr lang="en-US" sz="1600" dirty="0">
                <a:solidFill>
                  <a:srgbClr val="3366FF"/>
                </a:solidFill>
                <a:latin typeface="Comic Sans MS"/>
                <a:cs typeface="Comic Sans MS"/>
              </a:rPr>
              <a:t>{</a:t>
            </a:r>
            <a:r>
              <a:rPr lang="en-US" sz="1600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Output</a:t>
            </a:r>
            <a:r>
              <a:rPr lang="en-US" sz="1600" baseline="30000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Real</a:t>
            </a:r>
            <a:r>
              <a:rPr lang="en-US" sz="1600" baseline="-25000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i</a:t>
            </a:r>
            <a:r>
              <a:rPr lang="en-US" sz="1600" dirty="0">
                <a:solidFill>
                  <a:srgbClr val="3366FF"/>
                </a:solidFill>
                <a:latin typeface="Comic Sans MS"/>
                <a:cs typeface="Comic Sans MS"/>
              </a:rPr>
              <a:t>}</a:t>
            </a:r>
            <a:r>
              <a:rPr lang="en-US" sz="1600" baseline="-25000" dirty="0">
                <a:solidFill>
                  <a:srgbClr val="3366FF"/>
                </a:solidFill>
                <a:latin typeface="Comic Sans MS"/>
                <a:cs typeface="Comic Sans MS"/>
              </a:rPr>
              <a:t>Pi  in </a:t>
            </a:r>
            <a:r>
              <a:rPr lang="en-US" sz="1600" baseline="-25000" dirty="0" smtClean="0">
                <a:solidFill>
                  <a:srgbClr val="3366FF"/>
                </a:solidFill>
                <a:latin typeface="Comic Sans MS"/>
                <a:cs typeface="Comic Sans MS"/>
              </a:rPr>
              <a:t>H </a:t>
            </a:r>
            <a:r>
              <a:rPr lang="en-US" sz="1600" dirty="0" smtClean="0">
                <a:solidFill>
                  <a:srgbClr val="3366FF"/>
                </a:solidFill>
                <a:latin typeface="Comic Sans MS"/>
                <a:cs typeface="Comic Sans MS"/>
              </a:rPr>
              <a:t>]</a:t>
            </a:r>
            <a:endParaRPr lang="en-US" sz="1600" dirty="0">
              <a:solidFill>
                <a:srgbClr val="3366FF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28592" y="5686991"/>
            <a:ext cx="36481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3366FF"/>
                </a:solidFill>
                <a:latin typeface="Comic Sans MS"/>
                <a:cs typeface="Comic Sans MS"/>
              </a:rPr>
              <a:t>[</a:t>
            </a:r>
            <a:r>
              <a:rPr lang="en-US" sz="1600" dirty="0" smtClean="0">
                <a:solidFill>
                  <a:srgbClr val="3366FF"/>
                </a:solidFill>
                <a:latin typeface="Comic Sans MS"/>
                <a:cs typeface="Comic Sans MS"/>
              </a:rPr>
              <a:t> {</a:t>
            </a:r>
            <a:r>
              <a:rPr lang="en-US" sz="1600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View</a:t>
            </a:r>
            <a:r>
              <a:rPr lang="en-US" sz="1600" baseline="30000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Ideal</a:t>
            </a:r>
            <a:r>
              <a:rPr lang="en-US" sz="1600" baseline="-25000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i</a:t>
            </a:r>
            <a:r>
              <a:rPr lang="en-US" sz="1600" dirty="0" smtClean="0">
                <a:solidFill>
                  <a:srgbClr val="3366FF"/>
                </a:solidFill>
                <a:latin typeface="Comic Sans MS"/>
                <a:cs typeface="Comic Sans MS"/>
              </a:rPr>
              <a:t>}</a:t>
            </a:r>
            <a:r>
              <a:rPr lang="en-US" sz="1600" baseline="-25000" dirty="0" smtClean="0">
                <a:solidFill>
                  <a:srgbClr val="3366FF"/>
                </a:solidFill>
                <a:latin typeface="Comic Sans MS"/>
                <a:cs typeface="Comic Sans MS"/>
              </a:rPr>
              <a:t>Pi  in C </a:t>
            </a:r>
            <a:r>
              <a:rPr lang="en-US" sz="1600" dirty="0" smtClean="0">
                <a:solidFill>
                  <a:srgbClr val="3366FF"/>
                </a:solidFill>
                <a:latin typeface="Comic Sans MS"/>
                <a:cs typeface="Comic Sans MS"/>
              </a:rPr>
              <a:t>, {</a:t>
            </a:r>
            <a:r>
              <a:rPr lang="en-US" sz="1600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Output</a:t>
            </a:r>
            <a:r>
              <a:rPr lang="en-US" sz="1600" baseline="30000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Ideal</a:t>
            </a:r>
            <a:r>
              <a:rPr lang="en-US" sz="1600" baseline="-25000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i</a:t>
            </a:r>
            <a:r>
              <a:rPr lang="en-US" sz="1600" dirty="0">
                <a:solidFill>
                  <a:srgbClr val="3366FF"/>
                </a:solidFill>
                <a:latin typeface="Comic Sans MS"/>
                <a:cs typeface="Comic Sans MS"/>
              </a:rPr>
              <a:t>}</a:t>
            </a:r>
            <a:r>
              <a:rPr lang="en-US" sz="1600" baseline="-25000" dirty="0">
                <a:solidFill>
                  <a:srgbClr val="3366FF"/>
                </a:solidFill>
                <a:latin typeface="Comic Sans MS"/>
                <a:cs typeface="Comic Sans MS"/>
              </a:rPr>
              <a:t>Pi  in </a:t>
            </a:r>
            <a:r>
              <a:rPr lang="en-US" sz="1600" baseline="-25000" dirty="0" smtClean="0">
                <a:solidFill>
                  <a:srgbClr val="3366FF"/>
                </a:solidFill>
                <a:latin typeface="Comic Sans MS"/>
                <a:cs typeface="Comic Sans MS"/>
              </a:rPr>
              <a:t>H </a:t>
            </a:r>
            <a:r>
              <a:rPr lang="en-US" sz="1600" dirty="0" smtClean="0">
                <a:solidFill>
                  <a:srgbClr val="3366FF"/>
                </a:solidFill>
                <a:latin typeface="Comic Sans MS"/>
                <a:cs typeface="Comic Sans MS"/>
              </a:rPr>
              <a:t>]</a:t>
            </a:r>
            <a:endParaRPr lang="en-US" sz="1600" dirty="0">
              <a:solidFill>
                <a:srgbClr val="3366FF"/>
              </a:solidFill>
            </a:endParaRPr>
          </a:p>
        </p:txBody>
      </p:sp>
      <p:sp>
        <p:nvSpPr>
          <p:cNvPr id="51" name="Text Box 23"/>
          <p:cNvSpPr txBox="1">
            <a:spLocks noChangeAspect="1" noChangeArrowheads="1"/>
          </p:cNvSpPr>
          <p:nvPr/>
        </p:nvSpPr>
        <p:spPr bwMode="auto">
          <a:xfrm>
            <a:off x="4287330" y="5909837"/>
            <a:ext cx="3898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smtClean="0">
                <a:cs typeface="Times New Roman (Hebrew)" charset="-79"/>
                <a:sym typeface="Symbol" pitchFamily="18" charset="2"/>
              </a:rPr>
              <a:t></a:t>
            </a:r>
            <a:endParaRPr lang="en-US" sz="2800" b="1" dirty="0">
              <a:cs typeface="Times New Roman (Hebrew)" charset="-79"/>
              <a:sym typeface="Symbol" pitchFamily="18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703" y="6063628"/>
            <a:ext cx="37831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3366FF"/>
                </a:solidFill>
                <a:latin typeface="Comic Sans MS"/>
                <a:cs typeface="Comic Sans MS"/>
              </a:rPr>
              <a:t>[{r</a:t>
            </a:r>
            <a:r>
              <a:rPr lang="en-US" sz="1600" dirty="0">
                <a:solidFill>
                  <a:srgbClr val="3366FF"/>
                </a:solidFill>
                <a:latin typeface="Comic Sans MS"/>
                <a:cs typeface="Comic Sans MS"/>
              </a:rPr>
              <a:t>’ </a:t>
            </a:r>
            <a:r>
              <a:rPr lang="en-US" sz="1600" dirty="0" smtClean="0">
                <a:solidFill>
                  <a:srgbClr val="3366FF"/>
                </a:solidFill>
                <a:latin typeface="Comic Sans MS"/>
                <a:cs typeface="Comic Sans MS"/>
              </a:rPr>
              <a:t>, r} </a:t>
            </a:r>
            <a:r>
              <a:rPr lang="en-US" sz="1600" dirty="0">
                <a:solidFill>
                  <a:srgbClr val="3366FF"/>
                </a:solidFill>
                <a:latin typeface="Comic Sans MS"/>
                <a:cs typeface="Comic Sans MS"/>
              </a:rPr>
              <a:t>|</a:t>
            </a:r>
            <a:r>
              <a:rPr lang="en-US" sz="1600" dirty="0" smtClean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r,r</a:t>
            </a:r>
            <a:r>
              <a:rPr lang="en-US" sz="1600" dirty="0" smtClean="0">
                <a:solidFill>
                  <a:srgbClr val="3366FF"/>
                </a:solidFill>
                <a:latin typeface="Comic Sans MS"/>
                <a:cs typeface="Comic Sans MS"/>
              </a:rPr>
              <a:t>’ random and independent] </a:t>
            </a:r>
            <a:endParaRPr lang="en-US" sz="1600" dirty="0">
              <a:solidFill>
                <a:srgbClr val="3366FF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4952622" y="6065010"/>
            <a:ext cx="19338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3366FF"/>
                </a:solidFill>
                <a:latin typeface="Comic Sans MS"/>
                <a:cs typeface="Comic Sans MS"/>
              </a:rPr>
              <a:t>[{r , r} </a:t>
            </a:r>
            <a:r>
              <a:rPr lang="en-US" sz="1600" dirty="0">
                <a:solidFill>
                  <a:srgbClr val="3366FF"/>
                </a:solidFill>
                <a:latin typeface="Comic Sans MS"/>
                <a:cs typeface="Comic Sans MS"/>
              </a:rPr>
              <a:t>|</a:t>
            </a:r>
            <a:r>
              <a:rPr lang="en-US" sz="1600" dirty="0" smtClean="0">
                <a:solidFill>
                  <a:srgbClr val="3366FF"/>
                </a:solidFill>
                <a:latin typeface="Comic Sans MS"/>
                <a:cs typeface="Comic Sans MS"/>
              </a:rPr>
              <a:t> r random]</a:t>
            </a:r>
            <a:endParaRPr lang="en-US" sz="1600" dirty="0">
              <a:solidFill>
                <a:srgbClr val="3366FF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4433262" y="6065010"/>
            <a:ext cx="94264" cy="30099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915621" y="4091789"/>
            <a:ext cx="30441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omic Sans MS"/>
                <a:cs typeface="Comic Sans MS"/>
              </a:rPr>
              <a:t>Interaction on behalf of the honest party</a:t>
            </a:r>
          </a:p>
          <a:p>
            <a:endParaRPr lang="en-US" sz="1400" dirty="0" smtClean="0">
              <a:latin typeface="Comic Sans MS"/>
              <a:cs typeface="Comic Sans MS"/>
            </a:endParaRPr>
          </a:p>
          <a:p>
            <a:r>
              <a:rPr lang="en-US" sz="1400" dirty="0" smtClean="0">
                <a:latin typeface="Comic Sans MS"/>
                <a:cs typeface="Comic Sans MS"/>
              </a:rPr>
              <a:t>Sample and send a random r’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95323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49" grpId="0"/>
      <p:bldP spid="50" grpId="0"/>
      <p:bldP spid="51" grpId="0"/>
      <p:bldP spid="4" grpId="0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1752" y="296332"/>
            <a:ext cx="8534400" cy="75895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Definition 1 is Enough!</a:t>
            </a:r>
            <a:endParaRPr lang="en-US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943677" y="2903750"/>
            <a:ext cx="2947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3366FF"/>
                </a:solidFill>
                <a:latin typeface="Comic Sans MS"/>
                <a:cs typeface="Comic Sans MS"/>
              </a:rPr>
              <a:t>{</a:t>
            </a:r>
            <a:r>
              <a:rPr lang="en-US" dirty="0">
                <a:solidFill>
                  <a:srgbClr val="3366FF"/>
                </a:solidFill>
                <a:latin typeface="Comic Sans MS"/>
                <a:cs typeface="Comic Sans MS"/>
              </a:rPr>
              <a:t>{</a:t>
            </a:r>
            <a:r>
              <a:rPr lang="en-US" dirty="0" err="1">
                <a:solidFill>
                  <a:srgbClr val="3366FF"/>
                </a:solidFill>
                <a:latin typeface="Comic Sans MS"/>
                <a:cs typeface="Comic Sans MS"/>
              </a:rPr>
              <a:t>View</a:t>
            </a:r>
            <a:r>
              <a:rPr lang="en-US" baseline="30000" dirty="0" err="1">
                <a:solidFill>
                  <a:srgbClr val="3366FF"/>
                </a:solidFill>
                <a:latin typeface="Comic Sans MS"/>
                <a:cs typeface="Comic Sans MS"/>
              </a:rPr>
              <a:t>Real</a:t>
            </a:r>
            <a:r>
              <a:rPr lang="en-US" baseline="-25000" dirty="0" err="1">
                <a:solidFill>
                  <a:srgbClr val="3366FF"/>
                </a:solidFill>
                <a:latin typeface="Comic Sans MS"/>
                <a:cs typeface="Comic Sans MS"/>
              </a:rPr>
              <a:t>i</a:t>
            </a:r>
            <a:r>
              <a:rPr lang="en-US" dirty="0">
                <a:solidFill>
                  <a:srgbClr val="3366FF"/>
                </a:solidFill>
                <a:latin typeface="Comic Sans MS"/>
                <a:cs typeface="Comic Sans MS"/>
              </a:rPr>
              <a:t>}</a:t>
            </a:r>
            <a:r>
              <a:rPr lang="en-US" baseline="-25000" dirty="0">
                <a:solidFill>
                  <a:srgbClr val="3366FF"/>
                </a:solidFill>
                <a:latin typeface="Comic Sans MS"/>
                <a:cs typeface="Comic Sans MS"/>
              </a:rPr>
              <a:t>Pi  in </a:t>
            </a:r>
            <a:r>
              <a:rPr lang="en-US" baseline="-25000" dirty="0" smtClean="0">
                <a:solidFill>
                  <a:srgbClr val="3366FF"/>
                </a:solidFill>
                <a:latin typeface="Comic Sans MS"/>
                <a:cs typeface="Comic Sans MS"/>
              </a:rPr>
              <a:t>C </a:t>
            </a:r>
            <a:r>
              <a:rPr lang="en-US" sz="2000" dirty="0">
                <a:solidFill>
                  <a:srgbClr val="3366FF"/>
                </a:solidFill>
                <a:latin typeface="Comic Sans MS"/>
                <a:cs typeface="Comic Sans MS"/>
              </a:rPr>
              <a:t>}</a:t>
            </a:r>
            <a:r>
              <a:rPr lang="en-US" baseline="-25000" dirty="0">
                <a:solidFill>
                  <a:srgbClr val="3366FF"/>
                </a:solidFill>
                <a:latin typeface="Comic Sans MS"/>
                <a:cs typeface="Comic Sans MS"/>
              </a:rPr>
              <a:t>{x1,.,xn , k}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47756" y="2903750"/>
            <a:ext cx="311653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r>
              <a:rPr lang="en-US" sz="2000" dirty="0">
                <a:solidFill>
                  <a:srgbClr val="3366FF"/>
                </a:solidFill>
                <a:latin typeface="Comic Sans MS"/>
                <a:cs typeface="Comic Sans MS"/>
              </a:rPr>
              <a:t>{</a:t>
            </a:r>
            <a:r>
              <a:rPr lang="en-US" dirty="0">
                <a:solidFill>
                  <a:srgbClr val="3366FF"/>
                </a:solidFill>
                <a:latin typeface="Comic Sans MS"/>
                <a:cs typeface="Comic Sans MS"/>
              </a:rPr>
              <a:t> {</a:t>
            </a:r>
            <a:r>
              <a:rPr lang="en-US" dirty="0" err="1">
                <a:solidFill>
                  <a:srgbClr val="3366FF"/>
                </a:solidFill>
                <a:latin typeface="Comic Sans MS"/>
                <a:cs typeface="Comic Sans MS"/>
              </a:rPr>
              <a:t>View</a:t>
            </a:r>
            <a:r>
              <a:rPr lang="en-US" baseline="30000" dirty="0" err="1">
                <a:solidFill>
                  <a:srgbClr val="3366FF"/>
                </a:solidFill>
                <a:latin typeface="Comic Sans MS"/>
                <a:cs typeface="Comic Sans MS"/>
              </a:rPr>
              <a:t>Ideal</a:t>
            </a:r>
            <a:r>
              <a:rPr lang="en-US" baseline="-25000" dirty="0" err="1">
                <a:solidFill>
                  <a:srgbClr val="3366FF"/>
                </a:solidFill>
                <a:latin typeface="Comic Sans MS"/>
                <a:cs typeface="Comic Sans MS"/>
              </a:rPr>
              <a:t>i</a:t>
            </a:r>
            <a:r>
              <a:rPr lang="en-US" dirty="0">
                <a:solidFill>
                  <a:srgbClr val="3366FF"/>
                </a:solidFill>
                <a:latin typeface="Comic Sans MS"/>
                <a:cs typeface="Comic Sans MS"/>
              </a:rPr>
              <a:t>}</a:t>
            </a:r>
            <a:r>
              <a:rPr lang="en-US" baseline="-25000" dirty="0">
                <a:solidFill>
                  <a:srgbClr val="3366FF"/>
                </a:solidFill>
                <a:latin typeface="Comic Sans MS"/>
                <a:cs typeface="Comic Sans MS"/>
              </a:rPr>
              <a:t>Pi  in </a:t>
            </a:r>
            <a:r>
              <a:rPr lang="en-US" baseline="-25000" dirty="0" smtClean="0">
                <a:solidFill>
                  <a:srgbClr val="3366FF"/>
                </a:solidFill>
                <a:latin typeface="Comic Sans MS"/>
                <a:cs typeface="Comic Sans MS"/>
              </a:rPr>
              <a:t>C </a:t>
            </a:r>
            <a:r>
              <a:rPr lang="en-US" sz="2000" dirty="0">
                <a:solidFill>
                  <a:srgbClr val="3366FF"/>
                </a:solidFill>
                <a:latin typeface="Comic Sans MS"/>
                <a:cs typeface="Comic Sans MS"/>
              </a:rPr>
              <a:t>}</a:t>
            </a:r>
            <a:r>
              <a:rPr lang="en-US" baseline="-25000" dirty="0">
                <a:solidFill>
                  <a:srgbClr val="3366FF"/>
                </a:solidFill>
                <a:latin typeface="Comic Sans MS"/>
                <a:cs typeface="Comic Sans MS"/>
              </a:rPr>
              <a:t>{x1,.,xn , k}</a:t>
            </a:r>
            <a:endParaRPr lang="en-US" baseline="-25000" dirty="0">
              <a:solidFill>
                <a:srgbClr val="3366FF"/>
              </a:solidFill>
            </a:endParaRPr>
          </a:p>
          <a:p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63" name="Text Box 23"/>
          <p:cNvSpPr txBox="1">
            <a:spLocks noChangeAspect="1" noChangeArrowheads="1"/>
          </p:cNvSpPr>
          <p:nvPr/>
        </p:nvSpPr>
        <p:spPr bwMode="auto">
          <a:xfrm>
            <a:off x="4289892" y="2675707"/>
            <a:ext cx="4796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 smtClean="0">
                <a:cs typeface="Times New Roman (Hebrew)" charset="-79"/>
                <a:sym typeface="Symbol" pitchFamily="18" charset="2"/>
              </a:rPr>
              <a:t></a:t>
            </a:r>
            <a:endParaRPr lang="en-US" sz="4000" b="1" dirty="0">
              <a:cs typeface="Times New Roman (Hebrew)" charset="-79"/>
              <a:sym typeface="Symbol" pitchFamily="18" charset="2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675380" y="2148040"/>
            <a:ext cx="46194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  <a:latin typeface="Comic Sans MS"/>
                <a:cs typeface="Comic Sans MS"/>
              </a:rPr>
              <a:t>{</a:t>
            </a:r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{</a:t>
            </a:r>
            <a:r>
              <a:rPr lang="en-US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View</a:t>
            </a:r>
            <a:r>
              <a:rPr lang="en-US" baseline="30000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Real</a:t>
            </a:r>
            <a:r>
              <a:rPr lang="en-US" baseline="-25000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i</a:t>
            </a:r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}</a:t>
            </a:r>
            <a:r>
              <a:rPr lang="en-US" baseline="-25000" dirty="0" smtClean="0">
                <a:solidFill>
                  <a:srgbClr val="3366FF"/>
                </a:solidFill>
                <a:latin typeface="Comic Sans MS"/>
                <a:cs typeface="Comic Sans MS"/>
              </a:rPr>
              <a:t>Pi  in C </a:t>
            </a:r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,{</a:t>
            </a:r>
            <a:r>
              <a:rPr lang="en-US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Output</a:t>
            </a:r>
            <a:r>
              <a:rPr lang="en-US" baseline="30000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Real</a:t>
            </a:r>
            <a:r>
              <a:rPr lang="en-US" baseline="-25000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i</a:t>
            </a:r>
            <a:r>
              <a:rPr lang="en-US" dirty="0">
                <a:solidFill>
                  <a:srgbClr val="3366FF"/>
                </a:solidFill>
                <a:latin typeface="Comic Sans MS"/>
                <a:cs typeface="Comic Sans MS"/>
              </a:rPr>
              <a:t>}</a:t>
            </a:r>
            <a:r>
              <a:rPr lang="en-US" baseline="-25000" dirty="0">
                <a:solidFill>
                  <a:srgbClr val="3366FF"/>
                </a:solidFill>
                <a:latin typeface="Comic Sans MS"/>
                <a:cs typeface="Comic Sans MS"/>
              </a:rPr>
              <a:t>Pi  in </a:t>
            </a:r>
            <a:r>
              <a:rPr lang="en-US" baseline="-25000" dirty="0" smtClean="0">
                <a:solidFill>
                  <a:srgbClr val="3366FF"/>
                </a:solidFill>
                <a:latin typeface="Comic Sans MS"/>
                <a:cs typeface="Comic Sans MS"/>
              </a:rPr>
              <a:t>H </a:t>
            </a:r>
            <a:r>
              <a:rPr lang="en-US" sz="2000" dirty="0" smtClean="0">
                <a:solidFill>
                  <a:srgbClr val="3366FF"/>
                </a:solidFill>
                <a:latin typeface="Comic Sans MS"/>
                <a:cs typeface="Comic Sans MS"/>
              </a:rPr>
              <a:t>}</a:t>
            </a:r>
            <a:r>
              <a:rPr lang="en-US" baseline="-25000" dirty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r>
              <a:rPr lang="en-US" baseline="-25000" dirty="0" smtClean="0">
                <a:solidFill>
                  <a:srgbClr val="3366FF"/>
                </a:solidFill>
                <a:latin typeface="Comic Sans MS"/>
                <a:cs typeface="Comic Sans MS"/>
              </a:rPr>
              <a:t>{x1,..xn </a:t>
            </a:r>
            <a:r>
              <a:rPr lang="en-US" baseline="-25000" dirty="0">
                <a:solidFill>
                  <a:srgbClr val="3366FF"/>
                </a:solidFill>
                <a:latin typeface="Comic Sans MS"/>
                <a:cs typeface="Comic Sans MS"/>
              </a:rPr>
              <a:t>, </a:t>
            </a:r>
            <a:r>
              <a:rPr lang="en-US" baseline="-25000" dirty="0" smtClean="0">
                <a:solidFill>
                  <a:srgbClr val="3366FF"/>
                </a:solidFill>
                <a:latin typeface="Comic Sans MS"/>
                <a:cs typeface="Comic Sans MS"/>
              </a:rPr>
              <a:t>k}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0824" y="2177689"/>
            <a:ext cx="47332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  <a:latin typeface="Comic Sans MS"/>
                <a:cs typeface="Comic Sans MS"/>
              </a:rPr>
              <a:t>{</a:t>
            </a:r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{</a:t>
            </a:r>
            <a:r>
              <a:rPr lang="en-US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View</a:t>
            </a:r>
            <a:r>
              <a:rPr lang="en-US" baseline="30000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Ideal</a:t>
            </a:r>
            <a:r>
              <a:rPr lang="en-US" baseline="-25000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i</a:t>
            </a:r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}</a:t>
            </a:r>
            <a:r>
              <a:rPr lang="en-US" baseline="-25000" dirty="0" smtClean="0">
                <a:solidFill>
                  <a:srgbClr val="3366FF"/>
                </a:solidFill>
                <a:latin typeface="Comic Sans MS"/>
                <a:cs typeface="Comic Sans MS"/>
              </a:rPr>
              <a:t>Pi  in C </a:t>
            </a:r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,{</a:t>
            </a:r>
            <a:r>
              <a:rPr lang="en-US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Output</a:t>
            </a:r>
            <a:r>
              <a:rPr lang="en-US" baseline="30000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Ideal</a:t>
            </a:r>
            <a:r>
              <a:rPr lang="en-US" baseline="-25000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i</a:t>
            </a:r>
            <a:r>
              <a:rPr lang="en-US" dirty="0">
                <a:solidFill>
                  <a:srgbClr val="3366FF"/>
                </a:solidFill>
                <a:latin typeface="Comic Sans MS"/>
                <a:cs typeface="Comic Sans MS"/>
              </a:rPr>
              <a:t>}</a:t>
            </a:r>
            <a:r>
              <a:rPr lang="en-US" baseline="-25000" dirty="0">
                <a:solidFill>
                  <a:srgbClr val="3366FF"/>
                </a:solidFill>
                <a:latin typeface="Comic Sans MS"/>
                <a:cs typeface="Comic Sans MS"/>
              </a:rPr>
              <a:t>Pi  in </a:t>
            </a:r>
            <a:r>
              <a:rPr lang="en-US" baseline="-25000" dirty="0" smtClean="0">
                <a:solidFill>
                  <a:srgbClr val="3366FF"/>
                </a:solidFill>
                <a:latin typeface="Comic Sans MS"/>
                <a:cs typeface="Comic Sans MS"/>
              </a:rPr>
              <a:t>H </a:t>
            </a:r>
            <a:r>
              <a:rPr lang="en-US" sz="2000" dirty="0">
                <a:solidFill>
                  <a:srgbClr val="3366FF"/>
                </a:solidFill>
                <a:latin typeface="Comic Sans MS"/>
                <a:cs typeface="Comic Sans MS"/>
              </a:rPr>
              <a:t>}</a:t>
            </a:r>
            <a:r>
              <a:rPr lang="en-US" baseline="-25000" dirty="0" smtClean="0">
                <a:solidFill>
                  <a:srgbClr val="3366FF"/>
                </a:solidFill>
                <a:latin typeface="Comic Sans MS"/>
                <a:cs typeface="Comic Sans MS"/>
              </a:rPr>
              <a:t>{x1,.,xn , k}</a:t>
            </a:r>
            <a:endParaRPr lang="en-US" baseline="-25000" dirty="0">
              <a:solidFill>
                <a:srgbClr val="3366FF"/>
              </a:solidFill>
            </a:endParaRPr>
          </a:p>
        </p:txBody>
      </p:sp>
      <p:sp>
        <p:nvSpPr>
          <p:cNvPr id="51" name="Text Box 23"/>
          <p:cNvSpPr txBox="1">
            <a:spLocks noChangeAspect="1" noChangeArrowheads="1"/>
          </p:cNvSpPr>
          <p:nvPr/>
        </p:nvSpPr>
        <p:spPr bwMode="auto">
          <a:xfrm>
            <a:off x="4277191" y="1875503"/>
            <a:ext cx="4539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 dirty="0" smtClean="0">
                <a:cs typeface="Times New Roman (Hebrew)" charset="-79"/>
                <a:sym typeface="Symbol" pitchFamily="18" charset="2"/>
              </a:rPr>
              <a:t></a:t>
            </a:r>
            <a:endParaRPr lang="en-US" sz="3600" b="1" dirty="0">
              <a:cs typeface="Times New Roman (Hebrew)" charset="-79"/>
              <a:sym typeface="Symbol" pitchFamily="18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9353" y="1457762"/>
            <a:ext cx="31127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&gt;&gt; For deterministic Functions:</a:t>
            </a:r>
            <a:endParaRPr lang="en-US" sz="1600" dirty="0"/>
          </a:p>
        </p:txBody>
      </p:sp>
      <p:sp>
        <p:nvSpPr>
          <p:cNvPr id="52" name="Rectangle 51"/>
          <p:cNvSpPr/>
          <p:nvPr/>
        </p:nvSpPr>
        <p:spPr>
          <a:xfrm>
            <a:off x="566901" y="3609682"/>
            <a:ext cx="76288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&gt; View of the adversary and output are NOT co-related. 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  <a:p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&gt; We can separately consider the distributions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&gt; Output of the honest parties are fixed for inputs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37088" y="4624295"/>
            <a:ext cx="29102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&gt;&gt; For randomized </a:t>
            </a:r>
            <a:r>
              <a:rPr lang="en-US" sz="1600" dirty="0">
                <a:latin typeface="Comic Sans MS"/>
                <a:cs typeface="Comic Sans MS"/>
              </a:rPr>
              <a:t>f</a:t>
            </a:r>
            <a:r>
              <a:rPr lang="en-US" sz="1600" dirty="0" smtClean="0">
                <a:latin typeface="Comic Sans MS"/>
                <a:cs typeface="Comic Sans MS"/>
              </a:rPr>
              <a:t>unctions:</a:t>
            </a:r>
            <a:endParaRPr lang="en-US" sz="1600" dirty="0"/>
          </a:p>
        </p:txBody>
      </p:sp>
      <p:sp>
        <p:nvSpPr>
          <p:cNvPr id="57" name="Rectangle 56"/>
          <p:cNvSpPr/>
          <p:nvPr/>
        </p:nvSpPr>
        <p:spPr>
          <a:xfrm>
            <a:off x="627371" y="5081497"/>
            <a:ext cx="820878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&gt; We can view it as a deterministic function where the parties input randomness (apart from usual inputs).   </a:t>
            </a:r>
            <a:endParaRPr lang="en-US" sz="1600" dirty="0"/>
          </a:p>
        </p:txBody>
      </p:sp>
      <p:sp>
        <p:nvSpPr>
          <p:cNvPr id="66" name="Rectangle 65"/>
          <p:cNvSpPr/>
          <p:nvPr/>
        </p:nvSpPr>
        <p:spPr>
          <a:xfrm>
            <a:off x="627371" y="5749593"/>
            <a:ext cx="7906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omic Sans MS"/>
                <a:cs typeface="Comic Sans MS"/>
              </a:rPr>
              <a:t>Compute  f((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,r</a:t>
            </a:r>
            <a:r>
              <a:rPr lang="en-US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),</a:t>
            </a:r>
            <a:r>
              <a:rPr lang="en-US" dirty="0">
                <a:latin typeface="Comic Sans MS"/>
                <a:cs typeface="Comic Sans MS"/>
              </a:rPr>
              <a:t> (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,r</a:t>
            </a:r>
            <a:r>
              <a:rPr lang="en-US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)</a:t>
            </a:r>
            <a:r>
              <a:rPr lang="en-US" dirty="0">
                <a:latin typeface="Comic Sans MS"/>
                <a:cs typeface="Comic Sans MS"/>
              </a:rPr>
              <a:t>) to compute g(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baseline="-25000" dirty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,x</a:t>
            </a:r>
            <a:r>
              <a:rPr lang="en-US" baseline="-25000" dirty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;r</a:t>
            </a:r>
            <a:r>
              <a:rPr lang="en-US" dirty="0" smtClean="0">
                <a:latin typeface="Comic Sans MS"/>
                <a:cs typeface="Comic Sans MS"/>
              </a:rPr>
              <a:t>) where 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r</a:t>
            </a:r>
            <a:r>
              <a:rPr lang="en-US" baseline="-25000" dirty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+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r</a:t>
            </a:r>
            <a:r>
              <a:rPr lang="en-US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 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 can act as r.</a:t>
            </a:r>
            <a:r>
              <a:rPr lang="en-US" dirty="0" smtClean="0">
                <a:latin typeface="Comic Sans MS"/>
                <a:cs typeface="Comic Sans MS"/>
              </a:rPr>
              <a:t>   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389569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62" grpId="0"/>
      <p:bldP spid="63" grpId="0"/>
      <p:bldP spid="49" grpId="0"/>
      <p:bldP spid="50" grpId="0"/>
      <p:bldP spid="51" grpId="0"/>
      <p:bldP spid="55" grpId="0"/>
      <p:bldP spid="57" grpId="0"/>
      <p:bldP spid="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96332"/>
            <a:ext cx="8534400" cy="75895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Making </a:t>
            </a:r>
            <a:r>
              <a:rPr lang="en-US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Indistinguishability</a:t>
            </a:r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 Precise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8146378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0361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01751" y="1454203"/>
            <a:ext cx="86729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Notations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: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marL="285750" indent="-285750">
              <a:buFont typeface="Courier New"/>
              <a:buChar char="o"/>
            </a:pPr>
            <a:r>
              <a:rPr lang="en-US" dirty="0" smtClean="0">
                <a:latin typeface="Comic Sans MS"/>
                <a:cs typeface="Comic Sans MS"/>
              </a:rPr>
              <a:t>Security </a:t>
            </a:r>
            <a:r>
              <a:rPr lang="en-US" dirty="0">
                <a:latin typeface="Comic Sans MS"/>
                <a:cs typeface="Comic Sans MS"/>
              </a:rPr>
              <a:t>parameter </a:t>
            </a:r>
            <a:r>
              <a:rPr lang="en-US" dirty="0" smtClean="0">
                <a:latin typeface="Comic Sans MS"/>
                <a:cs typeface="Comic Sans MS"/>
              </a:rPr>
              <a:t>k (natural number)</a:t>
            </a:r>
            <a:endParaRPr lang="en-US" dirty="0">
              <a:latin typeface="Comic Sans MS"/>
              <a:cs typeface="Comic Sans MS"/>
            </a:endParaRPr>
          </a:p>
          <a:p>
            <a:pPr marL="285750" indent="-285750">
              <a:buFont typeface="Courier New"/>
              <a:buChar char="o"/>
            </a:pP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We </a:t>
            </a:r>
            <a:r>
              <a:rPr lang="en-US" dirty="0">
                <a:latin typeface="Comic Sans MS"/>
                <a:cs typeface="Comic Sans MS"/>
              </a:rPr>
              <a:t>wish security to hold for all inputs of all lengths</a:t>
            </a:r>
            <a:r>
              <a:rPr lang="en-US" dirty="0" smtClean="0">
                <a:latin typeface="Comic Sans MS"/>
                <a:cs typeface="Comic Sans MS"/>
              </a:rPr>
              <a:t>, as </a:t>
            </a:r>
            <a:r>
              <a:rPr lang="en-US" dirty="0">
                <a:latin typeface="Comic Sans MS"/>
                <a:cs typeface="Comic Sans MS"/>
              </a:rPr>
              <a:t>long as </a:t>
            </a:r>
            <a:r>
              <a:rPr lang="en-US" dirty="0" smtClean="0">
                <a:latin typeface="Comic Sans MS"/>
                <a:cs typeface="Comic Sans MS"/>
              </a:rPr>
              <a:t>k </a:t>
            </a:r>
            <a:r>
              <a:rPr lang="en-US" dirty="0">
                <a:latin typeface="Comic Sans MS"/>
                <a:cs typeface="Comic Sans MS"/>
              </a:rPr>
              <a:t>is large enough</a:t>
            </a:r>
          </a:p>
        </p:txBody>
      </p:sp>
      <p:sp>
        <p:nvSpPr>
          <p:cNvPr id="4" name="Rectangle 3"/>
          <p:cNvSpPr/>
          <p:nvPr/>
        </p:nvSpPr>
        <p:spPr>
          <a:xfrm>
            <a:off x="318564" y="2814420"/>
            <a:ext cx="858730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Definition (Function </a:t>
            </a: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 is 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negligible): </a:t>
            </a:r>
            <a:r>
              <a:rPr lang="en-US" dirty="0" smtClean="0">
                <a:latin typeface="Comic Sans MS"/>
                <a:cs typeface="Comic Sans MS"/>
              </a:rPr>
              <a:t>If </a:t>
            </a:r>
            <a:r>
              <a:rPr lang="en-US" dirty="0">
                <a:latin typeface="Comic Sans MS"/>
                <a:cs typeface="Comic Sans MS"/>
              </a:rPr>
              <a:t>for every </a:t>
            </a:r>
            <a:r>
              <a:rPr lang="en-US" dirty="0" smtClean="0">
                <a:latin typeface="Comic Sans MS"/>
                <a:cs typeface="Comic Sans MS"/>
              </a:rPr>
              <a:t>polynomial p</a:t>
            </a:r>
            <a:r>
              <a:rPr lang="en-US" dirty="0">
                <a:latin typeface="Comic Sans MS"/>
                <a:cs typeface="Comic Sans MS"/>
              </a:rPr>
              <a:t>() there exists an N such that for all k</a:t>
            </a:r>
            <a:r>
              <a:rPr lang="en-US" dirty="0" smtClean="0">
                <a:latin typeface="Comic Sans MS"/>
                <a:cs typeface="Comic Sans MS"/>
              </a:rPr>
              <a:t> &gt; N </a:t>
            </a:r>
            <a:r>
              <a:rPr lang="en-US" dirty="0">
                <a:latin typeface="Comic Sans MS"/>
                <a:cs typeface="Comic Sans MS"/>
              </a:rPr>
              <a:t>we </a:t>
            </a:r>
            <a:r>
              <a:rPr lang="en-US" dirty="0" smtClean="0">
                <a:latin typeface="Comic Sans MS"/>
                <a:cs typeface="Comic Sans MS"/>
              </a:rPr>
              <a:t>have  (k) </a:t>
            </a:r>
            <a:r>
              <a:rPr lang="en-US" dirty="0">
                <a:latin typeface="Comic Sans MS"/>
                <a:cs typeface="Comic Sans MS"/>
              </a:rPr>
              <a:t>&lt; 1/p</a:t>
            </a:r>
            <a:r>
              <a:rPr lang="en-US" dirty="0" smtClean="0">
                <a:latin typeface="Comic Sans MS"/>
                <a:cs typeface="Comic Sans MS"/>
              </a:rPr>
              <a:t>(k)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5479" y="3709707"/>
            <a:ext cx="8533458" cy="923330"/>
          </a:xfrm>
          <a:prstGeom prst="rect">
            <a:avLst/>
          </a:prstGeom>
          <a:solidFill>
            <a:srgbClr val="FFF8C2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Definition (Probability </a:t>
            </a: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ensemble X={X(</a:t>
            </a:r>
            <a:r>
              <a:rPr lang="en-US" dirty="0" err="1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,k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)}): 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marL="285750" indent="-285750">
              <a:buFont typeface="Courier New"/>
              <a:buChar char="o"/>
            </a:pPr>
            <a:r>
              <a:rPr lang="en-US" dirty="0" smtClean="0">
                <a:latin typeface="Comic Sans MS"/>
                <a:cs typeface="Comic Sans MS"/>
              </a:rPr>
              <a:t>Infinite </a:t>
            </a:r>
            <a:r>
              <a:rPr lang="en-US" dirty="0">
                <a:latin typeface="Comic Sans MS"/>
                <a:cs typeface="Comic Sans MS"/>
              </a:rPr>
              <a:t>series, indexed by a string a and natural k</a:t>
            </a:r>
            <a:endParaRPr lang="en-US" dirty="0" smtClean="0">
              <a:latin typeface="Comic Sans MS"/>
              <a:cs typeface="Comic Sans MS"/>
            </a:endParaRPr>
          </a:p>
          <a:p>
            <a:pPr marL="285750" indent="-285750">
              <a:buFont typeface="Courier New"/>
              <a:buChar char="o"/>
            </a:pPr>
            <a:r>
              <a:rPr lang="en-US" dirty="0" smtClean="0">
                <a:latin typeface="Comic Sans MS"/>
                <a:cs typeface="Comic Sans MS"/>
              </a:rPr>
              <a:t>Each </a:t>
            </a:r>
            <a:r>
              <a:rPr lang="en-US" dirty="0">
                <a:latin typeface="Comic Sans MS"/>
                <a:cs typeface="Comic Sans MS"/>
              </a:rPr>
              <a:t>X(</a:t>
            </a:r>
            <a:r>
              <a:rPr lang="en-US" dirty="0" err="1">
                <a:latin typeface="Comic Sans MS"/>
                <a:cs typeface="Comic Sans MS"/>
              </a:rPr>
              <a:t>a</a:t>
            </a:r>
            <a:r>
              <a:rPr lang="en-US" dirty="0" err="1" smtClean="0">
                <a:latin typeface="Comic Sans MS"/>
                <a:cs typeface="Comic Sans MS"/>
              </a:rPr>
              <a:t>,k</a:t>
            </a:r>
            <a:r>
              <a:rPr lang="en-US" dirty="0" smtClean="0">
                <a:latin typeface="Comic Sans MS"/>
                <a:cs typeface="Comic Sans MS"/>
              </a:rPr>
              <a:t>) </a:t>
            </a:r>
            <a:r>
              <a:rPr lang="en-US" dirty="0">
                <a:latin typeface="Comic Sans MS"/>
                <a:cs typeface="Comic Sans MS"/>
              </a:rPr>
              <a:t>is a random </a:t>
            </a:r>
            <a:r>
              <a:rPr lang="en-US" dirty="0" smtClean="0">
                <a:latin typeface="Comic Sans MS"/>
                <a:cs typeface="Comic Sans MS"/>
              </a:rPr>
              <a:t>variable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8546" y="4859615"/>
            <a:ext cx="8771588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In </a:t>
            </a: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our context: </a:t>
            </a:r>
            <a:endParaRPr lang="en-US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marL="285750" indent="-285750">
              <a:buFont typeface="Courier New"/>
              <a:buChar char="o"/>
            </a:pPr>
            <a:r>
              <a:rPr lang="en-US" dirty="0" smtClean="0">
                <a:latin typeface="Comic Sans MS"/>
                <a:cs typeface="Comic Sans MS"/>
              </a:rPr>
              <a:t>X(</a:t>
            </a:r>
            <a:r>
              <a:rPr lang="en-US" dirty="0">
                <a:latin typeface="Comic Sans MS"/>
                <a:cs typeface="Comic Sans MS"/>
              </a:rPr>
              <a:t>x</a:t>
            </a:r>
            <a:r>
              <a:rPr lang="en-US" baseline="-25000" dirty="0">
                <a:latin typeface="Comic Sans MS"/>
                <a:cs typeface="Comic Sans MS"/>
              </a:rPr>
              <a:t>1</a:t>
            </a:r>
            <a:r>
              <a:rPr lang="en-US" dirty="0">
                <a:latin typeface="Comic Sans MS"/>
                <a:cs typeface="Comic Sans MS"/>
              </a:rPr>
              <a:t>,.,x</a:t>
            </a:r>
            <a:r>
              <a:rPr lang="en-US" baseline="-25000" dirty="0">
                <a:latin typeface="Comic Sans MS"/>
                <a:cs typeface="Comic Sans MS"/>
              </a:rPr>
              <a:t>n</a:t>
            </a:r>
            <a:r>
              <a:rPr lang="en-US" dirty="0">
                <a:latin typeface="Comic Sans MS"/>
                <a:cs typeface="Comic Sans MS"/>
              </a:rPr>
              <a:t> , k</a:t>
            </a:r>
            <a:r>
              <a:rPr lang="en-US" dirty="0" smtClean="0">
                <a:latin typeface="Comic Sans MS"/>
                <a:cs typeface="Comic Sans MS"/>
              </a:rPr>
              <a:t>) = </a:t>
            </a:r>
            <a:r>
              <a:rPr lang="en-US" sz="2000" dirty="0" smtClean="0">
                <a:solidFill>
                  <a:srgbClr val="3366FF"/>
                </a:solidFill>
                <a:latin typeface="Comic Sans MS"/>
                <a:cs typeface="Comic Sans MS"/>
              </a:rPr>
              <a:t>{</a:t>
            </a:r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r>
              <a:rPr lang="en-US" dirty="0">
                <a:solidFill>
                  <a:srgbClr val="3366FF"/>
                </a:solidFill>
                <a:latin typeface="Comic Sans MS"/>
                <a:cs typeface="Comic Sans MS"/>
              </a:rPr>
              <a:t>{</a:t>
            </a:r>
            <a:r>
              <a:rPr lang="en-US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View</a:t>
            </a:r>
            <a:r>
              <a:rPr lang="en-US" baseline="30000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Real</a:t>
            </a:r>
            <a:r>
              <a:rPr lang="en-US" baseline="-25000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i</a:t>
            </a:r>
            <a:r>
              <a:rPr lang="en-US" dirty="0">
                <a:solidFill>
                  <a:srgbClr val="3366FF"/>
                </a:solidFill>
                <a:latin typeface="Comic Sans MS"/>
                <a:cs typeface="Comic Sans MS"/>
              </a:rPr>
              <a:t>}</a:t>
            </a:r>
            <a:r>
              <a:rPr lang="en-US" baseline="-25000" dirty="0">
                <a:solidFill>
                  <a:srgbClr val="3366FF"/>
                </a:solidFill>
                <a:latin typeface="Comic Sans MS"/>
                <a:cs typeface="Comic Sans MS"/>
              </a:rPr>
              <a:t>Pi  in C </a:t>
            </a:r>
            <a:r>
              <a:rPr lang="en-US" sz="2000" dirty="0">
                <a:solidFill>
                  <a:srgbClr val="3366FF"/>
                </a:solidFill>
                <a:latin typeface="Comic Sans MS"/>
                <a:cs typeface="Comic Sans MS"/>
              </a:rPr>
              <a:t>}</a:t>
            </a:r>
            <a:r>
              <a:rPr lang="en-US" baseline="-25000" dirty="0">
                <a:solidFill>
                  <a:srgbClr val="3366FF"/>
                </a:solidFill>
                <a:latin typeface="Comic Sans MS"/>
                <a:cs typeface="Comic Sans MS"/>
              </a:rPr>
              <a:t>{x1,.,xn , k</a:t>
            </a:r>
            <a:r>
              <a:rPr lang="en-US" baseline="-25000" dirty="0" smtClean="0">
                <a:solidFill>
                  <a:srgbClr val="3366FF"/>
                </a:solidFill>
                <a:latin typeface="Comic Sans MS"/>
                <a:cs typeface="Comic Sans MS"/>
              </a:rPr>
              <a:t>}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(Probability </a:t>
            </a:r>
            <a:r>
              <a:rPr lang="en-US" dirty="0">
                <a:latin typeface="Comic Sans MS"/>
                <a:cs typeface="Comic Sans MS"/>
              </a:rPr>
              <a:t>space: randomness of </a:t>
            </a:r>
            <a:r>
              <a:rPr lang="en-US" dirty="0" smtClean="0">
                <a:latin typeface="Comic Sans MS"/>
                <a:cs typeface="Comic Sans MS"/>
              </a:rPr>
              <a:t>parties)</a:t>
            </a:r>
          </a:p>
          <a:p>
            <a:pPr marL="285750" indent="-285750">
              <a:buFont typeface="Courier New"/>
              <a:buChar char="o"/>
            </a:pPr>
            <a:r>
              <a:rPr lang="en-US" dirty="0" smtClean="0">
                <a:latin typeface="Comic Sans MS"/>
                <a:cs typeface="Comic Sans MS"/>
              </a:rPr>
              <a:t>Y(</a:t>
            </a:r>
            <a:r>
              <a:rPr lang="en-US" dirty="0">
                <a:latin typeface="Comic Sans MS"/>
                <a:cs typeface="Comic Sans MS"/>
              </a:rPr>
              <a:t>x</a:t>
            </a:r>
            <a:r>
              <a:rPr lang="en-US" baseline="-25000" dirty="0">
                <a:latin typeface="Comic Sans MS"/>
                <a:cs typeface="Comic Sans MS"/>
              </a:rPr>
              <a:t>1</a:t>
            </a:r>
            <a:r>
              <a:rPr lang="en-US" dirty="0">
                <a:latin typeface="Comic Sans MS"/>
                <a:cs typeface="Comic Sans MS"/>
              </a:rPr>
              <a:t>,.,x</a:t>
            </a:r>
            <a:r>
              <a:rPr lang="en-US" baseline="-25000" dirty="0">
                <a:latin typeface="Comic Sans MS"/>
                <a:cs typeface="Comic Sans MS"/>
              </a:rPr>
              <a:t>n</a:t>
            </a:r>
            <a:r>
              <a:rPr lang="en-US" dirty="0">
                <a:latin typeface="Comic Sans MS"/>
                <a:cs typeface="Comic Sans MS"/>
              </a:rPr>
              <a:t> , k) = </a:t>
            </a:r>
            <a:r>
              <a:rPr lang="en-US" sz="2000" dirty="0">
                <a:solidFill>
                  <a:srgbClr val="3366FF"/>
                </a:solidFill>
                <a:latin typeface="Comic Sans MS"/>
                <a:cs typeface="Comic Sans MS"/>
              </a:rPr>
              <a:t>{</a:t>
            </a:r>
            <a:r>
              <a:rPr lang="en-US" dirty="0">
                <a:solidFill>
                  <a:srgbClr val="3366FF"/>
                </a:solidFill>
                <a:latin typeface="Comic Sans MS"/>
                <a:cs typeface="Comic Sans MS"/>
              </a:rPr>
              <a:t> {</a:t>
            </a:r>
            <a:r>
              <a:rPr lang="en-US" dirty="0" err="1">
                <a:solidFill>
                  <a:srgbClr val="3366FF"/>
                </a:solidFill>
                <a:latin typeface="Comic Sans MS"/>
                <a:cs typeface="Comic Sans MS"/>
              </a:rPr>
              <a:t>View</a:t>
            </a:r>
            <a:r>
              <a:rPr lang="en-US" baseline="30000" dirty="0" err="1">
                <a:solidFill>
                  <a:srgbClr val="3366FF"/>
                </a:solidFill>
                <a:latin typeface="Comic Sans MS"/>
                <a:cs typeface="Comic Sans MS"/>
              </a:rPr>
              <a:t>Ideal</a:t>
            </a:r>
            <a:r>
              <a:rPr lang="en-US" baseline="-25000" dirty="0" err="1">
                <a:solidFill>
                  <a:srgbClr val="3366FF"/>
                </a:solidFill>
                <a:latin typeface="Comic Sans MS"/>
                <a:cs typeface="Comic Sans MS"/>
              </a:rPr>
              <a:t>i</a:t>
            </a:r>
            <a:r>
              <a:rPr lang="en-US" dirty="0">
                <a:solidFill>
                  <a:srgbClr val="3366FF"/>
                </a:solidFill>
                <a:latin typeface="Comic Sans MS"/>
                <a:cs typeface="Comic Sans MS"/>
              </a:rPr>
              <a:t>}</a:t>
            </a:r>
            <a:r>
              <a:rPr lang="en-US" baseline="-25000" dirty="0">
                <a:solidFill>
                  <a:srgbClr val="3366FF"/>
                </a:solidFill>
                <a:latin typeface="Comic Sans MS"/>
                <a:cs typeface="Comic Sans MS"/>
              </a:rPr>
              <a:t>Pi  in C </a:t>
            </a:r>
            <a:r>
              <a:rPr lang="en-US" sz="2000" dirty="0">
                <a:solidFill>
                  <a:srgbClr val="3366FF"/>
                </a:solidFill>
                <a:latin typeface="Comic Sans MS"/>
                <a:cs typeface="Comic Sans MS"/>
              </a:rPr>
              <a:t>}</a:t>
            </a:r>
            <a:r>
              <a:rPr lang="en-US" baseline="-25000" dirty="0">
                <a:solidFill>
                  <a:srgbClr val="3366FF"/>
                </a:solidFill>
                <a:latin typeface="Comic Sans MS"/>
                <a:cs typeface="Comic Sans MS"/>
              </a:rPr>
              <a:t>{x1,.,xn , k}</a:t>
            </a:r>
            <a:r>
              <a:rPr lang="en-US" dirty="0">
                <a:latin typeface="Comic Sans MS"/>
                <a:cs typeface="Comic Sans MS"/>
              </a:rPr>
              <a:t> (Probability space: randomness of </a:t>
            </a:r>
            <a:r>
              <a:rPr lang="en-US" dirty="0" smtClean="0">
                <a:latin typeface="Comic Sans MS"/>
                <a:cs typeface="Comic Sans MS"/>
              </a:rPr>
              <a:t>the corrupt parties and simulator)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85263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96332"/>
            <a:ext cx="8534400" cy="75895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Computational </a:t>
            </a:r>
            <a:r>
              <a:rPr lang="en-US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Indistinguishability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076932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7898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79855" y="1456016"/>
            <a:ext cx="8771588" cy="12618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n-US" dirty="0" smtClean="0">
                <a:latin typeface="Comic Sans MS"/>
                <a:cs typeface="Comic Sans MS"/>
              </a:rPr>
              <a:t>X(</a:t>
            </a:r>
            <a:r>
              <a:rPr lang="en-US" dirty="0">
                <a:latin typeface="Comic Sans MS"/>
                <a:cs typeface="Comic Sans MS"/>
              </a:rPr>
              <a:t>x</a:t>
            </a:r>
            <a:r>
              <a:rPr lang="en-US" baseline="-25000" dirty="0">
                <a:latin typeface="Comic Sans MS"/>
                <a:cs typeface="Comic Sans MS"/>
              </a:rPr>
              <a:t>1</a:t>
            </a:r>
            <a:r>
              <a:rPr lang="en-US" dirty="0">
                <a:latin typeface="Comic Sans MS"/>
                <a:cs typeface="Comic Sans MS"/>
              </a:rPr>
              <a:t>,.,x</a:t>
            </a:r>
            <a:r>
              <a:rPr lang="en-US" baseline="-25000" dirty="0">
                <a:latin typeface="Comic Sans MS"/>
                <a:cs typeface="Comic Sans MS"/>
              </a:rPr>
              <a:t>n</a:t>
            </a:r>
            <a:r>
              <a:rPr lang="en-US" dirty="0">
                <a:latin typeface="Comic Sans MS"/>
                <a:cs typeface="Comic Sans MS"/>
              </a:rPr>
              <a:t> , k</a:t>
            </a:r>
            <a:r>
              <a:rPr lang="en-US" dirty="0" smtClean="0">
                <a:latin typeface="Comic Sans MS"/>
                <a:cs typeface="Comic Sans MS"/>
              </a:rPr>
              <a:t>) = </a:t>
            </a:r>
            <a:r>
              <a:rPr lang="en-US" sz="2000" dirty="0" smtClean="0">
                <a:solidFill>
                  <a:srgbClr val="3366FF"/>
                </a:solidFill>
                <a:latin typeface="Comic Sans MS"/>
                <a:cs typeface="Comic Sans MS"/>
              </a:rPr>
              <a:t>{</a:t>
            </a:r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r>
              <a:rPr lang="en-US" dirty="0">
                <a:solidFill>
                  <a:srgbClr val="3366FF"/>
                </a:solidFill>
                <a:latin typeface="Comic Sans MS"/>
                <a:cs typeface="Comic Sans MS"/>
              </a:rPr>
              <a:t>{</a:t>
            </a:r>
            <a:r>
              <a:rPr lang="en-US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View</a:t>
            </a:r>
            <a:r>
              <a:rPr lang="en-US" baseline="30000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Real</a:t>
            </a:r>
            <a:r>
              <a:rPr lang="en-US" baseline="-25000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i</a:t>
            </a:r>
            <a:r>
              <a:rPr lang="en-US" dirty="0">
                <a:solidFill>
                  <a:srgbClr val="3366FF"/>
                </a:solidFill>
                <a:latin typeface="Comic Sans MS"/>
                <a:cs typeface="Comic Sans MS"/>
              </a:rPr>
              <a:t>}</a:t>
            </a:r>
            <a:r>
              <a:rPr lang="en-US" baseline="-25000" dirty="0">
                <a:solidFill>
                  <a:srgbClr val="3366FF"/>
                </a:solidFill>
                <a:latin typeface="Comic Sans MS"/>
                <a:cs typeface="Comic Sans MS"/>
              </a:rPr>
              <a:t>Pi  in C </a:t>
            </a:r>
            <a:r>
              <a:rPr lang="en-US" sz="2000" dirty="0">
                <a:solidFill>
                  <a:srgbClr val="3366FF"/>
                </a:solidFill>
                <a:latin typeface="Comic Sans MS"/>
                <a:cs typeface="Comic Sans MS"/>
              </a:rPr>
              <a:t>}</a:t>
            </a:r>
            <a:r>
              <a:rPr lang="en-US" baseline="-25000" dirty="0">
                <a:solidFill>
                  <a:srgbClr val="3366FF"/>
                </a:solidFill>
                <a:latin typeface="Comic Sans MS"/>
                <a:cs typeface="Comic Sans MS"/>
              </a:rPr>
              <a:t>{x1,.,xn , k</a:t>
            </a:r>
            <a:r>
              <a:rPr lang="en-US" baseline="-25000" dirty="0" smtClean="0">
                <a:solidFill>
                  <a:srgbClr val="3366FF"/>
                </a:solidFill>
                <a:latin typeface="Comic Sans MS"/>
                <a:cs typeface="Comic Sans MS"/>
              </a:rPr>
              <a:t>}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(Probability </a:t>
            </a:r>
            <a:r>
              <a:rPr lang="en-US" dirty="0">
                <a:latin typeface="Comic Sans MS"/>
                <a:cs typeface="Comic Sans MS"/>
              </a:rPr>
              <a:t>space: randomness of </a:t>
            </a:r>
            <a:r>
              <a:rPr lang="en-US" dirty="0" smtClean="0">
                <a:latin typeface="Comic Sans MS"/>
                <a:cs typeface="Comic Sans MS"/>
              </a:rPr>
              <a:t>parties)</a:t>
            </a:r>
          </a:p>
          <a:p>
            <a:pPr marL="285750" indent="-285750">
              <a:buFont typeface="Courier New"/>
              <a:buChar char="o"/>
            </a:pPr>
            <a:r>
              <a:rPr lang="en-US" dirty="0" smtClean="0">
                <a:latin typeface="Comic Sans MS"/>
                <a:cs typeface="Comic Sans MS"/>
              </a:rPr>
              <a:t>Y(</a:t>
            </a:r>
            <a:r>
              <a:rPr lang="en-US" dirty="0">
                <a:latin typeface="Comic Sans MS"/>
                <a:cs typeface="Comic Sans MS"/>
              </a:rPr>
              <a:t>x</a:t>
            </a:r>
            <a:r>
              <a:rPr lang="en-US" baseline="-25000" dirty="0">
                <a:latin typeface="Comic Sans MS"/>
                <a:cs typeface="Comic Sans MS"/>
              </a:rPr>
              <a:t>1</a:t>
            </a:r>
            <a:r>
              <a:rPr lang="en-US" dirty="0">
                <a:latin typeface="Comic Sans MS"/>
                <a:cs typeface="Comic Sans MS"/>
              </a:rPr>
              <a:t>,.,x</a:t>
            </a:r>
            <a:r>
              <a:rPr lang="en-US" baseline="-25000" dirty="0">
                <a:latin typeface="Comic Sans MS"/>
                <a:cs typeface="Comic Sans MS"/>
              </a:rPr>
              <a:t>n</a:t>
            </a:r>
            <a:r>
              <a:rPr lang="en-US" dirty="0">
                <a:latin typeface="Comic Sans MS"/>
                <a:cs typeface="Comic Sans MS"/>
              </a:rPr>
              <a:t> , k) = </a:t>
            </a:r>
            <a:r>
              <a:rPr lang="en-US" sz="2000" dirty="0">
                <a:solidFill>
                  <a:srgbClr val="3366FF"/>
                </a:solidFill>
                <a:latin typeface="Comic Sans MS"/>
                <a:cs typeface="Comic Sans MS"/>
              </a:rPr>
              <a:t>{</a:t>
            </a:r>
            <a:r>
              <a:rPr lang="en-US" dirty="0">
                <a:solidFill>
                  <a:srgbClr val="3366FF"/>
                </a:solidFill>
                <a:latin typeface="Comic Sans MS"/>
                <a:cs typeface="Comic Sans MS"/>
              </a:rPr>
              <a:t> {</a:t>
            </a:r>
            <a:r>
              <a:rPr lang="en-US" dirty="0" err="1">
                <a:solidFill>
                  <a:srgbClr val="3366FF"/>
                </a:solidFill>
                <a:latin typeface="Comic Sans MS"/>
                <a:cs typeface="Comic Sans MS"/>
              </a:rPr>
              <a:t>View</a:t>
            </a:r>
            <a:r>
              <a:rPr lang="en-US" baseline="30000" dirty="0" err="1">
                <a:solidFill>
                  <a:srgbClr val="3366FF"/>
                </a:solidFill>
                <a:latin typeface="Comic Sans MS"/>
                <a:cs typeface="Comic Sans MS"/>
              </a:rPr>
              <a:t>Ideal</a:t>
            </a:r>
            <a:r>
              <a:rPr lang="en-US" baseline="-25000" dirty="0" err="1">
                <a:solidFill>
                  <a:srgbClr val="3366FF"/>
                </a:solidFill>
                <a:latin typeface="Comic Sans MS"/>
                <a:cs typeface="Comic Sans MS"/>
              </a:rPr>
              <a:t>i</a:t>
            </a:r>
            <a:r>
              <a:rPr lang="en-US" dirty="0">
                <a:solidFill>
                  <a:srgbClr val="3366FF"/>
                </a:solidFill>
                <a:latin typeface="Comic Sans MS"/>
                <a:cs typeface="Comic Sans MS"/>
              </a:rPr>
              <a:t>}</a:t>
            </a:r>
            <a:r>
              <a:rPr lang="en-US" baseline="-25000" dirty="0">
                <a:solidFill>
                  <a:srgbClr val="3366FF"/>
                </a:solidFill>
                <a:latin typeface="Comic Sans MS"/>
                <a:cs typeface="Comic Sans MS"/>
              </a:rPr>
              <a:t>Pi  in C </a:t>
            </a:r>
            <a:r>
              <a:rPr lang="en-US" sz="2000" dirty="0">
                <a:solidFill>
                  <a:srgbClr val="3366FF"/>
                </a:solidFill>
                <a:latin typeface="Comic Sans MS"/>
                <a:cs typeface="Comic Sans MS"/>
              </a:rPr>
              <a:t>}</a:t>
            </a:r>
            <a:r>
              <a:rPr lang="en-US" baseline="-25000" dirty="0">
                <a:solidFill>
                  <a:srgbClr val="3366FF"/>
                </a:solidFill>
                <a:latin typeface="Comic Sans MS"/>
                <a:cs typeface="Comic Sans MS"/>
              </a:rPr>
              <a:t>{x1,.,xn , k}</a:t>
            </a:r>
            <a:r>
              <a:rPr lang="en-US" dirty="0">
                <a:latin typeface="Comic Sans MS"/>
                <a:cs typeface="Comic Sans MS"/>
              </a:rPr>
              <a:t> (Probability space: randomness of </a:t>
            </a:r>
            <a:r>
              <a:rPr lang="en-US" dirty="0" smtClean="0">
                <a:latin typeface="Comic Sans MS"/>
                <a:cs typeface="Comic Sans MS"/>
              </a:rPr>
              <a:t>the corrupt parties and simulator)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855" y="2870542"/>
            <a:ext cx="8788521" cy="1908215"/>
          </a:xfrm>
          <a:prstGeom prst="rect">
            <a:avLst/>
          </a:prstGeom>
          <a:solidFill>
            <a:srgbClr val="FFF8C2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Definition (Computational </a:t>
            </a:r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indistinguishability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 of X = {</a:t>
            </a: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X(</a:t>
            </a:r>
            <a:r>
              <a:rPr lang="en-US" dirty="0" err="1">
                <a:solidFill>
                  <a:srgbClr val="0000FF"/>
                </a:solidFill>
                <a:latin typeface="Comic Sans MS"/>
                <a:cs typeface="Comic Sans MS"/>
              </a:rPr>
              <a:t>a,k</a:t>
            </a: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)}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Comic Sans MS"/>
                <a:cs typeface="Comic Sans MS"/>
              </a:rPr>
              <a:t></a:t>
            </a:r>
            <a:r>
              <a:rPr lang="en-US" sz="28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c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 Y = {Y(</a:t>
            </a:r>
            <a:r>
              <a:rPr lang="en-US" dirty="0" err="1">
                <a:solidFill>
                  <a:srgbClr val="0000FF"/>
                </a:solidFill>
                <a:latin typeface="Comic Sans MS"/>
                <a:cs typeface="Comic Sans MS"/>
              </a:rPr>
              <a:t>a,k</a:t>
            </a: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)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})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endParaRPr lang="en-US" dirty="0">
              <a:latin typeface="Comic Sans MS"/>
              <a:cs typeface="Comic Sans MS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For </a:t>
            </a:r>
            <a:r>
              <a:rPr lang="en-US" dirty="0">
                <a:latin typeface="Comic Sans MS"/>
                <a:cs typeface="Comic Sans MS"/>
              </a:rPr>
              <a:t>every 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polynomial</a:t>
            </a:r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-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time </a:t>
            </a:r>
            <a:r>
              <a:rPr lang="en-US" dirty="0" smtClean="0">
                <a:latin typeface="Comic Sans MS"/>
                <a:cs typeface="Comic Sans MS"/>
              </a:rPr>
              <a:t>distinguisher* </a:t>
            </a:r>
            <a:r>
              <a:rPr lang="en-US" dirty="0">
                <a:latin typeface="Comic Sans MS"/>
                <a:cs typeface="Comic Sans MS"/>
              </a:rPr>
              <a:t>D there exists a negligible function </a:t>
            </a:r>
          </a:p>
          <a:p>
            <a:r>
              <a:rPr lang="en-US" dirty="0">
                <a:latin typeface="Comic Sans MS"/>
                <a:cs typeface="Comic Sans MS"/>
              </a:rPr>
              <a:t>such that for every a and all large enough </a:t>
            </a:r>
            <a:r>
              <a:rPr lang="en-US" dirty="0" smtClean="0">
                <a:latin typeface="Comic Sans MS"/>
                <a:cs typeface="Comic Sans MS"/>
              </a:rPr>
              <a:t>k’s</a:t>
            </a:r>
            <a:r>
              <a:rPr lang="en-US" dirty="0">
                <a:latin typeface="Comic Sans MS"/>
                <a:cs typeface="Comic Sans MS"/>
              </a:rPr>
              <a:t>:</a:t>
            </a:r>
          </a:p>
          <a:p>
            <a:endParaRPr lang="en-US" dirty="0" smtClean="0">
              <a:latin typeface="Comic Sans MS"/>
              <a:cs typeface="Comic Sans MS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|</a:t>
            </a:r>
            <a:r>
              <a:rPr lang="en-US" dirty="0" err="1">
                <a:latin typeface="Comic Sans MS"/>
                <a:cs typeface="Comic Sans MS"/>
              </a:rPr>
              <a:t>Pr</a:t>
            </a:r>
            <a:r>
              <a:rPr lang="en-US" dirty="0">
                <a:latin typeface="Comic Sans MS"/>
                <a:cs typeface="Comic Sans MS"/>
              </a:rPr>
              <a:t>[D(X(</a:t>
            </a:r>
            <a:r>
              <a:rPr lang="en-US" dirty="0" err="1">
                <a:latin typeface="Comic Sans MS"/>
                <a:cs typeface="Comic Sans MS"/>
              </a:rPr>
              <a:t>a</a:t>
            </a:r>
            <a:r>
              <a:rPr lang="en-US" dirty="0" err="1" smtClean="0">
                <a:latin typeface="Comic Sans MS"/>
                <a:cs typeface="Comic Sans MS"/>
              </a:rPr>
              <a:t>,k</a:t>
            </a:r>
            <a:r>
              <a:rPr lang="en-US" dirty="0" smtClean="0">
                <a:latin typeface="Comic Sans MS"/>
                <a:cs typeface="Comic Sans MS"/>
              </a:rPr>
              <a:t>) = 1 ] - </a:t>
            </a:r>
            <a:r>
              <a:rPr lang="en-US" dirty="0" err="1" smtClean="0">
                <a:latin typeface="Comic Sans MS"/>
                <a:cs typeface="Comic Sans MS"/>
              </a:rPr>
              <a:t>Pr</a:t>
            </a:r>
            <a:r>
              <a:rPr lang="en-US" dirty="0">
                <a:latin typeface="Comic Sans MS"/>
                <a:cs typeface="Comic Sans MS"/>
              </a:rPr>
              <a:t>[D(Y(</a:t>
            </a:r>
            <a:r>
              <a:rPr lang="en-US" dirty="0" err="1">
                <a:latin typeface="Comic Sans MS"/>
                <a:cs typeface="Comic Sans MS"/>
              </a:rPr>
              <a:t>a</a:t>
            </a:r>
            <a:r>
              <a:rPr lang="en-US" dirty="0" err="1" smtClean="0">
                <a:latin typeface="Comic Sans MS"/>
                <a:cs typeface="Comic Sans MS"/>
              </a:rPr>
              <a:t>,k</a:t>
            </a:r>
            <a:r>
              <a:rPr lang="en-US" dirty="0" smtClean="0">
                <a:latin typeface="Comic Sans MS"/>
                <a:cs typeface="Comic Sans MS"/>
              </a:rPr>
              <a:t>) = 1 ]</a:t>
            </a:r>
            <a:r>
              <a:rPr lang="en-US" dirty="0">
                <a:latin typeface="Comic Sans MS"/>
                <a:cs typeface="Comic Sans MS"/>
              </a:rPr>
              <a:t>| &lt; </a:t>
            </a:r>
            <a:r>
              <a:rPr lang="en-US" dirty="0" smtClean="0">
                <a:latin typeface="Comic Sans MS"/>
                <a:cs typeface="Comic Sans MS"/>
              </a:rPr>
              <a:t>(k)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6788" y="6326201"/>
            <a:ext cx="2624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For our case a: (</a:t>
            </a:r>
            <a:r>
              <a:rPr lang="en-US" dirty="0">
                <a:latin typeface="Comic Sans MS"/>
                <a:cs typeface="Comic Sans MS"/>
              </a:rPr>
              <a:t>x</a:t>
            </a:r>
            <a:r>
              <a:rPr lang="en-US" baseline="-25000" dirty="0">
                <a:latin typeface="Comic Sans MS"/>
                <a:cs typeface="Comic Sans MS"/>
              </a:rPr>
              <a:t>1</a:t>
            </a:r>
            <a:r>
              <a:rPr lang="en-US" dirty="0">
                <a:latin typeface="Comic Sans MS"/>
                <a:cs typeface="Comic Sans MS"/>
              </a:rPr>
              <a:t>,.,x</a:t>
            </a:r>
            <a:r>
              <a:rPr lang="en-US" baseline="-25000" dirty="0">
                <a:latin typeface="Comic Sans MS"/>
                <a:cs typeface="Comic Sans MS"/>
              </a:rPr>
              <a:t>n</a:t>
            </a:r>
            <a:r>
              <a:rPr lang="en-US" dirty="0" smtClean="0">
                <a:latin typeface="Comic Sans MS"/>
                <a:cs typeface="Comic Sans MS"/>
              </a:rPr>
              <a:t>)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9854" y="5221069"/>
            <a:ext cx="87885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Alternative def.</a:t>
            </a:r>
          </a:p>
          <a:p>
            <a:r>
              <a:rPr lang="en-US" dirty="0" err="1" smtClean="0">
                <a:latin typeface="Comic Sans MS"/>
                <a:cs typeface="Comic Sans MS"/>
              </a:rPr>
              <a:t>Adv</a:t>
            </a:r>
            <a:r>
              <a:rPr lang="en-US" baseline="-25000" dirty="0" err="1" smtClean="0">
                <a:latin typeface="Comic Sans MS"/>
                <a:cs typeface="Comic Sans MS"/>
              </a:rPr>
              <a:t>D</a:t>
            </a:r>
            <a:r>
              <a:rPr lang="en-US" baseline="-25000" dirty="0" smtClean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(X,Y) = The </a:t>
            </a:r>
            <a:r>
              <a:rPr lang="en-US" dirty="0" err="1" smtClean="0">
                <a:latin typeface="Comic Sans MS"/>
                <a:cs typeface="Comic Sans MS"/>
              </a:rPr>
              <a:t>prob</a:t>
            </a:r>
            <a:r>
              <a:rPr lang="en-US" dirty="0" smtClean="0">
                <a:latin typeface="Comic Sans MS"/>
                <a:cs typeface="Comic Sans MS"/>
              </a:rPr>
              <a:t> of D guessing the correct distribution</a:t>
            </a:r>
          </a:p>
          <a:p>
            <a:r>
              <a:rPr lang="en-US" dirty="0" smtClean="0">
                <a:latin typeface="Comic Sans MS"/>
                <a:cs typeface="Comic Sans MS"/>
              </a:rPr>
              <a:t>|</a:t>
            </a:r>
            <a:r>
              <a:rPr lang="en-US" dirty="0" err="1">
                <a:latin typeface="Comic Sans MS"/>
                <a:cs typeface="Comic Sans MS"/>
              </a:rPr>
              <a:t>Adv</a:t>
            </a:r>
            <a:r>
              <a:rPr lang="en-US" baseline="-25000" dirty="0" err="1">
                <a:latin typeface="Comic Sans MS"/>
                <a:cs typeface="Comic Sans MS"/>
              </a:rPr>
              <a:t>D</a:t>
            </a:r>
            <a:r>
              <a:rPr lang="en-US" baseline="-25000" dirty="0">
                <a:latin typeface="Comic Sans MS"/>
                <a:cs typeface="Comic Sans MS"/>
              </a:rPr>
              <a:t> </a:t>
            </a:r>
            <a:r>
              <a:rPr lang="en-US" dirty="0">
                <a:latin typeface="Comic Sans MS"/>
                <a:cs typeface="Comic Sans MS"/>
              </a:rPr>
              <a:t>(X,Y)</a:t>
            </a:r>
            <a:r>
              <a:rPr lang="en-US" dirty="0" smtClean="0">
                <a:latin typeface="Comic Sans MS"/>
                <a:cs typeface="Comic Sans MS"/>
              </a:rPr>
              <a:t>| </a:t>
            </a:r>
            <a:r>
              <a:rPr lang="en-US" dirty="0">
                <a:latin typeface="Comic Sans MS"/>
                <a:cs typeface="Comic Sans MS"/>
              </a:rPr>
              <a:t>&lt; </a:t>
            </a:r>
            <a:r>
              <a:rPr lang="en-US" dirty="0" smtClean="0">
                <a:latin typeface="Comic Sans MS"/>
                <a:cs typeface="Comic Sans MS"/>
              </a:rPr>
              <a:t>½ + </a:t>
            </a:r>
            <a:r>
              <a:rPr lang="en-US" dirty="0">
                <a:latin typeface="Comic Sans MS"/>
                <a:cs typeface="Comic Sans MS"/>
              </a:rPr>
              <a:t>(k)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480756" y="6326201"/>
            <a:ext cx="3249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/>
                <a:cs typeface="Comic Sans MS"/>
              </a:rPr>
              <a:t>distinguisher </a:t>
            </a:r>
            <a:r>
              <a:rPr lang="en-US" dirty="0" smtClean="0">
                <a:latin typeface="Comic Sans MS"/>
                <a:cs typeface="Comic Sans MS"/>
              </a:rPr>
              <a:t>D = Real </a:t>
            </a:r>
            <a:r>
              <a:rPr lang="en-US" dirty="0" err="1" smtClean="0">
                <a:latin typeface="Comic Sans MS"/>
                <a:cs typeface="Comic Sans MS"/>
              </a:rPr>
              <a:t>Adv</a:t>
            </a:r>
            <a:r>
              <a:rPr lang="en-US" dirty="0" smtClean="0">
                <a:latin typeface="Comic Sans MS"/>
                <a:cs typeface="Comic Sans MS"/>
              </a:rPr>
              <a:t> 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873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96332"/>
            <a:ext cx="8534400" cy="75895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Statistical </a:t>
            </a:r>
            <a:r>
              <a:rPr lang="en-US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Indistinguishability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8189656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954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79855" y="1456016"/>
            <a:ext cx="8771588" cy="12618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n-US" dirty="0" smtClean="0">
                <a:latin typeface="Comic Sans MS"/>
                <a:cs typeface="Comic Sans MS"/>
              </a:rPr>
              <a:t>X(</a:t>
            </a:r>
            <a:r>
              <a:rPr lang="en-US" dirty="0">
                <a:latin typeface="Comic Sans MS"/>
                <a:cs typeface="Comic Sans MS"/>
              </a:rPr>
              <a:t>x</a:t>
            </a:r>
            <a:r>
              <a:rPr lang="en-US" baseline="-25000" dirty="0">
                <a:latin typeface="Comic Sans MS"/>
                <a:cs typeface="Comic Sans MS"/>
              </a:rPr>
              <a:t>1</a:t>
            </a:r>
            <a:r>
              <a:rPr lang="en-US" dirty="0">
                <a:latin typeface="Comic Sans MS"/>
                <a:cs typeface="Comic Sans MS"/>
              </a:rPr>
              <a:t>,.,x</a:t>
            </a:r>
            <a:r>
              <a:rPr lang="en-US" baseline="-25000" dirty="0">
                <a:latin typeface="Comic Sans MS"/>
                <a:cs typeface="Comic Sans MS"/>
              </a:rPr>
              <a:t>n</a:t>
            </a:r>
            <a:r>
              <a:rPr lang="en-US" dirty="0">
                <a:latin typeface="Comic Sans MS"/>
                <a:cs typeface="Comic Sans MS"/>
              </a:rPr>
              <a:t> , k</a:t>
            </a:r>
            <a:r>
              <a:rPr lang="en-US" dirty="0" smtClean="0">
                <a:latin typeface="Comic Sans MS"/>
                <a:cs typeface="Comic Sans MS"/>
              </a:rPr>
              <a:t>) = </a:t>
            </a:r>
            <a:r>
              <a:rPr lang="en-US" sz="2000" dirty="0" smtClean="0">
                <a:solidFill>
                  <a:srgbClr val="3366FF"/>
                </a:solidFill>
                <a:latin typeface="Comic Sans MS"/>
                <a:cs typeface="Comic Sans MS"/>
              </a:rPr>
              <a:t>{</a:t>
            </a:r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r>
              <a:rPr lang="en-US" dirty="0">
                <a:solidFill>
                  <a:srgbClr val="3366FF"/>
                </a:solidFill>
                <a:latin typeface="Comic Sans MS"/>
                <a:cs typeface="Comic Sans MS"/>
              </a:rPr>
              <a:t>{</a:t>
            </a:r>
            <a:r>
              <a:rPr lang="en-US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View</a:t>
            </a:r>
            <a:r>
              <a:rPr lang="en-US" baseline="30000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Real</a:t>
            </a:r>
            <a:r>
              <a:rPr lang="en-US" baseline="-25000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i</a:t>
            </a:r>
            <a:r>
              <a:rPr lang="en-US" dirty="0">
                <a:solidFill>
                  <a:srgbClr val="3366FF"/>
                </a:solidFill>
                <a:latin typeface="Comic Sans MS"/>
                <a:cs typeface="Comic Sans MS"/>
              </a:rPr>
              <a:t>}</a:t>
            </a:r>
            <a:r>
              <a:rPr lang="en-US" baseline="-25000" dirty="0">
                <a:solidFill>
                  <a:srgbClr val="3366FF"/>
                </a:solidFill>
                <a:latin typeface="Comic Sans MS"/>
                <a:cs typeface="Comic Sans MS"/>
              </a:rPr>
              <a:t>Pi  in C </a:t>
            </a:r>
            <a:r>
              <a:rPr lang="en-US" sz="2000" dirty="0">
                <a:solidFill>
                  <a:srgbClr val="3366FF"/>
                </a:solidFill>
                <a:latin typeface="Comic Sans MS"/>
                <a:cs typeface="Comic Sans MS"/>
              </a:rPr>
              <a:t>}</a:t>
            </a:r>
            <a:r>
              <a:rPr lang="en-US" baseline="-25000" dirty="0">
                <a:solidFill>
                  <a:srgbClr val="3366FF"/>
                </a:solidFill>
                <a:latin typeface="Comic Sans MS"/>
                <a:cs typeface="Comic Sans MS"/>
              </a:rPr>
              <a:t>{x1,.,xn , k</a:t>
            </a:r>
            <a:r>
              <a:rPr lang="en-US" baseline="-25000" dirty="0" smtClean="0">
                <a:solidFill>
                  <a:srgbClr val="3366FF"/>
                </a:solidFill>
                <a:latin typeface="Comic Sans MS"/>
                <a:cs typeface="Comic Sans MS"/>
              </a:rPr>
              <a:t>}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(Probability </a:t>
            </a:r>
            <a:r>
              <a:rPr lang="en-US" dirty="0">
                <a:latin typeface="Comic Sans MS"/>
                <a:cs typeface="Comic Sans MS"/>
              </a:rPr>
              <a:t>space: randomness of </a:t>
            </a:r>
            <a:r>
              <a:rPr lang="en-US" dirty="0" smtClean="0">
                <a:latin typeface="Comic Sans MS"/>
                <a:cs typeface="Comic Sans MS"/>
              </a:rPr>
              <a:t>parties)</a:t>
            </a:r>
          </a:p>
          <a:p>
            <a:pPr marL="285750" indent="-285750">
              <a:buFont typeface="Courier New"/>
              <a:buChar char="o"/>
            </a:pPr>
            <a:r>
              <a:rPr lang="en-US" dirty="0" smtClean="0">
                <a:latin typeface="Comic Sans MS"/>
                <a:cs typeface="Comic Sans MS"/>
              </a:rPr>
              <a:t>Y(</a:t>
            </a:r>
            <a:r>
              <a:rPr lang="en-US" dirty="0">
                <a:latin typeface="Comic Sans MS"/>
                <a:cs typeface="Comic Sans MS"/>
              </a:rPr>
              <a:t>x</a:t>
            </a:r>
            <a:r>
              <a:rPr lang="en-US" baseline="-25000" dirty="0">
                <a:latin typeface="Comic Sans MS"/>
                <a:cs typeface="Comic Sans MS"/>
              </a:rPr>
              <a:t>1</a:t>
            </a:r>
            <a:r>
              <a:rPr lang="en-US" dirty="0">
                <a:latin typeface="Comic Sans MS"/>
                <a:cs typeface="Comic Sans MS"/>
              </a:rPr>
              <a:t>,.,x</a:t>
            </a:r>
            <a:r>
              <a:rPr lang="en-US" baseline="-25000" dirty="0">
                <a:latin typeface="Comic Sans MS"/>
                <a:cs typeface="Comic Sans MS"/>
              </a:rPr>
              <a:t>n</a:t>
            </a:r>
            <a:r>
              <a:rPr lang="en-US" dirty="0">
                <a:latin typeface="Comic Sans MS"/>
                <a:cs typeface="Comic Sans MS"/>
              </a:rPr>
              <a:t> , k) = </a:t>
            </a:r>
            <a:r>
              <a:rPr lang="en-US" sz="2000" dirty="0">
                <a:solidFill>
                  <a:srgbClr val="3366FF"/>
                </a:solidFill>
                <a:latin typeface="Comic Sans MS"/>
                <a:cs typeface="Comic Sans MS"/>
              </a:rPr>
              <a:t>{</a:t>
            </a:r>
            <a:r>
              <a:rPr lang="en-US" dirty="0">
                <a:solidFill>
                  <a:srgbClr val="3366FF"/>
                </a:solidFill>
                <a:latin typeface="Comic Sans MS"/>
                <a:cs typeface="Comic Sans MS"/>
              </a:rPr>
              <a:t> {</a:t>
            </a:r>
            <a:r>
              <a:rPr lang="en-US" dirty="0" err="1">
                <a:solidFill>
                  <a:srgbClr val="3366FF"/>
                </a:solidFill>
                <a:latin typeface="Comic Sans MS"/>
                <a:cs typeface="Comic Sans MS"/>
              </a:rPr>
              <a:t>View</a:t>
            </a:r>
            <a:r>
              <a:rPr lang="en-US" baseline="30000" dirty="0" err="1">
                <a:solidFill>
                  <a:srgbClr val="3366FF"/>
                </a:solidFill>
                <a:latin typeface="Comic Sans MS"/>
                <a:cs typeface="Comic Sans MS"/>
              </a:rPr>
              <a:t>Ideal</a:t>
            </a:r>
            <a:r>
              <a:rPr lang="en-US" baseline="-25000" dirty="0" err="1">
                <a:solidFill>
                  <a:srgbClr val="3366FF"/>
                </a:solidFill>
                <a:latin typeface="Comic Sans MS"/>
                <a:cs typeface="Comic Sans MS"/>
              </a:rPr>
              <a:t>i</a:t>
            </a:r>
            <a:r>
              <a:rPr lang="en-US" dirty="0">
                <a:solidFill>
                  <a:srgbClr val="3366FF"/>
                </a:solidFill>
                <a:latin typeface="Comic Sans MS"/>
                <a:cs typeface="Comic Sans MS"/>
              </a:rPr>
              <a:t>}</a:t>
            </a:r>
            <a:r>
              <a:rPr lang="en-US" baseline="-25000" dirty="0">
                <a:solidFill>
                  <a:srgbClr val="3366FF"/>
                </a:solidFill>
                <a:latin typeface="Comic Sans MS"/>
                <a:cs typeface="Comic Sans MS"/>
              </a:rPr>
              <a:t>Pi  in C </a:t>
            </a:r>
            <a:r>
              <a:rPr lang="en-US" sz="2000" dirty="0">
                <a:solidFill>
                  <a:srgbClr val="3366FF"/>
                </a:solidFill>
                <a:latin typeface="Comic Sans MS"/>
                <a:cs typeface="Comic Sans MS"/>
              </a:rPr>
              <a:t>}</a:t>
            </a:r>
            <a:r>
              <a:rPr lang="en-US" baseline="-25000" dirty="0">
                <a:solidFill>
                  <a:srgbClr val="3366FF"/>
                </a:solidFill>
                <a:latin typeface="Comic Sans MS"/>
                <a:cs typeface="Comic Sans MS"/>
              </a:rPr>
              <a:t>{x1,.,xn , k}</a:t>
            </a:r>
            <a:r>
              <a:rPr lang="en-US" dirty="0">
                <a:latin typeface="Comic Sans MS"/>
                <a:cs typeface="Comic Sans MS"/>
              </a:rPr>
              <a:t> (Probability space: randomness of </a:t>
            </a:r>
            <a:r>
              <a:rPr lang="en-US" dirty="0" smtClean="0">
                <a:latin typeface="Comic Sans MS"/>
                <a:cs typeface="Comic Sans MS"/>
              </a:rPr>
              <a:t>the corrupt parties and simulator)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855" y="2870542"/>
            <a:ext cx="8788521" cy="1908215"/>
          </a:xfrm>
          <a:prstGeom prst="rect">
            <a:avLst/>
          </a:prstGeom>
          <a:solidFill>
            <a:srgbClr val="FFF8C2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Definition (Statistical </a:t>
            </a:r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indistinguishability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 of X = {</a:t>
            </a: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X(</a:t>
            </a:r>
            <a:r>
              <a:rPr lang="en-US" dirty="0" err="1">
                <a:solidFill>
                  <a:srgbClr val="0000FF"/>
                </a:solidFill>
                <a:latin typeface="Comic Sans MS"/>
                <a:cs typeface="Comic Sans MS"/>
              </a:rPr>
              <a:t>a,k</a:t>
            </a: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)}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Comic Sans MS"/>
                <a:cs typeface="Comic Sans MS"/>
              </a:rPr>
              <a:t></a:t>
            </a:r>
            <a:r>
              <a:rPr lang="en-US" sz="28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s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 Y = {Y(</a:t>
            </a:r>
            <a:r>
              <a:rPr lang="en-US" dirty="0" err="1">
                <a:solidFill>
                  <a:srgbClr val="0000FF"/>
                </a:solidFill>
                <a:latin typeface="Comic Sans MS"/>
                <a:cs typeface="Comic Sans MS"/>
              </a:rPr>
              <a:t>a,k</a:t>
            </a: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)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})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endParaRPr lang="en-US" dirty="0">
              <a:latin typeface="Comic Sans MS"/>
              <a:cs typeface="Comic Sans MS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For every* distinguisher </a:t>
            </a:r>
            <a:r>
              <a:rPr lang="en-US" dirty="0">
                <a:latin typeface="Comic Sans MS"/>
                <a:cs typeface="Comic Sans MS"/>
              </a:rPr>
              <a:t>D there exists a negligible function </a:t>
            </a:r>
          </a:p>
          <a:p>
            <a:r>
              <a:rPr lang="en-US" dirty="0">
                <a:latin typeface="Comic Sans MS"/>
                <a:cs typeface="Comic Sans MS"/>
              </a:rPr>
              <a:t>such that for every a and all large enough </a:t>
            </a:r>
            <a:r>
              <a:rPr lang="en-US" dirty="0" smtClean="0">
                <a:latin typeface="Comic Sans MS"/>
                <a:cs typeface="Comic Sans MS"/>
              </a:rPr>
              <a:t>k’s</a:t>
            </a:r>
            <a:r>
              <a:rPr lang="en-US" dirty="0">
                <a:latin typeface="Comic Sans MS"/>
                <a:cs typeface="Comic Sans MS"/>
              </a:rPr>
              <a:t>:</a:t>
            </a:r>
          </a:p>
          <a:p>
            <a:endParaRPr lang="en-US" dirty="0" smtClean="0">
              <a:latin typeface="Comic Sans MS"/>
              <a:cs typeface="Comic Sans MS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|</a:t>
            </a:r>
            <a:r>
              <a:rPr lang="en-US" dirty="0" err="1">
                <a:latin typeface="Comic Sans MS"/>
                <a:cs typeface="Comic Sans MS"/>
              </a:rPr>
              <a:t>Pr</a:t>
            </a:r>
            <a:r>
              <a:rPr lang="en-US" dirty="0">
                <a:latin typeface="Comic Sans MS"/>
                <a:cs typeface="Comic Sans MS"/>
              </a:rPr>
              <a:t>[D(X(</a:t>
            </a:r>
            <a:r>
              <a:rPr lang="en-US" dirty="0" err="1">
                <a:latin typeface="Comic Sans MS"/>
                <a:cs typeface="Comic Sans MS"/>
              </a:rPr>
              <a:t>a</a:t>
            </a:r>
            <a:r>
              <a:rPr lang="en-US" dirty="0" err="1" smtClean="0">
                <a:latin typeface="Comic Sans MS"/>
                <a:cs typeface="Comic Sans MS"/>
              </a:rPr>
              <a:t>,k</a:t>
            </a:r>
            <a:r>
              <a:rPr lang="en-US" dirty="0" smtClean="0">
                <a:latin typeface="Comic Sans MS"/>
                <a:cs typeface="Comic Sans MS"/>
              </a:rPr>
              <a:t>) = 1 ] - </a:t>
            </a:r>
            <a:r>
              <a:rPr lang="en-US" dirty="0" err="1" smtClean="0">
                <a:latin typeface="Comic Sans MS"/>
                <a:cs typeface="Comic Sans MS"/>
              </a:rPr>
              <a:t>Pr</a:t>
            </a:r>
            <a:r>
              <a:rPr lang="en-US" dirty="0">
                <a:latin typeface="Comic Sans MS"/>
                <a:cs typeface="Comic Sans MS"/>
              </a:rPr>
              <a:t>[D(Y(</a:t>
            </a:r>
            <a:r>
              <a:rPr lang="en-US" dirty="0" err="1">
                <a:latin typeface="Comic Sans MS"/>
                <a:cs typeface="Comic Sans MS"/>
              </a:rPr>
              <a:t>a</a:t>
            </a:r>
            <a:r>
              <a:rPr lang="en-US" dirty="0" err="1" smtClean="0">
                <a:latin typeface="Comic Sans MS"/>
                <a:cs typeface="Comic Sans MS"/>
              </a:rPr>
              <a:t>,k</a:t>
            </a:r>
            <a:r>
              <a:rPr lang="en-US" dirty="0" smtClean="0">
                <a:latin typeface="Comic Sans MS"/>
                <a:cs typeface="Comic Sans MS"/>
              </a:rPr>
              <a:t>) = 1 ]</a:t>
            </a:r>
            <a:r>
              <a:rPr lang="en-US" dirty="0">
                <a:latin typeface="Comic Sans MS"/>
                <a:cs typeface="Comic Sans MS"/>
              </a:rPr>
              <a:t>| &lt; </a:t>
            </a:r>
            <a:r>
              <a:rPr lang="en-US" dirty="0" smtClean="0">
                <a:latin typeface="Comic Sans MS"/>
                <a:cs typeface="Comic Sans MS"/>
              </a:rPr>
              <a:t>(k)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6788" y="6326201"/>
            <a:ext cx="2624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For our case a: (</a:t>
            </a:r>
            <a:r>
              <a:rPr lang="en-US" dirty="0">
                <a:latin typeface="Comic Sans MS"/>
                <a:cs typeface="Comic Sans MS"/>
              </a:rPr>
              <a:t>x</a:t>
            </a:r>
            <a:r>
              <a:rPr lang="en-US" baseline="-25000" dirty="0">
                <a:latin typeface="Comic Sans MS"/>
                <a:cs typeface="Comic Sans MS"/>
              </a:rPr>
              <a:t>1</a:t>
            </a:r>
            <a:r>
              <a:rPr lang="en-US" dirty="0">
                <a:latin typeface="Comic Sans MS"/>
                <a:cs typeface="Comic Sans MS"/>
              </a:rPr>
              <a:t>,.,x</a:t>
            </a:r>
            <a:r>
              <a:rPr lang="en-US" baseline="-25000" dirty="0">
                <a:latin typeface="Comic Sans MS"/>
                <a:cs typeface="Comic Sans MS"/>
              </a:rPr>
              <a:t>n</a:t>
            </a:r>
            <a:r>
              <a:rPr lang="en-US" dirty="0" smtClean="0">
                <a:latin typeface="Comic Sans MS"/>
                <a:cs typeface="Comic Sans MS"/>
              </a:rPr>
              <a:t>)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9854" y="5221069"/>
            <a:ext cx="87885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Alternative def.</a:t>
            </a:r>
          </a:p>
          <a:p>
            <a:r>
              <a:rPr lang="en-US" dirty="0" err="1" smtClean="0">
                <a:latin typeface="Comic Sans MS"/>
                <a:cs typeface="Comic Sans MS"/>
              </a:rPr>
              <a:t>Adv</a:t>
            </a:r>
            <a:r>
              <a:rPr lang="en-US" baseline="-25000" dirty="0" err="1" smtClean="0">
                <a:latin typeface="Comic Sans MS"/>
                <a:cs typeface="Comic Sans MS"/>
              </a:rPr>
              <a:t>D</a:t>
            </a:r>
            <a:r>
              <a:rPr lang="en-US" baseline="-25000" dirty="0" smtClean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(X,Y) = The </a:t>
            </a:r>
            <a:r>
              <a:rPr lang="en-US" dirty="0" err="1" smtClean="0">
                <a:latin typeface="Comic Sans MS"/>
                <a:cs typeface="Comic Sans MS"/>
              </a:rPr>
              <a:t>prob</a:t>
            </a:r>
            <a:r>
              <a:rPr lang="en-US" dirty="0" smtClean="0">
                <a:latin typeface="Comic Sans MS"/>
                <a:cs typeface="Comic Sans MS"/>
              </a:rPr>
              <a:t> of D guessing the correct distribution</a:t>
            </a:r>
          </a:p>
          <a:p>
            <a:r>
              <a:rPr lang="en-US" dirty="0" smtClean="0">
                <a:latin typeface="Comic Sans MS"/>
                <a:cs typeface="Comic Sans MS"/>
              </a:rPr>
              <a:t>|</a:t>
            </a:r>
            <a:r>
              <a:rPr lang="en-US" dirty="0" err="1">
                <a:latin typeface="Comic Sans MS"/>
                <a:cs typeface="Comic Sans MS"/>
              </a:rPr>
              <a:t>Adv</a:t>
            </a:r>
            <a:r>
              <a:rPr lang="en-US" baseline="-25000" dirty="0" err="1">
                <a:latin typeface="Comic Sans MS"/>
                <a:cs typeface="Comic Sans MS"/>
              </a:rPr>
              <a:t>D</a:t>
            </a:r>
            <a:r>
              <a:rPr lang="en-US" baseline="-25000" dirty="0">
                <a:latin typeface="Comic Sans MS"/>
                <a:cs typeface="Comic Sans MS"/>
              </a:rPr>
              <a:t> </a:t>
            </a:r>
            <a:r>
              <a:rPr lang="en-US" dirty="0">
                <a:latin typeface="Comic Sans MS"/>
                <a:cs typeface="Comic Sans MS"/>
              </a:rPr>
              <a:t>(X,Y)</a:t>
            </a:r>
            <a:r>
              <a:rPr lang="en-US" dirty="0" smtClean="0">
                <a:latin typeface="Comic Sans MS"/>
                <a:cs typeface="Comic Sans MS"/>
              </a:rPr>
              <a:t>| </a:t>
            </a:r>
            <a:r>
              <a:rPr lang="en-US" dirty="0">
                <a:latin typeface="Comic Sans MS"/>
                <a:cs typeface="Comic Sans MS"/>
              </a:rPr>
              <a:t>&lt; </a:t>
            </a:r>
            <a:r>
              <a:rPr lang="en-US" dirty="0" smtClean="0">
                <a:latin typeface="Comic Sans MS"/>
                <a:cs typeface="Comic Sans MS"/>
              </a:rPr>
              <a:t>½ + </a:t>
            </a:r>
            <a:r>
              <a:rPr lang="en-US" dirty="0">
                <a:latin typeface="Comic Sans MS"/>
                <a:cs typeface="Comic Sans MS"/>
              </a:rPr>
              <a:t>(k)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480756" y="6326201"/>
            <a:ext cx="3101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May have unbounded power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012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96332"/>
            <a:ext cx="8534400" cy="75895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Perfect </a:t>
            </a:r>
            <a:r>
              <a:rPr lang="en-US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Indistinguishability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971129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1971" name="Equation" r:id="rId3" imgW="114300" imgH="165100" progId="Equation.3">
                  <p:embed/>
                </p:oleObj>
              </mc:Choice>
              <mc:Fallback>
                <p:oleObj name="Equation" r:id="rId3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79855" y="1456016"/>
            <a:ext cx="8771588" cy="12618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Courier New"/>
              <a:buChar char="o"/>
            </a:pPr>
            <a:r>
              <a:rPr lang="en-US" dirty="0" smtClean="0">
                <a:latin typeface="Comic Sans MS"/>
                <a:cs typeface="Comic Sans MS"/>
              </a:rPr>
              <a:t>X(</a:t>
            </a:r>
            <a:r>
              <a:rPr lang="en-US" dirty="0">
                <a:latin typeface="Comic Sans MS"/>
                <a:cs typeface="Comic Sans MS"/>
              </a:rPr>
              <a:t>x</a:t>
            </a:r>
            <a:r>
              <a:rPr lang="en-US" baseline="-25000" dirty="0">
                <a:latin typeface="Comic Sans MS"/>
                <a:cs typeface="Comic Sans MS"/>
              </a:rPr>
              <a:t>1</a:t>
            </a:r>
            <a:r>
              <a:rPr lang="en-US" dirty="0">
                <a:latin typeface="Comic Sans MS"/>
                <a:cs typeface="Comic Sans MS"/>
              </a:rPr>
              <a:t>,.,x</a:t>
            </a:r>
            <a:r>
              <a:rPr lang="en-US" baseline="-25000" dirty="0">
                <a:latin typeface="Comic Sans MS"/>
                <a:cs typeface="Comic Sans MS"/>
              </a:rPr>
              <a:t>n</a:t>
            </a:r>
            <a:r>
              <a:rPr lang="en-US" dirty="0">
                <a:latin typeface="Comic Sans MS"/>
                <a:cs typeface="Comic Sans MS"/>
              </a:rPr>
              <a:t> , k</a:t>
            </a:r>
            <a:r>
              <a:rPr lang="en-US" dirty="0" smtClean="0">
                <a:latin typeface="Comic Sans MS"/>
                <a:cs typeface="Comic Sans MS"/>
              </a:rPr>
              <a:t>) = </a:t>
            </a:r>
            <a:r>
              <a:rPr lang="en-US" sz="2000" dirty="0" smtClean="0">
                <a:solidFill>
                  <a:srgbClr val="3366FF"/>
                </a:solidFill>
                <a:latin typeface="Comic Sans MS"/>
                <a:cs typeface="Comic Sans MS"/>
              </a:rPr>
              <a:t>{</a:t>
            </a:r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r>
              <a:rPr lang="en-US" dirty="0">
                <a:solidFill>
                  <a:srgbClr val="3366FF"/>
                </a:solidFill>
                <a:latin typeface="Comic Sans MS"/>
                <a:cs typeface="Comic Sans MS"/>
              </a:rPr>
              <a:t>{</a:t>
            </a:r>
            <a:r>
              <a:rPr lang="en-US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View</a:t>
            </a:r>
            <a:r>
              <a:rPr lang="en-US" baseline="30000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Real</a:t>
            </a:r>
            <a:r>
              <a:rPr lang="en-US" baseline="-25000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i</a:t>
            </a:r>
            <a:r>
              <a:rPr lang="en-US" dirty="0">
                <a:solidFill>
                  <a:srgbClr val="3366FF"/>
                </a:solidFill>
                <a:latin typeface="Comic Sans MS"/>
                <a:cs typeface="Comic Sans MS"/>
              </a:rPr>
              <a:t>}</a:t>
            </a:r>
            <a:r>
              <a:rPr lang="en-US" baseline="-25000" dirty="0">
                <a:solidFill>
                  <a:srgbClr val="3366FF"/>
                </a:solidFill>
                <a:latin typeface="Comic Sans MS"/>
                <a:cs typeface="Comic Sans MS"/>
              </a:rPr>
              <a:t>Pi  in C </a:t>
            </a:r>
            <a:r>
              <a:rPr lang="en-US" sz="2000" dirty="0">
                <a:solidFill>
                  <a:srgbClr val="3366FF"/>
                </a:solidFill>
                <a:latin typeface="Comic Sans MS"/>
                <a:cs typeface="Comic Sans MS"/>
              </a:rPr>
              <a:t>}</a:t>
            </a:r>
            <a:r>
              <a:rPr lang="en-US" baseline="-25000" dirty="0">
                <a:solidFill>
                  <a:srgbClr val="3366FF"/>
                </a:solidFill>
                <a:latin typeface="Comic Sans MS"/>
                <a:cs typeface="Comic Sans MS"/>
              </a:rPr>
              <a:t>{x1,.,xn , k</a:t>
            </a:r>
            <a:r>
              <a:rPr lang="en-US" baseline="-25000" dirty="0" smtClean="0">
                <a:solidFill>
                  <a:srgbClr val="3366FF"/>
                </a:solidFill>
                <a:latin typeface="Comic Sans MS"/>
                <a:cs typeface="Comic Sans MS"/>
              </a:rPr>
              <a:t>}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(Probability </a:t>
            </a:r>
            <a:r>
              <a:rPr lang="en-US" dirty="0">
                <a:latin typeface="Comic Sans MS"/>
                <a:cs typeface="Comic Sans MS"/>
              </a:rPr>
              <a:t>space: randomness of </a:t>
            </a:r>
            <a:r>
              <a:rPr lang="en-US" dirty="0" smtClean="0">
                <a:latin typeface="Comic Sans MS"/>
                <a:cs typeface="Comic Sans MS"/>
              </a:rPr>
              <a:t>parties)</a:t>
            </a:r>
          </a:p>
          <a:p>
            <a:pPr marL="285750" indent="-285750">
              <a:buFont typeface="Courier New"/>
              <a:buChar char="o"/>
            </a:pPr>
            <a:r>
              <a:rPr lang="en-US" dirty="0" smtClean="0">
                <a:latin typeface="Comic Sans MS"/>
                <a:cs typeface="Comic Sans MS"/>
              </a:rPr>
              <a:t>Y(</a:t>
            </a:r>
            <a:r>
              <a:rPr lang="en-US" dirty="0">
                <a:latin typeface="Comic Sans MS"/>
                <a:cs typeface="Comic Sans MS"/>
              </a:rPr>
              <a:t>x</a:t>
            </a:r>
            <a:r>
              <a:rPr lang="en-US" baseline="-25000" dirty="0">
                <a:latin typeface="Comic Sans MS"/>
                <a:cs typeface="Comic Sans MS"/>
              </a:rPr>
              <a:t>1</a:t>
            </a:r>
            <a:r>
              <a:rPr lang="en-US" dirty="0">
                <a:latin typeface="Comic Sans MS"/>
                <a:cs typeface="Comic Sans MS"/>
              </a:rPr>
              <a:t>,.,x</a:t>
            </a:r>
            <a:r>
              <a:rPr lang="en-US" baseline="-25000" dirty="0">
                <a:latin typeface="Comic Sans MS"/>
                <a:cs typeface="Comic Sans MS"/>
              </a:rPr>
              <a:t>n</a:t>
            </a:r>
            <a:r>
              <a:rPr lang="en-US" dirty="0">
                <a:latin typeface="Comic Sans MS"/>
                <a:cs typeface="Comic Sans MS"/>
              </a:rPr>
              <a:t> , k) = </a:t>
            </a:r>
            <a:r>
              <a:rPr lang="en-US" sz="2000" dirty="0">
                <a:solidFill>
                  <a:srgbClr val="3366FF"/>
                </a:solidFill>
                <a:latin typeface="Comic Sans MS"/>
                <a:cs typeface="Comic Sans MS"/>
              </a:rPr>
              <a:t>{</a:t>
            </a:r>
            <a:r>
              <a:rPr lang="en-US" dirty="0">
                <a:solidFill>
                  <a:srgbClr val="3366FF"/>
                </a:solidFill>
                <a:latin typeface="Comic Sans MS"/>
                <a:cs typeface="Comic Sans MS"/>
              </a:rPr>
              <a:t> {</a:t>
            </a:r>
            <a:r>
              <a:rPr lang="en-US" dirty="0" err="1">
                <a:solidFill>
                  <a:srgbClr val="3366FF"/>
                </a:solidFill>
                <a:latin typeface="Comic Sans MS"/>
                <a:cs typeface="Comic Sans MS"/>
              </a:rPr>
              <a:t>View</a:t>
            </a:r>
            <a:r>
              <a:rPr lang="en-US" baseline="30000" dirty="0" err="1">
                <a:solidFill>
                  <a:srgbClr val="3366FF"/>
                </a:solidFill>
                <a:latin typeface="Comic Sans MS"/>
                <a:cs typeface="Comic Sans MS"/>
              </a:rPr>
              <a:t>Ideal</a:t>
            </a:r>
            <a:r>
              <a:rPr lang="en-US" baseline="-25000" dirty="0" err="1">
                <a:solidFill>
                  <a:srgbClr val="3366FF"/>
                </a:solidFill>
                <a:latin typeface="Comic Sans MS"/>
                <a:cs typeface="Comic Sans MS"/>
              </a:rPr>
              <a:t>i</a:t>
            </a:r>
            <a:r>
              <a:rPr lang="en-US" dirty="0">
                <a:solidFill>
                  <a:srgbClr val="3366FF"/>
                </a:solidFill>
                <a:latin typeface="Comic Sans MS"/>
                <a:cs typeface="Comic Sans MS"/>
              </a:rPr>
              <a:t>}</a:t>
            </a:r>
            <a:r>
              <a:rPr lang="en-US" baseline="-25000" dirty="0">
                <a:solidFill>
                  <a:srgbClr val="3366FF"/>
                </a:solidFill>
                <a:latin typeface="Comic Sans MS"/>
                <a:cs typeface="Comic Sans MS"/>
              </a:rPr>
              <a:t>Pi  in C </a:t>
            </a:r>
            <a:r>
              <a:rPr lang="en-US" sz="2000" dirty="0">
                <a:solidFill>
                  <a:srgbClr val="3366FF"/>
                </a:solidFill>
                <a:latin typeface="Comic Sans MS"/>
                <a:cs typeface="Comic Sans MS"/>
              </a:rPr>
              <a:t>}</a:t>
            </a:r>
            <a:r>
              <a:rPr lang="en-US" baseline="-25000" dirty="0">
                <a:solidFill>
                  <a:srgbClr val="3366FF"/>
                </a:solidFill>
                <a:latin typeface="Comic Sans MS"/>
                <a:cs typeface="Comic Sans MS"/>
              </a:rPr>
              <a:t>{x1,.,xn , k}</a:t>
            </a:r>
            <a:r>
              <a:rPr lang="en-US" dirty="0">
                <a:latin typeface="Comic Sans MS"/>
                <a:cs typeface="Comic Sans MS"/>
              </a:rPr>
              <a:t> (Probability space: randomness of </a:t>
            </a:r>
            <a:r>
              <a:rPr lang="en-US" dirty="0" smtClean="0">
                <a:latin typeface="Comic Sans MS"/>
                <a:cs typeface="Comic Sans MS"/>
              </a:rPr>
              <a:t>the corrupt parties and simulator)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855" y="2870542"/>
            <a:ext cx="8788521" cy="1631216"/>
          </a:xfrm>
          <a:prstGeom prst="rect">
            <a:avLst/>
          </a:prstGeom>
          <a:solidFill>
            <a:srgbClr val="FFF8C2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Definition (Perfect </a:t>
            </a:r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indistinguishability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 of X = {</a:t>
            </a: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X(</a:t>
            </a:r>
            <a:r>
              <a:rPr lang="en-US" dirty="0" err="1">
                <a:solidFill>
                  <a:srgbClr val="0000FF"/>
                </a:solidFill>
                <a:latin typeface="Comic Sans MS"/>
                <a:cs typeface="Comic Sans MS"/>
              </a:rPr>
              <a:t>a,k</a:t>
            </a: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)}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Comic Sans MS"/>
                <a:cs typeface="Comic Sans MS"/>
              </a:rPr>
              <a:t></a:t>
            </a:r>
            <a:r>
              <a:rPr lang="en-US" sz="28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P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 Y = {Y(</a:t>
            </a:r>
            <a:r>
              <a:rPr lang="en-US" dirty="0" err="1">
                <a:solidFill>
                  <a:srgbClr val="0000FF"/>
                </a:solidFill>
                <a:latin typeface="Comic Sans MS"/>
                <a:cs typeface="Comic Sans MS"/>
              </a:rPr>
              <a:t>a,k</a:t>
            </a: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)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})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endParaRPr lang="en-US" dirty="0">
              <a:latin typeface="Comic Sans MS"/>
              <a:cs typeface="Comic Sans MS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For every* distinguisher </a:t>
            </a:r>
            <a:r>
              <a:rPr lang="en-US" dirty="0">
                <a:latin typeface="Comic Sans MS"/>
                <a:cs typeface="Comic Sans MS"/>
              </a:rPr>
              <a:t>D </a:t>
            </a:r>
            <a:r>
              <a:rPr lang="en-US" dirty="0" smtClean="0">
                <a:latin typeface="Comic Sans MS"/>
                <a:cs typeface="Comic Sans MS"/>
              </a:rPr>
              <a:t>such </a:t>
            </a:r>
            <a:r>
              <a:rPr lang="en-US" dirty="0">
                <a:latin typeface="Comic Sans MS"/>
                <a:cs typeface="Comic Sans MS"/>
              </a:rPr>
              <a:t>that for every </a:t>
            </a:r>
            <a:r>
              <a:rPr lang="en-US" dirty="0" smtClean="0">
                <a:latin typeface="Comic Sans MS"/>
                <a:cs typeface="Comic Sans MS"/>
              </a:rPr>
              <a:t>a and for all k:</a:t>
            </a:r>
            <a:endParaRPr lang="en-US" dirty="0">
              <a:latin typeface="Comic Sans MS"/>
              <a:cs typeface="Comic Sans MS"/>
            </a:endParaRPr>
          </a:p>
          <a:p>
            <a:endParaRPr lang="en-US" dirty="0" smtClean="0">
              <a:latin typeface="Comic Sans MS"/>
              <a:cs typeface="Comic Sans MS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|</a:t>
            </a:r>
            <a:r>
              <a:rPr lang="en-US" dirty="0" err="1">
                <a:latin typeface="Comic Sans MS"/>
                <a:cs typeface="Comic Sans MS"/>
              </a:rPr>
              <a:t>Pr</a:t>
            </a:r>
            <a:r>
              <a:rPr lang="en-US" dirty="0">
                <a:latin typeface="Comic Sans MS"/>
                <a:cs typeface="Comic Sans MS"/>
              </a:rPr>
              <a:t>[D(X(</a:t>
            </a:r>
            <a:r>
              <a:rPr lang="en-US" dirty="0" err="1">
                <a:latin typeface="Comic Sans MS"/>
                <a:cs typeface="Comic Sans MS"/>
              </a:rPr>
              <a:t>a</a:t>
            </a:r>
            <a:r>
              <a:rPr lang="en-US" dirty="0" err="1" smtClean="0">
                <a:latin typeface="Comic Sans MS"/>
                <a:cs typeface="Comic Sans MS"/>
              </a:rPr>
              <a:t>,k</a:t>
            </a:r>
            <a:r>
              <a:rPr lang="en-US" dirty="0" smtClean="0">
                <a:latin typeface="Comic Sans MS"/>
                <a:cs typeface="Comic Sans MS"/>
              </a:rPr>
              <a:t>) = 1 ] - </a:t>
            </a:r>
            <a:r>
              <a:rPr lang="en-US" dirty="0" err="1" smtClean="0">
                <a:latin typeface="Comic Sans MS"/>
                <a:cs typeface="Comic Sans MS"/>
              </a:rPr>
              <a:t>Pr</a:t>
            </a:r>
            <a:r>
              <a:rPr lang="en-US" dirty="0">
                <a:latin typeface="Comic Sans MS"/>
                <a:cs typeface="Comic Sans MS"/>
              </a:rPr>
              <a:t>[D(Y(</a:t>
            </a:r>
            <a:r>
              <a:rPr lang="en-US" dirty="0" err="1">
                <a:latin typeface="Comic Sans MS"/>
                <a:cs typeface="Comic Sans MS"/>
              </a:rPr>
              <a:t>a</a:t>
            </a:r>
            <a:r>
              <a:rPr lang="en-US" dirty="0" err="1" smtClean="0">
                <a:latin typeface="Comic Sans MS"/>
                <a:cs typeface="Comic Sans MS"/>
              </a:rPr>
              <a:t>,k</a:t>
            </a:r>
            <a:r>
              <a:rPr lang="en-US" dirty="0" smtClean="0">
                <a:latin typeface="Comic Sans MS"/>
                <a:cs typeface="Comic Sans MS"/>
              </a:rPr>
              <a:t>) = 1 ]</a:t>
            </a:r>
            <a:r>
              <a:rPr lang="en-US" dirty="0">
                <a:latin typeface="Comic Sans MS"/>
                <a:cs typeface="Comic Sans MS"/>
              </a:rPr>
              <a:t>| </a:t>
            </a:r>
            <a:r>
              <a:rPr lang="en-US" dirty="0" smtClean="0">
                <a:latin typeface="Comic Sans MS"/>
                <a:cs typeface="Comic Sans MS"/>
              </a:rPr>
              <a:t>= 0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6788" y="6326201"/>
            <a:ext cx="2624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For our case a: (</a:t>
            </a:r>
            <a:r>
              <a:rPr lang="en-US" dirty="0">
                <a:latin typeface="Comic Sans MS"/>
                <a:cs typeface="Comic Sans MS"/>
              </a:rPr>
              <a:t>x</a:t>
            </a:r>
            <a:r>
              <a:rPr lang="en-US" baseline="-25000" dirty="0">
                <a:latin typeface="Comic Sans MS"/>
                <a:cs typeface="Comic Sans MS"/>
              </a:rPr>
              <a:t>1</a:t>
            </a:r>
            <a:r>
              <a:rPr lang="en-US" dirty="0">
                <a:latin typeface="Comic Sans MS"/>
                <a:cs typeface="Comic Sans MS"/>
              </a:rPr>
              <a:t>,.,x</a:t>
            </a:r>
            <a:r>
              <a:rPr lang="en-US" baseline="-25000" dirty="0">
                <a:latin typeface="Comic Sans MS"/>
                <a:cs typeface="Comic Sans MS"/>
              </a:rPr>
              <a:t>n</a:t>
            </a:r>
            <a:r>
              <a:rPr lang="en-US" dirty="0" smtClean="0">
                <a:latin typeface="Comic Sans MS"/>
                <a:cs typeface="Comic Sans MS"/>
              </a:rPr>
              <a:t>)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9854" y="5221069"/>
            <a:ext cx="87885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Alternative def.</a:t>
            </a:r>
          </a:p>
          <a:p>
            <a:r>
              <a:rPr lang="en-US" dirty="0" err="1" smtClean="0">
                <a:latin typeface="Comic Sans MS"/>
                <a:cs typeface="Comic Sans MS"/>
              </a:rPr>
              <a:t>Adv</a:t>
            </a:r>
            <a:r>
              <a:rPr lang="en-US" baseline="-25000" dirty="0" err="1" smtClean="0">
                <a:latin typeface="Comic Sans MS"/>
                <a:cs typeface="Comic Sans MS"/>
              </a:rPr>
              <a:t>D</a:t>
            </a:r>
            <a:r>
              <a:rPr lang="en-US" baseline="-25000" dirty="0" smtClean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(X,Y) = The </a:t>
            </a:r>
            <a:r>
              <a:rPr lang="en-US" dirty="0" err="1" smtClean="0">
                <a:latin typeface="Comic Sans MS"/>
                <a:cs typeface="Comic Sans MS"/>
              </a:rPr>
              <a:t>prob</a:t>
            </a:r>
            <a:r>
              <a:rPr lang="en-US" dirty="0" smtClean="0">
                <a:latin typeface="Comic Sans MS"/>
                <a:cs typeface="Comic Sans MS"/>
              </a:rPr>
              <a:t> of D guessing the correct distribution</a:t>
            </a:r>
          </a:p>
          <a:p>
            <a:r>
              <a:rPr lang="en-US" dirty="0" smtClean="0">
                <a:latin typeface="Comic Sans MS"/>
                <a:cs typeface="Comic Sans MS"/>
              </a:rPr>
              <a:t>|</a:t>
            </a:r>
            <a:r>
              <a:rPr lang="en-US" dirty="0" err="1">
                <a:latin typeface="Comic Sans MS"/>
                <a:cs typeface="Comic Sans MS"/>
              </a:rPr>
              <a:t>Adv</a:t>
            </a:r>
            <a:r>
              <a:rPr lang="en-US" baseline="-25000" dirty="0" err="1">
                <a:latin typeface="Comic Sans MS"/>
                <a:cs typeface="Comic Sans MS"/>
              </a:rPr>
              <a:t>D</a:t>
            </a:r>
            <a:r>
              <a:rPr lang="en-US" baseline="-25000" dirty="0">
                <a:latin typeface="Comic Sans MS"/>
                <a:cs typeface="Comic Sans MS"/>
              </a:rPr>
              <a:t> </a:t>
            </a:r>
            <a:r>
              <a:rPr lang="en-US" dirty="0">
                <a:latin typeface="Comic Sans MS"/>
                <a:cs typeface="Comic Sans MS"/>
              </a:rPr>
              <a:t>(X,Y)</a:t>
            </a:r>
            <a:r>
              <a:rPr lang="en-US" dirty="0" smtClean="0">
                <a:latin typeface="Comic Sans MS"/>
                <a:cs typeface="Comic Sans MS"/>
              </a:rPr>
              <a:t>| = ½ 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80756" y="6326201"/>
            <a:ext cx="31016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May have unbounded power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814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2"/>
          <p:cNvSpPr txBox="1">
            <a:spLocks noChangeArrowheads="1"/>
          </p:cNvSpPr>
          <p:nvPr/>
        </p:nvSpPr>
        <p:spPr>
          <a:xfrm>
            <a:off x="627063" y="161908"/>
            <a:ext cx="7883525" cy="8382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Definition Applies for</a:t>
            </a:r>
            <a:endParaRPr lang="en-US" sz="3200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66820" y="1527374"/>
            <a:ext cx="2116667" cy="1477327"/>
          </a:xfrm>
          <a:prstGeom prst="rect">
            <a:avLst/>
          </a:prstGeom>
          <a:solidFill>
            <a:srgbClr val="F0F2FF"/>
          </a:solidFill>
          <a:ln w="57150" cmpd="thickThin">
            <a:noFill/>
          </a:ln>
          <a:effectLst>
            <a:glow rad="101600">
              <a:srgbClr val="0000FF">
                <a:alpha val="96000"/>
              </a:srgbClr>
            </a:glow>
            <a:softEdge rad="12700"/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Dimension 2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(Networks) 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latin typeface="Comic Sans MS"/>
                <a:cs typeface="Comic Sans MS"/>
              </a:rPr>
              <a:t>Complete  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latin typeface="Comic Sans MS"/>
                <a:cs typeface="Comic Sans MS"/>
              </a:rPr>
              <a:t>Synchronous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89879" y="1575299"/>
            <a:ext cx="1744133" cy="1061829"/>
          </a:xfrm>
          <a:prstGeom prst="rect">
            <a:avLst/>
          </a:prstGeom>
          <a:solidFill>
            <a:srgbClr val="F0F2FF"/>
          </a:solidFill>
          <a:ln w="57150" cmpd="thickThin">
            <a:noFill/>
          </a:ln>
          <a:effectLst>
            <a:glow rad="101600">
              <a:srgbClr val="0000FF">
                <a:alpha val="96000"/>
              </a:srgbClr>
            </a:glow>
            <a:softEdge rad="12700"/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Dimension 3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(Distrust)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Centralized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814508" y="1541433"/>
            <a:ext cx="2696080" cy="3139321"/>
          </a:xfrm>
          <a:prstGeom prst="rect">
            <a:avLst/>
          </a:prstGeom>
          <a:solidFill>
            <a:srgbClr val="F0F2FF"/>
          </a:solidFill>
          <a:ln w="57150" cmpd="thickThin">
            <a:noFill/>
          </a:ln>
          <a:effectLst>
            <a:glow rad="101600">
              <a:srgbClr val="0000FF">
                <a:alpha val="96000"/>
              </a:srgbClr>
            </a:glow>
            <a:softEdge rad="12700"/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Dimension 4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(Adversary)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latin typeface="Comic Sans MS"/>
                <a:cs typeface="Comic Sans MS"/>
              </a:rPr>
              <a:t>Threshold/non-threshold </a:t>
            </a:r>
          </a:p>
          <a:p>
            <a:pPr>
              <a:spcBef>
                <a:spcPct val="50000"/>
              </a:spcBef>
            </a:pPr>
            <a:r>
              <a:rPr lang="en-US" dirty="0" err="1" smtClean="0">
                <a:latin typeface="Comic Sans MS"/>
                <a:cs typeface="Comic Sans MS"/>
              </a:rPr>
              <a:t>Polynomially</a:t>
            </a:r>
            <a:r>
              <a:rPr lang="en-US" dirty="0" smtClean="0">
                <a:latin typeface="Comic Sans MS"/>
                <a:cs typeface="Comic Sans MS"/>
              </a:rPr>
              <a:t> Bounded and unbounded powerful 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latin typeface="Comic Sans MS"/>
                <a:cs typeface="Comic Sans MS"/>
              </a:rPr>
              <a:t> Semi-honest </a:t>
            </a:r>
            <a:endParaRPr lang="en-US" dirty="0">
              <a:latin typeface="Comic Sans MS"/>
              <a:cs typeface="Comic Sans MS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latin typeface="Comic Sans MS"/>
                <a:cs typeface="Comic Sans MS"/>
              </a:rPr>
              <a:t> Static</a:t>
            </a:r>
            <a:endParaRPr lang="en-US" u="sng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426190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2"/>
          <p:cNvSpPr txBox="1">
            <a:spLocks noChangeArrowheads="1"/>
          </p:cNvSpPr>
          <p:nvPr/>
        </p:nvSpPr>
        <p:spPr>
          <a:xfrm>
            <a:off x="627063" y="161908"/>
            <a:ext cx="7883525" cy="838200"/>
          </a:xfrm>
          <a:prstGeom prst="rect">
            <a:avLst/>
          </a:prstGeom>
        </p:spPr>
        <p:txBody>
          <a:bodyPr vert="horz" anchor="b">
            <a:normAutofit fontScale="850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What is so great about the definition paradigm?</a:t>
            </a:r>
            <a:endParaRPr lang="en-US" sz="3200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1514102"/>
            <a:ext cx="27770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&gt;&gt; One definition for all 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7483" y="2056601"/>
            <a:ext cx="59266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&gt; Sum: (x</a:t>
            </a:r>
            <a:r>
              <a:rPr lang="en-US" baseline="-25000" dirty="0" smtClean="0">
                <a:latin typeface="Comic Sans MS"/>
                <a:cs typeface="Comic Sans MS"/>
              </a:rPr>
              <a:t>1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+ x</a:t>
            </a:r>
            <a:r>
              <a:rPr lang="en-US" baseline="-25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 + </a:t>
            </a:r>
            <a:r>
              <a:rPr lang="en-US" dirty="0">
                <a:latin typeface="Comic Sans MS"/>
                <a:cs typeface="Comic Sans MS"/>
              </a:rPr>
              <a:t>… </a:t>
            </a:r>
            <a:r>
              <a:rPr lang="en-US" dirty="0" smtClean="0">
                <a:latin typeface="Comic Sans MS"/>
                <a:cs typeface="Comic Sans MS"/>
              </a:rPr>
              <a:t>+</a:t>
            </a:r>
            <a:r>
              <a:rPr lang="en-US" baseline="-25000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x</a:t>
            </a:r>
            <a:r>
              <a:rPr lang="en-US" baseline="-25000" dirty="0" err="1" smtClean="0">
                <a:latin typeface="Comic Sans MS"/>
                <a:cs typeface="Comic Sans MS"/>
              </a:rPr>
              <a:t>n</a:t>
            </a:r>
            <a:r>
              <a:rPr lang="en-US" dirty="0" smtClean="0">
                <a:latin typeface="Comic Sans MS"/>
                <a:cs typeface="Comic Sans MS"/>
              </a:rPr>
              <a:t>)</a:t>
            </a:r>
            <a:r>
              <a:rPr lang="en-US" baseline="-25000" dirty="0" smtClean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=</a:t>
            </a:r>
            <a:r>
              <a:rPr lang="en-US" baseline="-25000" dirty="0" smtClean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 f(x</a:t>
            </a:r>
            <a:r>
              <a:rPr lang="en-US" baseline="-25000" dirty="0" smtClean="0">
                <a:latin typeface="Comic Sans MS"/>
                <a:cs typeface="Comic Sans MS"/>
              </a:rPr>
              <a:t>1</a:t>
            </a:r>
            <a:r>
              <a:rPr lang="en-US" dirty="0" smtClean="0">
                <a:latin typeface="Comic Sans MS"/>
                <a:cs typeface="Comic Sans MS"/>
              </a:rPr>
              <a:t>,  x</a:t>
            </a:r>
            <a:r>
              <a:rPr lang="en-US" baseline="-25000" dirty="0" smtClean="0"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, … ,</a:t>
            </a:r>
            <a:r>
              <a:rPr lang="en-US" baseline="-25000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x</a:t>
            </a:r>
            <a:r>
              <a:rPr lang="en-US" baseline="-25000" dirty="0" err="1" smtClean="0">
                <a:latin typeface="Comic Sans MS"/>
                <a:cs typeface="Comic Sans MS"/>
              </a:rPr>
              <a:t>n</a:t>
            </a:r>
            <a:r>
              <a:rPr lang="en-US" dirty="0" smtClean="0">
                <a:latin typeface="Comic Sans MS"/>
                <a:cs typeface="Comic Sans MS"/>
              </a:rPr>
              <a:t>) 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7486" y="2547661"/>
            <a:ext cx="59266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&gt; OT: (- , </a:t>
            </a:r>
            <a:r>
              <a:rPr lang="en-US" dirty="0" err="1" smtClean="0">
                <a:latin typeface="Comic Sans MS"/>
                <a:cs typeface="Comic Sans MS"/>
              </a:rPr>
              <a:t>x</a:t>
            </a:r>
            <a:r>
              <a:rPr lang="en-US" baseline="-25000" dirty="0" err="1" smtClean="0">
                <a:latin typeface="Comic Sans MS"/>
                <a:cs typeface="Comic Sans MS"/>
              </a:rPr>
              <a:t>b</a:t>
            </a:r>
            <a:r>
              <a:rPr lang="en-US" dirty="0" smtClean="0">
                <a:latin typeface="Comic Sans MS"/>
                <a:cs typeface="Comic Sans MS"/>
              </a:rPr>
              <a:t>)</a:t>
            </a:r>
            <a:r>
              <a:rPr lang="en-US" baseline="-25000" dirty="0" smtClean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=</a:t>
            </a:r>
            <a:r>
              <a:rPr lang="en-US" baseline="-25000" dirty="0" smtClean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 f((x</a:t>
            </a:r>
            <a:r>
              <a:rPr lang="en-US" baseline="-25000" dirty="0" smtClean="0">
                <a:latin typeface="Comic Sans MS"/>
                <a:cs typeface="Comic Sans MS"/>
              </a:rPr>
              <a:t>1</a:t>
            </a:r>
            <a:r>
              <a:rPr lang="en-US" dirty="0" smtClean="0">
                <a:latin typeface="Comic Sans MS"/>
                <a:cs typeface="Comic Sans MS"/>
              </a:rPr>
              <a:t>,  x</a:t>
            </a:r>
            <a:r>
              <a:rPr lang="en-US" baseline="-25000" dirty="0" smtClean="0">
                <a:latin typeface="Comic Sans MS"/>
                <a:cs typeface="Comic Sans MS"/>
              </a:rPr>
              <a:t>2 </a:t>
            </a:r>
            <a:r>
              <a:rPr lang="en-US" dirty="0" smtClean="0">
                <a:latin typeface="Comic Sans MS"/>
                <a:cs typeface="Comic Sans MS"/>
              </a:rPr>
              <a:t>), b) 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21" y="2954056"/>
            <a:ext cx="80433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&gt; BA: (y , y, …,y)</a:t>
            </a:r>
            <a:r>
              <a:rPr lang="en-US" baseline="-25000" dirty="0" smtClean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=</a:t>
            </a:r>
            <a:r>
              <a:rPr lang="en-US" baseline="-25000" dirty="0" smtClean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 f(</a:t>
            </a:r>
            <a:r>
              <a:rPr lang="en-US" dirty="0">
                <a:latin typeface="Comic Sans MS"/>
                <a:cs typeface="Comic Sans MS"/>
              </a:rPr>
              <a:t>x</a:t>
            </a:r>
            <a:r>
              <a:rPr lang="en-US" baseline="-25000" dirty="0">
                <a:latin typeface="Comic Sans MS"/>
                <a:cs typeface="Comic Sans MS"/>
              </a:rPr>
              <a:t>1</a:t>
            </a:r>
            <a:r>
              <a:rPr lang="en-US" dirty="0">
                <a:latin typeface="Comic Sans MS"/>
                <a:cs typeface="Comic Sans MS"/>
              </a:rPr>
              <a:t>,  x</a:t>
            </a:r>
            <a:r>
              <a:rPr lang="en-US" baseline="-25000" dirty="0">
                <a:latin typeface="Comic Sans MS"/>
                <a:cs typeface="Comic Sans MS"/>
              </a:rPr>
              <a:t>2</a:t>
            </a:r>
            <a:r>
              <a:rPr lang="en-US" dirty="0">
                <a:latin typeface="Comic Sans MS"/>
                <a:cs typeface="Comic Sans MS"/>
              </a:rPr>
              <a:t>, … ,</a:t>
            </a:r>
            <a:r>
              <a:rPr lang="en-US" baseline="-25000" dirty="0">
                <a:latin typeface="Comic Sans MS"/>
                <a:cs typeface="Comic Sans MS"/>
              </a:rPr>
              <a:t> </a:t>
            </a:r>
            <a:r>
              <a:rPr lang="en-US" dirty="0" err="1">
                <a:latin typeface="Comic Sans MS"/>
                <a:cs typeface="Comic Sans MS"/>
              </a:rPr>
              <a:t>x</a:t>
            </a:r>
            <a:r>
              <a:rPr lang="en-US" baseline="-25000" dirty="0" err="1">
                <a:latin typeface="Comic Sans MS"/>
                <a:cs typeface="Comic Sans MS"/>
              </a:rPr>
              <a:t>n</a:t>
            </a:r>
            <a:r>
              <a:rPr lang="en-US" dirty="0" smtClean="0">
                <a:latin typeface="Comic Sans MS"/>
                <a:cs typeface="Comic Sans MS"/>
              </a:rPr>
              <a:t>):   y = majority(</a:t>
            </a:r>
            <a:r>
              <a:rPr lang="en-US" dirty="0">
                <a:latin typeface="Comic Sans MS"/>
                <a:cs typeface="Comic Sans MS"/>
              </a:rPr>
              <a:t>x</a:t>
            </a:r>
            <a:r>
              <a:rPr lang="en-US" baseline="-25000" dirty="0">
                <a:latin typeface="Comic Sans MS"/>
                <a:cs typeface="Comic Sans MS"/>
              </a:rPr>
              <a:t>1</a:t>
            </a:r>
            <a:r>
              <a:rPr lang="en-US" dirty="0">
                <a:latin typeface="Comic Sans MS"/>
                <a:cs typeface="Comic Sans MS"/>
              </a:rPr>
              <a:t>,  x</a:t>
            </a:r>
            <a:r>
              <a:rPr lang="en-US" baseline="-25000" dirty="0">
                <a:latin typeface="Comic Sans MS"/>
                <a:cs typeface="Comic Sans MS"/>
              </a:rPr>
              <a:t>2</a:t>
            </a:r>
            <a:r>
              <a:rPr lang="en-US" dirty="0">
                <a:latin typeface="Comic Sans MS"/>
                <a:cs typeface="Comic Sans MS"/>
              </a:rPr>
              <a:t>, … ,</a:t>
            </a:r>
            <a:r>
              <a:rPr lang="en-US" baseline="-25000" dirty="0">
                <a:latin typeface="Comic Sans MS"/>
                <a:cs typeface="Comic Sans MS"/>
              </a:rPr>
              <a:t> </a:t>
            </a:r>
            <a:r>
              <a:rPr lang="en-US" dirty="0" err="1">
                <a:latin typeface="Comic Sans MS"/>
                <a:cs typeface="Comic Sans MS"/>
              </a:rPr>
              <a:t>x</a:t>
            </a:r>
            <a:r>
              <a:rPr lang="en-US" baseline="-25000" dirty="0" err="1">
                <a:latin typeface="Comic Sans MS"/>
                <a:cs typeface="Comic Sans MS"/>
              </a:rPr>
              <a:t>n</a:t>
            </a:r>
            <a:r>
              <a:rPr lang="en-US" dirty="0" smtClean="0">
                <a:latin typeface="Comic Sans MS"/>
                <a:cs typeface="Comic Sans MS"/>
              </a:rPr>
              <a:t>)/default value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535" y="3867837"/>
            <a:ext cx="75353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&gt;&gt; Easy to tweak the ideal world and weaken/strengthen security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7063" y="4302668"/>
            <a:ext cx="6514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Real world protocol achieves whatever ideal world achieves 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6931" y="5166268"/>
            <a:ext cx="7106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&gt;&gt; Coming up with the right ideal world is tricky and requires skill 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1272" y="5669467"/>
            <a:ext cx="4534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&gt; Will have fun with it in malicious world!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125732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3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2"/>
          <p:cNvSpPr txBox="1">
            <a:spLocks noChangeArrowheads="1"/>
          </p:cNvSpPr>
          <p:nvPr/>
        </p:nvSpPr>
        <p:spPr>
          <a:xfrm>
            <a:off x="627063" y="161908"/>
            <a:ext cx="7883525" cy="838200"/>
          </a:xfrm>
          <a:prstGeom prst="rect">
            <a:avLst/>
          </a:prstGeom>
        </p:spPr>
        <p:txBody>
          <a:bodyPr vert="horz" anchor="b">
            <a:normAutofit fontScale="85000" lnSpcReduction="200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Information Theoretic MPC with Semi-honest Adversary and honest majority [BGW88]</a:t>
            </a:r>
            <a:endParaRPr lang="en-US" sz="3200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81202" y="1476575"/>
            <a:ext cx="2116667" cy="1477327"/>
          </a:xfrm>
          <a:prstGeom prst="rect">
            <a:avLst/>
          </a:prstGeom>
          <a:solidFill>
            <a:srgbClr val="F0F2FF"/>
          </a:solidFill>
          <a:ln w="57150" cmpd="thickThin">
            <a:noFill/>
          </a:ln>
          <a:effectLst>
            <a:glow rad="101600">
              <a:srgbClr val="0000FF">
                <a:alpha val="96000"/>
              </a:srgbClr>
            </a:glow>
            <a:softEdge rad="12700"/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Dimension 2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(Networks) 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latin typeface="Comic Sans MS"/>
                <a:cs typeface="Comic Sans MS"/>
              </a:rPr>
              <a:t>Complete  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latin typeface="Comic Sans MS"/>
                <a:cs typeface="Comic Sans MS"/>
              </a:rPr>
              <a:t>Synchronous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284125" y="1473701"/>
            <a:ext cx="1744133" cy="1061829"/>
          </a:xfrm>
          <a:prstGeom prst="rect">
            <a:avLst/>
          </a:prstGeom>
          <a:solidFill>
            <a:srgbClr val="F0F2FF"/>
          </a:solidFill>
          <a:ln w="57150" cmpd="thickThin">
            <a:noFill/>
          </a:ln>
          <a:effectLst>
            <a:glow rad="101600">
              <a:srgbClr val="0000FF">
                <a:alpha val="96000"/>
              </a:srgbClr>
            </a:glow>
            <a:softEdge rad="12700"/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Dimension 3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(Distrust)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Centralized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237833" y="1439835"/>
            <a:ext cx="2696080" cy="2308324"/>
          </a:xfrm>
          <a:prstGeom prst="rect">
            <a:avLst/>
          </a:prstGeom>
          <a:solidFill>
            <a:srgbClr val="F0F2FF"/>
          </a:solidFill>
          <a:ln w="57150" cmpd="thickThin">
            <a:noFill/>
          </a:ln>
          <a:effectLst>
            <a:glow rad="101600">
              <a:srgbClr val="0000FF">
                <a:alpha val="96000"/>
              </a:srgbClr>
            </a:glow>
            <a:softEdge rad="12700"/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Dimension 4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(Adversary)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latin typeface="Comic Sans MS"/>
                <a:cs typeface="Comic Sans MS"/>
              </a:rPr>
              <a:t>Threshold (t)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latin typeface="Comic Sans MS"/>
                <a:cs typeface="Comic Sans MS"/>
              </a:rPr>
              <a:t>Unbounded powerful 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latin typeface="Comic Sans MS"/>
                <a:cs typeface="Comic Sans MS"/>
              </a:rPr>
              <a:t> Semi-honest </a:t>
            </a:r>
            <a:endParaRPr lang="en-US" dirty="0">
              <a:latin typeface="Comic Sans MS"/>
              <a:cs typeface="Comic Sans MS"/>
            </a:endParaRPr>
          </a:p>
          <a:p>
            <a:pPr>
              <a:spcBef>
                <a:spcPct val="50000"/>
              </a:spcBef>
            </a:pPr>
            <a:r>
              <a:rPr lang="en-US" dirty="0" smtClean="0">
                <a:latin typeface="Comic Sans MS"/>
                <a:cs typeface="Comic Sans MS"/>
              </a:rPr>
              <a:t> Static</a:t>
            </a:r>
            <a:endParaRPr lang="en-US" u="sng" dirty="0">
              <a:latin typeface="Comic Sans MS"/>
              <a:cs typeface="Comic Sans M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397" y="1388795"/>
            <a:ext cx="1625603" cy="1338828"/>
          </a:xfrm>
          <a:prstGeom prst="rect">
            <a:avLst/>
          </a:prstGeom>
          <a:solidFill>
            <a:srgbClr val="F0F2FF"/>
          </a:solidFill>
          <a:ln w="57150" cmpd="thickThin">
            <a:noFill/>
          </a:ln>
          <a:effectLst>
            <a:glow rad="101600">
              <a:srgbClr val="0000FF">
                <a:alpha val="96000"/>
              </a:srgbClr>
            </a:glow>
            <a:softEdge rad="12700"/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Dimension 1</a:t>
            </a:r>
            <a:r>
              <a:rPr lang="en-US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(Models of Computation)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Arithmetic</a:t>
            </a:r>
            <a:endParaRPr lang="en-US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556000" y="4868447"/>
            <a:ext cx="53779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Comic Sans MS"/>
                <a:cs typeface="Comic Sans MS"/>
              </a:rPr>
              <a:t>Michael Ben-</a:t>
            </a:r>
            <a:r>
              <a:rPr lang="en-US" sz="1600" dirty="0" smtClean="0">
                <a:latin typeface="Comic Sans MS"/>
                <a:cs typeface="Comic Sans MS"/>
              </a:rPr>
              <a:t>Or, </a:t>
            </a:r>
            <a:r>
              <a:rPr lang="en-US" sz="1600" dirty="0" smtClean="0">
                <a:latin typeface="Comic Sans MS"/>
                <a:cs typeface="Comic Sans MS"/>
                <a:hlinkClick r:id="rId3"/>
              </a:rPr>
              <a:t>Shafi </a:t>
            </a:r>
            <a:r>
              <a:rPr lang="en-US" sz="1600" dirty="0">
                <a:latin typeface="Comic Sans MS"/>
                <a:cs typeface="Comic Sans MS"/>
                <a:hlinkClick r:id="rId3"/>
              </a:rPr>
              <a:t>Goldwasser, </a:t>
            </a:r>
            <a:r>
              <a:rPr lang="en-US" sz="1600" dirty="0">
                <a:latin typeface="Comic Sans MS"/>
                <a:cs typeface="Comic Sans MS"/>
                <a:hlinkClick r:id="rId4"/>
              </a:rPr>
              <a:t>Avi Wigderson:</a:t>
            </a:r>
          </a:p>
          <a:p>
            <a:r>
              <a:rPr lang="en-US" sz="1600" b="1" dirty="0">
                <a:latin typeface="Comic Sans MS"/>
                <a:cs typeface="Comic Sans MS"/>
              </a:rPr>
              <a:t>Completeness Theorems for Non-Cryptographic Fault-Tolerant Distributed Computation (Extended Abstract).</a:t>
            </a: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>
                <a:latin typeface="Comic Sans MS"/>
                <a:cs typeface="Comic Sans MS"/>
                <a:hlinkClick r:id="rId5"/>
              </a:rPr>
              <a:t>STOC </a:t>
            </a:r>
            <a:r>
              <a:rPr lang="en-US" sz="1600" dirty="0" smtClean="0">
                <a:latin typeface="Comic Sans MS"/>
                <a:cs typeface="Comic Sans MS"/>
                <a:hlinkClick r:id="rId5"/>
              </a:rPr>
              <a:t>1988</a:t>
            </a:r>
            <a:r>
              <a:rPr lang="en-US" sz="1600" dirty="0">
                <a:latin typeface="Comic Sans MS"/>
                <a:cs typeface="Comic Sans MS"/>
                <a:hlinkClick r:id="rId5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930" y="3170771"/>
            <a:ext cx="1168403" cy="13716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39333" y="4542374"/>
            <a:ext cx="1370569" cy="13968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929" y="5194248"/>
            <a:ext cx="1168403" cy="150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793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>
          <a:xfrm>
            <a:off x="627063" y="161908"/>
            <a:ext cx="7883525" cy="838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(n, t) - Secret Sharing Scheme </a:t>
            </a:r>
            <a:r>
              <a:rPr lang="en-US" sz="3200" dirty="0" smtClean="0">
                <a:solidFill>
                  <a:srgbClr val="008000"/>
                </a:solidFill>
                <a:latin typeface="Comic Sans MS" pitchFamily="66" charset="0"/>
              </a:rPr>
              <a:t/>
            </a:r>
            <a:br>
              <a:rPr lang="en-US" sz="3200" dirty="0" smtClean="0">
                <a:solidFill>
                  <a:srgbClr val="008000"/>
                </a:solidFill>
                <a:latin typeface="Comic Sans MS" pitchFamily="66" charset="0"/>
              </a:rPr>
            </a:br>
            <a:r>
              <a:rPr lang="en-US" sz="3200" dirty="0" smtClean="0">
                <a:solidFill>
                  <a:srgbClr val="008000"/>
                </a:solidFill>
                <a:latin typeface="Comic Sans MS" pitchFamily="66" charset="0"/>
              </a:rPr>
              <a:t>[Shamir 1979, </a:t>
            </a:r>
            <a:r>
              <a:rPr lang="en-US" sz="3200" dirty="0" err="1" smtClean="0">
                <a:solidFill>
                  <a:srgbClr val="008000"/>
                </a:solidFill>
                <a:latin typeface="Comic Sans MS" pitchFamily="66" charset="0"/>
              </a:rPr>
              <a:t>Blackley</a:t>
            </a:r>
            <a:r>
              <a:rPr lang="en-US" sz="3200" dirty="0" smtClean="0">
                <a:solidFill>
                  <a:srgbClr val="008000"/>
                </a:solidFill>
                <a:latin typeface="Comic Sans MS" pitchFamily="66" charset="0"/>
              </a:rPr>
              <a:t> 1979]</a:t>
            </a:r>
          </a:p>
        </p:txBody>
      </p:sp>
      <p:sp>
        <p:nvSpPr>
          <p:cNvPr id="1036" name="Rectangle 10"/>
          <p:cNvSpPr>
            <a:spLocks noChangeArrowheads="1"/>
          </p:cNvSpPr>
          <p:nvPr/>
        </p:nvSpPr>
        <p:spPr bwMode="auto">
          <a:xfrm>
            <a:off x="3925914" y="1631974"/>
            <a:ext cx="1219200" cy="533400"/>
          </a:xfrm>
          <a:prstGeom prst="rect">
            <a:avLst/>
          </a:prstGeom>
          <a:solidFill>
            <a:srgbClr val="99CC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400">
                <a:solidFill>
                  <a:schemeClr val="tx2"/>
                </a:solidFill>
                <a:latin typeface="Arial Narrow" pitchFamily="34" charset="0"/>
              </a:rPr>
              <a:t>Secret </a:t>
            </a:r>
            <a:r>
              <a:rPr lang="en-US" sz="2400" b="1">
                <a:solidFill>
                  <a:schemeClr val="tx2"/>
                </a:solidFill>
                <a:latin typeface="Arial Narrow" pitchFamily="34" charset="0"/>
              </a:rPr>
              <a:t>s</a:t>
            </a:r>
          </a:p>
        </p:txBody>
      </p:sp>
      <p:graphicFrame>
        <p:nvGraphicFramePr>
          <p:cNvPr id="1026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5334009" y="1290630"/>
          <a:ext cx="452437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00" name="Clip" r:id="rId4" imgW="525240" imgH="1361880" progId="">
                  <p:embed/>
                </p:oleObj>
              </mc:Choice>
              <mc:Fallback>
                <p:oleObj name="Clip" r:id="rId4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9" y="1290630"/>
                        <a:ext cx="452437" cy="113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9" name="Text Box 40"/>
          <p:cNvSpPr txBox="1">
            <a:spLocks noChangeArrowheads="1"/>
          </p:cNvSpPr>
          <p:nvPr/>
        </p:nvSpPr>
        <p:spPr bwMode="auto">
          <a:xfrm>
            <a:off x="5856314" y="1665311"/>
            <a:ext cx="711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/>
              <a:t>Dealer</a:t>
            </a:r>
          </a:p>
        </p:txBody>
      </p:sp>
    </p:spTree>
    <p:extLst>
      <p:ext uri="{BB962C8B-B14F-4D97-AF65-F5344CB8AC3E}">
        <p14:creationId xmlns:p14="http://schemas.microsoft.com/office/powerpoint/2010/main" val="748374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43935"/>
            <a:ext cx="8534400" cy="758952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Recap </a:t>
            </a:r>
            <a:endParaRPr lang="en-US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1752" y="1412501"/>
            <a:ext cx="85344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&gt;&gt; Scope of MPC 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   </a:t>
            </a: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&gt; models of computation 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     &gt;  network models 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     &gt;  </a:t>
            </a:r>
            <a:r>
              <a:rPr lang="en-US" sz="1600" dirty="0" err="1" smtClean="0">
                <a:latin typeface="Comic Sans MS"/>
                <a:cs typeface="Comic Sans MS"/>
              </a:rPr>
              <a:t>modelling</a:t>
            </a:r>
            <a:r>
              <a:rPr lang="en-US" sz="1600" dirty="0" smtClean="0">
                <a:latin typeface="Comic Sans MS"/>
                <a:cs typeface="Comic Sans MS"/>
              </a:rPr>
              <a:t> distrust (centralized/decentralized adversary)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      &gt; </a:t>
            </a:r>
            <a:r>
              <a:rPr lang="en-US" sz="1600" dirty="0" err="1" smtClean="0">
                <a:latin typeface="Comic Sans MS"/>
                <a:cs typeface="Comic Sans MS"/>
              </a:rPr>
              <a:t>modelling</a:t>
            </a:r>
            <a:r>
              <a:rPr lang="en-US" sz="1600" dirty="0" smtClean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cs typeface="Comic Sans MS"/>
              </a:rPr>
              <a:t>adversary</a:t>
            </a:r>
          </a:p>
          <a:p>
            <a:pPr>
              <a:spcBef>
                <a:spcPct val="50000"/>
              </a:spcBef>
            </a:pPr>
            <a:r>
              <a:rPr lang="en-US" sz="1600" baseline="-25000" dirty="0">
                <a:latin typeface="Comic Sans MS"/>
                <a:cs typeface="Comic Sans MS"/>
              </a:rPr>
              <a:t> </a:t>
            </a:r>
            <a:r>
              <a:rPr lang="en-US" sz="1600" baseline="-25000" dirty="0" smtClean="0">
                <a:latin typeface="Comic Sans MS"/>
                <a:cs typeface="Comic Sans MS"/>
              </a:rPr>
              <a:t>  </a:t>
            </a:r>
            <a:r>
              <a:rPr lang="en-US" sz="1600" dirty="0" smtClean="0">
                <a:latin typeface="Comic Sans MS"/>
                <a:cs typeface="Comic Sans MS"/>
              </a:rPr>
              <a:t>     &gt; Various Parameters/questions asked in MPC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4831" y="4206458"/>
            <a:ext cx="35082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&gt;&gt; Defining Security of MPC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5109" y="4609659"/>
            <a:ext cx="78431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 Ideal World &amp; Real world 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25112" y="5032987"/>
            <a:ext cx="824955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 </a:t>
            </a:r>
            <a:r>
              <a:rPr lang="en-US" sz="1600" dirty="0" err="1" smtClean="0">
                <a:latin typeface="Comic Sans MS"/>
                <a:cs typeface="Comic Sans MS"/>
              </a:rPr>
              <a:t>Indistinguishability</a:t>
            </a:r>
            <a:r>
              <a:rPr lang="en-US" sz="1600" dirty="0" smtClean="0">
                <a:latin typeface="Comic Sans MS"/>
                <a:cs typeface="Comic Sans MS"/>
              </a:rPr>
              <a:t> of the view of adversary in real and ideal (with the help of simulator) world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8182" y="5761109"/>
            <a:ext cx="824955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 </a:t>
            </a:r>
            <a:r>
              <a:rPr lang="en-US" sz="1600" dirty="0" err="1" smtClean="0">
                <a:latin typeface="Comic Sans MS"/>
                <a:cs typeface="Comic Sans MS"/>
              </a:rPr>
              <a:t>Indistinguishability</a:t>
            </a:r>
            <a:r>
              <a:rPr lang="en-US" sz="1600" dirty="0" smtClean="0">
                <a:latin typeface="Comic Sans MS"/>
                <a:cs typeface="Comic Sans MS"/>
              </a:rPr>
              <a:t> of the joint dist. of the output of the honest parties and the view of adversary in real and ideal (with the help of simulator) world.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971009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>
          <a:xfrm>
            <a:off x="627063" y="161908"/>
            <a:ext cx="7883525" cy="838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(n, t) - Secret Sharing Scheme </a:t>
            </a:r>
            <a:r>
              <a:rPr lang="en-US" sz="3200" dirty="0" smtClean="0">
                <a:solidFill>
                  <a:srgbClr val="008000"/>
                </a:solidFill>
                <a:latin typeface="Comic Sans MS" pitchFamily="66" charset="0"/>
              </a:rPr>
              <a:t/>
            </a:r>
            <a:br>
              <a:rPr lang="en-US" sz="3200" dirty="0" smtClean="0">
                <a:solidFill>
                  <a:srgbClr val="008000"/>
                </a:solidFill>
                <a:latin typeface="Comic Sans MS" pitchFamily="66" charset="0"/>
              </a:rPr>
            </a:br>
            <a:r>
              <a:rPr lang="en-US" sz="3200" dirty="0" smtClean="0">
                <a:solidFill>
                  <a:srgbClr val="008000"/>
                </a:solidFill>
                <a:latin typeface="Comic Sans MS" pitchFamily="66" charset="0"/>
              </a:rPr>
              <a:t>[Shamir 1979, </a:t>
            </a:r>
            <a:r>
              <a:rPr lang="en-US" sz="3200" dirty="0" err="1" smtClean="0">
                <a:solidFill>
                  <a:srgbClr val="008000"/>
                </a:solidFill>
                <a:latin typeface="Comic Sans MS" pitchFamily="66" charset="0"/>
              </a:rPr>
              <a:t>Blackley</a:t>
            </a:r>
            <a:r>
              <a:rPr lang="en-US" sz="3200" dirty="0" smtClean="0">
                <a:solidFill>
                  <a:srgbClr val="008000"/>
                </a:solidFill>
                <a:latin typeface="Comic Sans MS" pitchFamily="66" charset="0"/>
              </a:rPr>
              <a:t> 1979]</a:t>
            </a:r>
          </a:p>
        </p:txBody>
      </p:sp>
      <p:sp>
        <p:nvSpPr>
          <p:cNvPr id="1036" name="Rectangle 10"/>
          <p:cNvSpPr>
            <a:spLocks noChangeArrowheads="1"/>
          </p:cNvSpPr>
          <p:nvPr/>
        </p:nvSpPr>
        <p:spPr bwMode="auto">
          <a:xfrm>
            <a:off x="3925914" y="1631974"/>
            <a:ext cx="1219200" cy="533400"/>
          </a:xfrm>
          <a:prstGeom prst="rect">
            <a:avLst/>
          </a:prstGeom>
          <a:solidFill>
            <a:srgbClr val="99CC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400">
                <a:solidFill>
                  <a:schemeClr val="tx2"/>
                </a:solidFill>
                <a:latin typeface="Arial Narrow" pitchFamily="34" charset="0"/>
              </a:rPr>
              <a:t>Secret </a:t>
            </a:r>
            <a:r>
              <a:rPr lang="en-US" sz="2400" b="1">
                <a:solidFill>
                  <a:schemeClr val="tx2"/>
                </a:solidFill>
                <a:latin typeface="Arial Narrow" pitchFamily="34" charset="0"/>
              </a:rPr>
              <a:t>s</a:t>
            </a:r>
          </a:p>
        </p:txBody>
      </p:sp>
      <p:sp>
        <p:nvSpPr>
          <p:cNvPr id="1037" name="Rectangle 23"/>
          <p:cNvSpPr>
            <a:spLocks noChangeArrowheads="1"/>
          </p:cNvSpPr>
          <p:nvPr/>
        </p:nvSpPr>
        <p:spPr bwMode="auto">
          <a:xfrm>
            <a:off x="3749701" y="3522686"/>
            <a:ext cx="381000" cy="76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038" name="Rectangle 24"/>
          <p:cNvSpPr>
            <a:spLocks noChangeArrowheads="1"/>
          </p:cNvSpPr>
          <p:nvPr/>
        </p:nvSpPr>
        <p:spPr bwMode="auto">
          <a:xfrm>
            <a:off x="5807101" y="3522686"/>
            <a:ext cx="381000" cy="76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chemeClr val="tx2"/>
              </a:solidFill>
              <a:latin typeface="Arial Narrow" pitchFamily="34" charset="0"/>
            </a:endParaRPr>
          </a:p>
        </p:txBody>
      </p:sp>
      <p:graphicFrame>
        <p:nvGraphicFramePr>
          <p:cNvPr id="1026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5334009" y="1290630"/>
          <a:ext cx="452437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563" name="Clip" r:id="rId4" imgW="525240" imgH="1361880" progId="">
                  <p:embed/>
                </p:oleObj>
              </mc:Choice>
              <mc:Fallback>
                <p:oleObj name="Clip" r:id="rId4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9" y="1290630"/>
                        <a:ext cx="452437" cy="113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9" name="Text Box 40"/>
          <p:cNvSpPr txBox="1">
            <a:spLocks noChangeArrowheads="1"/>
          </p:cNvSpPr>
          <p:nvPr/>
        </p:nvSpPr>
        <p:spPr bwMode="auto">
          <a:xfrm>
            <a:off x="5856314" y="1665311"/>
            <a:ext cx="711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/>
              <a:t>Dealer</a:t>
            </a: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3749701" y="3522686"/>
            <a:ext cx="381000" cy="76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5807101" y="3522686"/>
            <a:ext cx="381000" cy="76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chemeClr val="tx2"/>
              </a:solidFill>
              <a:latin typeface="Arial Narrow" pitchFamily="34" charset="0"/>
            </a:endParaRPr>
          </a:p>
        </p:txBody>
      </p:sp>
      <p:grpSp>
        <p:nvGrpSpPr>
          <p:cNvPr id="10" name="Group 63"/>
          <p:cNvGrpSpPr>
            <a:grpSpLocks/>
          </p:cNvGrpSpPr>
          <p:nvPr/>
        </p:nvGrpSpPr>
        <p:grpSpPr bwMode="auto">
          <a:xfrm>
            <a:off x="395315" y="1447844"/>
            <a:ext cx="7559677" cy="2955946"/>
            <a:chOff x="191" y="709"/>
            <a:chExt cx="4762" cy="1862"/>
          </a:xfrm>
        </p:grpSpPr>
        <p:grpSp>
          <p:nvGrpSpPr>
            <p:cNvPr id="11" name="Group 60"/>
            <p:cNvGrpSpPr>
              <a:grpSpLocks/>
            </p:cNvGrpSpPr>
            <p:nvPr/>
          </p:nvGrpSpPr>
          <p:grpSpPr bwMode="auto">
            <a:xfrm>
              <a:off x="191" y="709"/>
              <a:ext cx="4762" cy="1862"/>
              <a:chOff x="191" y="709"/>
              <a:chExt cx="4762" cy="1862"/>
            </a:xfrm>
          </p:grpSpPr>
          <p:graphicFrame>
            <p:nvGraphicFramePr>
              <p:cNvPr id="13" name="Object 4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2655" y="1909"/>
              <a:ext cx="183" cy="6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95564" name="Clip" r:id="rId6" imgW="525240" imgH="1361880" progId="">
                      <p:embed/>
                    </p:oleObj>
                  </mc:Choice>
                  <mc:Fallback>
                    <p:oleObj name="Clip" r:id="rId6" imgW="525240" imgH="1361880" progId="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55" y="1909"/>
                            <a:ext cx="183" cy="6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" name="Rectangle 19"/>
              <p:cNvSpPr>
                <a:spLocks noChangeArrowheads="1"/>
              </p:cNvSpPr>
              <p:nvPr/>
            </p:nvSpPr>
            <p:spPr bwMode="auto">
              <a:xfrm>
                <a:off x="238" y="1992"/>
                <a:ext cx="240" cy="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lang="en-US" sz="2400">
                    <a:solidFill>
                      <a:schemeClr val="tx2"/>
                    </a:solidFill>
                    <a:latin typeface="Arial Narrow" pitchFamily="34" charset="0"/>
                  </a:rPr>
                  <a:t>v</a:t>
                </a:r>
                <a:r>
                  <a:rPr lang="en-US" sz="2400" baseline="-25000">
                    <a:solidFill>
                      <a:schemeClr val="tx2"/>
                    </a:solidFill>
                    <a:latin typeface="Arial Narrow" pitchFamily="34" charset="0"/>
                  </a:rPr>
                  <a:t>1</a:t>
                </a:r>
              </a:p>
            </p:txBody>
          </p:sp>
          <p:sp>
            <p:nvSpPr>
              <p:cNvPr id="15" name="Rectangle 20"/>
              <p:cNvSpPr>
                <a:spLocks noChangeArrowheads="1"/>
              </p:cNvSpPr>
              <p:nvPr/>
            </p:nvSpPr>
            <p:spPr bwMode="auto">
              <a:xfrm>
                <a:off x="912" y="2008"/>
                <a:ext cx="192" cy="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lang="en-US" sz="2400">
                    <a:solidFill>
                      <a:schemeClr val="tx2"/>
                    </a:solidFill>
                    <a:latin typeface="Arial Narrow" pitchFamily="34" charset="0"/>
                  </a:rPr>
                  <a:t>v</a:t>
                </a:r>
                <a:r>
                  <a:rPr lang="en-US" sz="2400" baseline="-25000">
                    <a:solidFill>
                      <a:schemeClr val="tx2"/>
                    </a:solidFill>
                    <a:latin typeface="Arial Narrow" pitchFamily="34" charset="0"/>
                  </a:rPr>
                  <a:t>2</a:t>
                </a:r>
              </a:p>
            </p:txBody>
          </p:sp>
          <p:sp>
            <p:nvSpPr>
              <p:cNvPr id="16" name="Rectangle 21"/>
              <p:cNvSpPr>
                <a:spLocks noChangeArrowheads="1"/>
              </p:cNvSpPr>
              <p:nvPr/>
            </p:nvSpPr>
            <p:spPr bwMode="auto">
              <a:xfrm>
                <a:off x="1607" y="2000"/>
                <a:ext cx="240" cy="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lang="en-US" sz="2400">
                    <a:solidFill>
                      <a:schemeClr val="tx2"/>
                    </a:solidFill>
                    <a:latin typeface="Arial Narrow" pitchFamily="34" charset="0"/>
                  </a:rPr>
                  <a:t>v</a:t>
                </a:r>
                <a:r>
                  <a:rPr lang="en-US" sz="2400" baseline="-25000">
                    <a:solidFill>
                      <a:schemeClr val="tx2"/>
                    </a:solidFill>
                    <a:latin typeface="Arial Narrow" pitchFamily="34" charset="0"/>
                  </a:rPr>
                  <a:t>3</a:t>
                </a:r>
                <a:endParaRPr lang="en-US" sz="1600">
                  <a:solidFill>
                    <a:schemeClr val="tx2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7" name="Rectangle 22"/>
              <p:cNvSpPr>
                <a:spLocks noChangeArrowheads="1"/>
              </p:cNvSpPr>
              <p:nvPr/>
            </p:nvSpPr>
            <p:spPr bwMode="auto">
              <a:xfrm>
                <a:off x="4473" y="1984"/>
                <a:ext cx="240" cy="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lang="en-US" sz="1600">
                    <a:solidFill>
                      <a:schemeClr val="tx2"/>
                    </a:solidFill>
                    <a:latin typeface="Arial Narrow" pitchFamily="34" charset="0"/>
                  </a:rPr>
                  <a:t> </a:t>
                </a:r>
                <a:r>
                  <a:rPr lang="en-US" sz="2400">
                    <a:solidFill>
                      <a:schemeClr val="tx2"/>
                    </a:solidFill>
                    <a:latin typeface="Arial Narrow" pitchFamily="34" charset="0"/>
                  </a:rPr>
                  <a:t>v</a:t>
                </a:r>
                <a:r>
                  <a:rPr lang="en-US" sz="2400" baseline="-25000">
                    <a:solidFill>
                      <a:schemeClr val="tx2"/>
                    </a:solidFill>
                    <a:latin typeface="Arial Narrow" pitchFamily="34" charset="0"/>
                  </a:rPr>
                  <a:t>n</a:t>
                </a:r>
              </a:p>
            </p:txBody>
          </p:sp>
          <p:sp>
            <p:nvSpPr>
              <p:cNvPr id="18" name="Rectangle 34"/>
              <p:cNvSpPr>
                <a:spLocks noChangeArrowheads="1"/>
              </p:cNvSpPr>
              <p:nvPr/>
            </p:nvSpPr>
            <p:spPr bwMode="auto">
              <a:xfrm>
                <a:off x="191" y="709"/>
                <a:ext cx="1200" cy="2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lang="en-US" sz="2800" dirty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Sharing </a:t>
                </a:r>
              </a:p>
              <a:p>
                <a:pPr eaLnBrk="0" hangingPunct="0"/>
                <a:r>
                  <a:rPr lang="en-US" sz="2800" dirty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Phase</a:t>
                </a:r>
              </a:p>
            </p:txBody>
          </p:sp>
          <p:graphicFrame>
            <p:nvGraphicFramePr>
              <p:cNvPr id="19" name="Object 5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1932" y="1896"/>
              <a:ext cx="183" cy="6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95565" name="Clip" r:id="rId7" imgW="525240" imgH="1361880" progId="">
                      <p:embed/>
                    </p:oleObj>
                  </mc:Choice>
                  <mc:Fallback>
                    <p:oleObj name="Clip" r:id="rId7" imgW="525240" imgH="1361880" progId="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32" y="1896"/>
                            <a:ext cx="183" cy="6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" name="Object 6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1190" y="1897"/>
              <a:ext cx="183" cy="6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95566" name="Clip" r:id="rId8" imgW="525240" imgH="1361880" progId="">
                      <p:embed/>
                    </p:oleObj>
                  </mc:Choice>
                  <mc:Fallback>
                    <p:oleObj name="Clip" r:id="rId8" imgW="525240" imgH="1361880" progId="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90" y="1897"/>
                            <a:ext cx="183" cy="6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" name="Object 7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537" y="1898"/>
              <a:ext cx="183" cy="6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95567" name="Clip" r:id="rId9" imgW="525240" imgH="1361880" progId="">
                      <p:embed/>
                    </p:oleObj>
                  </mc:Choice>
                  <mc:Fallback>
                    <p:oleObj name="Clip" r:id="rId9" imgW="525240" imgH="1361880" progId="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7" y="1898"/>
                            <a:ext cx="183" cy="6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" name="Object 8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3378" y="1899"/>
              <a:ext cx="183" cy="6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95568" name="Clip" r:id="rId10" imgW="525240" imgH="1361880" progId="">
                      <p:embed/>
                    </p:oleObj>
                  </mc:Choice>
                  <mc:Fallback>
                    <p:oleObj name="Clip" r:id="rId10" imgW="525240" imgH="1361880" progId="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78" y="1899"/>
                            <a:ext cx="183" cy="6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" name="Object 9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4059" y="1901"/>
              <a:ext cx="183" cy="6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95569" name="Clip" r:id="rId11" imgW="525240" imgH="1361880" progId="">
                      <p:embed/>
                    </p:oleObj>
                  </mc:Choice>
                  <mc:Fallback>
                    <p:oleObj name="Clip" r:id="rId11" imgW="525240" imgH="1361880" progId="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59" y="1901"/>
                            <a:ext cx="183" cy="6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" name="Object 10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4770" y="1901"/>
              <a:ext cx="183" cy="6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95570" name="Clip" r:id="rId12" imgW="525240" imgH="1361880" progId="">
                      <p:embed/>
                    </p:oleObj>
                  </mc:Choice>
                  <mc:Fallback>
                    <p:oleObj name="Clip" r:id="rId12" imgW="525240" imgH="1361880" progId="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70" y="1901"/>
                            <a:ext cx="183" cy="6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5" name="Line 48"/>
              <p:cNvSpPr>
                <a:spLocks noChangeShapeType="1"/>
              </p:cNvSpPr>
              <p:nvPr/>
            </p:nvSpPr>
            <p:spPr bwMode="auto">
              <a:xfrm flipH="1">
                <a:off x="757" y="1191"/>
                <a:ext cx="1634" cy="6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6" name="Line 49"/>
              <p:cNvSpPr>
                <a:spLocks noChangeShapeType="1"/>
              </p:cNvSpPr>
              <p:nvPr/>
            </p:nvSpPr>
            <p:spPr bwMode="auto">
              <a:xfrm flipH="1">
                <a:off x="1326" y="1223"/>
                <a:ext cx="1191" cy="6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7" name="Line 50"/>
              <p:cNvSpPr>
                <a:spLocks noChangeShapeType="1"/>
              </p:cNvSpPr>
              <p:nvPr/>
            </p:nvSpPr>
            <p:spPr bwMode="auto">
              <a:xfrm flipH="1">
                <a:off x="2036" y="1223"/>
                <a:ext cx="584" cy="6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8" name="Line 51"/>
              <p:cNvSpPr>
                <a:spLocks noChangeShapeType="1"/>
              </p:cNvSpPr>
              <p:nvPr/>
            </p:nvSpPr>
            <p:spPr bwMode="auto">
              <a:xfrm flipH="1">
                <a:off x="2746" y="1223"/>
                <a:ext cx="8" cy="6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" name="Line 52"/>
              <p:cNvSpPr>
                <a:spLocks noChangeShapeType="1"/>
              </p:cNvSpPr>
              <p:nvPr/>
            </p:nvSpPr>
            <p:spPr bwMode="auto">
              <a:xfrm>
                <a:off x="2888" y="1215"/>
                <a:ext cx="568" cy="6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" name="Line 53"/>
              <p:cNvSpPr>
                <a:spLocks noChangeShapeType="1"/>
              </p:cNvSpPr>
              <p:nvPr/>
            </p:nvSpPr>
            <p:spPr bwMode="auto">
              <a:xfrm>
                <a:off x="3038" y="1215"/>
                <a:ext cx="1033" cy="6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" name="Line 54"/>
              <p:cNvSpPr>
                <a:spLocks noChangeShapeType="1"/>
              </p:cNvSpPr>
              <p:nvPr/>
            </p:nvSpPr>
            <p:spPr bwMode="auto">
              <a:xfrm>
                <a:off x="3227" y="1199"/>
                <a:ext cx="1507" cy="7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2" name="Text Box 62"/>
            <p:cNvSpPr txBox="1">
              <a:spLocks noChangeArrowheads="1"/>
            </p:cNvSpPr>
            <p:nvPr/>
          </p:nvSpPr>
          <p:spPr bwMode="auto">
            <a:xfrm>
              <a:off x="2201" y="1781"/>
              <a:ext cx="288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600"/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8193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>
          <a:xfrm>
            <a:off x="627063" y="161908"/>
            <a:ext cx="7883525" cy="838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(n, t) - Secret Sharing Scheme</a:t>
            </a:r>
            <a:r>
              <a:rPr lang="en-US" sz="3200" dirty="0" smtClean="0">
                <a:solidFill>
                  <a:srgbClr val="008000"/>
                </a:solidFill>
                <a:latin typeface="Comic Sans MS" pitchFamily="66" charset="0"/>
              </a:rPr>
              <a:t/>
            </a:r>
            <a:br>
              <a:rPr lang="en-US" sz="3200" dirty="0" smtClean="0">
                <a:solidFill>
                  <a:srgbClr val="008000"/>
                </a:solidFill>
                <a:latin typeface="Comic Sans MS" pitchFamily="66" charset="0"/>
              </a:rPr>
            </a:br>
            <a:r>
              <a:rPr lang="en-US" sz="3200" dirty="0" smtClean="0">
                <a:solidFill>
                  <a:srgbClr val="008000"/>
                </a:solidFill>
                <a:latin typeface="Comic Sans MS" pitchFamily="66" charset="0"/>
              </a:rPr>
              <a:t>[Shamir 1979, </a:t>
            </a:r>
            <a:r>
              <a:rPr lang="en-US" sz="3200" dirty="0" err="1" smtClean="0">
                <a:solidFill>
                  <a:srgbClr val="008000"/>
                </a:solidFill>
                <a:latin typeface="Comic Sans MS" pitchFamily="66" charset="0"/>
              </a:rPr>
              <a:t>Blackley</a:t>
            </a:r>
            <a:r>
              <a:rPr lang="en-US" sz="3200" dirty="0" smtClean="0">
                <a:solidFill>
                  <a:srgbClr val="008000"/>
                </a:solidFill>
                <a:latin typeface="Comic Sans MS" pitchFamily="66" charset="0"/>
              </a:rPr>
              <a:t> 1979]</a:t>
            </a:r>
          </a:p>
        </p:txBody>
      </p:sp>
      <p:sp>
        <p:nvSpPr>
          <p:cNvPr id="1036" name="Rectangle 10"/>
          <p:cNvSpPr>
            <a:spLocks noChangeArrowheads="1"/>
          </p:cNvSpPr>
          <p:nvPr/>
        </p:nvSpPr>
        <p:spPr bwMode="auto">
          <a:xfrm>
            <a:off x="3925914" y="1631974"/>
            <a:ext cx="1219200" cy="533400"/>
          </a:xfrm>
          <a:prstGeom prst="rect">
            <a:avLst/>
          </a:prstGeom>
          <a:solidFill>
            <a:srgbClr val="99CC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400">
                <a:solidFill>
                  <a:schemeClr val="tx2"/>
                </a:solidFill>
                <a:latin typeface="Arial Narrow" pitchFamily="34" charset="0"/>
              </a:rPr>
              <a:t>Secret </a:t>
            </a:r>
            <a:r>
              <a:rPr lang="en-US" sz="2400" b="1">
                <a:solidFill>
                  <a:schemeClr val="tx2"/>
                </a:solidFill>
                <a:latin typeface="Arial Narrow" pitchFamily="34" charset="0"/>
              </a:rPr>
              <a:t>s</a:t>
            </a:r>
          </a:p>
        </p:txBody>
      </p:sp>
      <p:sp>
        <p:nvSpPr>
          <p:cNvPr id="1037" name="Rectangle 23"/>
          <p:cNvSpPr>
            <a:spLocks noChangeArrowheads="1"/>
          </p:cNvSpPr>
          <p:nvPr/>
        </p:nvSpPr>
        <p:spPr bwMode="auto">
          <a:xfrm>
            <a:off x="3749701" y="3522686"/>
            <a:ext cx="381000" cy="76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038" name="Rectangle 24"/>
          <p:cNvSpPr>
            <a:spLocks noChangeArrowheads="1"/>
          </p:cNvSpPr>
          <p:nvPr/>
        </p:nvSpPr>
        <p:spPr bwMode="auto">
          <a:xfrm>
            <a:off x="5807101" y="3522686"/>
            <a:ext cx="381000" cy="76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chemeClr val="tx2"/>
              </a:solidFill>
              <a:latin typeface="Arial Narrow" pitchFamily="34" charset="0"/>
            </a:endParaRPr>
          </a:p>
        </p:txBody>
      </p:sp>
      <p:graphicFrame>
        <p:nvGraphicFramePr>
          <p:cNvPr id="1026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5334009" y="1290630"/>
          <a:ext cx="452437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6664" name="Clip" r:id="rId4" imgW="525240" imgH="1361880" progId="">
                  <p:embed/>
                </p:oleObj>
              </mc:Choice>
              <mc:Fallback>
                <p:oleObj name="Clip" r:id="rId4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9" y="1290630"/>
                        <a:ext cx="452437" cy="113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9" name="Text Box 40"/>
          <p:cNvSpPr txBox="1">
            <a:spLocks noChangeArrowheads="1"/>
          </p:cNvSpPr>
          <p:nvPr/>
        </p:nvSpPr>
        <p:spPr bwMode="auto">
          <a:xfrm>
            <a:off x="5856314" y="1665311"/>
            <a:ext cx="711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/>
              <a:t>Dealer</a:t>
            </a: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3749701" y="3522686"/>
            <a:ext cx="381000" cy="76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auto">
          <a:xfrm>
            <a:off x="5807101" y="3522686"/>
            <a:ext cx="381000" cy="76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chemeClr val="tx2"/>
              </a:solidFill>
              <a:latin typeface="Arial Narrow" pitchFamily="34" charset="0"/>
            </a:endParaRPr>
          </a:p>
        </p:txBody>
      </p:sp>
      <p:grpSp>
        <p:nvGrpSpPr>
          <p:cNvPr id="10" name="Group 63"/>
          <p:cNvGrpSpPr>
            <a:grpSpLocks/>
          </p:cNvGrpSpPr>
          <p:nvPr/>
        </p:nvGrpSpPr>
        <p:grpSpPr bwMode="auto">
          <a:xfrm>
            <a:off x="395315" y="1447844"/>
            <a:ext cx="7559677" cy="2955946"/>
            <a:chOff x="191" y="709"/>
            <a:chExt cx="4762" cy="1862"/>
          </a:xfrm>
        </p:grpSpPr>
        <p:grpSp>
          <p:nvGrpSpPr>
            <p:cNvPr id="11" name="Group 60"/>
            <p:cNvGrpSpPr>
              <a:grpSpLocks/>
            </p:cNvGrpSpPr>
            <p:nvPr/>
          </p:nvGrpSpPr>
          <p:grpSpPr bwMode="auto">
            <a:xfrm>
              <a:off x="191" y="709"/>
              <a:ext cx="4762" cy="1862"/>
              <a:chOff x="191" y="709"/>
              <a:chExt cx="4762" cy="1862"/>
            </a:xfrm>
          </p:grpSpPr>
          <p:graphicFrame>
            <p:nvGraphicFramePr>
              <p:cNvPr id="13" name="Object 4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2655" y="1909"/>
              <a:ext cx="183" cy="6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96665" name="Clip" r:id="rId6" imgW="525240" imgH="1361880" progId="">
                      <p:embed/>
                    </p:oleObj>
                  </mc:Choice>
                  <mc:Fallback>
                    <p:oleObj name="Clip" r:id="rId6" imgW="525240" imgH="1361880" progId="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55" y="1909"/>
                            <a:ext cx="183" cy="6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" name="Rectangle 19"/>
              <p:cNvSpPr>
                <a:spLocks noChangeArrowheads="1"/>
              </p:cNvSpPr>
              <p:nvPr/>
            </p:nvSpPr>
            <p:spPr bwMode="auto">
              <a:xfrm>
                <a:off x="238" y="1992"/>
                <a:ext cx="240" cy="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lang="en-US" sz="2400">
                    <a:solidFill>
                      <a:schemeClr val="tx2"/>
                    </a:solidFill>
                    <a:latin typeface="Arial Narrow" pitchFamily="34" charset="0"/>
                  </a:rPr>
                  <a:t>v</a:t>
                </a:r>
                <a:r>
                  <a:rPr lang="en-US" sz="2400" baseline="-25000">
                    <a:solidFill>
                      <a:schemeClr val="tx2"/>
                    </a:solidFill>
                    <a:latin typeface="Arial Narrow" pitchFamily="34" charset="0"/>
                  </a:rPr>
                  <a:t>1</a:t>
                </a:r>
              </a:p>
            </p:txBody>
          </p:sp>
          <p:sp>
            <p:nvSpPr>
              <p:cNvPr id="15" name="Rectangle 20"/>
              <p:cNvSpPr>
                <a:spLocks noChangeArrowheads="1"/>
              </p:cNvSpPr>
              <p:nvPr/>
            </p:nvSpPr>
            <p:spPr bwMode="auto">
              <a:xfrm>
                <a:off x="912" y="2008"/>
                <a:ext cx="192" cy="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lang="en-US" sz="2400">
                    <a:solidFill>
                      <a:schemeClr val="tx2"/>
                    </a:solidFill>
                    <a:latin typeface="Arial Narrow" pitchFamily="34" charset="0"/>
                  </a:rPr>
                  <a:t>v</a:t>
                </a:r>
                <a:r>
                  <a:rPr lang="en-US" sz="2400" baseline="-25000">
                    <a:solidFill>
                      <a:schemeClr val="tx2"/>
                    </a:solidFill>
                    <a:latin typeface="Arial Narrow" pitchFamily="34" charset="0"/>
                  </a:rPr>
                  <a:t>2</a:t>
                </a:r>
              </a:p>
            </p:txBody>
          </p:sp>
          <p:sp>
            <p:nvSpPr>
              <p:cNvPr id="16" name="Rectangle 21"/>
              <p:cNvSpPr>
                <a:spLocks noChangeArrowheads="1"/>
              </p:cNvSpPr>
              <p:nvPr/>
            </p:nvSpPr>
            <p:spPr bwMode="auto">
              <a:xfrm>
                <a:off x="1607" y="2000"/>
                <a:ext cx="240" cy="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lang="en-US" sz="2400">
                    <a:solidFill>
                      <a:schemeClr val="tx2"/>
                    </a:solidFill>
                    <a:latin typeface="Arial Narrow" pitchFamily="34" charset="0"/>
                  </a:rPr>
                  <a:t>v</a:t>
                </a:r>
                <a:r>
                  <a:rPr lang="en-US" sz="2400" baseline="-25000">
                    <a:solidFill>
                      <a:schemeClr val="tx2"/>
                    </a:solidFill>
                    <a:latin typeface="Arial Narrow" pitchFamily="34" charset="0"/>
                  </a:rPr>
                  <a:t>3</a:t>
                </a:r>
                <a:endParaRPr lang="en-US" sz="1600">
                  <a:solidFill>
                    <a:schemeClr val="tx2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7" name="Rectangle 22"/>
              <p:cNvSpPr>
                <a:spLocks noChangeArrowheads="1"/>
              </p:cNvSpPr>
              <p:nvPr/>
            </p:nvSpPr>
            <p:spPr bwMode="auto">
              <a:xfrm>
                <a:off x="4473" y="1984"/>
                <a:ext cx="240" cy="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lang="en-US" sz="1600">
                    <a:solidFill>
                      <a:schemeClr val="tx2"/>
                    </a:solidFill>
                    <a:latin typeface="Arial Narrow" pitchFamily="34" charset="0"/>
                  </a:rPr>
                  <a:t> </a:t>
                </a:r>
                <a:r>
                  <a:rPr lang="en-US" sz="2400">
                    <a:solidFill>
                      <a:schemeClr val="tx2"/>
                    </a:solidFill>
                    <a:latin typeface="Arial Narrow" pitchFamily="34" charset="0"/>
                  </a:rPr>
                  <a:t>v</a:t>
                </a:r>
                <a:r>
                  <a:rPr lang="en-US" sz="2400" baseline="-25000">
                    <a:solidFill>
                      <a:schemeClr val="tx2"/>
                    </a:solidFill>
                    <a:latin typeface="Arial Narrow" pitchFamily="34" charset="0"/>
                  </a:rPr>
                  <a:t>n</a:t>
                </a:r>
              </a:p>
            </p:txBody>
          </p:sp>
          <p:sp>
            <p:nvSpPr>
              <p:cNvPr id="18" name="Rectangle 34"/>
              <p:cNvSpPr>
                <a:spLocks noChangeArrowheads="1"/>
              </p:cNvSpPr>
              <p:nvPr/>
            </p:nvSpPr>
            <p:spPr bwMode="auto">
              <a:xfrm>
                <a:off x="191" y="709"/>
                <a:ext cx="1200" cy="2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lang="en-US" sz="2800" dirty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Sharing </a:t>
                </a:r>
              </a:p>
              <a:p>
                <a:pPr eaLnBrk="0" hangingPunct="0"/>
                <a:r>
                  <a:rPr lang="en-US" sz="2800" dirty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Phase</a:t>
                </a:r>
              </a:p>
            </p:txBody>
          </p:sp>
          <p:graphicFrame>
            <p:nvGraphicFramePr>
              <p:cNvPr id="19" name="Object 5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1932" y="1896"/>
              <a:ext cx="183" cy="6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96666" name="Clip" r:id="rId7" imgW="525240" imgH="1361880" progId="">
                      <p:embed/>
                    </p:oleObj>
                  </mc:Choice>
                  <mc:Fallback>
                    <p:oleObj name="Clip" r:id="rId7" imgW="525240" imgH="1361880" progId="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32" y="1896"/>
                            <a:ext cx="183" cy="6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0" name="Object 6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1190" y="1897"/>
              <a:ext cx="183" cy="6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96667" name="Clip" r:id="rId8" imgW="525240" imgH="1361880" progId="">
                      <p:embed/>
                    </p:oleObj>
                  </mc:Choice>
                  <mc:Fallback>
                    <p:oleObj name="Clip" r:id="rId8" imgW="525240" imgH="1361880" progId="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90" y="1897"/>
                            <a:ext cx="183" cy="6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1" name="Object 7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537" y="1898"/>
              <a:ext cx="183" cy="6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96668" name="Clip" r:id="rId9" imgW="525240" imgH="1361880" progId="">
                      <p:embed/>
                    </p:oleObj>
                  </mc:Choice>
                  <mc:Fallback>
                    <p:oleObj name="Clip" r:id="rId9" imgW="525240" imgH="1361880" progId="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7" y="1898"/>
                            <a:ext cx="183" cy="6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2" name="Object 8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3378" y="1899"/>
              <a:ext cx="183" cy="6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96669" name="Clip" r:id="rId10" imgW="525240" imgH="1361880" progId="">
                      <p:embed/>
                    </p:oleObj>
                  </mc:Choice>
                  <mc:Fallback>
                    <p:oleObj name="Clip" r:id="rId10" imgW="525240" imgH="1361880" progId="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78" y="1899"/>
                            <a:ext cx="183" cy="6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3" name="Object 9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4059" y="1901"/>
              <a:ext cx="183" cy="6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96670" name="Clip" r:id="rId11" imgW="525240" imgH="1361880" progId="">
                      <p:embed/>
                    </p:oleObj>
                  </mc:Choice>
                  <mc:Fallback>
                    <p:oleObj name="Clip" r:id="rId11" imgW="525240" imgH="1361880" progId="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59" y="1901"/>
                            <a:ext cx="183" cy="6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" name="Object 10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4770" y="1901"/>
              <a:ext cx="183" cy="6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96671" name="Clip" r:id="rId12" imgW="525240" imgH="1361880" progId="">
                      <p:embed/>
                    </p:oleObj>
                  </mc:Choice>
                  <mc:Fallback>
                    <p:oleObj name="Clip" r:id="rId12" imgW="525240" imgH="1361880" progId="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70" y="1901"/>
                            <a:ext cx="183" cy="6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5" name="Line 48"/>
              <p:cNvSpPr>
                <a:spLocks noChangeShapeType="1"/>
              </p:cNvSpPr>
              <p:nvPr/>
            </p:nvSpPr>
            <p:spPr bwMode="auto">
              <a:xfrm flipH="1">
                <a:off x="757" y="1191"/>
                <a:ext cx="1634" cy="6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6" name="Line 49"/>
              <p:cNvSpPr>
                <a:spLocks noChangeShapeType="1"/>
              </p:cNvSpPr>
              <p:nvPr/>
            </p:nvSpPr>
            <p:spPr bwMode="auto">
              <a:xfrm flipH="1">
                <a:off x="1326" y="1223"/>
                <a:ext cx="1191" cy="6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7" name="Line 50"/>
              <p:cNvSpPr>
                <a:spLocks noChangeShapeType="1"/>
              </p:cNvSpPr>
              <p:nvPr/>
            </p:nvSpPr>
            <p:spPr bwMode="auto">
              <a:xfrm flipH="1">
                <a:off x="2036" y="1223"/>
                <a:ext cx="584" cy="6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8" name="Line 51"/>
              <p:cNvSpPr>
                <a:spLocks noChangeShapeType="1"/>
              </p:cNvSpPr>
              <p:nvPr/>
            </p:nvSpPr>
            <p:spPr bwMode="auto">
              <a:xfrm flipH="1">
                <a:off x="2746" y="1223"/>
                <a:ext cx="8" cy="6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29" name="Line 52"/>
              <p:cNvSpPr>
                <a:spLocks noChangeShapeType="1"/>
              </p:cNvSpPr>
              <p:nvPr/>
            </p:nvSpPr>
            <p:spPr bwMode="auto">
              <a:xfrm>
                <a:off x="2888" y="1215"/>
                <a:ext cx="568" cy="6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0" name="Line 53"/>
              <p:cNvSpPr>
                <a:spLocks noChangeShapeType="1"/>
              </p:cNvSpPr>
              <p:nvPr/>
            </p:nvSpPr>
            <p:spPr bwMode="auto">
              <a:xfrm>
                <a:off x="3038" y="1215"/>
                <a:ext cx="1033" cy="6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31" name="Line 54"/>
              <p:cNvSpPr>
                <a:spLocks noChangeShapeType="1"/>
              </p:cNvSpPr>
              <p:nvPr/>
            </p:nvSpPr>
            <p:spPr bwMode="auto">
              <a:xfrm>
                <a:off x="3227" y="1199"/>
                <a:ext cx="1507" cy="7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2" name="Text Box 62"/>
            <p:cNvSpPr txBox="1">
              <a:spLocks noChangeArrowheads="1"/>
            </p:cNvSpPr>
            <p:nvPr/>
          </p:nvSpPr>
          <p:spPr bwMode="auto">
            <a:xfrm>
              <a:off x="2201" y="1781"/>
              <a:ext cx="288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600"/>
                <a:t>…</a:t>
              </a:r>
            </a:p>
          </p:txBody>
        </p:sp>
      </p:grpSp>
      <p:grpSp>
        <p:nvGrpSpPr>
          <p:cNvPr id="32" name="Group 61"/>
          <p:cNvGrpSpPr>
            <a:grpSpLocks/>
          </p:cNvGrpSpPr>
          <p:nvPr/>
        </p:nvGrpSpPr>
        <p:grpSpPr bwMode="auto">
          <a:xfrm>
            <a:off x="487390" y="4492648"/>
            <a:ext cx="8453439" cy="2298699"/>
            <a:chOff x="249" y="2627"/>
            <a:chExt cx="5325" cy="1448"/>
          </a:xfrm>
        </p:grpSpPr>
        <p:grpSp>
          <p:nvGrpSpPr>
            <p:cNvPr id="33" name="Group 29"/>
            <p:cNvGrpSpPr>
              <a:grpSpLocks/>
            </p:cNvGrpSpPr>
            <p:nvPr/>
          </p:nvGrpSpPr>
          <p:grpSpPr bwMode="auto">
            <a:xfrm>
              <a:off x="2586" y="3034"/>
              <a:ext cx="341" cy="1041"/>
              <a:chOff x="2627" y="2397"/>
              <a:chExt cx="414" cy="1339"/>
            </a:xfrm>
          </p:grpSpPr>
          <p:sp>
            <p:nvSpPr>
              <p:cNvPr id="39" name="Rectangle 30"/>
              <p:cNvSpPr>
                <a:spLocks noChangeArrowheads="1"/>
              </p:cNvSpPr>
              <p:nvPr/>
            </p:nvSpPr>
            <p:spPr bwMode="auto">
              <a:xfrm>
                <a:off x="2813" y="3439"/>
                <a:ext cx="141" cy="29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40" name="Text Box 31"/>
              <p:cNvSpPr txBox="1">
                <a:spLocks noChangeArrowheads="1"/>
              </p:cNvSpPr>
              <p:nvPr/>
            </p:nvSpPr>
            <p:spPr bwMode="auto">
              <a:xfrm>
                <a:off x="2627" y="2397"/>
                <a:ext cx="141" cy="29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graphicFrame>
            <p:nvGraphicFramePr>
              <p:cNvPr id="41" name="Object 3"/>
              <p:cNvGraphicFramePr>
                <a:graphicFrameLocks noChangeAspect="1"/>
              </p:cNvGraphicFramePr>
              <p:nvPr/>
            </p:nvGraphicFramePr>
            <p:xfrm>
              <a:off x="2640" y="2784"/>
              <a:ext cx="401" cy="5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96672" name="Clip" r:id="rId13" imgW="1857600" imgH="3995640" progId="">
                      <p:embed/>
                    </p:oleObj>
                  </mc:Choice>
                  <mc:Fallback>
                    <p:oleObj name="Clip" r:id="rId13" imgW="1857600" imgH="399564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40" y="2784"/>
                            <a:ext cx="401" cy="59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3307" y="3125"/>
              <a:ext cx="2267" cy="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>
                <a:lnSpc>
                  <a:spcPct val="95000"/>
                </a:lnSpc>
              </a:pPr>
              <a:r>
                <a:rPr lang="en-US" sz="2400" b="1" dirty="0">
                  <a:solidFill>
                    <a:srgbClr val="0033CC"/>
                  </a:solidFill>
                  <a:latin typeface="Comic Sans MS"/>
                  <a:cs typeface="Comic Sans MS"/>
                </a:rPr>
                <a:t>Less than t +1 </a:t>
              </a:r>
              <a:r>
                <a:rPr lang="en-US" sz="2400" b="1" dirty="0" smtClean="0">
                  <a:solidFill>
                    <a:srgbClr val="0033CC"/>
                  </a:solidFill>
                  <a:latin typeface="Comic Sans MS"/>
                  <a:cs typeface="Comic Sans MS"/>
                </a:rPr>
                <a:t>parties </a:t>
              </a:r>
              <a:r>
                <a:rPr lang="en-US" sz="2400" b="1" dirty="0">
                  <a:solidFill>
                    <a:srgbClr val="0033CC"/>
                  </a:solidFill>
                  <a:latin typeface="Comic Sans MS"/>
                  <a:cs typeface="Comic Sans MS"/>
                </a:rPr>
                <a:t>have no info’ about the secret</a:t>
              </a:r>
            </a:p>
          </p:txBody>
        </p:sp>
        <p:sp>
          <p:nvSpPr>
            <p:cNvPr id="35" name="Rectangle 35"/>
            <p:cNvSpPr>
              <a:spLocks noChangeArrowheads="1"/>
            </p:cNvSpPr>
            <p:nvPr/>
          </p:nvSpPr>
          <p:spPr bwMode="auto">
            <a:xfrm>
              <a:off x="249" y="3366"/>
              <a:ext cx="1200" cy="28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2800" dirty="0">
                  <a:solidFill>
                    <a:srgbClr val="0000FF"/>
                  </a:solidFill>
                  <a:latin typeface="Comic Sans MS"/>
                  <a:cs typeface="Comic Sans MS"/>
                </a:rPr>
                <a:t>Reconstruction</a:t>
              </a:r>
            </a:p>
            <a:p>
              <a:pPr eaLnBrk="0" hangingPunct="0"/>
              <a:r>
                <a:rPr lang="en-US" sz="2800" dirty="0">
                  <a:solidFill>
                    <a:srgbClr val="0000FF"/>
                  </a:solidFill>
                  <a:latin typeface="Comic Sans MS"/>
                  <a:cs typeface="Comic Sans MS"/>
                </a:rPr>
                <a:t>Phase</a:t>
              </a:r>
            </a:p>
          </p:txBody>
        </p:sp>
        <p:sp>
          <p:nvSpPr>
            <p:cNvPr id="36" name="Line 55"/>
            <p:cNvSpPr>
              <a:spLocks noChangeShapeType="1"/>
            </p:cNvSpPr>
            <p:nvPr/>
          </p:nvSpPr>
          <p:spPr bwMode="auto">
            <a:xfrm>
              <a:off x="1270" y="2635"/>
              <a:ext cx="1365" cy="6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7" name="Line 56"/>
            <p:cNvSpPr>
              <a:spLocks noChangeShapeType="1"/>
            </p:cNvSpPr>
            <p:nvPr/>
          </p:nvSpPr>
          <p:spPr bwMode="auto">
            <a:xfrm flipH="1">
              <a:off x="2722" y="2643"/>
              <a:ext cx="8" cy="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8" name="Line 59"/>
            <p:cNvSpPr>
              <a:spLocks noChangeShapeType="1"/>
            </p:cNvSpPr>
            <p:nvPr/>
          </p:nvSpPr>
          <p:spPr bwMode="auto">
            <a:xfrm flipH="1">
              <a:off x="2817" y="2627"/>
              <a:ext cx="1333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5328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>
          <a:xfrm>
            <a:off x="627063" y="161908"/>
            <a:ext cx="7883525" cy="838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(n, t) - Secret Sharing Scheme </a:t>
            </a:r>
            <a:r>
              <a:rPr lang="en-US" sz="3200" dirty="0" smtClean="0">
                <a:solidFill>
                  <a:srgbClr val="008000"/>
                </a:solidFill>
                <a:latin typeface="Comic Sans MS" pitchFamily="66" charset="0"/>
              </a:rPr>
              <a:t/>
            </a:r>
            <a:br>
              <a:rPr lang="en-US" sz="3200" dirty="0" smtClean="0">
                <a:solidFill>
                  <a:srgbClr val="008000"/>
                </a:solidFill>
                <a:latin typeface="Comic Sans MS" pitchFamily="66" charset="0"/>
              </a:rPr>
            </a:br>
            <a:r>
              <a:rPr lang="en-US" sz="3200" dirty="0" smtClean="0">
                <a:solidFill>
                  <a:srgbClr val="008000"/>
                </a:solidFill>
                <a:latin typeface="Comic Sans MS" pitchFamily="66" charset="0"/>
              </a:rPr>
              <a:t>[Shamir 1979, </a:t>
            </a:r>
            <a:r>
              <a:rPr lang="en-US" sz="3200" dirty="0" err="1" smtClean="0">
                <a:solidFill>
                  <a:srgbClr val="008000"/>
                </a:solidFill>
                <a:latin typeface="Comic Sans MS" pitchFamily="66" charset="0"/>
              </a:rPr>
              <a:t>Blackley</a:t>
            </a:r>
            <a:r>
              <a:rPr lang="en-US" sz="3200" dirty="0" smtClean="0">
                <a:solidFill>
                  <a:srgbClr val="008000"/>
                </a:solidFill>
                <a:latin typeface="Comic Sans MS" pitchFamily="66" charset="0"/>
              </a:rPr>
              <a:t> 1979]</a:t>
            </a:r>
          </a:p>
        </p:txBody>
      </p:sp>
      <p:sp>
        <p:nvSpPr>
          <p:cNvPr id="1036" name="Rectangle 10"/>
          <p:cNvSpPr>
            <a:spLocks noChangeArrowheads="1"/>
          </p:cNvSpPr>
          <p:nvPr/>
        </p:nvSpPr>
        <p:spPr bwMode="auto">
          <a:xfrm>
            <a:off x="3925914" y="1631974"/>
            <a:ext cx="1219200" cy="533400"/>
          </a:xfrm>
          <a:prstGeom prst="rect">
            <a:avLst/>
          </a:prstGeom>
          <a:solidFill>
            <a:srgbClr val="99CC00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400">
                <a:solidFill>
                  <a:schemeClr val="tx2"/>
                </a:solidFill>
                <a:latin typeface="Arial Narrow" pitchFamily="34" charset="0"/>
              </a:rPr>
              <a:t>Secret </a:t>
            </a:r>
            <a:r>
              <a:rPr lang="en-US" sz="2400" b="1">
                <a:solidFill>
                  <a:schemeClr val="tx2"/>
                </a:solidFill>
                <a:latin typeface="Arial Narrow" pitchFamily="34" charset="0"/>
              </a:rPr>
              <a:t>s</a:t>
            </a:r>
          </a:p>
        </p:txBody>
      </p:sp>
      <p:sp>
        <p:nvSpPr>
          <p:cNvPr id="1037" name="Rectangle 23"/>
          <p:cNvSpPr>
            <a:spLocks noChangeArrowheads="1"/>
          </p:cNvSpPr>
          <p:nvPr/>
        </p:nvSpPr>
        <p:spPr bwMode="auto">
          <a:xfrm>
            <a:off x="3749701" y="3522686"/>
            <a:ext cx="381000" cy="76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1038" name="Rectangle 24"/>
          <p:cNvSpPr>
            <a:spLocks noChangeArrowheads="1"/>
          </p:cNvSpPr>
          <p:nvPr/>
        </p:nvSpPr>
        <p:spPr bwMode="auto">
          <a:xfrm>
            <a:off x="5807101" y="3522686"/>
            <a:ext cx="381000" cy="76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1600">
              <a:solidFill>
                <a:schemeClr val="tx2"/>
              </a:solidFill>
              <a:latin typeface="Arial Narrow" pitchFamily="34" charset="0"/>
            </a:endParaRPr>
          </a:p>
        </p:txBody>
      </p:sp>
      <p:graphicFrame>
        <p:nvGraphicFramePr>
          <p:cNvPr id="1026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5334009" y="1290630"/>
          <a:ext cx="452437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7611" name="Clip" r:id="rId4" imgW="525240" imgH="1361880" progId="">
                  <p:embed/>
                </p:oleObj>
              </mc:Choice>
              <mc:Fallback>
                <p:oleObj name="Clip" r:id="rId4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9" y="1290630"/>
                        <a:ext cx="452437" cy="1138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9" name="Text Box 40"/>
          <p:cNvSpPr txBox="1">
            <a:spLocks noChangeArrowheads="1"/>
          </p:cNvSpPr>
          <p:nvPr/>
        </p:nvSpPr>
        <p:spPr bwMode="auto">
          <a:xfrm>
            <a:off x="5856314" y="1665311"/>
            <a:ext cx="711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/>
              <a:t>Dealer</a:t>
            </a:r>
          </a:p>
        </p:txBody>
      </p:sp>
      <p:grpSp>
        <p:nvGrpSpPr>
          <p:cNvPr id="4" name="Group 63"/>
          <p:cNvGrpSpPr>
            <a:grpSpLocks/>
          </p:cNvGrpSpPr>
          <p:nvPr/>
        </p:nvGrpSpPr>
        <p:grpSpPr bwMode="auto">
          <a:xfrm>
            <a:off x="325467" y="1465306"/>
            <a:ext cx="7629529" cy="2938483"/>
            <a:chOff x="147" y="720"/>
            <a:chExt cx="4806" cy="1851"/>
          </a:xfrm>
        </p:grpSpPr>
        <p:grpSp>
          <p:nvGrpSpPr>
            <p:cNvPr id="5" name="Group 60"/>
            <p:cNvGrpSpPr>
              <a:grpSpLocks/>
            </p:cNvGrpSpPr>
            <p:nvPr/>
          </p:nvGrpSpPr>
          <p:grpSpPr bwMode="auto">
            <a:xfrm>
              <a:off x="147" y="720"/>
              <a:ext cx="4806" cy="1851"/>
              <a:chOff x="147" y="720"/>
              <a:chExt cx="4806" cy="1851"/>
            </a:xfrm>
          </p:grpSpPr>
          <p:graphicFrame>
            <p:nvGraphicFramePr>
              <p:cNvPr id="1027" name="Object 4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2655" y="1909"/>
              <a:ext cx="183" cy="6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97612" name="Clip" r:id="rId6" imgW="525240" imgH="1361880" progId="">
                      <p:embed/>
                    </p:oleObj>
                  </mc:Choice>
                  <mc:Fallback>
                    <p:oleObj name="Clip" r:id="rId6" imgW="525240" imgH="1361880" progId="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55" y="1909"/>
                            <a:ext cx="183" cy="6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44" name="Rectangle 19"/>
              <p:cNvSpPr>
                <a:spLocks noChangeArrowheads="1"/>
              </p:cNvSpPr>
              <p:nvPr/>
            </p:nvSpPr>
            <p:spPr bwMode="auto">
              <a:xfrm>
                <a:off x="238" y="1992"/>
                <a:ext cx="240" cy="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lang="en-US" sz="2400">
                    <a:solidFill>
                      <a:schemeClr val="tx2"/>
                    </a:solidFill>
                    <a:latin typeface="Arial Narrow" pitchFamily="34" charset="0"/>
                  </a:rPr>
                  <a:t>v</a:t>
                </a:r>
                <a:r>
                  <a:rPr lang="en-US" sz="2400" baseline="-25000">
                    <a:solidFill>
                      <a:schemeClr val="tx2"/>
                    </a:solidFill>
                    <a:latin typeface="Arial Narrow" pitchFamily="34" charset="0"/>
                  </a:rPr>
                  <a:t>1</a:t>
                </a:r>
              </a:p>
            </p:txBody>
          </p:sp>
          <p:sp>
            <p:nvSpPr>
              <p:cNvPr id="1045" name="Rectangle 20"/>
              <p:cNvSpPr>
                <a:spLocks noChangeArrowheads="1"/>
              </p:cNvSpPr>
              <p:nvPr/>
            </p:nvSpPr>
            <p:spPr bwMode="auto">
              <a:xfrm>
                <a:off x="912" y="2008"/>
                <a:ext cx="192" cy="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lang="en-US" sz="2400">
                    <a:solidFill>
                      <a:schemeClr val="tx2"/>
                    </a:solidFill>
                    <a:latin typeface="Arial Narrow" pitchFamily="34" charset="0"/>
                  </a:rPr>
                  <a:t>v</a:t>
                </a:r>
                <a:r>
                  <a:rPr lang="en-US" sz="2400" baseline="-25000">
                    <a:solidFill>
                      <a:schemeClr val="tx2"/>
                    </a:solidFill>
                    <a:latin typeface="Arial Narrow" pitchFamily="34" charset="0"/>
                  </a:rPr>
                  <a:t>2</a:t>
                </a:r>
              </a:p>
            </p:txBody>
          </p:sp>
          <p:sp>
            <p:nvSpPr>
              <p:cNvPr id="1046" name="Rectangle 21"/>
              <p:cNvSpPr>
                <a:spLocks noChangeArrowheads="1"/>
              </p:cNvSpPr>
              <p:nvPr/>
            </p:nvSpPr>
            <p:spPr bwMode="auto">
              <a:xfrm>
                <a:off x="1607" y="2000"/>
                <a:ext cx="240" cy="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lang="en-US" sz="2400">
                    <a:solidFill>
                      <a:schemeClr val="tx2"/>
                    </a:solidFill>
                    <a:latin typeface="Arial Narrow" pitchFamily="34" charset="0"/>
                  </a:rPr>
                  <a:t>v</a:t>
                </a:r>
                <a:r>
                  <a:rPr lang="en-US" sz="2400" baseline="-25000">
                    <a:solidFill>
                      <a:schemeClr val="tx2"/>
                    </a:solidFill>
                    <a:latin typeface="Arial Narrow" pitchFamily="34" charset="0"/>
                  </a:rPr>
                  <a:t>3</a:t>
                </a:r>
                <a:endParaRPr lang="en-US" sz="1600">
                  <a:solidFill>
                    <a:schemeClr val="tx2"/>
                  </a:solidFill>
                  <a:latin typeface="Arial Narrow" pitchFamily="34" charset="0"/>
                </a:endParaRPr>
              </a:p>
            </p:txBody>
          </p:sp>
          <p:sp>
            <p:nvSpPr>
              <p:cNvPr id="1047" name="Rectangle 22"/>
              <p:cNvSpPr>
                <a:spLocks noChangeArrowheads="1"/>
              </p:cNvSpPr>
              <p:nvPr/>
            </p:nvSpPr>
            <p:spPr bwMode="auto">
              <a:xfrm>
                <a:off x="4473" y="1984"/>
                <a:ext cx="240" cy="4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lang="en-US" sz="1600">
                    <a:solidFill>
                      <a:schemeClr val="tx2"/>
                    </a:solidFill>
                    <a:latin typeface="Arial Narrow" pitchFamily="34" charset="0"/>
                  </a:rPr>
                  <a:t> </a:t>
                </a:r>
                <a:r>
                  <a:rPr lang="en-US" sz="2400">
                    <a:solidFill>
                      <a:schemeClr val="tx2"/>
                    </a:solidFill>
                    <a:latin typeface="Arial Narrow" pitchFamily="34" charset="0"/>
                  </a:rPr>
                  <a:t>v</a:t>
                </a:r>
                <a:r>
                  <a:rPr lang="en-US" sz="2400" baseline="-25000">
                    <a:solidFill>
                      <a:schemeClr val="tx2"/>
                    </a:solidFill>
                    <a:latin typeface="Arial Narrow" pitchFamily="34" charset="0"/>
                  </a:rPr>
                  <a:t>n</a:t>
                </a:r>
              </a:p>
            </p:txBody>
          </p:sp>
          <p:sp>
            <p:nvSpPr>
              <p:cNvPr id="1048" name="Rectangle 34"/>
              <p:cNvSpPr>
                <a:spLocks noChangeArrowheads="1"/>
              </p:cNvSpPr>
              <p:nvPr/>
            </p:nvSpPr>
            <p:spPr bwMode="auto">
              <a:xfrm>
                <a:off x="147" y="720"/>
                <a:ext cx="1200" cy="28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r>
                  <a:rPr lang="en-US" sz="2800" dirty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Sharing </a:t>
                </a:r>
              </a:p>
              <a:p>
                <a:pPr eaLnBrk="0" hangingPunct="0"/>
                <a:r>
                  <a:rPr lang="en-US" sz="2800" dirty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Phase</a:t>
                </a:r>
              </a:p>
            </p:txBody>
          </p:sp>
          <p:graphicFrame>
            <p:nvGraphicFramePr>
              <p:cNvPr id="1028" name="Object 5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1932" y="1896"/>
              <a:ext cx="183" cy="6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97613" name="Clip" r:id="rId7" imgW="525240" imgH="1361880" progId="">
                      <p:embed/>
                    </p:oleObj>
                  </mc:Choice>
                  <mc:Fallback>
                    <p:oleObj name="Clip" r:id="rId7" imgW="525240" imgH="1361880" progId="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32" y="1896"/>
                            <a:ext cx="183" cy="6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29" name="Object 6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1190" y="1897"/>
              <a:ext cx="183" cy="6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97614" name="Clip" r:id="rId8" imgW="525240" imgH="1361880" progId="">
                      <p:embed/>
                    </p:oleObj>
                  </mc:Choice>
                  <mc:Fallback>
                    <p:oleObj name="Clip" r:id="rId8" imgW="525240" imgH="1361880" progId="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190" y="1897"/>
                            <a:ext cx="183" cy="6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30" name="Object 7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537" y="1898"/>
              <a:ext cx="183" cy="6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97615" name="Clip" r:id="rId9" imgW="525240" imgH="1361880" progId="">
                      <p:embed/>
                    </p:oleObj>
                  </mc:Choice>
                  <mc:Fallback>
                    <p:oleObj name="Clip" r:id="rId9" imgW="525240" imgH="1361880" progId="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7" y="1898"/>
                            <a:ext cx="183" cy="6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31" name="Object 8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3378" y="1899"/>
              <a:ext cx="183" cy="6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97616" name="Clip" r:id="rId10" imgW="525240" imgH="1361880" progId="">
                      <p:embed/>
                    </p:oleObj>
                  </mc:Choice>
                  <mc:Fallback>
                    <p:oleObj name="Clip" r:id="rId10" imgW="525240" imgH="1361880" progId="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78" y="1899"/>
                            <a:ext cx="183" cy="6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32" name="Object 9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4059" y="1901"/>
              <a:ext cx="183" cy="6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97617" name="Clip" r:id="rId11" imgW="525240" imgH="1361880" progId="">
                      <p:embed/>
                    </p:oleObj>
                  </mc:Choice>
                  <mc:Fallback>
                    <p:oleObj name="Clip" r:id="rId11" imgW="525240" imgH="1361880" progId="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059" y="1901"/>
                            <a:ext cx="183" cy="6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033" name="Object 10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4770" y="1901"/>
              <a:ext cx="183" cy="6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97618" name="Clip" r:id="rId12" imgW="525240" imgH="1361880" progId="">
                      <p:embed/>
                    </p:oleObj>
                  </mc:Choice>
                  <mc:Fallback>
                    <p:oleObj name="Clip" r:id="rId12" imgW="525240" imgH="1361880" progId="">
                      <p:embed/>
                      <p:pic>
                        <p:nvPicPr>
                          <p:cNvPr id="0" name="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70" y="1901"/>
                            <a:ext cx="183" cy="6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49" name="Line 48"/>
              <p:cNvSpPr>
                <a:spLocks noChangeShapeType="1"/>
              </p:cNvSpPr>
              <p:nvPr/>
            </p:nvSpPr>
            <p:spPr bwMode="auto">
              <a:xfrm flipH="1">
                <a:off x="757" y="1191"/>
                <a:ext cx="1634" cy="68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50" name="Line 49"/>
              <p:cNvSpPr>
                <a:spLocks noChangeShapeType="1"/>
              </p:cNvSpPr>
              <p:nvPr/>
            </p:nvSpPr>
            <p:spPr bwMode="auto">
              <a:xfrm flipH="1">
                <a:off x="1326" y="1223"/>
                <a:ext cx="1191" cy="6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51" name="Line 50"/>
              <p:cNvSpPr>
                <a:spLocks noChangeShapeType="1"/>
              </p:cNvSpPr>
              <p:nvPr/>
            </p:nvSpPr>
            <p:spPr bwMode="auto">
              <a:xfrm flipH="1">
                <a:off x="2036" y="1223"/>
                <a:ext cx="584" cy="6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52" name="Line 51"/>
              <p:cNvSpPr>
                <a:spLocks noChangeShapeType="1"/>
              </p:cNvSpPr>
              <p:nvPr/>
            </p:nvSpPr>
            <p:spPr bwMode="auto">
              <a:xfrm flipH="1">
                <a:off x="2746" y="1223"/>
                <a:ext cx="8" cy="6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53" name="Line 52"/>
              <p:cNvSpPr>
                <a:spLocks noChangeShapeType="1"/>
              </p:cNvSpPr>
              <p:nvPr/>
            </p:nvSpPr>
            <p:spPr bwMode="auto">
              <a:xfrm>
                <a:off x="2888" y="1215"/>
                <a:ext cx="568" cy="65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54" name="Line 53"/>
              <p:cNvSpPr>
                <a:spLocks noChangeShapeType="1"/>
              </p:cNvSpPr>
              <p:nvPr/>
            </p:nvSpPr>
            <p:spPr bwMode="auto">
              <a:xfrm>
                <a:off x="3038" y="1215"/>
                <a:ext cx="1033" cy="6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055" name="Line 54"/>
              <p:cNvSpPr>
                <a:spLocks noChangeShapeType="1"/>
              </p:cNvSpPr>
              <p:nvPr/>
            </p:nvSpPr>
            <p:spPr bwMode="auto">
              <a:xfrm>
                <a:off x="3227" y="1199"/>
                <a:ext cx="1507" cy="7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sp>
          <p:nvSpPr>
            <p:cNvPr id="1043" name="Text Box 62"/>
            <p:cNvSpPr txBox="1">
              <a:spLocks noChangeArrowheads="1"/>
            </p:cNvSpPr>
            <p:nvPr/>
          </p:nvSpPr>
          <p:spPr bwMode="auto">
            <a:xfrm>
              <a:off x="2201" y="1781"/>
              <a:ext cx="288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3600"/>
                <a:t>…</a:t>
              </a:r>
            </a:p>
          </p:txBody>
        </p:sp>
      </p:grpSp>
      <p:grpSp>
        <p:nvGrpSpPr>
          <p:cNvPr id="40" name="Group 56"/>
          <p:cNvGrpSpPr>
            <a:grpSpLocks/>
          </p:cNvGrpSpPr>
          <p:nvPr/>
        </p:nvGrpSpPr>
        <p:grpSpPr bwMode="auto">
          <a:xfrm>
            <a:off x="1252571" y="4469854"/>
            <a:ext cx="7874566" cy="1911474"/>
            <a:chOff x="765" y="2612"/>
            <a:chExt cx="4803" cy="1068"/>
          </a:xfrm>
        </p:grpSpPr>
        <p:sp>
          <p:nvSpPr>
            <p:cNvPr id="41" name="Rectangle 33"/>
            <p:cNvSpPr>
              <a:spLocks noChangeArrowheads="1"/>
            </p:cNvSpPr>
            <p:nvPr/>
          </p:nvSpPr>
          <p:spPr bwMode="auto">
            <a:xfrm>
              <a:off x="3668" y="3116"/>
              <a:ext cx="1900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>
                <a:lnSpc>
                  <a:spcPct val="95000"/>
                </a:lnSpc>
              </a:pPr>
              <a:r>
                <a:rPr lang="en-US" sz="2400" b="1" dirty="0">
                  <a:solidFill>
                    <a:srgbClr val="0033CC"/>
                  </a:solidFill>
                  <a:latin typeface="Comic Sans MS"/>
                  <a:cs typeface="Comic Sans MS"/>
                  <a:sym typeface="Symbol" pitchFamily="18" charset="2"/>
                </a:rPr>
                <a:t></a:t>
              </a:r>
              <a:r>
                <a:rPr lang="en-US" sz="2400" b="1" dirty="0">
                  <a:solidFill>
                    <a:srgbClr val="0033CC"/>
                  </a:solidFill>
                  <a:latin typeface="Comic Sans MS"/>
                  <a:cs typeface="Comic Sans MS"/>
                </a:rPr>
                <a:t> t +1 </a:t>
              </a:r>
              <a:r>
                <a:rPr lang="en-US" sz="2400" b="1" dirty="0" smtClean="0">
                  <a:solidFill>
                    <a:srgbClr val="0033CC"/>
                  </a:solidFill>
                  <a:latin typeface="Comic Sans MS"/>
                  <a:cs typeface="Comic Sans MS"/>
                </a:rPr>
                <a:t>parties </a:t>
              </a:r>
              <a:r>
                <a:rPr lang="en-US" sz="2400" b="1" dirty="0">
                  <a:solidFill>
                    <a:srgbClr val="0033CC"/>
                  </a:solidFill>
                  <a:latin typeface="Comic Sans MS"/>
                  <a:cs typeface="Comic Sans MS"/>
                </a:rPr>
                <a:t>can reconstruct the secret</a:t>
              </a:r>
            </a:p>
          </p:txBody>
        </p:sp>
        <p:sp>
          <p:nvSpPr>
            <p:cNvPr id="42" name="Rectangle 39"/>
            <p:cNvSpPr>
              <a:spLocks noChangeArrowheads="1"/>
            </p:cNvSpPr>
            <p:nvPr/>
          </p:nvSpPr>
          <p:spPr bwMode="auto">
            <a:xfrm>
              <a:off x="2384" y="3344"/>
              <a:ext cx="768" cy="336"/>
            </a:xfrm>
            <a:prstGeom prst="rect">
              <a:avLst/>
            </a:prstGeom>
            <a:solidFill>
              <a:srgbClr val="99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2400">
                  <a:solidFill>
                    <a:schemeClr val="tx2"/>
                  </a:solidFill>
                  <a:latin typeface="Arial Narrow" pitchFamily="34" charset="0"/>
                </a:rPr>
                <a:t>Secret </a:t>
              </a:r>
              <a:r>
                <a:rPr lang="en-US" sz="2400" b="1">
                  <a:solidFill>
                    <a:schemeClr val="tx2"/>
                  </a:solidFill>
                  <a:latin typeface="Arial Narrow" pitchFamily="34" charset="0"/>
                </a:rPr>
                <a:t>s</a:t>
              </a:r>
            </a:p>
          </p:txBody>
        </p:sp>
        <p:sp>
          <p:nvSpPr>
            <p:cNvPr id="43" name="Line 45"/>
            <p:cNvSpPr>
              <a:spLocks noChangeShapeType="1"/>
            </p:cNvSpPr>
            <p:nvPr/>
          </p:nvSpPr>
          <p:spPr bwMode="auto">
            <a:xfrm>
              <a:off x="765" y="2612"/>
              <a:ext cx="1610" cy="6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" name="Line 46"/>
            <p:cNvSpPr>
              <a:spLocks noChangeShapeType="1"/>
            </p:cNvSpPr>
            <p:nvPr/>
          </p:nvSpPr>
          <p:spPr bwMode="auto">
            <a:xfrm flipH="1">
              <a:off x="3140" y="2628"/>
              <a:ext cx="1571" cy="6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" name="Line 47"/>
            <p:cNvSpPr>
              <a:spLocks noChangeShapeType="1"/>
            </p:cNvSpPr>
            <p:nvPr/>
          </p:nvSpPr>
          <p:spPr bwMode="auto">
            <a:xfrm flipH="1">
              <a:off x="3014" y="2620"/>
              <a:ext cx="1026" cy="6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" name="Line 49"/>
            <p:cNvSpPr>
              <a:spLocks noChangeShapeType="1"/>
            </p:cNvSpPr>
            <p:nvPr/>
          </p:nvSpPr>
          <p:spPr bwMode="auto">
            <a:xfrm>
              <a:off x="1341" y="2620"/>
              <a:ext cx="1137" cy="6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7" name="Line 50"/>
            <p:cNvSpPr>
              <a:spLocks noChangeShapeType="1"/>
            </p:cNvSpPr>
            <p:nvPr/>
          </p:nvSpPr>
          <p:spPr bwMode="auto">
            <a:xfrm>
              <a:off x="2020" y="2628"/>
              <a:ext cx="600" cy="6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8" name="Line 52"/>
            <p:cNvSpPr>
              <a:spLocks noChangeShapeType="1"/>
            </p:cNvSpPr>
            <p:nvPr/>
          </p:nvSpPr>
          <p:spPr bwMode="auto">
            <a:xfrm flipH="1">
              <a:off x="2864" y="2643"/>
              <a:ext cx="576" cy="6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9" name="Line 53"/>
            <p:cNvSpPr>
              <a:spLocks noChangeShapeType="1"/>
            </p:cNvSpPr>
            <p:nvPr/>
          </p:nvSpPr>
          <p:spPr bwMode="auto">
            <a:xfrm>
              <a:off x="2722" y="2635"/>
              <a:ext cx="16" cy="6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0" name="Rectangle 34"/>
          <p:cNvSpPr>
            <a:spLocks noChangeArrowheads="1"/>
          </p:cNvSpPr>
          <p:nvPr/>
        </p:nvSpPr>
        <p:spPr bwMode="auto">
          <a:xfrm>
            <a:off x="464637" y="5635054"/>
            <a:ext cx="1905000" cy="457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800" dirty="0" smtClean="0">
                <a:solidFill>
                  <a:srgbClr val="0000FF"/>
                </a:solidFill>
                <a:latin typeface="Comic Sans MS"/>
                <a:cs typeface="Comic Sans MS"/>
              </a:rPr>
              <a:t>Reconstruction </a:t>
            </a:r>
            <a:endParaRPr lang="en-US" sz="2800" dirty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eaLnBrk="0" hangingPunct="0"/>
            <a:r>
              <a:rPr lang="en-US" sz="2800" dirty="0">
                <a:solidFill>
                  <a:srgbClr val="0000FF"/>
                </a:solidFill>
                <a:latin typeface="Comic Sans MS"/>
                <a:cs typeface="Comic Sans MS"/>
              </a:rPr>
              <a:t>Phase</a:t>
            </a:r>
          </a:p>
        </p:txBody>
      </p:sp>
    </p:spTree>
    <p:extLst>
      <p:ext uri="{BB962C8B-B14F-4D97-AF65-F5344CB8AC3E}">
        <p14:creationId xmlns:p14="http://schemas.microsoft.com/office/powerpoint/2010/main" val="1431196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41343" y="206878"/>
            <a:ext cx="8516937" cy="838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Shamir-sharing: (</a:t>
            </a:r>
            <a:r>
              <a:rPr lang="en-US" dirty="0" err="1" smtClean="0">
                <a:solidFill>
                  <a:srgbClr val="008000"/>
                </a:solidFill>
                <a:latin typeface="Comic Sans MS" pitchFamily="66" charset="0"/>
              </a:rPr>
              <a:t>n,t</a:t>
            </a:r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) - Secret Sharing for Semi-honest Adversaries</a:t>
            </a:r>
            <a:endParaRPr lang="en-US" sz="3200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182068" y="1229810"/>
            <a:ext cx="3675054" cy="5334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2400" dirty="0">
                <a:solidFill>
                  <a:schemeClr val="tx2"/>
                </a:solidFill>
                <a:latin typeface="Arial Narrow" pitchFamily="34" charset="0"/>
              </a:rPr>
              <a:t>Secret </a:t>
            </a:r>
            <a:r>
              <a:rPr lang="en-US" sz="2400" b="1" dirty="0">
                <a:solidFill>
                  <a:schemeClr val="tx2"/>
                </a:solidFill>
                <a:latin typeface="Arial Narrow" pitchFamily="34" charset="0"/>
              </a:rPr>
              <a:t>x</a:t>
            </a:r>
            <a:r>
              <a:rPr lang="en-US" sz="2400" b="1" dirty="0" smtClean="0">
                <a:solidFill>
                  <a:schemeClr val="tx2"/>
                </a:solidFill>
                <a:latin typeface="Arial Narrow" pitchFamily="34" charset="0"/>
              </a:rPr>
              <a:t> is Shamir-Shared if</a:t>
            </a:r>
            <a:endParaRPr lang="en-US" sz="24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grpSp>
        <p:nvGrpSpPr>
          <p:cNvPr id="17" name="Group 60"/>
          <p:cNvGrpSpPr>
            <a:grpSpLocks/>
          </p:cNvGrpSpPr>
          <p:nvPr/>
        </p:nvGrpSpPr>
        <p:grpSpPr bwMode="auto">
          <a:xfrm>
            <a:off x="1709755" y="5486947"/>
            <a:ext cx="4376747" cy="919169"/>
            <a:chOff x="315" y="1896"/>
            <a:chExt cx="2757" cy="667"/>
          </a:xfrm>
        </p:grpSpPr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912" y="2008"/>
              <a:ext cx="192" cy="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600" dirty="0">
                  <a:latin typeface="Comic Sans MS"/>
                  <a:cs typeface="Comic Sans MS"/>
                </a:rPr>
                <a:t>x</a:t>
              </a:r>
              <a:r>
                <a:rPr lang="en-US" sz="1600" baseline="-25000" dirty="0" smtClean="0">
                  <a:latin typeface="Comic Sans MS"/>
                  <a:cs typeface="Comic Sans MS"/>
                </a:rPr>
                <a:t>2</a:t>
              </a:r>
              <a:endParaRPr lang="en-US" sz="1600" baseline="-25000" dirty="0">
                <a:latin typeface="Comic Sans MS"/>
                <a:cs typeface="Comic Sans MS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1635" y="2019"/>
              <a:ext cx="240" cy="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600" dirty="0">
                  <a:latin typeface="Comic Sans MS"/>
                  <a:cs typeface="Comic Sans MS"/>
                </a:rPr>
                <a:t>x</a:t>
              </a:r>
              <a:r>
                <a:rPr lang="en-US" sz="1600" baseline="-25000" dirty="0" smtClean="0">
                  <a:latin typeface="Comic Sans MS"/>
                  <a:cs typeface="Comic Sans MS"/>
                </a:rPr>
                <a:t>3</a:t>
              </a:r>
              <a:endParaRPr lang="en-US" sz="1600" dirty="0">
                <a:latin typeface="Comic Sans MS"/>
                <a:cs typeface="Comic Sans MS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2592" y="2032"/>
              <a:ext cx="240" cy="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600" dirty="0">
                  <a:latin typeface="Comic Sans MS"/>
                  <a:cs typeface="Comic Sans MS"/>
                </a:rPr>
                <a:t> </a:t>
              </a:r>
              <a:r>
                <a:rPr lang="en-US" sz="1600" dirty="0" err="1">
                  <a:latin typeface="Comic Sans MS"/>
                  <a:cs typeface="Comic Sans MS"/>
                </a:rPr>
                <a:t>x</a:t>
              </a:r>
              <a:r>
                <a:rPr lang="en-US" sz="1600" baseline="-25000" dirty="0" err="1" smtClean="0">
                  <a:latin typeface="Comic Sans MS"/>
                  <a:cs typeface="Comic Sans MS"/>
                </a:rPr>
                <a:t>n</a:t>
              </a:r>
              <a:endParaRPr lang="en-US" sz="1600" baseline="-25000" dirty="0">
                <a:latin typeface="Comic Sans MS"/>
                <a:cs typeface="Comic Sans MS"/>
              </a:endParaRPr>
            </a:p>
          </p:txBody>
        </p:sp>
        <p:graphicFrame>
          <p:nvGraphicFramePr>
            <p:cNvPr id="25" name="Object 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932" y="1896"/>
            <a:ext cx="183" cy="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8303" name="Clip" r:id="rId4" imgW="525240" imgH="1361880" progId="">
                    <p:embed/>
                  </p:oleObj>
                </mc:Choice>
                <mc:Fallback>
                  <p:oleObj name="Clip" r:id="rId4" imgW="525240" imgH="1361880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32" y="1896"/>
                          <a:ext cx="183" cy="6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6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190" y="1897"/>
            <a:ext cx="183" cy="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8304" name="Clip" r:id="rId6" imgW="525240" imgH="1361880" progId="">
                    <p:embed/>
                  </p:oleObj>
                </mc:Choice>
                <mc:Fallback>
                  <p:oleObj name="Clip" r:id="rId6" imgW="525240" imgH="1361880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90" y="1897"/>
                          <a:ext cx="183" cy="6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7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37" y="1898"/>
            <a:ext cx="183" cy="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8305" name="Clip" r:id="rId7" imgW="525240" imgH="1361880" progId="">
                    <p:embed/>
                  </p:oleObj>
                </mc:Choice>
                <mc:Fallback>
                  <p:oleObj name="Clip" r:id="rId7" imgW="525240" imgH="1361880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7" y="1898"/>
                          <a:ext cx="183" cy="6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10">
              <a:hlinkClick r:id="" action="ppaction://ole?verb=0"/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32275186"/>
                </p:ext>
              </p:extLst>
            </p:nvPr>
          </p:nvGraphicFramePr>
          <p:xfrm>
            <a:off x="2889" y="1901"/>
            <a:ext cx="183" cy="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8306" name="Clip" r:id="rId8" imgW="525240" imgH="1361880" progId="">
                    <p:embed/>
                  </p:oleObj>
                </mc:Choice>
                <mc:Fallback>
                  <p:oleObj name="Clip" r:id="rId8" imgW="525240" imgH="1361880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9" y="1901"/>
                          <a:ext cx="183" cy="6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15" y="2003"/>
              <a:ext cx="240" cy="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r>
                <a:rPr lang="en-US" sz="1600" dirty="0">
                  <a:latin typeface="Comic Sans MS"/>
                  <a:cs typeface="Comic Sans MS"/>
                </a:rPr>
                <a:t>x</a:t>
              </a:r>
              <a:r>
                <a:rPr lang="en-US" sz="1600" baseline="-25000" dirty="0" smtClean="0">
                  <a:latin typeface="Comic Sans MS"/>
                  <a:cs typeface="Comic Sans MS"/>
                </a:rPr>
                <a:t>1</a:t>
              </a:r>
              <a:endParaRPr lang="en-US" sz="1600" baseline="-25000" dirty="0">
                <a:latin typeface="Comic Sans MS"/>
                <a:cs typeface="Comic Sans MS"/>
              </a:endParaRPr>
            </a:p>
          </p:txBody>
        </p:sp>
      </p:grpSp>
      <p:sp>
        <p:nvSpPr>
          <p:cNvPr id="18" name="Text Box 62"/>
          <p:cNvSpPr txBox="1">
            <a:spLocks noChangeArrowheads="1"/>
          </p:cNvSpPr>
          <p:nvPr/>
        </p:nvSpPr>
        <p:spPr bwMode="auto">
          <a:xfrm>
            <a:off x="4751950" y="5416026"/>
            <a:ext cx="457200" cy="54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3600" dirty="0"/>
              <a:t>…</a:t>
            </a:r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47705" y="1664113"/>
            <a:ext cx="5970977" cy="3851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47423" y="1664113"/>
            <a:ext cx="5926381" cy="2681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77753" y="3005010"/>
            <a:ext cx="378629" cy="255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7327395" y="2875002"/>
            <a:ext cx="14102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Arial Narrow" pitchFamily="34" charset="0"/>
              </a:rPr>
              <a:t>Random polynomial of degree t over </a:t>
            </a:r>
            <a:r>
              <a:rPr lang="en-US" b="1" dirty="0" err="1" smtClean="0">
                <a:solidFill>
                  <a:schemeClr val="tx2"/>
                </a:solidFill>
                <a:latin typeface="Arial Narrow" pitchFamily="34" charset="0"/>
              </a:rPr>
              <a:t>F</a:t>
            </a:r>
            <a:r>
              <a:rPr lang="en-US" b="1" baseline="-25000" dirty="0" err="1" smtClean="0">
                <a:solidFill>
                  <a:schemeClr val="tx2"/>
                </a:solidFill>
                <a:latin typeface="Arial Narrow" pitchFamily="34" charset="0"/>
              </a:rPr>
              <a:t>p</a:t>
            </a:r>
            <a:r>
              <a:rPr lang="en-US" b="1" baseline="-25000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b="1" dirty="0" smtClean="0">
                <a:solidFill>
                  <a:schemeClr val="tx2"/>
                </a:solidFill>
                <a:latin typeface="Arial Narrow" pitchFamily="34" charset="0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latin typeface="Arial Narrow" pitchFamily="34" charset="0"/>
              </a:rPr>
              <a:t>s.t</a:t>
            </a:r>
            <a:r>
              <a:rPr lang="en-US" b="1" dirty="0" smtClean="0">
                <a:solidFill>
                  <a:schemeClr val="tx2"/>
                </a:solidFill>
                <a:latin typeface="Arial Narrow" pitchFamily="34" charset="0"/>
              </a:rPr>
              <a:t> p&gt;n</a:t>
            </a:r>
            <a:endParaRPr lang="en-US" baseline="-25000" dirty="0"/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2022000" y="6349559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1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3063894" y="6349559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2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5790166" y="6338384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 err="1" smtClean="0">
                <a:latin typeface="Comic Sans MS"/>
                <a:cs typeface="Comic Sans MS"/>
              </a:rPr>
              <a:t>n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4249207" y="6332629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3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733864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" grpId="0"/>
      <p:bldP spid="19" grpId="0"/>
      <p:bldP spid="24" grpId="0"/>
      <p:bldP spid="28" grpId="0"/>
      <p:bldP spid="2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41343" y="206878"/>
            <a:ext cx="8516937" cy="838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Reconstruction of Shamir-sharing: (</a:t>
            </a:r>
            <a:r>
              <a:rPr lang="en-US" dirty="0" err="1" smtClean="0">
                <a:solidFill>
                  <a:srgbClr val="008000"/>
                </a:solidFill>
                <a:latin typeface="Comic Sans MS" pitchFamily="66" charset="0"/>
              </a:rPr>
              <a:t>n,t</a:t>
            </a:r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) - Secret Sharing for Semi-honest Adversaries</a:t>
            </a:r>
            <a:endParaRPr lang="en-US" sz="3200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406571" y="3171511"/>
            <a:ext cx="304801" cy="26844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2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436206" y="4386448"/>
            <a:ext cx="381001" cy="507284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3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1406571" y="5801595"/>
            <a:ext cx="381001" cy="35390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n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31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4602790"/>
              </p:ext>
            </p:extLst>
          </p:nvPr>
        </p:nvGraphicFramePr>
        <p:xfrm>
          <a:off x="927649" y="4216947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327" name="Clip" r:id="rId4" imgW="525240" imgH="1361880" progId="">
                  <p:embed/>
                </p:oleObj>
              </mc:Choice>
              <mc:Fallback>
                <p:oleObj name="Clip" r:id="rId4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649" y="4216947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8720289"/>
              </p:ext>
            </p:extLst>
          </p:nvPr>
        </p:nvGraphicFramePr>
        <p:xfrm>
          <a:off x="927649" y="2863658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328" name="Clip" r:id="rId6" imgW="525240" imgH="1361880" progId="">
                  <p:embed/>
                </p:oleObj>
              </mc:Choice>
              <mc:Fallback>
                <p:oleObj name="Clip" r:id="rId6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649" y="2863658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4001900"/>
              </p:ext>
            </p:extLst>
          </p:nvPr>
        </p:nvGraphicFramePr>
        <p:xfrm>
          <a:off x="910716" y="1425704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329" name="Clip" r:id="rId7" imgW="525240" imgH="1361880" progId="">
                  <p:embed/>
                </p:oleObj>
              </mc:Choice>
              <mc:Fallback>
                <p:oleObj name="Clip" r:id="rId7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716" y="1425704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0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2083569"/>
              </p:ext>
            </p:extLst>
          </p:nvPr>
        </p:nvGraphicFramePr>
        <p:xfrm>
          <a:off x="927649" y="5493837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9330" name="Clip" r:id="rId8" imgW="525240" imgH="1361880" progId="">
                  <p:embed/>
                </p:oleObj>
              </mc:Choice>
              <mc:Fallback>
                <p:oleObj name="Clip" r:id="rId8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649" y="5493837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1393318" y="1768770"/>
            <a:ext cx="381001" cy="27533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sz="1600" dirty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/>
                <a:cs typeface="Comic Sans MS"/>
              </a:rPr>
              <a:t>1</a:t>
            </a:r>
            <a:endParaRPr lang="en-US" sz="1600" baseline="-250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301121" y="1649575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1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37" name="Text Box 7"/>
          <p:cNvSpPr txBox="1">
            <a:spLocks noChangeArrowheads="1"/>
          </p:cNvSpPr>
          <p:nvPr/>
        </p:nvSpPr>
        <p:spPr bwMode="auto">
          <a:xfrm>
            <a:off x="318054" y="3115112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2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289508" y="5782610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err="1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 err="1" smtClean="0">
                <a:latin typeface="Comic Sans MS"/>
                <a:cs typeface="Comic Sans MS"/>
              </a:rPr>
              <a:t>n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320021" y="4471980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3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2993534" y="3592815"/>
            <a:ext cx="5040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latin typeface="Comic Sans MS"/>
                <a:cs typeface="Comic Sans MS"/>
              </a:rPr>
              <a:t>P</a:t>
            </a:r>
            <a:r>
              <a:rPr lang="en-US" sz="2000" b="1" baseline="-25000" dirty="0">
                <a:latin typeface="Comic Sans MS"/>
                <a:cs typeface="Comic Sans MS"/>
              </a:rPr>
              <a:t>i</a:t>
            </a:r>
            <a:endParaRPr lang="en-US" sz="2000" b="1" baseline="-25000" dirty="0" smtClean="0">
              <a:latin typeface="Comic Sans MS"/>
              <a:cs typeface="Comic Sans MS"/>
            </a:endParaRPr>
          </a:p>
        </p:txBody>
      </p: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85748" y="1764435"/>
            <a:ext cx="4005851" cy="451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03587" y="1700225"/>
            <a:ext cx="4020524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48138" y="3201788"/>
            <a:ext cx="378629" cy="255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05201" y="6355317"/>
            <a:ext cx="3233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latin typeface="Comic Sans MS"/>
                <a:cs typeface="Comic Sans MS"/>
              </a:rPr>
              <a:t>The same is done for all P</a:t>
            </a:r>
            <a:r>
              <a:rPr lang="en-US" b="1" baseline="-25000" dirty="0" smtClean="0">
                <a:latin typeface="Comic Sans MS"/>
                <a:cs typeface="Comic Sans MS"/>
              </a:rPr>
              <a:t>i</a:t>
            </a:r>
            <a:endParaRPr lang="en-US" b="1" baseline="-25000" dirty="0">
              <a:latin typeface="Comic Sans MS"/>
              <a:cs typeface="Comic Sans M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25507" y="5876307"/>
            <a:ext cx="28091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kern="0" dirty="0" smtClean="0">
                <a:latin typeface="Comic Sans MS"/>
                <a:cs typeface="Comic Sans MS"/>
                <a:sym typeface="Wingdings"/>
              </a:rPr>
              <a:t>Lagrange’s Interpolation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738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40741E-7 L 0.22414 0.271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1356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0.26736 0.0678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68" y="338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7 L 0.30261 -0.126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22" y="-634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96296E-6 L 0.34063 -0.3192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31" y="-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29" grpId="0" animBg="1"/>
      <p:bldP spid="35" grpId="0" animBg="1"/>
      <p:bldP spid="5" grpId="0"/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41343" y="206878"/>
            <a:ext cx="8516937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Shamir-sharing Properties</a:t>
            </a:r>
            <a:endParaRPr lang="en-US" sz="3200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301712" y="2204298"/>
            <a:ext cx="8639092" cy="584776"/>
          </a:xfrm>
          <a:prstGeom prst="rect">
            <a:avLst/>
          </a:prstGeom>
          <a:solidFill>
            <a:srgbClr val="FFF8C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 Property 2: Any t parties have ‘no’ information about the secret. </a:t>
            </a:r>
            <a:r>
              <a:rPr lang="en-US" sz="1600" dirty="0" err="1" smtClean="0">
                <a:latin typeface="Comic Sans MS"/>
                <a:cs typeface="Comic Sans MS"/>
              </a:rPr>
              <a:t>Pr</a:t>
            </a:r>
            <a:r>
              <a:rPr lang="en-US" sz="1600" dirty="0" smtClean="0">
                <a:latin typeface="Comic Sans MS"/>
                <a:cs typeface="Comic Sans MS"/>
              </a:rPr>
              <a:t>[secret =s before secret sharing] – </a:t>
            </a:r>
            <a:r>
              <a:rPr lang="en-US" sz="1600" dirty="0" err="1" smtClean="0">
                <a:latin typeface="Comic Sans MS"/>
                <a:cs typeface="Comic Sans MS"/>
              </a:rPr>
              <a:t>Pr</a:t>
            </a:r>
            <a:r>
              <a:rPr lang="en-US" sz="1600" dirty="0" smtClean="0">
                <a:latin typeface="Comic Sans MS"/>
                <a:cs typeface="Comic Sans MS"/>
              </a:rPr>
              <a:t>[secret =s after secret sharing] = 0  </a:t>
            </a:r>
            <a:endParaRPr lang="en-US" sz="1600" baseline="-25000" dirty="0" smtClean="0">
              <a:latin typeface="Comic Sans MS"/>
              <a:cs typeface="Comic Sans MS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301712" y="1505949"/>
            <a:ext cx="8639092" cy="338554"/>
          </a:xfrm>
          <a:prstGeom prst="rect">
            <a:avLst/>
          </a:prstGeom>
          <a:solidFill>
            <a:srgbClr val="FFF8C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Property 1: Any (t+1) parties have ‘complete’ information about the secret.  </a:t>
            </a:r>
            <a:endParaRPr lang="en-US" sz="1600" baseline="-25000" dirty="0" smtClean="0">
              <a:latin typeface="Comic Sans MS"/>
              <a:cs typeface="Comic Sans MS"/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877444" y="3571927"/>
            <a:ext cx="65732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&gt;&gt; Both proof can be derived from Lagrange’s Interpolation.</a:t>
            </a:r>
            <a:endParaRPr lang="en-US" sz="1600" baseline="-25000" dirty="0" smtClean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761284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41343" y="206878"/>
            <a:ext cx="8516937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Lagrange’s Interpolation</a:t>
            </a:r>
            <a:endParaRPr lang="en-US" sz="3200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66245" y="1523561"/>
            <a:ext cx="86390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&gt;&gt; Assume that h(x) is a polynomial of degree at most t and C is a subset of </a:t>
            </a:r>
            <a:r>
              <a:rPr lang="en-US" sz="1600" dirty="0" err="1" smtClean="0">
                <a:latin typeface="Comic Sans MS"/>
                <a:cs typeface="Comic Sans MS"/>
              </a:rPr>
              <a:t>F</a:t>
            </a:r>
            <a:r>
              <a:rPr lang="en-US" sz="1600" baseline="-25000" dirty="0" err="1" smtClean="0">
                <a:latin typeface="Comic Sans MS"/>
                <a:cs typeface="Comic Sans MS"/>
              </a:rPr>
              <a:t>p</a:t>
            </a:r>
            <a:r>
              <a:rPr lang="en-US" sz="1600" dirty="0" smtClean="0">
                <a:latin typeface="Comic Sans MS"/>
                <a:cs typeface="Comic Sans MS"/>
              </a:rPr>
              <a:t> of size t+1</a:t>
            </a:r>
            <a:endParaRPr lang="en-US" sz="1600" baseline="-25000" dirty="0" smtClean="0">
              <a:latin typeface="Comic Sans MS"/>
              <a:cs typeface="Comic Sans MS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5958983" y="3405267"/>
            <a:ext cx="326967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&gt;&gt; Poly of degree t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&gt;&gt; At </a:t>
            </a:r>
            <a:r>
              <a:rPr lang="en-US" sz="1600" dirty="0" err="1">
                <a:latin typeface="Comic Sans MS"/>
                <a:cs typeface="Comic Sans MS"/>
              </a:rPr>
              <a:t>i</a:t>
            </a:r>
            <a:r>
              <a:rPr lang="en-US" sz="1600" dirty="0" smtClean="0">
                <a:latin typeface="Comic Sans MS"/>
                <a:cs typeface="Comic Sans MS"/>
              </a:rPr>
              <a:t>, it evaluates to 1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&gt;&gt; At any other point, it gives 0.    </a:t>
            </a: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32925" y="2742295"/>
            <a:ext cx="32860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Theorem: h(x) can be written as</a:t>
            </a:r>
            <a:endParaRPr lang="en-US" sz="1600" baseline="-25000" dirty="0" smtClean="0">
              <a:latin typeface="Comic Sans MS"/>
              <a:cs typeface="Comic Sans MS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85322" y="1947010"/>
            <a:ext cx="40141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&gt;&gt; Assume for simplicity  C = {1,……,t+1}</a:t>
            </a:r>
            <a:endParaRPr lang="en-US" sz="1600" baseline="-25000" dirty="0" smtClean="0">
              <a:latin typeface="Comic Sans MS"/>
              <a:cs typeface="Comic Sans MS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9431117"/>
              </p:ext>
            </p:extLst>
          </p:nvPr>
        </p:nvGraphicFramePr>
        <p:xfrm>
          <a:off x="3234256" y="2688887"/>
          <a:ext cx="2108824" cy="596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2286" name="Equation" r:id="rId4" imgW="1143000" imgH="368300" progId="Equation.3">
                  <p:embed/>
                </p:oleObj>
              </mc:Choice>
              <mc:Fallback>
                <p:oleObj name="Equation" r:id="rId4" imgW="11430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4256" y="2688887"/>
                        <a:ext cx="2108824" cy="5961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707019"/>
              </p:ext>
            </p:extLst>
          </p:nvPr>
        </p:nvGraphicFramePr>
        <p:xfrm>
          <a:off x="6316127" y="2624664"/>
          <a:ext cx="2404537" cy="745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2287" name="Equation" r:id="rId6" imgW="1092200" imgH="457200" progId="Equation.3">
                  <p:embed/>
                </p:oleObj>
              </mc:Choice>
              <mc:Fallback>
                <p:oleObj name="Equation" r:id="rId6" imgW="1092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16127" y="2624664"/>
                        <a:ext cx="2404537" cy="7450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5343080" y="2725362"/>
            <a:ext cx="839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where</a:t>
            </a:r>
            <a:endParaRPr lang="en-US" dirty="0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98514" y="3471981"/>
            <a:ext cx="8328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Proof:</a:t>
            </a:r>
            <a:endParaRPr lang="en-US" sz="1600" baseline="-25000" dirty="0" smtClean="0">
              <a:latin typeface="Comic Sans MS"/>
              <a:cs typeface="Comic Sans MS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65669"/>
              </p:ext>
            </p:extLst>
          </p:nvPr>
        </p:nvGraphicFramePr>
        <p:xfrm>
          <a:off x="3022067" y="4454867"/>
          <a:ext cx="1876425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2288" name="Equation" r:id="rId8" imgW="1130300" imgH="368300" progId="Equation.3">
                  <p:embed/>
                </p:oleObj>
              </mc:Choice>
              <mc:Fallback>
                <p:oleObj name="Equation" r:id="rId8" imgW="11303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22067" y="4454867"/>
                        <a:ext cx="1876425" cy="750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783101" y="4548192"/>
            <a:ext cx="21849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Consider </a:t>
            </a:r>
            <a:r>
              <a:rPr lang="en-US" sz="1600" dirty="0">
                <a:latin typeface="Comic Sans MS"/>
                <a:cs typeface="Comic Sans MS"/>
              </a:rPr>
              <a:t>LHS </a:t>
            </a:r>
            <a:r>
              <a:rPr lang="en-US" sz="1600" dirty="0" smtClean="0">
                <a:latin typeface="Comic Sans MS"/>
                <a:cs typeface="Comic Sans MS"/>
              </a:rPr>
              <a:t>– RHS:</a:t>
            </a:r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762006" y="3471981"/>
            <a:ext cx="50979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Comic Sans MS"/>
                <a:cs typeface="Comic Sans MS"/>
              </a:rPr>
              <a:t>Both LHS and RHS </a:t>
            </a:r>
            <a:r>
              <a:rPr lang="en-US" sz="1600" dirty="0" smtClean="0">
                <a:latin typeface="Comic Sans MS"/>
                <a:cs typeface="Comic Sans MS"/>
              </a:rPr>
              <a:t>evaluates to h(</a:t>
            </a:r>
            <a:r>
              <a:rPr lang="en-US" sz="1600" dirty="0" err="1" smtClean="0">
                <a:latin typeface="Comic Sans MS"/>
                <a:cs typeface="Comic Sans MS"/>
              </a:rPr>
              <a:t>i</a:t>
            </a:r>
            <a:r>
              <a:rPr lang="en-US" sz="1600" dirty="0" smtClean="0">
                <a:latin typeface="Comic Sans MS"/>
                <a:cs typeface="Comic Sans MS"/>
              </a:rPr>
              <a:t>) for every </a:t>
            </a:r>
            <a:r>
              <a:rPr lang="en-US" sz="1600" dirty="0" err="1" smtClean="0">
                <a:latin typeface="Comic Sans MS"/>
                <a:cs typeface="Comic Sans MS"/>
              </a:rPr>
              <a:t>i</a:t>
            </a:r>
            <a:r>
              <a:rPr lang="en-US" sz="1600" dirty="0" smtClean="0">
                <a:latin typeface="Comic Sans MS"/>
                <a:cs typeface="Comic Sans MS"/>
              </a:rPr>
              <a:t> in C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2006" y="3955625"/>
            <a:ext cx="405311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>
                <a:latin typeface="Comic Sans MS"/>
                <a:cs typeface="Comic Sans MS"/>
              </a:rPr>
              <a:t>Both LHS and RHS has degree at most t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46674" y="5317512"/>
            <a:ext cx="65838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LHS - </a:t>
            </a:r>
            <a:r>
              <a:rPr lang="en-US" sz="1600" dirty="0">
                <a:latin typeface="Comic Sans MS"/>
                <a:cs typeface="Comic Sans MS"/>
              </a:rPr>
              <a:t>RHS </a:t>
            </a:r>
            <a:r>
              <a:rPr lang="en-US" sz="1600" dirty="0" smtClean="0">
                <a:latin typeface="Comic Sans MS"/>
                <a:cs typeface="Comic Sans MS"/>
              </a:rPr>
              <a:t>evaluates to 0 for every </a:t>
            </a:r>
            <a:r>
              <a:rPr lang="en-US" sz="1600" dirty="0" err="1" smtClean="0">
                <a:latin typeface="Comic Sans MS"/>
                <a:cs typeface="Comic Sans MS"/>
              </a:rPr>
              <a:t>i</a:t>
            </a:r>
            <a:r>
              <a:rPr lang="en-US" sz="1600" dirty="0" smtClean="0">
                <a:latin typeface="Comic Sans MS"/>
                <a:cs typeface="Comic Sans MS"/>
              </a:rPr>
              <a:t> in C and has degree at most t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01880" y="5741167"/>
            <a:ext cx="32132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More zeros (roots) than degree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57881" y="5741167"/>
            <a:ext cx="17299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Zero polynomial!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46674" y="6317439"/>
            <a:ext cx="12536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LHS = RHS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854832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5" grpId="0"/>
      <p:bldP spid="11" grpId="0"/>
      <p:bldP spid="7" grpId="0"/>
      <p:bldP spid="8" grpId="0"/>
      <p:bldP spid="16" grpId="0"/>
      <p:bldP spid="17" grpId="0"/>
      <p:bldP spid="18" grpId="0"/>
      <p:bldP spid="20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41343" y="206878"/>
            <a:ext cx="8516937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Lagrange’s Interpolation</a:t>
            </a:r>
            <a:endParaRPr lang="en-US" sz="3200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5958983" y="2106248"/>
            <a:ext cx="326967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&gt;&gt; Poly of degree t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&gt;&gt; At </a:t>
            </a:r>
            <a:r>
              <a:rPr lang="en-US" sz="1600" dirty="0" err="1">
                <a:latin typeface="Comic Sans MS"/>
                <a:cs typeface="Comic Sans MS"/>
              </a:rPr>
              <a:t>i</a:t>
            </a:r>
            <a:r>
              <a:rPr lang="en-US" sz="1600" dirty="0" smtClean="0">
                <a:latin typeface="Comic Sans MS"/>
                <a:cs typeface="Comic Sans MS"/>
              </a:rPr>
              <a:t>, it evaluates to 1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&gt;&gt; At any other point, it gives 0.    </a:t>
            </a: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32925" y="1443276"/>
            <a:ext cx="32860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Theorem: h(x) can be written as</a:t>
            </a:r>
            <a:endParaRPr lang="en-US" sz="1600" baseline="-25000" dirty="0" smtClean="0">
              <a:latin typeface="Comic Sans MS"/>
              <a:cs typeface="Comic Sans MS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7483591" y="6349677"/>
            <a:ext cx="14910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C = {1,……,t+1}</a:t>
            </a:r>
            <a:endParaRPr lang="en-US" sz="1600" baseline="-25000" dirty="0" smtClean="0">
              <a:latin typeface="Comic Sans MS"/>
              <a:cs typeface="Comic Sans MS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319630"/>
              </p:ext>
            </p:extLst>
          </p:nvPr>
        </p:nvGraphicFramePr>
        <p:xfrm>
          <a:off x="3234256" y="1389868"/>
          <a:ext cx="2108824" cy="596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16" name="Equation" r:id="rId4" imgW="1143000" imgH="368300" progId="Equation.3">
                  <p:embed/>
                </p:oleObj>
              </mc:Choice>
              <mc:Fallback>
                <p:oleObj name="Equation" r:id="rId4" imgW="11430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34256" y="1389868"/>
                        <a:ext cx="2108824" cy="5961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6508991"/>
              </p:ext>
            </p:extLst>
          </p:nvPr>
        </p:nvGraphicFramePr>
        <p:xfrm>
          <a:off x="6316127" y="1291779"/>
          <a:ext cx="2404537" cy="745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17" name="Equation" r:id="rId6" imgW="1092200" imgH="457200" progId="Equation.3">
                  <p:embed/>
                </p:oleObj>
              </mc:Choice>
              <mc:Fallback>
                <p:oleObj name="Equation" r:id="rId6" imgW="10922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16127" y="1291779"/>
                        <a:ext cx="2404537" cy="7450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5343080" y="1426343"/>
            <a:ext cx="839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where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08209" y="3429000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omic Sans MS"/>
                <a:cs typeface="Comic Sans MS"/>
              </a:rPr>
              <a:t>&gt;&gt; </a:t>
            </a: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654999"/>
              </p:ext>
            </p:extLst>
          </p:nvPr>
        </p:nvGraphicFramePr>
        <p:xfrm>
          <a:off x="671513" y="4560888"/>
          <a:ext cx="2271712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18" name="Equation" r:id="rId8" imgW="1231900" imgH="368300" progId="Equation.3">
                  <p:embed/>
                </p:oleObj>
              </mc:Choice>
              <mc:Fallback>
                <p:oleObj name="Equation" r:id="rId8" imgW="12319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71513" y="4560888"/>
                        <a:ext cx="2271712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652570"/>
              </p:ext>
            </p:extLst>
          </p:nvPr>
        </p:nvGraphicFramePr>
        <p:xfrm>
          <a:off x="589344" y="3462866"/>
          <a:ext cx="633413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19" name="Equation" r:id="rId10" imgW="342900" imgH="215900" progId="Equation.3">
                  <p:embed/>
                </p:oleObj>
              </mc:Choice>
              <mc:Fallback>
                <p:oleObj name="Equation" r:id="rId10" imgW="342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89344" y="3462866"/>
                        <a:ext cx="633413" cy="34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3"/>
          <p:cNvSpPr/>
          <p:nvPr/>
        </p:nvSpPr>
        <p:spPr>
          <a:xfrm>
            <a:off x="1308878" y="3417332"/>
            <a:ext cx="2513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omic Sans MS"/>
                <a:cs typeface="Comic Sans MS"/>
              </a:rPr>
              <a:t>a</a:t>
            </a:r>
            <a:r>
              <a:rPr lang="en-US" dirty="0" smtClean="0">
                <a:latin typeface="Comic Sans MS"/>
                <a:cs typeface="Comic Sans MS"/>
              </a:rPr>
              <a:t>re public polynomials 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08212" y="3953926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omic Sans MS"/>
                <a:cs typeface="Comic Sans MS"/>
              </a:rPr>
              <a:t>&gt;&gt; </a:t>
            </a: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9497061"/>
              </p:ext>
            </p:extLst>
          </p:nvPr>
        </p:nvGraphicFramePr>
        <p:xfrm>
          <a:off x="589347" y="3987792"/>
          <a:ext cx="633413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420" name="Equation" r:id="rId12" imgW="342900" imgH="215900" progId="Equation.3">
                  <p:embed/>
                </p:oleObj>
              </mc:Choice>
              <mc:Fallback>
                <p:oleObj name="Equation" r:id="rId12" imgW="342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89347" y="3987792"/>
                        <a:ext cx="633413" cy="349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1308881" y="3942258"/>
            <a:ext cx="340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omic Sans MS"/>
                <a:cs typeface="Comic Sans MS"/>
              </a:rPr>
              <a:t>a</a:t>
            </a:r>
            <a:r>
              <a:rPr lang="en-US" dirty="0" smtClean="0">
                <a:latin typeface="Comic Sans MS"/>
                <a:cs typeface="Comic Sans MS"/>
              </a:rPr>
              <a:t>re public values, denote by </a:t>
            </a:r>
            <a:r>
              <a:rPr lang="en-US" dirty="0" err="1" smtClean="0">
                <a:latin typeface="Comic Sans MS"/>
                <a:cs typeface="Comic Sans MS"/>
              </a:rPr>
              <a:t>r</a:t>
            </a:r>
            <a:r>
              <a:rPr lang="en-US" baseline="-25000" dirty="0" err="1" smtClean="0">
                <a:latin typeface="Comic Sans MS"/>
                <a:cs typeface="Comic Sans MS"/>
              </a:rPr>
              <a:t>i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42081" y="4597383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omic Sans MS"/>
                <a:cs typeface="Comic Sans MS"/>
              </a:rPr>
              <a:t>&gt;&gt;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098792" y="4560888"/>
            <a:ext cx="58758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omic Sans MS"/>
                <a:cs typeface="Comic Sans MS"/>
              </a:rPr>
              <a:t>Can be written as the linear combination of h(</a:t>
            </a:r>
            <a:r>
              <a:rPr lang="en-US" dirty="0" err="1" smtClean="0">
                <a:latin typeface="Comic Sans MS"/>
                <a:cs typeface="Comic Sans MS"/>
              </a:rPr>
              <a:t>i</a:t>
            </a:r>
            <a:r>
              <a:rPr lang="en-US" dirty="0" smtClean="0">
                <a:latin typeface="Comic Sans MS"/>
                <a:cs typeface="Comic Sans MS"/>
              </a:rPr>
              <a:t>)s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098795" y="5085814"/>
            <a:ext cx="58758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omic Sans MS"/>
                <a:cs typeface="Comic Sans MS"/>
              </a:rPr>
              <a:t>The combiners are (recombination vector): r</a:t>
            </a:r>
            <a:r>
              <a:rPr lang="en-US" baseline="-25000" dirty="0" smtClean="0">
                <a:latin typeface="Comic Sans MS"/>
                <a:cs typeface="Comic Sans MS"/>
              </a:rPr>
              <a:t>1</a:t>
            </a:r>
            <a:r>
              <a:rPr lang="en-US" dirty="0" smtClean="0">
                <a:latin typeface="Comic Sans MS"/>
                <a:cs typeface="Comic Sans MS"/>
              </a:rPr>
              <a:t>,….r</a:t>
            </a:r>
            <a:r>
              <a:rPr lang="en-US" baseline="-25000" dirty="0" smtClean="0">
                <a:latin typeface="Comic Sans MS"/>
                <a:cs typeface="Comic Sans MS"/>
              </a:rPr>
              <a:t>t+1</a:t>
            </a:r>
            <a:endParaRPr lang="en-US" baseline="-25000" dirty="0">
              <a:latin typeface="Comic Sans MS"/>
              <a:cs typeface="Comic Sans MS"/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157404" y="5773149"/>
            <a:ext cx="8639092" cy="338554"/>
          </a:xfrm>
          <a:prstGeom prst="rect">
            <a:avLst/>
          </a:prstGeom>
          <a:solidFill>
            <a:srgbClr val="FFF8C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Property 1: Any (t+1) parties have ‘complete’ information about the secret.  </a:t>
            </a:r>
            <a:endParaRPr lang="en-US" sz="1600" baseline="-25000" dirty="0" smtClean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600322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/>
      <p:bldP spid="25" grpId="0"/>
      <p:bldP spid="27" grpId="0"/>
      <p:bldP spid="28" grpId="0"/>
      <p:bldP spid="29" grpId="0"/>
      <p:bldP spid="30" grpId="0"/>
      <p:bldP spid="3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41343" y="206878"/>
            <a:ext cx="8516937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Lagrange’s Interpolation</a:t>
            </a:r>
            <a:endParaRPr lang="en-US" sz="3200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219188" y="1395176"/>
            <a:ext cx="8639092" cy="584776"/>
          </a:xfrm>
          <a:prstGeom prst="rect">
            <a:avLst/>
          </a:prstGeom>
          <a:solidFill>
            <a:srgbClr val="FFF8C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 Property 2: Any t parties have ‘no’ information about the secret. </a:t>
            </a:r>
            <a:r>
              <a:rPr lang="en-US" sz="1600" dirty="0" err="1" smtClean="0">
                <a:latin typeface="Comic Sans MS"/>
                <a:cs typeface="Comic Sans MS"/>
              </a:rPr>
              <a:t>Pr</a:t>
            </a:r>
            <a:r>
              <a:rPr lang="en-US" sz="1600" dirty="0" smtClean="0">
                <a:latin typeface="Comic Sans MS"/>
                <a:cs typeface="Comic Sans MS"/>
              </a:rPr>
              <a:t>[secret =s before secret sharing] – </a:t>
            </a:r>
            <a:r>
              <a:rPr lang="en-US" sz="1600" dirty="0" err="1" smtClean="0">
                <a:latin typeface="Comic Sans MS"/>
                <a:cs typeface="Comic Sans MS"/>
              </a:rPr>
              <a:t>Pr</a:t>
            </a:r>
            <a:r>
              <a:rPr lang="en-US" sz="1600" dirty="0" smtClean="0">
                <a:latin typeface="Comic Sans MS"/>
                <a:cs typeface="Comic Sans MS"/>
              </a:rPr>
              <a:t>[secret =s after secret sharing] = 0  </a:t>
            </a:r>
            <a:endParaRPr lang="en-US" sz="1600" baseline="-25000" dirty="0" smtClean="0">
              <a:latin typeface="Comic Sans MS"/>
              <a:cs typeface="Comic Sans M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188" y="2380733"/>
            <a:ext cx="86390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omic Sans MS"/>
                <a:cs typeface="Comic Sans MS"/>
              </a:rPr>
              <a:t>Proof: For any secret s from </a:t>
            </a:r>
            <a:r>
              <a:rPr lang="en-US" dirty="0" err="1" smtClean="0">
                <a:latin typeface="Comic Sans MS"/>
                <a:cs typeface="Comic Sans MS"/>
              </a:rPr>
              <a:t>F</a:t>
            </a:r>
            <a:r>
              <a:rPr lang="en-US" baseline="-25000" dirty="0" err="1" smtClean="0">
                <a:latin typeface="Comic Sans MS"/>
                <a:cs typeface="Comic Sans MS"/>
              </a:rPr>
              <a:t>p</a:t>
            </a:r>
            <a:r>
              <a:rPr lang="en-US" baseline="-25000" dirty="0" smtClean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if  we sample f(x) of degree at most t randomly </a:t>
            </a:r>
            <a:r>
              <a:rPr lang="en-US" dirty="0" err="1" smtClean="0">
                <a:latin typeface="Comic Sans MS"/>
                <a:cs typeface="Comic Sans MS"/>
              </a:rPr>
              <a:t>s.t.</a:t>
            </a:r>
            <a:r>
              <a:rPr lang="en-US" dirty="0" smtClean="0">
                <a:latin typeface="Comic Sans MS"/>
                <a:cs typeface="Comic Sans MS"/>
              </a:rPr>
              <a:t> f(0) = s and consider the following distribution for any C that is </a:t>
            </a:r>
            <a:r>
              <a:rPr lang="en-US" dirty="0">
                <a:latin typeface="Comic Sans MS"/>
                <a:cs typeface="Comic Sans MS"/>
              </a:rPr>
              <a:t>subset of </a:t>
            </a:r>
            <a:r>
              <a:rPr lang="en-US" dirty="0" err="1" smtClean="0">
                <a:latin typeface="Comic Sans MS"/>
                <a:cs typeface="Comic Sans MS"/>
              </a:rPr>
              <a:t>F</a:t>
            </a:r>
            <a:r>
              <a:rPr lang="en-US" baseline="-25000" dirty="0" err="1" smtClean="0">
                <a:latin typeface="Comic Sans MS"/>
                <a:cs typeface="Comic Sans MS"/>
              </a:rPr>
              <a:t>p</a:t>
            </a:r>
            <a:r>
              <a:rPr lang="en-US" baseline="-25000" dirty="0" smtClean="0">
                <a:latin typeface="Comic Sans MS"/>
                <a:cs typeface="Comic Sans MS"/>
              </a:rPr>
              <a:t> </a:t>
            </a:r>
            <a:r>
              <a:rPr lang="en-US" dirty="0">
                <a:latin typeface="Comic Sans MS"/>
                <a:cs typeface="Comic Sans MS"/>
              </a:rPr>
              <a:t>\ {0}</a:t>
            </a:r>
            <a:r>
              <a:rPr lang="en-US" baseline="-25000" dirty="0">
                <a:latin typeface="Comic Sans MS"/>
                <a:cs typeface="Comic Sans MS"/>
              </a:rPr>
              <a:t> </a:t>
            </a:r>
            <a:r>
              <a:rPr lang="en-US" dirty="0">
                <a:latin typeface="Comic Sans MS"/>
                <a:cs typeface="Comic Sans MS"/>
              </a:rPr>
              <a:t> and of size t </a:t>
            </a:r>
            <a:r>
              <a:rPr lang="en-US" dirty="0" smtClean="0">
                <a:latin typeface="Comic Sans MS"/>
                <a:cs typeface="Comic Sans MS"/>
              </a:rPr>
              <a:t>: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06493" y="3349603"/>
            <a:ext cx="1386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( {f(</a:t>
            </a:r>
            <a:r>
              <a:rPr lang="en-US" dirty="0" err="1" smtClean="0">
                <a:latin typeface="Comic Sans MS"/>
                <a:cs typeface="Comic Sans MS"/>
              </a:rPr>
              <a:t>i</a:t>
            </a:r>
            <a:r>
              <a:rPr lang="en-US" dirty="0" smtClean="0">
                <a:latin typeface="Comic Sans MS"/>
                <a:cs typeface="Comic Sans MS"/>
              </a:rPr>
              <a:t>)}</a:t>
            </a:r>
            <a:r>
              <a:rPr lang="en-US" baseline="-25000" dirty="0" err="1" smtClean="0">
                <a:latin typeface="Comic Sans MS"/>
                <a:cs typeface="Comic Sans MS"/>
              </a:rPr>
              <a:t>i</a:t>
            </a:r>
            <a:r>
              <a:rPr lang="en-US" baseline="-25000" dirty="0" smtClean="0">
                <a:latin typeface="Comic Sans MS"/>
                <a:cs typeface="Comic Sans MS"/>
              </a:rPr>
              <a:t> in C  </a:t>
            </a:r>
            <a:r>
              <a:rPr lang="en-US" dirty="0" smtClean="0">
                <a:latin typeface="Comic Sans MS"/>
                <a:cs typeface="Comic Sans MS"/>
              </a:rPr>
              <a:t>)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5118360" y="3349603"/>
            <a:ext cx="2976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/>
                <a:cs typeface="Comic Sans MS"/>
              </a:rPr>
              <a:t>u</a:t>
            </a:r>
            <a:r>
              <a:rPr lang="en-US" dirty="0" smtClean="0">
                <a:latin typeface="Comic Sans MS"/>
                <a:cs typeface="Comic Sans MS"/>
              </a:rPr>
              <a:t>niform distribution in </a:t>
            </a:r>
            <a:r>
              <a:rPr lang="en-US" dirty="0" err="1" smtClean="0">
                <a:latin typeface="Comic Sans MS"/>
                <a:cs typeface="Comic Sans MS"/>
              </a:rPr>
              <a:t>F</a:t>
            </a:r>
            <a:r>
              <a:rPr lang="en-US" baseline="-25000" dirty="0" err="1" smtClean="0">
                <a:latin typeface="Comic Sans MS"/>
                <a:cs typeface="Comic Sans MS"/>
              </a:rPr>
              <a:t>p</a:t>
            </a:r>
            <a:r>
              <a:rPr lang="en-US" baseline="30000" dirty="0" err="1" smtClean="0">
                <a:latin typeface="Comic Sans MS"/>
                <a:cs typeface="Comic Sans MS"/>
              </a:rPr>
              <a:t>t</a:t>
            </a:r>
            <a:endParaRPr lang="en-US" baseline="30000" dirty="0"/>
          </a:p>
        </p:txBody>
      </p:sp>
      <p:sp>
        <p:nvSpPr>
          <p:cNvPr id="35" name="Rectangle 34"/>
          <p:cNvSpPr/>
          <p:nvPr/>
        </p:nvSpPr>
        <p:spPr>
          <a:xfrm>
            <a:off x="330273" y="3871335"/>
            <a:ext cx="21081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For a fixed s, </a:t>
            </a:r>
            <a:endParaRPr lang="en-US" baseline="30000" dirty="0"/>
          </a:p>
        </p:txBody>
      </p:sp>
      <p:sp>
        <p:nvSpPr>
          <p:cNvPr id="37" name="Rectangle 36"/>
          <p:cNvSpPr/>
          <p:nvPr/>
        </p:nvSpPr>
        <p:spPr>
          <a:xfrm>
            <a:off x="4629018" y="4970405"/>
            <a:ext cx="43625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If not then two different sets of t+1 values will define the same polynomial</a:t>
            </a:r>
            <a:endParaRPr lang="en-US" baseline="30000" dirty="0"/>
          </a:p>
        </p:txBody>
      </p:sp>
      <p:sp>
        <p:nvSpPr>
          <p:cNvPr id="38" name="Rectangle 37"/>
          <p:cNvSpPr/>
          <p:nvPr/>
        </p:nvSpPr>
        <p:spPr>
          <a:xfrm>
            <a:off x="595820" y="4206801"/>
            <a:ext cx="2892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t </a:t>
            </a:r>
            <a:r>
              <a:rPr lang="en-US" dirty="0">
                <a:latin typeface="Comic Sans MS"/>
                <a:cs typeface="Comic Sans MS"/>
              </a:rPr>
              <a:t>coefficients  from </a:t>
            </a:r>
            <a:r>
              <a:rPr lang="en-US" dirty="0" err="1">
                <a:latin typeface="Comic Sans MS"/>
                <a:cs typeface="Comic Sans MS"/>
              </a:rPr>
              <a:t>F</a:t>
            </a:r>
            <a:r>
              <a:rPr lang="en-US" baseline="-25000" dirty="0" err="1">
                <a:latin typeface="Comic Sans MS"/>
                <a:cs typeface="Comic Sans MS"/>
              </a:rPr>
              <a:t>p</a:t>
            </a:r>
            <a:r>
              <a:rPr lang="en-US" baseline="30000" dirty="0" err="1">
                <a:latin typeface="Comic Sans MS"/>
                <a:cs typeface="Comic Sans MS"/>
              </a:rPr>
              <a:t>t</a:t>
            </a:r>
            <a:endParaRPr lang="en-US" baseline="30000" dirty="0"/>
          </a:p>
        </p:txBody>
      </p:sp>
      <p:sp>
        <p:nvSpPr>
          <p:cNvPr id="39" name="Right Arrow 38"/>
          <p:cNvSpPr/>
          <p:nvPr/>
        </p:nvSpPr>
        <p:spPr>
          <a:xfrm>
            <a:off x="3628231" y="4172935"/>
            <a:ext cx="588173" cy="335466"/>
          </a:xfrm>
          <a:prstGeom prst="rightArrow">
            <a:avLst/>
          </a:prstGeom>
          <a:solidFill>
            <a:srgbClr val="07DE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544328" y="4120880"/>
            <a:ext cx="4447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A unique element from the above distribution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976158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4" grpId="0"/>
      <p:bldP spid="35" grpId="0"/>
      <p:bldP spid="37" grpId="0"/>
      <p:bldP spid="38" grpId="0"/>
      <p:bldP spid="39" grpId="0" animBg="1"/>
      <p:bldP spid="4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41343" y="206878"/>
            <a:ext cx="8516937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Lagrange’s Interpolation</a:t>
            </a:r>
            <a:endParaRPr lang="en-US" sz="3200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219188" y="1395176"/>
            <a:ext cx="8639092" cy="584776"/>
          </a:xfrm>
          <a:prstGeom prst="rect">
            <a:avLst/>
          </a:prstGeom>
          <a:solidFill>
            <a:srgbClr val="FFF8C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 Property 2: Any t parties have ‘no’ information about the secret. </a:t>
            </a:r>
            <a:r>
              <a:rPr lang="en-US" sz="1600" dirty="0" err="1" smtClean="0">
                <a:latin typeface="Comic Sans MS"/>
                <a:cs typeface="Comic Sans MS"/>
              </a:rPr>
              <a:t>Pr</a:t>
            </a:r>
            <a:r>
              <a:rPr lang="en-US" sz="1600" dirty="0" smtClean="0">
                <a:latin typeface="Comic Sans MS"/>
                <a:cs typeface="Comic Sans MS"/>
              </a:rPr>
              <a:t>[secret =s before secret sharing] – </a:t>
            </a:r>
            <a:r>
              <a:rPr lang="en-US" sz="1600" dirty="0" err="1" smtClean="0">
                <a:latin typeface="Comic Sans MS"/>
                <a:cs typeface="Comic Sans MS"/>
              </a:rPr>
              <a:t>Pr</a:t>
            </a:r>
            <a:r>
              <a:rPr lang="en-US" sz="1600" dirty="0" smtClean="0">
                <a:latin typeface="Comic Sans MS"/>
                <a:cs typeface="Comic Sans MS"/>
              </a:rPr>
              <a:t>[secret =s after secret sharing] = 0  </a:t>
            </a:r>
            <a:endParaRPr lang="en-US" sz="1600" baseline="-25000" dirty="0" smtClean="0">
              <a:latin typeface="Comic Sans MS"/>
              <a:cs typeface="Comic Sans M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188" y="2380733"/>
            <a:ext cx="86390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omic Sans MS"/>
                <a:cs typeface="Comic Sans MS"/>
              </a:rPr>
              <a:t>Proof: For any secret s from </a:t>
            </a:r>
            <a:r>
              <a:rPr lang="en-US" dirty="0" err="1" smtClean="0">
                <a:latin typeface="Comic Sans MS"/>
                <a:cs typeface="Comic Sans MS"/>
              </a:rPr>
              <a:t>F</a:t>
            </a:r>
            <a:r>
              <a:rPr lang="en-US" baseline="-25000" dirty="0" err="1" smtClean="0">
                <a:latin typeface="Comic Sans MS"/>
                <a:cs typeface="Comic Sans MS"/>
              </a:rPr>
              <a:t>p</a:t>
            </a:r>
            <a:r>
              <a:rPr lang="en-US" baseline="-25000" dirty="0" smtClean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if  we sample f(x) of degree at most t randomly </a:t>
            </a:r>
            <a:r>
              <a:rPr lang="en-US" dirty="0" err="1" smtClean="0">
                <a:latin typeface="Comic Sans MS"/>
                <a:cs typeface="Comic Sans MS"/>
              </a:rPr>
              <a:t>s.t.</a:t>
            </a:r>
            <a:r>
              <a:rPr lang="en-US" dirty="0" smtClean="0">
                <a:latin typeface="Comic Sans MS"/>
                <a:cs typeface="Comic Sans MS"/>
              </a:rPr>
              <a:t> f(0) = s and consider the following distribution for any C that is </a:t>
            </a:r>
            <a:r>
              <a:rPr lang="en-US" dirty="0">
                <a:latin typeface="Comic Sans MS"/>
                <a:cs typeface="Comic Sans MS"/>
              </a:rPr>
              <a:t>subset of </a:t>
            </a:r>
            <a:r>
              <a:rPr lang="en-US" dirty="0" err="1" smtClean="0">
                <a:latin typeface="Comic Sans MS"/>
                <a:cs typeface="Comic Sans MS"/>
              </a:rPr>
              <a:t>F</a:t>
            </a:r>
            <a:r>
              <a:rPr lang="en-US" baseline="-25000" dirty="0" err="1" smtClean="0">
                <a:latin typeface="Comic Sans MS"/>
                <a:cs typeface="Comic Sans MS"/>
              </a:rPr>
              <a:t>p</a:t>
            </a:r>
            <a:r>
              <a:rPr lang="en-US" baseline="-25000" dirty="0" smtClean="0">
                <a:latin typeface="Comic Sans MS"/>
                <a:cs typeface="Comic Sans MS"/>
              </a:rPr>
              <a:t> </a:t>
            </a:r>
            <a:r>
              <a:rPr lang="en-US" dirty="0">
                <a:latin typeface="Comic Sans MS"/>
                <a:cs typeface="Comic Sans MS"/>
              </a:rPr>
              <a:t>\ {0}</a:t>
            </a:r>
            <a:r>
              <a:rPr lang="en-US" baseline="-25000" dirty="0">
                <a:latin typeface="Comic Sans MS"/>
                <a:cs typeface="Comic Sans MS"/>
              </a:rPr>
              <a:t> </a:t>
            </a:r>
            <a:r>
              <a:rPr lang="en-US" dirty="0">
                <a:latin typeface="Comic Sans MS"/>
                <a:cs typeface="Comic Sans MS"/>
              </a:rPr>
              <a:t> and of size t </a:t>
            </a:r>
            <a:r>
              <a:rPr lang="en-US" dirty="0" smtClean="0">
                <a:latin typeface="Comic Sans MS"/>
                <a:cs typeface="Comic Sans MS"/>
              </a:rPr>
              <a:t>: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06493" y="3349603"/>
            <a:ext cx="1386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( {f(</a:t>
            </a:r>
            <a:r>
              <a:rPr lang="en-US" dirty="0" err="1" smtClean="0">
                <a:latin typeface="Comic Sans MS"/>
                <a:cs typeface="Comic Sans MS"/>
              </a:rPr>
              <a:t>i</a:t>
            </a:r>
            <a:r>
              <a:rPr lang="en-US" dirty="0" smtClean="0">
                <a:latin typeface="Comic Sans MS"/>
                <a:cs typeface="Comic Sans MS"/>
              </a:rPr>
              <a:t>)}</a:t>
            </a:r>
            <a:r>
              <a:rPr lang="en-US" baseline="-25000" dirty="0" err="1" smtClean="0">
                <a:latin typeface="Comic Sans MS"/>
                <a:cs typeface="Comic Sans MS"/>
              </a:rPr>
              <a:t>i</a:t>
            </a:r>
            <a:r>
              <a:rPr lang="en-US" baseline="-25000" dirty="0" smtClean="0">
                <a:latin typeface="Comic Sans MS"/>
                <a:cs typeface="Comic Sans MS"/>
              </a:rPr>
              <a:t> in C  </a:t>
            </a:r>
            <a:r>
              <a:rPr lang="en-US" dirty="0" smtClean="0">
                <a:latin typeface="Comic Sans MS"/>
                <a:cs typeface="Comic Sans MS"/>
              </a:rPr>
              <a:t>)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5118360" y="3349603"/>
            <a:ext cx="2976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/>
                <a:cs typeface="Comic Sans MS"/>
              </a:rPr>
              <a:t>u</a:t>
            </a:r>
            <a:r>
              <a:rPr lang="en-US" dirty="0" smtClean="0">
                <a:latin typeface="Comic Sans MS"/>
                <a:cs typeface="Comic Sans MS"/>
              </a:rPr>
              <a:t>niform distribution in </a:t>
            </a:r>
            <a:r>
              <a:rPr lang="en-US" dirty="0" err="1" smtClean="0">
                <a:latin typeface="Comic Sans MS"/>
                <a:cs typeface="Comic Sans MS"/>
              </a:rPr>
              <a:t>F</a:t>
            </a:r>
            <a:r>
              <a:rPr lang="en-US" baseline="-25000" dirty="0" err="1" smtClean="0">
                <a:latin typeface="Comic Sans MS"/>
                <a:cs typeface="Comic Sans MS"/>
              </a:rPr>
              <a:t>p</a:t>
            </a:r>
            <a:r>
              <a:rPr lang="en-US" baseline="30000" dirty="0" err="1" smtClean="0">
                <a:latin typeface="Comic Sans MS"/>
                <a:cs typeface="Comic Sans MS"/>
              </a:rPr>
              <a:t>t</a:t>
            </a:r>
            <a:endParaRPr lang="en-US" baseline="30000" dirty="0"/>
          </a:p>
        </p:txBody>
      </p:sp>
      <p:sp>
        <p:nvSpPr>
          <p:cNvPr id="35" name="Rectangle 34"/>
          <p:cNvSpPr/>
          <p:nvPr/>
        </p:nvSpPr>
        <p:spPr>
          <a:xfrm>
            <a:off x="330273" y="3871335"/>
            <a:ext cx="21081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For a fixed s, </a:t>
            </a:r>
            <a:endParaRPr lang="en-US" baseline="30000" dirty="0"/>
          </a:p>
        </p:txBody>
      </p:sp>
      <p:sp>
        <p:nvSpPr>
          <p:cNvPr id="9" name="Rectangle 8"/>
          <p:cNvSpPr/>
          <p:nvPr/>
        </p:nvSpPr>
        <p:spPr>
          <a:xfrm>
            <a:off x="595820" y="4206801"/>
            <a:ext cx="28416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t </a:t>
            </a:r>
            <a:r>
              <a:rPr lang="en-US" dirty="0">
                <a:latin typeface="Comic Sans MS"/>
                <a:cs typeface="Comic Sans MS"/>
              </a:rPr>
              <a:t>coefficients  from </a:t>
            </a:r>
            <a:r>
              <a:rPr lang="en-US" dirty="0" err="1">
                <a:latin typeface="Comic Sans MS"/>
                <a:cs typeface="Comic Sans MS"/>
              </a:rPr>
              <a:t>F</a:t>
            </a:r>
            <a:r>
              <a:rPr lang="en-US" baseline="-25000" dirty="0" err="1">
                <a:latin typeface="Comic Sans MS"/>
                <a:cs typeface="Comic Sans MS"/>
              </a:rPr>
              <a:t>p</a:t>
            </a:r>
            <a:r>
              <a:rPr lang="en-US" baseline="30000" dirty="0" err="1">
                <a:latin typeface="Comic Sans MS"/>
                <a:cs typeface="Comic Sans MS"/>
              </a:rPr>
              <a:t>t</a:t>
            </a:r>
            <a:endParaRPr lang="en-US" baseline="30000" dirty="0"/>
          </a:p>
        </p:txBody>
      </p:sp>
      <p:sp>
        <p:nvSpPr>
          <p:cNvPr id="36" name="Rectangle 35"/>
          <p:cNvSpPr/>
          <p:nvPr/>
        </p:nvSpPr>
        <p:spPr>
          <a:xfrm>
            <a:off x="4544328" y="4120880"/>
            <a:ext cx="4447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A unique element from the above distribution</a:t>
            </a:r>
            <a:endParaRPr lang="en-US" baseline="30000" dirty="0"/>
          </a:p>
        </p:txBody>
      </p:sp>
      <p:sp>
        <p:nvSpPr>
          <p:cNvPr id="12" name="Right Arrow 11"/>
          <p:cNvSpPr/>
          <p:nvPr/>
        </p:nvSpPr>
        <p:spPr>
          <a:xfrm>
            <a:off x="3628231" y="4172935"/>
            <a:ext cx="588173" cy="335466"/>
          </a:xfrm>
          <a:prstGeom prst="rightArrow">
            <a:avLst/>
          </a:prstGeom>
          <a:solidFill>
            <a:srgbClr val="07DE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flipH="1">
            <a:off x="3572925" y="4511598"/>
            <a:ext cx="631031" cy="335466"/>
          </a:xfrm>
          <a:prstGeom prst="rightArrow">
            <a:avLst/>
          </a:prstGeom>
          <a:solidFill>
            <a:srgbClr val="07DE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162040" y="5073140"/>
            <a:ext cx="1039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omic Sans MS"/>
                <a:cs typeface="Comic Sans MS"/>
              </a:rPr>
              <a:t>f</a:t>
            </a:r>
            <a:r>
              <a:rPr lang="en-US" baseline="-25000" dirty="0" err="1" smtClean="0">
                <a:latin typeface="Comic Sans MS"/>
                <a:cs typeface="Comic Sans MS"/>
              </a:rPr>
              <a:t>s</a:t>
            </a:r>
            <a:r>
              <a:rPr lang="en-US" baseline="-25000" dirty="0" smtClean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:   </a:t>
            </a:r>
            <a:r>
              <a:rPr lang="en-US" baseline="-25000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F</a:t>
            </a:r>
            <a:r>
              <a:rPr lang="en-US" baseline="-25000" dirty="0" err="1" smtClean="0">
                <a:latin typeface="Comic Sans MS"/>
                <a:cs typeface="Comic Sans MS"/>
              </a:rPr>
              <a:t>p</a:t>
            </a:r>
            <a:r>
              <a:rPr lang="en-US" baseline="30000" dirty="0" err="1" smtClean="0">
                <a:latin typeface="Comic Sans MS"/>
                <a:cs typeface="Comic Sans MS"/>
              </a:rPr>
              <a:t>t</a:t>
            </a:r>
            <a:endParaRPr lang="en-US" baseline="30000" dirty="0"/>
          </a:p>
        </p:txBody>
      </p:sp>
      <p:sp>
        <p:nvSpPr>
          <p:cNvPr id="15" name="Rectangle 14"/>
          <p:cNvSpPr/>
          <p:nvPr/>
        </p:nvSpPr>
        <p:spPr>
          <a:xfrm>
            <a:off x="4743118" y="5073140"/>
            <a:ext cx="479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Comic Sans MS"/>
                <a:cs typeface="Comic Sans MS"/>
              </a:rPr>
              <a:t>F</a:t>
            </a:r>
            <a:r>
              <a:rPr lang="en-US" baseline="-25000" dirty="0" err="1">
                <a:latin typeface="Comic Sans MS"/>
                <a:cs typeface="Comic Sans MS"/>
              </a:rPr>
              <a:t>p</a:t>
            </a:r>
            <a:r>
              <a:rPr lang="en-US" baseline="30000" dirty="0" err="1">
                <a:latin typeface="Comic Sans MS"/>
                <a:cs typeface="Comic Sans MS"/>
              </a:rPr>
              <a:t>t</a:t>
            </a:r>
            <a:endParaRPr lang="en-US" baseline="30000" dirty="0"/>
          </a:p>
        </p:txBody>
      </p:sp>
      <p:sp>
        <p:nvSpPr>
          <p:cNvPr id="18" name="Right Arrow 17"/>
          <p:cNvSpPr/>
          <p:nvPr/>
        </p:nvSpPr>
        <p:spPr>
          <a:xfrm>
            <a:off x="3531118" y="5005407"/>
            <a:ext cx="886727" cy="616461"/>
          </a:xfrm>
          <a:prstGeom prst="rightArrow">
            <a:avLst/>
          </a:prstGeom>
          <a:solidFill>
            <a:srgbClr val="07DE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35942" y="5855276"/>
            <a:ext cx="2407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Uniform distribution </a:t>
            </a:r>
            <a:endParaRPr lang="en-US" baseline="30000" dirty="0"/>
          </a:p>
        </p:txBody>
      </p:sp>
      <p:sp>
        <p:nvSpPr>
          <p:cNvPr id="5" name="Rectangle 4"/>
          <p:cNvSpPr/>
          <p:nvPr/>
        </p:nvSpPr>
        <p:spPr>
          <a:xfrm>
            <a:off x="3492767" y="5134003"/>
            <a:ext cx="9250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err="1" smtClean="0">
                <a:latin typeface="Comic Sans MS"/>
                <a:cs typeface="Comic Sans MS"/>
              </a:rPr>
              <a:t>bijective</a:t>
            </a:r>
            <a:endParaRPr lang="en-US" sz="1400" dirty="0"/>
          </a:p>
        </p:txBody>
      </p:sp>
      <p:sp>
        <p:nvSpPr>
          <p:cNvPr id="21" name="Rectangle 20"/>
          <p:cNvSpPr/>
          <p:nvPr/>
        </p:nvSpPr>
        <p:spPr>
          <a:xfrm>
            <a:off x="4692848" y="5814554"/>
            <a:ext cx="24078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Uniform distribution </a:t>
            </a:r>
            <a:endParaRPr lang="en-US" baseline="30000" dirty="0"/>
          </a:p>
        </p:txBody>
      </p:sp>
      <p:sp>
        <p:nvSpPr>
          <p:cNvPr id="22" name="Rectangle 21"/>
          <p:cNvSpPr/>
          <p:nvPr/>
        </p:nvSpPr>
        <p:spPr>
          <a:xfrm>
            <a:off x="2931816" y="6336286"/>
            <a:ext cx="6091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For every s, uniform </a:t>
            </a:r>
            <a:r>
              <a:rPr lang="en-US" dirty="0" err="1" smtClean="0">
                <a:latin typeface="Comic Sans MS"/>
                <a:cs typeface="Comic Sans MS"/>
              </a:rPr>
              <a:t>dist</a:t>
            </a:r>
            <a:r>
              <a:rPr lang="en-US" dirty="0" smtClean="0">
                <a:latin typeface="Comic Sans MS"/>
                <a:cs typeface="Comic Sans MS"/>
              </a:rPr>
              <a:t> and independent of dist. </a:t>
            </a:r>
            <a:r>
              <a:rPr lang="en-US" dirty="0">
                <a:latin typeface="Comic Sans MS"/>
                <a:cs typeface="Comic Sans MS"/>
              </a:rPr>
              <a:t>o</a:t>
            </a:r>
            <a:r>
              <a:rPr lang="en-US" dirty="0" smtClean="0">
                <a:latin typeface="Comic Sans MS"/>
                <a:cs typeface="Comic Sans MS"/>
              </a:rPr>
              <a:t>f s 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129254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15" grpId="0"/>
      <p:bldP spid="18" grpId="0" animBg="1"/>
      <p:bldP spid="19" grpId="0"/>
      <p:bldP spid="5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2"/>
          <p:cNvSpPr txBox="1">
            <a:spLocks noChangeArrowheads="1"/>
          </p:cNvSpPr>
          <p:nvPr/>
        </p:nvSpPr>
        <p:spPr>
          <a:xfrm>
            <a:off x="0" y="197435"/>
            <a:ext cx="8969905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dirty="0">
                <a:solidFill>
                  <a:srgbClr val="008000"/>
                </a:solidFill>
                <a:latin typeface="Comic Sans MS"/>
                <a:cs typeface="Comic Sans MS"/>
              </a:rPr>
              <a:t>Ideal World MPC</a:t>
            </a:r>
            <a:endParaRPr lang="en-US" sz="3200" kern="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grpSp>
        <p:nvGrpSpPr>
          <p:cNvPr id="31" name="Group 25"/>
          <p:cNvGrpSpPr/>
          <p:nvPr/>
        </p:nvGrpSpPr>
        <p:grpSpPr>
          <a:xfrm>
            <a:off x="789442" y="1315283"/>
            <a:ext cx="576064" cy="576064"/>
            <a:chOff x="1475656" y="2492896"/>
            <a:chExt cx="576064" cy="576064"/>
          </a:xfrm>
        </p:grpSpPr>
        <p:sp>
          <p:nvSpPr>
            <p:cNvPr id="32" name="Oval 31"/>
            <p:cNvSpPr/>
            <p:nvPr/>
          </p:nvSpPr>
          <p:spPr>
            <a:xfrm>
              <a:off x="1475656" y="249289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3" name="Text Box 7"/>
            <p:cNvSpPr txBox="1">
              <a:spLocks noChangeArrowheads="1"/>
            </p:cNvSpPr>
            <p:nvPr/>
          </p:nvSpPr>
          <p:spPr bwMode="auto">
            <a:xfrm>
              <a:off x="1556048" y="2535287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x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1</a:t>
              </a:r>
            </a:p>
          </p:txBody>
        </p:sp>
      </p:grpSp>
      <p:grpSp>
        <p:nvGrpSpPr>
          <p:cNvPr id="35" name="Group 26"/>
          <p:cNvGrpSpPr/>
          <p:nvPr/>
        </p:nvGrpSpPr>
        <p:grpSpPr>
          <a:xfrm>
            <a:off x="2941967" y="1349149"/>
            <a:ext cx="576064" cy="576064"/>
            <a:chOff x="1475656" y="2492896"/>
            <a:chExt cx="576064" cy="576064"/>
          </a:xfrm>
        </p:grpSpPr>
        <p:sp>
          <p:nvSpPr>
            <p:cNvPr id="36" name="Oval 35"/>
            <p:cNvSpPr/>
            <p:nvPr/>
          </p:nvSpPr>
          <p:spPr>
            <a:xfrm>
              <a:off x="1475656" y="249289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>
              <a:off x="1556048" y="2535287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x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2</a:t>
              </a:r>
            </a:p>
          </p:txBody>
        </p:sp>
      </p:grpSp>
      <p:grpSp>
        <p:nvGrpSpPr>
          <p:cNvPr id="39" name="Group 29"/>
          <p:cNvGrpSpPr/>
          <p:nvPr/>
        </p:nvGrpSpPr>
        <p:grpSpPr>
          <a:xfrm>
            <a:off x="810651" y="4839741"/>
            <a:ext cx="576064" cy="576064"/>
            <a:chOff x="1475656" y="2492896"/>
            <a:chExt cx="576064" cy="576064"/>
          </a:xfrm>
        </p:grpSpPr>
        <p:sp>
          <p:nvSpPr>
            <p:cNvPr id="40" name="Oval 39"/>
            <p:cNvSpPr/>
            <p:nvPr/>
          </p:nvSpPr>
          <p:spPr>
            <a:xfrm>
              <a:off x="1475656" y="249289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41" name="Text Box 7"/>
            <p:cNvSpPr txBox="1">
              <a:spLocks noChangeArrowheads="1"/>
            </p:cNvSpPr>
            <p:nvPr/>
          </p:nvSpPr>
          <p:spPr bwMode="auto">
            <a:xfrm>
              <a:off x="1556048" y="2535287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x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3</a:t>
              </a:r>
            </a:p>
          </p:txBody>
        </p:sp>
      </p:grpSp>
      <p:grpSp>
        <p:nvGrpSpPr>
          <p:cNvPr id="43" name="Group 32"/>
          <p:cNvGrpSpPr/>
          <p:nvPr/>
        </p:nvGrpSpPr>
        <p:grpSpPr>
          <a:xfrm>
            <a:off x="2886226" y="4854938"/>
            <a:ext cx="576064" cy="576064"/>
            <a:chOff x="1475656" y="2492896"/>
            <a:chExt cx="576064" cy="576064"/>
          </a:xfrm>
        </p:grpSpPr>
        <p:sp>
          <p:nvSpPr>
            <p:cNvPr id="44" name="Oval 43"/>
            <p:cNvSpPr/>
            <p:nvPr/>
          </p:nvSpPr>
          <p:spPr>
            <a:xfrm>
              <a:off x="1475656" y="249289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45" name="Text Box 7"/>
            <p:cNvSpPr txBox="1">
              <a:spLocks noChangeArrowheads="1"/>
            </p:cNvSpPr>
            <p:nvPr/>
          </p:nvSpPr>
          <p:spPr bwMode="auto">
            <a:xfrm>
              <a:off x="1556048" y="2535287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x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4</a:t>
              </a:r>
            </a:p>
          </p:txBody>
        </p:sp>
      </p:grpSp>
      <p:cxnSp>
        <p:nvCxnSpPr>
          <p:cNvPr id="46" name="Straight Arrow Connector 45"/>
          <p:cNvCxnSpPr/>
          <p:nvPr/>
        </p:nvCxnSpPr>
        <p:spPr>
          <a:xfrm flipV="1">
            <a:off x="2610851" y="2098820"/>
            <a:ext cx="681938" cy="73936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2627955" y="3962475"/>
            <a:ext cx="576064" cy="792088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790076" y="3856943"/>
            <a:ext cx="477937" cy="813468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6716" y="2901926"/>
            <a:ext cx="1224136" cy="1628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2174527" y="2651917"/>
            <a:ext cx="1287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Any task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 flipH="1" flipV="1">
            <a:off x="790076" y="2302933"/>
            <a:ext cx="596640" cy="749094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192169" y="5820140"/>
            <a:ext cx="42019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(y</a:t>
            </a:r>
            <a:r>
              <a:rPr lang="en-US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,y</a:t>
            </a:r>
            <a:r>
              <a:rPr lang="en-US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,y</a:t>
            </a:r>
            <a:r>
              <a:rPr lang="en-US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3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,y</a:t>
            </a:r>
            <a:r>
              <a:rPr lang="en-US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4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) = f(x</a:t>
            </a:r>
            <a:r>
              <a:rPr lang="en-US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,x</a:t>
            </a:r>
            <a:r>
              <a:rPr lang="en-US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,x</a:t>
            </a:r>
            <a:r>
              <a:rPr lang="en-US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3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,x</a:t>
            </a:r>
            <a:r>
              <a:rPr lang="en-US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4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)</a:t>
            </a:r>
          </a:p>
        </p:txBody>
      </p:sp>
      <p:graphicFrame>
        <p:nvGraphicFramePr>
          <p:cNvPr id="27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1829678"/>
              </p:ext>
            </p:extLst>
          </p:nvPr>
        </p:nvGraphicFramePr>
        <p:xfrm>
          <a:off x="421321" y="1622213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3352" name="Clip" r:id="rId5" imgW="525240" imgH="1361880" progId="">
                  <p:embed/>
                </p:oleObj>
              </mc:Choice>
              <mc:Fallback>
                <p:oleObj name="Clip" r:id="rId5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321" y="1622213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6200971"/>
              </p:ext>
            </p:extLst>
          </p:nvPr>
        </p:nvGraphicFramePr>
        <p:xfrm>
          <a:off x="3516013" y="1621107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3353" name="Clip" r:id="rId7" imgW="525240" imgH="1361880" progId="">
                  <p:embed/>
                </p:oleObj>
              </mc:Choice>
              <mc:Fallback>
                <p:oleObj name="Clip" r:id="rId7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6013" y="1621107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3324110"/>
              </p:ext>
            </p:extLst>
          </p:nvPr>
        </p:nvGraphicFramePr>
        <p:xfrm>
          <a:off x="414898" y="4298423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3354" name="Clip" r:id="rId8" imgW="525240" imgH="1361880" progId="">
                  <p:embed/>
                </p:oleObj>
              </mc:Choice>
              <mc:Fallback>
                <p:oleObj name="Clip" r:id="rId8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898" y="4298423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5538151"/>
              </p:ext>
            </p:extLst>
          </p:nvPr>
        </p:nvGraphicFramePr>
        <p:xfrm>
          <a:off x="3387689" y="4178726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3355" name="Clip" r:id="rId9" imgW="525240" imgH="1361880" progId="">
                  <p:embed/>
                </p:oleObj>
              </mc:Choice>
              <mc:Fallback>
                <p:oleObj name="Clip" r:id="rId9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7689" y="4178726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" name="Picture 7" descr="j0139031[1]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396" y="4313139"/>
            <a:ext cx="694899" cy="100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2192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09305 0.286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" y="143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-0.14254 0.283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35" y="1419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48148E-6 L -0.13646 -0.2270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23" y="-113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81481E-6 L 0.09045 -0.227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4" y="-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41343" y="206878"/>
            <a:ext cx="8516937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Lagrange’s Interpolation</a:t>
            </a:r>
            <a:endParaRPr lang="en-US" sz="3200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219188" y="1395176"/>
            <a:ext cx="8639092" cy="584776"/>
          </a:xfrm>
          <a:prstGeom prst="rect">
            <a:avLst/>
          </a:prstGeom>
          <a:solidFill>
            <a:srgbClr val="FFF8C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 Property 2: Any t parties have ‘no’ information about the secret. </a:t>
            </a:r>
            <a:r>
              <a:rPr lang="en-US" sz="1600" dirty="0" err="1" smtClean="0">
                <a:latin typeface="Comic Sans MS"/>
                <a:cs typeface="Comic Sans MS"/>
              </a:rPr>
              <a:t>Pr</a:t>
            </a:r>
            <a:r>
              <a:rPr lang="en-US" sz="1600" dirty="0" smtClean="0">
                <a:latin typeface="Comic Sans MS"/>
                <a:cs typeface="Comic Sans MS"/>
              </a:rPr>
              <a:t>[secret =s before secret sharing] – </a:t>
            </a:r>
            <a:r>
              <a:rPr lang="en-US" sz="1600" dirty="0" err="1" smtClean="0">
                <a:latin typeface="Comic Sans MS"/>
                <a:cs typeface="Comic Sans MS"/>
              </a:rPr>
              <a:t>Pr</a:t>
            </a:r>
            <a:r>
              <a:rPr lang="en-US" sz="1600" dirty="0" smtClean="0">
                <a:latin typeface="Comic Sans MS"/>
                <a:cs typeface="Comic Sans MS"/>
              </a:rPr>
              <a:t>[secret =s after secret sharing] = 0  </a:t>
            </a:r>
            <a:endParaRPr lang="en-US" sz="1600" baseline="-25000" dirty="0" smtClean="0">
              <a:latin typeface="Comic Sans MS"/>
              <a:cs typeface="Comic Sans M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9188" y="2380733"/>
            <a:ext cx="86390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omic Sans MS"/>
                <a:cs typeface="Comic Sans MS"/>
              </a:rPr>
              <a:t>Proof:</a:t>
            </a: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4481607"/>
              </p:ext>
            </p:extLst>
          </p:nvPr>
        </p:nvGraphicFramePr>
        <p:xfrm>
          <a:off x="6366933" y="6312426"/>
          <a:ext cx="2493662" cy="460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650" name="Equation" r:id="rId4" imgW="1612900" imgH="419100" progId="Equation.3">
                  <p:embed/>
                </p:oleObj>
              </mc:Choice>
              <mc:Fallback>
                <p:oleObj name="Equation" r:id="rId4" imgW="16129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66933" y="6312426"/>
                        <a:ext cx="2493662" cy="4609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553455"/>
              </p:ext>
            </p:extLst>
          </p:nvPr>
        </p:nvGraphicFramePr>
        <p:xfrm>
          <a:off x="1257300" y="2492376"/>
          <a:ext cx="2928938" cy="361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651" name="Equation" r:id="rId6" imgW="1587500" imgH="215900" progId="Equation.3">
                  <p:embed/>
                </p:oleObj>
              </mc:Choice>
              <mc:Fallback>
                <p:oleObj name="Equation" r:id="rId6" imgW="1587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57300" y="2492376"/>
                        <a:ext cx="2928938" cy="3619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374065"/>
              </p:ext>
            </p:extLst>
          </p:nvPr>
        </p:nvGraphicFramePr>
        <p:xfrm>
          <a:off x="1241425" y="3290888"/>
          <a:ext cx="2435225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652" name="Equation" r:id="rId8" imgW="1320800" imgH="647700" progId="Equation.3">
                  <p:embed/>
                </p:oleObj>
              </mc:Choice>
              <mc:Fallback>
                <p:oleObj name="Equation" r:id="rId8" imgW="1320800" imgH="647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41425" y="3290888"/>
                        <a:ext cx="2435225" cy="1042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9564763"/>
              </p:ext>
            </p:extLst>
          </p:nvPr>
        </p:nvGraphicFramePr>
        <p:xfrm>
          <a:off x="4186238" y="3252788"/>
          <a:ext cx="4754562" cy="313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653" name="Equation" r:id="rId10" imgW="2578100" imgH="1943100" progId="Equation.3">
                  <p:embed/>
                </p:oleObj>
              </mc:Choice>
              <mc:Fallback>
                <p:oleObj name="Equation" r:id="rId10" imgW="2578100" imgH="1943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186238" y="3252788"/>
                        <a:ext cx="4754562" cy="313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943337"/>
              </p:ext>
            </p:extLst>
          </p:nvPr>
        </p:nvGraphicFramePr>
        <p:xfrm>
          <a:off x="4495805" y="2373845"/>
          <a:ext cx="3305612" cy="617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654" name="Equation" r:id="rId12" imgW="2311400" imgH="431800" progId="Equation.3">
                  <p:embed/>
                </p:oleObj>
              </mc:Choice>
              <mc:Fallback>
                <p:oleObj name="Equation" r:id="rId12" imgW="23114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495805" y="2373845"/>
                        <a:ext cx="3305612" cy="6175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4614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41426" y="2690187"/>
            <a:ext cx="3714750" cy="158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59528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5468" y="71414"/>
            <a:ext cx="88392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 (</a:t>
            </a:r>
            <a:r>
              <a:rPr lang="en-US" dirty="0" err="1" smtClean="0">
                <a:solidFill>
                  <a:srgbClr val="008000"/>
                </a:solidFill>
                <a:latin typeface="Comic Sans MS" pitchFamily="66" charset="0"/>
              </a:rPr>
              <a:t>n,t</a:t>
            </a:r>
            <a:r>
              <a:rPr lang="en-US" dirty="0" smtClean="0">
                <a:solidFill>
                  <a:srgbClr val="008000"/>
                </a:solidFill>
                <a:latin typeface="Comic Sans MS" pitchFamily="66" charset="0"/>
              </a:rPr>
              <a:t>) Secret Sharing</a:t>
            </a:r>
            <a:endParaRPr lang="en-US" sz="3200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07304"/>
            <a:ext cx="86868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615338" y="1571613"/>
            <a:ext cx="5040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s</a:t>
            </a:r>
            <a:endParaRPr lang="en-US" sz="2400" b="1" baseline="-25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1997869" y="1595090"/>
            <a:ext cx="3861050" cy="369183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dirty="0">
                <a:latin typeface="Comic Sans MS"/>
                <a:cs typeface="Comic Sans MS"/>
                <a:sym typeface="Wingdings"/>
              </a:rPr>
              <a:t>:</a:t>
            </a:r>
            <a:r>
              <a:rPr lang="en-US" dirty="0" smtClean="0">
                <a:latin typeface="Comic Sans MS"/>
                <a:cs typeface="Comic Sans MS"/>
                <a:sym typeface="Wingdings"/>
              </a:rPr>
              <a:t> (</a:t>
            </a:r>
            <a:r>
              <a:rPr lang="en-US" dirty="0" err="1" smtClean="0">
                <a:latin typeface="Comic Sans MS"/>
                <a:cs typeface="Comic Sans MS"/>
                <a:sym typeface="Wingdings"/>
              </a:rPr>
              <a:t>n,t</a:t>
            </a:r>
            <a:r>
              <a:rPr lang="en-US" dirty="0" smtClean="0">
                <a:latin typeface="Comic Sans MS"/>
                <a:cs typeface="Comic Sans MS"/>
                <a:sym typeface="Wingdings"/>
              </a:rPr>
              <a:t>) Secret Sharing of secret 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394730" y="2421488"/>
            <a:ext cx="4436563" cy="33864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dirty="0" smtClean="0">
                <a:latin typeface="Comic Sans MS"/>
                <a:cs typeface="Comic Sans MS"/>
                <a:sym typeface="Wingdings"/>
              </a:rPr>
              <a:t>For MPC: 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Linear</a:t>
            </a:r>
            <a:r>
              <a:rPr lang="en-US" dirty="0" smtClean="0">
                <a:latin typeface="Comic Sans MS"/>
                <a:cs typeface="Comic Sans MS"/>
                <a:sym typeface="Wingdings"/>
              </a:rPr>
              <a:t> (</a:t>
            </a:r>
            <a:r>
              <a:rPr lang="en-US" dirty="0" err="1" smtClean="0">
                <a:latin typeface="Comic Sans MS"/>
                <a:cs typeface="Comic Sans MS"/>
                <a:sym typeface="Wingdings"/>
              </a:rPr>
              <a:t>n,t</a:t>
            </a:r>
            <a:r>
              <a:rPr lang="en-US" dirty="0" smtClean="0">
                <a:latin typeface="Comic Sans MS"/>
                <a:cs typeface="Comic Sans MS"/>
                <a:sym typeface="Wingdings"/>
              </a:rPr>
              <a:t>) </a:t>
            </a:r>
            <a:r>
              <a:rPr lang="en-US" dirty="0">
                <a:latin typeface="Comic Sans MS"/>
                <a:cs typeface="Comic Sans MS"/>
                <a:sym typeface="Wingdings"/>
              </a:rPr>
              <a:t>Secret </a:t>
            </a:r>
            <a:r>
              <a:rPr lang="en-US" dirty="0" smtClean="0">
                <a:latin typeface="Comic Sans MS"/>
                <a:cs typeface="Comic Sans MS"/>
                <a:sym typeface="Wingdings"/>
              </a:rPr>
              <a:t>Sharing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9393" y="3959168"/>
            <a:ext cx="2047139" cy="1086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1326530" y="4162368"/>
            <a:ext cx="1433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s</a:t>
            </a:r>
            <a:r>
              <a:rPr lang="en-US" sz="2400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 s</a:t>
            </a:r>
            <a:r>
              <a:rPr lang="en-US" sz="2400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9596" y="5205898"/>
            <a:ext cx="1653786" cy="94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326532" y="5364614"/>
            <a:ext cx="16537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c   s</a:t>
            </a:r>
            <a:endParaRPr lang="en-US" sz="2400" b="1" baseline="-25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1293" y="3959169"/>
            <a:ext cx="86868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5001099" y="4023478"/>
            <a:ext cx="6819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s</a:t>
            </a:r>
            <a:r>
              <a:rPr lang="en-US" sz="2400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8330" y="3959169"/>
            <a:ext cx="86868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6423474" y="4040411"/>
            <a:ext cx="6819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s</a:t>
            </a:r>
            <a:r>
              <a:rPr lang="en-US" sz="2400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4823697" y="5267568"/>
            <a:ext cx="123843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c</a:t>
            </a: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: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 public constant</a:t>
            </a:r>
            <a:endParaRPr lang="en-US" baseline="-25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6732" y="5364614"/>
            <a:ext cx="86868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6321876" y="5445856"/>
            <a:ext cx="6819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s</a:t>
            </a:r>
            <a:endParaRPr lang="en-US" sz="2400" b="1" baseline="-25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1597953" y="4082952"/>
            <a:ext cx="3920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ym typeface="Symbol"/>
              </a:rPr>
              <a:t></a:t>
            </a:r>
            <a:endParaRPr lang="en-US" sz="3600" dirty="0" smtClean="0"/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1633750" y="5277770"/>
            <a:ext cx="392044" cy="52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ym typeface="Symbol"/>
              </a:rPr>
              <a:t></a:t>
            </a:r>
            <a:endParaRPr lang="en-US" sz="36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3556878" y="4132744"/>
            <a:ext cx="713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  <a:sym typeface="Wingdings"/>
              </a:rPr>
              <a:t>from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3709278" y="5456947"/>
            <a:ext cx="7136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  <a:sym typeface="Wingdings"/>
              </a:rPr>
              <a:t>from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3680" y="2982637"/>
            <a:ext cx="49141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Linearity: </a:t>
            </a:r>
            <a:r>
              <a:rPr lang="en-US" dirty="0" smtClean="0">
                <a:latin typeface="Comic Sans MS"/>
                <a:cs typeface="Comic Sans MS"/>
                <a:sym typeface="Wingdings"/>
              </a:rPr>
              <a:t>The </a:t>
            </a:r>
            <a:r>
              <a:rPr lang="en-US" dirty="0">
                <a:latin typeface="Comic Sans MS"/>
                <a:cs typeface="Comic Sans MS"/>
                <a:sym typeface="Wingdings"/>
              </a:rPr>
              <a:t>parties c</a:t>
            </a:r>
            <a:r>
              <a:rPr lang="en-US" dirty="0" smtClean="0">
                <a:latin typeface="Comic Sans MS"/>
                <a:cs typeface="Comic Sans MS"/>
                <a:sym typeface="Wingdings"/>
              </a:rPr>
              <a:t>an do the following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331142" y="1559381"/>
            <a:ext cx="887125" cy="45695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  <a:sym typeface="Wingdings"/>
              </a:rPr>
              <a:t>Linear 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418817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9" grpId="0"/>
      <p:bldP spid="28" grpId="0"/>
      <p:bldP spid="30" grpId="0"/>
      <p:bldP spid="33" grpId="0"/>
      <p:bldP spid="35" grpId="0"/>
      <p:bldP spid="38" grpId="0"/>
      <p:bldP spid="39" grpId="0"/>
      <p:bldP spid="2" grpId="0"/>
      <p:bldP spid="42" grpId="0"/>
      <p:bldP spid="2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8000"/>
                </a:solidFill>
                <a:latin typeface="Comic Sans MS" pitchFamily="66" charset="0"/>
              </a:rPr>
              <a:t>Linearity of (n, t) Shamir Secret Sharing </a:t>
            </a: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2009179" y="2303041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lang="en-US" sz="24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3017291" y="2303041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lang="en-US" sz="24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3974355" y="2303041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lang="en-US" sz="24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3</a:t>
            </a:r>
          </a:p>
        </p:txBody>
      </p:sp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0311" y="2066093"/>
            <a:ext cx="1224136" cy="115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Text Box 7"/>
          <p:cNvSpPr txBox="1">
            <a:spLocks noChangeArrowheads="1"/>
          </p:cNvSpPr>
          <p:nvPr/>
        </p:nvSpPr>
        <p:spPr bwMode="auto">
          <a:xfrm>
            <a:off x="230311" y="2256347"/>
            <a:ext cx="10081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   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 a</a:t>
            </a:r>
            <a:endParaRPr lang="en-US" sz="2400" baseline="-25000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884382"/>
              </p:ext>
            </p:extLst>
          </p:nvPr>
        </p:nvGraphicFramePr>
        <p:xfrm>
          <a:off x="8048981" y="392094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348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8981" y="3920943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rot="5400000" flipH="1" flipV="1">
            <a:off x="5106529" y="3740861"/>
            <a:ext cx="2428098" cy="7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119547" y="4669555"/>
            <a:ext cx="285752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6745959" y="4019203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 bwMode="auto">
          <a:xfrm>
            <a:off x="6605933" y="4598117"/>
            <a:ext cx="56198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IN" sz="2000" kern="0" dirty="0" smtClean="0">
                <a:cs typeface="+mn-cs"/>
                <a:sym typeface="Symbol"/>
              </a:rPr>
              <a:t></a:t>
            </a:r>
            <a:r>
              <a:rPr lang="en-IN" sz="2000" kern="0" baseline="-25000" dirty="0" smtClean="0">
                <a:cs typeface="+mn-cs"/>
              </a:rPr>
              <a:t>1</a:t>
            </a:r>
            <a:endParaRPr kumimoji="0" lang="en-IN" sz="2000" b="0" i="0" u="none" strike="noStrike" kern="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7177437" y="4598117"/>
            <a:ext cx="56198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IN" sz="2000" kern="0" dirty="0" smtClean="0">
                <a:cs typeface="+mn-cs"/>
                <a:sym typeface="Symbol"/>
              </a:rPr>
              <a:t></a:t>
            </a:r>
            <a:r>
              <a:rPr lang="en-IN" sz="2000" kern="0" baseline="-25000" dirty="0" smtClean="0">
                <a:cs typeface="+mn-cs"/>
                <a:sym typeface="Symbol"/>
              </a:rPr>
              <a:t>2</a:t>
            </a:r>
            <a:endParaRPr kumimoji="0" lang="en-IN" sz="2000" b="0" i="0" u="none" strike="noStrike" kern="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 bwMode="auto">
          <a:xfrm>
            <a:off x="7748941" y="4598117"/>
            <a:ext cx="56198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IN" sz="2000" kern="0" dirty="0" smtClean="0">
                <a:cs typeface="+mn-cs"/>
                <a:sym typeface="Symbol"/>
              </a:rPr>
              <a:t></a:t>
            </a:r>
            <a:r>
              <a:rPr lang="en-IN" sz="2000" kern="0" baseline="-25000" dirty="0" smtClean="0">
                <a:cs typeface="+mn-cs"/>
                <a:sym typeface="Symbol"/>
              </a:rPr>
              <a:t>3</a:t>
            </a:r>
            <a:endParaRPr kumimoji="0" lang="en-IN" sz="2000" b="0" i="0" u="none" strike="noStrike" kern="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6024739" y="3802039"/>
            <a:ext cx="2736304" cy="43204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6228223" y="4112525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7320883" y="3947195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7896947" y="3875187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6435827" y="4060454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lang="en-US" sz="24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7083899" y="3988446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lang="en-US" sz="24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</a:p>
        </p:txBody>
      </p:sp>
      <p:sp>
        <p:nvSpPr>
          <p:cNvPr id="36" name="Text Box 7"/>
          <p:cNvSpPr txBox="1">
            <a:spLocks noChangeArrowheads="1"/>
          </p:cNvSpPr>
          <p:nvPr/>
        </p:nvSpPr>
        <p:spPr bwMode="auto">
          <a:xfrm>
            <a:off x="7608915" y="3916438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lang="en-US" sz="24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3</a:t>
            </a:r>
          </a:p>
        </p:txBody>
      </p:sp>
      <p:sp>
        <p:nvSpPr>
          <p:cNvPr id="46" name="Text Box 7"/>
          <p:cNvSpPr txBox="1">
            <a:spLocks noChangeArrowheads="1"/>
          </p:cNvSpPr>
          <p:nvPr/>
        </p:nvSpPr>
        <p:spPr bwMode="auto">
          <a:xfrm>
            <a:off x="5859763" y="4090071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endParaRPr lang="en-US" sz="2400" baseline="-25000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2064005" y="3484759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b</a:t>
            </a:r>
            <a:r>
              <a:rPr lang="en-US" sz="24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3072117" y="3514376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b</a:t>
            </a:r>
            <a:r>
              <a:rPr lang="en-US" sz="24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4008221" y="3514376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b</a:t>
            </a:r>
            <a:r>
              <a:rPr lang="en-US" sz="24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3</a:t>
            </a: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177" y="3243250"/>
            <a:ext cx="1224136" cy="115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264177" y="3501665"/>
            <a:ext cx="10081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   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 b</a:t>
            </a:r>
            <a:endParaRPr lang="en-US" sz="2400" baseline="-25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804688" y="2887117"/>
            <a:ext cx="2901280" cy="1143630"/>
            <a:chOff x="5804688" y="2887117"/>
            <a:chExt cx="2901280" cy="1143630"/>
          </a:xfrm>
        </p:grpSpPr>
        <p:cxnSp>
          <p:nvCxnSpPr>
            <p:cNvPr id="53" name="Straight Connector 52"/>
            <p:cNvCxnSpPr/>
            <p:nvPr/>
          </p:nvCxnSpPr>
          <p:spPr>
            <a:xfrm flipV="1">
              <a:off x="6122064" y="3353058"/>
              <a:ext cx="2583904" cy="288032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/>
            <p:cNvSpPr/>
            <p:nvPr/>
          </p:nvSpPr>
          <p:spPr>
            <a:xfrm>
              <a:off x="6257696" y="3570222"/>
              <a:ext cx="142876" cy="142876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55" name="Oval 54"/>
            <p:cNvSpPr/>
            <p:nvPr/>
          </p:nvSpPr>
          <p:spPr>
            <a:xfrm>
              <a:off x="6762892" y="3498214"/>
              <a:ext cx="142876" cy="142876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7915020" y="3354198"/>
              <a:ext cx="142876" cy="142876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7338956" y="3426206"/>
              <a:ext cx="142876" cy="142876"/>
            </a:xfrm>
            <a:prstGeom prst="ellipse">
              <a:avLst/>
            </a:prstGeom>
            <a:solidFill>
              <a:srgbClr val="0000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5804688" y="3569082"/>
              <a:ext cx="8130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  </a:t>
              </a:r>
              <a:r>
                <a:rPr lang="en-US" sz="24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b</a:t>
              </a:r>
              <a:endParaRPr lang="en-US" sz="2400" baseline="-25000" dirty="0" smtClean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6473720" y="3107417"/>
              <a:ext cx="8130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  </a:t>
              </a:r>
              <a:r>
                <a:rPr lang="en-US" sz="24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b</a:t>
              </a:r>
              <a:r>
                <a:rPr lang="en-US" sz="2400" baseline="-250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1</a:t>
              </a:r>
            </a:p>
          </p:txBody>
        </p:sp>
        <p:sp>
          <p:nvSpPr>
            <p:cNvPr id="61" name="Text Box 7"/>
            <p:cNvSpPr txBox="1">
              <a:spLocks noChangeArrowheads="1"/>
            </p:cNvSpPr>
            <p:nvPr/>
          </p:nvSpPr>
          <p:spPr bwMode="auto">
            <a:xfrm>
              <a:off x="7049784" y="2993018"/>
              <a:ext cx="8130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  </a:t>
              </a:r>
              <a:r>
                <a:rPr lang="en-US" sz="24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b</a:t>
              </a:r>
              <a:r>
                <a:rPr lang="en-US" sz="2400" baseline="-250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2</a:t>
              </a:r>
            </a:p>
          </p:txBody>
        </p:sp>
        <p:sp>
          <p:nvSpPr>
            <p:cNvPr id="62" name="Text Box 7"/>
            <p:cNvSpPr txBox="1">
              <a:spLocks noChangeArrowheads="1"/>
            </p:cNvSpPr>
            <p:nvPr/>
          </p:nvSpPr>
          <p:spPr bwMode="auto">
            <a:xfrm>
              <a:off x="7634820" y="2887117"/>
              <a:ext cx="8130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  </a:t>
              </a:r>
              <a:r>
                <a:rPr lang="en-US" sz="24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b</a:t>
              </a:r>
              <a:r>
                <a:rPr lang="en-US" sz="2400" baseline="-25000" dirty="0">
                  <a:solidFill>
                    <a:srgbClr val="0000FF"/>
                  </a:solidFill>
                  <a:latin typeface="Comic Sans MS"/>
                  <a:cs typeface="Comic Sans MS"/>
                </a:rPr>
                <a:t>3</a:t>
              </a:r>
              <a:endParaRPr lang="en-US" sz="2400" baseline="-25000" dirty="0" smtClean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158652" y="2785888"/>
            <a:ext cx="2149572" cy="584776"/>
            <a:chOff x="2158652" y="3006017"/>
            <a:chExt cx="2149572" cy="584776"/>
          </a:xfrm>
        </p:grpSpPr>
        <p:sp>
          <p:nvSpPr>
            <p:cNvPr id="63" name="Text Box 7"/>
            <p:cNvSpPr txBox="1">
              <a:spLocks noChangeArrowheads="1"/>
            </p:cNvSpPr>
            <p:nvPr/>
          </p:nvSpPr>
          <p:spPr bwMode="auto">
            <a:xfrm>
              <a:off x="2158652" y="3006017"/>
              <a:ext cx="364986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 smtClean="0">
                  <a:sym typeface="Symbol"/>
                </a:rPr>
                <a:t>+</a:t>
              </a:r>
              <a:endParaRPr lang="en-US" sz="3200" dirty="0" smtClean="0"/>
            </a:p>
          </p:txBody>
        </p:sp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3166764" y="3006017"/>
              <a:ext cx="210690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 smtClean="0">
                  <a:sym typeface="Symbol"/>
                </a:rPr>
                <a:t>+</a:t>
              </a:r>
              <a:endParaRPr lang="en-US" sz="3200" dirty="0" smtClean="0"/>
            </a:p>
          </p:txBody>
        </p:sp>
        <p:sp>
          <p:nvSpPr>
            <p:cNvPr id="65" name="Text Box 7"/>
            <p:cNvSpPr txBox="1">
              <a:spLocks noChangeArrowheads="1"/>
            </p:cNvSpPr>
            <p:nvPr/>
          </p:nvSpPr>
          <p:spPr bwMode="auto">
            <a:xfrm>
              <a:off x="4097534" y="3006017"/>
              <a:ext cx="210690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dirty="0" smtClean="0">
                  <a:sym typeface="Symbol"/>
                </a:rPr>
                <a:t>+</a:t>
              </a:r>
              <a:endParaRPr lang="en-US" sz="3200" dirty="0" smtClean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752059" y="1286092"/>
            <a:ext cx="2952328" cy="1050815"/>
            <a:chOff x="4991049" y="1337005"/>
            <a:chExt cx="2952328" cy="1656184"/>
          </a:xfrm>
        </p:grpSpPr>
        <p:sp>
          <p:nvSpPr>
            <p:cNvPr id="67" name="Cloud Callout 66"/>
            <p:cNvSpPr/>
            <p:nvPr/>
          </p:nvSpPr>
          <p:spPr>
            <a:xfrm>
              <a:off x="4991049" y="1337005"/>
              <a:ext cx="2952328" cy="1656184"/>
            </a:xfrm>
            <a:prstGeom prst="cloudCallou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Comic Sans MS"/>
                <a:cs typeface="Comic Sans MS"/>
              </a:endParaRPr>
            </a:p>
          </p:txBody>
        </p:sp>
        <p:sp>
          <p:nvSpPr>
            <p:cNvPr id="68" name="Rectangle 2"/>
            <p:cNvSpPr txBox="1">
              <a:spLocks noChangeArrowheads="1"/>
            </p:cNvSpPr>
            <p:nvPr/>
          </p:nvSpPr>
          <p:spPr bwMode="auto">
            <a:xfrm>
              <a:off x="5279081" y="1769053"/>
              <a:ext cx="2168554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/>
              </a:pPr>
              <a:r>
                <a:rPr lang="en-US" kern="0" dirty="0" smtClean="0">
                  <a:latin typeface="Comic Sans MS"/>
                  <a:cs typeface="Comic Sans MS"/>
                </a:rPr>
                <a:t>e</a:t>
              </a:r>
              <a:r>
                <a:rPr lang="en-US" kern="0" noProof="0" dirty="0" smtClean="0">
                  <a:latin typeface="Comic Sans MS"/>
                  <a:cs typeface="Comic Sans MS"/>
                </a:rPr>
                <a:t>ach party does locally</a:t>
              </a:r>
              <a:endParaRPr kumimoji="0" lang="en-IN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/>
                <a:cs typeface="Comic Sans MS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47444" y="4132831"/>
            <a:ext cx="2685256" cy="965721"/>
            <a:chOff x="2064377" y="4268295"/>
            <a:chExt cx="2685256" cy="965721"/>
          </a:xfrm>
        </p:grpSpPr>
        <p:sp>
          <p:nvSpPr>
            <p:cNvPr id="69" name="Text Box 7"/>
            <p:cNvSpPr txBox="1">
              <a:spLocks noChangeArrowheads="1"/>
            </p:cNvSpPr>
            <p:nvPr/>
          </p:nvSpPr>
          <p:spPr bwMode="auto">
            <a:xfrm>
              <a:off x="2064377" y="4742734"/>
              <a:ext cx="8130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8000"/>
                  </a:solidFill>
                  <a:latin typeface="Comic Sans MS"/>
                  <a:cs typeface="Comic Sans MS"/>
                </a:rPr>
                <a:t>  </a:t>
              </a:r>
              <a:r>
                <a:rPr lang="en-US" sz="2400" dirty="0" smtClean="0">
                  <a:solidFill>
                    <a:srgbClr val="008000"/>
                  </a:solidFill>
                  <a:latin typeface="Comic Sans MS"/>
                  <a:cs typeface="Comic Sans MS"/>
                </a:rPr>
                <a:t>c</a:t>
              </a:r>
              <a:r>
                <a:rPr lang="en-US" sz="2400" baseline="-25000" dirty="0" smtClean="0">
                  <a:solidFill>
                    <a:srgbClr val="008000"/>
                  </a:solidFill>
                  <a:latin typeface="Comic Sans MS"/>
                  <a:cs typeface="Comic Sans MS"/>
                </a:rPr>
                <a:t>1</a:t>
              </a:r>
            </a:p>
          </p:txBody>
        </p:sp>
        <p:sp>
          <p:nvSpPr>
            <p:cNvPr id="70" name="Text Box 7"/>
            <p:cNvSpPr txBox="1">
              <a:spLocks noChangeArrowheads="1"/>
            </p:cNvSpPr>
            <p:nvPr/>
          </p:nvSpPr>
          <p:spPr bwMode="auto">
            <a:xfrm>
              <a:off x="3000481" y="4772351"/>
              <a:ext cx="8130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8000"/>
                  </a:solidFill>
                  <a:latin typeface="Comic Sans MS"/>
                  <a:cs typeface="Comic Sans MS"/>
                </a:rPr>
                <a:t>  </a:t>
              </a:r>
              <a:r>
                <a:rPr lang="en-US" sz="2400" dirty="0" smtClean="0">
                  <a:solidFill>
                    <a:srgbClr val="008000"/>
                  </a:solidFill>
                  <a:latin typeface="Comic Sans MS"/>
                  <a:cs typeface="Comic Sans MS"/>
                </a:rPr>
                <a:t>c</a:t>
              </a:r>
              <a:r>
                <a:rPr lang="en-US" sz="2400" baseline="-25000" dirty="0" smtClean="0">
                  <a:solidFill>
                    <a:srgbClr val="008000"/>
                  </a:solidFill>
                  <a:latin typeface="Comic Sans MS"/>
                  <a:cs typeface="Comic Sans MS"/>
                </a:rPr>
                <a:t>2</a:t>
              </a:r>
            </a:p>
          </p:txBody>
        </p:sp>
        <p:sp>
          <p:nvSpPr>
            <p:cNvPr id="71" name="Text Box 7"/>
            <p:cNvSpPr txBox="1">
              <a:spLocks noChangeArrowheads="1"/>
            </p:cNvSpPr>
            <p:nvPr/>
          </p:nvSpPr>
          <p:spPr bwMode="auto">
            <a:xfrm>
              <a:off x="3936585" y="4772351"/>
              <a:ext cx="8130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8000"/>
                  </a:solidFill>
                  <a:latin typeface="Comic Sans MS"/>
                  <a:cs typeface="Comic Sans MS"/>
                </a:rPr>
                <a:t>  </a:t>
              </a:r>
              <a:r>
                <a:rPr lang="en-US" sz="2400" dirty="0" smtClean="0">
                  <a:solidFill>
                    <a:srgbClr val="008000"/>
                  </a:solidFill>
                  <a:latin typeface="Comic Sans MS"/>
                  <a:cs typeface="Comic Sans MS"/>
                </a:rPr>
                <a:t>c</a:t>
              </a:r>
              <a:r>
                <a:rPr lang="en-US" sz="2400" baseline="-25000" dirty="0" smtClean="0">
                  <a:solidFill>
                    <a:srgbClr val="008000"/>
                  </a:solidFill>
                  <a:latin typeface="Comic Sans MS"/>
                  <a:cs typeface="Comic Sans MS"/>
                </a:rPr>
                <a:t>3</a:t>
              </a:r>
            </a:p>
          </p:txBody>
        </p:sp>
        <p:sp>
          <p:nvSpPr>
            <p:cNvPr id="73" name="Down Arrow 72"/>
            <p:cNvSpPr/>
            <p:nvPr/>
          </p:nvSpPr>
          <p:spPr>
            <a:xfrm>
              <a:off x="2352409" y="4268295"/>
              <a:ext cx="144016" cy="432048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008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74" name="Down Arrow 73"/>
            <p:cNvSpPr/>
            <p:nvPr/>
          </p:nvSpPr>
          <p:spPr>
            <a:xfrm>
              <a:off x="3360521" y="4268295"/>
              <a:ext cx="144016" cy="432048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008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75" name="Down Arrow 74"/>
            <p:cNvSpPr/>
            <p:nvPr/>
          </p:nvSpPr>
          <p:spPr>
            <a:xfrm>
              <a:off x="4296625" y="4268295"/>
              <a:ext cx="144016" cy="432048"/>
            </a:xfrm>
            <a:prstGeom prst="downArrow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solidFill>
                  <a:srgbClr val="008000"/>
                </a:solidFill>
                <a:latin typeface="Comic Sans MS"/>
                <a:cs typeface="Comic Sans MS"/>
              </a:endParaRPr>
            </a:p>
          </p:txBody>
        </p:sp>
      </p:grpSp>
      <p:graphicFrame>
        <p:nvGraphicFramePr>
          <p:cNvPr id="77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9559547"/>
              </p:ext>
            </p:extLst>
          </p:nvPr>
        </p:nvGraphicFramePr>
        <p:xfrm>
          <a:off x="4244496" y="1389085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349" name="Clip" r:id="rId7" imgW="525240" imgH="1361880" progId="">
                  <p:embed/>
                </p:oleObj>
              </mc:Choice>
              <mc:Fallback>
                <p:oleObj name="Clip" r:id="rId7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4496" y="1389085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5589964"/>
              </p:ext>
            </p:extLst>
          </p:nvPr>
        </p:nvGraphicFramePr>
        <p:xfrm>
          <a:off x="3269765" y="1390463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350" name="Clip" r:id="rId9" imgW="525240" imgH="1361880" progId="">
                  <p:embed/>
                </p:oleObj>
              </mc:Choice>
              <mc:Fallback>
                <p:oleObj name="Clip" r:id="rId9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9765" y="1390463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1355262"/>
              </p:ext>
            </p:extLst>
          </p:nvPr>
        </p:nvGraphicFramePr>
        <p:xfrm>
          <a:off x="2233125" y="1391841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351" name="Clip" r:id="rId10" imgW="525240" imgH="1361880" progId="">
                  <p:embed/>
                </p:oleObj>
              </mc:Choice>
              <mc:Fallback>
                <p:oleObj name="Clip" r:id="rId10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3125" y="1391841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139612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8000"/>
                </a:solidFill>
                <a:latin typeface="Comic Sans MS" pitchFamily="66" charset="0"/>
              </a:rPr>
              <a:t>Linearity of (n, t) Shamir Secret Sharing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41370" y="2018772"/>
            <a:ext cx="8835697" cy="3553763"/>
            <a:chOff x="141370" y="2018772"/>
            <a:chExt cx="8835697" cy="3553763"/>
          </a:xfrm>
        </p:grpSpPr>
        <p:sp>
          <p:nvSpPr>
            <p:cNvPr id="40" name="Text Box 7"/>
            <p:cNvSpPr txBox="1">
              <a:spLocks noChangeArrowheads="1"/>
            </p:cNvSpPr>
            <p:nvPr/>
          </p:nvSpPr>
          <p:spPr bwMode="auto">
            <a:xfrm>
              <a:off x="2009179" y="2303041"/>
              <a:ext cx="8130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mic Sans MS"/>
                  <a:cs typeface="Comic Sans MS"/>
                </a:rPr>
                <a:t>  </a:t>
              </a:r>
              <a:r>
                <a:rPr lang="en-US" sz="24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a</a:t>
              </a:r>
              <a:r>
                <a:rPr lang="en-US" sz="2400" baseline="-250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1</a:t>
              </a:r>
            </a:p>
          </p:txBody>
        </p:sp>
        <p:sp>
          <p:nvSpPr>
            <p:cNvPr id="41" name="Text Box 7"/>
            <p:cNvSpPr txBox="1">
              <a:spLocks noChangeArrowheads="1"/>
            </p:cNvSpPr>
            <p:nvPr/>
          </p:nvSpPr>
          <p:spPr bwMode="auto">
            <a:xfrm>
              <a:off x="3017291" y="2303041"/>
              <a:ext cx="8130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mic Sans MS"/>
                  <a:cs typeface="Comic Sans MS"/>
                </a:rPr>
                <a:t>  </a:t>
              </a:r>
              <a:r>
                <a:rPr lang="en-US" sz="24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a</a:t>
              </a:r>
              <a:r>
                <a:rPr lang="en-US" sz="2400" baseline="-250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2</a:t>
              </a:r>
            </a:p>
          </p:txBody>
        </p:sp>
        <p:sp>
          <p:nvSpPr>
            <p:cNvPr id="42" name="Text Box 7"/>
            <p:cNvSpPr txBox="1">
              <a:spLocks noChangeArrowheads="1"/>
            </p:cNvSpPr>
            <p:nvPr/>
          </p:nvSpPr>
          <p:spPr bwMode="auto">
            <a:xfrm>
              <a:off x="3974355" y="2303041"/>
              <a:ext cx="8130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mic Sans MS"/>
                  <a:cs typeface="Comic Sans MS"/>
                </a:rPr>
                <a:t>  </a:t>
              </a:r>
              <a:r>
                <a:rPr lang="en-US" sz="24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a</a:t>
              </a:r>
              <a:r>
                <a:rPr lang="en-US" sz="2400" baseline="-250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3</a:t>
              </a:r>
            </a:p>
          </p:txBody>
        </p:sp>
        <p:pic>
          <p:nvPicPr>
            <p:cNvPr id="8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30311" y="2066093"/>
              <a:ext cx="1224136" cy="1155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4" name="Text Box 7"/>
            <p:cNvSpPr txBox="1">
              <a:spLocks noChangeArrowheads="1"/>
            </p:cNvSpPr>
            <p:nvPr/>
          </p:nvSpPr>
          <p:spPr bwMode="auto">
            <a:xfrm>
              <a:off x="230311" y="2256347"/>
              <a:ext cx="100811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   </a:t>
              </a:r>
              <a:r>
                <a:rPr lang="en-US" sz="24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 a</a:t>
              </a:r>
              <a:endParaRPr lang="en-US" sz="2400" baseline="-25000" dirty="0" smtClean="0">
                <a:solidFill>
                  <a:srgbClr val="FF0000"/>
                </a:solidFill>
                <a:latin typeface="Comic Sans MS"/>
                <a:cs typeface="Comic Sans MS"/>
              </a:endParaRPr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14004470"/>
                </p:ext>
              </p:extLst>
            </p:nvPr>
          </p:nvGraphicFramePr>
          <p:xfrm>
            <a:off x="8048981" y="3920943"/>
            <a:ext cx="1143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6366" name="Equation" r:id="rId5" imgW="114120" imgH="215640" progId="Equation.3">
                    <p:embed/>
                  </p:oleObj>
                </mc:Choice>
                <mc:Fallback>
                  <p:oleObj name="Equation" r:id="rId5" imgW="11412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48981" y="3920943"/>
                          <a:ext cx="114300" cy="215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9" name="Straight Arrow Connector 18"/>
            <p:cNvCxnSpPr/>
            <p:nvPr/>
          </p:nvCxnSpPr>
          <p:spPr>
            <a:xfrm rot="5400000" flipH="1" flipV="1">
              <a:off x="5106529" y="3740861"/>
              <a:ext cx="2428098" cy="79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6119547" y="4669555"/>
              <a:ext cx="2857520" cy="15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6745959" y="4019203"/>
              <a:ext cx="142876" cy="14287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4" name="Rectangle 2"/>
            <p:cNvSpPr txBox="1">
              <a:spLocks noChangeArrowheads="1"/>
            </p:cNvSpPr>
            <p:nvPr/>
          </p:nvSpPr>
          <p:spPr bwMode="auto">
            <a:xfrm>
              <a:off x="6605933" y="4598117"/>
              <a:ext cx="561980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/>
              </a:pPr>
              <a:r>
                <a:rPr lang="en-IN" sz="2000" kern="0" dirty="0" smtClean="0">
                  <a:cs typeface="+mn-cs"/>
                  <a:sym typeface="Symbol"/>
                </a:rPr>
                <a:t></a:t>
              </a:r>
              <a:r>
                <a:rPr lang="en-IN" sz="2000" kern="0" baseline="-25000" dirty="0" smtClean="0">
                  <a:cs typeface="+mn-cs"/>
                </a:rPr>
                <a:t>1</a:t>
              </a:r>
              <a:endParaRPr kumimoji="0" lang="en-IN" sz="2000" b="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Rectangle 2"/>
            <p:cNvSpPr txBox="1">
              <a:spLocks noChangeArrowheads="1"/>
            </p:cNvSpPr>
            <p:nvPr/>
          </p:nvSpPr>
          <p:spPr bwMode="auto">
            <a:xfrm>
              <a:off x="7177437" y="4598117"/>
              <a:ext cx="561980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/>
              </a:pPr>
              <a:r>
                <a:rPr lang="en-IN" sz="2000" kern="0" dirty="0" smtClean="0">
                  <a:cs typeface="+mn-cs"/>
                  <a:sym typeface="Symbol"/>
                </a:rPr>
                <a:t></a:t>
              </a:r>
              <a:r>
                <a:rPr lang="en-IN" sz="2000" kern="0" baseline="-25000" dirty="0" smtClean="0">
                  <a:cs typeface="+mn-cs"/>
                  <a:sym typeface="Symbol"/>
                </a:rPr>
                <a:t>2</a:t>
              </a:r>
              <a:endParaRPr kumimoji="0" lang="en-IN" sz="2000" b="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Rectangle 2"/>
            <p:cNvSpPr txBox="1">
              <a:spLocks noChangeArrowheads="1"/>
            </p:cNvSpPr>
            <p:nvPr/>
          </p:nvSpPr>
          <p:spPr bwMode="auto">
            <a:xfrm>
              <a:off x="7748941" y="4598117"/>
              <a:ext cx="561980" cy="5000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>
                  <a:tab pos="911225" algn="l"/>
                  <a:tab pos="1825625" algn="l"/>
                  <a:tab pos="2740025" algn="l"/>
                  <a:tab pos="3654425" algn="l"/>
                  <a:tab pos="4568825" algn="l"/>
                  <a:tab pos="5483225" algn="l"/>
                  <a:tab pos="6397625" algn="l"/>
                  <a:tab pos="7312025" algn="l"/>
                  <a:tab pos="8226425" algn="l"/>
                  <a:tab pos="9140825" algn="l"/>
                  <a:tab pos="10055225" algn="l"/>
                </a:tabLst>
                <a:defRPr/>
              </a:pPr>
              <a:r>
                <a:rPr lang="en-IN" sz="2000" kern="0" dirty="0" smtClean="0">
                  <a:cs typeface="+mn-cs"/>
                  <a:sym typeface="Symbol"/>
                </a:rPr>
                <a:t></a:t>
              </a:r>
              <a:r>
                <a:rPr lang="en-IN" sz="2000" kern="0" baseline="-25000" dirty="0" smtClean="0">
                  <a:cs typeface="+mn-cs"/>
                  <a:sym typeface="Symbol"/>
                </a:rPr>
                <a:t>3</a:t>
              </a:r>
              <a:endParaRPr kumimoji="0" lang="en-IN" sz="2000" b="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6024739" y="3802039"/>
              <a:ext cx="2736304" cy="43204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6228223" y="4112525"/>
              <a:ext cx="142876" cy="14287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7320883" y="3947195"/>
              <a:ext cx="142876" cy="14287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7896947" y="3875187"/>
              <a:ext cx="142876" cy="142876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33" name="Text Box 7"/>
            <p:cNvSpPr txBox="1">
              <a:spLocks noChangeArrowheads="1"/>
            </p:cNvSpPr>
            <p:nvPr/>
          </p:nvSpPr>
          <p:spPr bwMode="auto">
            <a:xfrm>
              <a:off x="6435827" y="4060454"/>
              <a:ext cx="8130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mic Sans MS"/>
                  <a:cs typeface="Comic Sans MS"/>
                </a:rPr>
                <a:t>  </a:t>
              </a:r>
              <a:r>
                <a:rPr lang="en-US" sz="24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a</a:t>
              </a:r>
              <a:r>
                <a:rPr lang="en-US" sz="2400" baseline="-250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1</a:t>
              </a:r>
            </a:p>
          </p:txBody>
        </p:sp>
        <p:sp>
          <p:nvSpPr>
            <p:cNvPr id="34" name="Text Box 7"/>
            <p:cNvSpPr txBox="1">
              <a:spLocks noChangeArrowheads="1"/>
            </p:cNvSpPr>
            <p:nvPr/>
          </p:nvSpPr>
          <p:spPr bwMode="auto">
            <a:xfrm>
              <a:off x="7083899" y="3988446"/>
              <a:ext cx="8130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mic Sans MS"/>
                  <a:cs typeface="Comic Sans MS"/>
                </a:rPr>
                <a:t>  </a:t>
              </a:r>
              <a:r>
                <a:rPr lang="en-US" sz="24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a</a:t>
              </a:r>
              <a:r>
                <a:rPr lang="en-US" sz="2400" baseline="-250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2</a:t>
              </a:r>
            </a:p>
          </p:txBody>
        </p:sp>
        <p:sp>
          <p:nvSpPr>
            <p:cNvPr id="36" name="Text Box 7"/>
            <p:cNvSpPr txBox="1">
              <a:spLocks noChangeArrowheads="1"/>
            </p:cNvSpPr>
            <p:nvPr/>
          </p:nvSpPr>
          <p:spPr bwMode="auto">
            <a:xfrm>
              <a:off x="7608915" y="3916438"/>
              <a:ext cx="8130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mic Sans MS"/>
                  <a:cs typeface="Comic Sans MS"/>
                </a:rPr>
                <a:t>  </a:t>
              </a:r>
              <a:r>
                <a:rPr lang="en-US" sz="24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a</a:t>
              </a:r>
              <a:r>
                <a:rPr lang="en-US" sz="2400" baseline="-250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3</a:t>
              </a:r>
            </a:p>
          </p:txBody>
        </p:sp>
        <p:sp>
          <p:nvSpPr>
            <p:cNvPr id="46" name="Text Box 7"/>
            <p:cNvSpPr txBox="1">
              <a:spLocks noChangeArrowheads="1"/>
            </p:cNvSpPr>
            <p:nvPr/>
          </p:nvSpPr>
          <p:spPr bwMode="auto">
            <a:xfrm>
              <a:off x="5859763" y="4090071"/>
              <a:ext cx="8130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mic Sans MS"/>
                  <a:cs typeface="Comic Sans MS"/>
                </a:rPr>
                <a:t>  </a:t>
              </a:r>
              <a:r>
                <a:rPr lang="en-US" sz="24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a</a:t>
              </a:r>
              <a:endParaRPr lang="en-US" sz="2400" baseline="-25000" dirty="0" smtClean="0">
                <a:solidFill>
                  <a:srgbClr val="FF0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47" name="Text Box 7"/>
            <p:cNvSpPr txBox="1">
              <a:spLocks noChangeArrowheads="1"/>
            </p:cNvSpPr>
            <p:nvPr/>
          </p:nvSpPr>
          <p:spPr bwMode="auto">
            <a:xfrm>
              <a:off x="2064005" y="3484759"/>
              <a:ext cx="8130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mic Sans MS"/>
                  <a:cs typeface="Comic Sans MS"/>
                </a:rPr>
                <a:t>  </a:t>
              </a:r>
              <a:r>
                <a:rPr lang="en-US" sz="24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b</a:t>
              </a:r>
              <a:r>
                <a:rPr lang="en-US" sz="2400" baseline="-250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1</a:t>
              </a:r>
            </a:p>
          </p:txBody>
        </p:sp>
        <p:sp>
          <p:nvSpPr>
            <p:cNvPr id="48" name="Text Box 7"/>
            <p:cNvSpPr txBox="1">
              <a:spLocks noChangeArrowheads="1"/>
            </p:cNvSpPr>
            <p:nvPr/>
          </p:nvSpPr>
          <p:spPr bwMode="auto">
            <a:xfrm>
              <a:off x="3072117" y="3514376"/>
              <a:ext cx="8130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mic Sans MS"/>
                  <a:cs typeface="Comic Sans MS"/>
                </a:rPr>
                <a:t>  </a:t>
              </a:r>
              <a:r>
                <a:rPr lang="en-US" sz="24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b</a:t>
              </a:r>
              <a:r>
                <a:rPr lang="en-US" sz="2400" baseline="-250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2</a:t>
              </a:r>
            </a:p>
          </p:txBody>
        </p:sp>
        <p:sp>
          <p:nvSpPr>
            <p:cNvPr id="49" name="Text Box 7"/>
            <p:cNvSpPr txBox="1">
              <a:spLocks noChangeArrowheads="1"/>
            </p:cNvSpPr>
            <p:nvPr/>
          </p:nvSpPr>
          <p:spPr bwMode="auto">
            <a:xfrm>
              <a:off x="4008221" y="3514376"/>
              <a:ext cx="8130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mic Sans MS"/>
                  <a:cs typeface="Comic Sans MS"/>
                </a:rPr>
                <a:t>  </a:t>
              </a:r>
              <a:r>
                <a:rPr lang="en-US" sz="24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b</a:t>
              </a:r>
              <a:r>
                <a:rPr lang="en-US" sz="2400" baseline="-250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3</a:t>
              </a:r>
            </a:p>
          </p:txBody>
        </p:sp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4177" y="3243250"/>
              <a:ext cx="1224136" cy="1155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" name="Text Box 7"/>
            <p:cNvSpPr txBox="1">
              <a:spLocks noChangeArrowheads="1"/>
            </p:cNvSpPr>
            <p:nvPr/>
          </p:nvSpPr>
          <p:spPr bwMode="auto">
            <a:xfrm>
              <a:off x="264177" y="3501665"/>
              <a:ext cx="100811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   </a:t>
              </a:r>
              <a:r>
                <a:rPr lang="en-US" sz="24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 b</a:t>
              </a:r>
              <a:endParaRPr lang="en-US" sz="2400" baseline="-25000" dirty="0" smtClean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804688" y="2870184"/>
              <a:ext cx="2901280" cy="1160563"/>
              <a:chOff x="5804688" y="2870184"/>
              <a:chExt cx="2901280" cy="1160563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 flipV="1">
                <a:off x="6122064" y="3353058"/>
                <a:ext cx="2583904" cy="288032"/>
              </a:xfrm>
              <a:prstGeom prst="line">
                <a:avLst/>
              </a:prstGeom>
              <a:ln w="254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Oval 53"/>
              <p:cNvSpPr/>
              <p:nvPr/>
            </p:nvSpPr>
            <p:spPr>
              <a:xfrm>
                <a:off x="6257696" y="3570222"/>
                <a:ext cx="142876" cy="142876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  <a:latin typeface="Comic Sans MS"/>
                  <a:cs typeface="Comic Sans MS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6762892" y="3498214"/>
                <a:ext cx="142876" cy="142876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  <a:latin typeface="Comic Sans MS"/>
                  <a:cs typeface="Comic Sans MS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7915020" y="3354198"/>
                <a:ext cx="142876" cy="142876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  <a:latin typeface="Comic Sans MS"/>
                  <a:cs typeface="Comic Sans MS"/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7338956" y="3426206"/>
                <a:ext cx="142876" cy="142876"/>
              </a:xfrm>
              <a:prstGeom prst="ellipse">
                <a:avLst/>
              </a:prstGeom>
              <a:solidFill>
                <a:srgbClr val="0000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  <a:latin typeface="Comic Sans MS"/>
                  <a:cs typeface="Comic Sans MS"/>
                </a:endParaRPr>
              </a:p>
            </p:txBody>
          </p:sp>
          <p:sp>
            <p:nvSpPr>
              <p:cNvPr id="59" name="Text Box 7"/>
              <p:cNvSpPr txBox="1">
                <a:spLocks noChangeArrowheads="1"/>
              </p:cNvSpPr>
              <p:nvPr/>
            </p:nvSpPr>
            <p:spPr bwMode="auto">
              <a:xfrm>
                <a:off x="5804688" y="3569082"/>
                <a:ext cx="81304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  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b</a:t>
                </a:r>
                <a:endParaRPr lang="en-US" sz="2400" baseline="-25000" dirty="0" smtClean="0">
                  <a:solidFill>
                    <a:srgbClr val="0000FF"/>
                  </a:solidFill>
                  <a:latin typeface="Comic Sans MS"/>
                  <a:cs typeface="Comic Sans MS"/>
                </a:endParaRPr>
              </a:p>
            </p:txBody>
          </p:sp>
          <p:sp>
            <p:nvSpPr>
              <p:cNvPr id="60" name="Text Box 7"/>
              <p:cNvSpPr txBox="1">
                <a:spLocks noChangeArrowheads="1"/>
              </p:cNvSpPr>
              <p:nvPr/>
            </p:nvSpPr>
            <p:spPr bwMode="auto">
              <a:xfrm>
                <a:off x="6473720" y="3107417"/>
                <a:ext cx="81304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  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b</a:t>
                </a:r>
                <a:r>
                  <a:rPr lang="en-US" sz="2400" baseline="-25000" dirty="0" smtClean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1</a:t>
                </a:r>
              </a:p>
            </p:txBody>
          </p:sp>
          <p:sp>
            <p:nvSpPr>
              <p:cNvPr id="61" name="Text Box 7"/>
              <p:cNvSpPr txBox="1">
                <a:spLocks noChangeArrowheads="1"/>
              </p:cNvSpPr>
              <p:nvPr/>
            </p:nvSpPr>
            <p:spPr bwMode="auto">
              <a:xfrm>
                <a:off x="7049784" y="2993018"/>
                <a:ext cx="81304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  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b</a:t>
                </a:r>
                <a:r>
                  <a:rPr lang="en-US" sz="2400" baseline="-25000" dirty="0" smtClean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2</a:t>
                </a:r>
              </a:p>
            </p:txBody>
          </p:sp>
          <p:sp>
            <p:nvSpPr>
              <p:cNvPr id="62" name="Text Box 7"/>
              <p:cNvSpPr txBox="1">
                <a:spLocks noChangeArrowheads="1"/>
              </p:cNvSpPr>
              <p:nvPr/>
            </p:nvSpPr>
            <p:spPr bwMode="auto">
              <a:xfrm>
                <a:off x="7600954" y="2870184"/>
                <a:ext cx="81304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  </a:t>
                </a:r>
                <a:r>
                  <a:rPr lang="en-US" sz="2400" dirty="0" smtClean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b</a:t>
                </a:r>
                <a:r>
                  <a:rPr lang="en-US" sz="2400" baseline="-25000" dirty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3</a:t>
                </a:r>
                <a:endParaRPr lang="en-US" sz="2400" baseline="-25000" dirty="0" smtClean="0">
                  <a:solidFill>
                    <a:srgbClr val="0000FF"/>
                  </a:solidFill>
                  <a:latin typeface="Comic Sans MS"/>
                  <a:cs typeface="Comic Sans MS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158651" y="2807023"/>
              <a:ext cx="2453546" cy="535951"/>
              <a:chOff x="2158651" y="3027152"/>
              <a:chExt cx="2453546" cy="535951"/>
            </a:xfrm>
          </p:grpSpPr>
          <p:sp>
            <p:nvSpPr>
              <p:cNvPr id="63" name="Text Box 7"/>
              <p:cNvSpPr txBox="1">
                <a:spLocks noChangeArrowheads="1"/>
              </p:cNvSpPr>
              <p:nvPr/>
            </p:nvSpPr>
            <p:spPr bwMode="auto">
              <a:xfrm>
                <a:off x="2158651" y="3039883"/>
                <a:ext cx="449081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dirty="0" smtClean="0">
                    <a:sym typeface="Symbol"/>
                  </a:rPr>
                  <a:t>+</a:t>
                </a:r>
                <a:endParaRPr lang="en-US" sz="2800" dirty="0" smtClean="0"/>
              </a:p>
            </p:txBody>
          </p:sp>
          <p:sp>
            <p:nvSpPr>
              <p:cNvPr id="64" name="Text Box 7"/>
              <p:cNvSpPr txBox="1">
                <a:spLocks noChangeArrowheads="1"/>
              </p:cNvSpPr>
              <p:nvPr/>
            </p:nvSpPr>
            <p:spPr bwMode="auto">
              <a:xfrm>
                <a:off x="3166764" y="3039883"/>
                <a:ext cx="210690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dirty="0" smtClean="0">
                    <a:sym typeface="Symbol"/>
                  </a:rPr>
                  <a:t>+</a:t>
                </a:r>
                <a:endParaRPr lang="en-US" sz="2800" dirty="0" smtClean="0"/>
              </a:p>
            </p:txBody>
          </p:sp>
          <p:sp>
            <p:nvSpPr>
              <p:cNvPr id="65" name="Text Box 7"/>
              <p:cNvSpPr txBox="1">
                <a:spLocks noChangeArrowheads="1"/>
              </p:cNvSpPr>
              <p:nvPr/>
            </p:nvSpPr>
            <p:spPr bwMode="auto">
              <a:xfrm>
                <a:off x="4133621" y="3027152"/>
                <a:ext cx="478576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dirty="0" smtClean="0">
                    <a:sym typeface="Symbol"/>
                  </a:rPr>
                  <a:t>+</a:t>
                </a:r>
                <a:endParaRPr lang="en-US" sz="2800" dirty="0" smtClean="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2047444" y="4132831"/>
              <a:ext cx="2685256" cy="965721"/>
              <a:chOff x="2064377" y="4268295"/>
              <a:chExt cx="2685256" cy="965721"/>
            </a:xfrm>
          </p:grpSpPr>
          <p:sp>
            <p:nvSpPr>
              <p:cNvPr id="69" name="Text Box 7"/>
              <p:cNvSpPr txBox="1">
                <a:spLocks noChangeArrowheads="1"/>
              </p:cNvSpPr>
              <p:nvPr/>
            </p:nvSpPr>
            <p:spPr bwMode="auto">
              <a:xfrm>
                <a:off x="2064377" y="4742734"/>
                <a:ext cx="81304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solidFill>
                      <a:srgbClr val="008000"/>
                    </a:solidFill>
                    <a:latin typeface="Comic Sans MS"/>
                    <a:cs typeface="Comic Sans MS"/>
                  </a:rPr>
                  <a:t>  </a:t>
                </a:r>
                <a:r>
                  <a:rPr lang="en-US" sz="2400" dirty="0" smtClean="0">
                    <a:solidFill>
                      <a:srgbClr val="008000"/>
                    </a:solidFill>
                    <a:latin typeface="Comic Sans MS"/>
                    <a:cs typeface="Comic Sans MS"/>
                  </a:rPr>
                  <a:t>c</a:t>
                </a:r>
                <a:r>
                  <a:rPr lang="en-US" sz="2400" baseline="-25000" dirty="0" smtClean="0">
                    <a:solidFill>
                      <a:srgbClr val="008000"/>
                    </a:solidFill>
                    <a:latin typeface="Comic Sans MS"/>
                    <a:cs typeface="Comic Sans MS"/>
                  </a:rPr>
                  <a:t>1</a:t>
                </a:r>
              </a:p>
            </p:txBody>
          </p:sp>
          <p:sp>
            <p:nvSpPr>
              <p:cNvPr id="70" name="Text Box 7"/>
              <p:cNvSpPr txBox="1">
                <a:spLocks noChangeArrowheads="1"/>
              </p:cNvSpPr>
              <p:nvPr/>
            </p:nvSpPr>
            <p:spPr bwMode="auto">
              <a:xfrm>
                <a:off x="3000481" y="4772351"/>
                <a:ext cx="81304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solidFill>
                      <a:srgbClr val="008000"/>
                    </a:solidFill>
                    <a:latin typeface="Comic Sans MS"/>
                    <a:cs typeface="Comic Sans MS"/>
                  </a:rPr>
                  <a:t>  </a:t>
                </a:r>
                <a:r>
                  <a:rPr lang="en-US" sz="2400" dirty="0" smtClean="0">
                    <a:solidFill>
                      <a:srgbClr val="008000"/>
                    </a:solidFill>
                    <a:latin typeface="Comic Sans MS"/>
                    <a:cs typeface="Comic Sans MS"/>
                  </a:rPr>
                  <a:t>c</a:t>
                </a:r>
                <a:r>
                  <a:rPr lang="en-US" sz="2400" baseline="-25000" dirty="0" smtClean="0">
                    <a:solidFill>
                      <a:srgbClr val="008000"/>
                    </a:solidFill>
                    <a:latin typeface="Comic Sans MS"/>
                    <a:cs typeface="Comic Sans MS"/>
                  </a:rPr>
                  <a:t>2</a:t>
                </a:r>
              </a:p>
            </p:txBody>
          </p:sp>
          <p:sp>
            <p:nvSpPr>
              <p:cNvPr id="71" name="Text Box 7"/>
              <p:cNvSpPr txBox="1">
                <a:spLocks noChangeArrowheads="1"/>
              </p:cNvSpPr>
              <p:nvPr/>
            </p:nvSpPr>
            <p:spPr bwMode="auto">
              <a:xfrm>
                <a:off x="3936585" y="4772351"/>
                <a:ext cx="81304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solidFill>
                      <a:srgbClr val="008000"/>
                    </a:solidFill>
                    <a:latin typeface="Comic Sans MS"/>
                    <a:cs typeface="Comic Sans MS"/>
                  </a:rPr>
                  <a:t>  </a:t>
                </a:r>
                <a:r>
                  <a:rPr lang="en-US" sz="2400" dirty="0" smtClean="0">
                    <a:solidFill>
                      <a:srgbClr val="008000"/>
                    </a:solidFill>
                    <a:latin typeface="Comic Sans MS"/>
                    <a:cs typeface="Comic Sans MS"/>
                  </a:rPr>
                  <a:t>c</a:t>
                </a:r>
                <a:r>
                  <a:rPr lang="en-US" sz="2400" baseline="-25000" dirty="0" smtClean="0">
                    <a:solidFill>
                      <a:srgbClr val="008000"/>
                    </a:solidFill>
                    <a:latin typeface="Comic Sans MS"/>
                    <a:cs typeface="Comic Sans MS"/>
                  </a:rPr>
                  <a:t>3</a:t>
                </a:r>
              </a:p>
            </p:txBody>
          </p:sp>
          <p:sp>
            <p:nvSpPr>
              <p:cNvPr id="73" name="Down Arrow 72"/>
              <p:cNvSpPr/>
              <p:nvPr/>
            </p:nvSpPr>
            <p:spPr>
              <a:xfrm>
                <a:off x="2352409" y="4268295"/>
                <a:ext cx="144016" cy="432048"/>
              </a:xfrm>
              <a:prstGeom prst="down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srgbClr val="008000"/>
                  </a:solidFill>
                  <a:latin typeface="Comic Sans MS"/>
                  <a:cs typeface="Comic Sans MS"/>
                </a:endParaRPr>
              </a:p>
            </p:txBody>
          </p:sp>
          <p:sp>
            <p:nvSpPr>
              <p:cNvPr id="74" name="Down Arrow 73"/>
              <p:cNvSpPr/>
              <p:nvPr/>
            </p:nvSpPr>
            <p:spPr>
              <a:xfrm>
                <a:off x="3360521" y="4268295"/>
                <a:ext cx="144016" cy="432048"/>
              </a:xfrm>
              <a:prstGeom prst="down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srgbClr val="008000"/>
                  </a:solidFill>
                  <a:latin typeface="Comic Sans MS"/>
                  <a:cs typeface="Comic Sans MS"/>
                </a:endParaRPr>
              </a:p>
            </p:txBody>
          </p:sp>
          <p:sp>
            <p:nvSpPr>
              <p:cNvPr id="75" name="Down Arrow 74"/>
              <p:cNvSpPr/>
              <p:nvPr/>
            </p:nvSpPr>
            <p:spPr>
              <a:xfrm>
                <a:off x="4296625" y="4268295"/>
                <a:ext cx="144016" cy="432048"/>
              </a:xfrm>
              <a:prstGeom prst="downArrow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solidFill>
                    <a:srgbClr val="008000"/>
                  </a:solidFill>
                  <a:latin typeface="Comic Sans MS"/>
                  <a:cs typeface="Comic Sans MS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141370" y="4416587"/>
              <a:ext cx="1363876" cy="1155948"/>
              <a:chOff x="141370" y="4416587"/>
              <a:chExt cx="1363876" cy="1155948"/>
            </a:xfrm>
          </p:grpSpPr>
          <p:pic>
            <p:nvPicPr>
              <p:cNvPr id="78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81110" y="4416587"/>
                <a:ext cx="1224136" cy="11559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9" name="Text Box 7"/>
              <p:cNvSpPr txBox="1">
                <a:spLocks noChangeArrowheads="1"/>
              </p:cNvSpPr>
              <p:nvPr/>
            </p:nvSpPr>
            <p:spPr bwMode="auto">
              <a:xfrm>
                <a:off x="141370" y="4687686"/>
                <a:ext cx="100811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latin typeface="Comic Sans MS"/>
                    <a:cs typeface="Comic Sans MS"/>
                  </a:rPr>
                  <a:t>   </a:t>
                </a:r>
                <a:r>
                  <a:rPr lang="en-US" sz="2400" dirty="0" err="1" smtClean="0">
                    <a:solidFill>
                      <a:srgbClr val="FF0000"/>
                    </a:solidFill>
                    <a:latin typeface="Comic Sans MS"/>
                    <a:cs typeface="Comic Sans MS"/>
                  </a:rPr>
                  <a:t>a</a:t>
                </a:r>
                <a:r>
                  <a:rPr lang="en-US" sz="2400" dirty="0" err="1" smtClean="0">
                    <a:latin typeface="Comic Sans MS"/>
                    <a:cs typeface="Comic Sans MS"/>
                    <a:sym typeface="Symbol"/>
                  </a:rPr>
                  <a:t></a:t>
                </a:r>
                <a:r>
                  <a:rPr lang="en-US" sz="2400" dirty="0" err="1" smtClean="0">
                    <a:solidFill>
                      <a:srgbClr val="0000FF"/>
                    </a:solidFill>
                    <a:latin typeface="Comic Sans MS"/>
                    <a:cs typeface="Comic Sans MS"/>
                  </a:rPr>
                  <a:t>b</a:t>
                </a:r>
                <a:endParaRPr lang="en-US" sz="2400" baseline="-25000" dirty="0" smtClean="0">
                  <a:solidFill>
                    <a:srgbClr val="0000FF"/>
                  </a:solidFill>
                  <a:latin typeface="Comic Sans MS"/>
                  <a:cs typeface="Comic Sans MS"/>
                </a:endParaRPr>
              </a:p>
            </p:txBody>
          </p:sp>
        </p:grpSp>
        <p:cxnSp>
          <p:nvCxnSpPr>
            <p:cNvPr id="77" name="Straight Connector 76"/>
            <p:cNvCxnSpPr/>
            <p:nvPr/>
          </p:nvCxnSpPr>
          <p:spPr>
            <a:xfrm flipV="1">
              <a:off x="6202621" y="2378812"/>
              <a:ext cx="2520280" cy="792088"/>
            </a:xfrm>
            <a:prstGeom prst="line">
              <a:avLst/>
            </a:prstGeom>
            <a:ln w="25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Oval 80"/>
            <p:cNvSpPr/>
            <p:nvPr/>
          </p:nvSpPr>
          <p:spPr>
            <a:xfrm>
              <a:off x="7931953" y="2523968"/>
              <a:ext cx="142876" cy="142876"/>
            </a:xfrm>
            <a:prstGeom prst="ellipse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8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7355889" y="2739992"/>
              <a:ext cx="142876" cy="142876"/>
            </a:xfrm>
            <a:prstGeom prst="ellipse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8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85" name="Oval 84"/>
            <p:cNvSpPr/>
            <p:nvPr/>
          </p:nvSpPr>
          <p:spPr>
            <a:xfrm>
              <a:off x="6778685" y="2884008"/>
              <a:ext cx="142876" cy="142876"/>
            </a:xfrm>
            <a:prstGeom prst="ellipse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8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6275769" y="3028024"/>
              <a:ext cx="142876" cy="142876"/>
            </a:xfrm>
            <a:prstGeom prst="ellipse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8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87" name="Text Box 7"/>
            <p:cNvSpPr txBox="1">
              <a:spLocks noChangeArrowheads="1"/>
            </p:cNvSpPr>
            <p:nvPr/>
          </p:nvSpPr>
          <p:spPr bwMode="auto">
            <a:xfrm>
              <a:off x="6469693" y="2349195"/>
              <a:ext cx="8130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8000"/>
                  </a:solidFill>
                  <a:latin typeface="Comic Sans MS"/>
                  <a:cs typeface="Comic Sans MS"/>
                </a:rPr>
                <a:t>  </a:t>
              </a:r>
              <a:r>
                <a:rPr lang="en-US" sz="2400" dirty="0" smtClean="0">
                  <a:solidFill>
                    <a:srgbClr val="008000"/>
                  </a:solidFill>
                  <a:latin typeface="Comic Sans MS"/>
                  <a:cs typeface="Comic Sans MS"/>
                </a:rPr>
                <a:t>c</a:t>
              </a:r>
              <a:r>
                <a:rPr lang="en-US" sz="2400" baseline="-25000" dirty="0" smtClean="0">
                  <a:solidFill>
                    <a:srgbClr val="008000"/>
                  </a:solidFill>
                  <a:latin typeface="Comic Sans MS"/>
                  <a:cs typeface="Comic Sans MS"/>
                </a:rPr>
                <a:t>1</a:t>
              </a:r>
            </a:p>
          </p:txBody>
        </p:sp>
        <p:sp>
          <p:nvSpPr>
            <p:cNvPr id="88" name="Text Box 7"/>
            <p:cNvSpPr txBox="1">
              <a:spLocks noChangeArrowheads="1"/>
            </p:cNvSpPr>
            <p:nvPr/>
          </p:nvSpPr>
          <p:spPr bwMode="auto">
            <a:xfrm>
              <a:off x="7045757" y="2205179"/>
              <a:ext cx="8130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8000"/>
                  </a:solidFill>
                  <a:latin typeface="Comic Sans MS"/>
                  <a:cs typeface="Comic Sans MS"/>
                </a:rPr>
                <a:t>  </a:t>
              </a:r>
              <a:r>
                <a:rPr lang="en-US" sz="2400" dirty="0" smtClean="0">
                  <a:solidFill>
                    <a:srgbClr val="008000"/>
                  </a:solidFill>
                  <a:latin typeface="Comic Sans MS"/>
                  <a:cs typeface="Comic Sans MS"/>
                </a:rPr>
                <a:t>c</a:t>
              </a:r>
              <a:r>
                <a:rPr lang="en-US" sz="2400" baseline="-25000" dirty="0" smtClean="0">
                  <a:solidFill>
                    <a:srgbClr val="008000"/>
                  </a:solidFill>
                  <a:latin typeface="Comic Sans MS"/>
                  <a:cs typeface="Comic Sans MS"/>
                </a:rPr>
                <a:t>2</a:t>
              </a:r>
            </a:p>
          </p:txBody>
        </p:sp>
        <p:sp>
          <p:nvSpPr>
            <p:cNvPr id="89" name="Text Box 7"/>
            <p:cNvSpPr txBox="1">
              <a:spLocks noChangeArrowheads="1"/>
            </p:cNvSpPr>
            <p:nvPr/>
          </p:nvSpPr>
          <p:spPr bwMode="auto">
            <a:xfrm>
              <a:off x="7672869" y="2018772"/>
              <a:ext cx="8130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solidFill>
                    <a:srgbClr val="008000"/>
                  </a:solidFill>
                  <a:latin typeface="Comic Sans MS"/>
                  <a:cs typeface="Comic Sans MS"/>
                </a:rPr>
                <a:t>  </a:t>
              </a:r>
              <a:r>
                <a:rPr lang="en-US" sz="2400" dirty="0" smtClean="0">
                  <a:solidFill>
                    <a:srgbClr val="008000"/>
                  </a:solidFill>
                  <a:latin typeface="Comic Sans MS"/>
                  <a:cs typeface="Comic Sans MS"/>
                </a:rPr>
                <a:t>c</a:t>
              </a:r>
              <a:r>
                <a:rPr lang="en-US" sz="2400" baseline="-25000" dirty="0" smtClean="0">
                  <a:solidFill>
                    <a:srgbClr val="008000"/>
                  </a:solidFill>
                  <a:latin typeface="Comic Sans MS"/>
                  <a:cs typeface="Comic Sans MS"/>
                </a:rPr>
                <a:t>3</a:t>
              </a:r>
            </a:p>
          </p:txBody>
        </p:sp>
        <p:sp>
          <p:nvSpPr>
            <p:cNvPr id="91" name="Text Box 7"/>
            <p:cNvSpPr txBox="1">
              <a:spLocks noChangeArrowheads="1"/>
            </p:cNvSpPr>
            <p:nvPr/>
          </p:nvSpPr>
          <p:spPr bwMode="auto">
            <a:xfrm>
              <a:off x="5436096" y="2967533"/>
              <a:ext cx="100811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>
                  <a:latin typeface="Comic Sans MS"/>
                  <a:cs typeface="Comic Sans MS"/>
                </a:rPr>
                <a:t>   </a:t>
              </a:r>
              <a:r>
                <a:rPr lang="en-US" sz="2400" dirty="0" err="1" smtClean="0">
                  <a:solidFill>
                    <a:srgbClr val="FF0000"/>
                  </a:solidFill>
                  <a:latin typeface="Comic Sans MS"/>
                  <a:cs typeface="Comic Sans MS"/>
                </a:rPr>
                <a:t>a</a:t>
              </a:r>
              <a:r>
                <a:rPr lang="en-US" sz="2400" dirty="0" err="1">
                  <a:latin typeface="Comic Sans MS"/>
                  <a:cs typeface="Comic Sans MS"/>
                  <a:sym typeface="Symbol"/>
                </a:rPr>
                <a:t>+</a:t>
              </a:r>
              <a:r>
                <a:rPr lang="en-US" sz="2400" dirty="0" err="1" smtClean="0">
                  <a:solidFill>
                    <a:srgbClr val="0000FF"/>
                  </a:solidFill>
                  <a:latin typeface="Comic Sans MS"/>
                  <a:cs typeface="Comic Sans MS"/>
                </a:rPr>
                <a:t>b</a:t>
              </a:r>
              <a:endParaRPr lang="en-US" sz="2400" baseline="-25000" dirty="0" smtClean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93" name="Rectangle 2"/>
          <p:cNvSpPr txBox="1">
            <a:spLocks noChangeArrowheads="1"/>
          </p:cNvSpPr>
          <p:nvPr/>
        </p:nvSpPr>
        <p:spPr bwMode="auto">
          <a:xfrm>
            <a:off x="5792746" y="6279554"/>
            <a:ext cx="3219678" cy="409114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kern="0" noProof="0" dirty="0" smtClean="0">
                <a:latin typeface="Comic Sans MS"/>
                <a:cs typeface="Comic Sans MS"/>
              </a:rPr>
              <a:t>Addition is </a:t>
            </a:r>
            <a:r>
              <a:rPr lang="en-US" kern="0" noProof="0" dirty="0" smtClean="0">
                <a:solidFill>
                  <a:srgbClr val="0000FF"/>
                </a:solidFill>
                <a:latin typeface="Comic Sans MS"/>
                <a:cs typeface="Comic Sans MS"/>
              </a:rPr>
              <a:t>Absolutely free</a:t>
            </a:r>
            <a:endParaRPr kumimoji="0" lang="en-IN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/>
              <a:cs typeface="Comic Sans MS"/>
            </a:endParaRPr>
          </a:p>
        </p:txBody>
      </p:sp>
      <p:graphicFrame>
        <p:nvGraphicFramePr>
          <p:cNvPr id="94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1668656"/>
              </p:ext>
            </p:extLst>
          </p:nvPr>
        </p:nvGraphicFramePr>
        <p:xfrm>
          <a:off x="4244496" y="1389085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367" name="Clip" r:id="rId7" imgW="525240" imgH="1361880" progId="">
                  <p:embed/>
                </p:oleObj>
              </mc:Choice>
              <mc:Fallback>
                <p:oleObj name="Clip" r:id="rId7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4496" y="1389085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140926"/>
              </p:ext>
            </p:extLst>
          </p:nvPr>
        </p:nvGraphicFramePr>
        <p:xfrm>
          <a:off x="3269765" y="1390463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368" name="Clip" r:id="rId9" imgW="525240" imgH="1361880" progId="">
                  <p:embed/>
                </p:oleObj>
              </mc:Choice>
              <mc:Fallback>
                <p:oleObj name="Clip" r:id="rId9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9765" y="1390463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7139247"/>
              </p:ext>
            </p:extLst>
          </p:nvPr>
        </p:nvGraphicFramePr>
        <p:xfrm>
          <a:off x="2233125" y="1391841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369" name="Clip" r:id="rId10" imgW="525240" imgH="1361880" progId="">
                  <p:embed/>
                </p:oleObj>
              </mc:Choice>
              <mc:Fallback>
                <p:oleObj name="Clip" r:id="rId10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3125" y="1391841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817486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8000"/>
                </a:solidFill>
                <a:latin typeface="Comic Sans MS" pitchFamily="66" charset="0"/>
              </a:rPr>
              <a:t>Linearity of (n, t) Shamir Secret Sharing 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095614"/>
              </p:ext>
            </p:extLst>
          </p:nvPr>
        </p:nvGraphicFramePr>
        <p:xfrm>
          <a:off x="8252177" y="3937876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390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2177" y="3937876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rot="5400000" flipH="1" flipV="1">
            <a:off x="5309725" y="3757794"/>
            <a:ext cx="2428098" cy="7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322743" y="4686488"/>
            <a:ext cx="285752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6949155" y="4036136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43" name="Rectangle 2"/>
          <p:cNvSpPr txBox="1">
            <a:spLocks noChangeArrowheads="1"/>
          </p:cNvSpPr>
          <p:nvPr/>
        </p:nvSpPr>
        <p:spPr bwMode="auto">
          <a:xfrm>
            <a:off x="6809129" y="4615050"/>
            <a:ext cx="56198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IN" sz="2000" kern="0" dirty="0" smtClean="0">
                <a:latin typeface="Comic Sans MS"/>
                <a:cs typeface="Comic Sans MS"/>
                <a:sym typeface="Symbol"/>
              </a:rPr>
              <a:t></a:t>
            </a:r>
            <a:r>
              <a:rPr lang="en-IN" sz="2000" kern="0" baseline="-25000" dirty="0" smtClean="0">
                <a:latin typeface="Comic Sans MS"/>
                <a:cs typeface="Comic Sans MS"/>
              </a:rPr>
              <a:t>1</a:t>
            </a:r>
            <a:endParaRPr kumimoji="0" lang="en-IN" sz="2000" b="0" i="0" u="none" strike="noStrike" kern="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/>
              <a:cs typeface="Comic Sans MS"/>
            </a:endParaRPr>
          </a:p>
        </p:txBody>
      </p:sp>
      <p:sp>
        <p:nvSpPr>
          <p:cNvPr id="46" name="Rectangle 2"/>
          <p:cNvSpPr txBox="1">
            <a:spLocks noChangeArrowheads="1"/>
          </p:cNvSpPr>
          <p:nvPr/>
        </p:nvSpPr>
        <p:spPr bwMode="auto">
          <a:xfrm>
            <a:off x="7380633" y="4615050"/>
            <a:ext cx="56198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IN" sz="2000" kern="0" dirty="0" smtClean="0">
                <a:latin typeface="Comic Sans MS"/>
                <a:cs typeface="Comic Sans MS"/>
                <a:sym typeface="Symbol"/>
              </a:rPr>
              <a:t></a:t>
            </a:r>
            <a:r>
              <a:rPr lang="en-IN" sz="2000" kern="0" baseline="-25000" dirty="0" smtClean="0">
                <a:latin typeface="Comic Sans MS"/>
                <a:cs typeface="Comic Sans MS"/>
                <a:sym typeface="Symbol"/>
              </a:rPr>
              <a:t>2</a:t>
            </a:r>
            <a:endParaRPr kumimoji="0" lang="en-IN" sz="2000" b="0" i="0" u="none" strike="noStrike" kern="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/>
              <a:cs typeface="Comic Sans MS"/>
            </a:endParaRPr>
          </a:p>
        </p:txBody>
      </p:sp>
      <p:sp>
        <p:nvSpPr>
          <p:cNvPr id="47" name="Rectangle 2"/>
          <p:cNvSpPr txBox="1">
            <a:spLocks noChangeArrowheads="1"/>
          </p:cNvSpPr>
          <p:nvPr/>
        </p:nvSpPr>
        <p:spPr bwMode="auto">
          <a:xfrm>
            <a:off x="7952137" y="4615050"/>
            <a:ext cx="56198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IN" sz="2000" kern="0" dirty="0" smtClean="0">
                <a:latin typeface="Comic Sans MS"/>
                <a:cs typeface="Comic Sans MS"/>
                <a:sym typeface="Symbol"/>
              </a:rPr>
              <a:t></a:t>
            </a:r>
            <a:r>
              <a:rPr lang="en-IN" sz="2000" kern="0" baseline="-25000" dirty="0" smtClean="0">
                <a:latin typeface="Comic Sans MS"/>
                <a:cs typeface="Comic Sans MS"/>
                <a:sym typeface="Symbol"/>
              </a:rPr>
              <a:t>3</a:t>
            </a:r>
            <a:endParaRPr kumimoji="0" lang="en-IN" sz="2000" b="0" i="0" u="none" strike="noStrike" kern="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/>
              <a:cs typeface="Comic Sans MS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6227935" y="3818972"/>
            <a:ext cx="2736304" cy="43204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6431419" y="4129458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2009179" y="2726366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lang="en-US" sz="24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3017291" y="2726366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lang="en-US" sz="24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3974355" y="2726366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lang="en-US" sz="24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3</a:t>
            </a:r>
          </a:p>
        </p:txBody>
      </p:sp>
      <p:sp>
        <p:nvSpPr>
          <p:cNvPr id="55" name="Oval 54"/>
          <p:cNvSpPr/>
          <p:nvPr/>
        </p:nvSpPr>
        <p:spPr>
          <a:xfrm>
            <a:off x="7524079" y="3964128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8100143" y="3892120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58" name="Text Box 7"/>
          <p:cNvSpPr txBox="1">
            <a:spLocks noChangeArrowheads="1"/>
          </p:cNvSpPr>
          <p:nvPr/>
        </p:nvSpPr>
        <p:spPr bwMode="auto">
          <a:xfrm>
            <a:off x="6639023" y="4077387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lang="en-US" sz="24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</a:p>
        </p:txBody>
      </p:sp>
      <p:sp>
        <p:nvSpPr>
          <p:cNvPr id="59" name="Text Box 7"/>
          <p:cNvSpPr txBox="1">
            <a:spLocks noChangeArrowheads="1"/>
          </p:cNvSpPr>
          <p:nvPr/>
        </p:nvSpPr>
        <p:spPr bwMode="auto">
          <a:xfrm>
            <a:off x="7287095" y="4005379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lang="en-US" sz="24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</a:p>
        </p:txBody>
      </p:sp>
      <p:sp>
        <p:nvSpPr>
          <p:cNvPr id="60" name="Text Box 7"/>
          <p:cNvSpPr txBox="1">
            <a:spLocks noChangeArrowheads="1"/>
          </p:cNvSpPr>
          <p:nvPr/>
        </p:nvSpPr>
        <p:spPr bwMode="auto">
          <a:xfrm>
            <a:off x="7812111" y="3933371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lang="en-US" sz="24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3</a:t>
            </a:r>
          </a:p>
        </p:txBody>
      </p: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6062959" y="4107004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endParaRPr lang="en-US" sz="2400" baseline="-25000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0311" y="2591016"/>
            <a:ext cx="1224136" cy="115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Text Box 7"/>
          <p:cNvSpPr txBox="1">
            <a:spLocks noChangeArrowheads="1"/>
          </p:cNvSpPr>
          <p:nvPr/>
        </p:nvSpPr>
        <p:spPr bwMode="auto">
          <a:xfrm>
            <a:off x="230311" y="2882868"/>
            <a:ext cx="10081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   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 a</a:t>
            </a:r>
            <a:endParaRPr lang="en-US" sz="2400" baseline="-25000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33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1668656"/>
              </p:ext>
            </p:extLst>
          </p:nvPr>
        </p:nvGraphicFramePr>
        <p:xfrm>
          <a:off x="4244496" y="1389085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391" name="Clip" r:id="rId7" imgW="525240" imgH="1361880" progId="">
                  <p:embed/>
                </p:oleObj>
              </mc:Choice>
              <mc:Fallback>
                <p:oleObj name="Clip" r:id="rId7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4496" y="1389085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140926"/>
              </p:ext>
            </p:extLst>
          </p:nvPr>
        </p:nvGraphicFramePr>
        <p:xfrm>
          <a:off x="3269765" y="1390463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392" name="Clip" r:id="rId9" imgW="525240" imgH="1361880" progId="">
                  <p:embed/>
                </p:oleObj>
              </mc:Choice>
              <mc:Fallback>
                <p:oleObj name="Clip" r:id="rId9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9765" y="1390463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7139247"/>
              </p:ext>
            </p:extLst>
          </p:nvPr>
        </p:nvGraphicFramePr>
        <p:xfrm>
          <a:off x="2233125" y="1391841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7393" name="Clip" r:id="rId10" imgW="525240" imgH="1361880" progId="">
                  <p:embed/>
                </p:oleObj>
              </mc:Choice>
              <mc:Fallback>
                <p:oleObj name="Clip" r:id="rId10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3125" y="1391841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2030511" y="4036157"/>
            <a:ext cx="79208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200" dirty="0" smtClean="0">
                <a:latin typeface="Comic Sans MS"/>
                <a:cs typeface="Comic Sans MS"/>
                <a:sym typeface="Symbol"/>
              </a:rPr>
              <a:t>c</a:t>
            </a:r>
            <a:endParaRPr lang="en-US" sz="2200" dirty="0" smtClean="0">
              <a:latin typeface="Comic Sans MS"/>
              <a:cs typeface="Comic Sans MS"/>
            </a:endParaRPr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3110631" y="4034996"/>
            <a:ext cx="79208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200" dirty="0" smtClean="0">
                <a:latin typeface="Comic Sans MS"/>
                <a:cs typeface="Comic Sans MS"/>
                <a:sym typeface="Symbol"/>
              </a:rPr>
              <a:t>c</a:t>
            </a:r>
            <a:endParaRPr lang="en-US" sz="2200" dirty="0" smtClean="0">
              <a:latin typeface="Comic Sans MS"/>
              <a:cs typeface="Comic Sans MS"/>
            </a:endParaRPr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4118743" y="4034996"/>
            <a:ext cx="79208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200" dirty="0" smtClean="0">
                <a:latin typeface="Comic Sans MS"/>
                <a:cs typeface="Comic Sans MS"/>
                <a:sym typeface="Symbol"/>
              </a:rPr>
              <a:t>c</a:t>
            </a:r>
            <a:endParaRPr lang="en-US" sz="2200" dirty="0" smtClean="0">
              <a:latin typeface="Comic Sans MS"/>
              <a:cs typeface="Comic Sans M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9332" y="6343134"/>
            <a:ext cx="3328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defTabSz="914400" eaLnBrk="0" fontAlgn="base" hangingPunct="0">
              <a:spcBef>
                <a:spcPct val="20000"/>
              </a:spcBef>
              <a:spcAft>
                <a:spcPct val="0"/>
              </a:spcAft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kern="0" dirty="0">
                <a:latin typeface="Comic Sans MS"/>
                <a:cs typeface="Comic Sans MS"/>
              </a:rPr>
              <a:t>c is a publicly known constant</a:t>
            </a:r>
            <a:endParaRPr lang="en-IN" kern="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1958503" y="5055882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FF00"/>
                </a:solidFill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00FF00"/>
                </a:solidFill>
                <a:latin typeface="Comic Sans MS"/>
                <a:cs typeface="Comic Sans MS"/>
              </a:rPr>
              <a:t>d</a:t>
            </a:r>
            <a:r>
              <a:rPr lang="en-US" sz="2400" baseline="-25000" dirty="0" smtClean="0">
                <a:solidFill>
                  <a:srgbClr val="00FF00"/>
                </a:solidFill>
                <a:latin typeface="Comic Sans MS"/>
                <a:cs typeface="Comic Sans MS"/>
              </a:rPr>
              <a:t>1</a:t>
            </a:r>
          </a:p>
        </p:txBody>
      </p:sp>
      <p:sp>
        <p:nvSpPr>
          <p:cNvPr id="53" name="Text Box 7"/>
          <p:cNvSpPr txBox="1">
            <a:spLocks noChangeArrowheads="1"/>
          </p:cNvSpPr>
          <p:nvPr/>
        </p:nvSpPr>
        <p:spPr bwMode="auto">
          <a:xfrm>
            <a:off x="2894607" y="5085499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FF00"/>
                </a:solidFill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00FF00"/>
                </a:solidFill>
                <a:latin typeface="Comic Sans MS"/>
                <a:cs typeface="Comic Sans MS"/>
              </a:rPr>
              <a:t>d</a:t>
            </a:r>
            <a:r>
              <a:rPr lang="en-US" sz="2400" baseline="-25000" dirty="0" smtClean="0">
                <a:solidFill>
                  <a:srgbClr val="00FF00"/>
                </a:solidFill>
                <a:latin typeface="Comic Sans MS"/>
                <a:cs typeface="Comic Sans MS"/>
              </a:rPr>
              <a:t>2</a:t>
            </a:r>
          </a:p>
        </p:txBody>
      </p:sp>
      <p:sp>
        <p:nvSpPr>
          <p:cNvPr id="54" name="Text Box 7"/>
          <p:cNvSpPr txBox="1">
            <a:spLocks noChangeArrowheads="1"/>
          </p:cNvSpPr>
          <p:nvPr/>
        </p:nvSpPr>
        <p:spPr bwMode="auto">
          <a:xfrm>
            <a:off x="3830711" y="5085499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FF00"/>
                </a:solidFill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00FF00"/>
                </a:solidFill>
                <a:latin typeface="Comic Sans MS"/>
                <a:cs typeface="Comic Sans MS"/>
              </a:rPr>
              <a:t>d</a:t>
            </a:r>
            <a:r>
              <a:rPr lang="en-US" sz="2400" baseline="-25000" dirty="0" smtClean="0">
                <a:solidFill>
                  <a:srgbClr val="00FF00"/>
                </a:solidFill>
                <a:latin typeface="Comic Sans MS"/>
                <a:cs typeface="Comic Sans MS"/>
              </a:rPr>
              <a:t>3</a:t>
            </a:r>
          </a:p>
        </p:txBody>
      </p:sp>
      <p:sp>
        <p:nvSpPr>
          <p:cNvPr id="64" name="Down Arrow 63"/>
          <p:cNvSpPr/>
          <p:nvPr/>
        </p:nvSpPr>
        <p:spPr>
          <a:xfrm>
            <a:off x="2246535" y="4581443"/>
            <a:ext cx="144016" cy="43204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65" name="Down Arrow 64"/>
          <p:cNvSpPr/>
          <p:nvPr/>
        </p:nvSpPr>
        <p:spPr>
          <a:xfrm>
            <a:off x="3254647" y="4581443"/>
            <a:ext cx="144016" cy="43204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66" name="Down Arrow 65"/>
          <p:cNvSpPr/>
          <p:nvPr/>
        </p:nvSpPr>
        <p:spPr>
          <a:xfrm>
            <a:off x="4190751" y="4581443"/>
            <a:ext cx="144016" cy="43204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0311" y="4247200"/>
            <a:ext cx="1224136" cy="115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Text Box 7"/>
          <p:cNvSpPr txBox="1">
            <a:spLocks noChangeArrowheads="1"/>
          </p:cNvSpPr>
          <p:nvPr/>
        </p:nvSpPr>
        <p:spPr bwMode="auto">
          <a:xfrm>
            <a:off x="86295" y="4539052"/>
            <a:ext cx="10081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  </a:t>
            </a:r>
            <a:r>
              <a:rPr lang="en-US" sz="2400" dirty="0" err="1" smtClean="0">
                <a:latin typeface="Comic Sans MS"/>
                <a:cs typeface="Comic Sans MS"/>
              </a:rPr>
              <a:t>c</a:t>
            </a:r>
            <a:r>
              <a:rPr lang="en-US" sz="2400" dirty="0" err="1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400" dirty="0" err="1" smtClean="0">
                <a:solidFill>
                  <a:srgbClr val="FF0000"/>
                </a:solidFill>
                <a:latin typeface="Comic Sans MS"/>
                <a:cs typeface="Comic Sans MS"/>
                <a:sym typeface="Symbol"/>
              </a:rPr>
              <a:t>a</a:t>
            </a:r>
            <a:endParaRPr lang="en-US" sz="2400" baseline="-25000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8101283" y="3324266"/>
            <a:ext cx="142876" cy="142876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FF00"/>
              </a:solidFill>
              <a:latin typeface="Comic Sans MS"/>
              <a:cs typeface="Comic Sans MS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7525219" y="3488351"/>
            <a:ext cx="142876" cy="142876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FF00"/>
              </a:solidFill>
              <a:latin typeface="Comic Sans MS"/>
              <a:cs typeface="Comic Sans MS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6948015" y="3607053"/>
            <a:ext cx="142876" cy="142876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FF00"/>
              </a:solidFill>
              <a:latin typeface="Comic Sans MS"/>
              <a:cs typeface="Comic Sans MS"/>
            </a:endParaRPr>
          </a:p>
        </p:txBody>
      </p:sp>
      <p:sp>
        <p:nvSpPr>
          <p:cNvPr id="73" name="Text Box 7"/>
          <p:cNvSpPr txBox="1">
            <a:spLocks noChangeArrowheads="1"/>
          </p:cNvSpPr>
          <p:nvPr/>
        </p:nvSpPr>
        <p:spPr bwMode="auto">
          <a:xfrm>
            <a:off x="6639023" y="3001228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FF00"/>
                </a:solidFill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00FF00"/>
                </a:solidFill>
                <a:latin typeface="Comic Sans MS"/>
                <a:cs typeface="Comic Sans MS"/>
              </a:rPr>
              <a:t>d</a:t>
            </a:r>
            <a:r>
              <a:rPr lang="en-US" sz="2400" baseline="-25000" dirty="0" smtClean="0">
                <a:solidFill>
                  <a:srgbClr val="00FF00"/>
                </a:solidFill>
                <a:latin typeface="Comic Sans MS"/>
                <a:cs typeface="Comic Sans MS"/>
              </a:rPr>
              <a:t>1</a:t>
            </a:r>
          </a:p>
        </p:txBody>
      </p:sp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7215087" y="2882670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FF00"/>
                </a:solidFill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00FF00"/>
                </a:solidFill>
                <a:latin typeface="Comic Sans MS"/>
                <a:cs typeface="Comic Sans MS"/>
              </a:rPr>
              <a:t>d</a:t>
            </a:r>
            <a:r>
              <a:rPr lang="en-US" sz="2400" baseline="-25000" dirty="0" smtClean="0">
                <a:solidFill>
                  <a:srgbClr val="00FF00"/>
                </a:solidFill>
                <a:latin typeface="Comic Sans MS"/>
                <a:cs typeface="Comic Sans MS"/>
              </a:rPr>
              <a:t>2</a:t>
            </a:r>
          </a:p>
        </p:txBody>
      </p: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7842199" y="2819070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FF00"/>
                </a:solidFill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00FF00"/>
                </a:solidFill>
                <a:latin typeface="Comic Sans MS"/>
                <a:cs typeface="Comic Sans MS"/>
              </a:rPr>
              <a:t>d</a:t>
            </a:r>
            <a:r>
              <a:rPr lang="en-US" sz="2400" baseline="-25000" dirty="0" smtClean="0">
                <a:solidFill>
                  <a:srgbClr val="00FF00"/>
                </a:solidFill>
                <a:latin typeface="Comic Sans MS"/>
                <a:cs typeface="Comic Sans MS"/>
              </a:rPr>
              <a:t>3</a:t>
            </a:r>
          </a:p>
        </p:txBody>
      </p:sp>
      <p:cxnSp>
        <p:nvCxnSpPr>
          <p:cNvPr id="76" name="Straight Connector 75"/>
          <p:cNvCxnSpPr/>
          <p:nvPr/>
        </p:nvCxnSpPr>
        <p:spPr>
          <a:xfrm flipV="1">
            <a:off x="6206975" y="3242908"/>
            <a:ext cx="2757264" cy="648072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 Box 7"/>
          <p:cNvSpPr txBox="1">
            <a:spLocks noChangeArrowheads="1"/>
          </p:cNvSpPr>
          <p:nvPr/>
        </p:nvSpPr>
        <p:spPr bwMode="auto">
          <a:xfrm>
            <a:off x="5558903" y="3242908"/>
            <a:ext cx="10081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  </a:t>
            </a:r>
            <a:r>
              <a:rPr lang="en-US" sz="2400" dirty="0" err="1" smtClean="0">
                <a:latin typeface="Comic Sans MS"/>
                <a:cs typeface="Comic Sans MS"/>
              </a:rPr>
              <a:t>c</a:t>
            </a:r>
            <a:r>
              <a:rPr lang="en-US" sz="2400" dirty="0" err="1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400" dirty="0" err="1" smtClean="0">
                <a:solidFill>
                  <a:srgbClr val="FF0000"/>
                </a:solidFill>
                <a:latin typeface="Comic Sans MS"/>
                <a:cs typeface="Comic Sans MS"/>
                <a:sym typeface="Symbol"/>
              </a:rPr>
              <a:t>a</a:t>
            </a:r>
            <a:endParaRPr lang="en-US" sz="2400" baseline="-25000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78" name="Rectangle 2"/>
          <p:cNvSpPr txBox="1">
            <a:spLocks noChangeArrowheads="1"/>
          </p:cNvSpPr>
          <p:nvPr/>
        </p:nvSpPr>
        <p:spPr bwMode="auto">
          <a:xfrm>
            <a:off x="3347864" y="6362519"/>
            <a:ext cx="5808366" cy="3600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kern="0" dirty="0" smtClean="0">
                <a:latin typeface="Comic Sans MS"/>
                <a:cs typeface="Comic Sans MS"/>
              </a:rPr>
              <a:t>Multiplication by </a:t>
            </a:r>
            <a:r>
              <a:rPr lang="en-US" kern="0" dirty="0" smtClean="0">
                <a:solidFill>
                  <a:srgbClr val="0000FF"/>
                </a:solidFill>
                <a:latin typeface="Comic Sans MS"/>
                <a:cs typeface="Comic Sans MS"/>
              </a:rPr>
              <a:t>public constants </a:t>
            </a:r>
            <a:r>
              <a:rPr lang="en-US" kern="0" noProof="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kern="0" noProof="0" dirty="0" smtClean="0">
                <a:latin typeface="Comic Sans MS"/>
                <a:cs typeface="Comic Sans MS"/>
              </a:rPr>
              <a:t>is </a:t>
            </a:r>
            <a:r>
              <a:rPr lang="en-US" kern="0" noProof="0" dirty="0" smtClean="0">
                <a:solidFill>
                  <a:srgbClr val="0000FF"/>
                </a:solidFill>
                <a:latin typeface="Comic Sans MS"/>
                <a:cs typeface="Comic Sans MS"/>
              </a:rPr>
              <a:t>Absolutely free</a:t>
            </a:r>
            <a:endParaRPr kumimoji="0" lang="en-IN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3217114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8" grpId="0"/>
      <p:bldP spid="49" grpId="0"/>
      <p:bldP spid="3" grpId="0"/>
      <p:bldP spid="50" grpId="0"/>
      <p:bldP spid="53" grpId="0"/>
      <p:bldP spid="54" grpId="0"/>
      <p:bldP spid="64" grpId="0" animBg="1"/>
      <p:bldP spid="65" grpId="0" animBg="1"/>
      <p:bldP spid="66" grpId="0" animBg="1"/>
      <p:bldP spid="69" grpId="0"/>
      <p:bldP spid="70" grpId="0" animBg="1"/>
      <p:bldP spid="71" grpId="0" animBg="1"/>
      <p:bldP spid="72" grpId="0" animBg="1"/>
      <p:bldP spid="73" grpId="0"/>
      <p:bldP spid="74" grpId="0"/>
      <p:bldP spid="75" grpId="0"/>
      <p:bldP spid="77" grpId="0"/>
      <p:bldP spid="7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Oval 109"/>
          <p:cNvSpPr/>
          <p:nvPr/>
        </p:nvSpPr>
        <p:spPr>
          <a:xfrm>
            <a:off x="6315905" y="1619906"/>
            <a:ext cx="2223698" cy="1842591"/>
          </a:xfrm>
          <a:prstGeom prst="ellipse">
            <a:avLst/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400" dirty="0" smtClean="0">
                <a:solidFill>
                  <a:srgbClr val="008000"/>
                </a:solidFill>
                <a:latin typeface="Comic Sans MS" pitchFamily="66" charset="0"/>
              </a:rPr>
              <a:t>Non-linearity of (n, t) Shamir Secret Sharing </a:t>
            </a: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2038769" y="2759890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lang="en-US" sz="24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3046881" y="2759890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lang="en-US" sz="24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4003945" y="2759890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lang="en-US" sz="24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3</a:t>
            </a: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2059729" y="3840010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b</a:t>
            </a:r>
            <a:r>
              <a:rPr lang="en-US" sz="24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3067841" y="3869627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b</a:t>
            </a:r>
            <a:r>
              <a:rPr lang="en-US" sz="24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4003945" y="3869627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b</a:t>
            </a:r>
            <a:r>
              <a:rPr lang="en-US" sz="24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3</a:t>
            </a:r>
          </a:p>
        </p:txBody>
      </p:sp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169" y="3717032"/>
            <a:ext cx="1224136" cy="115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Text Box 7"/>
          <p:cNvSpPr txBox="1">
            <a:spLocks noChangeArrowheads="1"/>
          </p:cNvSpPr>
          <p:nvPr/>
        </p:nvSpPr>
        <p:spPr bwMode="auto">
          <a:xfrm>
            <a:off x="192169" y="3975447"/>
            <a:ext cx="10081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   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 b</a:t>
            </a:r>
            <a:endParaRPr lang="en-US" sz="2400" baseline="-25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169" y="2489076"/>
            <a:ext cx="1224136" cy="115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Text Box 7"/>
          <p:cNvSpPr txBox="1">
            <a:spLocks noChangeArrowheads="1"/>
          </p:cNvSpPr>
          <p:nvPr/>
        </p:nvSpPr>
        <p:spPr bwMode="auto">
          <a:xfrm>
            <a:off x="192169" y="2780928"/>
            <a:ext cx="10081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   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 a</a:t>
            </a:r>
            <a:endParaRPr lang="en-US" sz="2400" baseline="-25000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833628"/>
              </p:ext>
            </p:extLst>
          </p:nvPr>
        </p:nvGraphicFramePr>
        <p:xfrm>
          <a:off x="8061638" y="4462457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52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1638" y="4462457"/>
                        <a:ext cx="1143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3" name="Straight Arrow Connector 52"/>
          <p:cNvCxnSpPr/>
          <p:nvPr/>
        </p:nvCxnSpPr>
        <p:spPr>
          <a:xfrm flipH="1" flipV="1">
            <a:off x="6315905" y="1619906"/>
            <a:ext cx="16933" cy="387691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6132204" y="5211069"/>
            <a:ext cx="285752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6758616" y="4560717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65" name="Rectangle 2"/>
          <p:cNvSpPr txBox="1">
            <a:spLocks noChangeArrowheads="1"/>
          </p:cNvSpPr>
          <p:nvPr/>
        </p:nvSpPr>
        <p:spPr bwMode="auto">
          <a:xfrm>
            <a:off x="6618590" y="5139631"/>
            <a:ext cx="56198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IN" sz="2000" kern="0" dirty="0" smtClean="0">
                <a:latin typeface="Comic Sans MS"/>
                <a:cs typeface="Comic Sans MS"/>
                <a:sym typeface="Symbol"/>
              </a:rPr>
              <a:t></a:t>
            </a:r>
            <a:r>
              <a:rPr lang="en-IN" sz="2000" kern="0" baseline="-25000" dirty="0" smtClean="0">
                <a:latin typeface="Comic Sans MS"/>
                <a:cs typeface="Comic Sans MS"/>
              </a:rPr>
              <a:t>1</a:t>
            </a:r>
            <a:endParaRPr kumimoji="0" lang="en-IN" sz="2000" b="0" i="0" u="none" strike="noStrike" kern="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/>
              <a:cs typeface="Comic Sans MS"/>
            </a:endParaRPr>
          </a:p>
        </p:txBody>
      </p:sp>
      <p:sp>
        <p:nvSpPr>
          <p:cNvPr id="66" name="Rectangle 2"/>
          <p:cNvSpPr txBox="1">
            <a:spLocks noChangeArrowheads="1"/>
          </p:cNvSpPr>
          <p:nvPr/>
        </p:nvSpPr>
        <p:spPr bwMode="auto">
          <a:xfrm>
            <a:off x="7190094" y="5139631"/>
            <a:ext cx="56198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IN" sz="2000" kern="0" dirty="0" smtClean="0">
                <a:latin typeface="Comic Sans MS"/>
                <a:cs typeface="Comic Sans MS"/>
                <a:sym typeface="Symbol"/>
              </a:rPr>
              <a:t></a:t>
            </a:r>
            <a:r>
              <a:rPr lang="en-IN" sz="2000" kern="0" baseline="-25000" dirty="0" smtClean="0">
                <a:latin typeface="Comic Sans MS"/>
                <a:cs typeface="Comic Sans MS"/>
                <a:sym typeface="Symbol"/>
              </a:rPr>
              <a:t>2</a:t>
            </a:r>
            <a:endParaRPr kumimoji="0" lang="en-IN" sz="2000" b="0" i="0" u="none" strike="noStrike" kern="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/>
              <a:cs typeface="Comic Sans MS"/>
            </a:endParaRPr>
          </a:p>
        </p:txBody>
      </p:sp>
      <p:sp>
        <p:nvSpPr>
          <p:cNvPr id="67" name="Rectangle 2"/>
          <p:cNvSpPr txBox="1">
            <a:spLocks noChangeArrowheads="1"/>
          </p:cNvSpPr>
          <p:nvPr/>
        </p:nvSpPr>
        <p:spPr bwMode="auto">
          <a:xfrm>
            <a:off x="7761598" y="5139631"/>
            <a:ext cx="56198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IN" sz="2000" kern="0" dirty="0" smtClean="0">
                <a:latin typeface="Comic Sans MS"/>
                <a:cs typeface="Comic Sans MS"/>
                <a:sym typeface="Symbol"/>
              </a:rPr>
              <a:t></a:t>
            </a:r>
            <a:r>
              <a:rPr lang="en-IN" sz="2000" kern="0" baseline="-25000" dirty="0" smtClean="0">
                <a:latin typeface="Comic Sans MS"/>
                <a:cs typeface="Comic Sans MS"/>
                <a:sym typeface="Symbol"/>
              </a:rPr>
              <a:t>3</a:t>
            </a:r>
            <a:endParaRPr kumimoji="0" lang="en-IN" sz="2000" b="0" i="0" u="none" strike="noStrike" kern="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mic Sans MS"/>
              <a:cs typeface="Comic Sans MS"/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 flipV="1">
            <a:off x="6037396" y="4343553"/>
            <a:ext cx="2736304" cy="43204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6240880" y="4654039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7333540" y="4488709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7909604" y="4416701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74" name="Text Box 7"/>
          <p:cNvSpPr txBox="1">
            <a:spLocks noChangeArrowheads="1"/>
          </p:cNvSpPr>
          <p:nvPr/>
        </p:nvSpPr>
        <p:spPr bwMode="auto">
          <a:xfrm>
            <a:off x="6448484" y="4601968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lang="en-US" sz="24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</a:p>
        </p:txBody>
      </p:sp>
      <p:sp>
        <p:nvSpPr>
          <p:cNvPr id="75" name="Text Box 7"/>
          <p:cNvSpPr txBox="1">
            <a:spLocks noChangeArrowheads="1"/>
          </p:cNvSpPr>
          <p:nvPr/>
        </p:nvSpPr>
        <p:spPr bwMode="auto">
          <a:xfrm>
            <a:off x="7096556" y="4529960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lang="en-US" sz="24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</a:p>
        </p:txBody>
      </p:sp>
      <p:sp>
        <p:nvSpPr>
          <p:cNvPr id="76" name="Text Box 7"/>
          <p:cNvSpPr txBox="1">
            <a:spLocks noChangeArrowheads="1"/>
          </p:cNvSpPr>
          <p:nvPr/>
        </p:nvSpPr>
        <p:spPr bwMode="auto">
          <a:xfrm>
            <a:off x="7621572" y="4457952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lang="en-US" sz="24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3</a:t>
            </a:r>
          </a:p>
        </p:txBody>
      </p:sp>
      <p:sp>
        <p:nvSpPr>
          <p:cNvPr id="78" name="Text Box 7"/>
          <p:cNvSpPr txBox="1">
            <a:spLocks noChangeArrowheads="1"/>
          </p:cNvSpPr>
          <p:nvPr/>
        </p:nvSpPr>
        <p:spPr bwMode="auto">
          <a:xfrm>
            <a:off x="5872420" y="4631585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endParaRPr lang="en-US" sz="2400" baseline="-25000" dirty="0" smtClean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 flipV="1">
            <a:off x="6117788" y="3911505"/>
            <a:ext cx="2583904" cy="288032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/>
          <p:cNvSpPr/>
          <p:nvPr/>
        </p:nvSpPr>
        <p:spPr>
          <a:xfrm>
            <a:off x="6253420" y="4128669"/>
            <a:ext cx="142876" cy="14287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87" name="Oval 86"/>
          <p:cNvSpPr/>
          <p:nvPr/>
        </p:nvSpPr>
        <p:spPr>
          <a:xfrm>
            <a:off x="6758616" y="4056661"/>
            <a:ext cx="142876" cy="14287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89" name="Oval 88"/>
          <p:cNvSpPr/>
          <p:nvPr/>
        </p:nvSpPr>
        <p:spPr>
          <a:xfrm>
            <a:off x="7910744" y="3912645"/>
            <a:ext cx="142876" cy="14287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7334680" y="3984653"/>
            <a:ext cx="142876" cy="14287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92" name="Text Box 7"/>
          <p:cNvSpPr txBox="1">
            <a:spLocks noChangeArrowheads="1"/>
          </p:cNvSpPr>
          <p:nvPr/>
        </p:nvSpPr>
        <p:spPr bwMode="auto">
          <a:xfrm>
            <a:off x="5800412" y="4127529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b</a:t>
            </a:r>
            <a:endParaRPr lang="en-US" sz="2400" baseline="-25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96" name="Text Box 7"/>
          <p:cNvSpPr txBox="1">
            <a:spLocks noChangeArrowheads="1"/>
          </p:cNvSpPr>
          <p:nvPr/>
        </p:nvSpPr>
        <p:spPr bwMode="auto">
          <a:xfrm>
            <a:off x="6469444" y="3665864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b</a:t>
            </a:r>
            <a:r>
              <a:rPr lang="en-US" sz="24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</a:p>
        </p:txBody>
      </p:sp>
      <p:sp>
        <p:nvSpPr>
          <p:cNvPr id="97" name="Text Box 7"/>
          <p:cNvSpPr txBox="1">
            <a:spLocks noChangeArrowheads="1"/>
          </p:cNvSpPr>
          <p:nvPr/>
        </p:nvSpPr>
        <p:spPr bwMode="auto">
          <a:xfrm>
            <a:off x="7045508" y="3551465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b</a:t>
            </a:r>
            <a:r>
              <a:rPr lang="en-US" sz="24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</a:p>
        </p:txBody>
      </p:sp>
      <p:sp>
        <p:nvSpPr>
          <p:cNvPr id="98" name="Text Box 7"/>
          <p:cNvSpPr txBox="1">
            <a:spLocks noChangeArrowheads="1"/>
          </p:cNvSpPr>
          <p:nvPr/>
        </p:nvSpPr>
        <p:spPr bwMode="auto">
          <a:xfrm>
            <a:off x="7672620" y="3479457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0000FF"/>
                </a:solidFill>
                <a:latin typeface="Comic Sans MS"/>
                <a:cs typeface="Comic Sans MS"/>
              </a:rPr>
              <a:t>b</a:t>
            </a:r>
            <a:r>
              <a:rPr lang="en-US" sz="2400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3</a:t>
            </a:r>
          </a:p>
        </p:txBody>
      </p:sp>
      <p:graphicFrame>
        <p:nvGraphicFramePr>
          <p:cNvPr id="51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3344677"/>
              </p:ext>
            </p:extLst>
          </p:nvPr>
        </p:nvGraphicFramePr>
        <p:xfrm>
          <a:off x="4244496" y="1389085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53" name="Clip" r:id="rId7" imgW="525240" imgH="1361880" progId="">
                  <p:embed/>
                </p:oleObj>
              </mc:Choice>
              <mc:Fallback>
                <p:oleObj name="Clip" r:id="rId7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4496" y="1389085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6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87568"/>
              </p:ext>
            </p:extLst>
          </p:nvPr>
        </p:nvGraphicFramePr>
        <p:xfrm>
          <a:off x="3269765" y="1390463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54" name="Clip" r:id="rId9" imgW="525240" imgH="1361880" progId="">
                  <p:embed/>
                </p:oleObj>
              </mc:Choice>
              <mc:Fallback>
                <p:oleObj name="Clip" r:id="rId9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9765" y="1390463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7920719"/>
              </p:ext>
            </p:extLst>
          </p:nvPr>
        </p:nvGraphicFramePr>
        <p:xfrm>
          <a:off x="2233125" y="1391841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55" name="Clip" r:id="rId10" imgW="525240" imgH="1361880" progId="">
                  <p:embed/>
                </p:oleObj>
              </mc:Choice>
              <mc:Fallback>
                <p:oleObj name="Clip" r:id="rId10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3125" y="1391841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52135" y="3454403"/>
            <a:ext cx="290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3270002" y="3466432"/>
            <a:ext cx="290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4244496" y="3470678"/>
            <a:ext cx="290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</a:t>
            </a:r>
            <a:endParaRPr lang="en-US" dirty="0"/>
          </a:p>
        </p:txBody>
      </p:sp>
      <p:sp>
        <p:nvSpPr>
          <p:cNvPr id="62" name="Text Box 7"/>
          <p:cNvSpPr txBox="1">
            <a:spLocks noChangeArrowheads="1"/>
          </p:cNvSpPr>
          <p:nvPr/>
        </p:nvSpPr>
        <p:spPr bwMode="auto">
          <a:xfrm>
            <a:off x="2093967" y="5042910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FF00"/>
                </a:solidFill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00FF00"/>
                </a:solidFill>
                <a:latin typeface="Comic Sans MS"/>
                <a:cs typeface="Comic Sans MS"/>
              </a:rPr>
              <a:t>d</a:t>
            </a:r>
            <a:r>
              <a:rPr lang="en-US" sz="2400" baseline="-25000" dirty="0" smtClean="0">
                <a:solidFill>
                  <a:srgbClr val="00FF00"/>
                </a:solidFill>
                <a:latin typeface="Comic Sans MS"/>
                <a:cs typeface="Comic Sans MS"/>
              </a:rPr>
              <a:t>1</a:t>
            </a:r>
          </a:p>
        </p:txBody>
      </p:sp>
      <p:sp>
        <p:nvSpPr>
          <p:cNvPr id="79" name="Text Box 7"/>
          <p:cNvSpPr txBox="1">
            <a:spLocks noChangeArrowheads="1"/>
          </p:cNvSpPr>
          <p:nvPr/>
        </p:nvSpPr>
        <p:spPr bwMode="auto">
          <a:xfrm>
            <a:off x="3030071" y="5072527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FF00"/>
                </a:solidFill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00FF00"/>
                </a:solidFill>
                <a:latin typeface="Comic Sans MS"/>
                <a:cs typeface="Comic Sans MS"/>
              </a:rPr>
              <a:t>d</a:t>
            </a:r>
            <a:r>
              <a:rPr lang="en-US" sz="2400" baseline="-25000" dirty="0" smtClean="0">
                <a:solidFill>
                  <a:srgbClr val="00FF00"/>
                </a:solidFill>
                <a:latin typeface="Comic Sans MS"/>
                <a:cs typeface="Comic Sans MS"/>
              </a:rPr>
              <a:t>2</a:t>
            </a:r>
          </a:p>
        </p:txBody>
      </p:sp>
      <p:sp>
        <p:nvSpPr>
          <p:cNvPr id="83" name="Text Box 7"/>
          <p:cNvSpPr txBox="1">
            <a:spLocks noChangeArrowheads="1"/>
          </p:cNvSpPr>
          <p:nvPr/>
        </p:nvSpPr>
        <p:spPr bwMode="auto">
          <a:xfrm>
            <a:off x="3966175" y="5072527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FF00"/>
                </a:solidFill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00FF00"/>
                </a:solidFill>
                <a:latin typeface="Comic Sans MS"/>
                <a:cs typeface="Comic Sans MS"/>
              </a:rPr>
              <a:t>d</a:t>
            </a:r>
            <a:r>
              <a:rPr lang="en-US" sz="2400" baseline="-25000" dirty="0" smtClean="0">
                <a:solidFill>
                  <a:srgbClr val="00FF00"/>
                </a:solidFill>
                <a:latin typeface="Comic Sans MS"/>
                <a:cs typeface="Comic Sans MS"/>
              </a:rPr>
              <a:t>3</a:t>
            </a:r>
          </a:p>
        </p:txBody>
      </p:sp>
      <p:sp>
        <p:nvSpPr>
          <p:cNvPr id="91" name="Down Arrow 90"/>
          <p:cNvSpPr/>
          <p:nvPr/>
        </p:nvSpPr>
        <p:spPr>
          <a:xfrm>
            <a:off x="2381999" y="4568471"/>
            <a:ext cx="144016" cy="43204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93" name="Down Arrow 92"/>
          <p:cNvSpPr/>
          <p:nvPr/>
        </p:nvSpPr>
        <p:spPr>
          <a:xfrm>
            <a:off x="3390111" y="4568471"/>
            <a:ext cx="144016" cy="43204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94" name="Down Arrow 93"/>
          <p:cNvSpPr/>
          <p:nvPr/>
        </p:nvSpPr>
        <p:spPr>
          <a:xfrm>
            <a:off x="4326215" y="4568471"/>
            <a:ext cx="144016" cy="43204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36" y="4898921"/>
            <a:ext cx="1224136" cy="115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" name="Text Box 7"/>
          <p:cNvSpPr txBox="1">
            <a:spLocks noChangeArrowheads="1"/>
          </p:cNvSpPr>
          <p:nvPr/>
        </p:nvSpPr>
        <p:spPr bwMode="auto">
          <a:xfrm>
            <a:off x="31219" y="5157336"/>
            <a:ext cx="9847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  </a:t>
            </a:r>
            <a:r>
              <a:rPr lang="en-US" sz="2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lang="en-US" sz="2400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400" dirty="0" err="1" smtClean="0">
                <a:solidFill>
                  <a:srgbClr val="0000FF"/>
                </a:solidFill>
                <a:latin typeface="Comic Sans MS"/>
                <a:cs typeface="Comic Sans MS"/>
                <a:sym typeface="Symbol"/>
              </a:rPr>
              <a:t>b</a:t>
            </a:r>
            <a:endParaRPr lang="en-US" sz="2400" baseline="-25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pic>
        <p:nvPicPr>
          <p:cNvPr id="101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65847" y="5620243"/>
            <a:ext cx="570673" cy="570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" name="Oval 101"/>
          <p:cNvSpPr/>
          <p:nvPr/>
        </p:nvSpPr>
        <p:spPr>
          <a:xfrm>
            <a:off x="6736516" y="3264573"/>
            <a:ext cx="142876" cy="142876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99"/>
              </a:solidFill>
              <a:latin typeface="Comic Sans MS"/>
              <a:cs typeface="Comic Sans MS"/>
            </a:endParaRPr>
          </a:p>
        </p:txBody>
      </p:sp>
      <p:sp>
        <p:nvSpPr>
          <p:cNvPr id="103" name="Oval 102"/>
          <p:cNvSpPr/>
          <p:nvPr/>
        </p:nvSpPr>
        <p:spPr>
          <a:xfrm>
            <a:off x="7961792" y="1679257"/>
            <a:ext cx="142876" cy="142876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05" name="Text Box 7"/>
          <p:cNvSpPr txBox="1">
            <a:spLocks noChangeArrowheads="1"/>
          </p:cNvSpPr>
          <p:nvPr/>
        </p:nvSpPr>
        <p:spPr bwMode="auto">
          <a:xfrm>
            <a:off x="6520492" y="2831385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FF00"/>
                </a:solidFill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00FF00"/>
                </a:solidFill>
                <a:latin typeface="Comic Sans MS"/>
                <a:cs typeface="Comic Sans MS"/>
              </a:rPr>
              <a:t>d</a:t>
            </a:r>
            <a:r>
              <a:rPr lang="en-US" sz="2400" baseline="-25000" dirty="0" smtClean="0">
                <a:solidFill>
                  <a:srgbClr val="00FF00"/>
                </a:solidFill>
                <a:latin typeface="Comic Sans MS"/>
                <a:cs typeface="Comic Sans MS"/>
              </a:rPr>
              <a:t>1</a:t>
            </a:r>
          </a:p>
        </p:txBody>
      </p:sp>
      <p:sp>
        <p:nvSpPr>
          <p:cNvPr id="107" name="Text Box 7"/>
          <p:cNvSpPr txBox="1">
            <a:spLocks noChangeArrowheads="1"/>
          </p:cNvSpPr>
          <p:nvPr/>
        </p:nvSpPr>
        <p:spPr bwMode="auto">
          <a:xfrm>
            <a:off x="7579652" y="1823273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FF00"/>
                </a:solidFill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00FF00"/>
                </a:solidFill>
                <a:latin typeface="Comic Sans MS"/>
                <a:cs typeface="Comic Sans MS"/>
              </a:rPr>
              <a:t>d</a:t>
            </a:r>
            <a:r>
              <a:rPr lang="en-US" sz="2400" baseline="-25000" dirty="0" smtClean="0">
                <a:solidFill>
                  <a:srgbClr val="00FF00"/>
                </a:solidFill>
                <a:latin typeface="Comic Sans MS"/>
                <a:cs typeface="Comic Sans MS"/>
              </a:rPr>
              <a:t>3</a:t>
            </a:r>
          </a:p>
        </p:txBody>
      </p:sp>
      <p:sp>
        <p:nvSpPr>
          <p:cNvPr id="108" name="Text Box 7"/>
          <p:cNvSpPr txBox="1">
            <a:spLocks noChangeArrowheads="1"/>
          </p:cNvSpPr>
          <p:nvPr/>
        </p:nvSpPr>
        <p:spPr bwMode="auto">
          <a:xfrm>
            <a:off x="6880532" y="1679257"/>
            <a:ext cx="8130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FF00"/>
                </a:solidFill>
                <a:latin typeface="Comic Sans MS"/>
                <a:cs typeface="Comic Sans MS"/>
              </a:rPr>
              <a:t>  </a:t>
            </a:r>
            <a:r>
              <a:rPr lang="en-US" sz="2400" dirty="0" smtClean="0">
                <a:solidFill>
                  <a:srgbClr val="00FF00"/>
                </a:solidFill>
                <a:latin typeface="Comic Sans MS"/>
                <a:cs typeface="Comic Sans MS"/>
              </a:rPr>
              <a:t>d</a:t>
            </a:r>
            <a:r>
              <a:rPr lang="en-US" sz="2400" baseline="-25000" dirty="0">
                <a:solidFill>
                  <a:srgbClr val="00FF00"/>
                </a:solidFill>
                <a:latin typeface="Comic Sans MS"/>
                <a:cs typeface="Comic Sans MS"/>
              </a:rPr>
              <a:t>2</a:t>
            </a:r>
            <a:endParaRPr lang="en-US" sz="2400" baseline="-25000" dirty="0" smtClean="0">
              <a:solidFill>
                <a:srgbClr val="00FF00"/>
              </a:solidFill>
              <a:latin typeface="Comic Sans MS"/>
              <a:cs typeface="Comic Sans MS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7313720" y="1535241"/>
            <a:ext cx="142876" cy="142876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12" name="Text Box 7"/>
          <p:cNvSpPr txBox="1">
            <a:spLocks noChangeArrowheads="1"/>
          </p:cNvSpPr>
          <p:nvPr/>
        </p:nvSpPr>
        <p:spPr bwMode="auto">
          <a:xfrm>
            <a:off x="5323831" y="2328407"/>
            <a:ext cx="98478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   </a:t>
            </a:r>
            <a:r>
              <a:rPr lang="en-US" sz="2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a</a:t>
            </a:r>
            <a:r>
              <a:rPr lang="en-US" sz="2400" dirty="0" err="1" smtClean="0">
                <a:latin typeface="Wingdings"/>
                <a:ea typeface="Wingdings"/>
                <a:cs typeface="Wingdings"/>
                <a:sym typeface="Wingdings"/>
              </a:rPr>
              <a:t></a:t>
            </a:r>
            <a:r>
              <a:rPr lang="en-US" sz="2400" dirty="0" err="1" smtClean="0">
                <a:solidFill>
                  <a:srgbClr val="0000FF"/>
                </a:solidFill>
                <a:latin typeface="Comic Sans MS"/>
                <a:cs typeface="Comic Sans MS"/>
                <a:sym typeface="Symbol"/>
              </a:rPr>
              <a:t>b</a:t>
            </a:r>
            <a:endParaRPr lang="en-US" sz="2400" baseline="-25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13" name="Rectangle 2"/>
          <p:cNvSpPr txBox="1">
            <a:spLocks noChangeArrowheads="1"/>
          </p:cNvSpPr>
          <p:nvPr/>
        </p:nvSpPr>
        <p:spPr bwMode="auto">
          <a:xfrm>
            <a:off x="4089301" y="6345550"/>
            <a:ext cx="4900423" cy="3596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US" kern="0" dirty="0" smtClean="0">
                <a:solidFill>
                  <a:srgbClr val="0000FF"/>
                </a:solidFill>
                <a:latin typeface="Comic Sans MS"/>
                <a:cs typeface="Comic Sans MS"/>
              </a:rPr>
              <a:t>Multiplication</a:t>
            </a:r>
            <a:r>
              <a:rPr lang="en-US" kern="0" dirty="0" smtClean="0">
                <a:latin typeface="Comic Sans MS"/>
                <a:cs typeface="Comic Sans MS"/>
              </a:rPr>
              <a:t> of </a:t>
            </a:r>
            <a:r>
              <a:rPr lang="en-US" kern="0" dirty="0" smtClean="0">
                <a:solidFill>
                  <a:srgbClr val="0000FF"/>
                </a:solidFill>
                <a:latin typeface="Comic Sans MS"/>
                <a:cs typeface="Comic Sans MS"/>
              </a:rPr>
              <a:t>shared secrets </a:t>
            </a:r>
            <a:r>
              <a:rPr lang="en-US" kern="0" dirty="0" smtClean="0">
                <a:latin typeface="Comic Sans MS"/>
                <a:cs typeface="Comic Sans MS"/>
              </a:rPr>
              <a:t>is </a:t>
            </a:r>
            <a:r>
              <a:rPr lang="en-US" kern="0" dirty="0" smtClean="0">
                <a:solidFill>
                  <a:srgbClr val="0000FF"/>
                </a:solidFill>
                <a:latin typeface="Comic Sans MS"/>
                <a:cs typeface="Comic Sans MS"/>
              </a:rPr>
              <a:t>not free</a:t>
            </a:r>
            <a:endParaRPr kumimoji="0" lang="en-IN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78345610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  <p:bldP spid="3" grpId="0"/>
      <p:bldP spid="60" grpId="0"/>
      <p:bldP spid="61" grpId="0"/>
      <p:bldP spid="62" grpId="0"/>
      <p:bldP spid="79" grpId="0"/>
      <p:bldP spid="83" grpId="0"/>
      <p:bldP spid="91" grpId="0" animBg="1"/>
      <p:bldP spid="93" grpId="0" animBg="1"/>
      <p:bldP spid="94" grpId="0" animBg="1"/>
      <p:bldP spid="100" grpId="0"/>
      <p:bldP spid="102" grpId="0" animBg="1"/>
      <p:bldP spid="103" grpId="0" animBg="1"/>
      <p:bldP spid="105" grpId="0"/>
      <p:bldP spid="107" grpId="0"/>
      <p:bldP spid="108" grpId="0"/>
      <p:bldP spid="109" grpId="0" animBg="1"/>
      <p:bldP spid="112" grpId="0"/>
      <p:bldP spid="11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179512" y="163155"/>
            <a:ext cx="8812088" cy="79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Secure Circuit Evaluation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298043" y="1438090"/>
            <a:ext cx="3024336" cy="3168352"/>
            <a:chOff x="179512" y="1268760"/>
            <a:chExt cx="3888432" cy="3888432"/>
          </a:xfrm>
        </p:grpSpPr>
        <p:grpSp>
          <p:nvGrpSpPr>
            <p:cNvPr id="38" name="Group 48"/>
            <p:cNvGrpSpPr/>
            <p:nvPr/>
          </p:nvGrpSpPr>
          <p:grpSpPr>
            <a:xfrm>
              <a:off x="179512" y="1268760"/>
              <a:ext cx="648072" cy="576064"/>
              <a:chOff x="5076056" y="1412776"/>
              <a:chExt cx="648072" cy="576064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5076056" y="1412776"/>
                <a:ext cx="576064" cy="576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atin typeface="Comic Sans MS"/>
                  <a:cs typeface="Comic Sans MS"/>
                </a:endParaRPr>
              </a:p>
            </p:txBody>
          </p:sp>
          <p:sp>
            <p:nvSpPr>
              <p:cNvPr id="45" name="Text Box 7"/>
              <p:cNvSpPr txBox="1">
                <a:spLocks noChangeArrowheads="1"/>
              </p:cNvSpPr>
              <p:nvPr/>
            </p:nvSpPr>
            <p:spPr bwMode="auto">
              <a:xfrm>
                <a:off x="5156448" y="1455167"/>
                <a:ext cx="567680" cy="4910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latin typeface="Comic Sans MS"/>
                    <a:cs typeface="Comic Sans MS"/>
                  </a:rPr>
                  <a:t>x</a:t>
                </a:r>
                <a:r>
                  <a:rPr lang="en-US" sz="2000" baseline="-25000" dirty="0" smtClean="0">
                    <a:latin typeface="Comic Sans MS"/>
                    <a:cs typeface="Comic Sans MS"/>
                  </a:rPr>
                  <a:t>1</a:t>
                </a:r>
              </a:p>
            </p:txBody>
          </p:sp>
        </p:grpSp>
        <p:grpSp>
          <p:nvGrpSpPr>
            <p:cNvPr id="47" name="Group 49"/>
            <p:cNvGrpSpPr/>
            <p:nvPr/>
          </p:nvGrpSpPr>
          <p:grpSpPr>
            <a:xfrm>
              <a:off x="1247442" y="1268760"/>
              <a:ext cx="598541" cy="576064"/>
              <a:chOff x="5063866" y="1412776"/>
              <a:chExt cx="598541" cy="576064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5076056" y="1412776"/>
                <a:ext cx="576064" cy="576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atin typeface="Comic Sans MS"/>
                  <a:cs typeface="Comic Sans MS"/>
                </a:endParaRPr>
              </a:p>
            </p:txBody>
          </p:sp>
          <p:sp>
            <p:nvSpPr>
              <p:cNvPr id="49" name="Text Box 7"/>
              <p:cNvSpPr txBox="1">
                <a:spLocks noChangeArrowheads="1"/>
              </p:cNvSpPr>
              <p:nvPr/>
            </p:nvSpPr>
            <p:spPr bwMode="auto">
              <a:xfrm>
                <a:off x="5063866" y="1455167"/>
                <a:ext cx="598541" cy="4910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latin typeface="Comic Sans MS"/>
                    <a:cs typeface="Comic Sans MS"/>
                  </a:rPr>
                  <a:t>x</a:t>
                </a:r>
                <a:r>
                  <a:rPr lang="en-US" sz="2000" baseline="-25000" dirty="0" smtClean="0">
                    <a:latin typeface="Comic Sans MS"/>
                    <a:cs typeface="Comic Sans MS"/>
                  </a:rPr>
                  <a:t>2</a:t>
                </a:r>
              </a:p>
            </p:txBody>
          </p:sp>
        </p:grpSp>
        <p:grpSp>
          <p:nvGrpSpPr>
            <p:cNvPr id="50" name="Group 52"/>
            <p:cNvGrpSpPr/>
            <p:nvPr/>
          </p:nvGrpSpPr>
          <p:grpSpPr>
            <a:xfrm>
              <a:off x="2327562" y="1268760"/>
              <a:ext cx="721982" cy="576064"/>
              <a:chOff x="5063866" y="1412776"/>
              <a:chExt cx="721982" cy="576064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5076056" y="1412776"/>
                <a:ext cx="576064" cy="576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atin typeface="Comic Sans MS"/>
                  <a:cs typeface="Comic Sans MS"/>
                </a:endParaRPr>
              </a:p>
            </p:txBody>
          </p:sp>
          <p:sp>
            <p:nvSpPr>
              <p:cNvPr id="52" name="Text Box 7"/>
              <p:cNvSpPr txBox="1">
                <a:spLocks noChangeArrowheads="1"/>
              </p:cNvSpPr>
              <p:nvPr/>
            </p:nvSpPr>
            <p:spPr bwMode="auto">
              <a:xfrm>
                <a:off x="5063866" y="1455167"/>
                <a:ext cx="721982" cy="4910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latin typeface="Comic Sans MS"/>
                    <a:cs typeface="Comic Sans MS"/>
                  </a:rPr>
                  <a:t>x</a:t>
                </a:r>
                <a:r>
                  <a:rPr lang="en-US" sz="2000" baseline="-25000" dirty="0" smtClean="0">
                    <a:latin typeface="Comic Sans MS"/>
                    <a:cs typeface="Comic Sans MS"/>
                  </a:rPr>
                  <a:t>3</a:t>
                </a:r>
              </a:p>
            </p:txBody>
          </p:sp>
        </p:grpSp>
        <p:grpSp>
          <p:nvGrpSpPr>
            <p:cNvPr id="53" name="Group 55"/>
            <p:cNvGrpSpPr/>
            <p:nvPr/>
          </p:nvGrpSpPr>
          <p:grpSpPr>
            <a:xfrm>
              <a:off x="3479690" y="1268760"/>
              <a:ext cx="588254" cy="576064"/>
              <a:chOff x="5063866" y="1412776"/>
              <a:chExt cx="588254" cy="576064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76056" y="1412776"/>
                <a:ext cx="576064" cy="576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atin typeface="Comic Sans MS"/>
                  <a:cs typeface="Comic Sans MS"/>
                </a:endParaRPr>
              </a:p>
            </p:txBody>
          </p:sp>
          <p:sp>
            <p:nvSpPr>
              <p:cNvPr id="55" name="Text Box 7"/>
              <p:cNvSpPr txBox="1">
                <a:spLocks noChangeArrowheads="1"/>
              </p:cNvSpPr>
              <p:nvPr/>
            </p:nvSpPr>
            <p:spPr bwMode="auto">
              <a:xfrm>
                <a:off x="5063866" y="1455167"/>
                <a:ext cx="588254" cy="4910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latin typeface="Comic Sans MS"/>
                    <a:cs typeface="Comic Sans MS"/>
                  </a:rPr>
                  <a:t>x</a:t>
                </a:r>
                <a:r>
                  <a:rPr lang="en-US" sz="2000" baseline="-25000" dirty="0" smtClean="0">
                    <a:latin typeface="Comic Sans MS"/>
                    <a:cs typeface="Comic Sans MS"/>
                  </a:rPr>
                  <a:t>4</a:t>
                </a:r>
              </a:p>
            </p:txBody>
          </p:sp>
        </p:grpSp>
        <p:sp>
          <p:nvSpPr>
            <p:cNvPr id="56" name="Text Box 7"/>
            <p:cNvSpPr txBox="1">
              <a:spLocks noChangeArrowheads="1"/>
            </p:cNvSpPr>
            <p:nvPr/>
          </p:nvSpPr>
          <p:spPr bwMode="auto">
            <a:xfrm>
              <a:off x="827584" y="2339260"/>
              <a:ext cx="504057" cy="793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latin typeface="Comic Sans MS"/>
                  <a:cs typeface="Comic Sans MS"/>
                  <a:sym typeface="Symbol"/>
                </a:rPr>
                <a:t></a:t>
              </a:r>
              <a:endParaRPr lang="en-US" sz="3600" dirty="0" smtClean="0">
                <a:latin typeface="Comic Sans MS"/>
                <a:cs typeface="Comic Sans MS"/>
              </a:endParaRPr>
            </a:p>
          </p:txBody>
        </p:sp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2843808" y="2348880"/>
              <a:ext cx="504057" cy="793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latin typeface="Comic Sans MS"/>
                  <a:cs typeface="Comic Sans MS"/>
                  <a:sym typeface="Symbol"/>
                </a:rPr>
                <a:t></a:t>
              </a:r>
              <a:endParaRPr lang="en-US" sz="3600" dirty="0" smtClean="0">
                <a:latin typeface="Comic Sans MS"/>
                <a:cs typeface="Comic Sans MS"/>
              </a:endParaRPr>
            </a:p>
          </p:txBody>
        </p:sp>
        <p:sp>
          <p:nvSpPr>
            <p:cNvPr id="58" name="Text Box 7"/>
            <p:cNvSpPr txBox="1">
              <a:spLocks noChangeArrowheads="1"/>
            </p:cNvSpPr>
            <p:nvPr/>
          </p:nvSpPr>
          <p:spPr bwMode="auto">
            <a:xfrm>
              <a:off x="1835696" y="3212976"/>
              <a:ext cx="504057" cy="793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latin typeface="Comic Sans MS"/>
                  <a:cs typeface="Comic Sans MS"/>
                  <a:sym typeface="Symbol"/>
                </a:rPr>
                <a:t></a:t>
              </a:r>
              <a:endParaRPr lang="en-US" sz="3600" dirty="0" smtClean="0">
                <a:latin typeface="Comic Sans MS"/>
                <a:cs typeface="Comic Sans MS"/>
              </a:endParaRPr>
            </a:p>
          </p:txBody>
        </p:sp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2771800" y="4077072"/>
              <a:ext cx="504057" cy="793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latin typeface="Comic Sans MS"/>
                  <a:cs typeface="Comic Sans MS"/>
                  <a:sym typeface="Symbol"/>
                </a:rPr>
                <a:t></a:t>
              </a:r>
              <a:endParaRPr lang="en-US" sz="3600" dirty="0" smtClean="0">
                <a:latin typeface="Comic Sans MS"/>
                <a:cs typeface="Comic Sans MS"/>
              </a:endParaRPr>
            </a:p>
          </p:txBody>
        </p:sp>
        <p:cxnSp>
          <p:nvCxnSpPr>
            <p:cNvPr id="60" name="Straight Arrow Connector 59"/>
            <p:cNvCxnSpPr>
              <a:stCxn id="44" idx="4"/>
            </p:cNvCxnSpPr>
            <p:nvPr/>
          </p:nvCxnSpPr>
          <p:spPr>
            <a:xfrm>
              <a:off x="467544" y="1844824"/>
              <a:ext cx="504056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48" idx="4"/>
            </p:cNvCxnSpPr>
            <p:nvPr/>
          </p:nvCxnSpPr>
          <p:spPr>
            <a:xfrm flipH="1">
              <a:off x="1187624" y="1844824"/>
              <a:ext cx="360040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2627784" y="1844824"/>
              <a:ext cx="504056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H="1">
              <a:off x="3275856" y="1916832"/>
              <a:ext cx="360040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1259632" y="2852936"/>
              <a:ext cx="648072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H="1">
              <a:off x="2267744" y="2852936"/>
              <a:ext cx="684076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2267744" y="3717032"/>
              <a:ext cx="648072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H="1">
              <a:off x="3131840" y="3645024"/>
              <a:ext cx="324036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 Box 7"/>
            <p:cNvSpPr txBox="1">
              <a:spLocks noChangeArrowheads="1"/>
            </p:cNvSpPr>
            <p:nvPr/>
          </p:nvSpPr>
          <p:spPr bwMode="auto">
            <a:xfrm>
              <a:off x="3347864" y="3193812"/>
              <a:ext cx="360040" cy="642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 smtClean="0">
                  <a:latin typeface="Comic Sans MS"/>
                  <a:cs typeface="Comic Sans MS"/>
                </a:rPr>
                <a:t>c</a:t>
              </a:r>
              <a:endParaRPr lang="en-US" sz="2800" dirty="0" smtClean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cxnSp>
          <p:nvCxnSpPr>
            <p:cNvPr id="69" name="Straight Arrow Connector 68"/>
            <p:cNvCxnSpPr/>
            <p:nvPr/>
          </p:nvCxnSpPr>
          <p:spPr>
            <a:xfrm>
              <a:off x="3059832" y="4581128"/>
              <a:ext cx="0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 Box 7"/>
          <p:cNvSpPr txBox="1">
            <a:spLocks noChangeArrowheads="1"/>
          </p:cNvSpPr>
          <p:nvPr/>
        </p:nvSpPr>
        <p:spPr bwMode="auto">
          <a:xfrm>
            <a:off x="2386275" y="4540155"/>
            <a:ext cx="2800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y</a:t>
            </a:r>
            <a:endParaRPr lang="en-US" sz="2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429287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9"/>
          <p:cNvGrpSpPr/>
          <p:nvPr/>
        </p:nvGrpSpPr>
        <p:grpSpPr>
          <a:xfrm>
            <a:off x="298043" y="1421157"/>
            <a:ext cx="3024336" cy="3168352"/>
            <a:chOff x="179512" y="1268760"/>
            <a:chExt cx="3888432" cy="3888432"/>
          </a:xfrm>
        </p:grpSpPr>
        <p:grpSp>
          <p:nvGrpSpPr>
            <p:cNvPr id="3" name="Group 48"/>
            <p:cNvGrpSpPr/>
            <p:nvPr/>
          </p:nvGrpSpPr>
          <p:grpSpPr>
            <a:xfrm>
              <a:off x="179512" y="1268760"/>
              <a:ext cx="648072" cy="576064"/>
              <a:chOff x="5076056" y="1412776"/>
              <a:chExt cx="648072" cy="576064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5076056" y="1412776"/>
                <a:ext cx="576064" cy="576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atin typeface="Comic Sans MS"/>
                  <a:cs typeface="Comic Sans MS"/>
                </a:endParaRPr>
              </a:p>
            </p:txBody>
          </p:sp>
          <p:sp>
            <p:nvSpPr>
              <p:cNvPr id="45" name="Text Box 7"/>
              <p:cNvSpPr txBox="1">
                <a:spLocks noChangeArrowheads="1"/>
              </p:cNvSpPr>
              <p:nvPr/>
            </p:nvSpPr>
            <p:spPr bwMode="auto">
              <a:xfrm>
                <a:off x="5156448" y="1455167"/>
                <a:ext cx="567680" cy="4910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latin typeface="Comic Sans MS"/>
                    <a:cs typeface="Comic Sans MS"/>
                  </a:rPr>
                  <a:t>2</a:t>
                </a:r>
                <a:endParaRPr lang="en-US" sz="2000" baseline="-25000" dirty="0" smtClean="0">
                  <a:latin typeface="Comic Sans MS"/>
                  <a:cs typeface="Comic Sans MS"/>
                </a:endParaRPr>
              </a:p>
            </p:txBody>
          </p:sp>
        </p:grpSp>
        <p:grpSp>
          <p:nvGrpSpPr>
            <p:cNvPr id="4" name="Group 49"/>
            <p:cNvGrpSpPr/>
            <p:nvPr/>
          </p:nvGrpSpPr>
          <p:grpSpPr>
            <a:xfrm>
              <a:off x="1247442" y="1268760"/>
              <a:ext cx="598541" cy="576064"/>
              <a:chOff x="5063866" y="1412776"/>
              <a:chExt cx="598541" cy="576064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5076056" y="1412776"/>
                <a:ext cx="576064" cy="576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atin typeface="Comic Sans MS"/>
                  <a:cs typeface="Comic Sans MS"/>
                </a:endParaRPr>
              </a:p>
            </p:txBody>
          </p:sp>
          <p:sp>
            <p:nvSpPr>
              <p:cNvPr id="49" name="Text Box 7"/>
              <p:cNvSpPr txBox="1">
                <a:spLocks noChangeArrowheads="1"/>
              </p:cNvSpPr>
              <p:nvPr/>
            </p:nvSpPr>
            <p:spPr bwMode="auto">
              <a:xfrm>
                <a:off x="5063866" y="1455167"/>
                <a:ext cx="598541" cy="4910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latin typeface="Comic Sans MS"/>
                    <a:cs typeface="Comic Sans MS"/>
                  </a:rPr>
                  <a:t> 1</a:t>
                </a:r>
                <a:endParaRPr lang="en-US" sz="2000" baseline="-25000" dirty="0" smtClean="0">
                  <a:latin typeface="Comic Sans MS"/>
                  <a:cs typeface="Comic Sans MS"/>
                </a:endParaRPr>
              </a:p>
            </p:txBody>
          </p:sp>
        </p:grpSp>
        <p:grpSp>
          <p:nvGrpSpPr>
            <p:cNvPr id="5" name="Group 52"/>
            <p:cNvGrpSpPr/>
            <p:nvPr/>
          </p:nvGrpSpPr>
          <p:grpSpPr>
            <a:xfrm>
              <a:off x="2327562" y="1268760"/>
              <a:ext cx="721982" cy="576064"/>
              <a:chOff x="5063866" y="1412776"/>
              <a:chExt cx="721982" cy="576064"/>
            </a:xfrm>
          </p:grpSpPr>
          <p:sp>
            <p:nvSpPr>
              <p:cNvPr id="51" name="Oval 50"/>
              <p:cNvSpPr/>
              <p:nvPr/>
            </p:nvSpPr>
            <p:spPr>
              <a:xfrm>
                <a:off x="5076056" y="1412776"/>
                <a:ext cx="576064" cy="576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atin typeface="Comic Sans MS"/>
                  <a:cs typeface="Comic Sans MS"/>
                </a:endParaRPr>
              </a:p>
            </p:txBody>
          </p:sp>
          <p:sp>
            <p:nvSpPr>
              <p:cNvPr id="52" name="Text Box 7"/>
              <p:cNvSpPr txBox="1">
                <a:spLocks noChangeArrowheads="1"/>
              </p:cNvSpPr>
              <p:nvPr/>
            </p:nvSpPr>
            <p:spPr bwMode="auto">
              <a:xfrm>
                <a:off x="5063866" y="1455167"/>
                <a:ext cx="721982" cy="4910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latin typeface="Comic Sans MS"/>
                    <a:cs typeface="Comic Sans MS"/>
                  </a:rPr>
                  <a:t> 5</a:t>
                </a:r>
                <a:endParaRPr lang="en-US" sz="2000" baseline="-25000" dirty="0" smtClean="0">
                  <a:latin typeface="Comic Sans MS"/>
                  <a:cs typeface="Comic Sans MS"/>
                </a:endParaRPr>
              </a:p>
            </p:txBody>
          </p:sp>
        </p:grpSp>
        <p:grpSp>
          <p:nvGrpSpPr>
            <p:cNvPr id="6" name="Group 55"/>
            <p:cNvGrpSpPr/>
            <p:nvPr/>
          </p:nvGrpSpPr>
          <p:grpSpPr>
            <a:xfrm>
              <a:off x="3479690" y="1268760"/>
              <a:ext cx="588254" cy="576064"/>
              <a:chOff x="5063866" y="1412776"/>
              <a:chExt cx="588254" cy="576064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5076056" y="1412776"/>
                <a:ext cx="576064" cy="576064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>
                  <a:latin typeface="Comic Sans MS"/>
                  <a:cs typeface="Comic Sans MS"/>
                </a:endParaRPr>
              </a:p>
            </p:txBody>
          </p:sp>
          <p:sp>
            <p:nvSpPr>
              <p:cNvPr id="55" name="Text Box 7"/>
              <p:cNvSpPr txBox="1">
                <a:spLocks noChangeArrowheads="1"/>
              </p:cNvSpPr>
              <p:nvPr/>
            </p:nvSpPr>
            <p:spPr bwMode="auto">
              <a:xfrm>
                <a:off x="5063866" y="1455167"/>
                <a:ext cx="588254" cy="4910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dirty="0" smtClean="0">
                    <a:latin typeface="Comic Sans MS"/>
                    <a:cs typeface="Comic Sans MS"/>
                  </a:rPr>
                  <a:t> 9</a:t>
                </a:r>
                <a:endParaRPr lang="en-US" sz="2000" baseline="-25000" dirty="0" smtClean="0">
                  <a:latin typeface="Comic Sans MS"/>
                  <a:cs typeface="Comic Sans MS"/>
                </a:endParaRPr>
              </a:p>
            </p:txBody>
          </p:sp>
        </p:grpSp>
        <p:sp>
          <p:nvSpPr>
            <p:cNvPr id="56" name="Text Box 7"/>
            <p:cNvSpPr txBox="1">
              <a:spLocks noChangeArrowheads="1"/>
            </p:cNvSpPr>
            <p:nvPr/>
          </p:nvSpPr>
          <p:spPr bwMode="auto">
            <a:xfrm>
              <a:off x="827584" y="2339260"/>
              <a:ext cx="504057" cy="793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latin typeface="Comic Sans MS"/>
                  <a:cs typeface="Comic Sans MS"/>
                  <a:sym typeface="Symbol"/>
                </a:rPr>
                <a:t></a:t>
              </a:r>
              <a:endParaRPr lang="en-US" sz="3600" dirty="0" smtClean="0">
                <a:latin typeface="Comic Sans MS"/>
                <a:cs typeface="Comic Sans MS"/>
              </a:endParaRPr>
            </a:p>
          </p:txBody>
        </p:sp>
        <p:sp>
          <p:nvSpPr>
            <p:cNvPr id="57" name="Text Box 7"/>
            <p:cNvSpPr txBox="1">
              <a:spLocks noChangeArrowheads="1"/>
            </p:cNvSpPr>
            <p:nvPr/>
          </p:nvSpPr>
          <p:spPr bwMode="auto">
            <a:xfrm>
              <a:off x="2843808" y="2348880"/>
              <a:ext cx="504057" cy="793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latin typeface="Comic Sans MS"/>
                  <a:cs typeface="Comic Sans MS"/>
                  <a:sym typeface="Symbol"/>
                </a:rPr>
                <a:t></a:t>
              </a:r>
              <a:endParaRPr lang="en-US" sz="3600" dirty="0" smtClean="0">
                <a:latin typeface="Comic Sans MS"/>
                <a:cs typeface="Comic Sans MS"/>
              </a:endParaRPr>
            </a:p>
          </p:txBody>
        </p:sp>
        <p:sp>
          <p:nvSpPr>
            <p:cNvPr id="58" name="Text Box 7"/>
            <p:cNvSpPr txBox="1">
              <a:spLocks noChangeArrowheads="1"/>
            </p:cNvSpPr>
            <p:nvPr/>
          </p:nvSpPr>
          <p:spPr bwMode="auto">
            <a:xfrm>
              <a:off x="1835696" y="3212976"/>
              <a:ext cx="504057" cy="793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latin typeface="Comic Sans MS"/>
                  <a:cs typeface="Comic Sans MS"/>
                  <a:sym typeface="Symbol"/>
                </a:rPr>
                <a:t></a:t>
              </a:r>
              <a:endParaRPr lang="en-US" sz="3600" dirty="0" smtClean="0">
                <a:latin typeface="Comic Sans MS"/>
                <a:cs typeface="Comic Sans MS"/>
              </a:endParaRPr>
            </a:p>
          </p:txBody>
        </p:sp>
        <p:sp>
          <p:nvSpPr>
            <p:cNvPr id="59" name="Text Box 7"/>
            <p:cNvSpPr txBox="1">
              <a:spLocks noChangeArrowheads="1"/>
            </p:cNvSpPr>
            <p:nvPr/>
          </p:nvSpPr>
          <p:spPr bwMode="auto">
            <a:xfrm>
              <a:off x="2771800" y="4077072"/>
              <a:ext cx="504057" cy="793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latin typeface="Comic Sans MS"/>
                  <a:cs typeface="Comic Sans MS"/>
                  <a:sym typeface="Symbol"/>
                </a:rPr>
                <a:t></a:t>
              </a:r>
              <a:endParaRPr lang="en-US" sz="3600" dirty="0" smtClean="0">
                <a:latin typeface="Comic Sans MS"/>
                <a:cs typeface="Comic Sans MS"/>
              </a:endParaRPr>
            </a:p>
          </p:txBody>
        </p:sp>
        <p:cxnSp>
          <p:nvCxnSpPr>
            <p:cNvPr id="60" name="Straight Arrow Connector 59"/>
            <p:cNvCxnSpPr>
              <a:stCxn id="44" idx="4"/>
            </p:cNvCxnSpPr>
            <p:nvPr/>
          </p:nvCxnSpPr>
          <p:spPr>
            <a:xfrm>
              <a:off x="467544" y="1844824"/>
              <a:ext cx="504056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48" idx="4"/>
            </p:cNvCxnSpPr>
            <p:nvPr/>
          </p:nvCxnSpPr>
          <p:spPr>
            <a:xfrm flipH="1">
              <a:off x="1187624" y="1844824"/>
              <a:ext cx="360040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>
              <a:off x="2627784" y="1844824"/>
              <a:ext cx="504056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H="1">
              <a:off x="3275856" y="1916832"/>
              <a:ext cx="360040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>
              <a:off x="1259632" y="2852936"/>
              <a:ext cx="648072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H="1">
              <a:off x="2267744" y="2852936"/>
              <a:ext cx="684076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>
              <a:off x="2267744" y="3717032"/>
              <a:ext cx="648072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/>
            <p:cNvCxnSpPr/>
            <p:nvPr/>
          </p:nvCxnSpPr>
          <p:spPr>
            <a:xfrm flipH="1">
              <a:off x="3131840" y="3645024"/>
              <a:ext cx="324036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3059832" y="4581128"/>
              <a:ext cx="0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 Box 7"/>
          <p:cNvSpPr txBox="1">
            <a:spLocks noChangeArrowheads="1"/>
          </p:cNvSpPr>
          <p:nvPr/>
        </p:nvSpPr>
        <p:spPr bwMode="auto">
          <a:xfrm>
            <a:off x="2386275" y="4523222"/>
            <a:ext cx="2800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y</a:t>
            </a:r>
            <a:endParaRPr lang="en-US" sz="2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2818323" y="3109279"/>
            <a:ext cx="2800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3</a:t>
            </a:r>
            <a:endParaRPr lang="en-US" sz="2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63155"/>
            <a:ext cx="8812088" cy="79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Secure Circuit Evaluation</a:t>
            </a:r>
          </a:p>
        </p:txBody>
      </p:sp>
    </p:spTree>
    <p:extLst>
      <p:ext uri="{BB962C8B-B14F-4D97-AF65-F5344CB8AC3E}">
        <p14:creationId xmlns:p14="http://schemas.microsoft.com/office/powerpoint/2010/main" val="1357956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63155"/>
            <a:ext cx="8812088" cy="79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Secure Circuit Evaluation</a:t>
            </a: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4064000" y="1548069"/>
            <a:ext cx="49275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dirty="0" smtClean="0">
                <a:latin typeface="Comic Sans MS"/>
                <a:cs typeface="Comic Sans MS"/>
              </a:rPr>
              <a:t>(n, t)- secret share each 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input</a:t>
            </a:r>
          </a:p>
        </p:txBody>
      </p:sp>
      <p:grpSp>
        <p:nvGrpSpPr>
          <p:cNvPr id="35" name="Group 69"/>
          <p:cNvGrpSpPr/>
          <p:nvPr/>
        </p:nvGrpSpPr>
        <p:grpSpPr>
          <a:xfrm>
            <a:off x="745055" y="2107040"/>
            <a:ext cx="2229582" cy="2520279"/>
            <a:chOff x="467544" y="1844824"/>
            <a:chExt cx="3168352" cy="3474994"/>
          </a:xfrm>
        </p:grpSpPr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>
              <a:off x="827584" y="2339260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</a:t>
              </a:r>
              <a:endParaRPr lang="en-US" sz="3600" dirty="0" smtClean="0"/>
            </a:p>
          </p:txBody>
        </p:sp>
        <p:sp>
          <p:nvSpPr>
            <p:cNvPr id="38" name="Text Box 7"/>
            <p:cNvSpPr txBox="1">
              <a:spLocks noChangeArrowheads="1"/>
            </p:cNvSpPr>
            <p:nvPr/>
          </p:nvSpPr>
          <p:spPr bwMode="auto">
            <a:xfrm>
              <a:off x="2843808" y="2348880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</a:t>
              </a:r>
              <a:endParaRPr lang="en-US" sz="3600" dirty="0" smtClean="0"/>
            </a:p>
          </p:txBody>
        </p:sp>
        <p:sp>
          <p:nvSpPr>
            <p:cNvPr id="39" name="Text Box 7"/>
            <p:cNvSpPr txBox="1">
              <a:spLocks noChangeArrowheads="1"/>
            </p:cNvSpPr>
            <p:nvPr/>
          </p:nvSpPr>
          <p:spPr bwMode="auto">
            <a:xfrm>
              <a:off x="1835696" y="3212976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</a:t>
              </a:r>
              <a:endParaRPr lang="en-US" sz="3600" dirty="0" smtClean="0"/>
            </a:p>
          </p:txBody>
        </p:sp>
        <p:sp>
          <p:nvSpPr>
            <p:cNvPr id="40" name="Text Box 7"/>
            <p:cNvSpPr txBox="1">
              <a:spLocks noChangeArrowheads="1"/>
            </p:cNvSpPr>
            <p:nvPr/>
          </p:nvSpPr>
          <p:spPr bwMode="auto">
            <a:xfrm>
              <a:off x="2771800" y="4077072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</a:t>
              </a:r>
              <a:endParaRPr lang="en-US" sz="3600" dirty="0" smtClean="0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467544" y="1844824"/>
              <a:ext cx="504056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1187624" y="1844824"/>
              <a:ext cx="360040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2627784" y="1844824"/>
              <a:ext cx="504056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>
              <a:off x="3275856" y="1916832"/>
              <a:ext cx="360040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1373328" y="2976264"/>
              <a:ext cx="648072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H="1">
              <a:off x="2267744" y="2852936"/>
              <a:ext cx="684076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2396600" y="3869833"/>
              <a:ext cx="648072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3146999" y="4743754"/>
              <a:ext cx="0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326341" y="1473219"/>
            <a:ext cx="762000" cy="723900"/>
            <a:chOff x="4191000" y="3281164"/>
            <a:chExt cx="762000" cy="723900"/>
          </a:xfrm>
        </p:grpSpPr>
        <p:pic>
          <p:nvPicPr>
            <p:cNvPr id="7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2</a:t>
              </a:r>
              <a:endParaRPr lang="en-US" sz="2000" baseline="-25000" dirty="0" smtClean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220525" y="1469399"/>
            <a:ext cx="762000" cy="723900"/>
            <a:chOff x="4191000" y="3281164"/>
            <a:chExt cx="762000" cy="723900"/>
          </a:xfrm>
        </p:grpSpPr>
        <p:pic>
          <p:nvPicPr>
            <p:cNvPr id="7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1</a:t>
              </a:r>
              <a:endParaRPr lang="en-US" sz="2000" baseline="-25000" dirty="0" smtClean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054533" y="1469399"/>
            <a:ext cx="762000" cy="723900"/>
            <a:chOff x="4191000" y="3281164"/>
            <a:chExt cx="762000" cy="723900"/>
          </a:xfrm>
        </p:grpSpPr>
        <p:pic>
          <p:nvPicPr>
            <p:cNvPr id="7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5</a:t>
              </a:r>
              <a:endParaRPr lang="en-US" sz="2000" baseline="-25000" dirty="0" smtClean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876709" y="1469399"/>
            <a:ext cx="762000" cy="723900"/>
            <a:chOff x="4191000" y="3281164"/>
            <a:chExt cx="762000" cy="723900"/>
          </a:xfrm>
        </p:grpSpPr>
        <p:pic>
          <p:nvPicPr>
            <p:cNvPr id="8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9</a:t>
              </a:r>
              <a:endParaRPr lang="en-US" sz="2000" baseline="-25000" dirty="0" smtClean="0"/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 flipH="1">
            <a:off x="2670735" y="3615696"/>
            <a:ext cx="464834" cy="33471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3110483" y="3242628"/>
            <a:ext cx="253361" cy="35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3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733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86716" y="2901926"/>
            <a:ext cx="1224136" cy="1628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ectangle 2"/>
          <p:cNvSpPr txBox="1">
            <a:spLocks noChangeArrowheads="1"/>
          </p:cNvSpPr>
          <p:nvPr/>
        </p:nvSpPr>
        <p:spPr>
          <a:xfrm>
            <a:off x="186267" y="197435"/>
            <a:ext cx="8783638" cy="6858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dirty="0" smtClean="0">
                <a:solidFill>
                  <a:srgbClr val="008000"/>
                </a:solidFill>
                <a:latin typeface="Comic Sans MS"/>
                <a:cs typeface="Comic Sans MS"/>
              </a:rPr>
              <a:t>Ideal World MPC</a:t>
            </a:r>
            <a:endParaRPr lang="en-US" sz="3200" kern="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2174527" y="2668850"/>
            <a:ext cx="12877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Any task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1648834" y="3375855"/>
            <a:ext cx="614883" cy="616733"/>
            <a:chOff x="5096933" y="5191400"/>
            <a:chExt cx="614883" cy="616733"/>
          </a:xfrm>
        </p:grpSpPr>
        <p:sp>
          <p:nvSpPr>
            <p:cNvPr id="81" name="Oval 80"/>
            <p:cNvSpPr/>
            <p:nvPr/>
          </p:nvSpPr>
          <p:spPr>
            <a:xfrm>
              <a:off x="5096933" y="5191400"/>
              <a:ext cx="597605" cy="616733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Text Box 7"/>
            <p:cNvSpPr txBox="1">
              <a:spLocks noChangeArrowheads="1"/>
            </p:cNvSpPr>
            <p:nvPr/>
          </p:nvSpPr>
          <p:spPr bwMode="auto">
            <a:xfrm>
              <a:off x="5216144" y="5199586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y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1</a:t>
              </a: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1661242" y="3371569"/>
            <a:ext cx="597950" cy="616733"/>
            <a:chOff x="5096933" y="5191400"/>
            <a:chExt cx="597950" cy="616733"/>
          </a:xfrm>
        </p:grpSpPr>
        <p:sp>
          <p:nvSpPr>
            <p:cNvPr id="84" name="Oval 83"/>
            <p:cNvSpPr/>
            <p:nvPr/>
          </p:nvSpPr>
          <p:spPr>
            <a:xfrm>
              <a:off x="5096933" y="5191400"/>
              <a:ext cx="597605" cy="616733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 Box 7"/>
            <p:cNvSpPr txBox="1">
              <a:spLocks noChangeArrowheads="1"/>
            </p:cNvSpPr>
            <p:nvPr/>
          </p:nvSpPr>
          <p:spPr bwMode="auto">
            <a:xfrm>
              <a:off x="5199211" y="5216519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y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2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665767" y="3375674"/>
            <a:ext cx="614883" cy="616733"/>
            <a:chOff x="5096933" y="5191400"/>
            <a:chExt cx="614883" cy="616733"/>
          </a:xfrm>
        </p:grpSpPr>
        <p:sp>
          <p:nvSpPr>
            <p:cNvPr id="87" name="Oval 86"/>
            <p:cNvSpPr/>
            <p:nvPr/>
          </p:nvSpPr>
          <p:spPr>
            <a:xfrm>
              <a:off x="5096933" y="5191400"/>
              <a:ext cx="597605" cy="616733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 Box 7"/>
            <p:cNvSpPr txBox="1">
              <a:spLocks noChangeArrowheads="1"/>
            </p:cNvSpPr>
            <p:nvPr/>
          </p:nvSpPr>
          <p:spPr bwMode="auto">
            <a:xfrm>
              <a:off x="5216144" y="5199586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y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4</a:t>
              </a: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1665767" y="3366619"/>
            <a:ext cx="614883" cy="625480"/>
            <a:chOff x="5096933" y="6435695"/>
            <a:chExt cx="614883" cy="625480"/>
          </a:xfrm>
        </p:grpSpPr>
        <p:sp>
          <p:nvSpPr>
            <p:cNvPr id="90" name="Oval 89"/>
            <p:cNvSpPr/>
            <p:nvPr/>
          </p:nvSpPr>
          <p:spPr>
            <a:xfrm>
              <a:off x="5096933" y="6444442"/>
              <a:ext cx="597605" cy="616733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 Box 7"/>
            <p:cNvSpPr txBox="1">
              <a:spLocks noChangeArrowheads="1"/>
            </p:cNvSpPr>
            <p:nvPr/>
          </p:nvSpPr>
          <p:spPr bwMode="auto">
            <a:xfrm>
              <a:off x="5216144" y="6435695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y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3</a:t>
              </a:r>
            </a:p>
          </p:txBody>
        </p:sp>
      </p:grp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745901" y="6315209"/>
            <a:ext cx="33065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The Ideal World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4572000" y="1514374"/>
            <a:ext cx="50800" cy="510656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6198594" y="1997389"/>
            <a:ext cx="1512168" cy="8384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V="1">
            <a:off x="5334498" y="2649740"/>
            <a:ext cx="0" cy="1224136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V="1">
            <a:off x="6118034" y="4521948"/>
            <a:ext cx="1512168" cy="8384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8502850" y="2560799"/>
            <a:ext cx="0" cy="1368152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flipV="1">
            <a:off x="5910562" y="2361708"/>
            <a:ext cx="1800200" cy="1728192"/>
          </a:xfrm>
          <a:prstGeom prst="straightConnector1">
            <a:avLst/>
          </a:prstGeom>
          <a:ln w="15875">
            <a:solidFill>
              <a:schemeClr val="tx1"/>
            </a:solidFill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Group 94"/>
          <p:cNvGrpSpPr/>
          <p:nvPr/>
        </p:nvGrpSpPr>
        <p:grpSpPr>
          <a:xfrm>
            <a:off x="5562190" y="1908280"/>
            <a:ext cx="614883" cy="616733"/>
            <a:chOff x="5096933" y="5191400"/>
            <a:chExt cx="614883" cy="616733"/>
          </a:xfrm>
        </p:grpSpPr>
        <p:sp>
          <p:nvSpPr>
            <p:cNvPr id="102" name="Oval 101"/>
            <p:cNvSpPr/>
            <p:nvPr/>
          </p:nvSpPr>
          <p:spPr>
            <a:xfrm>
              <a:off x="5096933" y="5191400"/>
              <a:ext cx="597605" cy="616733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Text Box 7"/>
            <p:cNvSpPr txBox="1">
              <a:spLocks noChangeArrowheads="1"/>
            </p:cNvSpPr>
            <p:nvPr/>
          </p:nvSpPr>
          <p:spPr bwMode="auto">
            <a:xfrm>
              <a:off x="5216144" y="5199586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y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1</a:t>
              </a:r>
            </a:p>
          </p:txBody>
        </p:sp>
      </p:grpSp>
      <p:grpSp>
        <p:nvGrpSpPr>
          <p:cNvPr id="104" name="Group 103"/>
          <p:cNvGrpSpPr/>
          <p:nvPr/>
        </p:nvGrpSpPr>
        <p:grpSpPr>
          <a:xfrm>
            <a:off x="7860682" y="1905103"/>
            <a:ext cx="614883" cy="616733"/>
            <a:chOff x="5096933" y="5191400"/>
            <a:chExt cx="614883" cy="616733"/>
          </a:xfrm>
        </p:grpSpPr>
        <p:sp>
          <p:nvSpPr>
            <p:cNvPr id="105" name="Oval 104"/>
            <p:cNvSpPr/>
            <p:nvPr/>
          </p:nvSpPr>
          <p:spPr>
            <a:xfrm>
              <a:off x="5096933" y="5191400"/>
              <a:ext cx="597605" cy="616733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Text Box 7"/>
            <p:cNvSpPr txBox="1">
              <a:spLocks noChangeArrowheads="1"/>
            </p:cNvSpPr>
            <p:nvPr/>
          </p:nvSpPr>
          <p:spPr bwMode="auto">
            <a:xfrm>
              <a:off x="5216144" y="5199586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y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2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7788335" y="3916997"/>
            <a:ext cx="614883" cy="616733"/>
            <a:chOff x="5096933" y="5191400"/>
            <a:chExt cx="614883" cy="616733"/>
          </a:xfrm>
        </p:grpSpPr>
        <p:sp>
          <p:nvSpPr>
            <p:cNvPr id="108" name="Oval 107"/>
            <p:cNvSpPr/>
            <p:nvPr/>
          </p:nvSpPr>
          <p:spPr>
            <a:xfrm>
              <a:off x="5096933" y="5191400"/>
              <a:ext cx="597605" cy="616733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Text Box 7"/>
            <p:cNvSpPr txBox="1">
              <a:spLocks noChangeArrowheads="1"/>
            </p:cNvSpPr>
            <p:nvPr/>
          </p:nvSpPr>
          <p:spPr bwMode="auto">
            <a:xfrm>
              <a:off x="5216144" y="5199586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y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4</a:t>
              </a:r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5701932" y="3972126"/>
            <a:ext cx="614883" cy="616733"/>
            <a:chOff x="5096933" y="5191400"/>
            <a:chExt cx="614883" cy="616733"/>
          </a:xfrm>
        </p:grpSpPr>
        <p:sp>
          <p:nvSpPr>
            <p:cNvPr id="111" name="Oval 110"/>
            <p:cNvSpPr/>
            <p:nvPr/>
          </p:nvSpPr>
          <p:spPr>
            <a:xfrm>
              <a:off x="5096933" y="5191400"/>
              <a:ext cx="597605" cy="616733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 Box 7"/>
            <p:cNvSpPr txBox="1">
              <a:spLocks noChangeArrowheads="1"/>
            </p:cNvSpPr>
            <p:nvPr/>
          </p:nvSpPr>
          <p:spPr bwMode="auto">
            <a:xfrm>
              <a:off x="5216144" y="5199586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y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3</a:t>
              </a:r>
            </a:p>
          </p:txBody>
        </p:sp>
      </p:grpSp>
      <p:pic>
        <p:nvPicPr>
          <p:cNvPr id="1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36736" y="2649741"/>
            <a:ext cx="1213931" cy="105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" name="Text Box 7"/>
          <p:cNvSpPr txBox="1">
            <a:spLocks noChangeArrowheads="1"/>
          </p:cNvSpPr>
          <p:nvPr/>
        </p:nvSpPr>
        <p:spPr bwMode="auto">
          <a:xfrm>
            <a:off x="5189079" y="6315209"/>
            <a:ext cx="33065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The Real World</a:t>
            </a:r>
          </a:p>
        </p:txBody>
      </p:sp>
      <p:sp>
        <p:nvSpPr>
          <p:cNvPr id="94" name="Text Box 7"/>
          <p:cNvSpPr txBox="1">
            <a:spLocks noChangeArrowheads="1"/>
          </p:cNvSpPr>
          <p:nvPr/>
        </p:nvSpPr>
        <p:spPr bwMode="auto">
          <a:xfrm>
            <a:off x="192169" y="5820140"/>
            <a:ext cx="42019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(y</a:t>
            </a:r>
            <a:r>
              <a:rPr lang="en-US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,y</a:t>
            </a:r>
            <a:r>
              <a:rPr lang="en-US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,y</a:t>
            </a:r>
            <a:r>
              <a:rPr lang="en-US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3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,y</a:t>
            </a:r>
            <a:r>
              <a:rPr lang="en-US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4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) = f(x</a:t>
            </a:r>
            <a:r>
              <a:rPr lang="en-US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,x</a:t>
            </a:r>
            <a:r>
              <a:rPr lang="en-US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,x</a:t>
            </a:r>
            <a:r>
              <a:rPr lang="en-US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3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,x</a:t>
            </a:r>
            <a:r>
              <a:rPr lang="en-US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4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)</a:t>
            </a:r>
          </a:p>
        </p:txBody>
      </p:sp>
      <p:sp>
        <p:nvSpPr>
          <p:cNvPr id="96" name="Text Box 7"/>
          <p:cNvSpPr txBox="1">
            <a:spLocks noChangeArrowheads="1"/>
          </p:cNvSpPr>
          <p:nvPr/>
        </p:nvSpPr>
        <p:spPr bwMode="auto">
          <a:xfrm>
            <a:off x="4764033" y="5804807"/>
            <a:ext cx="42019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(y</a:t>
            </a:r>
            <a:r>
              <a:rPr lang="en-US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,y</a:t>
            </a:r>
            <a:r>
              <a:rPr lang="en-US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,y</a:t>
            </a:r>
            <a:r>
              <a:rPr lang="en-US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3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,y</a:t>
            </a:r>
            <a:r>
              <a:rPr lang="en-US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4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) = f(x</a:t>
            </a:r>
            <a:r>
              <a:rPr lang="en-US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1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,x</a:t>
            </a:r>
            <a:r>
              <a:rPr lang="en-US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,x</a:t>
            </a:r>
            <a:r>
              <a:rPr lang="en-US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3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,x</a:t>
            </a:r>
            <a:r>
              <a:rPr lang="en-US" b="1" baseline="-25000" dirty="0" smtClean="0">
                <a:solidFill>
                  <a:srgbClr val="0000FF"/>
                </a:solidFill>
                <a:latin typeface="Comic Sans MS"/>
                <a:cs typeface="Comic Sans MS"/>
              </a:rPr>
              <a:t>4</a:t>
            </a:r>
            <a:r>
              <a:rPr lang="en-US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)</a:t>
            </a:r>
          </a:p>
        </p:txBody>
      </p:sp>
      <p:grpSp>
        <p:nvGrpSpPr>
          <p:cNvPr id="97" name="Group 25"/>
          <p:cNvGrpSpPr/>
          <p:nvPr/>
        </p:nvGrpSpPr>
        <p:grpSpPr>
          <a:xfrm>
            <a:off x="789442" y="1315283"/>
            <a:ext cx="576064" cy="576064"/>
            <a:chOff x="1475656" y="2492896"/>
            <a:chExt cx="576064" cy="576064"/>
          </a:xfrm>
        </p:grpSpPr>
        <p:sp>
          <p:nvSpPr>
            <p:cNvPr id="98" name="Oval 97"/>
            <p:cNvSpPr/>
            <p:nvPr/>
          </p:nvSpPr>
          <p:spPr>
            <a:xfrm>
              <a:off x="1475656" y="249289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99" name="Text Box 7"/>
            <p:cNvSpPr txBox="1">
              <a:spLocks noChangeArrowheads="1"/>
            </p:cNvSpPr>
            <p:nvPr/>
          </p:nvSpPr>
          <p:spPr bwMode="auto">
            <a:xfrm>
              <a:off x="1556048" y="2535287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x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1</a:t>
              </a:r>
            </a:p>
          </p:txBody>
        </p:sp>
      </p:grpSp>
      <p:grpSp>
        <p:nvGrpSpPr>
          <p:cNvPr id="100" name="Group 26"/>
          <p:cNvGrpSpPr/>
          <p:nvPr/>
        </p:nvGrpSpPr>
        <p:grpSpPr>
          <a:xfrm>
            <a:off x="2941967" y="1349149"/>
            <a:ext cx="576064" cy="576064"/>
            <a:chOff x="1475656" y="2492896"/>
            <a:chExt cx="576064" cy="576064"/>
          </a:xfrm>
        </p:grpSpPr>
        <p:sp>
          <p:nvSpPr>
            <p:cNvPr id="101" name="Oval 100"/>
            <p:cNvSpPr/>
            <p:nvPr/>
          </p:nvSpPr>
          <p:spPr>
            <a:xfrm>
              <a:off x="1475656" y="249289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15" name="Text Box 7"/>
            <p:cNvSpPr txBox="1">
              <a:spLocks noChangeArrowheads="1"/>
            </p:cNvSpPr>
            <p:nvPr/>
          </p:nvSpPr>
          <p:spPr bwMode="auto">
            <a:xfrm>
              <a:off x="1556048" y="2535287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x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2</a:t>
              </a:r>
            </a:p>
          </p:txBody>
        </p:sp>
      </p:grpSp>
      <p:grpSp>
        <p:nvGrpSpPr>
          <p:cNvPr id="117" name="Group 29"/>
          <p:cNvGrpSpPr/>
          <p:nvPr/>
        </p:nvGrpSpPr>
        <p:grpSpPr>
          <a:xfrm>
            <a:off x="810651" y="4839741"/>
            <a:ext cx="576064" cy="576064"/>
            <a:chOff x="1475656" y="2492896"/>
            <a:chExt cx="576064" cy="576064"/>
          </a:xfrm>
        </p:grpSpPr>
        <p:sp>
          <p:nvSpPr>
            <p:cNvPr id="118" name="Oval 117"/>
            <p:cNvSpPr/>
            <p:nvPr/>
          </p:nvSpPr>
          <p:spPr>
            <a:xfrm>
              <a:off x="1475656" y="249289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19" name="Text Box 7"/>
            <p:cNvSpPr txBox="1">
              <a:spLocks noChangeArrowheads="1"/>
            </p:cNvSpPr>
            <p:nvPr/>
          </p:nvSpPr>
          <p:spPr bwMode="auto">
            <a:xfrm>
              <a:off x="1556048" y="2535287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x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3</a:t>
              </a:r>
            </a:p>
          </p:txBody>
        </p:sp>
      </p:grpSp>
      <p:grpSp>
        <p:nvGrpSpPr>
          <p:cNvPr id="120" name="Group 32"/>
          <p:cNvGrpSpPr/>
          <p:nvPr/>
        </p:nvGrpSpPr>
        <p:grpSpPr>
          <a:xfrm>
            <a:off x="2886226" y="4854938"/>
            <a:ext cx="576064" cy="576064"/>
            <a:chOff x="1475656" y="2492896"/>
            <a:chExt cx="576064" cy="576064"/>
          </a:xfrm>
        </p:grpSpPr>
        <p:sp>
          <p:nvSpPr>
            <p:cNvPr id="121" name="Oval 120"/>
            <p:cNvSpPr/>
            <p:nvPr/>
          </p:nvSpPr>
          <p:spPr>
            <a:xfrm>
              <a:off x="1475656" y="249289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22" name="Text Box 7"/>
            <p:cNvSpPr txBox="1">
              <a:spLocks noChangeArrowheads="1"/>
            </p:cNvSpPr>
            <p:nvPr/>
          </p:nvSpPr>
          <p:spPr bwMode="auto">
            <a:xfrm>
              <a:off x="1556048" y="2535287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x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4</a:t>
              </a:r>
            </a:p>
          </p:txBody>
        </p:sp>
      </p:grpSp>
      <p:cxnSp>
        <p:nvCxnSpPr>
          <p:cNvPr id="123" name="Straight Arrow Connector 122"/>
          <p:cNvCxnSpPr/>
          <p:nvPr/>
        </p:nvCxnSpPr>
        <p:spPr>
          <a:xfrm flipV="1">
            <a:off x="2610851" y="2098820"/>
            <a:ext cx="681938" cy="73936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flipH="1" flipV="1">
            <a:off x="2627955" y="3962475"/>
            <a:ext cx="576064" cy="792088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flipV="1">
            <a:off x="790076" y="3856943"/>
            <a:ext cx="477937" cy="813468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flipH="1" flipV="1">
            <a:off x="790076" y="2302933"/>
            <a:ext cx="596640" cy="749094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headEnd type="triangl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7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0924622"/>
              </p:ext>
            </p:extLst>
          </p:nvPr>
        </p:nvGraphicFramePr>
        <p:xfrm>
          <a:off x="421321" y="1622213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529" name="Clip" r:id="rId6" imgW="525240" imgH="1361880" progId="">
                  <p:embed/>
                </p:oleObj>
              </mc:Choice>
              <mc:Fallback>
                <p:oleObj name="Clip" r:id="rId6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321" y="1622213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8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5349534"/>
              </p:ext>
            </p:extLst>
          </p:nvPr>
        </p:nvGraphicFramePr>
        <p:xfrm>
          <a:off x="3516013" y="1621107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530" name="Clip" r:id="rId8" imgW="525240" imgH="1361880" progId="">
                  <p:embed/>
                </p:oleObj>
              </mc:Choice>
              <mc:Fallback>
                <p:oleObj name="Clip" r:id="rId8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6013" y="1621107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3444418"/>
              </p:ext>
            </p:extLst>
          </p:nvPr>
        </p:nvGraphicFramePr>
        <p:xfrm>
          <a:off x="3387689" y="4178726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531" name="Clip" r:id="rId9" imgW="525240" imgH="1361880" progId="">
                  <p:embed/>
                </p:oleObj>
              </mc:Choice>
              <mc:Fallback>
                <p:oleObj name="Clip" r:id="rId9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7689" y="4178726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0" name="Picture 7" descr="j0139031[1]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2396" y="4313139"/>
            <a:ext cx="694899" cy="100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2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5971879"/>
              </p:ext>
            </p:extLst>
          </p:nvPr>
        </p:nvGraphicFramePr>
        <p:xfrm>
          <a:off x="5235616" y="1383185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532" name="Clip" r:id="rId11" imgW="525240" imgH="1361880" progId="">
                  <p:embed/>
                </p:oleObj>
              </mc:Choice>
              <mc:Fallback>
                <p:oleObj name="Clip" r:id="rId11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5616" y="1383185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4803450"/>
              </p:ext>
            </p:extLst>
          </p:nvPr>
        </p:nvGraphicFramePr>
        <p:xfrm>
          <a:off x="8431906" y="1365146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533" name="Clip" r:id="rId12" imgW="525240" imgH="1361880" progId="">
                  <p:embed/>
                </p:oleObj>
              </mc:Choice>
              <mc:Fallback>
                <p:oleObj name="Clip" r:id="rId12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31906" y="1365146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4025476"/>
              </p:ext>
            </p:extLst>
          </p:nvPr>
        </p:nvGraphicFramePr>
        <p:xfrm>
          <a:off x="8388247" y="4125961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534" name="Clip" r:id="rId13" imgW="525240" imgH="1361880" progId="">
                  <p:embed/>
                </p:oleObj>
              </mc:Choice>
              <mc:Fallback>
                <p:oleObj name="Clip" r:id="rId13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8247" y="4125961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5" name="Picture 7" descr="j0139031[1]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49758" y="4091044"/>
            <a:ext cx="694899" cy="100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6" name="Group 25"/>
          <p:cNvGrpSpPr/>
          <p:nvPr/>
        </p:nvGrpSpPr>
        <p:grpSpPr>
          <a:xfrm>
            <a:off x="5593858" y="1246282"/>
            <a:ext cx="576064" cy="576064"/>
            <a:chOff x="1475656" y="2492896"/>
            <a:chExt cx="576064" cy="576064"/>
          </a:xfrm>
        </p:grpSpPr>
        <p:sp>
          <p:nvSpPr>
            <p:cNvPr id="137" name="Oval 136"/>
            <p:cNvSpPr/>
            <p:nvPr/>
          </p:nvSpPr>
          <p:spPr>
            <a:xfrm>
              <a:off x="1475656" y="249289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38" name="Text Box 7"/>
            <p:cNvSpPr txBox="1">
              <a:spLocks noChangeArrowheads="1"/>
            </p:cNvSpPr>
            <p:nvPr/>
          </p:nvSpPr>
          <p:spPr bwMode="auto">
            <a:xfrm>
              <a:off x="1556048" y="2535287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x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1</a:t>
              </a:r>
            </a:p>
          </p:txBody>
        </p:sp>
      </p:grpSp>
      <p:grpSp>
        <p:nvGrpSpPr>
          <p:cNvPr id="139" name="Group 26"/>
          <p:cNvGrpSpPr/>
          <p:nvPr/>
        </p:nvGrpSpPr>
        <p:grpSpPr>
          <a:xfrm>
            <a:off x="7797182" y="1280148"/>
            <a:ext cx="576064" cy="576064"/>
            <a:chOff x="1475656" y="2492896"/>
            <a:chExt cx="576064" cy="576064"/>
          </a:xfrm>
        </p:grpSpPr>
        <p:sp>
          <p:nvSpPr>
            <p:cNvPr id="140" name="Oval 139"/>
            <p:cNvSpPr/>
            <p:nvPr/>
          </p:nvSpPr>
          <p:spPr>
            <a:xfrm>
              <a:off x="1475656" y="249289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41" name="Text Box 7"/>
            <p:cNvSpPr txBox="1">
              <a:spLocks noChangeArrowheads="1"/>
            </p:cNvSpPr>
            <p:nvPr/>
          </p:nvSpPr>
          <p:spPr bwMode="auto">
            <a:xfrm>
              <a:off x="1556048" y="2535287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x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2</a:t>
              </a:r>
            </a:p>
          </p:txBody>
        </p:sp>
      </p:grpSp>
      <p:grpSp>
        <p:nvGrpSpPr>
          <p:cNvPr id="142" name="Group 29"/>
          <p:cNvGrpSpPr/>
          <p:nvPr/>
        </p:nvGrpSpPr>
        <p:grpSpPr>
          <a:xfrm>
            <a:off x="5733598" y="4753807"/>
            <a:ext cx="576064" cy="576064"/>
            <a:chOff x="1475656" y="2492896"/>
            <a:chExt cx="576064" cy="576064"/>
          </a:xfrm>
        </p:grpSpPr>
        <p:sp>
          <p:nvSpPr>
            <p:cNvPr id="143" name="Oval 142"/>
            <p:cNvSpPr/>
            <p:nvPr/>
          </p:nvSpPr>
          <p:spPr>
            <a:xfrm>
              <a:off x="1475656" y="249289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44" name="Text Box 7"/>
            <p:cNvSpPr txBox="1">
              <a:spLocks noChangeArrowheads="1"/>
            </p:cNvSpPr>
            <p:nvPr/>
          </p:nvSpPr>
          <p:spPr bwMode="auto">
            <a:xfrm>
              <a:off x="1556048" y="2535287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x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3</a:t>
              </a:r>
            </a:p>
          </p:txBody>
        </p:sp>
      </p:grpSp>
      <p:grpSp>
        <p:nvGrpSpPr>
          <p:cNvPr id="145" name="Group 32"/>
          <p:cNvGrpSpPr/>
          <p:nvPr/>
        </p:nvGrpSpPr>
        <p:grpSpPr>
          <a:xfrm>
            <a:off x="7859972" y="4650473"/>
            <a:ext cx="576064" cy="576064"/>
            <a:chOff x="1475656" y="2492896"/>
            <a:chExt cx="576064" cy="576064"/>
          </a:xfrm>
        </p:grpSpPr>
        <p:sp>
          <p:nvSpPr>
            <p:cNvPr id="146" name="Oval 145"/>
            <p:cNvSpPr/>
            <p:nvPr/>
          </p:nvSpPr>
          <p:spPr>
            <a:xfrm>
              <a:off x="1475656" y="249289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147" name="Text Box 7"/>
            <p:cNvSpPr txBox="1">
              <a:spLocks noChangeArrowheads="1"/>
            </p:cNvSpPr>
            <p:nvPr/>
          </p:nvSpPr>
          <p:spPr bwMode="auto">
            <a:xfrm>
              <a:off x="1556048" y="2535287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x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9155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1736 L -0.09948 -0.194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26" y="-886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1667 L 0.13559 -0.1761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4" y="-798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59259E-6 L 0.13646 0.0810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23" y="40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3 -0.01667 L -0.10069 0.1180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116" grpId="0"/>
      <p:bldP spid="9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63155"/>
            <a:ext cx="8812088" cy="79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Secure Circuit Evaluation</a:t>
            </a:r>
          </a:p>
        </p:txBody>
      </p:sp>
      <p:grpSp>
        <p:nvGrpSpPr>
          <p:cNvPr id="35" name="Group 69"/>
          <p:cNvGrpSpPr/>
          <p:nvPr/>
        </p:nvGrpSpPr>
        <p:grpSpPr>
          <a:xfrm>
            <a:off x="745055" y="2107040"/>
            <a:ext cx="2229582" cy="2520279"/>
            <a:chOff x="467544" y="1844824"/>
            <a:chExt cx="3168352" cy="3474994"/>
          </a:xfrm>
        </p:grpSpPr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>
              <a:off x="827584" y="2339260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</a:t>
              </a:r>
              <a:endParaRPr lang="en-US" sz="3600" dirty="0" smtClean="0"/>
            </a:p>
          </p:txBody>
        </p:sp>
        <p:sp>
          <p:nvSpPr>
            <p:cNvPr id="38" name="Text Box 7"/>
            <p:cNvSpPr txBox="1">
              <a:spLocks noChangeArrowheads="1"/>
            </p:cNvSpPr>
            <p:nvPr/>
          </p:nvSpPr>
          <p:spPr bwMode="auto">
            <a:xfrm>
              <a:off x="2843808" y="2348880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</a:t>
              </a:r>
              <a:endParaRPr lang="en-US" sz="3600" dirty="0" smtClean="0"/>
            </a:p>
          </p:txBody>
        </p:sp>
        <p:sp>
          <p:nvSpPr>
            <p:cNvPr id="39" name="Text Box 7"/>
            <p:cNvSpPr txBox="1">
              <a:spLocks noChangeArrowheads="1"/>
            </p:cNvSpPr>
            <p:nvPr/>
          </p:nvSpPr>
          <p:spPr bwMode="auto">
            <a:xfrm>
              <a:off x="1835696" y="3212976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</a:t>
              </a:r>
              <a:endParaRPr lang="en-US" sz="3600" dirty="0" smtClean="0"/>
            </a:p>
          </p:txBody>
        </p:sp>
        <p:sp>
          <p:nvSpPr>
            <p:cNvPr id="40" name="Text Box 7"/>
            <p:cNvSpPr txBox="1">
              <a:spLocks noChangeArrowheads="1"/>
            </p:cNvSpPr>
            <p:nvPr/>
          </p:nvSpPr>
          <p:spPr bwMode="auto">
            <a:xfrm>
              <a:off x="2771800" y="4077072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</a:t>
              </a:r>
              <a:endParaRPr lang="en-US" sz="3600" dirty="0" smtClean="0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467544" y="1844824"/>
              <a:ext cx="504056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1187624" y="1844824"/>
              <a:ext cx="360040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2627784" y="1844824"/>
              <a:ext cx="504056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>
              <a:off x="3275856" y="1916832"/>
              <a:ext cx="360040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1373328" y="2976264"/>
              <a:ext cx="648072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H="1">
              <a:off x="2267744" y="2852936"/>
              <a:ext cx="684076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2396600" y="3869833"/>
              <a:ext cx="648072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3146999" y="4743754"/>
              <a:ext cx="0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326341" y="1473219"/>
            <a:ext cx="762000" cy="723900"/>
            <a:chOff x="4191000" y="3281164"/>
            <a:chExt cx="762000" cy="723900"/>
          </a:xfrm>
        </p:grpSpPr>
        <p:pic>
          <p:nvPicPr>
            <p:cNvPr id="7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2</a:t>
              </a:r>
              <a:endParaRPr lang="en-US" sz="2000" baseline="-25000" dirty="0" smtClean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220525" y="1469399"/>
            <a:ext cx="762000" cy="723900"/>
            <a:chOff x="4191000" y="3281164"/>
            <a:chExt cx="762000" cy="723900"/>
          </a:xfrm>
        </p:grpSpPr>
        <p:pic>
          <p:nvPicPr>
            <p:cNvPr id="7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1</a:t>
              </a:r>
              <a:endParaRPr lang="en-US" sz="2000" baseline="-25000" dirty="0" smtClean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054533" y="1469399"/>
            <a:ext cx="762000" cy="723900"/>
            <a:chOff x="4191000" y="3281164"/>
            <a:chExt cx="762000" cy="723900"/>
          </a:xfrm>
        </p:grpSpPr>
        <p:pic>
          <p:nvPicPr>
            <p:cNvPr id="7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5</a:t>
              </a:r>
              <a:endParaRPr lang="en-US" sz="2000" baseline="-25000" dirty="0" smtClean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876709" y="1469399"/>
            <a:ext cx="762000" cy="723900"/>
            <a:chOff x="4191000" y="3281164"/>
            <a:chExt cx="762000" cy="723900"/>
          </a:xfrm>
        </p:grpSpPr>
        <p:pic>
          <p:nvPicPr>
            <p:cNvPr id="8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9</a:t>
              </a:r>
              <a:endParaRPr lang="en-US" sz="2000" baseline="-25000" dirty="0" smtClean="0"/>
            </a:p>
          </p:txBody>
        </p:sp>
      </p:grp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4062209" y="2181385"/>
            <a:ext cx="47880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2.   Find (n, t)-sharing of each 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intermediate </a:t>
            </a:r>
            <a:r>
              <a:rPr lang="en-US" sz="2000" dirty="0" smtClean="0">
                <a:latin typeface="Comic Sans MS"/>
                <a:cs typeface="Comic Sans MS"/>
              </a:rPr>
              <a:t>value</a:t>
            </a:r>
            <a:endParaRPr lang="en-US" sz="2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4064000" y="1548069"/>
            <a:ext cx="49275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dirty="0" smtClean="0">
                <a:latin typeface="Comic Sans MS"/>
                <a:cs typeface="Comic Sans MS"/>
              </a:rPr>
              <a:t>(n, t)- secret share each 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input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 flipH="1">
            <a:off x="2670735" y="3615696"/>
            <a:ext cx="464834" cy="33471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3110483" y="3242628"/>
            <a:ext cx="253361" cy="35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3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617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Oval 65"/>
          <p:cNvSpPr/>
          <p:nvPr/>
        </p:nvSpPr>
        <p:spPr>
          <a:xfrm>
            <a:off x="2319630" y="3797895"/>
            <a:ext cx="621946" cy="52224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1670914" y="3225651"/>
            <a:ext cx="621946" cy="52224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411637" y="2548953"/>
            <a:ext cx="621946" cy="52224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957231" y="2577062"/>
            <a:ext cx="621946" cy="52224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63155"/>
            <a:ext cx="8812088" cy="79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Secure Circuit Evaluation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745055" y="2107040"/>
            <a:ext cx="2618789" cy="2520279"/>
            <a:chOff x="403537" y="1738146"/>
            <a:chExt cx="2894443" cy="2831476"/>
          </a:xfrm>
        </p:grpSpPr>
        <p:grpSp>
          <p:nvGrpSpPr>
            <p:cNvPr id="35" name="Group 69"/>
            <p:cNvGrpSpPr/>
            <p:nvPr/>
          </p:nvGrpSpPr>
          <p:grpSpPr>
            <a:xfrm>
              <a:off x="403537" y="1738146"/>
              <a:ext cx="2642140" cy="2831476"/>
              <a:chOff x="467544" y="1844824"/>
              <a:chExt cx="3397036" cy="3474994"/>
            </a:xfrm>
          </p:grpSpPr>
          <p:sp>
            <p:nvSpPr>
              <p:cNvPr id="37" name="Text Box 7"/>
              <p:cNvSpPr txBox="1">
                <a:spLocks noChangeArrowheads="1"/>
              </p:cNvSpPr>
              <p:nvPr/>
            </p:nvSpPr>
            <p:spPr bwMode="auto">
              <a:xfrm>
                <a:off x="827584" y="2339260"/>
                <a:ext cx="504056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dirty="0" smtClean="0">
                    <a:sym typeface="Symbol"/>
                  </a:rPr>
                  <a:t></a:t>
                </a:r>
                <a:endParaRPr lang="en-US" sz="3600" dirty="0" smtClean="0"/>
              </a:p>
            </p:txBody>
          </p:sp>
          <p:sp>
            <p:nvSpPr>
              <p:cNvPr id="38" name="Text Box 7"/>
              <p:cNvSpPr txBox="1">
                <a:spLocks noChangeArrowheads="1"/>
              </p:cNvSpPr>
              <p:nvPr/>
            </p:nvSpPr>
            <p:spPr bwMode="auto">
              <a:xfrm>
                <a:off x="2843808" y="2348880"/>
                <a:ext cx="504056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dirty="0" smtClean="0">
                    <a:sym typeface="Symbol"/>
                  </a:rPr>
                  <a:t></a:t>
                </a:r>
                <a:endParaRPr lang="en-US" sz="3600" dirty="0" smtClean="0"/>
              </a:p>
            </p:txBody>
          </p:sp>
          <p:sp>
            <p:nvSpPr>
              <p:cNvPr id="39" name="Text Box 7"/>
              <p:cNvSpPr txBox="1">
                <a:spLocks noChangeArrowheads="1"/>
              </p:cNvSpPr>
              <p:nvPr/>
            </p:nvSpPr>
            <p:spPr bwMode="auto">
              <a:xfrm>
                <a:off x="1835696" y="3212976"/>
                <a:ext cx="504056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dirty="0" smtClean="0">
                    <a:sym typeface="Symbol"/>
                  </a:rPr>
                  <a:t></a:t>
                </a:r>
                <a:endParaRPr lang="en-US" sz="3600" dirty="0" smtClean="0"/>
              </a:p>
            </p:txBody>
          </p:sp>
          <p:sp>
            <p:nvSpPr>
              <p:cNvPr id="40" name="Text Box 7"/>
              <p:cNvSpPr txBox="1">
                <a:spLocks noChangeArrowheads="1"/>
              </p:cNvSpPr>
              <p:nvPr/>
            </p:nvSpPr>
            <p:spPr bwMode="auto">
              <a:xfrm>
                <a:off x="2771800" y="4077072"/>
                <a:ext cx="504056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600" dirty="0" smtClean="0">
                    <a:sym typeface="Symbol"/>
                  </a:rPr>
                  <a:t></a:t>
                </a:r>
                <a:endParaRPr lang="en-US" sz="3600" dirty="0" smtClean="0"/>
              </a:p>
            </p:txBody>
          </p:sp>
          <p:cxnSp>
            <p:nvCxnSpPr>
              <p:cNvPr id="41" name="Straight Arrow Connector 40"/>
              <p:cNvCxnSpPr/>
              <p:nvPr/>
            </p:nvCxnSpPr>
            <p:spPr>
              <a:xfrm>
                <a:off x="467544" y="1844824"/>
                <a:ext cx="504056" cy="72008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flipH="1">
                <a:off x="1187624" y="1844824"/>
                <a:ext cx="360040" cy="64807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>
                <a:off x="2627784" y="1844824"/>
                <a:ext cx="504056" cy="72008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 flipH="1">
                <a:off x="3275856" y="1916832"/>
                <a:ext cx="360040" cy="64807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>
                <a:off x="1373328" y="2976264"/>
                <a:ext cx="648072" cy="57606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/>
              <p:nvPr/>
            </p:nvCxnSpPr>
            <p:spPr>
              <a:xfrm flipH="1">
                <a:off x="2267744" y="2852936"/>
                <a:ext cx="684076" cy="648072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/>
              <p:cNvCxnSpPr/>
              <p:nvPr/>
            </p:nvCxnSpPr>
            <p:spPr>
              <a:xfrm>
                <a:off x="2396600" y="3869833"/>
                <a:ext cx="648072" cy="57606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Arrow Connector 67"/>
              <p:cNvCxnSpPr/>
              <p:nvPr/>
            </p:nvCxnSpPr>
            <p:spPr>
              <a:xfrm flipH="1">
                <a:off x="3204029" y="3924979"/>
                <a:ext cx="660551" cy="461508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Arrow Connector 69"/>
              <p:cNvCxnSpPr/>
              <p:nvPr/>
            </p:nvCxnSpPr>
            <p:spPr>
              <a:xfrm>
                <a:off x="3146999" y="4743754"/>
                <a:ext cx="0" cy="57606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 Box 7"/>
            <p:cNvSpPr txBox="1">
              <a:spLocks noChangeArrowheads="1"/>
            </p:cNvSpPr>
            <p:nvPr/>
          </p:nvSpPr>
          <p:spPr bwMode="auto">
            <a:xfrm>
              <a:off x="3017950" y="3013953"/>
              <a:ext cx="28003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3</a:t>
              </a:r>
              <a:endParaRPr lang="en-US" sz="2000" dirty="0" smtClean="0">
                <a:solidFill>
                  <a:srgbClr val="0000FF"/>
                </a:solidFill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326341" y="1473219"/>
            <a:ext cx="762000" cy="723900"/>
            <a:chOff x="4191000" y="3281164"/>
            <a:chExt cx="762000" cy="723900"/>
          </a:xfrm>
        </p:grpSpPr>
        <p:pic>
          <p:nvPicPr>
            <p:cNvPr id="7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2</a:t>
              </a:r>
              <a:endParaRPr lang="en-US" sz="2000" baseline="-25000" dirty="0" smtClean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220525" y="1469399"/>
            <a:ext cx="762000" cy="723900"/>
            <a:chOff x="4191000" y="3281164"/>
            <a:chExt cx="762000" cy="723900"/>
          </a:xfrm>
        </p:grpSpPr>
        <p:pic>
          <p:nvPicPr>
            <p:cNvPr id="7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1</a:t>
              </a:r>
              <a:endParaRPr lang="en-US" sz="2000" baseline="-25000" dirty="0" smtClean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054533" y="1469399"/>
            <a:ext cx="762000" cy="723900"/>
            <a:chOff x="4191000" y="3281164"/>
            <a:chExt cx="762000" cy="723900"/>
          </a:xfrm>
        </p:grpSpPr>
        <p:pic>
          <p:nvPicPr>
            <p:cNvPr id="7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5</a:t>
              </a:r>
              <a:endParaRPr lang="en-US" sz="2000" baseline="-25000" dirty="0" smtClean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876709" y="1469399"/>
            <a:ext cx="762000" cy="723900"/>
            <a:chOff x="4191000" y="3281164"/>
            <a:chExt cx="762000" cy="723900"/>
          </a:xfrm>
        </p:grpSpPr>
        <p:pic>
          <p:nvPicPr>
            <p:cNvPr id="8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9</a:t>
              </a:r>
              <a:endParaRPr lang="en-US" sz="2000" baseline="-25000" dirty="0" smtClean="0"/>
            </a:p>
          </p:txBody>
        </p:sp>
      </p:grpSp>
      <p:grpSp>
        <p:nvGrpSpPr>
          <p:cNvPr id="45" name="Group 110"/>
          <p:cNvGrpSpPr/>
          <p:nvPr/>
        </p:nvGrpSpPr>
        <p:grpSpPr>
          <a:xfrm>
            <a:off x="948287" y="3077815"/>
            <a:ext cx="762000" cy="723900"/>
            <a:chOff x="4191000" y="3281164"/>
            <a:chExt cx="762000" cy="723900"/>
          </a:xfrm>
        </p:grpSpPr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3</a:t>
              </a:r>
              <a:endParaRPr lang="en-US" sz="2000" baseline="-25000" dirty="0" smtClean="0"/>
            </a:p>
          </p:txBody>
        </p:sp>
      </p:grpSp>
      <p:grpSp>
        <p:nvGrpSpPr>
          <p:cNvPr id="51" name="Group 116"/>
          <p:cNvGrpSpPr/>
          <p:nvPr/>
        </p:nvGrpSpPr>
        <p:grpSpPr>
          <a:xfrm>
            <a:off x="1638777" y="3797895"/>
            <a:ext cx="762000" cy="723900"/>
            <a:chOff x="4191000" y="3281164"/>
            <a:chExt cx="762000" cy="723900"/>
          </a:xfrm>
        </p:grpSpPr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48</a:t>
              </a:r>
              <a:endParaRPr lang="en-US" sz="2000" baseline="-25000" dirty="0" smtClean="0"/>
            </a:p>
          </p:txBody>
        </p:sp>
      </p:grpSp>
      <p:grpSp>
        <p:nvGrpSpPr>
          <p:cNvPr id="58" name="Group 119"/>
          <p:cNvGrpSpPr/>
          <p:nvPr/>
        </p:nvGrpSpPr>
        <p:grpSpPr>
          <a:xfrm>
            <a:off x="2265225" y="4717120"/>
            <a:ext cx="813048" cy="723900"/>
            <a:chOff x="4160912" y="3281164"/>
            <a:chExt cx="813048" cy="723900"/>
          </a:xfrm>
        </p:grpSpPr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4160912" y="3429000"/>
              <a:ext cx="81304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144</a:t>
              </a:r>
              <a:endParaRPr lang="en-US" sz="2000" baseline="-25000" dirty="0" smtClean="0"/>
            </a:p>
          </p:txBody>
        </p:sp>
      </p:grpSp>
      <p:grpSp>
        <p:nvGrpSpPr>
          <p:cNvPr id="61" name="Group 113"/>
          <p:cNvGrpSpPr/>
          <p:nvPr/>
        </p:nvGrpSpPr>
        <p:grpSpPr>
          <a:xfrm>
            <a:off x="2211456" y="2987815"/>
            <a:ext cx="762000" cy="723900"/>
            <a:chOff x="4191000" y="3281164"/>
            <a:chExt cx="762000" cy="723900"/>
          </a:xfrm>
        </p:grpSpPr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45</a:t>
              </a:r>
              <a:endParaRPr lang="en-US" sz="2000" baseline="-25000" dirty="0" smtClean="0"/>
            </a:p>
          </p:txBody>
        </p:sp>
      </p:grp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4062209" y="2181385"/>
            <a:ext cx="47880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2.   Find (n, t)-sharing of each 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intermediate </a:t>
            </a:r>
            <a:r>
              <a:rPr lang="en-US" sz="2000" dirty="0" smtClean="0">
                <a:latin typeface="Comic Sans MS"/>
                <a:cs typeface="Comic Sans MS"/>
              </a:rPr>
              <a:t>value</a:t>
            </a:r>
            <a:endParaRPr lang="en-US" sz="2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4064000" y="1548069"/>
            <a:ext cx="49275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dirty="0" smtClean="0">
                <a:latin typeface="Comic Sans MS"/>
                <a:cs typeface="Comic Sans MS"/>
              </a:rPr>
              <a:t>(n, t)- secret share each 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input</a:t>
            </a:r>
          </a:p>
        </p:txBody>
      </p:sp>
    </p:spTree>
    <p:extLst>
      <p:ext uri="{BB962C8B-B14F-4D97-AF65-F5344CB8AC3E}">
        <p14:creationId xmlns:p14="http://schemas.microsoft.com/office/powerpoint/2010/main" val="3151373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57" grpId="0" animBg="1"/>
      <p:bldP spid="57" grpId="1" animBg="1"/>
      <p:bldP spid="56" grpId="0" animBg="1"/>
      <p:bldP spid="56" grpId="1" animBg="1"/>
      <p:bldP spid="5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Oval 56"/>
          <p:cNvSpPr/>
          <p:nvPr/>
        </p:nvSpPr>
        <p:spPr>
          <a:xfrm>
            <a:off x="2311874" y="3813174"/>
            <a:ext cx="621946" cy="52224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1651487" y="3203586"/>
            <a:ext cx="621946" cy="52224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957231" y="2577062"/>
            <a:ext cx="621946" cy="52224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63155"/>
            <a:ext cx="8812088" cy="79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Secure Circuit Evaluation</a:t>
            </a:r>
          </a:p>
        </p:txBody>
      </p:sp>
      <p:grpSp>
        <p:nvGrpSpPr>
          <p:cNvPr id="35" name="Group 69"/>
          <p:cNvGrpSpPr/>
          <p:nvPr/>
        </p:nvGrpSpPr>
        <p:grpSpPr>
          <a:xfrm>
            <a:off x="745055" y="2107040"/>
            <a:ext cx="2229582" cy="2520279"/>
            <a:chOff x="467544" y="1844824"/>
            <a:chExt cx="3168352" cy="3474994"/>
          </a:xfrm>
        </p:grpSpPr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>
              <a:off x="827584" y="2339260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</a:t>
              </a:r>
              <a:endParaRPr lang="en-US" sz="3600" dirty="0" smtClean="0"/>
            </a:p>
          </p:txBody>
        </p:sp>
        <p:sp>
          <p:nvSpPr>
            <p:cNvPr id="38" name="Text Box 7"/>
            <p:cNvSpPr txBox="1">
              <a:spLocks noChangeArrowheads="1"/>
            </p:cNvSpPr>
            <p:nvPr/>
          </p:nvSpPr>
          <p:spPr bwMode="auto">
            <a:xfrm>
              <a:off x="2843808" y="2348880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</a:t>
              </a:r>
              <a:endParaRPr lang="en-US" sz="3600" dirty="0" smtClean="0"/>
            </a:p>
          </p:txBody>
        </p:sp>
        <p:sp>
          <p:nvSpPr>
            <p:cNvPr id="39" name="Text Box 7"/>
            <p:cNvSpPr txBox="1">
              <a:spLocks noChangeArrowheads="1"/>
            </p:cNvSpPr>
            <p:nvPr/>
          </p:nvSpPr>
          <p:spPr bwMode="auto">
            <a:xfrm>
              <a:off x="1835696" y="3212976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</a:t>
              </a:r>
              <a:endParaRPr lang="en-US" sz="3600" dirty="0" smtClean="0"/>
            </a:p>
          </p:txBody>
        </p:sp>
        <p:sp>
          <p:nvSpPr>
            <p:cNvPr id="40" name="Text Box 7"/>
            <p:cNvSpPr txBox="1">
              <a:spLocks noChangeArrowheads="1"/>
            </p:cNvSpPr>
            <p:nvPr/>
          </p:nvSpPr>
          <p:spPr bwMode="auto">
            <a:xfrm>
              <a:off x="2771800" y="4077072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</a:t>
              </a:r>
              <a:endParaRPr lang="en-US" sz="3600" dirty="0" smtClean="0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467544" y="1844824"/>
              <a:ext cx="504056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1187624" y="1844824"/>
              <a:ext cx="360040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2627784" y="1844824"/>
              <a:ext cx="504056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>
              <a:off x="3275856" y="1916832"/>
              <a:ext cx="360040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1373328" y="2976264"/>
              <a:ext cx="648072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H="1">
              <a:off x="2267744" y="2852936"/>
              <a:ext cx="684076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2396600" y="3869833"/>
              <a:ext cx="648072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3146999" y="4743754"/>
              <a:ext cx="0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326341" y="1473219"/>
            <a:ext cx="762000" cy="723900"/>
            <a:chOff x="4191000" y="3281164"/>
            <a:chExt cx="762000" cy="723900"/>
          </a:xfrm>
        </p:grpSpPr>
        <p:pic>
          <p:nvPicPr>
            <p:cNvPr id="7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2</a:t>
              </a:r>
              <a:endParaRPr lang="en-US" sz="2000" baseline="-25000" dirty="0" smtClean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220525" y="1469399"/>
            <a:ext cx="762000" cy="723900"/>
            <a:chOff x="4191000" y="3281164"/>
            <a:chExt cx="762000" cy="723900"/>
          </a:xfrm>
        </p:grpSpPr>
        <p:pic>
          <p:nvPicPr>
            <p:cNvPr id="7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1</a:t>
              </a:r>
              <a:endParaRPr lang="en-US" sz="2000" baseline="-25000" dirty="0" smtClean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054533" y="1469399"/>
            <a:ext cx="762000" cy="723900"/>
            <a:chOff x="4191000" y="3281164"/>
            <a:chExt cx="762000" cy="723900"/>
          </a:xfrm>
        </p:grpSpPr>
        <p:pic>
          <p:nvPicPr>
            <p:cNvPr id="7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5</a:t>
              </a:r>
              <a:endParaRPr lang="en-US" sz="2000" baseline="-25000" dirty="0" smtClean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876709" y="1469399"/>
            <a:ext cx="762000" cy="723900"/>
            <a:chOff x="4191000" y="3281164"/>
            <a:chExt cx="762000" cy="723900"/>
          </a:xfrm>
        </p:grpSpPr>
        <p:pic>
          <p:nvPicPr>
            <p:cNvPr id="8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9</a:t>
              </a:r>
              <a:endParaRPr lang="en-US" sz="2000" baseline="-25000" dirty="0" smtClean="0"/>
            </a:p>
          </p:txBody>
        </p:sp>
      </p:grpSp>
      <p:grpSp>
        <p:nvGrpSpPr>
          <p:cNvPr id="45" name="Group 110"/>
          <p:cNvGrpSpPr/>
          <p:nvPr/>
        </p:nvGrpSpPr>
        <p:grpSpPr>
          <a:xfrm>
            <a:off x="948287" y="3077815"/>
            <a:ext cx="762000" cy="723900"/>
            <a:chOff x="4191000" y="3281164"/>
            <a:chExt cx="762000" cy="723900"/>
          </a:xfrm>
        </p:grpSpPr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3</a:t>
              </a:r>
              <a:endParaRPr lang="en-US" sz="2000" baseline="-25000" dirty="0" smtClean="0"/>
            </a:p>
          </p:txBody>
        </p:sp>
      </p:grpSp>
      <p:grpSp>
        <p:nvGrpSpPr>
          <p:cNvPr id="51" name="Group 116"/>
          <p:cNvGrpSpPr/>
          <p:nvPr/>
        </p:nvGrpSpPr>
        <p:grpSpPr>
          <a:xfrm>
            <a:off x="1638777" y="3797895"/>
            <a:ext cx="762000" cy="723900"/>
            <a:chOff x="4191000" y="3281164"/>
            <a:chExt cx="762000" cy="723900"/>
          </a:xfrm>
        </p:grpSpPr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48</a:t>
              </a:r>
              <a:endParaRPr lang="en-US" sz="2000" baseline="-25000" dirty="0" smtClean="0"/>
            </a:p>
          </p:txBody>
        </p:sp>
      </p:grpSp>
      <p:sp>
        <p:nvSpPr>
          <p:cNvPr id="55" name="Text Box 7"/>
          <p:cNvSpPr txBox="1">
            <a:spLocks noChangeArrowheads="1"/>
          </p:cNvSpPr>
          <p:nvPr/>
        </p:nvSpPr>
        <p:spPr bwMode="auto">
          <a:xfrm>
            <a:off x="4436533" y="3095770"/>
            <a:ext cx="45550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>
                <a:latin typeface="Comic Sans MS"/>
                <a:cs typeface="Comic Sans MS"/>
              </a:rPr>
              <a:t> </a:t>
            </a:r>
            <a:r>
              <a:rPr lang="en-US" sz="2000" dirty="0" smtClean="0">
                <a:latin typeface="Comic Sans MS"/>
                <a:cs typeface="Comic Sans MS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Linear gates: </a:t>
            </a:r>
            <a:r>
              <a:rPr lang="en-US" sz="2000" dirty="0">
                <a:latin typeface="Comic Sans MS"/>
                <a:cs typeface="Comic Sans MS"/>
              </a:rPr>
              <a:t>L</a:t>
            </a:r>
            <a:r>
              <a:rPr lang="en-US" sz="2000" dirty="0" smtClean="0">
                <a:latin typeface="Comic Sans MS"/>
                <a:cs typeface="Comic Sans MS"/>
              </a:rPr>
              <a:t>inearity of Shamir Sharing </a:t>
            </a:r>
            <a:r>
              <a:rPr lang="en-US" sz="2000" dirty="0">
                <a:latin typeface="Comic Sans MS"/>
                <a:cs typeface="Comic Sans MS"/>
              </a:rPr>
              <a:t>-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Non-Interactive</a:t>
            </a:r>
          </a:p>
        </p:txBody>
      </p:sp>
      <p:grpSp>
        <p:nvGrpSpPr>
          <p:cNvPr id="58" name="Group 119"/>
          <p:cNvGrpSpPr/>
          <p:nvPr/>
        </p:nvGrpSpPr>
        <p:grpSpPr>
          <a:xfrm>
            <a:off x="2265225" y="4717120"/>
            <a:ext cx="813048" cy="723900"/>
            <a:chOff x="4160912" y="3281164"/>
            <a:chExt cx="813048" cy="723900"/>
          </a:xfrm>
        </p:grpSpPr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4160912" y="3429000"/>
              <a:ext cx="81304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144</a:t>
              </a:r>
              <a:endParaRPr lang="en-US" sz="2000" baseline="-25000" dirty="0" smtClean="0"/>
            </a:p>
          </p:txBody>
        </p:sp>
      </p:grpSp>
      <p:grpSp>
        <p:nvGrpSpPr>
          <p:cNvPr id="61" name="Group 113"/>
          <p:cNvGrpSpPr/>
          <p:nvPr/>
        </p:nvGrpSpPr>
        <p:grpSpPr>
          <a:xfrm>
            <a:off x="2211456" y="2987815"/>
            <a:ext cx="762000" cy="723900"/>
            <a:chOff x="4191000" y="3281164"/>
            <a:chExt cx="762000" cy="723900"/>
          </a:xfrm>
        </p:grpSpPr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45</a:t>
              </a:r>
              <a:endParaRPr lang="en-US" sz="2000" baseline="-25000" dirty="0" smtClean="0"/>
            </a:p>
          </p:txBody>
        </p:sp>
      </p:grpSp>
      <p:cxnSp>
        <p:nvCxnSpPr>
          <p:cNvPr id="64" name="Straight Arrow Connector 63"/>
          <p:cNvCxnSpPr/>
          <p:nvPr/>
        </p:nvCxnSpPr>
        <p:spPr>
          <a:xfrm flipH="1">
            <a:off x="2670735" y="3615696"/>
            <a:ext cx="464834" cy="33471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3110483" y="3242628"/>
            <a:ext cx="253361" cy="35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3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4062209" y="2181385"/>
            <a:ext cx="47880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2.   Find (n, t)-sharing of each 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intermediate </a:t>
            </a:r>
            <a:r>
              <a:rPr lang="en-US" sz="2000" dirty="0" smtClean="0">
                <a:latin typeface="Comic Sans MS"/>
                <a:cs typeface="Comic Sans MS"/>
              </a:rPr>
              <a:t>value</a:t>
            </a:r>
            <a:endParaRPr lang="en-US" sz="2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4064000" y="1548069"/>
            <a:ext cx="49275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dirty="0" smtClean="0">
                <a:latin typeface="Comic Sans MS"/>
                <a:cs typeface="Comic Sans MS"/>
              </a:rPr>
              <a:t>(n, t)- secret share each 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input</a:t>
            </a:r>
          </a:p>
        </p:txBody>
      </p:sp>
    </p:spTree>
    <p:extLst>
      <p:ext uri="{BB962C8B-B14F-4D97-AF65-F5344CB8AC3E}">
        <p14:creationId xmlns:p14="http://schemas.microsoft.com/office/powerpoint/2010/main" val="2198414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62670" y="2577062"/>
            <a:ext cx="621946" cy="52224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63155"/>
            <a:ext cx="8812088" cy="79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Secure Circuit Evaluation</a:t>
            </a:r>
          </a:p>
        </p:txBody>
      </p:sp>
      <p:grpSp>
        <p:nvGrpSpPr>
          <p:cNvPr id="35" name="Group 69"/>
          <p:cNvGrpSpPr/>
          <p:nvPr/>
        </p:nvGrpSpPr>
        <p:grpSpPr>
          <a:xfrm>
            <a:off x="745055" y="2107040"/>
            <a:ext cx="2229582" cy="2520279"/>
            <a:chOff x="467544" y="1844824"/>
            <a:chExt cx="3168352" cy="3474994"/>
          </a:xfrm>
        </p:grpSpPr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>
              <a:off x="827584" y="2339260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</a:t>
              </a:r>
              <a:endParaRPr lang="en-US" sz="3600" dirty="0" smtClean="0"/>
            </a:p>
          </p:txBody>
        </p:sp>
        <p:sp>
          <p:nvSpPr>
            <p:cNvPr id="38" name="Text Box 7"/>
            <p:cNvSpPr txBox="1">
              <a:spLocks noChangeArrowheads="1"/>
            </p:cNvSpPr>
            <p:nvPr/>
          </p:nvSpPr>
          <p:spPr bwMode="auto">
            <a:xfrm>
              <a:off x="2843808" y="2348880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</a:t>
              </a:r>
              <a:endParaRPr lang="en-US" sz="3600" dirty="0" smtClean="0"/>
            </a:p>
          </p:txBody>
        </p:sp>
        <p:sp>
          <p:nvSpPr>
            <p:cNvPr id="39" name="Text Box 7"/>
            <p:cNvSpPr txBox="1">
              <a:spLocks noChangeArrowheads="1"/>
            </p:cNvSpPr>
            <p:nvPr/>
          </p:nvSpPr>
          <p:spPr bwMode="auto">
            <a:xfrm>
              <a:off x="1835696" y="3212976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</a:t>
              </a:r>
              <a:endParaRPr lang="en-US" sz="3600" dirty="0" smtClean="0"/>
            </a:p>
          </p:txBody>
        </p:sp>
        <p:sp>
          <p:nvSpPr>
            <p:cNvPr id="40" name="Text Box 7"/>
            <p:cNvSpPr txBox="1">
              <a:spLocks noChangeArrowheads="1"/>
            </p:cNvSpPr>
            <p:nvPr/>
          </p:nvSpPr>
          <p:spPr bwMode="auto">
            <a:xfrm>
              <a:off x="2771800" y="4077072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</a:t>
              </a:r>
              <a:endParaRPr lang="en-US" sz="3600" dirty="0" smtClean="0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467544" y="1844824"/>
              <a:ext cx="504056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1187624" y="1844824"/>
              <a:ext cx="360040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2627784" y="1844824"/>
              <a:ext cx="504056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>
              <a:off x="3275856" y="1916832"/>
              <a:ext cx="360040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1373328" y="2976264"/>
              <a:ext cx="648072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H="1">
              <a:off x="2267744" y="2852936"/>
              <a:ext cx="684076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2396600" y="3869833"/>
              <a:ext cx="648072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3146999" y="4743754"/>
              <a:ext cx="0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326341" y="1473219"/>
            <a:ext cx="762000" cy="723900"/>
            <a:chOff x="4191000" y="3281164"/>
            <a:chExt cx="762000" cy="723900"/>
          </a:xfrm>
        </p:grpSpPr>
        <p:pic>
          <p:nvPicPr>
            <p:cNvPr id="7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2</a:t>
              </a:r>
              <a:endParaRPr lang="en-US" sz="2000" baseline="-25000" dirty="0" smtClean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220525" y="1469399"/>
            <a:ext cx="762000" cy="723900"/>
            <a:chOff x="4191000" y="3281164"/>
            <a:chExt cx="762000" cy="723900"/>
          </a:xfrm>
        </p:grpSpPr>
        <p:pic>
          <p:nvPicPr>
            <p:cNvPr id="7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1</a:t>
              </a:r>
              <a:endParaRPr lang="en-US" sz="2000" baseline="-25000" dirty="0" smtClean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054533" y="1469399"/>
            <a:ext cx="762000" cy="723900"/>
            <a:chOff x="4191000" y="3281164"/>
            <a:chExt cx="762000" cy="723900"/>
          </a:xfrm>
        </p:grpSpPr>
        <p:pic>
          <p:nvPicPr>
            <p:cNvPr id="7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5</a:t>
              </a:r>
              <a:endParaRPr lang="en-US" sz="2000" baseline="-25000" dirty="0" smtClean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876709" y="1469399"/>
            <a:ext cx="762000" cy="723900"/>
            <a:chOff x="4191000" y="3281164"/>
            <a:chExt cx="762000" cy="723900"/>
          </a:xfrm>
        </p:grpSpPr>
        <p:pic>
          <p:nvPicPr>
            <p:cNvPr id="8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9</a:t>
              </a:r>
              <a:endParaRPr lang="en-US" sz="2000" baseline="-25000" dirty="0" smtClean="0"/>
            </a:p>
          </p:txBody>
        </p:sp>
      </p:grpSp>
      <p:grpSp>
        <p:nvGrpSpPr>
          <p:cNvPr id="45" name="Group 110"/>
          <p:cNvGrpSpPr/>
          <p:nvPr/>
        </p:nvGrpSpPr>
        <p:grpSpPr>
          <a:xfrm>
            <a:off x="948287" y="3077815"/>
            <a:ext cx="762000" cy="723900"/>
            <a:chOff x="4191000" y="3281164"/>
            <a:chExt cx="762000" cy="723900"/>
          </a:xfrm>
        </p:grpSpPr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3</a:t>
              </a:r>
              <a:endParaRPr lang="en-US" sz="2000" baseline="-25000" dirty="0" smtClean="0"/>
            </a:p>
          </p:txBody>
        </p:sp>
      </p:grpSp>
      <p:grpSp>
        <p:nvGrpSpPr>
          <p:cNvPr id="51" name="Group 116"/>
          <p:cNvGrpSpPr/>
          <p:nvPr/>
        </p:nvGrpSpPr>
        <p:grpSpPr>
          <a:xfrm>
            <a:off x="1638777" y="3797895"/>
            <a:ext cx="762000" cy="723900"/>
            <a:chOff x="4191000" y="3281164"/>
            <a:chExt cx="762000" cy="723900"/>
          </a:xfrm>
        </p:grpSpPr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48</a:t>
              </a:r>
              <a:endParaRPr lang="en-US" sz="2000" baseline="-25000" dirty="0" smtClean="0"/>
            </a:p>
          </p:txBody>
        </p:sp>
      </p:grpSp>
      <p:sp>
        <p:nvSpPr>
          <p:cNvPr id="57" name="Text Box 7"/>
          <p:cNvSpPr txBox="1">
            <a:spLocks noChangeArrowheads="1"/>
          </p:cNvSpPr>
          <p:nvPr/>
        </p:nvSpPr>
        <p:spPr bwMode="auto">
          <a:xfrm>
            <a:off x="4367009" y="3908557"/>
            <a:ext cx="459072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>
                <a:latin typeface="Comic Sans MS"/>
                <a:cs typeface="Comic Sans MS"/>
              </a:rPr>
              <a:t> </a:t>
            </a:r>
            <a:r>
              <a:rPr lang="en-US" sz="2000" dirty="0" smtClean="0">
                <a:latin typeface="Comic Sans MS"/>
                <a:cs typeface="Comic Sans MS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Non-linear gate</a:t>
            </a:r>
            <a:r>
              <a:rPr lang="en-US" sz="2000" dirty="0" smtClean="0">
                <a:latin typeface="Comic Sans MS"/>
                <a:cs typeface="Comic Sans MS"/>
              </a:rPr>
              <a:t>: Require degree-reduction Technique. </a:t>
            </a:r>
            <a:r>
              <a:rPr lang="en-US" sz="2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Interactive</a:t>
            </a:r>
          </a:p>
        </p:txBody>
      </p:sp>
      <p:grpSp>
        <p:nvGrpSpPr>
          <p:cNvPr id="58" name="Group 113"/>
          <p:cNvGrpSpPr/>
          <p:nvPr/>
        </p:nvGrpSpPr>
        <p:grpSpPr>
          <a:xfrm>
            <a:off x="2211456" y="2987815"/>
            <a:ext cx="762000" cy="723900"/>
            <a:chOff x="4191000" y="3281164"/>
            <a:chExt cx="762000" cy="723900"/>
          </a:xfrm>
        </p:grpSpPr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45</a:t>
              </a:r>
              <a:endParaRPr lang="en-US" sz="2000" baseline="-25000" dirty="0" smtClean="0"/>
            </a:p>
          </p:txBody>
        </p:sp>
      </p:grpSp>
      <p:grpSp>
        <p:nvGrpSpPr>
          <p:cNvPr id="61" name="Group 119"/>
          <p:cNvGrpSpPr/>
          <p:nvPr/>
        </p:nvGrpSpPr>
        <p:grpSpPr>
          <a:xfrm>
            <a:off x="2265225" y="4717120"/>
            <a:ext cx="813048" cy="723900"/>
            <a:chOff x="4160912" y="3281164"/>
            <a:chExt cx="813048" cy="723900"/>
          </a:xfrm>
        </p:grpSpPr>
        <p:pic>
          <p:nvPicPr>
            <p:cNvPr id="6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" name="Text Box 7"/>
            <p:cNvSpPr txBox="1">
              <a:spLocks noChangeArrowheads="1"/>
            </p:cNvSpPr>
            <p:nvPr/>
          </p:nvSpPr>
          <p:spPr bwMode="auto">
            <a:xfrm>
              <a:off x="4160912" y="3429000"/>
              <a:ext cx="81304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144</a:t>
              </a:r>
              <a:endParaRPr lang="en-US" sz="2000" baseline="-25000" dirty="0" smtClean="0"/>
            </a:p>
          </p:txBody>
        </p:sp>
      </p:grpSp>
      <p:cxnSp>
        <p:nvCxnSpPr>
          <p:cNvPr id="56" name="Straight Arrow Connector 55"/>
          <p:cNvCxnSpPr/>
          <p:nvPr/>
        </p:nvCxnSpPr>
        <p:spPr>
          <a:xfrm flipH="1">
            <a:off x="2670735" y="3615696"/>
            <a:ext cx="464834" cy="33471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Box 7"/>
          <p:cNvSpPr txBox="1">
            <a:spLocks noChangeArrowheads="1"/>
          </p:cNvSpPr>
          <p:nvPr/>
        </p:nvSpPr>
        <p:spPr bwMode="auto">
          <a:xfrm>
            <a:off x="3110483" y="3242628"/>
            <a:ext cx="253361" cy="35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3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65" name="Text Box 7"/>
          <p:cNvSpPr txBox="1">
            <a:spLocks noChangeArrowheads="1"/>
          </p:cNvSpPr>
          <p:nvPr/>
        </p:nvSpPr>
        <p:spPr bwMode="auto">
          <a:xfrm>
            <a:off x="4062209" y="2181385"/>
            <a:ext cx="47880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2.   Find (n, t)-sharing of each 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intermediate </a:t>
            </a:r>
            <a:r>
              <a:rPr lang="en-US" sz="2000" dirty="0" smtClean="0">
                <a:latin typeface="Comic Sans MS"/>
                <a:cs typeface="Comic Sans MS"/>
              </a:rPr>
              <a:t>value</a:t>
            </a:r>
            <a:endParaRPr lang="en-US" sz="2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4064000" y="1548069"/>
            <a:ext cx="49275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dirty="0" smtClean="0">
                <a:latin typeface="Comic Sans MS"/>
                <a:cs typeface="Comic Sans MS"/>
              </a:rPr>
              <a:t>(n, t)- secret share each 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input</a:t>
            </a:r>
          </a:p>
        </p:txBody>
      </p:sp>
      <p:sp>
        <p:nvSpPr>
          <p:cNvPr id="67" name="Text Box 7"/>
          <p:cNvSpPr txBox="1">
            <a:spLocks noChangeArrowheads="1"/>
          </p:cNvSpPr>
          <p:nvPr/>
        </p:nvSpPr>
        <p:spPr bwMode="auto">
          <a:xfrm>
            <a:off x="4436533" y="3095770"/>
            <a:ext cx="45550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>
                <a:latin typeface="Comic Sans MS"/>
                <a:cs typeface="Comic Sans MS"/>
              </a:rPr>
              <a:t> </a:t>
            </a:r>
            <a:r>
              <a:rPr lang="en-US" sz="2000" dirty="0" smtClean="0">
                <a:latin typeface="Comic Sans MS"/>
                <a:cs typeface="Comic Sans MS"/>
              </a:rPr>
              <a:t>   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Linear gates: </a:t>
            </a:r>
            <a:r>
              <a:rPr lang="en-US" sz="2000" dirty="0">
                <a:latin typeface="Comic Sans MS"/>
                <a:cs typeface="Comic Sans MS"/>
              </a:rPr>
              <a:t>L</a:t>
            </a:r>
            <a:r>
              <a:rPr lang="en-US" sz="2000" dirty="0" smtClean="0">
                <a:latin typeface="Comic Sans MS"/>
                <a:cs typeface="Comic Sans MS"/>
              </a:rPr>
              <a:t>inearity of Shamir Sharing - </a:t>
            </a:r>
            <a:r>
              <a:rPr lang="en-US" sz="20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Non-Interactive</a:t>
            </a:r>
          </a:p>
        </p:txBody>
      </p:sp>
    </p:spTree>
    <p:extLst>
      <p:ext uri="{BB962C8B-B14F-4D97-AF65-F5344CB8AC3E}">
        <p14:creationId xmlns:p14="http://schemas.microsoft.com/office/powerpoint/2010/main" val="3003619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 txBox="1">
            <a:spLocks noChangeArrowheads="1"/>
          </p:cNvSpPr>
          <p:nvPr/>
        </p:nvSpPr>
        <p:spPr>
          <a:xfrm>
            <a:off x="179512" y="163155"/>
            <a:ext cx="8812088" cy="79208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600" kern="0" dirty="0" smtClean="0">
                <a:solidFill>
                  <a:srgbClr val="009900"/>
                </a:solidFill>
                <a:latin typeface="Comic Sans MS"/>
                <a:ea typeface="+mj-ea"/>
                <a:cs typeface="Comic Sans MS"/>
              </a:rPr>
              <a:t>Secure Circuit Evaluation</a:t>
            </a:r>
          </a:p>
        </p:txBody>
      </p:sp>
      <p:grpSp>
        <p:nvGrpSpPr>
          <p:cNvPr id="35" name="Group 69"/>
          <p:cNvGrpSpPr/>
          <p:nvPr/>
        </p:nvGrpSpPr>
        <p:grpSpPr>
          <a:xfrm>
            <a:off x="745055" y="2107040"/>
            <a:ext cx="2229582" cy="2520279"/>
            <a:chOff x="467544" y="1844824"/>
            <a:chExt cx="3168352" cy="3474994"/>
          </a:xfrm>
        </p:grpSpPr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>
              <a:off x="827584" y="2339260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</a:t>
              </a:r>
              <a:endParaRPr lang="en-US" sz="3600" dirty="0" smtClean="0"/>
            </a:p>
          </p:txBody>
        </p:sp>
        <p:sp>
          <p:nvSpPr>
            <p:cNvPr id="38" name="Text Box 7"/>
            <p:cNvSpPr txBox="1">
              <a:spLocks noChangeArrowheads="1"/>
            </p:cNvSpPr>
            <p:nvPr/>
          </p:nvSpPr>
          <p:spPr bwMode="auto">
            <a:xfrm>
              <a:off x="2843808" y="2348880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</a:t>
              </a:r>
              <a:endParaRPr lang="en-US" sz="3600" dirty="0" smtClean="0"/>
            </a:p>
          </p:txBody>
        </p:sp>
        <p:sp>
          <p:nvSpPr>
            <p:cNvPr id="39" name="Text Box 7"/>
            <p:cNvSpPr txBox="1">
              <a:spLocks noChangeArrowheads="1"/>
            </p:cNvSpPr>
            <p:nvPr/>
          </p:nvSpPr>
          <p:spPr bwMode="auto">
            <a:xfrm>
              <a:off x="1835696" y="3212976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</a:t>
              </a:r>
              <a:endParaRPr lang="en-US" sz="3600" dirty="0" smtClean="0"/>
            </a:p>
          </p:txBody>
        </p:sp>
        <p:sp>
          <p:nvSpPr>
            <p:cNvPr id="40" name="Text Box 7"/>
            <p:cNvSpPr txBox="1">
              <a:spLocks noChangeArrowheads="1"/>
            </p:cNvSpPr>
            <p:nvPr/>
          </p:nvSpPr>
          <p:spPr bwMode="auto">
            <a:xfrm>
              <a:off x="2771800" y="4077072"/>
              <a:ext cx="50405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 smtClean="0">
                  <a:sym typeface="Symbol"/>
                </a:rPr>
                <a:t></a:t>
              </a:r>
              <a:endParaRPr lang="en-US" sz="3600" dirty="0" smtClean="0"/>
            </a:p>
          </p:txBody>
        </p:sp>
        <p:cxnSp>
          <p:nvCxnSpPr>
            <p:cNvPr id="41" name="Straight Arrow Connector 40"/>
            <p:cNvCxnSpPr/>
            <p:nvPr/>
          </p:nvCxnSpPr>
          <p:spPr>
            <a:xfrm>
              <a:off x="467544" y="1844824"/>
              <a:ext cx="504056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1187624" y="1844824"/>
              <a:ext cx="360040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2627784" y="1844824"/>
              <a:ext cx="504056" cy="72008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>
              <a:off x="3275856" y="1916832"/>
              <a:ext cx="360040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>
              <a:off x="1373328" y="2976264"/>
              <a:ext cx="648072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H="1">
              <a:off x="2267744" y="2852936"/>
              <a:ext cx="684076" cy="648072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2396600" y="3869833"/>
              <a:ext cx="648072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3146999" y="4743754"/>
              <a:ext cx="0" cy="57606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326341" y="1473219"/>
            <a:ext cx="762000" cy="723900"/>
            <a:chOff x="4191000" y="3281164"/>
            <a:chExt cx="762000" cy="723900"/>
          </a:xfrm>
        </p:grpSpPr>
        <p:pic>
          <p:nvPicPr>
            <p:cNvPr id="7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2</a:t>
              </a:r>
              <a:endParaRPr lang="en-US" sz="2000" baseline="-25000" dirty="0" smtClean="0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1220525" y="1469399"/>
            <a:ext cx="762000" cy="723900"/>
            <a:chOff x="4191000" y="3281164"/>
            <a:chExt cx="762000" cy="723900"/>
          </a:xfrm>
        </p:grpSpPr>
        <p:pic>
          <p:nvPicPr>
            <p:cNvPr id="7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7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1</a:t>
              </a:r>
              <a:endParaRPr lang="en-US" sz="2000" baseline="-25000" dirty="0" smtClean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2054533" y="1469399"/>
            <a:ext cx="762000" cy="723900"/>
            <a:chOff x="4191000" y="3281164"/>
            <a:chExt cx="762000" cy="723900"/>
          </a:xfrm>
        </p:grpSpPr>
        <p:pic>
          <p:nvPicPr>
            <p:cNvPr id="7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5</a:t>
              </a:r>
              <a:endParaRPr lang="en-US" sz="2000" baseline="-25000" dirty="0" smtClean="0"/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2876709" y="1469399"/>
            <a:ext cx="762000" cy="723900"/>
            <a:chOff x="4191000" y="3281164"/>
            <a:chExt cx="762000" cy="723900"/>
          </a:xfrm>
        </p:grpSpPr>
        <p:pic>
          <p:nvPicPr>
            <p:cNvPr id="8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9</a:t>
              </a:r>
              <a:endParaRPr lang="en-US" sz="2000" baseline="-25000" dirty="0" smtClean="0"/>
            </a:p>
          </p:txBody>
        </p:sp>
      </p:grpSp>
      <p:sp>
        <p:nvSpPr>
          <p:cNvPr id="32" name="Text Box 7"/>
          <p:cNvSpPr txBox="1">
            <a:spLocks noChangeArrowheads="1"/>
          </p:cNvSpPr>
          <p:nvPr/>
        </p:nvSpPr>
        <p:spPr bwMode="auto">
          <a:xfrm>
            <a:off x="4265404" y="2665647"/>
            <a:ext cx="472619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No inputs </a:t>
            </a:r>
            <a:r>
              <a:rPr lang="en-US" sz="2000" dirty="0" smtClean="0">
                <a:latin typeface="Comic Sans MS"/>
                <a:cs typeface="Comic Sans MS"/>
              </a:rPr>
              <a:t>of the 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honest</a:t>
            </a:r>
            <a:r>
              <a:rPr lang="en-US" sz="2000" dirty="0" smtClean="0">
                <a:latin typeface="Comic Sans MS"/>
                <a:cs typeface="Comic Sans MS"/>
              </a:rPr>
              <a:t> parties are leaked.</a:t>
            </a:r>
            <a:endParaRPr lang="en-US" sz="2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4248472" y="3569891"/>
            <a:ext cx="47880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000" dirty="0" smtClean="0">
                <a:latin typeface="Comic Sans MS"/>
                <a:cs typeface="Comic Sans MS"/>
              </a:rPr>
              <a:t>2.   </a:t>
            </a: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No intermediate value </a:t>
            </a:r>
            <a:r>
              <a:rPr lang="en-US" sz="2000" dirty="0" smtClean="0">
                <a:latin typeface="Comic Sans MS"/>
                <a:cs typeface="Comic Sans MS"/>
              </a:rPr>
              <a:t>is leaked.</a:t>
            </a:r>
            <a:endParaRPr lang="en-US" sz="2000" dirty="0" smtClean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grpSp>
        <p:nvGrpSpPr>
          <p:cNvPr id="45" name="Group 110"/>
          <p:cNvGrpSpPr/>
          <p:nvPr/>
        </p:nvGrpSpPr>
        <p:grpSpPr>
          <a:xfrm>
            <a:off x="948287" y="3077815"/>
            <a:ext cx="762000" cy="723900"/>
            <a:chOff x="4191000" y="3281164"/>
            <a:chExt cx="762000" cy="723900"/>
          </a:xfrm>
        </p:grpSpPr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3</a:t>
              </a:r>
              <a:endParaRPr lang="en-US" sz="2000" baseline="-25000" dirty="0" smtClean="0"/>
            </a:p>
          </p:txBody>
        </p:sp>
      </p:grpSp>
      <p:grpSp>
        <p:nvGrpSpPr>
          <p:cNvPr id="51" name="Group 116"/>
          <p:cNvGrpSpPr/>
          <p:nvPr/>
        </p:nvGrpSpPr>
        <p:grpSpPr>
          <a:xfrm>
            <a:off x="1638777" y="3797895"/>
            <a:ext cx="762000" cy="723900"/>
            <a:chOff x="4191000" y="3281164"/>
            <a:chExt cx="762000" cy="723900"/>
          </a:xfrm>
        </p:grpSpPr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4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48</a:t>
              </a:r>
              <a:endParaRPr lang="en-US" sz="2000" baseline="-25000" dirty="0" smtClean="0"/>
            </a:p>
          </p:txBody>
        </p:sp>
      </p:grpSp>
      <p:grpSp>
        <p:nvGrpSpPr>
          <p:cNvPr id="58" name="Group 113"/>
          <p:cNvGrpSpPr/>
          <p:nvPr/>
        </p:nvGrpSpPr>
        <p:grpSpPr>
          <a:xfrm>
            <a:off x="2211456" y="2987815"/>
            <a:ext cx="762000" cy="723900"/>
            <a:chOff x="4191000" y="3281164"/>
            <a:chExt cx="762000" cy="723900"/>
          </a:xfrm>
        </p:grpSpPr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91000" y="3281164"/>
              <a:ext cx="762000" cy="723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Text Box 7"/>
            <p:cNvSpPr txBox="1">
              <a:spLocks noChangeArrowheads="1"/>
            </p:cNvSpPr>
            <p:nvPr/>
          </p:nvSpPr>
          <p:spPr bwMode="auto">
            <a:xfrm>
              <a:off x="4283968" y="3429000"/>
              <a:ext cx="50405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 smtClean="0"/>
                <a:t>45</a:t>
              </a:r>
              <a:endParaRPr lang="en-US" sz="2000" baseline="-25000" dirty="0" smtClean="0"/>
            </a:p>
          </p:txBody>
        </p:sp>
      </p:grpSp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0557" y="4588306"/>
            <a:ext cx="762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Text Box 7"/>
          <p:cNvSpPr txBox="1">
            <a:spLocks noChangeArrowheads="1"/>
          </p:cNvSpPr>
          <p:nvPr/>
        </p:nvSpPr>
        <p:spPr bwMode="auto">
          <a:xfrm>
            <a:off x="2240469" y="4736142"/>
            <a:ext cx="8130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144</a:t>
            </a:r>
            <a:endParaRPr lang="en-US" sz="2000" baseline="-25000" dirty="0" smtClean="0"/>
          </a:p>
        </p:txBody>
      </p: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6533" y="4664134"/>
            <a:ext cx="6477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" name="Text Box 7"/>
          <p:cNvSpPr txBox="1">
            <a:spLocks noChangeArrowheads="1"/>
          </p:cNvSpPr>
          <p:nvPr/>
        </p:nvSpPr>
        <p:spPr bwMode="auto">
          <a:xfrm>
            <a:off x="4197675" y="1581938"/>
            <a:ext cx="47261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Privacy follows (intuitively) because: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2670735" y="3615696"/>
            <a:ext cx="464834" cy="33471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7"/>
          <p:cNvSpPr txBox="1">
            <a:spLocks noChangeArrowheads="1"/>
          </p:cNvSpPr>
          <p:nvPr/>
        </p:nvSpPr>
        <p:spPr bwMode="auto">
          <a:xfrm>
            <a:off x="3110483" y="3242628"/>
            <a:ext cx="253361" cy="35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/>
              <a:t>3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43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4690532" y="2026638"/>
            <a:ext cx="4213352" cy="250920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296332"/>
            <a:ext cx="9025466" cy="75895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How do you compare Real world with Ideal World?</a:t>
            </a:r>
            <a:endParaRPr lang="en-US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0370" y="1297004"/>
            <a:ext cx="45966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&gt;&gt; Fix the inputs of the parties, say x</a:t>
            </a:r>
            <a:r>
              <a:rPr lang="en-US" sz="1600" baseline="-25000" dirty="0" smtClean="0">
                <a:latin typeface="Comic Sans MS"/>
                <a:cs typeface="Comic Sans MS"/>
              </a:rPr>
              <a:t>1</a:t>
            </a:r>
            <a:r>
              <a:rPr lang="en-US" sz="1600" dirty="0" smtClean="0">
                <a:latin typeface="Comic Sans MS"/>
                <a:cs typeface="Comic Sans MS"/>
              </a:rPr>
              <a:t>,….</a:t>
            </a:r>
            <a:r>
              <a:rPr lang="en-US" sz="1600" dirty="0" err="1" smtClean="0">
                <a:latin typeface="Comic Sans MS"/>
                <a:cs typeface="Comic Sans MS"/>
              </a:rPr>
              <a:t>x</a:t>
            </a:r>
            <a:r>
              <a:rPr lang="en-US" sz="1600" baseline="-25000" dirty="0" err="1" smtClean="0">
                <a:latin typeface="Comic Sans MS"/>
                <a:cs typeface="Comic Sans MS"/>
              </a:rPr>
              <a:t>n</a:t>
            </a:r>
            <a:r>
              <a:rPr lang="en-US" sz="1600" dirty="0" smtClean="0">
                <a:latin typeface="Comic Sans MS"/>
                <a:cs typeface="Comic Sans MS"/>
              </a:rPr>
              <a:t> 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0486" y="1659470"/>
            <a:ext cx="90751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&gt;&gt; Real world view of </a:t>
            </a:r>
            <a:r>
              <a:rPr lang="en-US" sz="1600" dirty="0" err="1" smtClean="0">
                <a:latin typeface="Comic Sans MS"/>
                <a:cs typeface="Comic Sans MS"/>
              </a:rPr>
              <a:t>adv</a:t>
            </a:r>
            <a:r>
              <a:rPr lang="en-US" sz="1600" dirty="0" smtClean="0">
                <a:latin typeface="Comic Sans MS"/>
                <a:cs typeface="Comic Sans MS"/>
              </a:rPr>
              <a:t> contains no more info than ideal world view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14616" y="4634364"/>
            <a:ext cx="427339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View</a:t>
            </a:r>
            <a:r>
              <a:rPr lang="en-US" sz="1600" baseline="30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Real</a:t>
            </a:r>
            <a:r>
              <a:rPr lang="en-US" sz="1600" baseline="-25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i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: </a:t>
            </a:r>
            <a:r>
              <a:rPr lang="en-US" sz="1600" dirty="0">
                <a:latin typeface="Comic Sans MS"/>
                <a:cs typeface="Comic Sans MS"/>
              </a:rPr>
              <a:t>The </a:t>
            </a:r>
            <a:r>
              <a:rPr lang="en-US" sz="1600" dirty="0" smtClean="0">
                <a:latin typeface="Comic Sans MS"/>
                <a:cs typeface="Comic Sans MS"/>
              </a:rPr>
              <a:t>view of  </a:t>
            </a:r>
            <a:r>
              <a:rPr lang="en-US" sz="1600" dirty="0">
                <a:latin typeface="Comic Sans MS"/>
                <a:cs typeface="Comic Sans MS"/>
              </a:rPr>
              <a:t>P</a:t>
            </a:r>
            <a:r>
              <a:rPr lang="en-US" sz="1600" baseline="-25000" dirty="0">
                <a:latin typeface="Comic Sans MS"/>
                <a:cs typeface="Comic Sans MS"/>
              </a:rPr>
              <a:t>i</a:t>
            </a:r>
            <a:r>
              <a:rPr lang="en-US" sz="1600" dirty="0">
                <a:latin typeface="Comic Sans MS"/>
                <a:cs typeface="Comic Sans MS"/>
              </a:rPr>
              <a:t>  on </a:t>
            </a:r>
            <a:r>
              <a:rPr lang="en-US" sz="1600" dirty="0" smtClean="0">
                <a:latin typeface="Comic Sans MS"/>
                <a:cs typeface="Comic Sans MS"/>
              </a:rPr>
              <a:t>input (</a:t>
            </a:r>
            <a:r>
              <a:rPr lang="en-US" sz="1600" dirty="0">
                <a:latin typeface="Comic Sans MS"/>
                <a:cs typeface="Comic Sans MS"/>
              </a:rPr>
              <a:t>x</a:t>
            </a:r>
            <a:r>
              <a:rPr lang="en-US" sz="1600" baseline="-25000" dirty="0">
                <a:latin typeface="Comic Sans MS"/>
                <a:cs typeface="Comic Sans MS"/>
              </a:rPr>
              <a:t>1</a:t>
            </a:r>
            <a:r>
              <a:rPr lang="en-US" sz="1600" dirty="0">
                <a:latin typeface="Comic Sans MS"/>
                <a:cs typeface="Comic Sans MS"/>
              </a:rPr>
              <a:t>,….</a:t>
            </a:r>
            <a:r>
              <a:rPr lang="en-US" sz="1600" dirty="0" err="1">
                <a:latin typeface="Comic Sans MS"/>
                <a:cs typeface="Comic Sans MS"/>
              </a:rPr>
              <a:t>x</a:t>
            </a:r>
            <a:r>
              <a:rPr lang="en-US" sz="1600" baseline="-25000" dirty="0" err="1">
                <a:latin typeface="Comic Sans MS"/>
                <a:cs typeface="Comic Sans MS"/>
              </a:rPr>
              <a:t>n</a:t>
            </a:r>
            <a:r>
              <a:rPr lang="en-US" sz="1600" dirty="0" smtClean="0">
                <a:latin typeface="Comic Sans MS"/>
                <a:cs typeface="Comic Sans MS"/>
              </a:rPr>
              <a:t>) - Leaked Values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95818" y="3772576"/>
            <a:ext cx="2141115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{x</a:t>
            </a:r>
            <a:r>
              <a:rPr lang="en-US" sz="1600" baseline="-25000" dirty="0">
                <a:latin typeface="Comic Sans MS"/>
                <a:cs typeface="Comic Sans MS"/>
              </a:rPr>
              <a:t>3</a:t>
            </a:r>
            <a:r>
              <a:rPr lang="en-US" sz="1600" dirty="0" smtClean="0">
                <a:latin typeface="Comic Sans MS"/>
                <a:cs typeface="Comic Sans MS"/>
              </a:rPr>
              <a:t>, y</a:t>
            </a:r>
            <a:r>
              <a:rPr lang="en-US" sz="1600" baseline="-25000" dirty="0">
                <a:latin typeface="Comic Sans MS"/>
                <a:cs typeface="Comic Sans MS"/>
              </a:rPr>
              <a:t>3</a:t>
            </a:r>
            <a:r>
              <a:rPr lang="en-US" sz="1600" dirty="0" smtClean="0">
                <a:latin typeface="Comic Sans MS"/>
                <a:cs typeface="Comic Sans MS"/>
              </a:rPr>
              <a:t>, r</a:t>
            </a:r>
            <a:r>
              <a:rPr lang="en-US" sz="1600" baseline="-25000" dirty="0">
                <a:latin typeface="Comic Sans MS"/>
                <a:cs typeface="Comic Sans MS"/>
              </a:rPr>
              <a:t>3</a:t>
            </a:r>
            <a:r>
              <a:rPr lang="en-US" sz="1600" dirty="0" smtClean="0">
                <a:latin typeface="Comic Sans MS"/>
                <a:cs typeface="Comic Sans MS"/>
              </a:rPr>
              <a:t>, protocol transcript}</a:t>
            </a:r>
            <a:endParaRPr lang="en-US" sz="16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4588934" y="2339667"/>
            <a:ext cx="0" cy="334993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189079" y="6315209"/>
            <a:ext cx="33065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The Real World</a:t>
            </a:r>
          </a:p>
        </p:txBody>
      </p:sp>
      <p:graphicFrame>
        <p:nvGraphicFramePr>
          <p:cNvPr id="13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1295450"/>
              </p:ext>
            </p:extLst>
          </p:nvPr>
        </p:nvGraphicFramePr>
        <p:xfrm>
          <a:off x="4947755" y="2026639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457" name="Clip" r:id="rId4" imgW="525240" imgH="1361880" progId="">
                  <p:embed/>
                </p:oleObj>
              </mc:Choice>
              <mc:Fallback>
                <p:oleObj name="Clip" r:id="rId4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7755" y="2026639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2571750"/>
              </p:ext>
            </p:extLst>
          </p:nvPr>
        </p:nvGraphicFramePr>
        <p:xfrm>
          <a:off x="8499638" y="2008600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458" name="Clip" r:id="rId6" imgW="525240" imgH="1361880" progId="">
                  <p:embed/>
                </p:oleObj>
              </mc:Choice>
              <mc:Fallback>
                <p:oleObj name="Clip" r:id="rId6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9638" y="2008600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9901219"/>
              </p:ext>
            </p:extLst>
          </p:nvPr>
        </p:nvGraphicFramePr>
        <p:xfrm>
          <a:off x="8489845" y="3550239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459" name="Clip" r:id="rId7" imgW="525240" imgH="1361880" progId="">
                  <p:embed/>
                </p:oleObj>
              </mc:Choice>
              <mc:Fallback>
                <p:oleObj name="Clip" r:id="rId7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9845" y="3550239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7" descr="j0139031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48160" y="3447590"/>
            <a:ext cx="579246" cy="100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5393540" y="2205624"/>
            <a:ext cx="614883" cy="616733"/>
            <a:chOff x="5096933" y="5191400"/>
            <a:chExt cx="614883" cy="616733"/>
          </a:xfrm>
        </p:grpSpPr>
        <p:sp>
          <p:nvSpPr>
            <p:cNvPr id="18" name="Oval 17"/>
            <p:cNvSpPr/>
            <p:nvPr/>
          </p:nvSpPr>
          <p:spPr>
            <a:xfrm>
              <a:off x="5096933" y="5191400"/>
              <a:ext cx="597605" cy="616733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5216144" y="5199586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y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1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826149" y="2170337"/>
            <a:ext cx="614883" cy="616733"/>
            <a:chOff x="5096933" y="5191400"/>
            <a:chExt cx="614883" cy="616733"/>
          </a:xfrm>
        </p:grpSpPr>
        <p:sp>
          <p:nvSpPr>
            <p:cNvPr id="21" name="Oval 20"/>
            <p:cNvSpPr/>
            <p:nvPr/>
          </p:nvSpPr>
          <p:spPr>
            <a:xfrm>
              <a:off x="5096933" y="5191400"/>
              <a:ext cx="597605" cy="616733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5216144" y="5199586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y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2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856067" y="3704844"/>
            <a:ext cx="614883" cy="616733"/>
            <a:chOff x="5096933" y="5191400"/>
            <a:chExt cx="614883" cy="616733"/>
          </a:xfrm>
        </p:grpSpPr>
        <p:sp>
          <p:nvSpPr>
            <p:cNvPr id="24" name="Oval 23"/>
            <p:cNvSpPr/>
            <p:nvPr/>
          </p:nvSpPr>
          <p:spPr>
            <a:xfrm>
              <a:off x="5096933" y="5191400"/>
              <a:ext cx="597605" cy="616733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5216144" y="5199586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y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4</a:t>
              </a:r>
            </a:p>
          </p:txBody>
        </p:sp>
      </p:grp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53153" y="2786521"/>
            <a:ext cx="1091844" cy="952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5705012" y="5318333"/>
            <a:ext cx="1744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 {</a:t>
            </a:r>
            <a:r>
              <a:rPr lang="en-US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View</a:t>
            </a:r>
            <a:r>
              <a:rPr lang="en-US" baseline="30000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Real</a:t>
            </a:r>
            <a:r>
              <a:rPr lang="en-US" baseline="-25000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i</a:t>
            </a:r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}</a:t>
            </a:r>
            <a:r>
              <a:rPr lang="en-US" baseline="-25000" dirty="0" smtClean="0">
                <a:solidFill>
                  <a:srgbClr val="3366FF"/>
                </a:solidFill>
                <a:latin typeface="Comic Sans MS"/>
                <a:cs typeface="Comic Sans MS"/>
              </a:rPr>
              <a:t>Pi  in C</a:t>
            </a:r>
            <a:endParaRPr lang="en-US" sz="2800" dirty="0">
              <a:solidFill>
                <a:srgbClr val="3366FF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98497" y="2077437"/>
            <a:ext cx="4213352" cy="250920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103783" y="3823375"/>
            <a:ext cx="19322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{x</a:t>
            </a:r>
            <a:r>
              <a:rPr lang="en-US" sz="1600" baseline="-25000" dirty="0">
                <a:latin typeface="Comic Sans MS"/>
                <a:cs typeface="Comic Sans MS"/>
              </a:rPr>
              <a:t>3</a:t>
            </a:r>
            <a:r>
              <a:rPr lang="en-US" sz="1600" dirty="0" smtClean="0">
                <a:latin typeface="Comic Sans MS"/>
                <a:cs typeface="Comic Sans MS"/>
              </a:rPr>
              <a:t>, y</a:t>
            </a:r>
            <a:r>
              <a:rPr lang="en-US" sz="1600" baseline="-25000" dirty="0">
                <a:latin typeface="Comic Sans MS"/>
                <a:cs typeface="Comic Sans MS"/>
              </a:rPr>
              <a:t>3</a:t>
            </a:r>
            <a:r>
              <a:rPr lang="en-US" sz="1600" dirty="0" smtClean="0">
                <a:latin typeface="Comic Sans MS"/>
                <a:cs typeface="Comic Sans MS"/>
              </a:rPr>
              <a:t>}</a:t>
            </a:r>
            <a:endParaRPr lang="en-US" sz="1600" dirty="0"/>
          </a:p>
        </p:txBody>
      </p:sp>
      <p:graphicFrame>
        <p:nvGraphicFramePr>
          <p:cNvPr id="33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8608124"/>
              </p:ext>
            </p:extLst>
          </p:nvPr>
        </p:nvGraphicFramePr>
        <p:xfrm>
          <a:off x="555720" y="2077438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460" name="Clip" r:id="rId10" imgW="525240" imgH="1361880" progId="">
                  <p:embed/>
                </p:oleObj>
              </mc:Choice>
              <mc:Fallback>
                <p:oleObj name="Clip" r:id="rId10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720" y="2077438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521532"/>
              </p:ext>
            </p:extLst>
          </p:nvPr>
        </p:nvGraphicFramePr>
        <p:xfrm>
          <a:off x="4107603" y="2059399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461" name="Clip" r:id="rId11" imgW="525240" imgH="1361880" progId="">
                  <p:embed/>
                </p:oleObj>
              </mc:Choice>
              <mc:Fallback>
                <p:oleObj name="Clip" r:id="rId11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7603" y="2059399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9601948"/>
              </p:ext>
            </p:extLst>
          </p:nvPr>
        </p:nvGraphicFramePr>
        <p:xfrm>
          <a:off x="4097810" y="3601038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9462" name="Clip" r:id="rId12" imgW="525240" imgH="1361880" progId="">
                  <p:embed/>
                </p:oleObj>
              </mc:Choice>
              <mc:Fallback>
                <p:oleObj name="Clip" r:id="rId12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810" y="3601038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" name="Picture 7" descr="j0139031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6125" y="3498389"/>
            <a:ext cx="579246" cy="100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1001505" y="2256423"/>
            <a:ext cx="614883" cy="616733"/>
            <a:chOff x="5096933" y="5191400"/>
            <a:chExt cx="614883" cy="616733"/>
          </a:xfrm>
        </p:grpSpPr>
        <p:sp>
          <p:nvSpPr>
            <p:cNvPr id="38" name="Oval 37"/>
            <p:cNvSpPr/>
            <p:nvPr/>
          </p:nvSpPr>
          <p:spPr>
            <a:xfrm>
              <a:off x="5096933" y="5191400"/>
              <a:ext cx="597605" cy="616733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 Box 7"/>
            <p:cNvSpPr txBox="1">
              <a:spLocks noChangeArrowheads="1"/>
            </p:cNvSpPr>
            <p:nvPr/>
          </p:nvSpPr>
          <p:spPr bwMode="auto">
            <a:xfrm>
              <a:off x="5216144" y="5199586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y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1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434114" y="2221136"/>
            <a:ext cx="614883" cy="616733"/>
            <a:chOff x="5096933" y="5191400"/>
            <a:chExt cx="614883" cy="616733"/>
          </a:xfrm>
        </p:grpSpPr>
        <p:sp>
          <p:nvSpPr>
            <p:cNvPr id="41" name="Oval 40"/>
            <p:cNvSpPr/>
            <p:nvPr/>
          </p:nvSpPr>
          <p:spPr>
            <a:xfrm>
              <a:off x="5096933" y="5191400"/>
              <a:ext cx="597605" cy="616733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 Box 7"/>
            <p:cNvSpPr txBox="1">
              <a:spLocks noChangeArrowheads="1"/>
            </p:cNvSpPr>
            <p:nvPr/>
          </p:nvSpPr>
          <p:spPr bwMode="auto">
            <a:xfrm>
              <a:off x="5216144" y="5199586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y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2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464032" y="3755643"/>
            <a:ext cx="614883" cy="616733"/>
            <a:chOff x="5096933" y="5191400"/>
            <a:chExt cx="614883" cy="616733"/>
          </a:xfrm>
        </p:grpSpPr>
        <p:sp>
          <p:nvSpPr>
            <p:cNvPr id="44" name="Oval 43"/>
            <p:cNvSpPr/>
            <p:nvPr/>
          </p:nvSpPr>
          <p:spPr>
            <a:xfrm>
              <a:off x="5096933" y="5191400"/>
              <a:ext cx="597605" cy="616733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 Box 7"/>
            <p:cNvSpPr txBox="1">
              <a:spLocks noChangeArrowheads="1"/>
            </p:cNvSpPr>
            <p:nvPr/>
          </p:nvSpPr>
          <p:spPr bwMode="auto">
            <a:xfrm>
              <a:off x="5216144" y="5199586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y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4</a:t>
              </a:r>
            </a:p>
          </p:txBody>
        </p:sp>
      </p:grp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13925" y="2482874"/>
            <a:ext cx="956792" cy="1272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745901" y="6315209"/>
            <a:ext cx="33065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The Ideal World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46176" y="4705770"/>
            <a:ext cx="427339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View</a:t>
            </a:r>
            <a:r>
              <a:rPr lang="en-US" sz="1600" baseline="30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Ideal</a:t>
            </a:r>
            <a:r>
              <a:rPr lang="en-US" sz="1600" baseline="-25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i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: </a:t>
            </a:r>
            <a:r>
              <a:rPr lang="en-US" sz="1600" dirty="0">
                <a:latin typeface="Comic Sans MS"/>
                <a:cs typeface="Comic Sans MS"/>
              </a:rPr>
              <a:t>The </a:t>
            </a:r>
            <a:r>
              <a:rPr lang="en-US" sz="1600" dirty="0" smtClean="0">
                <a:latin typeface="Comic Sans MS"/>
                <a:cs typeface="Comic Sans MS"/>
              </a:rPr>
              <a:t>view of  </a:t>
            </a:r>
            <a:r>
              <a:rPr lang="en-US" sz="1600" dirty="0">
                <a:latin typeface="Comic Sans MS"/>
                <a:cs typeface="Comic Sans MS"/>
              </a:rPr>
              <a:t>P</a:t>
            </a:r>
            <a:r>
              <a:rPr lang="en-US" sz="1600" baseline="-25000" dirty="0">
                <a:latin typeface="Comic Sans MS"/>
                <a:cs typeface="Comic Sans MS"/>
              </a:rPr>
              <a:t>i</a:t>
            </a:r>
            <a:r>
              <a:rPr lang="en-US" sz="1600" dirty="0">
                <a:latin typeface="Comic Sans MS"/>
                <a:cs typeface="Comic Sans MS"/>
              </a:rPr>
              <a:t>  on </a:t>
            </a:r>
            <a:r>
              <a:rPr lang="en-US" sz="1600" dirty="0" smtClean="0">
                <a:latin typeface="Comic Sans MS"/>
                <a:cs typeface="Comic Sans MS"/>
              </a:rPr>
              <a:t>input (</a:t>
            </a:r>
            <a:r>
              <a:rPr lang="en-US" sz="1600" dirty="0">
                <a:latin typeface="Comic Sans MS"/>
                <a:cs typeface="Comic Sans MS"/>
              </a:rPr>
              <a:t>x</a:t>
            </a:r>
            <a:r>
              <a:rPr lang="en-US" sz="1600" baseline="-25000" dirty="0">
                <a:latin typeface="Comic Sans MS"/>
                <a:cs typeface="Comic Sans MS"/>
              </a:rPr>
              <a:t>1</a:t>
            </a:r>
            <a:r>
              <a:rPr lang="en-US" sz="1600" dirty="0">
                <a:latin typeface="Comic Sans MS"/>
                <a:cs typeface="Comic Sans MS"/>
              </a:rPr>
              <a:t>,….</a:t>
            </a:r>
            <a:r>
              <a:rPr lang="en-US" sz="1600" dirty="0" err="1">
                <a:latin typeface="Comic Sans MS"/>
                <a:cs typeface="Comic Sans MS"/>
              </a:rPr>
              <a:t>x</a:t>
            </a:r>
            <a:r>
              <a:rPr lang="en-US" sz="1600" baseline="-25000" dirty="0" err="1">
                <a:latin typeface="Comic Sans MS"/>
                <a:cs typeface="Comic Sans MS"/>
              </a:rPr>
              <a:t>n</a:t>
            </a:r>
            <a:r>
              <a:rPr lang="en-US" sz="1600" dirty="0" smtClean="0">
                <a:latin typeface="Comic Sans MS"/>
                <a:cs typeface="Comic Sans MS"/>
              </a:rPr>
              <a:t>) - Allowed values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228551" y="5318333"/>
            <a:ext cx="18222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 {</a:t>
            </a:r>
            <a:r>
              <a:rPr lang="en-US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View</a:t>
            </a:r>
            <a:r>
              <a:rPr lang="en-US" baseline="30000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Ideal</a:t>
            </a:r>
            <a:r>
              <a:rPr lang="en-US" baseline="-25000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i</a:t>
            </a:r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}</a:t>
            </a:r>
            <a:r>
              <a:rPr lang="en-US" baseline="-25000" dirty="0" smtClean="0">
                <a:solidFill>
                  <a:srgbClr val="3366FF"/>
                </a:solidFill>
                <a:latin typeface="Comic Sans MS"/>
                <a:cs typeface="Comic Sans MS"/>
              </a:rPr>
              <a:t>Pi  in C</a:t>
            </a:r>
            <a:endParaRPr lang="en-US" sz="2800" dirty="0">
              <a:solidFill>
                <a:srgbClr val="3366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151" y="5941659"/>
            <a:ext cx="8648733" cy="338554"/>
          </a:xfrm>
          <a:prstGeom prst="rect">
            <a:avLst/>
          </a:prstGeom>
          <a:solidFill>
            <a:srgbClr val="CCFFCC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Our protocol is secure if the leaked values contains no more info than allowed values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53128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" grpId="0"/>
      <p:bldP spid="4" grpId="0"/>
      <p:bldP spid="6" grpId="0"/>
      <p:bldP spid="9" grpId="0"/>
      <p:bldP spid="12" grpId="0"/>
      <p:bldP spid="30" grpId="0"/>
      <p:bldP spid="31" grpId="0" animBg="1"/>
      <p:bldP spid="32" grpId="0"/>
      <p:bldP spid="48" grpId="0"/>
      <p:bldP spid="50" grpId="0"/>
      <p:bldP spid="51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4690532" y="1383184"/>
            <a:ext cx="4213352" cy="250920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8685" y="347131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Real world (leaked values) vs. Ideal world (allowed values)</a:t>
            </a:r>
            <a:endParaRPr lang="en-US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95818" y="3129122"/>
            <a:ext cx="217498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{x</a:t>
            </a:r>
            <a:r>
              <a:rPr lang="en-US" sz="1600" baseline="-25000" dirty="0">
                <a:latin typeface="Comic Sans MS"/>
                <a:cs typeface="Comic Sans MS"/>
              </a:rPr>
              <a:t>3</a:t>
            </a:r>
            <a:r>
              <a:rPr lang="en-US" sz="1600" dirty="0" smtClean="0">
                <a:latin typeface="Comic Sans MS"/>
                <a:cs typeface="Comic Sans MS"/>
              </a:rPr>
              <a:t>, y</a:t>
            </a:r>
            <a:r>
              <a:rPr lang="en-US" sz="1600" baseline="-25000" dirty="0">
                <a:latin typeface="Comic Sans MS"/>
                <a:cs typeface="Comic Sans MS"/>
              </a:rPr>
              <a:t>3</a:t>
            </a:r>
            <a:r>
              <a:rPr lang="en-US" sz="1600" dirty="0" smtClean="0">
                <a:latin typeface="Comic Sans MS"/>
                <a:cs typeface="Comic Sans MS"/>
              </a:rPr>
              <a:t>, r</a:t>
            </a:r>
            <a:r>
              <a:rPr lang="en-US" sz="1600" baseline="-25000" dirty="0">
                <a:latin typeface="Comic Sans MS"/>
                <a:cs typeface="Comic Sans MS"/>
              </a:rPr>
              <a:t>3</a:t>
            </a:r>
            <a:r>
              <a:rPr lang="en-US" sz="1600" dirty="0" smtClean="0">
                <a:latin typeface="Comic Sans MS"/>
                <a:cs typeface="Comic Sans MS"/>
              </a:rPr>
              <a:t>, protocol transcript}</a:t>
            </a:r>
            <a:endParaRPr lang="en-US" sz="1600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189079" y="6315209"/>
            <a:ext cx="33065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The Real World</a:t>
            </a:r>
          </a:p>
        </p:txBody>
      </p:sp>
      <p:graphicFrame>
        <p:nvGraphicFramePr>
          <p:cNvPr id="13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4871663"/>
              </p:ext>
            </p:extLst>
          </p:nvPr>
        </p:nvGraphicFramePr>
        <p:xfrm>
          <a:off x="4947755" y="1383185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439" name="Clip" r:id="rId4" imgW="525240" imgH="1361880" progId="">
                  <p:embed/>
                </p:oleObj>
              </mc:Choice>
              <mc:Fallback>
                <p:oleObj name="Clip" r:id="rId4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7755" y="1383185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6551036"/>
              </p:ext>
            </p:extLst>
          </p:nvPr>
        </p:nvGraphicFramePr>
        <p:xfrm>
          <a:off x="8499638" y="1365146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440" name="Clip" r:id="rId6" imgW="525240" imgH="1361880" progId="">
                  <p:embed/>
                </p:oleObj>
              </mc:Choice>
              <mc:Fallback>
                <p:oleObj name="Clip" r:id="rId6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9638" y="1365146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3853165"/>
              </p:ext>
            </p:extLst>
          </p:nvPr>
        </p:nvGraphicFramePr>
        <p:xfrm>
          <a:off x="8489845" y="2906785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441" name="Clip" r:id="rId7" imgW="525240" imgH="1361880" progId="">
                  <p:embed/>
                </p:oleObj>
              </mc:Choice>
              <mc:Fallback>
                <p:oleObj name="Clip" r:id="rId7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9845" y="2906785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7" descr="j0139031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48160" y="2804136"/>
            <a:ext cx="579246" cy="100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5393540" y="1562170"/>
            <a:ext cx="614883" cy="616733"/>
            <a:chOff x="5096933" y="5191400"/>
            <a:chExt cx="614883" cy="616733"/>
          </a:xfrm>
        </p:grpSpPr>
        <p:sp>
          <p:nvSpPr>
            <p:cNvPr id="18" name="Oval 17"/>
            <p:cNvSpPr/>
            <p:nvPr/>
          </p:nvSpPr>
          <p:spPr>
            <a:xfrm>
              <a:off x="5096933" y="5191400"/>
              <a:ext cx="597605" cy="616733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5216144" y="5199586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y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1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826149" y="1526883"/>
            <a:ext cx="614883" cy="616733"/>
            <a:chOff x="5096933" y="5191400"/>
            <a:chExt cx="614883" cy="616733"/>
          </a:xfrm>
        </p:grpSpPr>
        <p:sp>
          <p:nvSpPr>
            <p:cNvPr id="21" name="Oval 20"/>
            <p:cNvSpPr/>
            <p:nvPr/>
          </p:nvSpPr>
          <p:spPr>
            <a:xfrm>
              <a:off x="5096933" y="5191400"/>
              <a:ext cx="597605" cy="616733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5216144" y="5199586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y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2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856067" y="3061390"/>
            <a:ext cx="614883" cy="616733"/>
            <a:chOff x="5096933" y="5191400"/>
            <a:chExt cx="614883" cy="616733"/>
          </a:xfrm>
        </p:grpSpPr>
        <p:sp>
          <p:nvSpPr>
            <p:cNvPr id="24" name="Oval 23"/>
            <p:cNvSpPr/>
            <p:nvPr/>
          </p:nvSpPr>
          <p:spPr>
            <a:xfrm>
              <a:off x="5096933" y="5191400"/>
              <a:ext cx="597605" cy="616733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5216144" y="5199586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y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4</a:t>
              </a:r>
            </a:p>
          </p:txBody>
        </p:sp>
      </p:grp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53153" y="2143067"/>
            <a:ext cx="1091844" cy="952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5705012" y="5318333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endParaRPr lang="en-US" sz="2800" dirty="0">
              <a:solidFill>
                <a:srgbClr val="3366FF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98497" y="1366251"/>
            <a:ext cx="4213352" cy="250920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103783" y="3112189"/>
            <a:ext cx="19322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{x</a:t>
            </a:r>
            <a:r>
              <a:rPr lang="en-US" sz="1600" baseline="-25000" dirty="0">
                <a:latin typeface="Comic Sans MS"/>
                <a:cs typeface="Comic Sans MS"/>
              </a:rPr>
              <a:t>3</a:t>
            </a:r>
            <a:r>
              <a:rPr lang="en-US" sz="1600" dirty="0" smtClean="0">
                <a:latin typeface="Comic Sans MS"/>
                <a:cs typeface="Comic Sans MS"/>
              </a:rPr>
              <a:t>, y</a:t>
            </a:r>
            <a:r>
              <a:rPr lang="en-US" sz="1600" baseline="-25000" dirty="0">
                <a:latin typeface="Comic Sans MS"/>
                <a:cs typeface="Comic Sans MS"/>
              </a:rPr>
              <a:t>3</a:t>
            </a:r>
            <a:r>
              <a:rPr lang="en-US" sz="1600" dirty="0" smtClean="0">
                <a:latin typeface="Comic Sans MS"/>
                <a:cs typeface="Comic Sans MS"/>
              </a:rPr>
              <a:t>}</a:t>
            </a:r>
            <a:endParaRPr lang="en-US" sz="1600" dirty="0"/>
          </a:p>
        </p:txBody>
      </p:sp>
      <p:graphicFrame>
        <p:nvGraphicFramePr>
          <p:cNvPr id="33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9661959"/>
              </p:ext>
            </p:extLst>
          </p:nvPr>
        </p:nvGraphicFramePr>
        <p:xfrm>
          <a:off x="555720" y="1366252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442" name="Clip" r:id="rId10" imgW="525240" imgH="1361880" progId="">
                  <p:embed/>
                </p:oleObj>
              </mc:Choice>
              <mc:Fallback>
                <p:oleObj name="Clip" r:id="rId10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720" y="1366252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4800032"/>
              </p:ext>
            </p:extLst>
          </p:nvPr>
        </p:nvGraphicFramePr>
        <p:xfrm>
          <a:off x="4107603" y="1348213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443" name="Clip" r:id="rId11" imgW="525240" imgH="1361880" progId="">
                  <p:embed/>
                </p:oleObj>
              </mc:Choice>
              <mc:Fallback>
                <p:oleObj name="Clip" r:id="rId11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7603" y="1348213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293966"/>
              </p:ext>
            </p:extLst>
          </p:nvPr>
        </p:nvGraphicFramePr>
        <p:xfrm>
          <a:off x="4097810" y="2889852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0444" name="Clip" r:id="rId12" imgW="525240" imgH="1361880" progId="">
                  <p:embed/>
                </p:oleObj>
              </mc:Choice>
              <mc:Fallback>
                <p:oleObj name="Clip" r:id="rId12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810" y="2889852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" name="Picture 7" descr="j0139031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6125" y="2787203"/>
            <a:ext cx="579246" cy="100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1001505" y="1545237"/>
            <a:ext cx="614883" cy="616733"/>
            <a:chOff x="5096933" y="5191400"/>
            <a:chExt cx="614883" cy="616733"/>
          </a:xfrm>
        </p:grpSpPr>
        <p:sp>
          <p:nvSpPr>
            <p:cNvPr id="38" name="Oval 37"/>
            <p:cNvSpPr/>
            <p:nvPr/>
          </p:nvSpPr>
          <p:spPr>
            <a:xfrm>
              <a:off x="5096933" y="5191400"/>
              <a:ext cx="597605" cy="616733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 Box 7"/>
            <p:cNvSpPr txBox="1">
              <a:spLocks noChangeArrowheads="1"/>
            </p:cNvSpPr>
            <p:nvPr/>
          </p:nvSpPr>
          <p:spPr bwMode="auto">
            <a:xfrm>
              <a:off x="5216144" y="5199586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y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1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434114" y="1509950"/>
            <a:ext cx="614883" cy="616733"/>
            <a:chOff x="5096933" y="5191400"/>
            <a:chExt cx="614883" cy="616733"/>
          </a:xfrm>
        </p:grpSpPr>
        <p:sp>
          <p:nvSpPr>
            <p:cNvPr id="41" name="Oval 40"/>
            <p:cNvSpPr/>
            <p:nvPr/>
          </p:nvSpPr>
          <p:spPr>
            <a:xfrm>
              <a:off x="5096933" y="5191400"/>
              <a:ext cx="597605" cy="616733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 Box 7"/>
            <p:cNvSpPr txBox="1">
              <a:spLocks noChangeArrowheads="1"/>
            </p:cNvSpPr>
            <p:nvPr/>
          </p:nvSpPr>
          <p:spPr bwMode="auto">
            <a:xfrm>
              <a:off x="5216144" y="5199586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y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2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464032" y="3044457"/>
            <a:ext cx="614883" cy="616733"/>
            <a:chOff x="5096933" y="5191400"/>
            <a:chExt cx="614883" cy="616733"/>
          </a:xfrm>
        </p:grpSpPr>
        <p:sp>
          <p:nvSpPr>
            <p:cNvPr id="44" name="Oval 43"/>
            <p:cNvSpPr/>
            <p:nvPr/>
          </p:nvSpPr>
          <p:spPr>
            <a:xfrm>
              <a:off x="5096933" y="5191400"/>
              <a:ext cx="597605" cy="616733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 Box 7"/>
            <p:cNvSpPr txBox="1">
              <a:spLocks noChangeArrowheads="1"/>
            </p:cNvSpPr>
            <p:nvPr/>
          </p:nvSpPr>
          <p:spPr bwMode="auto">
            <a:xfrm>
              <a:off x="5216144" y="5199586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y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4</a:t>
              </a:r>
            </a:p>
          </p:txBody>
        </p:sp>
      </p:grp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13925" y="1771688"/>
            <a:ext cx="956792" cy="1272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745901" y="6315209"/>
            <a:ext cx="33065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The Ideal World</a:t>
            </a:r>
          </a:p>
        </p:txBody>
      </p:sp>
      <p:sp>
        <p:nvSpPr>
          <p:cNvPr id="5" name="Rectangle 4"/>
          <p:cNvSpPr/>
          <p:nvPr/>
        </p:nvSpPr>
        <p:spPr>
          <a:xfrm>
            <a:off x="324956" y="4172633"/>
            <a:ext cx="85111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&gt;&gt; If leaked </a:t>
            </a:r>
            <a:r>
              <a:rPr lang="en-US" dirty="0">
                <a:latin typeface="Comic Sans MS"/>
                <a:cs typeface="Comic Sans MS"/>
              </a:rPr>
              <a:t>values can be </a:t>
            </a: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efficiently</a:t>
            </a:r>
            <a:r>
              <a:rPr lang="en-US" dirty="0">
                <a:latin typeface="Comic Sans MS"/>
                <a:cs typeface="Comic Sans MS"/>
              </a:rPr>
              <a:t> computed from allowed values.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324956" y="4573900"/>
            <a:ext cx="85851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&gt;&gt; Such an algorithm is called SIMULATOR (simulates the view of the adversary in the real protocol). 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324959" y="5285089"/>
            <a:ext cx="85851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&gt;&gt; It is enough if SIM creates a view of the adversary is “close enough” to the real view so that adv. can not distinguish from its real view.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901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9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4690532" y="1383184"/>
            <a:ext cx="4213352" cy="250920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1752" y="29633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Definition1: View </a:t>
            </a:r>
            <a:r>
              <a:rPr lang="en-US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indistinguishability</a:t>
            </a:r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 of Adversary in Real and Ideal world</a:t>
            </a:r>
            <a:endParaRPr lang="en-US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6231" y="4711334"/>
            <a:ext cx="19322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3366FF"/>
                </a:solidFill>
                <a:latin typeface="Comic Sans MS"/>
                <a:cs typeface="Comic Sans MS"/>
              </a:rPr>
              <a:t>{</a:t>
            </a:r>
            <a:r>
              <a:rPr lang="en-US" sz="1600" dirty="0" err="1">
                <a:solidFill>
                  <a:srgbClr val="3366FF"/>
                </a:solidFill>
                <a:latin typeface="Comic Sans MS"/>
                <a:cs typeface="Comic Sans MS"/>
              </a:rPr>
              <a:t>View</a:t>
            </a:r>
            <a:r>
              <a:rPr lang="en-US" sz="1600" baseline="30000" dirty="0" err="1">
                <a:solidFill>
                  <a:srgbClr val="3366FF"/>
                </a:solidFill>
                <a:latin typeface="Comic Sans MS"/>
                <a:cs typeface="Comic Sans MS"/>
              </a:rPr>
              <a:t>Real</a:t>
            </a:r>
            <a:r>
              <a:rPr lang="en-US" sz="1600" baseline="-25000" dirty="0" err="1">
                <a:solidFill>
                  <a:srgbClr val="3366FF"/>
                </a:solidFill>
                <a:latin typeface="Comic Sans MS"/>
                <a:cs typeface="Comic Sans MS"/>
              </a:rPr>
              <a:t>i</a:t>
            </a:r>
            <a:r>
              <a:rPr lang="en-US" sz="1600" dirty="0">
                <a:solidFill>
                  <a:srgbClr val="3366FF"/>
                </a:solidFill>
                <a:latin typeface="Comic Sans MS"/>
                <a:cs typeface="Comic Sans MS"/>
              </a:rPr>
              <a:t>}</a:t>
            </a:r>
            <a:r>
              <a:rPr lang="en-US" sz="1600" baseline="-25000" dirty="0">
                <a:solidFill>
                  <a:srgbClr val="3366FF"/>
                </a:solidFill>
                <a:latin typeface="Comic Sans MS"/>
                <a:cs typeface="Comic Sans MS"/>
              </a:rPr>
              <a:t>Pi  in C</a:t>
            </a:r>
            <a:endParaRPr lang="en-US" sz="2400" dirty="0">
              <a:solidFill>
                <a:srgbClr val="3366FF"/>
              </a:solidFill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189079" y="6315209"/>
            <a:ext cx="33065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The Real World</a:t>
            </a:r>
          </a:p>
        </p:txBody>
      </p:sp>
      <p:graphicFrame>
        <p:nvGraphicFramePr>
          <p:cNvPr id="13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8324704"/>
              </p:ext>
            </p:extLst>
          </p:nvPr>
        </p:nvGraphicFramePr>
        <p:xfrm>
          <a:off x="4947755" y="1383185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463" name="Clip" r:id="rId4" imgW="525240" imgH="1361880" progId="">
                  <p:embed/>
                </p:oleObj>
              </mc:Choice>
              <mc:Fallback>
                <p:oleObj name="Clip" r:id="rId4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7755" y="1383185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9455851"/>
              </p:ext>
            </p:extLst>
          </p:nvPr>
        </p:nvGraphicFramePr>
        <p:xfrm>
          <a:off x="8499638" y="1365146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464" name="Clip" r:id="rId6" imgW="525240" imgH="1361880" progId="">
                  <p:embed/>
                </p:oleObj>
              </mc:Choice>
              <mc:Fallback>
                <p:oleObj name="Clip" r:id="rId6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9638" y="1365146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9251225"/>
              </p:ext>
            </p:extLst>
          </p:nvPr>
        </p:nvGraphicFramePr>
        <p:xfrm>
          <a:off x="8489845" y="2906785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465" name="Clip" r:id="rId7" imgW="525240" imgH="1361880" progId="">
                  <p:embed/>
                </p:oleObj>
              </mc:Choice>
              <mc:Fallback>
                <p:oleObj name="Clip" r:id="rId7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9845" y="2906785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7" descr="j0139031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48160" y="2804136"/>
            <a:ext cx="579246" cy="100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5393540" y="1562170"/>
            <a:ext cx="614883" cy="616733"/>
            <a:chOff x="5096933" y="5191400"/>
            <a:chExt cx="614883" cy="616733"/>
          </a:xfrm>
        </p:grpSpPr>
        <p:sp>
          <p:nvSpPr>
            <p:cNvPr id="18" name="Oval 17"/>
            <p:cNvSpPr/>
            <p:nvPr/>
          </p:nvSpPr>
          <p:spPr>
            <a:xfrm>
              <a:off x="5096933" y="5191400"/>
              <a:ext cx="597605" cy="616733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 Box 7"/>
            <p:cNvSpPr txBox="1">
              <a:spLocks noChangeArrowheads="1"/>
            </p:cNvSpPr>
            <p:nvPr/>
          </p:nvSpPr>
          <p:spPr bwMode="auto">
            <a:xfrm>
              <a:off x="5216144" y="5199586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y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1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826149" y="1526883"/>
            <a:ext cx="614883" cy="616733"/>
            <a:chOff x="5096933" y="5191400"/>
            <a:chExt cx="614883" cy="616733"/>
          </a:xfrm>
        </p:grpSpPr>
        <p:sp>
          <p:nvSpPr>
            <p:cNvPr id="21" name="Oval 20"/>
            <p:cNvSpPr/>
            <p:nvPr/>
          </p:nvSpPr>
          <p:spPr>
            <a:xfrm>
              <a:off x="5096933" y="5191400"/>
              <a:ext cx="597605" cy="616733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5216144" y="5199586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y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2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856067" y="3061390"/>
            <a:ext cx="614883" cy="616733"/>
            <a:chOff x="5096933" y="5191400"/>
            <a:chExt cx="614883" cy="616733"/>
          </a:xfrm>
        </p:grpSpPr>
        <p:sp>
          <p:nvSpPr>
            <p:cNvPr id="24" name="Oval 23"/>
            <p:cNvSpPr/>
            <p:nvPr/>
          </p:nvSpPr>
          <p:spPr>
            <a:xfrm>
              <a:off x="5096933" y="5191400"/>
              <a:ext cx="597605" cy="616733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 Box 7"/>
            <p:cNvSpPr txBox="1">
              <a:spLocks noChangeArrowheads="1"/>
            </p:cNvSpPr>
            <p:nvPr/>
          </p:nvSpPr>
          <p:spPr bwMode="auto">
            <a:xfrm>
              <a:off x="5216144" y="5199586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y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4</a:t>
              </a:r>
            </a:p>
          </p:txBody>
        </p:sp>
      </p:grp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53153" y="2143067"/>
            <a:ext cx="1091844" cy="952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5705012" y="5318333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endParaRPr lang="en-US" sz="2800" dirty="0">
              <a:solidFill>
                <a:srgbClr val="3366FF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298497" y="1366251"/>
            <a:ext cx="4213352" cy="250920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154583" y="3112189"/>
            <a:ext cx="9101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{x</a:t>
            </a:r>
            <a:r>
              <a:rPr lang="en-US" sz="1600" baseline="-25000" dirty="0">
                <a:latin typeface="Comic Sans MS"/>
                <a:cs typeface="Comic Sans MS"/>
              </a:rPr>
              <a:t>3</a:t>
            </a:r>
            <a:r>
              <a:rPr lang="en-US" sz="1600" dirty="0" smtClean="0">
                <a:latin typeface="Comic Sans MS"/>
                <a:cs typeface="Comic Sans MS"/>
              </a:rPr>
              <a:t>, y</a:t>
            </a:r>
            <a:r>
              <a:rPr lang="en-US" sz="1600" baseline="-25000" dirty="0">
                <a:latin typeface="Comic Sans MS"/>
                <a:cs typeface="Comic Sans MS"/>
              </a:rPr>
              <a:t>3</a:t>
            </a:r>
            <a:r>
              <a:rPr lang="en-US" sz="1600" dirty="0" smtClean="0">
                <a:latin typeface="Comic Sans MS"/>
                <a:cs typeface="Comic Sans MS"/>
              </a:rPr>
              <a:t>}</a:t>
            </a:r>
            <a:endParaRPr lang="en-US" sz="1600" dirty="0"/>
          </a:p>
        </p:txBody>
      </p:sp>
      <p:graphicFrame>
        <p:nvGraphicFramePr>
          <p:cNvPr id="33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5626378"/>
              </p:ext>
            </p:extLst>
          </p:nvPr>
        </p:nvGraphicFramePr>
        <p:xfrm>
          <a:off x="555720" y="1366252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466" name="Clip" r:id="rId10" imgW="525240" imgH="1361880" progId="">
                  <p:embed/>
                </p:oleObj>
              </mc:Choice>
              <mc:Fallback>
                <p:oleObj name="Clip" r:id="rId10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720" y="1366252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5235397"/>
              </p:ext>
            </p:extLst>
          </p:nvPr>
        </p:nvGraphicFramePr>
        <p:xfrm>
          <a:off x="4107603" y="1348213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467" name="Clip" r:id="rId11" imgW="525240" imgH="1361880" progId="">
                  <p:embed/>
                </p:oleObj>
              </mc:Choice>
              <mc:Fallback>
                <p:oleObj name="Clip" r:id="rId11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7603" y="1348213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4952573"/>
              </p:ext>
            </p:extLst>
          </p:nvPr>
        </p:nvGraphicFramePr>
        <p:xfrm>
          <a:off x="4097810" y="2889852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468" name="Clip" r:id="rId12" imgW="525240" imgH="1361880" progId="">
                  <p:embed/>
                </p:oleObj>
              </mc:Choice>
              <mc:Fallback>
                <p:oleObj name="Clip" r:id="rId12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7810" y="2889852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" name="Picture 7" descr="j0139031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4169" y="4498977"/>
            <a:ext cx="579246" cy="81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1001505" y="1545237"/>
            <a:ext cx="614883" cy="616733"/>
            <a:chOff x="5096933" y="5191400"/>
            <a:chExt cx="614883" cy="616733"/>
          </a:xfrm>
        </p:grpSpPr>
        <p:sp>
          <p:nvSpPr>
            <p:cNvPr id="38" name="Oval 37"/>
            <p:cNvSpPr/>
            <p:nvPr/>
          </p:nvSpPr>
          <p:spPr>
            <a:xfrm>
              <a:off x="5096933" y="5191400"/>
              <a:ext cx="597605" cy="616733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Text Box 7"/>
            <p:cNvSpPr txBox="1">
              <a:spLocks noChangeArrowheads="1"/>
            </p:cNvSpPr>
            <p:nvPr/>
          </p:nvSpPr>
          <p:spPr bwMode="auto">
            <a:xfrm>
              <a:off x="5216144" y="5199586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y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1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434114" y="1509950"/>
            <a:ext cx="614883" cy="616733"/>
            <a:chOff x="5096933" y="5191400"/>
            <a:chExt cx="614883" cy="616733"/>
          </a:xfrm>
        </p:grpSpPr>
        <p:sp>
          <p:nvSpPr>
            <p:cNvPr id="41" name="Oval 40"/>
            <p:cNvSpPr/>
            <p:nvPr/>
          </p:nvSpPr>
          <p:spPr>
            <a:xfrm>
              <a:off x="5096933" y="5191400"/>
              <a:ext cx="597605" cy="616733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 Box 7"/>
            <p:cNvSpPr txBox="1">
              <a:spLocks noChangeArrowheads="1"/>
            </p:cNvSpPr>
            <p:nvPr/>
          </p:nvSpPr>
          <p:spPr bwMode="auto">
            <a:xfrm>
              <a:off x="5216144" y="5199586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y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2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464032" y="3044457"/>
            <a:ext cx="614883" cy="616733"/>
            <a:chOff x="5096933" y="5191400"/>
            <a:chExt cx="614883" cy="616733"/>
          </a:xfrm>
        </p:grpSpPr>
        <p:sp>
          <p:nvSpPr>
            <p:cNvPr id="44" name="Oval 43"/>
            <p:cNvSpPr/>
            <p:nvPr/>
          </p:nvSpPr>
          <p:spPr>
            <a:xfrm>
              <a:off x="5096933" y="5191400"/>
              <a:ext cx="597605" cy="616733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 Box 7"/>
            <p:cNvSpPr txBox="1">
              <a:spLocks noChangeArrowheads="1"/>
            </p:cNvSpPr>
            <p:nvPr/>
          </p:nvSpPr>
          <p:spPr bwMode="auto">
            <a:xfrm>
              <a:off x="5216144" y="5199586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smtClean="0">
                  <a:latin typeface="Comic Sans MS"/>
                  <a:cs typeface="Comic Sans MS"/>
                </a:rPr>
                <a:t>y</a:t>
              </a:r>
              <a:r>
                <a:rPr lang="en-US" sz="2400" baseline="-25000" dirty="0" smtClean="0">
                  <a:latin typeface="Comic Sans MS"/>
                  <a:cs typeface="Comic Sans MS"/>
                </a:rPr>
                <a:t>4</a:t>
              </a:r>
            </a:p>
          </p:txBody>
        </p:sp>
      </p:grpSp>
      <p:pic>
        <p:nvPicPr>
          <p:cNvPr id="47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13925" y="1771688"/>
            <a:ext cx="956792" cy="1272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745901" y="6315209"/>
            <a:ext cx="33065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The Ideal World</a:t>
            </a:r>
          </a:p>
        </p:txBody>
      </p:sp>
      <p:sp>
        <p:nvSpPr>
          <p:cNvPr id="50" name="Rectangle 49"/>
          <p:cNvSpPr/>
          <p:nvPr/>
        </p:nvSpPr>
        <p:spPr>
          <a:xfrm>
            <a:off x="384188" y="3057733"/>
            <a:ext cx="83794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Comic Sans MS"/>
                <a:cs typeface="Comic Sans MS"/>
              </a:rPr>
              <a:t>SIM</a:t>
            </a:r>
            <a:endParaRPr lang="en-US" sz="2400" b="1" dirty="0"/>
          </a:p>
        </p:txBody>
      </p:sp>
      <p:sp>
        <p:nvSpPr>
          <p:cNvPr id="51" name="Line 43"/>
          <p:cNvSpPr>
            <a:spLocks noChangeShapeType="1"/>
          </p:cNvSpPr>
          <p:nvPr/>
        </p:nvSpPr>
        <p:spPr bwMode="auto">
          <a:xfrm>
            <a:off x="745902" y="3661190"/>
            <a:ext cx="0" cy="837787"/>
          </a:xfrm>
          <a:prstGeom prst="line">
            <a:avLst/>
          </a:prstGeom>
          <a:noFill/>
          <a:ln w="63500" cmpd="dbl">
            <a:solidFill>
              <a:schemeClr val="folHlink"/>
            </a:solidFill>
            <a:miter lim="800000"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Comic Sans MS"/>
              <a:cs typeface="Comic Sans MS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052984" y="3853231"/>
            <a:ext cx="16853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omic Sans MS"/>
                <a:cs typeface="Comic Sans MS"/>
              </a:rPr>
              <a:t>Interaction on behalf of the honest parties</a:t>
            </a:r>
            <a:endParaRPr lang="en-US" sz="1400" dirty="0"/>
          </a:p>
        </p:txBody>
      </p:sp>
      <p:sp>
        <p:nvSpPr>
          <p:cNvPr id="53" name="Rectangle 52"/>
          <p:cNvSpPr/>
          <p:nvPr/>
        </p:nvSpPr>
        <p:spPr>
          <a:xfrm>
            <a:off x="194007" y="5853544"/>
            <a:ext cx="262892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mic Sans MS"/>
                <a:cs typeface="Comic Sans MS"/>
              </a:rPr>
              <a:t>SIM: </a:t>
            </a:r>
            <a:r>
              <a:rPr lang="en-US" dirty="0" smtClean="0">
                <a:latin typeface="Comic Sans MS"/>
                <a:cs typeface="Comic Sans MS"/>
              </a:rPr>
              <a:t>Ideal Adversary</a:t>
            </a:r>
            <a:endParaRPr lang="en-US" dirty="0"/>
          </a:p>
        </p:txBody>
      </p:sp>
      <p:sp>
        <p:nvSpPr>
          <p:cNvPr id="54" name="Rectangle 53"/>
          <p:cNvSpPr/>
          <p:nvPr/>
        </p:nvSpPr>
        <p:spPr>
          <a:xfrm>
            <a:off x="1168607" y="4716624"/>
            <a:ext cx="19322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3366FF"/>
                </a:solidFill>
                <a:latin typeface="Comic Sans MS"/>
                <a:cs typeface="Comic Sans MS"/>
              </a:rPr>
              <a:t> {</a:t>
            </a:r>
            <a:r>
              <a:rPr lang="en-US" sz="1600" dirty="0" err="1">
                <a:solidFill>
                  <a:srgbClr val="3366FF"/>
                </a:solidFill>
                <a:latin typeface="Comic Sans MS"/>
                <a:cs typeface="Comic Sans MS"/>
              </a:rPr>
              <a:t>View</a:t>
            </a:r>
            <a:r>
              <a:rPr lang="en-US" sz="1600" baseline="30000" dirty="0" err="1">
                <a:solidFill>
                  <a:srgbClr val="3366FF"/>
                </a:solidFill>
                <a:latin typeface="Comic Sans MS"/>
                <a:cs typeface="Comic Sans MS"/>
              </a:rPr>
              <a:t>Ideal</a:t>
            </a:r>
            <a:r>
              <a:rPr lang="en-US" sz="1600" baseline="-25000" dirty="0" err="1">
                <a:solidFill>
                  <a:srgbClr val="3366FF"/>
                </a:solidFill>
                <a:latin typeface="Comic Sans MS"/>
                <a:cs typeface="Comic Sans MS"/>
              </a:rPr>
              <a:t>i</a:t>
            </a:r>
            <a:r>
              <a:rPr lang="en-US" sz="1600" dirty="0">
                <a:solidFill>
                  <a:srgbClr val="3366FF"/>
                </a:solidFill>
                <a:latin typeface="Comic Sans MS"/>
                <a:cs typeface="Comic Sans MS"/>
              </a:rPr>
              <a:t>}</a:t>
            </a:r>
            <a:r>
              <a:rPr lang="en-US" sz="1600" baseline="-25000" dirty="0">
                <a:solidFill>
                  <a:srgbClr val="3366FF"/>
                </a:solidFill>
                <a:latin typeface="Comic Sans MS"/>
                <a:cs typeface="Comic Sans MS"/>
              </a:rPr>
              <a:t>Pi  in C</a:t>
            </a:r>
            <a:endParaRPr lang="en-US" sz="2400" dirty="0">
              <a:solidFill>
                <a:srgbClr val="3366FF"/>
              </a:solidFill>
            </a:endParaRPr>
          </a:p>
        </p:txBody>
      </p:sp>
      <p:sp>
        <p:nvSpPr>
          <p:cNvPr id="55" name="Text Box 23"/>
          <p:cNvSpPr txBox="1">
            <a:spLocks noChangeAspect="1" noChangeArrowheads="1"/>
          </p:cNvSpPr>
          <p:nvPr/>
        </p:nvSpPr>
        <p:spPr bwMode="auto">
          <a:xfrm>
            <a:off x="3825139" y="4462609"/>
            <a:ext cx="4796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 smtClean="0">
                <a:cs typeface="Times New Roman (Hebrew)" charset="-79"/>
                <a:sym typeface="Symbol" pitchFamily="18" charset="2"/>
              </a:rPr>
              <a:t></a:t>
            </a:r>
            <a:endParaRPr lang="en-US" sz="4000" b="1" dirty="0">
              <a:cs typeface="Times New Roman (Hebrew)" charset="-79"/>
              <a:sym typeface="Symbol" pitchFamily="18" charset="2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204402" y="5242880"/>
            <a:ext cx="3261370" cy="830997"/>
          </a:xfrm>
          <a:prstGeom prst="rect">
            <a:avLst/>
          </a:prstGeom>
          <a:solidFill>
            <a:srgbClr val="9DF9FF"/>
          </a:soli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Random Variable/distribution (over the random coins of parties)</a:t>
            </a:r>
            <a:endParaRPr lang="en-US" sz="16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816198" y="5316398"/>
            <a:ext cx="3261370" cy="830997"/>
          </a:xfrm>
          <a:prstGeom prst="rect">
            <a:avLst/>
          </a:prstGeom>
          <a:solidFill>
            <a:srgbClr val="9DF9FF"/>
          </a:soli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Random Variable/distribution (over the random coins of SIM and </a:t>
            </a:r>
            <a:r>
              <a:rPr lang="en-US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adv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)</a:t>
            </a:r>
            <a:endParaRPr lang="en-US" sz="16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495818" y="3129122"/>
            <a:ext cx="217498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{x</a:t>
            </a:r>
            <a:r>
              <a:rPr lang="en-US" sz="1600" baseline="-25000" dirty="0">
                <a:latin typeface="Comic Sans MS"/>
                <a:cs typeface="Comic Sans MS"/>
              </a:rPr>
              <a:t>3</a:t>
            </a:r>
            <a:r>
              <a:rPr lang="en-US" sz="1600" dirty="0" smtClean="0">
                <a:latin typeface="Comic Sans MS"/>
                <a:cs typeface="Comic Sans MS"/>
              </a:rPr>
              <a:t>, y</a:t>
            </a:r>
            <a:r>
              <a:rPr lang="en-US" sz="1600" baseline="-25000" dirty="0">
                <a:latin typeface="Comic Sans MS"/>
                <a:cs typeface="Comic Sans MS"/>
              </a:rPr>
              <a:t>3</a:t>
            </a:r>
            <a:r>
              <a:rPr lang="en-US" sz="1600" dirty="0" smtClean="0">
                <a:latin typeface="Comic Sans MS"/>
                <a:cs typeface="Comic Sans MS"/>
              </a:rPr>
              <a:t>, r</a:t>
            </a:r>
            <a:r>
              <a:rPr lang="en-US" sz="1600" baseline="-25000" dirty="0">
                <a:latin typeface="Comic Sans MS"/>
                <a:cs typeface="Comic Sans MS"/>
              </a:rPr>
              <a:t>3</a:t>
            </a:r>
            <a:r>
              <a:rPr lang="en-US" sz="1600" dirty="0" smtClean="0">
                <a:latin typeface="Comic Sans MS"/>
                <a:cs typeface="Comic Sans MS"/>
              </a:rPr>
              <a:t>, protocol transcript}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23698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1" grpId="0" animBg="1"/>
      <p:bldP spid="52" grpId="0"/>
      <p:bldP spid="53" grpId="0" animBg="1"/>
      <p:bldP spid="54" grpId="0"/>
      <p:bldP spid="55" grpId="0"/>
      <p:bldP spid="56" grpId="0" animBg="1"/>
      <p:bldP spid="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1752" y="296332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Definition 2: </a:t>
            </a:r>
            <a:r>
              <a:rPr lang="en-US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Indistinguishability</a:t>
            </a:r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 of Joint Distributions of Output and View </a:t>
            </a:r>
            <a:endParaRPr lang="en-US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0486" y="1320916"/>
            <a:ext cx="8817847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&gt;&gt; Joint distribution of  </a:t>
            </a:r>
            <a:r>
              <a:rPr lang="en-US" sz="1600" dirty="0">
                <a:latin typeface="Comic Sans MS"/>
                <a:cs typeface="Comic Sans MS"/>
              </a:rPr>
              <a:t>o</a:t>
            </a:r>
            <a:r>
              <a:rPr lang="en-US" sz="1600" dirty="0" smtClean="0">
                <a:latin typeface="Comic Sans MS"/>
                <a:cs typeface="Comic Sans MS"/>
              </a:rPr>
              <a:t>utput &amp; view of the honest  &amp; corrupted parties in both the worlds can not be told apart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06976" y="2339667"/>
            <a:ext cx="403737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Output</a:t>
            </a:r>
            <a:r>
              <a:rPr lang="en-US" sz="1600" baseline="30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Real</a:t>
            </a:r>
            <a:r>
              <a:rPr lang="en-US" sz="1600" baseline="-25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i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: </a:t>
            </a:r>
            <a:r>
              <a:rPr lang="en-US" sz="1600" dirty="0" smtClean="0">
                <a:latin typeface="Comic Sans MS"/>
                <a:cs typeface="Comic Sans MS"/>
              </a:rPr>
              <a:t>The output of  P</a:t>
            </a:r>
            <a:r>
              <a:rPr lang="en-US" sz="1600" baseline="-25000" dirty="0" smtClean="0">
                <a:latin typeface="Comic Sans MS"/>
                <a:cs typeface="Comic Sans MS"/>
              </a:rPr>
              <a:t>i</a:t>
            </a:r>
            <a:r>
              <a:rPr lang="en-US" sz="1600" dirty="0" smtClean="0">
                <a:latin typeface="Comic Sans MS"/>
                <a:cs typeface="Comic Sans MS"/>
              </a:rPr>
              <a:t>  on input (</a:t>
            </a:r>
            <a:r>
              <a:rPr lang="en-US" sz="1600" dirty="0">
                <a:latin typeface="Comic Sans MS"/>
                <a:cs typeface="Comic Sans MS"/>
              </a:rPr>
              <a:t>x</a:t>
            </a:r>
            <a:r>
              <a:rPr lang="en-US" sz="1600" baseline="-25000" dirty="0">
                <a:latin typeface="Comic Sans MS"/>
                <a:cs typeface="Comic Sans MS"/>
              </a:rPr>
              <a:t>1</a:t>
            </a:r>
            <a:r>
              <a:rPr lang="en-US" sz="1600" dirty="0">
                <a:latin typeface="Comic Sans MS"/>
                <a:cs typeface="Comic Sans MS"/>
              </a:rPr>
              <a:t>,….</a:t>
            </a:r>
            <a:r>
              <a:rPr lang="en-US" sz="1600" dirty="0" err="1">
                <a:latin typeface="Comic Sans MS"/>
                <a:cs typeface="Comic Sans MS"/>
              </a:rPr>
              <a:t>x</a:t>
            </a:r>
            <a:r>
              <a:rPr lang="en-US" sz="1600" baseline="-25000" dirty="0" err="1">
                <a:latin typeface="Comic Sans MS"/>
                <a:cs typeface="Comic Sans MS"/>
              </a:rPr>
              <a:t>n</a:t>
            </a:r>
            <a:r>
              <a:rPr lang="en-US" sz="1600" dirty="0" smtClean="0">
                <a:latin typeface="Comic Sans MS"/>
                <a:cs typeface="Comic Sans MS"/>
              </a:rPr>
              <a:t>) when P</a:t>
            </a:r>
            <a:r>
              <a:rPr lang="en-US" sz="1600" baseline="-25000" dirty="0" smtClean="0">
                <a:latin typeface="Comic Sans MS"/>
                <a:cs typeface="Comic Sans MS"/>
              </a:rPr>
              <a:t>i </a:t>
            </a:r>
            <a:r>
              <a:rPr lang="en-US" sz="1600" dirty="0" smtClean="0">
                <a:latin typeface="Comic Sans MS"/>
                <a:cs typeface="Comic Sans MS"/>
              </a:rPr>
              <a:t> is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honest</a:t>
            </a:r>
            <a:r>
              <a:rPr lang="en-US" sz="1600" dirty="0" smtClean="0">
                <a:latin typeface="Comic Sans MS"/>
                <a:cs typeface="Comic Sans MS"/>
              </a:rPr>
              <a:t>.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82671" y="3172161"/>
            <a:ext cx="427339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View</a:t>
            </a:r>
            <a:r>
              <a:rPr lang="en-US" sz="1600" baseline="30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Real</a:t>
            </a:r>
            <a:r>
              <a:rPr lang="en-US" sz="1600" baseline="-25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i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: </a:t>
            </a:r>
            <a:r>
              <a:rPr lang="en-US" sz="1600" dirty="0" smtClean="0">
                <a:latin typeface="Comic Sans MS"/>
                <a:cs typeface="Comic Sans MS"/>
              </a:rPr>
              <a:t>As defined before when </a:t>
            </a:r>
            <a:r>
              <a:rPr lang="en-US" sz="1600" dirty="0">
                <a:latin typeface="Comic Sans MS"/>
                <a:cs typeface="Comic Sans MS"/>
              </a:rPr>
              <a:t>P</a:t>
            </a:r>
            <a:r>
              <a:rPr lang="en-US" sz="1600" baseline="-25000" dirty="0">
                <a:latin typeface="Comic Sans MS"/>
                <a:cs typeface="Comic Sans MS"/>
              </a:rPr>
              <a:t>i </a:t>
            </a:r>
            <a:r>
              <a:rPr lang="en-US" sz="1600" dirty="0">
                <a:latin typeface="Comic Sans MS"/>
                <a:cs typeface="Comic Sans MS"/>
              </a:rPr>
              <a:t> is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corrupted</a:t>
            </a:r>
            <a:r>
              <a:rPr lang="en-US" sz="1600" dirty="0" smtClean="0">
                <a:latin typeface="Comic Sans MS"/>
                <a:cs typeface="Comic Sans MS"/>
              </a:rPr>
              <a:t>.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cxnSp>
        <p:nvCxnSpPr>
          <p:cNvPr id="11" name="Straight Connector 10"/>
          <p:cNvCxnSpPr>
            <a:endCxn id="52" idx="0"/>
          </p:cNvCxnSpPr>
          <p:nvPr/>
        </p:nvCxnSpPr>
        <p:spPr>
          <a:xfrm>
            <a:off x="4588934" y="2339667"/>
            <a:ext cx="22423" cy="16912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189079" y="6315209"/>
            <a:ext cx="33065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The Real World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699967" y="4066314"/>
            <a:ext cx="40221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3366FF"/>
                </a:solidFill>
                <a:latin typeface="Comic Sans MS"/>
                <a:cs typeface="Comic Sans MS"/>
              </a:rPr>
              <a:t>[</a:t>
            </a:r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 {</a:t>
            </a:r>
            <a:r>
              <a:rPr lang="en-US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View</a:t>
            </a:r>
            <a:r>
              <a:rPr lang="en-US" baseline="30000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Real</a:t>
            </a:r>
            <a:r>
              <a:rPr lang="en-US" baseline="-25000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i</a:t>
            </a:r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}</a:t>
            </a:r>
            <a:r>
              <a:rPr lang="en-US" baseline="-25000" dirty="0" smtClean="0">
                <a:solidFill>
                  <a:srgbClr val="3366FF"/>
                </a:solidFill>
                <a:latin typeface="Comic Sans MS"/>
                <a:cs typeface="Comic Sans MS"/>
              </a:rPr>
              <a:t>Pi  in C </a:t>
            </a:r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, </a:t>
            </a:r>
            <a:r>
              <a:rPr lang="en-US" dirty="0">
                <a:solidFill>
                  <a:srgbClr val="3366FF"/>
                </a:solidFill>
                <a:latin typeface="Comic Sans MS"/>
                <a:cs typeface="Comic Sans MS"/>
              </a:rPr>
              <a:t>{</a:t>
            </a:r>
            <a:r>
              <a:rPr lang="en-US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Output</a:t>
            </a:r>
            <a:r>
              <a:rPr lang="en-US" baseline="30000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Real</a:t>
            </a:r>
            <a:r>
              <a:rPr lang="en-US" baseline="-25000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i</a:t>
            </a:r>
            <a:r>
              <a:rPr lang="en-US" dirty="0">
                <a:solidFill>
                  <a:srgbClr val="3366FF"/>
                </a:solidFill>
                <a:latin typeface="Comic Sans MS"/>
                <a:cs typeface="Comic Sans MS"/>
              </a:rPr>
              <a:t>}</a:t>
            </a:r>
            <a:r>
              <a:rPr lang="en-US" baseline="-25000" dirty="0">
                <a:solidFill>
                  <a:srgbClr val="3366FF"/>
                </a:solidFill>
                <a:latin typeface="Comic Sans MS"/>
                <a:cs typeface="Comic Sans MS"/>
              </a:rPr>
              <a:t>Pi  in </a:t>
            </a:r>
            <a:r>
              <a:rPr lang="en-US" baseline="-25000" dirty="0" smtClean="0">
                <a:solidFill>
                  <a:srgbClr val="3366FF"/>
                </a:solidFill>
                <a:latin typeface="Comic Sans MS"/>
                <a:cs typeface="Comic Sans MS"/>
              </a:rPr>
              <a:t>H </a:t>
            </a:r>
            <a:r>
              <a:rPr lang="en-US" sz="2800" dirty="0" smtClean="0">
                <a:solidFill>
                  <a:srgbClr val="3366FF"/>
                </a:solidFill>
                <a:latin typeface="Comic Sans MS"/>
                <a:cs typeface="Comic Sans MS"/>
              </a:rPr>
              <a:t>]</a:t>
            </a:r>
            <a:endParaRPr lang="en-US" sz="2800" dirty="0">
              <a:solidFill>
                <a:srgbClr val="3366FF"/>
              </a:solidFill>
            </a:endParaRPr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745901" y="6315209"/>
            <a:ext cx="33065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The Ideal World</a:t>
            </a:r>
          </a:p>
        </p:txBody>
      </p:sp>
      <p:sp>
        <p:nvSpPr>
          <p:cNvPr id="49" name="Rectangle 48"/>
          <p:cNvSpPr/>
          <p:nvPr/>
        </p:nvSpPr>
        <p:spPr>
          <a:xfrm>
            <a:off x="314247" y="2339667"/>
            <a:ext cx="4037379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Output</a:t>
            </a:r>
            <a:r>
              <a:rPr lang="en-US" sz="1600" baseline="30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Ideal</a:t>
            </a:r>
            <a:r>
              <a:rPr lang="en-US" sz="1600" baseline="-25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i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: </a:t>
            </a:r>
            <a:r>
              <a:rPr lang="en-US" sz="1600" dirty="0" smtClean="0">
                <a:latin typeface="Comic Sans MS"/>
                <a:cs typeface="Comic Sans MS"/>
              </a:rPr>
              <a:t>The output of  P</a:t>
            </a:r>
            <a:r>
              <a:rPr lang="en-US" sz="1600" baseline="-25000" dirty="0" smtClean="0">
                <a:latin typeface="Comic Sans MS"/>
                <a:cs typeface="Comic Sans MS"/>
              </a:rPr>
              <a:t>i</a:t>
            </a:r>
            <a:r>
              <a:rPr lang="en-US" sz="1600" dirty="0" smtClean="0">
                <a:latin typeface="Comic Sans MS"/>
                <a:cs typeface="Comic Sans MS"/>
              </a:rPr>
              <a:t>  on input (</a:t>
            </a:r>
            <a:r>
              <a:rPr lang="en-US" sz="1600" dirty="0">
                <a:latin typeface="Comic Sans MS"/>
                <a:cs typeface="Comic Sans MS"/>
              </a:rPr>
              <a:t>x</a:t>
            </a:r>
            <a:r>
              <a:rPr lang="en-US" sz="1600" baseline="-25000" dirty="0">
                <a:latin typeface="Comic Sans MS"/>
                <a:cs typeface="Comic Sans MS"/>
              </a:rPr>
              <a:t>1</a:t>
            </a:r>
            <a:r>
              <a:rPr lang="en-US" sz="1600" dirty="0">
                <a:latin typeface="Comic Sans MS"/>
                <a:cs typeface="Comic Sans MS"/>
              </a:rPr>
              <a:t>,….</a:t>
            </a:r>
            <a:r>
              <a:rPr lang="en-US" sz="1600" dirty="0" err="1">
                <a:latin typeface="Comic Sans MS"/>
                <a:cs typeface="Comic Sans MS"/>
              </a:rPr>
              <a:t>x</a:t>
            </a:r>
            <a:r>
              <a:rPr lang="en-US" sz="1600" baseline="-25000" dirty="0" err="1">
                <a:latin typeface="Comic Sans MS"/>
                <a:cs typeface="Comic Sans MS"/>
              </a:rPr>
              <a:t>n</a:t>
            </a:r>
            <a:r>
              <a:rPr lang="en-US" sz="1600" dirty="0" smtClean="0">
                <a:latin typeface="Comic Sans MS"/>
                <a:cs typeface="Comic Sans MS"/>
              </a:rPr>
              <a:t>) when P</a:t>
            </a:r>
            <a:r>
              <a:rPr lang="en-US" sz="1600" baseline="-25000" dirty="0" smtClean="0">
                <a:latin typeface="Comic Sans MS"/>
                <a:cs typeface="Comic Sans MS"/>
              </a:rPr>
              <a:t>i </a:t>
            </a:r>
            <a:r>
              <a:rPr lang="en-US" sz="1600" dirty="0" smtClean="0">
                <a:latin typeface="Comic Sans MS"/>
                <a:cs typeface="Comic Sans MS"/>
              </a:rPr>
              <a:t> is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honest</a:t>
            </a:r>
            <a:r>
              <a:rPr lang="en-US" sz="1600" dirty="0" smtClean="0">
                <a:latin typeface="Comic Sans MS"/>
                <a:cs typeface="Comic Sans MS"/>
              </a:rPr>
              <a:t>.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01752" y="3153272"/>
            <a:ext cx="427339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View</a:t>
            </a:r>
            <a:r>
              <a:rPr lang="en-US" sz="1600" baseline="30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Ideal</a:t>
            </a:r>
            <a:r>
              <a:rPr lang="en-US" sz="1600" baseline="-250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i</a:t>
            </a:r>
            <a:r>
              <a:rPr lang="en-US" sz="1600" baseline="-250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: </a:t>
            </a:r>
            <a:r>
              <a:rPr lang="en-US" sz="1600" dirty="0" smtClean="0">
                <a:latin typeface="Comic Sans MS"/>
                <a:cs typeface="Comic Sans MS"/>
              </a:rPr>
              <a:t>As defined before when </a:t>
            </a:r>
            <a:r>
              <a:rPr lang="en-US" sz="1600" dirty="0">
                <a:latin typeface="Comic Sans MS"/>
                <a:cs typeface="Comic Sans MS"/>
              </a:rPr>
              <a:t>P</a:t>
            </a:r>
            <a:r>
              <a:rPr lang="en-US" sz="1600" baseline="-25000" dirty="0">
                <a:latin typeface="Comic Sans MS"/>
                <a:cs typeface="Comic Sans MS"/>
              </a:rPr>
              <a:t>i </a:t>
            </a:r>
            <a:r>
              <a:rPr lang="en-US" sz="1600" dirty="0">
                <a:latin typeface="Comic Sans MS"/>
                <a:cs typeface="Comic Sans MS"/>
              </a:rPr>
              <a:t> is 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corrupted</a:t>
            </a:r>
            <a:r>
              <a:rPr lang="en-US" sz="1600" dirty="0" smtClean="0">
                <a:latin typeface="Comic Sans MS"/>
                <a:cs typeface="Comic Sans MS"/>
              </a:rPr>
              <a:t>.</a:t>
            </a:r>
            <a:endParaRPr lang="en-US" sz="1600" baseline="-25000" dirty="0">
              <a:latin typeface="Comic Sans MS"/>
              <a:cs typeface="Comic Sans MS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73942" y="4095963"/>
            <a:ext cx="41776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3366FF"/>
                </a:solidFill>
                <a:latin typeface="Comic Sans MS"/>
                <a:cs typeface="Comic Sans MS"/>
              </a:rPr>
              <a:t>[</a:t>
            </a:r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 {</a:t>
            </a:r>
            <a:r>
              <a:rPr lang="en-US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View</a:t>
            </a:r>
            <a:r>
              <a:rPr lang="en-US" baseline="30000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Ideal</a:t>
            </a:r>
            <a:r>
              <a:rPr lang="en-US" baseline="-25000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i</a:t>
            </a:r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}</a:t>
            </a:r>
            <a:r>
              <a:rPr lang="en-US" baseline="-25000" dirty="0" smtClean="0">
                <a:solidFill>
                  <a:srgbClr val="3366FF"/>
                </a:solidFill>
                <a:latin typeface="Comic Sans MS"/>
                <a:cs typeface="Comic Sans MS"/>
              </a:rPr>
              <a:t>Pi  in C </a:t>
            </a:r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, {</a:t>
            </a:r>
            <a:r>
              <a:rPr lang="en-US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Output</a:t>
            </a:r>
            <a:r>
              <a:rPr lang="en-US" baseline="30000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Ideal</a:t>
            </a:r>
            <a:r>
              <a:rPr lang="en-US" baseline="-25000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i</a:t>
            </a:r>
            <a:r>
              <a:rPr lang="en-US" dirty="0">
                <a:solidFill>
                  <a:srgbClr val="3366FF"/>
                </a:solidFill>
                <a:latin typeface="Comic Sans MS"/>
                <a:cs typeface="Comic Sans MS"/>
              </a:rPr>
              <a:t>}</a:t>
            </a:r>
            <a:r>
              <a:rPr lang="en-US" baseline="-25000" dirty="0">
                <a:solidFill>
                  <a:srgbClr val="3366FF"/>
                </a:solidFill>
                <a:latin typeface="Comic Sans MS"/>
                <a:cs typeface="Comic Sans MS"/>
              </a:rPr>
              <a:t>Pi  in </a:t>
            </a:r>
            <a:r>
              <a:rPr lang="en-US" baseline="-25000" dirty="0" smtClean="0">
                <a:solidFill>
                  <a:srgbClr val="3366FF"/>
                </a:solidFill>
                <a:latin typeface="Comic Sans MS"/>
                <a:cs typeface="Comic Sans MS"/>
              </a:rPr>
              <a:t>H </a:t>
            </a:r>
            <a:r>
              <a:rPr lang="en-US" sz="2800" dirty="0" smtClean="0">
                <a:solidFill>
                  <a:srgbClr val="3366FF"/>
                </a:solidFill>
                <a:latin typeface="Comic Sans MS"/>
                <a:cs typeface="Comic Sans MS"/>
              </a:rPr>
              <a:t>]</a:t>
            </a:r>
            <a:endParaRPr lang="en-US" sz="2800" dirty="0">
              <a:solidFill>
                <a:srgbClr val="3366FF"/>
              </a:solidFill>
            </a:endParaRPr>
          </a:p>
        </p:txBody>
      </p:sp>
      <p:sp>
        <p:nvSpPr>
          <p:cNvPr id="52" name="Text Box 23"/>
          <p:cNvSpPr txBox="1">
            <a:spLocks noChangeAspect="1" noChangeArrowheads="1"/>
          </p:cNvSpPr>
          <p:nvPr/>
        </p:nvSpPr>
        <p:spPr bwMode="auto">
          <a:xfrm>
            <a:off x="4403608" y="4030948"/>
            <a:ext cx="415498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dirty="0" smtClean="0">
                <a:cs typeface="Times New Roman (Hebrew)" charset="-79"/>
                <a:sym typeface="Symbol" pitchFamily="18" charset="2"/>
              </a:rPr>
              <a:t></a:t>
            </a:r>
            <a:endParaRPr lang="en-US" sz="3200" b="1" dirty="0">
              <a:cs typeface="Times New Roman (Hebrew)" charset="-79"/>
              <a:sym typeface="Symbol" pitchFamily="18" charset="2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263448" y="5036067"/>
            <a:ext cx="7818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omic Sans MS"/>
                <a:cs typeface="Comic Sans MS"/>
              </a:rPr>
              <a:t>&gt;&gt; First note that this def. subsumes the previous definition (stronger) 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63448" y="5473595"/>
            <a:ext cx="4617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omic Sans MS"/>
                <a:cs typeface="Comic Sans MS"/>
              </a:rPr>
              <a:t>&gt;&gt; Captures  randomized functions as well 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070641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0" grpId="0"/>
      <p:bldP spid="49" grpId="0"/>
      <p:bldP spid="50" grpId="0"/>
      <p:bldP spid="51" grpId="0"/>
      <p:bldP spid="52" grpId="0"/>
      <p:bldP spid="55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1752" y="296332"/>
            <a:ext cx="8534400" cy="75895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Randomized Function and Definition 1</a:t>
            </a:r>
            <a:endParaRPr lang="en-US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588934" y="2339667"/>
            <a:ext cx="22423" cy="169128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189079" y="6315209"/>
            <a:ext cx="33065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The Real World</a:t>
            </a:r>
          </a:p>
        </p:txBody>
      </p:sp>
      <p:sp>
        <p:nvSpPr>
          <p:cNvPr id="48" name="Text Box 7"/>
          <p:cNvSpPr txBox="1">
            <a:spLocks noChangeArrowheads="1"/>
          </p:cNvSpPr>
          <p:nvPr/>
        </p:nvSpPr>
        <p:spPr bwMode="auto">
          <a:xfrm>
            <a:off x="745901" y="6315209"/>
            <a:ext cx="33065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The Ideal World</a:t>
            </a:r>
          </a:p>
        </p:txBody>
      </p:sp>
      <p:sp>
        <p:nvSpPr>
          <p:cNvPr id="56" name="Rectangle 55"/>
          <p:cNvSpPr/>
          <p:nvPr/>
        </p:nvSpPr>
        <p:spPr>
          <a:xfrm>
            <a:off x="4734441" y="4137464"/>
            <a:ext cx="30191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omic Sans MS"/>
                <a:cs typeface="Comic Sans MS"/>
              </a:rPr>
              <a:t>&gt;&gt; Is this protocol secure?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285383" y="5877721"/>
            <a:ext cx="427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omic Sans MS"/>
                <a:cs typeface="Comic Sans MS"/>
              </a:rPr>
              <a:t>The proof says the protocol is secure!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151318" y="1417134"/>
            <a:ext cx="3396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omic Sans MS"/>
                <a:cs typeface="Comic Sans MS"/>
              </a:rPr>
              <a:t>f</a:t>
            </a:r>
            <a:r>
              <a:rPr lang="en-US" dirty="0" smtClean="0">
                <a:latin typeface="Comic Sans MS"/>
                <a:cs typeface="Comic Sans MS"/>
              </a:rPr>
              <a:t>( , ) = (r , )   r is a random bit</a:t>
            </a: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19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9459887"/>
              </p:ext>
            </p:extLst>
          </p:nvPr>
        </p:nvGraphicFramePr>
        <p:xfrm>
          <a:off x="322967" y="2125666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290" name="Clip" r:id="rId3" imgW="525240" imgH="1361880" progId="">
                  <p:embed/>
                </p:oleObj>
              </mc:Choice>
              <mc:Fallback>
                <p:oleObj name="Clip" r:id="rId3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967" y="2125666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9028558"/>
              </p:ext>
            </p:extLst>
          </p:nvPr>
        </p:nvGraphicFramePr>
        <p:xfrm>
          <a:off x="4061113" y="2107627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291" name="Clip" r:id="rId5" imgW="525240" imgH="1361880" progId="">
                  <p:embed/>
                </p:oleObj>
              </mc:Choice>
              <mc:Fallback>
                <p:oleObj name="Clip" r:id="rId5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1113" y="2107627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955015" y="2830133"/>
            <a:ext cx="614883" cy="616733"/>
            <a:chOff x="5096933" y="5191400"/>
            <a:chExt cx="614883" cy="616733"/>
          </a:xfrm>
        </p:grpSpPr>
        <p:sp>
          <p:nvSpPr>
            <p:cNvPr id="22" name="Oval 21"/>
            <p:cNvSpPr/>
            <p:nvPr/>
          </p:nvSpPr>
          <p:spPr>
            <a:xfrm>
              <a:off x="5096933" y="5191400"/>
              <a:ext cx="597605" cy="616733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 Box 7"/>
            <p:cNvSpPr txBox="1">
              <a:spLocks noChangeArrowheads="1"/>
            </p:cNvSpPr>
            <p:nvPr/>
          </p:nvSpPr>
          <p:spPr bwMode="auto">
            <a:xfrm>
              <a:off x="5216144" y="5199586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omic Sans MS"/>
                  <a:cs typeface="Comic Sans MS"/>
                </a:rPr>
                <a:t>r</a:t>
              </a:r>
              <a:endParaRPr lang="en-US" sz="2400" baseline="-25000" dirty="0" smtClean="0">
                <a:latin typeface="Comic Sans MS"/>
                <a:cs typeface="Comic Sans MS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447864" y="2793293"/>
            <a:ext cx="648749" cy="616733"/>
            <a:chOff x="5096933" y="5191400"/>
            <a:chExt cx="648749" cy="616733"/>
          </a:xfrm>
        </p:grpSpPr>
        <p:sp>
          <p:nvSpPr>
            <p:cNvPr id="25" name="Oval 24"/>
            <p:cNvSpPr/>
            <p:nvPr/>
          </p:nvSpPr>
          <p:spPr>
            <a:xfrm>
              <a:off x="5096933" y="5191400"/>
              <a:ext cx="597605" cy="616733"/>
            </a:xfrm>
            <a:prstGeom prst="ellipse">
              <a:avLst/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5250010" y="5199586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omic Sans MS"/>
                  <a:cs typeface="Comic Sans MS"/>
                </a:rPr>
                <a:t>.</a:t>
              </a:r>
              <a:endParaRPr lang="en-US" sz="2400" baseline="-25000" dirty="0" smtClean="0">
                <a:latin typeface="Comic Sans MS"/>
                <a:cs typeface="Comic Sans MS"/>
              </a:endParaRPr>
            </a:p>
          </p:txBody>
        </p:sp>
      </p:grp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1301" y="2091800"/>
            <a:ext cx="956792" cy="1272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" name="Group 25"/>
          <p:cNvGrpSpPr/>
          <p:nvPr/>
        </p:nvGrpSpPr>
        <p:grpSpPr>
          <a:xfrm>
            <a:off x="907973" y="2068860"/>
            <a:ext cx="660729" cy="584472"/>
            <a:chOff x="1475656" y="2484488"/>
            <a:chExt cx="660729" cy="584472"/>
          </a:xfrm>
        </p:grpSpPr>
        <p:sp>
          <p:nvSpPr>
            <p:cNvPr id="29" name="Oval 28"/>
            <p:cNvSpPr/>
            <p:nvPr/>
          </p:nvSpPr>
          <p:spPr>
            <a:xfrm>
              <a:off x="1475656" y="249289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1" name="Text Box 7"/>
            <p:cNvSpPr txBox="1">
              <a:spLocks noChangeArrowheads="1"/>
            </p:cNvSpPr>
            <p:nvPr/>
          </p:nvSpPr>
          <p:spPr bwMode="auto">
            <a:xfrm>
              <a:off x="1640713" y="2484488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omic Sans MS"/>
                  <a:cs typeface="Comic Sans MS"/>
                </a:rPr>
                <a:t>.</a:t>
              </a:r>
              <a:endParaRPr lang="en-US" sz="2400" baseline="-25000" dirty="0" smtClean="0">
                <a:latin typeface="Comic Sans MS"/>
                <a:cs typeface="Comic Sans MS"/>
              </a:endParaRPr>
            </a:p>
          </p:txBody>
        </p:sp>
      </p:grpSp>
      <p:grpSp>
        <p:nvGrpSpPr>
          <p:cNvPr id="32" name="Group 26"/>
          <p:cNvGrpSpPr/>
          <p:nvPr/>
        </p:nvGrpSpPr>
        <p:grpSpPr>
          <a:xfrm>
            <a:off x="3422222" y="2050645"/>
            <a:ext cx="660729" cy="584472"/>
            <a:chOff x="1475656" y="2484488"/>
            <a:chExt cx="660729" cy="584472"/>
          </a:xfrm>
        </p:grpSpPr>
        <p:sp>
          <p:nvSpPr>
            <p:cNvPr id="33" name="Oval 32"/>
            <p:cNvSpPr/>
            <p:nvPr/>
          </p:nvSpPr>
          <p:spPr>
            <a:xfrm>
              <a:off x="1475656" y="249289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4" name="Text Box 7"/>
            <p:cNvSpPr txBox="1">
              <a:spLocks noChangeArrowheads="1"/>
            </p:cNvSpPr>
            <p:nvPr/>
          </p:nvSpPr>
          <p:spPr bwMode="auto">
            <a:xfrm>
              <a:off x="1640713" y="2484488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omic Sans MS"/>
                  <a:cs typeface="Comic Sans MS"/>
                </a:rPr>
                <a:t>.</a:t>
              </a:r>
              <a:endParaRPr lang="en-US" sz="2400" baseline="-25000" dirty="0" smtClean="0">
                <a:latin typeface="Comic Sans MS"/>
                <a:cs typeface="Comic Sans MS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965600" y="3364742"/>
            <a:ext cx="1185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Sample r randomly</a:t>
            </a:r>
            <a:endParaRPr lang="en-US" dirty="0"/>
          </a:p>
        </p:txBody>
      </p:sp>
      <p:graphicFrame>
        <p:nvGraphicFramePr>
          <p:cNvPr id="35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8908975"/>
              </p:ext>
            </p:extLst>
          </p:nvPr>
        </p:nvGraphicFramePr>
        <p:xfrm>
          <a:off x="4819106" y="2109541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292" name="Clip" r:id="rId7" imgW="525240" imgH="1361880" progId="">
                  <p:embed/>
                </p:oleObj>
              </mc:Choice>
              <mc:Fallback>
                <p:oleObj name="Clip" r:id="rId7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106" y="2109541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8795142"/>
              </p:ext>
            </p:extLst>
          </p:nvPr>
        </p:nvGraphicFramePr>
        <p:xfrm>
          <a:off x="8557252" y="2091502"/>
          <a:ext cx="290513" cy="9122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2293" name="Clip" r:id="rId8" imgW="525240" imgH="1361880" progId="">
                  <p:embed/>
                </p:oleObj>
              </mc:Choice>
              <mc:Fallback>
                <p:oleObj name="Clip" r:id="rId8" imgW="525240" imgH="136188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57252" y="2091502"/>
                        <a:ext cx="290513" cy="9122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7" name="Group 25"/>
          <p:cNvGrpSpPr/>
          <p:nvPr/>
        </p:nvGrpSpPr>
        <p:grpSpPr>
          <a:xfrm>
            <a:off x="5404112" y="2052735"/>
            <a:ext cx="660729" cy="584472"/>
            <a:chOff x="1475656" y="2484488"/>
            <a:chExt cx="660729" cy="584472"/>
          </a:xfrm>
        </p:grpSpPr>
        <p:sp>
          <p:nvSpPr>
            <p:cNvPr id="38" name="Oval 37"/>
            <p:cNvSpPr/>
            <p:nvPr/>
          </p:nvSpPr>
          <p:spPr>
            <a:xfrm>
              <a:off x="1475656" y="249289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9" name="Text Box 7"/>
            <p:cNvSpPr txBox="1">
              <a:spLocks noChangeArrowheads="1"/>
            </p:cNvSpPr>
            <p:nvPr/>
          </p:nvSpPr>
          <p:spPr bwMode="auto">
            <a:xfrm>
              <a:off x="1640713" y="2484488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omic Sans MS"/>
                  <a:cs typeface="Comic Sans MS"/>
                </a:rPr>
                <a:t>.</a:t>
              </a:r>
              <a:endParaRPr lang="en-US" sz="2400" baseline="-25000" dirty="0" smtClean="0">
                <a:latin typeface="Comic Sans MS"/>
                <a:cs typeface="Comic Sans MS"/>
              </a:endParaRPr>
            </a:p>
          </p:txBody>
        </p:sp>
      </p:grpSp>
      <p:grpSp>
        <p:nvGrpSpPr>
          <p:cNvPr id="40" name="Group 26"/>
          <p:cNvGrpSpPr/>
          <p:nvPr/>
        </p:nvGrpSpPr>
        <p:grpSpPr>
          <a:xfrm>
            <a:off x="7901428" y="2085319"/>
            <a:ext cx="660729" cy="584472"/>
            <a:chOff x="1475656" y="2484488"/>
            <a:chExt cx="660729" cy="584472"/>
          </a:xfrm>
        </p:grpSpPr>
        <p:sp>
          <p:nvSpPr>
            <p:cNvPr id="41" name="Oval 40"/>
            <p:cNvSpPr/>
            <p:nvPr/>
          </p:nvSpPr>
          <p:spPr>
            <a:xfrm>
              <a:off x="1475656" y="2492896"/>
              <a:ext cx="576064" cy="57606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42" name="Text Box 7"/>
            <p:cNvSpPr txBox="1">
              <a:spLocks noChangeArrowheads="1"/>
            </p:cNvSpPr>
            <p:nvPr/>
          </p:nvSpPr>
          <p:spPr bwMode="auto">
            <a:xfrm>
              <a:off x="1640713" y="2484488"/>
              <a:ext cx="49567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omic Sans MS"/>
                  <a:cs typeface="Comic Sans MS"/>
                </a:rPr>
                <a:t>.</a:t>
              </a:r>
              <a:endParaRPr lang="en-US" sz="2400" baseline="-25000" dirty="0" smtClean="0">
                <a:latin typeface="Comic Sans MS"/>
                <a:cs typeface="Comic Sans MS"/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4588934" y="3029056"/>
            <a:ext cx="14759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Sample r randomly and output</a:t>
            </a:r>
            <a:endParaRPr lang="en-US" sz="16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569169" y="2852278"/>
            <a:ext cx="2349192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6682824" y="2425542"/>
            <a:ext cx="295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r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8092780" y="4154397"/>
            <a:ext cx="5448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Comic Sans MS"/>
                <a:cs typeface="Comic Sans MS"/>
              </a:rPr>
              <a:t>No!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872109" y="5007585"/>
            <a:ext cx="19322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3366FF"/>
                </a:solidFill>
                <a:latin typeface="Comic Sans MS"/>
                <a:cs typeface="Comic Sans MS"/>
              </a:rPr>
              <a:t>{</a:t>
            </a:r>
            <a:r>
              <a:rPr lang="en-US" sz="1600" dirty="0" err="1">
                <a:solidFill>
                  <a:srgbClr val="3366FF"/>
                </a:solidFill>
                <a:latin typeface="Comic Sans MS"/>
                <a:cs typeface="Comic Sans MS"/>
              </a:rPr>
              <a:t>View</a:t>
            </a:r>
            <a:r>
              <a:rPr lang="en-US" sz="1600" baseline="30000" dirty="0" err="1">
                <a:solidFill>
                  <a:srgbClr val="3366FF"/>
                </a:solidFill>
                <a:latin typeface="Comic Sans MS"/>
                <a:cs typeface="Comic Sans MS"/>
              </a:rPr>
              <a:t>Real</a:t>
            </a:r>
            <a:r>
              <a:rPr lang="en-US" sz="1600" baseline="-25000" dirty="0" err="1">
                <a:solidFill>
                  <a:srgbClr val="3366FF"/>
                </a:solidFill>
                <a:latin typeface="Comic Sans MS"/>
                <a:cs typeface="Comic Sans MS"/>
              </a:rPr>
              <a:t>i</a:t>
            </a:r>
            <a:r>
              <a:rPr lang="en-US" sz="1600" dirty="0">
                <a:solidFill>
                  <a:srgbClr val="3366FF"/>
                </a:solidFill>
                <a:latin typeface="Comic Sans MS"/>
                <a:cs typeface="Comic Sans MS"/>
              </a:rPr>
              <a:t>}</a:t>
            </a:r>
            <a:r>
              <a:rPr lang="en-US" sz="1600" baseline="-25000" dirty="0">
                <a:solidFill>
                  <a:srgbClr val="3366FF"/>
                </a:solidFill>
                <a:latin typeface="Comic Sans MS"/>
                <a:cs typeface="Comic Sans MS"/>
              </a:rPr>
              <a:t>Pi  in C</a:t>
            </a:r>
            <a:endParaRPr lang="en-US" sz="2400" dirty="0">
              <a:solidFill>
                <a:srgbClr val="3366FF"/>
              </a:solidFill>
            </a:endParaRPr>
          </a:p>
        </p:txBody>
      </p:sp>
      <p:pic>
        <p:nvPicPr>
          <p:cNvPr id="54" name="Picture 7" descr="j0139031[1]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87652" y="4919528"/>
            <a:ext cx="579246" cy="819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Rectangle 58"/>
          <p:cNvSpPr/>
          <p:nvPr/>
        </p:nvSpPr>
        <p:spPr>
          <a:xfrm>
            <a:off x="3422222" y="3549408"/>
            <a:ext cx="83794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Comic Sans MS"/>
                <a:cs typeface="Comic Sans MS"/>
              </a:rPr>
              <a:t>SIM</a:t>
            </a:r>
            <a:endParaRPr lang="en-US" sz="2400" b="1" dirty="0"/>
          </a:p>
        </p:txBody>
      </p:sp>
      <p:sp>
        <p:nvSpPr>
          <p:cNvPr id="60" name="Line 43"/>
          <p:cNvSpPr>
            <a:spLocks noChangeShapeType="1"/>
          </p:cNvSpPr>
          <p:nvPr/>
        </p:nvSpPr>
        <p:spPr bwMode="auto">
          <a:xfrm>
            <a:off x="3783936" y="4152865"/>
            <a:ext cx="0" cy="837787"/>
          </a:xfrm>
          <a:prstGeom prst="line">
            <a:avLst/>
          </a:prstGeom>
          <a:noFill/>
          <a:ln w="63500" cmpd="dbl">
            <a:solidFill>
              <a:schemeClr val="folHlink"/>
            </a:solidFill>
            <a:miter lim="800000"/>
            <a:headEnd type="stealth" w="med" len="med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>
              <a:latin typeface="Comic Sans MS"/>
              <a:cs typeface="Comic Sans MS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915621" y="4091789"/>
            <a:ext cx="30441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omic Sans MS"/>
                <a:cs typeface="Comic Sans MS"/>
              </a:rPr>
              <a:t>Interaction on behalf of the honest party</a:t>
            </a:r>
          </a:p>
          <a:p>
            <a:endParaRPr lang="en-US" sz="1400" dirty="0" smtClean="0">
              <a:latin typeface="Comic Sans MS"/>
              <a:cs typeface="Comic Sans MS"/>
            </a:endParaRPr>
          </a:p>
          <a:p>
            <a:r>
              <a:rPr lang="en-US" sz="1400" dirty="0" smtClean="0">
                <a:latin typeface="Comic Sans MS"/>
                <a:cs typeface="Comic Sans MS"/>
              </a:rPr>
              <a:t>Sample and send a random r’</a:t>
            </a:r>
            <a:endParaRPr lang="en-US" sz="1400" dirty="0"/>
          </a:p>
        </p:txBody>
      </p:sp>
      <p:sp>
        <p:nvSpPr>
          <p:cNvPr id="62" name="Rectangle 61"/>
          <p:cNvSpPr/>
          <p:nvPr/>
        </p:nvSpPr>
        <p:spPr>
          <a:xfrm>
            <a:off x="4081555" y="5045759"/>
            <a:ext cx="19322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3366FF"/>
                </a:solidFill>
                <a:latin typeface="Comic Sans MS"/>
                <a:cs typeface="Comic Sans MS"/>
              </a:rPr>
              <a:t> {</a:t>
            </a:r>
            <a:r>
              <a:rPr lang="en-US" sz="1600" dirty="0" err="1">
                <a:solidFill>
                  <a:srgbClr val="3366FF"/>
                </a:solidFill>
                <a:latin typeface="Comic Sans MS"/>
                <a:cs typeface="Comic Sans MS"/>
              </a:rPr>
              <a:t>View</a:t>
            </a:r>
            <a:r>
              <a:rPr lang="en-US" sz="1600" baseline="30000" dirty="0" err="1">
                <a:solidFill>
                  <a:srgbClr val="3366FF"/>
                </a:solidFill>
                <a:latin typeface="Comic Sans MS"/>
                <a:cs typeface="Comic Sans MS"/>
              </a:rPr>
              <a:t>Ideal</a:t>
            </a:r>
            <a:r>
              <a:rPr lang="en-US" sz="1600" baseline="-25000" dirty="0" err="1">
                <a:solidFill>
                  <a:srgbClr val="3366FF"/>
                </a:solidFill>
                <a:latin typeface="Comic Sans MS"/>
                <a:cs typeface="Comic Sans MS"/>
              </a:rPr>
              <a:t>i</a:t>
            </a:r>
            <a:r>
              <a:rPr lang="en-US" sz="1600" dirty="0">
                <a:solidFill>
                  <a:srgbClr val="3366FF"/>
                </a:solidFill>
                <a:latin typeface="Comic Sans MS"/>
                <a:cs typeface="Comic Sans MS"/>
              </a:rPr>
              <a:t>}</a:t>
            </a:r>
            <a:r>
              <a:rPr lang="en-US" sz="1600" baseline="-25000" dirty="0">
                <a:solidFill>
                  <a:srgbClr val="3366FF"/>
                </a:solidFill>
                <a:latin typeface="Comic Sans MS"/>
                <a:cs typeface="Comic Sans MS"/>
              </a:rPr>
              <a:t>Pi  in C</a:t>
            </a:r>
            <a:endParaRPr lang="en-US" sz="2400" dirty="0">
              <a:solidFill>
                <a:srgbClr val="3366FF"/>
              </a:solidFill>
            </a:endParaRPr>
          </a:p>
        </p:txBody>
      </p:sp>
      <p:sp>
        <p:nvSpPr>
          <p:cNvPr id="63" name="Text Box 23"/>
          <p:cNvSpPr txBox="1">
            <a:spLocks noChangeAspect="1" noChangeArrowheads="1"/>
          </p:cNvSpPr>
          <p:nvPr/>
        </p:nvSpPr>
        <p:spPr bwMode="auto">
          <a:xfrm>
            <a:off x="6082860" y="4847274"/>
            <a:ext cx="4796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dirty="0" smtClean="0">
                <a:cs typeface="Times New Roman (Hebrew)" charset="-79"/>
                <a:sym typeface="Symbol" pitchFamily="18" charset="2"/>
              </a:rPr>
              <a:t></a:t>
            </a:r>
            <a:endParaRPr lang="en-US" sz="4000" b="1" dirty="0">
              <a:cs typeface="Times New Roman (Hebrew)" charset="-79"/>
              <a:sym typeface="Symbol" pitchFamily="18" charset="2"/>
            </a:endParaRPr>
          </a:p>
        </p:txBody>
      </p:sp>
      <p:pic>
        <p:nvPicPr>
          <p:cNvPr id="64" name="Picture 7" descr="j0139031[1]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82145" y="2093727"/>
            <a:ext cx="579246" cy="100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7" descr="j0139031[1]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09087" y="2010851"/>
            <a:ext cx="579246" cy="1002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Rectangle 65"/>
          <p:cNvSpPr/>
          <p:nvPr/>
        </p:nvSpPr>
        <p:spPr>
          <a:xfrm>
            <a:off x="6851667" y="5426499"/>
            <a:ext cx="19322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3366FF"/>
                </a:solidFill>
                <a:latin typeface="Comic Sans MS"/>
                <a:cs typeface="Comic Sans MS"/>
              </a:rPr>
              <a:t>r : r is random</a:t>
            </a:r>
            <a:endParaRPr lang="en-US" sz="2400" dirty="0">
              <a:solidFill>
                <a:srgbClr val="3366FF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096613" y="5450530"/>
            <a:ext cx="193224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r>
              <a:rPr lang="en-US" sz="1600" dirty="0" smtClean="0">
                <a:solidFill>
                  <a:srgbClr val="3366FF"/>
                </a:solidFill>
                <a:latin typeface="Comic Sans MS"/>
                <a:cs typeface="Comic Sans MS"/>
              </a:rPr>
              <a:t>r’ : r’ random</a:t>
            </a:r>
            <a:endParaRPr lang="en-US" sz="24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338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8" grpId="0"/>
      <p:bldP spid="7" grpId="0"/>
      <p:bldP spid="43" grpId="0"/>
      <p:bldP spid="46" grpId="0"/>
      <p:bldP spid="47" grpId="0"/>
      <p:bldP spid="53" grpId="0"/>
      <p:bldP spid="59" grpId="0" animBg="1"/>
      <p:bldP spid="60" grpId="0" animBg="1"/>
      <p:bldP spid="61" grpId="0"/>
      <p:bldP spid="62" grpId="0"/>
      <p:bldP spid="63" grpId="0"/>
      <p:bldP spid="66" grpId="0"/>
      <p:bldP spid="6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Civic.thmx</Template>
  <TotalTime>17976</TotalTime>
  <Words>3712</Words>
  <Application>Microsoft Macintosh PowerPoint</Application>
  <PresentationFormat>On-screen Show (4:3)</PresentationFormat>
  <Paragraphs>671</Paragraphs>
  <Slides>44</Slides>
  <Notes>35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Civic</vt:lpstr>
      <vt:lpstr>Clip</vt:lpstr>
      <vt:lpstr>Equation</vt:lpstr>
      <vt:lpstr>Secure Computation  (Lecture 5)</vt:lpstr>
      <vt:lpstr>Recap </vt:lpstr>
      <vt:lpstr>PowerPoint Presentation</vt:lpstr>
      <vt:lpstr>PowerPoint Presentation</vt:lpstr>
      <vt:lpstr>How do you compare Real world with Ideal World?</vt:lpstr>
      <vt:lpstr>Real world (leaked values) vs. Ideal world (allowed values)</vt:lpstr>
      <vt:lpstr>Definition1: View indistinguishability of Adversary in Real and Ideal world</vt:lpstr>
      <vt:lpstr>Definition 2: Indistinguishability of Joint Distributions of Output and View </vt:lpstr>
      <vt:lpstr>Randomized Function and Definition 1</vt:lpstr>
      <vt:lpstr>Randomized Function and Definition 2</vt:lpstr>
      <vt:lpstr>Definition 1 is Enough!</vt:lpstr>
      <vt:lpstr>Making Indistinguishability Precise</vt:lpstr>
      <vt:lpstr>Computational Indistinguishability</vt:lpstr>
      <vt:lpstr>Statistical Indistinguishability</vt:lpstr>
      <vt:lpstr>Perfect Indistinguishability</vt:lpstr>
      <vt:lpstr>PowerPoint Presentation</vt:lpstr>
      <vt:lpstr>PowerPoint Presentation</vt:lpstr>
      <vt:lpstr>PowerPoint Presentation</vt:lpstr>
      <vt:lpstr>(n, t) - Secret Sharing Scheme  [Shamir 1979, Blackley 1979]</vt:lpstr>
      <vt:lpstr>(n, t) - Secret Sharing Scheme  [Shamir 1979, Blackley 1979]</vt:lpstr>
      <vt:lpstr>(n, t) - Secret Sharing Scheme [Shamir 1979, Blackley 1979]</vt:lpstr>
      <vt:lpstr>(n, t) - Secret Sharing Scheme  [Shamir 1979, Blackley 1979]</vt:lpstr>
      <vt:lpstr>Shamir-sharing: (n,t) - Secret Sharing for Semi-honest Adversaries</vt:lpstr>
      <vt:lpstr>Reconstruction of Shamir-sharing: (n,t) - Secret Sharing for Semi-honest Adversaries</vt:lpstr>
      <vt:lpstr>Shamir-sharing Properties</vt:lpstr>
      <vt:lpstr>Lagrange’s Interpolation</vt:lpstr>
      <vt:lpstr>Lagrange’s Interpolation</vt:lpstr>
      <vt:lpstr>Lagrange’s Interpolation</vt:lpstr>
      <vt:lpstr>Lagrange’s Interpolation</vt:lpstr>
      <vt:lpstr>Lagrange’s Interpolation</vt:lpstr>
      <vt:lpstr>PowerPoint Presentation</vt:lpstr>
      <vt:lpstr> (n,t) Secret Sharing</vt:lpstr>
      <vt:lpstr>Linearity of (n, t) Shamir Secret Sharing </vt:lpstr>
      <vt:lpstr>Linearity of (n, t) Shamir Secret Sharing </vt:lpstr>
      <vt:lpstr>Linearity of (n, t) Shamir Secret Sharing </vt:lpstr>
      <vt:lpstr>Non-linearity of (n, t) Shamir Secret Sharing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Asynchronous Multiparty Computation with Linear Communication Complexity (Extended Abstract)</dc:title>
  <dc:creator>ARPITA PATRA</dc:creator>
  <cp:lastModifiedBy>ARPITA PATRA</cp:lastModifiedBy>
  <cp:revision>1612</cp:revision>
  <dcterms:created xsi:type="dcterms:W3CDTF">2013-09-27T09:31:04Z</dcterms:created>
  <dcterms:modified xsi:type="dcterms:W3CDTF">2015-08-26T06:29:18Z</dcterms:modified>
</cp:coreProperties>
</file>