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18"/>
  </p:notesMasterIdLst>
  <p:sldIdLst>
    <p:sldId id="256" r:id="rId2"/>
    <p:sldId id="407" r:id="rId3"/>
    <p:sldId id="391" r:id="rId4"/>
    <p:sldId id="392" r:id="rId5"/>
    <p:sldId id="393" r:id="rId6"/>
    <p:sldId id="400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410" r:id="rId15"/>
    <p:sldId id="387" r:id="rId16"/>
    <p:sldId id="4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16"/>
    <a:srgbClr val="13E71F"/>
    <a:srgbClr val="F0F2FF"/>
    <a:srgbClr val="9DF9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9069" autoAdjust="0"/>
  </p:normalViewPr>
  <p:slideViewPr>
    <p:cSldViewPr snapToGrid="0" snapToObjects="1">
      <p:cViewPr>
        <p:scale>
          <a:sx n="75" d="100"/>
          <a:sy n="75" d="100"/>
        </p:scale>
        <p:origin x="-152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</a:rPr>
              <a:t>comm</a:t>
            </a:r>
            <a:r>
              <a:rPr lang="en-US" dirty="0" smtClean="0">
                <a:latin typeface="Arial" pitchFamily="34" charset="0"/>
              </a:rPr>
              <a:t> of MPC is proportionate to the communication required</a:t>
            </a:r>
            <a:r>
              <a:rPr lang="en-US" baseline="0" dirty="0" smtClean="0">
                <a:latin typeface="Arial" pitchFamily="34" charset="0"/>
              </a:rPr>
              <a:t> for </a:t>
            </a:r>
            <a:r>
              <a:rPr lang="en-US" baseline="0" dirty="0" err="1" smtClean="0">
                <a:latin typeface="Arial" pitchFamily="34" charset="0"/>
              </a:rPr>
              <a:t>mult</a:t>
            </a:r>
            <a:r>
              <a:rPr lang="en-US" baseline="0" dirty="0" smtClean="0">
                <a:latin typeface="Arial" pitchFamily="34" charset="0"/>
              </a:rPr>
              <a:t> gate.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3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4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 of Shared values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5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6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6.wmf"/><Relationship Id="rId6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11.bin"/><Relationship Id="rId1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15.bin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(Lecture </a:t>
            </a: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6)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1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2319630" y="3797895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670914" y="3225651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11637" y="2548953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57231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5055" y="2107040"/>
            <a:ext cx="2618789" cy="2520279"/>
            <a:chOff x="403537" y="1738146"/>
            <a:chExt cx="2894443" cy="2831476"/>
          </a:xfrm>
        </p:grpSpPr>
        <p:grpSp>
          <p:nvGrpSpPr>
            <p:cNvPr id="35" name="Group 69"/>
            <p:cNvGrpSpPr/>
            <p:nvPr/>
          </p:nvGrpSpPr>
          <p:grpSpPr>
            <a:xfrm>
              <a:off x="403537" y="1738146"/>
              <a:ext cx="2642140" cy="2831476"/>
              <a:chOff x="467544" y="1844824"/>
              <a:chExt cx="3397036" cy="3474994"/>
            </a:xfrm>
          </p:grpSpPr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2339260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</a:t>
                </a:r>
                <a:endParaRPr lang="en-US" sz="3600" dirty="0" smtClean="0"/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843808" y="2348880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</a:t>
                </a:r>
                <a:endParaRPr lang="en-US" sz="3600" dirty="0" smtClean="0"/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1835696" y="3212976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</a:t>
                </a:r>
                <a:endParaRPr lang="en-US" sz="3600" dirty="0" smtClean="0"/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4077072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</a:t>
                </a:r>
                <a:endParaRPr lang="en-US" sz="3600" dirty="0" smtClean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467544" y="1844824"/>
                <a:ext cx="504056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187624" y="1844824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627784" y="1844824"/>
                <a:ext cx="504056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3275856" y="1916832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373328" y="2976264"/>
                <a:ext cx="648072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2267744" y="2852936"/>
                <a:ext cx="684076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396600" y="3869833"/>
                <a:ext cx="648072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3204029" y="3924979"/>
                <a:ext cx="660551" cy="4615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146999" y="4743754"/>
                <a:ext cx="0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017950" y="3013953"/>
              <a:ext cx="2800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grpSp>
        <p:nvGrpSpPr>
          <p:cNvPr id="61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15137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7" grpId="0" animBg="1"/>
      <p:bldP spid="57" grpId="1" animBg="1"/>
      <p:bldP spid="56" grpId="0" animBg="1"/>
      <p:bldP spid="56" grpId="1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2311874" y="3813174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51487" y="3203586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57231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grpSp>
        <p:nvGrpSpPr>
          <p:cNvPr id="58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grpSp>
        <p:nvGrpSpPr>
          <p:cNvPr id="61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19841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670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367009" y="3908557"/>
            <a:ext cx="4590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sz="2000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grpSp>
        <p:nvGrpSpPr>
          <p:cNvPr id="61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-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</p:spTree>
    <p:extLst>
      <p:ext uri="{BB962C8B-B14F-4D97-AF65-F5344CB8AC3E}">
        <p14:creationId xmlns:p14="http://schemas.microsoft.com/office/powerpoint/2010/main" val="300361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83609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36514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50808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157380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01314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6103048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6092591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6146756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6180622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798784" y="6205492"/>
            <a:ext cx="41608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 with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as its constant term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0766" y="1937436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5846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2038445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9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9" grpId="0" animBg="1"/>
      <p:bldP spid="68" grpId="0"/>
      <p:bldP spid="3" grpId="0"/>
      <p:bldP spid="69" grpId="0"/>
      <p:bldP spid="70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65404" y="2665647"/>
            <a:ext cx="47261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 inputs </a:t>
            </a:r>
            <a:r>
              <a:rPr lang="en-US" sz="2000" dirty="0" smtClean="0">
                <a:latin typeface="Comic Sans MS"/>
                <a:cs typeface="Comic Sans MS"/>
              </a:rPr>
              <a:t>of the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honest</a:t>
            </a:r>
            <a:r>
              <a:rPr lang="en-US" sz="2000" dirty="0" smtClean="0">
                <a:latin typeface="Comic Sans MS"/>
                <a:cs typeface="Comic Sans MS"/>
              </a:rPr>
              <a:t> parties are leaked.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248472" y="3569891"/>
            <a:ext cx="478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 intermediate value </a:t>
            </a:r>
            <a:r>
              <a:rPr lang="en-US" sz="2000" dirty="0" smtClean="0">
                <a:latin typeface="Comic Sans MS"/>
                <a:cs typeface="Comic Sans MS"/>
              </a:rPr>
              <a:t>is leaked.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197675" y="1581938"/>
            <a:ext cx="4726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Privacy follows (intuitively) because: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68" y="71414"/>
            <a:ext cx="8839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Secret Sharing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730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15338" y="1571613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997869" y="1595090"/>
            <a:ext cx="3861050" cy="36918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>
                <a:latin typeface="Comic Sans MS"/>
                <a:cs typeface="Comic Sans MS"/>
                <a:sym typeface="Wingdings"/>
              </a:rPr>
              <a:t>: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n,t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) Secret Sharing of secret 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94730" y="2421488"/>
            <a:ext cx="4436563" cy="338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Comic Sans MS"/>
                <a:cs typeface="Comic Sans MS"/>
                <a:sym typeface="Wingdings"/>
              </a:rPr>
              <a:t>For MPC: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Linear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n,t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) </a:t>
            </a:r>
            <a:r>
              <a:rPr lang="en-US" dirty="0">
                <a:latin typeface="Comic Sans MS"/>
                <a:cs typeface="Comic Sans MS"/>
                <a:sym typeface="Wingdings"/>
              </a:rPr>
              <a:t>Secret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Sharing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393" y="3959168"/>
            <a:ext cx="2047139" cy="10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26530" y="4162368"/>
            <a:ext cx="1433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596" y="5205898"/>
            <a:ext cx="1653786" cy="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26532" y="5364614"/>
            <a:ext cx="1653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   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293" y="3959169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001099" y="4023478"/>
            <a:ext cx="68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330" y="3959169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23474" y="4040411"/>
            <a:ext cx="68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823697" y="5267568"/>
            <a:ext cx="12384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public constant</a:t>
            </a:r>
            <a:endParaRPr lang="en-US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732" y="536461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321876" y="5445856"/>
            <a:ext cx="68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597953" y="4082952"/>
            <a:ext cx="392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633750" y="5277770"/>
            <a:ext cx="392044" cy="52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56878" y="4132744"/>
            <a:ext cx="71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from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709278" y="5456947"/>
            <a:ext cx="71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from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680" y="2982637"/>
            <a:ext cx="4914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Linearity: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The </a:t>
            </a:r>
            <a:r>
              <a:rPr lang="en-US" dirty="0">
                <a:latin typeface="Comic Sans MS"/>
                <a:cs typeface="Comic Sans MS"/>
                <a:sym typeface="Wingdings"/>
              </a:rPr>
              <a:t>parties c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an do the following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331142" y="1559381"/>
            <a:ext cx="887125" cy="456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Linear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881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9" grpId="0"/>
      <p:bldP spid="28" grpId="0"/>
      <p:bldP spid="30" grpId="0"/>
      <p:bldP spid="33" grpId="0"/>
      <p:bldP spid="35" grpId="0"/>
      <p:bldP spid="38" grpId="0"/>
      <p:bldP spid="39" grpId="0"/>
      <p:bldP spid="2" grpId="0"/>
      <p:bldP spid="4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Linearity of (n, t) Shamir Secret Sharing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009179" y="230304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17291" y="230304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4355" y="230304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11" y="2066093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30311" y="2256347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84382"/>
              </p:ext>
            </p:extLst>
          </p:nvPr>
        </p:nvGraphicFramePr>
        <p:xfrm>
          <a:off x="8048981" y="392094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2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981" y="392094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 flipH="1" flipV="1">
            <a:off x="5106529" y="3740861"/>
            <a:ext cx="242809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9547" y="4669555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45959" y="4019203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605933" y="4598117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cs typeface="+mn-cs"/>
                <a:sym typeface="Symbol"/>
              </a:rPr>
              <a:t></a:t>
            </a:r>
            <a:r>
              <a:rPr lang="en-IN" sz="2000" kern="0" baseline="-25000" dirty="0" smtClean="0">
                <a:cs typeface="+mn-cs"/>
              </a:rPr>
              <a:t>1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7177437" y="4598117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cs typeface="+mn-cs"/>
                <a:sym typeface="Symbol"/>
              </a:rPr>
              <a:t></a:t>
            </a:r>
            <a:r>
              <a:rPr lang="en-IN" sz="2000" kern="0" baseline="-25000" dirty="0" smtClean="0">
                <a:cs typeface="+mn-cs"/>
                <a:sym typeface="Symbol"/>
              </a:rPr>
              <a:t>2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748941" y="4598117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cs typeface="+mn-cs"/>
                <a:sym typeface="Symbol"/>
              </a:rPr>
              <a:t></a:t>
            </a:r>
            <a:r>
              <a:rPr lang="en-IN" sz="2000" kern="0" baseline="-25000" dirty="0" smtClean="0">
                <a:cs typeface="+mn-cs"/>
                <a:sym typeface="Symbol"/>
              </a:rPr>
              <a:t>3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024739" y="3802039"/>
            <a:ext cx="2736304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228223" y="4112525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20883" y="3947195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96947" y="387518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435827" y="4060454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083899" y="398844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608915" y="3916438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859763" y="409007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064005" y="348475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72117" y="351437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008221" y="351437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77" y="3243250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264177" y="3501665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04688" y="2887117"/>
            <a:ext cx="2901280" cy="1143630"/>
            <a:chOff x="5804688" y="2887117"/>
            <a:chExt cx="2901280" cy="114363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6122064" y="3353058"/>
              <a:ext cx="2583904" cy="28803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257696" y="3570222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762892" y="3498214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915020" y="3354198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38956" y="3426206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804688" y="3569082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473720" y="3107417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7049784" y="2993018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7634820" y="2887117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3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8652" y="2785888"/>
            <a:ext cx="2149572" cy="584776"/>
            <a:chOff x="2158652" y="3006017"/>
            <a:chExt cx="2149572" cy="584776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2158652" y="3006017"/>
              <a:ext cx="36498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ym typeface="Symbol"/>
                </a:rPr>
                <a:t>+</a:t>
              </a:r>
              <a:endParaRPr lang="en-US" sz="3200" dirty="0" smtClean="0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166764" y="3006017"/>
              <a:ext cx="21069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ym typeface="Symbol"/>
                </a:rPr>
                <a:t>+</a:t>
              </a:r>
              <a:endParaRPr lang="en-US" sz="3200" dirty="0" smtClean="0"/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097534" y="3006017"/>
              <a:ext cx="21069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ym typeface="Symbol"/>
                </a:rPr>
                <a:t>+</a:t>
              </a:r>
              <a:endParaRPr lang="en-US" sz="32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52059" y="1286092"/>
            <a:ext cx="2952328" cy="1050815"/>
            <a:chOff x="4991049" y="1337005"/>
            <a:chExt cx="2952328" cy="1656184"/>
          </a:xfrm>
        </p:grpSpPr>
        <p:sp>
          <p:nvSpPr>
            <p:cNvPr id="67" name="Cloud Callout 66"/>
            <p:cNvSpPr/>
            <p:nvPr/>
          </p:nvSpPr>
          <p:spPr>
            <a:xfrm>
              <a:off x="4991049" y="1337005"/>
              <a:ext cx="2952328" cy="1656184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68" name="Rectangle 2"/>
            <p:cNvSpPr txBox="1">
              <a:spLocks noChangeArrowheads="1"/>
            </p:cNvSpPr>
            <p:nvPr/>
          </p:nvSpPr>
          <p:spPr bwMode="auto">
            <a:xfrm>
              <a:off x="5279081" y="1769053"/>
              <a:ext cx="216855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US" kern="0" dirty="0" smtClean="0">
                  <a:latin typeface="Comic Sans MS"/>
                  <a:cs typeface="Comic Sans MS"/>
                </a:rPr>
                <a:t>e</a:t>
              </a:r>
              <a:r>
                <a:rPr lang="en-US" kern="0" noProof="0" dirty="0" smtClean="0">
                  <a:latin typeface="Comic Sans MS"/>
                  <a:cs typeface="Comic Sans MS"/>
                </a:rPr>
                <a:t>ach party does locally</a:t>
              </a:r>
              <a:endPara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47444" y="4132831"/>
            <a:ext cx="2685256" cy="965721"/>
            <a:chOff x="2064377" y="4268295"/>
            <a:chExt cx="2685256" cy="965721"/>
          </a:xfrm>
        </p:grpSpPr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2064377" y="4742734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3000481" y="477235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936585" y="477235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2352409" y="4268295"/>
              <a:ext cx="144016" cy="43204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3360521" y="4268295"/>
              <a:ext cx="144016" cy="43204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4296625" y="4268295"/>
              <a:ext cx="144016" cy="43204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</p:grpSp>
      <p:graphicFrame>
        <p:nvGraphicFramePr>
          <p:cNvPr id="7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59547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3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89964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31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355262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32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396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Linearity of (n, t) Shamir Secret Sharing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1370" y="2018772"/>
            <a:ext cx="8835697" cy="3553763"/>
            <a:chOff x="141370" y="2018772"/>
            <a:chExt cx="8835697" cy="3553763"/>
          </a:xfrm>
        </p:grpSpPr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009179" y="230304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017291" y="230304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3974355" y="230304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311" y="2066093"/>
              <a:ext cx="1224136" cy="115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230311" y="2256347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a</a:t>
              </a:r>
              <a:endPara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004470"/>
                </p:ext>
              </p:extLst>
            </p:nvPr>
          </p:nvGraphicFramePr>
          <p:xfrm>
            <a:off x="8048981" y="3920943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6447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8981" y="3920943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106529" y="3740861"/>
              <a:ext cx="2428098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119547" y="4669555"/>
              <a:ext cx="285752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745959" y="4019203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6605933" y="4598117"/>
              <a:ext cx="5619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sz="2000" kern="0" dirty="0" smtClean="0">
                  <a:cs typeface="+mn-cs"/>
                  <a:sym typeface="Symbol"/>
                </a:rPr>
                <a:t></a:t>
              </a:r>
              <a:r>
                <a:rPr lang="en-IN" sz="2000" kern="0" baseline="-25000" dirty="0" smtClean="0">
                  <a:cs typeface="+mn-cs"/>
                </a:rPr>
                <a:t>1</a:t>
              </a:r>
              <a:endParaRPr kumimoji="0" lang="en-IN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"/>
            <p:cNvSpPr txBox="1">
              <a:spLocks noChangeArrowheads="1"/>
            </p:cNvSpPr>
            <p:nvPr/>
          </p:nvSpPr>
          <p:spPr bwMode="auto">
            <a:xfrm>
              <a:off x="7177437" y="4598117"/>
              <a:ext cx="5619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sz="2000" kern="0" dirty="0" smtClean="0">
                  <a:cs typeface="+mn-cs"/>
                  <a:sym typeface="Symbol"/>
                </a:rPr>
                <a:t></a:t>
              </a:r>
              <a:r>
                <a:rPr lang="en-IN" sz="2000" kern="0" baseline="-25000" dirty="0" smtClean="0">
                  <a:cs typeface="+mn-cs"/>
                  <a:sym typeface="Symbol"/>
                </a:rPr>
                <a:t>2</a:t>
              </a:r>
              <a:endParaRPr kumimoji="0" lang="en-IN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7748941" y="4598117"/>
              <a:ext cx="5619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sz="2000" kern="0" dirty="0" smtClean="0">
                  <a:cs typeface="+mn-cs"/>
                  <a:sym typeface="Symbol"/>
                </a:rPr>
                <a:t></a:t>
              </a:r>
              <a:r>
                <a:rPr lang="en-IN" sz="2000" kern="0" baseline="-25000" dirty="0" smtClean="0">
                  <a:cs typeface="+mn-cs"/>
                  <a:sym typeface="Symbol"/>
                </a:rPr>
                <a:t>3</a:t>
              </a:r>
              <a:endParaRPr kumimoji="0" lang="en-IN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6024739" y="3802039"/>
              <a:ext cx="2736304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228223" y="4112525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320883" y="3947195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896947" y="3875187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6435827" y="4060454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7083899" y="3988446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7608915" y="3916438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5859763" y="409007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endPara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2064005" y="3484759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072117" y="3514376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008221" y="3514376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177" y="3243250"/>
              <a:ext cx="1224136" cy="115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64177" y="3501665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b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04688" y="2870184"/>
              <a:ext cx="2901280" cy="1160563"/>
              <a:chOff x="5804688" y="2870184"/>
              <a:chExt cx="2901280" cy="116056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6122064" y="3353058"/>
                <a:ext cx="2583904" cy="28803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6257696" y="3570222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762892" y="3498214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915020" y="3354198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338956" y="3426206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804688" y="3569082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6473720" y="3107417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7049784" y="2993018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7600954" y="2870184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3</a:t>
                </a:r>
                <a:endPara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158651" y="2807023"/>
              <a:ext cx="2453546" cy="535951"/>
              <a:chOff x="2158651" y="3027152"/>
              <a:chExt cx="2453546" cy="535951"/>
            </a:xfrm>
          </p:grpSpPr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2158651" y="3039883"/>
                <a:ext cx="44908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ym typeface="Symbol"/>
                  </a:rPr>
                  <a:t>+</a:t>
                </a:r>
                <a:endParaRPr lang="en-US" sz="2800" dirty="0" smtClean="0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3166764" y="3039883"/>
                <a:ext cx="2106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ym typeface="Symbol"/>
                  </a:rPr>
                  <a:t>+</a:t>
                </a:r>
                <a:endParaRPr lang="en-US" sz="2800" dirty="0" smtClean="0"/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4133621" y="3027152"/>
                <a:ext cx="47857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ym typeface="Symbol"/>
                  </a:rPr>
                  <a:t>+</a:t>
                </a:r>
                <a:endParaRPr lang="en-US" sz="2800" dirty="0" smtClean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47444" y="4132831"/>
              <a:ext cx="2685256" cy="965721"/>
              <a:chOff x="2064377" y="4268295"/>
              <a:chExt cx="2685256" cy="965721"/>
            </a:xfrm>
          </p:grpSpPr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2064377" y="4742734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</a:t>
                </a:r>
                <a:r>
                  <a:rPr lang="en-US" sz="2400" baseline="-25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3000481" y="4772351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</a:t>
                </a:r>
                <a:r>
                  <a:rPr lang="en-US" sz="2400" baseline="-25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936585" y="4772351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</a:t>
                </a:r>
                <a:r>
                  <a:rPr lang="en-US" sz="2400" baseline="-25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3</a:t>
                </a:r>
              </a:p>
            </p:txBody>
          </p:sp>
          <p:sp>
            <p:nvSpPr>
              <p:cNvPr id="73" name="Down Arrow 72"/>
              <p:cNvSpPr/>
              <p:nvPr/>
            </p:nvSpPr>
            <p:spPr>
              <a:xfrm>
                <a:off x="2352409" y="4268295"/>
                <a:ext cx="144016" cy="43204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4" name="Down Arrow 73"/>
              <p:cNvSpPr/>
              <p:nvPr/>
            </p:nvSpPr>
            <p:spPr>
              <a:xfrm>
                <a:off x="3360521" y="4268295"/>
                <a:ext cx="144016" cy="43204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5" name="Down Arrow 74"/>
              <p:cNvSpPr/>
              <p:nvPr/>
            </p:nvSpPr>
            <p:spPr>
              <a:xfrm>
                <a:off x="4296625" y="4268295"/>
                <a:ext cx="144016" cy="43204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41370" y="4416587"/>
              <a:ext cx="1363876" cy="1155948"/>
              <a:chOff x="141370" y="4416587"/>
              <a:chExt cx="1363876" cy="1155948"/>
            </a:xfrm>
          </p:grpSpPr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1110" y="4416587"/>
                <a:ext cx="1224136" cy="1155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141370" y="4687686"/>
                <a:ext cx="10081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 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a</a:t>
                </a:r>
                <a:r>
                  <a:rPr lang="en-US" sz="2400" dirty="0" err="1">
                    <a:latin typeface="Comic Sans MS"/>
                    <a:cs typeface="Comic Sans MS"/>
                    <a:sym typeface="Symbol"/>
                  </a:rPr>
                  <a:t>+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 flipV="1">
              <a:off x="6202621" y="2378812"/>
              <a:ext cx="2520280" cy="79208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7931953" y="2523968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7355889" y="2739992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778685" y="2884008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275769" y="3028024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6469693" y="2349195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7045757" y="2205179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7672869" y="2018772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5436096" y="2967533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 </a:t>
              </a:r>
              <a:r>
                <a:rPr lang="en-US" sz="24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dirty="0" err="1">
                  <a:latin typeface="Comic Sans MS"/>
                  <a:cs typeface="Comic Sans MS"/>
                  <a:sym typeface="Symbol"/>
                </a:rPr>
                <a:t>+</a:t>
              </a:r>
              <a:r>
                <a:rPr lang="en-US" sz="24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5758467" y="6366933"/>
            <a:ext cx="3219678" cy="49106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noProof="0" dirty="0" smtClean="0">
                <a:latin typeface="Comic Sans MS"/>
                <a:cs typeface="Comic Sans MS"/>
              </a:rPr>
              <a:t>Addition is </a:t>
            </a:r>
            <a:r>
              <a:rPr lang="en-US" kern="0" noProof="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Absolutely free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graphicFrame>
        <p:nvGraphicFramePr>
          <p:cNvPr id="9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68656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8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0926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9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39247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50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1748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Linearity of (n, t) Shamir Secret Sharing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95614"/>
              </p:ext>
            </p:extLst>
          </p:nvPr>
        </p:nvGraphicFramePr>
        <p:xfrm>
          <a:off x="8252177" y="39378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7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177" y="39378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5309725" y="3757794"/>
            <a:ext cx="242809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22743" y="4686488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49155" y="40361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6809129" y="4615050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</a:rPr>
              <a:t>1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7380633" y="4615050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2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952137" y="4615050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3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227935" y="3818972"/>
            <a:ext cx="2736304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31419" y="412945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009179" y="272636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17291" y="272636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4355" y="272636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7524079" y="39641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100143" y="389212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639023" y="407738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287095" y="400537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7812111" y="393337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062959" y="4107004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11" y="2591016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30311" y="288286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68656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72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0926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73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39247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74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030511" y="4036157"/>
            <a:ext cx="792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latin typeface="Comic Sans MS"/>
                <a:cs typeface="Comic Sans MS"/>
                <a:sym typeface="Symbol"/>
              </a:rPr>
              <a:t>c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110631" y="4034996"/>
            <a:ext cx="792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latin typeface="Comic Sans MS"/>
                <a:cs typeface="Comic Sans MS"/>
                <a:sym typeface="Symbol"/>
              </a:rPr>
              <a:t>c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118743" y="4034996"/>
            <a:ext cx="792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latin typeface="Comic Sans MS"/>
                <a:cs typeface="Comic Sans MS"/>
                <a:sym typeface="Symbol"/>
              </a:rPr>
              <a:t>c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32" y="6343134"/>
            <a:ext cx="332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latin typeface="Comic Sans MS"/>
                <a:cs typeface="Comic Sans MS"/>
              </a:rPr>
              <a:t>c is a publicly known constant</a:t>
            </a:r>
            <a:endParaRPr lang="en-IN" kern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958503" y="5055882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894607" y="508549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830711" y="508549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2246535" y="4581443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3254647" y="4581443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190751" y="4581443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11" y="4247200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86295" y="4539052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101283" y="3324266"/>
            <a:ext cx="142876" cy="14287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25219" y="3488351"/>
            <a:ext cx="142876" cy="14287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948015" y="3607053"/>
            <a:ext cx="142876" cy="14287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6639023" y="3001228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215087" y="288267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842199" y="281907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206975" y="3242908"/>
            <a:ext cx="2757264" cy="64807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558903" y="324290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3347864" y="6362519"/>
            <a:ext cx="5808366" cy="360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Multiplication by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public constants </a:t>
            </a:r>
            <a:r>
              <a:rPr lang="en-US" kern="0" noProof="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kern="0" noProof="0" dirty="0" smtClean="0">
                <a:latin typeface="Comic Sans MS"/>
                <a:cs typeface="Comic Sans MS"/>
              </a:rPr>
              <a:t>is </a:t>
            </a:r>
            <a:r>
              <a:rPr lang="en-US" kern="0" noProof="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Absolutely free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2171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3" grpId="0"/>
      <p:bldP spid="50" grpId="0"/>
      <p:bldP spid="53" grpId="0"/>
      <p:bldP spid="54" grpId="0"/>
      <p:bldP spid="64" grpId="0" animBg="1"/>
      <p:bldP spid="65" grpId="0" animBg="1"/>
      <p:bldP spid="66" grpId="0" animBg="1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7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/>
          <p:cNvSpPr/>
          <p:nvPr/>
        </p:nvSpPr>
        <p:spPr>
          <a:xfrm>
            <a:off x="6315905" y="1619906"/>
            <a:ext cx="2223698" cy="1842591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rgbClr val="008000"/>
                </a:solidFill>
                <a:latin typeface="Comic Sans MS" pitchFamily="66" charset="0"/>
              </a:rPr>
              <a:t>Non-linearity of (n, t) Shamir Secret Sharing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038769" y="275989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46881" y="275989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003945" y="275989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059729" y="384001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67841" y="38696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003945" y="38696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169" y="3717032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92169" y="3975447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169" y="2489076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92169" y="278092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33628"/>
              </p:ext>
            </p:extLst>
          </p:nvPr>
        </p:nvGraphicFramePr>
        <p:xfrm>
          <a:off x="8061638" y="446245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638" y="446245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H="1" flipV="1">
            <a:off x="6315905" y="1619906"/>
            <a:ext cx="16933" cy="38769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32204" y="5211069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758616" y="456071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6618590" y="5139631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</a:rPr>
              <a:t>1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7190094" y="5139631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2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7761598" y="5139631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3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037396" y="4343553"/>
            <a:ext cx="2736304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240880" y="4654039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33540" y="4488709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909604" y="4416701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448484" y="4601968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096556" y="452996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621572" y="4457952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872420" y="4631585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117788" y="3911505"/>
            <a:ext cx="2583904" cy="28803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253420" y="4128669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758616" y="4056661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910744" y="3912645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334680" y="3984653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800412" y="412752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6469444" y="3665864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7045508" y="3551465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7672620" y="347945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graphicFrame>
        <p:nvGraphicFramePr>
          <p:cNvPr id="5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344677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4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7568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5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20719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6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2135" y="3454403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270002" y="3466432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44496" y="3470678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093967" y="504291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3030071" y="50725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966175" y="50725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91" name="Down Arrow 90"/>
          <p:cNvSpPr/>
          <p:nvPr/>
        </p:nvSpPr>
        <p:spPr>
          <a:xfrm>
            <a:off x="2381999" y="4568471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3390111" y="4568471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4326215" y="4568471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36" y="4898921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31219" y="5157336"/>
            <a:ext cx="984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5847" y="5620243"/>
            <a:ext cx="570673" cy="5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val 101"/>
          <p:cNvSpPr/>
          <p:nvPr/>
        </p:nvSpPr>
        <p:spPr>
          <a:xfrm>
            <a:off x="6736516" y="3264573"/>
            <a:ext cx="142876" cy="1428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Comic Sans MS"/>
              <a:cs typeface="Comic Sans M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961792" y="1679257"/>
            <a:ext cx="142876" cy="1428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6520492" y="2831385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7579652" y="1823273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6880532" y="167925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  <a:endParaRPr lang="en-US" sz="2400" baseline="-25000" dirty="0" smtClean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13720" y="1535241"/>
            <a:ext cx="142876" cy="1428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5323831" y="2328407"/>
            <a:ext cx="984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3" name="Rectangle 2"/>
          <p:cNvSpPr txBox="1">
            <a:spLocks noChangeArrowheads="1"/>
          </p:cNvSpPr>
          <p:nvPr/>
        </p:nvSpPr>
        <p:spPr bwMode="auto">
          <a:xfrm>
            <a:off x="4089301" y="6345550"/>
            <a:ext cx="4900423" cy="35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</a:t>
            </a:r>
            <a:r>
              <a:rPr lang="en-US" kern="0" dirty="0" smtClean="0">
                <a:latin typeface="Comic Sans MS"/>
                <a:cs typeface="Comic Sans MS"/>
              </a:rPr>
              <a:t> of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shared secrets </a:t>
            </a:r>
            <a:r>
              <a:rPr lang="en-US" kern="0" dirty="0" smtClean="0">
                <a:latin typeface="Comic Sans MS"/>
                <a:cs typeface="Comic Sans MS"/>
              </a:rPr>
              <a:t>is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not free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92200" y="6345550"/>
            <a:ext cx="3441927" cy="35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Come up with example.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3456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3" grpId="0"/>
      <p:bldP spid="60" grpId="0"/>
      <p:bldP spid="61" grpId="0"/>
      <p:bldP spid="62" grpId="0"/>
      <p:bldP spid="79" grpId="0"/>
      <p:bldP spid="83" grpId="0"/>
      <p:bldP spid="91" grpId="0" animBg="1"/>
      <p:bldP spid="93" grpId="0" animBg="1"/>
      <p:bldP spid="94" grpId="0" animBg="1"/>
      <p:bldP spid="100" grpId="0"/>
      <p:bldP spid="102" grpId="0" animBg="1"/>
      <p:bldP spid="103" grpId="0" animBg="1"/>
      <p:bldP spid="105" grpId="0"/>
      <p:bldP spid="107" grpId="0"/>
      <p:bldP spid="108" grpId="0"/>
      <p:bldP spid="109" grpId="0" animBg="1"/>
      <p:bldP spid="112" grpId="0"/>
      <p:bldP spid="113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98043" y="1438090"/>
            <a:ext cx="3024336" cy="3168352"/>
            <a:chOff x="179512" y="1268760"/>
            <a:chExt cx="3888432" cy="3888432"/>
          </a:xfrm>
        </p:grpSpPr>
        <p:grpSp>
          <p:nvGrpSpPr>
            <p:cNvPr id="38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grpSp>
          <p:nvGrpSpPr>
            <p:cNvPr id="47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  <p:grpSp>
          <p:nvGrpSpPr>
            <p:cNvPr id="50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  <p:grpSp>
          <p:nvGrpSpPr>
            <p:cNvPr id="53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67744" y="371703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31840" y="3645024"/>
              <a:ext cx="32403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47864" y="3193812"/>
              <a:ext cx="360040" cy="64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Comic Sans MS"/>
                  <a:cs typeface="Comic Sans MS"/>
                </a:rPr>
                <a:t>c</a:t>
              </a:r>
              <a:endParaRPr lang="en-US" sz="28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059832" y="458112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386275" y="4540155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92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298043" y="1421157"/>
            <a:ext cx="3024336" cy="3168352"/>
            <a:chOff x="179512" y="1268760"/>
            <a:chExt cx="3888432" cy="3888432"/>
          </a:xfrm>
        </p:grpSpPr>
        <p:grpSp>
          <p:nvGrpSpPr>
            <p:cNvPr id="3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2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4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1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5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5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9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67744" y="371703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31840" y="3645024"/>
              <a:ext cx="32403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059832" y="458112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386275" y="4523222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18323" y="3109279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</p:spTree>
    <p:extLst>
      <p:ext uri="{BB962C8B-B14F-4D97-AF65-F5344CB8AC3E}">
        <p14:creationId xmlns:p14="http://schemas.microsoft.com/office/powerpoint/2010/main" val="135795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3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18211</TotalTime>
  <Words>761</Words>
  <Application>Microsoft Macintosh PowerPoint</Application>
  <PresentationFormat>On-screen Show (4:3)</PresentationFormat>
  <Paragraphs>302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Civic</vt:lpstr>
      <vt:lpstr>Equation</vt:lpstr>
      <vt:lpstr>Clip</vt:lpstr>
      <vt:lpstr>Secure Computation  (Lecture 6)</vt:lpstr>
      <vt:lpstr> (n,t) Secret Sharing</vt:lpstr>
      <vt:lpstr>Linearity of (n, t) Shamir Secret Sharing </vt:lpstr>
      <vt:lpstr>Linearity of (n, t) Shamir Secret Sharing </vt:lpstr>
      <vt:lpstr>Linearity of (n, t) Shamir Secret Sharing </vt:lpstr>
      <vt:lpstr>Non-linearity of (n, t) Shamir Secret Sharing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 Multiplication Gate 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1631</cp:revision>
  <dcterms:created xsi:type="dcterms:W3CDTF">2013-09-27T09:31:04Z</dcterms:created>
  <dcterms:modified xsi:type="dcterms:W3CDTF">2015-08-26T10:43:10Z</dcterms:modified>
</cp:coreProperties>
</file>