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0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8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28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41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45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48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00" r:id="rId1"/>
  </p:sldMasterIdLst>
  <p:notesMasterIdLst>
    <p:notesMasterId r:id="rId63"/>
  </p:notesMasterIdLst>
  <p:sldIdLst>
    <p:sldId id="256" r:id="rId2"/>
    <p:sldId id="411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461" r:id="rId11"/>
    <p:sldId id="410" r:id="rId12"/>
    <p:sldId id="387" r:id="rId13"/>
    <p:sldId id="412" r:id="rId14"/>
    <p:sldId id="413" r:id="rId15"/>
    <p:sldId id="414" r:id="rId16"/>
    <p:sldId id="437" r:id="rId17"/>
    <p:sldId id="415" r:id="rId18"/>
    <p:sldId id="438" r:id="rId19"/>
    <p:sldId id="439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40" r:id="rId29"/>
    <p:sldId id="453" r:id="rId30"/>
    <p:sldId id="45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4" r:id="rId41"/>
    <p:sldId id="435" r:id="rId42"/>
    <p:sldId id="469" r:id="rId43"/>
    <p:sldId id="443" r:id="rId44"/>
    <p:sldId id="436" r:id="rId45"/>
    <p:sldId id="444" r:id="rId46"/>
    <p:sldId id="445" r:id="rId47"/>
    <p:sldId id="447" r:id="rId48"/>
    <p:sldId id="448" r:id="rId49"/>
    <p:sldId id="449" r:id="rId50"/>
    <p:sldId id="450" r:id="rId51"/>
    <p:sldId id="470" r:id="rId52"/>
    <p:sldId id="472" r:id="rId53"/>
    <p:sldId id="473" r:id="rId54"/>
    <p:sldId id="451" r:id="rId55"/>
    <p:sldId id="452" r:id="rId56"/>
    <p:sldId id="457" r:id="rId57"/>
    <p:sldId id="458" r:id="rId58"/>
    <p:sldId id="459" r:id="rId59"/>
    <p:sldId id="460" r:id="rId60"/>
    <p:sldId id="471" r:id="rId61"/>
    <p:sldId id="408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16"/>
    <a:srgbClr val="13E71F"/>
    <a:srgbClr val="F0F2FF"/>
    <a:srgbClr val="9DF9FF"/>
    <a:srgbClr val="07DEFF"/>
    <a:srgbClr val="08B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9069" autoAdjust="0"/>
  </p:normalViewPr>
  <p:slideViewPr>
    <p:cSldViewPr snapToGrid="0" snapToObjects="1">
      <p:cViewPr>
        <p:scale>
          <a:sx n="75" d="100"/>
          <a:sy n="75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image" Target="../media/image6.wmf"/><Relationship Id="rId2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28D64-41B0-E545-81B6-0D30B8963CC1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0437-F397-4949-BB8C-573B29B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Stress our result.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Stress our result.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Stress our result.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Stress our result.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Stress our result.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</a:rPr>
              <a:t>comm</a:t>
            </a:r>
            <a:r>
              <a:rPr lang="en-US" dirty="0" smtClean="0">
                <a:latin typeface="Arial" pitchFamily="34" charset="0"/>
              </a:rPr>
              <a:t> of MPC is proportionate to the communication required</a:t>
            </a:r>
            <a:r>
              <a:rPr lang="en-US" baseline="0" dirty="0" smtClean="0">
                <a:latin typeface="Arial" pitchFamily="34" charset="0"/>
              </a:rPr>
              <a:t> for </a:t>
            </a:r>
            <a:r>
              <a:rPr lang="en-US" baseline="0" dirty="0" err="1" smtClean="0">
                <a:latin typeface="Arial" pitchFamily="34" charset="0"/>
              </a:rPr>
              <a:t>mult</a:t>
            </a:r>
            <a:r>
              <a:rPr lang="en-US" baseline="0" dirty="0" smtClean="0">
                <a:latin typeface="Arial" pitchFamily="34" charset="0"/>
              </a:rPr>
              <a:t> gate.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9/4/15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9/4/15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6CF970-34CB-F14E-8308-40552BC8F5E0}" type="datetimeFigureOut">
              <a:rPr lang="en-US" smtClean="0"/>
              <a:t>9/4/15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11.bin"/><Relationship Id="rId8" Type="http://schemas.openxmlformats.org/officeDocument/2006/relationships/oleObject" Target="../embeddings/oleObject12.bin"/><Relationship Id="rId9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8" Type="http://schemas.openxmlformats.org/officeDocument/2006/relationships/oleObject" Target="../embeddings/oleObject17.bin"/><Relationship Id="rId9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8" Type="http://schemas.openxmlformats.org/officeDocument/2006/relationships/oleObject" Target="../embeddings/oleObject22.bin"/><Relationship Id="rId9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4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25.bin"/><Relationship Id="rId8" Type="http://schemas.openxmlformats.org/officeDocument/2006/relationships/oleObject" Target="../embeddings/oleObject26.bin"/><Relationship Id="rId9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8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29.bin"/><Relationship Id="rId8" Type="http://schemas.openxmlformats.org/officeDocument/2006/relationships/oleObject" Target="../embeddings/oleObject30.bin"/><Relationship Id="rId9" Type="http://schemas.openxmlformats.org/officeDocument/2006/relationships/oleObject" Target="../embeddings/oleObject3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8" Type="http://schemas.openxmlformats.org/officeDocument/2006/relationships/oleObject" Target="../embeddings/oleObject35.bin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.bin"/><Relationship Id="rId12" Type="http://schemas.openxmlformats.org/officeDocument/2006/relationships/oleObject" Target="../embeddings/oleObject4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8" Type="http://schemas.openxmlformats.org/officeDocument/2006/relationships/oleObject" Target="../embeddings/oleObject39.bin"/><Relationship Id="rId9" Type="http://schemas.openxmlformats.org/officeDocument/2006/relationships/oleObject" Target="../embeddings/oleObject40.bin"/><Relationship Id="rId10" Type="http://schemas.openxmlformats.org/officeDocument/2006/relationships/oleObject" Target="../embeddings/oleObject41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44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45.bin"/><Relationship Id="rId8" Type="http://schemas.openxmlformats.org/officeDocument/2006/relationships/oleObject" Target="../embeddings/oleObject46.bin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1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48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49.bin"/><Relationship Id="rId8" Type="http://schemas.openxmlformats.org/officeDocument/2006/relationships/oleObject" Target="../embeddings/oleObject50.bin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1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5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53.bin"/><Relationship Id="rId8" Type="http://schemas.openxmlformats.org/officeDocument/2006/relationships/oleObject" Target="../embeddings/oleObject54.bin"/><Relationship Id="rId9" Type="http://schemas.openxmlformats.org/officeDocument/2006/relationships/oleObject" Target="../embeddings/oleObject55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oleObject" Target="../embeddings/oleObject61.bin"/><Relationship Id="rId13" Type="http://schemas.openxmlformats.org/officeDocument/2006/relationships/image" Target="../media/image2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8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56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57.bin"/><Relationship Id="rId8" Type="http://schemas.openxmlformats.org/officeDocument/2006/relationships/oleObject" Target="../embeddings/oleObject58.bin"/><Relationship Id="rId9" Type="http://schemas.openxmlformats.org/officeDocument/2006/relationships/oleObject" Target="../embeddings/oleObject59.bin"/><Relationship Id="rId10" Type="http://schemas.openxmlformats.org/officeDocument/2006/relationships/oleObject" Target="../embeddings/oleObject60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6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63.bin"/><Relationship Id="rId8" Type="http://schemas.openxmlformats.org/officeDocument/2006/relationships/oleObject" Target="../embeddings/oleObject64.bin"/><Relationship Id="rId9" Type="http://schemas.openxmlformats.org/officeDocument/2006/relationships/oleObject" Target="../embeddings/oleObject6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66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67.bin"/><Relationship Id="rId8" Type="http://schemas.openxmlformats.org/officeDocument/2006/relationships/oleObject" Target="../embeddings/oleObject68.bin"/><Relationship Id="rId9" Type="http://schemas.openxmlformats.org/officeDocument/2006/relationships/oleObject" Target="../embeddings/oleObject6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4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75.bin"/><Relationship Id="rId14" Type="http://schemas.openxmlformats.org/officeDocument/2006/relationships/image" Target="../media/image2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6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70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71.bin"/><Relationship Id="rId8" Type="http://schemas.openxmlformats.org/officeDocument/2006/relationships/oleObject" Target="../embeddings/oleObject72.bin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19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32" y="464054"/>
            <a:ext cx="8856135" cy="141553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Secure Computation </a:t>
            </a:r>
            <a:b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(Lecture 7-8)</a:t>
            </a:r>
            <a:endParaRPr lang="en-US" sz="40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2667" y="5389016"/>
            <a:ext cx="545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sz="3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8" y="2757930"/>
            <a:ext cx="3042660" cy="1881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60" y="2757930"/>
            <a:ext cx="3016090" cy="18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0640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884481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31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245916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32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856362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33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409522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34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31497" y="315458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1132" y="436951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31497" y="578466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18244" y="19211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376388" y="132851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01314" y="132851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544786" y="1954369"/>
            <a:ext cx="914715" cy="352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591280" y="3320201"/>
            <a:ext cx="1218245" cy="3078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629454" y="4539712"/>
            <a:ext cx="1045079" cy="348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=z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646387" y="5869327"/>
            <a:ext cx="1028146" cy="26924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61722" y="1357317"/>
            <a:ext cx="638681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2697186" y="6307090"/>
            <a:ext cx="3434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f(x) = f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of degree 2t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1181" y="6289182"/>
            <a:ext cx="72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1953780" y="6287585"/>
            <a:ext cx="74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4346869" y="3699676"/>
            <a:ext cx="3370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Recombination Vector (r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…,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88011"/>
              </p:ext>
            </p:extLst>
          </p:nvPr>
        </p:nvGraphicFramePr>
        <p:xfrm>
          <a:off x="4191000" y="1533526"/>
          <a:ext cx="18748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35" name="Equation" r:id="rId9" imgW="1016000" imgH="457200" progId="Equation.3">
                  <p:embed/>
                </p:oleObj>
              </mc:Choice>
              <mc:Fallback>
                <p:oleObj name="Equation" r:id="rId9" imgW="1016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1000" y="1533526"/>
                        <a:ext cx="1874838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510068"/>
              </p:ext>
            </p:extLst>
          </p:nvPr>
        </p:nvGraphicFramePr>
        <p:xfrm>
          <a:off x="7153273" y="1541680"/>
          <a:ext cx="1780123" cy="74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36" name="Equation" r:id="rId11" imgW="1092200" imgH="457200" progId="Equation.3">
                  <p:embed/>
                </p:oleObj>
              </mc:Choice>
              <mc:Fallback>
                <p:oleObj name="Equation" r:id="rId11" imgW="1092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53273" y="1541680"/>
                        <a:ext cx="1780123" cy="74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6182823" y="1692754"/>
            <a:ext cx="83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where</a:t>
            </a:r>
            <a:endParaRPr lang="en-US" dirty="0"/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119180"/>
              </p:ext>
            </p:extLst>
          </p:nvPr>
        </p:nvGraphicFramePr>
        <p:xfrm>
          <a:off x="4191000" y="2537472"/>
          <a:ext cx="1125538" cy="32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37" name="Equation" r:id="rId13" imgW="609600" imgH="203200" progId="Equation.3">
                  <p:embed/>
                </p:oleObj>
              </mc:Choice>
              <mc:Fallback>
                <p:oleObj name="Equation" r:id="rId13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91000" y="2537472"/>
                        <a:ext cx="1125538" cy="326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85370"/>
              </p:ext>
            </p:extLst>
          </p:nvPr>
        </p:nvGraphicFramePr>
        <p:xfrm>
          <a:off x="5471621" y="2219015"/>
          <a:ext cx="1295303" cy="92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38" name="Equation" r:id="rId15" imgW="711200" imgH="457200" progId="Equation.3">
                  <p:embed/>
                </p:oleObj>
              </mc:Choice>
              <mc:Fallback>
                <p:oleObj name="Equation" r:id="rId15" imgW="711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71621" y="2219015"/>
                        <a:ext cx="1295303" cy="928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517580"/>
              </p:ext>
            </p:extLst>
          </p:nvPr>
        </p:nvGraphicFramePr>
        <p:xfrm>
          <a:off x="6766925" y="2196503"/>
          <a:ext cx="1085614" cy="100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39" name="Equation" r:id="rId17" imgW="495300" imgH="457200" progId="Equation.3">
                  <p:embed/>
                </p:oleObj>
              </mc:Choice>
              <mc:Fallback>
                <p:oleObj name="Equation" r:id="rId17" imgW="495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6925" y="2196503"/>
                        <a:ext cx="1085614" cy="1002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41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68" grpId="0"/>
      <p:bldP spid="5" grpId="0"/>
      <p:bldP spid="71" grpId="0"/>
      <p:bldP spid="47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6906" y="1138806"/>
            <a:ext cx="7156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181" y="1146465"/>
            <a:ext cx="67013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06400"/>
            <a:ext cx="8374093" cy="672544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9900"/>
                </a:solidFill>
                <a:latin typeface="Comic Sans MS"/>
                <a:cs typeface="Comic Sans MS"/>
              </a:rPr>
              <a:t>Secure Multiplication Gate </a:t>
            </a:r>
            <a:r>
              <a:rPr lang="en-US" sz="3200" kern="0" dirty="0" smtClean="0">
                <a:solidFill>
                  <a:srgbClr val="009900"/>
                </a:solidFill>
                <a:latin typeface="Comic Sans MS"/>
                <a:cs typeface="Comic Sans MS"/>
              </a:rPr>
              <a:t>Evaluation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883609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846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336514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847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650808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848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157380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849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31497" y="315458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1132" y="436951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31497" y="578466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18244" y="19211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376388" y="132851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52113" y="1328518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544786" y="1954369"/>
            <a:ext cx="914715" cy="352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591280" y="3320201"/>
            <a:ext cx="1218245" cy="30785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pPr eaLnBrk="0" hangingPunct="0"/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629454" y="4539712"/>
            <a:ext cx="1045079" cy="3486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=z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646387" y="5869327"/>
            <a:ext cx="1028146" cy="26924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61722" y="1357317"/>
            <a:ext cx="638681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50" name="Group 110"/>
          <p:cNvGrpSpPr/>
          <p:nvPr/>
        </p:nvGrpSpPr>
        <p:grpSpPr>
          <a:xfrm>
            <a:off x="5611991" y="1851483"/>
            <a:ext cx="689166" cy="723900"/>
            <a:chOff x="4191000" y="3281164"/>
            <a:chExt cx="762000" cy="723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281512" y="3395134"/>
              <a:ext cx="4354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9" name="Group 110"/>
          <p:cNvGrpSpPr/>
          <p:nvPr/>
        </p:nvGrpSpPr>
        <p:grpSpPr>
          <a:xfrm>
            <a:off x="5601534" y="3061074"/>
            <a:ext cx="705693" cy="723900"/>
            <a:chOff x="4191000" y="3281164"/>
            <a:chExt cx="762000" cy="72390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2" name="Group 110"/>
          <p:cNvGrpSpPr/>
          <p:nvPr/>
        </p:nvGrpSpPr>
        <p:grpSpPr>
          <a:xfrm>
            <a:off x="5655699" y="4315677"/>
            <a:ext cx="715612" cy="723900"/>
            <a:chOff x="4191000" y="3281164"/>
            <a:chExt cx="762000" cy="7239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3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5" name="Group 110"/>
          <p:cNvGrpSpPr/>
          <p:nvPr/>
        </p:nvGrpSpPr>
        <p:grpSpPr>
          <a:xfrm>
            <a:off x="5689565" y="5475753"/>
            <a:ext cx="700182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58884" y="3395134"/>
              <a:ext cx="535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30766" y="1937436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928137" y="3145890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901770" y="4502137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1181" y="6289182"/>
            <a:ext cx="72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1953780" y="6287585"/>
            <a:ext cx="74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(x)</a:t>
            </a:r>
            <a:endParaRPr lang="en-US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3935639" y="5684661"/>
            <a:ext cx="16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Shamir-share </a:t>
            </a:r>
            <a:endParaRPr lang="en-US" dirty="0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773794" y="6306114"/>
            <a:ext cx="3370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Recombination Vector (r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, …,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6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48" name="Group 110"/>
          <p:cNvGrpSpPr/>
          <p:nvPr/>
        </p:nvGrpSpPr>
        <p:grpSpPr>
          <a:xfrm>
            <a:off x="6730552" y="3445668"/>
            <a:ext cx="2227183" cy="723900"/>
            <a:chOff x="4191000" y="3281164"/>
            <a:chExt cx="762000" cy="723900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74803" y="3395134"/>
              <a:ext cx="4580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1 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+..+</a:t>
              </a:r>
              <a:r>
                <a:rPr lang="en-US" sz="16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r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6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z</a:t>
              </a:r>
              <a:r>
                <a:rPr lang="en-US" sz="1600" baseline="-250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n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55" name="Group 110"/>
          <p:cNvGrpSpPr/>
          <p:nvPr/>
        </p:nvGrpSpPr>
        <p:grpSpPr>
          <a:xfrm>
            <a:off x="6881674" y="1259669"/>
            <a:ext cx="1092647" cy="723900"/>
            <a:chOff x="4191000" y="3281164"/>
            <a:chExt cx="504162" cy="72390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504162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274803" y="3395134"/>
              <a:ext cx="2320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x</a:t>
              </a:r>
              <a:r>
                <a:rPr lang="en-US" sz="1600" dirty="0" err="1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16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y</a:t>
              </a:r>
              <a:endPara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697186" y="6307090"/>
            <a:ext cx="3434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f(x) = f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(x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of degree 2t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1529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2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grpSp>
        <p:nvGrpSpPr>
          <p:cNvPr id="58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557" y="4588306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240469" y="4736142"/>
            <a:ext cx="813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144</a:t>
            </a:r>
            <a:endParaRPr lang="en-US" sz="2000" baseline="-25000" dirty="0" smtClean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533" y="4664134"/>
            <a:ext cx="6477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4231541" y="5075320"/>
            <a:ext cx="47261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3. Reconstruct the Shamir-sharing of the output by exchanging shares with each other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367009" y="3908557"/>
            <a:ext cx="45907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Non-linear gate</a:t>
            </a:r>
            <a:r>
              <a:rPr lang="en-US" sz="2000" dirty="0" smtClean="0">
                <a:latin typeface="Comic Sans MS"/>
                <a:cs typeface="Comic Sans MS"/>
              </a:rPr>
              <a:t>: Require degree-reduction Technique.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Interactive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436533" y="3095770"/>
            <a:ext cx="45550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Linear gates: </a:t>
            </a:r>
            <a:r>
              <a:rPr lang="en-US" sz="2000" dirty="0">
                <a:latin typeface="Comic Sans MS"/>
                <a:cs typeface="Comic Sans MS"/>
              </a:rPr>
              <a:t>L</a:t>
            </a:r>
            <a:r>
              <a:rPr lang="en-US" sz="2000" dirty="0" smtClean="0">
                <a:latin typeface="Comic Sans MS"/>
                <a:cs typeface="Comic Sans MS"/>
              </a:rPr>
              <a:t>inearity of Shamir Sharing -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Non-Interactive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5787786"/>
            <a:ext cx="2313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/>
                <a:cs typeface="Comic Sans MS"/>
              </a:rPr>
              <a:t>Correctness:</a:t>
            </a:r>
            <a:r>
              <a:rPr lang="en-US" dirty="0" smtClean="0">
                <a:latin typeface="Comic Sans MS"/>
                <a:cs typeface="Comic Sans MS"/>
              </a:rPr>
              <a:t> Easy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2224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Real World View of Adversary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38670" y="2552252"/>
            <a:ext cx="8652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3.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Output Reconstruction: </a:t>
            </a:r>
            <a:r>
              <a:rPr lang="en-US" sz="1600" dirty="0" smtClean="0">
                <a:latin typeface="Comic Sans MS"/>
                <a:cs typeface="Comic Sans MS"/>
              </a:rPr>
              <a:t>Shares of the honest parties corresponding to output y </a:t>
            </a: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38670" y="1961256"/>
            <a:ext cx="865293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2.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Input-sharing  and multiplication gate computation: </a:t>
            </a:r>
            <a:r>
              <a:rPr lang="en-US" sz="1600" dirty="0" smtClean="0">
                <a:latin typeface="Comic Sans MS"/>
                <a:cs typeface="Comic Sans MS"/>
              </a:rPr>
              <a:t>t shares of input/product share of honest parties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8670" y="1504051"/>
            <a:ext cx="4927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1.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At the outset: </a:t>
            </a:r>
            <a:r>
              <a:rPr lang="en-US" sz="1600" dirty="0" smtClean="0">
                <a:latin typeface="Comic Sans MS"/>
                <a:cs typeface="Comic Sans MS"/>
              </a:rPr>
              <a:t>Input and random coins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9431" y="3424401"/>
            <a:ext cx="3502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{{</a:t>
            </a:r>
            <a:r>
              <a:rPr lang="en-US" sz="1600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sz="1600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sz="1600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</a:t>
            </a:r>
            <a:r>
              <a:rPr lang="en-US" sz="1600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C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} – Random Variable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459431" y="5447851"/>
            <a:ext cx="865293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3.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Output Reconstruction: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Given his shares of the output and output,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adv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can computes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hares of the honest parties corresponding to output y (using Lagrange’s interpolation) 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459431" y="4806056"/>
            <a:ext cx="865293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2.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Input-sharing  and multiplication gate computation: </a:t>
            </a:r>
            <a:r>
              <a:rPr lang="en-US" sz="1600" dirty="0" smtClean="0">
                <a:latin typeface="Comic Sans MS"/>
                <a:cs typeface="Comic Sans MS"/>
              </a:rPr>
              <a:t>t values distributed uniformly at random from F</a:t>
            </a:r>
            <a:r>
              <a:rPr lang="en-US" sz="1600" baseline="30000" dirty="0" smtClean="0">
                <a:latin typeface="Comic Sans MS"/>
                <a:cs typeface="Comic Sans MS"/>
              </a:rPr>
              <a:t>t</a:t>
            </a:r>
            <a:r>
              <a:rPr lang="en-US" sz="1600" baseline="-25000" dirty="0" smtClean="0">
                <a:latin typeface="Comic Sans MS"/>
                <a:cs typeface="Comic Sans MS"/>
              </a:rPr>
              <a:t>p 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(</a:t>
            </a:r>
            <a:r>
              <a:rPr lang="en-US" sz="1600" dirty="0" smtClean="0">
                <a:latin typeface="Comic Sans MS"/>
                <a:cs typeface="Comic Sans MS"/>
              </a:rPr>
              <a:t>irrespective </a:t>
            </a:r>
            <a:r>
              <a:rPr lang="en-US" sz="1600" dirty="0">
                <a:latin typeface="Comic Sans MS"/>
                <a:cs typeface="Comic Sans MS"/>
              </a:rPr>
              <a:t>of what values is shared)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459431" y="4348851"/>
            <a:ext cx="4927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1.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At the outset: </a:t>
            </a:r>
            <a:r>
              <a:rPr lang="en-US" sz="1600" dirty="0" smtClean="0">
                <a:latin typeface="Comic Sans MS"/>
                <a:cs typeface="Comic Sans MS"/>
              </a:rPr>
              <a:t>Input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4216402" y="3424401"/>
            <a:ext cx="419946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Leaks nothing beyond inputs /outputs of corrupted parties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511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84" grpId="0"/>
      <p:bldP spid="85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Simulator and </a:t>
            </a:r>
            <a:r>
              <a:rPr lang="en-US" sz="3600" kern="0" dirty="0" err="1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Indistinguisahbility</a:t>
            </a:r>
            <a:endParaRPr lang="en-US" sz="3600" kern="0" dirty="0" smtClean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38670" y="2552252"/>
            <a:ext cx="86529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3.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Output Reconstruction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: Given the shares of the corrupted parties (which it knows) and y compute  </a:t>
            </a:r>
            <a:r>
              <a:rPr lang="en-US" sz="1600" dirty="0">
                <a:latin typeface="Comic Sans MS"/>
                <a:cs typeface="Comic Sans MS"/>
              </a:rPr>
              <a:t>s</a:t>
            </a:r>
            <a:r>
              <a:rPr lang="en-US" sz="1600" dirty="0" smtClean="0">
                <a:latin typeface="Comic Sans MS"/>
                <a:cs typeface="Comic Sans MS"/>
              </a:rPr>
              <a:t>hares of the honest parties corresponding to output y  and send them to the adv.</a:t>
            </a: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38670" y="1961256"/>
            <a:ext cx="865293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2.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Input-sharing  and multiplication gate computation: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Sample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t random shares and give to </a:t>
            </a:r>
            <a:r>
              <a:rPr lang="en-US" sz="1600" dirty="0" err="1" smtClean="0">
                <a:latin typeface="Comic Sans MS"/>
                <a:cs typeface="Comic Sans MS"/>
              </a:rPr>
              <a:t>adv</a:t>
            </a:r>
            <a:r>
              <a:rPr lang="en-US" sz="1600" dirty="0" smtClean="0">
                <a:latin typeface="Comic Sans MS"/>
                <a:cs typeface="Comic Sans MS"/>
              </a:rPr>
              <a:t> on behalf of the honest parties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8670" y="1504051"/>
            <a:ext cx="7382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1.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At the outset: </a:t>
            </a:r>
            <a:r>
              <a:rPr lang="en-US" sz="1600" dirty="0" smtClean="0">
                <a:latin typeface="Comic Sans MS"/>
                <a:cs typeface="Comic Sans MS"/>
              </a:rPr>
              <a:t>Input, output (of corrupted parties) and random coins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9431" y="3424401"/>
            <a:ext cx="3502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{{</a:t>
            </a:r>
            <a:r>
              <a:rPr lang="en-US" sz="16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sz="1600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sz="1600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</a:t>
            </a:r>
            <a:r>
              <a:rPr lang="en-US" sz="1600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C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} – Random Variable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4216402" y="3424401"/>
            <a:ext cx="460586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Generated using inputs /outputs of corrupted parties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9473" y="4677461"/>
            <a:ext cx="822959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Step 2 simulation is perfect:</a:t>
            </a:r>
            <a:r>
              <a:rPr lang="en-US" sz="1600" dirty="0" smtClean="0">
                <a:latin typeface="Comic Sans MS"/>
                <a:cs typeface="Comic Sans MS"/>
              </a:rPr>
              <a:t> The t shares can be seen in both worlds with same probability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Step 3 simulation is perfect too!: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Given t shares of corrupted parties and y, the shares of the honest parties are unique in both the worlds.</a:t>
            </a:r>
          </a:p>
        </p:txBody>
      </p:sp>
    </p:spTree>
    <p:extLst>
      <p:ext uri="{BB962C8B-B14F-4D97-AF65-F5344CB8AC3E}">
        <p14:creationId xmlns:p14="http://schemas.microsoft.com/office/powerpoint/2010/main" val="129037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Efficiency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21737" y="2392028"/>
            <a:ext cx="43179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. Output Reconstruction: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O(n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|</a:t>
            </a:r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| bits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38670" y="1707261"/>
            <a:ext cx="287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2. Addition Gate: 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NIL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8669" y="1368587"/>
            <a:ext cx="287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1. Input: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O(n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|</a:t>
            </a:r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| bits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21740" y="3740237"/>
            <a:ext cx="76030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Communication Complexity: </a:t>
            </a:r>
            <a:r>
              <a:rPr lang="en-US" sz="1600" dirty="0">
                <a:latin typeface="Comic Sans MS"/>
                <a:cs typeface="Comic Sans MS"/>
              </a:rPr>
              <a:t>O(</a:t>
            </a:r>
            <a:r>
              <a:rPr lang="en-US" sz="1600" dirty="0" err="1" smtClean="0"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n +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) </a:t>
            </a:r>
            <a:r>
              <a:rPr lang="en-US" sz="1600" dirty="0" smtClean="0">
                <a:latin typeface="Comic Sans MS"/>
                <a:cs typeface="Comic Sans MS"/>
              </a:rPr>
              <a:t>|</a:t>
            </a:r>
            <a:r>
              <a:rPr lang="en-US" sz="1600" dirty="0" err="1" smtClean="0">
                <a:latin typeface="Comic Sans MS"/>
                <a:cs typeface="Comic Sans MS"/>
              </a:rPr>
              <a:t>F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p</a:t>
            </a:r>
            <a:r>
              <a:rPr lang="en-US" sz="1600" dirty="0" smtClean="0">
                <a:latin typeface="Comic Sans MS"/>
                <a:cs typeface="Comic Sans MS"/>
              </a:rPr>
              <a:t>| bits 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740" y="2044314"/>
            <a:ext cx="4978393" cy="3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3. Multiplication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gate computation: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O(n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|</a:t>
            </a:r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160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| bits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57340" y="1314032"/>
            <a:ext cx="32342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No. of Input Gate: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No. Addition Gates: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No.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Multiplication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Gates: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No. Output Gates: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</a:t>
            </a:r>
            <a:endParaRPr lang="en-US" sz="16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1743" y="4282096"/>
            <a:ext cx="38777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Goal: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O(</a:t>
            </a:r>
            <a:r>
              <a:rPr lang="en-US" sz="1600" dirty="0" err="1" smtClean="0"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n +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) |</a:t>
            </a:r>
            <a:r>
              <a:rPr lang="en-US" sz="1600" dirty="0" err="1" smtClean="0">
                <a:latin typeface="Comic Sans MS"/>
                <a:cs typeface="Comic Sans MS"/>
              </a:rPr>
              <a:t>F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p</a:t>
            </a:r>
            <a:r>
              <a:rPr lang="en-US" sz="1600" dirty="0" smtClean="0">
                <a:latin typeface="Comic Sans MS"/>
                <a:cs typeface="Comic Sans MS"/>
              </a:rPr>
              <a:t>| bits 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38674" y="4921106"/>
            <a:ext cx="6485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Round Complexity: </a:t>
            </a:r>
            <a:r>
              <a:rPr lang="en-US" sz="1600" dirty="0">
                <a:latin typeface="Comic Sans MS"/>
                <a:cs typeface="Comic Sans MS"/>
              </a:rPr>
              <a:t>O</a:t>
            </a:r>
            <a:r>
              <a:rPr lang="en-US" sz="1600" dirty="0" smtClean="0">
                <a:latin typeface="Comic Sans MS"/>
                <a:cs typeface="Comic Sans MS"/>
              </a:rPr>
              <a:t>(d); d = multiplicative depth of the circuit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21744" y="5462965"/>
            <a:ext cx="8669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Goal:</a:t>
            </a:r>
            <a:r>
              <a:rPr lang="en-US" sz="1600" dirty="0" smtClean="0">
                <a:latin typeface="Comic Sans MS"/>
                <a:cs typeface="Comic Sans MS"/>
              </a:rPr>
              <a:t> Constant? Yes (restricted class of circuits/exponential computation: two papers) 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63613" y="5903173"/>
            <a:ext cx="76877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In computational setting it is possible for any function with poly power 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503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Offline/Online Paradigm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38670" y="3882132"/>
            <a:ext cx="1794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Online Phase:</a:t>
            </a: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38670" y="1453266"/>
            <a:ext cx="1794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Offline Phase: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5868" y="1929975"/>
            <a:ext cx="6451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No </a:t>
            </a:r>
            <a:r>
              <a:rPr lang="en-US" sz="1600" dirty="0">
                <a:solidFill>
                  <a:srgbClr val="008000"/>
                </a:solidFill>
                <a:latin typeface="Comic Sans MS"/>
                <a:cs typeface="Comic Sans MS"/>
              </a:rPr>
              <a:t>knowledge of inputs  and function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to be computed is needed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8935" y="1460182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Create Shamir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sharings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where the secrets are “related”  in some way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5868" y="2386515"/>
            <a:ext cx="39454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Is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not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expected to be very efficient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5068" y="3878132"/>
            <a:ext cx="697653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Use the the raw material created in offline phase to compute the agreed function on the parties private inputs. 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048936" y="4537037"/>
            <a:ext cx="3064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Expected to be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blazing fast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48938" y="2826776"/>
            <a:ext cx="39454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Will use </a:t>
            </a:r>
            <a:r>
              <a:rPr lang="en-US" sz="1600" dirty="0" smtClean="0">
                <a:solidFill>
                  <a:srgbClr val="FF6600"/>
                </a:solidFill>
                <a:latin typeface="Comic Sans MS"/>
                <a:cs typeface="Comic Sans MS"/>
              </a:rPr>
              <a:t>sharing of secrets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as well.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2006" y="4977298"/>
            <a:ext cx="43687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Will use only secret </a:t>
            </a:r>
            <a:r>
              <a:rPr lang="en-US" sz="1600" dirty="0" smtClean="0">
                <a:solidFill>
                  <a:srgbClr val="FF6600"/>
                </a:solidFill>
                <a:latin typeface="Comic Sans MS"/>
                <a:cs typeface="Comic Sans MS"/>
              </a:rPr>
              <a:t>reconstruction</a:t>
            </a:r>
            <a:endParaRPr lang="en-US" sz="16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23340" y="5856906"/>
            <a:ext cx="80941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Communication Complexity: Offline + Online Complexity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6427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5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 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417805" y="5517189"/>
            <a:ext cx="4788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3.   Open output by Reconstruction algorithm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282338" y="2367648"/>
            <a:ext cx="4788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dirty="0" smtClean="0">
                <a:latin typeface="Comic Sans MS"/>
                <a:cs typeface="Comic Sans MS"/>
              </a:rPr>
              <a:t>value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284129" y="1548069"/>
            <a:ext cx="4927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(n, t)- secret share each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4656662" y="3095770"/>
            <a:ext cx="4555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Linear gates: </a:t>
            </a:r>
            <a:r>
              <a:rPr lang="en-US" dirty="0">
                <a:latin typeface="Comic Sans MS"/>
                <a:cs typeface="Comic Sans MS"/>
              </a:rPr>
              <a:t>L</a:t>
            </a:r>
            <a:r>
              <a:rPr lang="en-US" dirty="0" smtClean="0">
                <a:latin typeface="Comic Sans MS"/>
                <a:cs typeface="Comic Sans MS"/>
              </a:rPr>
              <a:t>inearity of Shamir Sharing -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Non-Interactive</a:t>
            </a: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4587138" y="3908557"/>
            <a:ext cx="45907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Non-linear gate</a:t>
            </a:r>
            <a:r>
              <a:rPr lang="en-US" dirty="0" smtClean="0">
                <a:latin typeface="Comic Sans MS"/>
                <a:cs typeface="Comic Sans MS"/>
              </a:rPr>
              <a:t>: Require degree-reduction Technique.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Interactive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29" y="3917098"/>
            <a:ext cx="41376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Reduction to two reconstructions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8598" y="1548069"/>
            <a:ext cx="41376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Reduction to one reconstruction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77721" y="1957086"/>
            <a:ext cx="388448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Raw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Material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n,t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)-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shamir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sharing of a random and secret value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177721" y="4404034"/>
            <a:ext cx="388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Raw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Material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n,t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)-sharing of three values (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a,b,c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),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s.t.a,b,c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are random and secret and c =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ab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1470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5" grpId="0" animBg="1"/>
      <p:bldP spid="57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Input Sharing Using One Reconstruction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69589" y="2933935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99224" y="4148872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69589" y="5564019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658193"/>
              </p:ext>
            </p:extLst>
          </p:nvPr>
        </p:nvGraphicFramePr>
        <p:xfrm>
          <a:off x="7836449" y="400176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57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449" y="400176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325768"/>
              </p:ext>
            </p:extLst>
          </p:nvPr>
        </p:nvGraphicFramePr>
        <p:xfrm>
          <a:off x="7836449" y="264847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58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449" y="264847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578618"/>
              </p:ext>
            </p:extLst>
          </p:nvPr>
        </p:nvGraphicFramePr>
        <p:xfrm>
          <a:off x="7819516" y="137984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59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516" y="137984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806449"/>
              </p:ext>
            </p:extLst>
          </p:nvPr>
        </p:nvGraphicFramePr>
        <p:xfrm>
          <a:off x="7836449" y="527865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60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449" y="527865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456336" y="1700524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225922" y="160371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242855" y="289992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8214309" y="556742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244822" y="425679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207060" y="3532305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endParaRPr lang="en-US" sz="20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26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330547"/>
              </p:ext>
            </p:extLst>
          </p:nvPr>
        </p:nvGraphicFramePr>
        <p:xfrm>
          <a:off x="792188" y="301482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61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88" y="301482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84560" y="326986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i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00671" y="4011205"/>
            <a:ext cx="2670670" cy="64495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Apply reconstruction</a:t>
            </a:r>
          </a:p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(Lagrange’s Interpolation)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7060" y="3162973"/>
            <a:ext cx="32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9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51181 0.2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10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46979 0.035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17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42986 -0.15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3" y="-79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37066 -0.353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  <p:bldP spid="24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Input Sharing Using One Reconstruction</a:t>
            </a:r>
          </a:p>
        </p:txBody>
      </p:sp>
      <p:graphicFrame>
        <p:nvGraphicFramePr>
          <p:cNvPr id="1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213112"/>
              </p:ext>
            </p:extLst>
          </p:nvPr>
        </p:nvGraphicFramePr>
        <p:xfrm>
          <a:off x="7836449" y="400176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90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449" y="400176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520793"/>
              </p:ext>
            </p:extLst>
          </p:nvPr>
        </p:nvGraphicFramePr>
        <p:xfrm>
          <a:off x="7836449" y="264847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91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449" y="264847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376828"/>
              </p:ext>
            </p:extLst>
          </p:nvPr>
        </p:nvGraphicFramePr>
        <p:xfrm>
          <a:off x="7819516" y="137984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92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516" y="137984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323217"/>
              </p:ext>
            </p:extLst>
          </p:nvPr>
        </p:nvGraphicFramePr>
        <p:xfrm>
          <a:off x="7836449" y="527865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93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449" y="527865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225922" y="160371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242855" y="289992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8214309" y="556742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244822" y="425679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139328" y="3370205"/>
            <a:ext cx="65560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 + r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26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827106"/>
              </p:ext>
            </p:extLst>
          </p:nvPr>
        </p:nvGraphicFramePr>
        <p:xfrm>
          <a:off x="792188" y="301482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94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88" y="301482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84560" y="326986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i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139331" y="3404074"/>
            <a:ext cx="65560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 + r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350105" y="2984734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396673" y="4115006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350105" y="5614818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336852" y="1751323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139334" y="3404077"/>
            <a:ext cx="65560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 + r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139334" y="3421010"/>
            <a:ext cx="65560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x + r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113047" y="3001671"/>
            <a:ext cx="291537" cy="2684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-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146912" y="4131942"/>
            <a:ext cx="291539" cy="50728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-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146912" y="5614821"/>
            <a:ext cx="279403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-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116726" y="1768259"/>
            <a:ext cx="270925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-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6199" y="6363962"/>
            <a:ext cx="8664601" cy="369332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kern="0" dirty="0" smtClean="0">
                <a:latin typeface="Comic Sans MS"/>
                <a:cs typeface="Comic Sans MS"/>
                <a:sym typeface="Wingdings"/>
              </a:rPr>
              <a:t>Communication Complexity = </a:t>
            </a:r>
            <a:r>
              <a:rPr lang="en-US" dirty="0">
                <a:latin typeface="Comic Sans MS"/>
                <a:cs typeface="Comic Sans MS"/>
              </a:rPr>
              <a:t>: O(</a:t>
            </a:r>
            <a:r>
              <a:rPr lang="en-US" dirty="0" err="1">
                <a:latin typeface="Comic Sans MS"/>
                <a:cs typeface="Comic Sans MS"/>
              </a:rPr>
              <a:t>c</a:t>
            </a:r>
            <a:r>
              <a:rPr lang="en-US" baseline="-25000" dirty="0" err="1">
                <a:latin typeface="Comic Sans MS"/>
                <a:cs typeface="Comic Sans MS"/>
              </a:rPr>
              <a:t>I</a:t>
            </a:r>
            <a:r>
              <a:rPr lang="en-US" baseline="-25000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n) </a:t>
            </a:r>
            <a:r>
              <a:rPr lang="en-US" dirty="0">
                <a:latin typeface="Comic Sans MS"/>
                <a:cs typeface="Comic Sans MS"/>
              </a:rPr>
              <a:t>|</a:t>
            </a:r>
            <a:r>
              <a:rPr lang="en-US" dirty="0" err="1">
                <a:latin typeface="Comic Sans MS"/>
                <a:cs typeface="Comic Sans MS"/>
              </a:rPr>
              <a:t>F</a:t>
            </a:r>
            <a:r>
              <a:rPr lang="en-US" baseline="-25000" dirty="0" err="1">
                <a:latin typeface="Comic Sans MS"/>
                <a:cs typeface="Comic Sans MS"/>
              </a:rPr>
              <a:t>p</a:t>
            </a:r>
            <a:r>
              <a:rPr lang="en-US" dirty="0">
                <a:latin typeface="Comic Sans MS"/>
                <a:cs typeface="Comic Sans MS"/>
              </a:rPr>
              <a:t>| bits 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1806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58246 -0.232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58211 -0.05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97" y="-27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58211 0.12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97" y="60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58229 0.3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43935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Recap 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752" y="1361702"/>
            <a:ext cx="8534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(</a:t>
            </a:r>
            <a:r>
              <a:rPr lang="en-US" sz="1600" dirty="0" err="1" smtClean="0">
                <a:latin typeface="Comic Sans MS"/>
                <a:cs typeface="Comic Sans MS"/>
              </a:rPr>
              <a:t>n,t</a:t>
            </a:r>
            <a:r>
              <a:rPr lang="en-US" sz="1600" dirty="0" smtClean="0">
                <a:latin typeface="Comic Sans MS"/>
                <a:cs typeface="Comic Sans MS"/>
              </a:rPr>
              <a:t>)-Secret Sharing (Sharing/Reconstruction)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&gt; Shamir Sharing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&gt;  Lagrange’s Interpolation for reconstruction (any point on a d-degree poly can be 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   written as the linear combination of (d+1) or more points on the polynomial)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       &gt; Security: For any secret, the t shares generate a uniform distribution over F</a:t>
            </a:r>
            <a:r>
              <a:rPr lang="en-US" sz="1600" baseline="30000" dirty="0" smtClean="0">
                <a:latin typeface="Comic Sans MS"/>
                <a:cs typeface="Comic Sans MS"/>
              </a:rPr>
              <a:t>t</a:t>
            </a:r>
            <a:r>
              <a:rPr lang="en-US" sz="1600" baseline="-25000" dirty="0" smtClean="0">
                <a:latin typeface="Comic Sans MS"/>
                <a:cs typeface="Comic Sans MS"/>
              </a:rPr>
              <a:t>p</a:t>
            </a:r>
          </a:p>
          <a:p>
            <a:pPr>
              <a:spcBef>
                <a:spcPct val="50000"/>
              </a:spcBef>
            </a:pPr>
            <a:r>
              <a:rPr lang="en-US" sz="1600" baseline="-25000" dirty="0"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&gt; Linearity (addition, multiplication by constant free)</a:t>
            </a:r>
          </a:p>
        </p:txBody>
      </p:sp>
      <p:sp>
        <p:nvSpPr>
          <p:cNvPr id="9" name="Rectangle 8"/>
          <p:cNvSpPr/>
          <p:nvPr/>
        </p:nvSpPr>
        <p:spPr>
          <a:xfrm>
            <a:off x="284830" y="3816999"/>
            <a:ext cx="8283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MPC for arithmetic circuit with semi-honest </a:t>
            </a:r>
            <a:r>
              <a:rPr lang="en-US" sz="1600" dirty="0" err="1" smtClean="0">
                <a:latin typeface="Comic Sans MS"/>
                <a:cs typeface="Comic Sans MS"/>
              </a:rPr>
              <a:t>i.t</a:t>
            </a:r>
            <a:r>
              <a:rPr lang="en-US" sz="1600" dirty="0" smtClean="0">
                <a:latin typeface="Comic Sans MS"/>
                <a:cs typeface="Comic Sans MS"/>
              </a:rPr>
              <a:t> security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109" y="4220200"/>
            <a:ext cx="7843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Honest majority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5112" y="4643528"/>
            <a:ext cx="82495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The protocol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Simulator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</a:t>
            </a:r>
            <a:r>
              <a:rPr lang="en-US" sz="1600" dirty="0" err="1" smtClean="0">
                <a:latin typeface="Comic Sans MS"/>
                <a:cs typeface="Comic Sans MS"/>
              </a:rPr>
              <a:t>Indistinguishability</a:t>
            </a:r>
            <a:r>
              <a:rPr lang="en-US" sz="1600" dirty="0" smtClean="0">
                <a:latin typeface="Comic Sans MS"/>
                <a:cs typeface="Comic Sans MS"/>
              </a:rPr>
              <a:t> proof</a:t>
            </a:r>
          </a:p>
          <a:p>
            <a:pPr>
              <a:spcBef>
                <a:spcPct val="50000"/>
              </a:spcBef>
            </a:pPr>
            <a:r>
              <a:rPr lang="en-US" sz="1600" baseline="-25000" dirty="0"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latin typeface="Comic Sans MS"/>
                <a:cs typeface="Comic Sans MS"/>
              </a:rPr>
              <a:t>            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2652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3714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72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51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01552" y="414907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42990" y="494116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07086" y="562453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14" name="Straight Arrow Connector 13"/>
          <p:cNvCxnSpPr>
            <a:stCxn id="26" idx="2"/>
          </p:cNvCxnSpPr>
          <p:nvPr/>
        </p:nvCxnSpPr>
        <p:spPr>
          <a:xfrm>
            <a:off x="833500" y="363115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61593" y="364502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2" idx="2"/>
          </p:cNvCxnSpPr>
          <p:nvPr/>
        </p:nvCxnSpPr>
        <p:spPr>
          <a:xfrm>
            <a:off x="3107668" y="362733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05808" y="371703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1666926" y="461783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20003" y="454583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9704" y="545947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3605808" y="544522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89784" y="617955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93840" y="508908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81472" y="323104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877616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</a:t>
            </a:r>
            <a:endParaRPr lang="en-US" sz="2000" baseline="-25000" dirty="0" smtClean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855640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5</a:t>
            </a:r>
            <a:endParaRPr lang="en-US" sz="2000" baseline="-25000" dirty="0" smtClean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109864" y="331692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9</a:t>
            </a:r>
            <a:endParaRPr lang="en-US" sz="2000" baseline="-25000" dirty="0" smtClean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251102" y="411236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grpSp>
        <p:nvGrpSpPr>
          <p:cNvPr id="2" name="Group 110"/>
          <p:cNvGrpSpPr/>
          <p:nvPr/>
        </p:nvGrpSpPr>
        <p:grpSpPr>
          <a:xfrm>
            <a:off x="643064" y="4505300"/>
            <a:ext cx="762000" cy="723900"/>
            <a:chOff x="4191000" y="3281164"/>
            <a:chExt cx="762000" cy="72390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pic>
        <p:nvPicPr>
          <p:cNvPr id="6133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997" y="1340768"/>
            <a:ext cx="130751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1691680" y="1700808"/>
            <a:ext cx="18722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b="1" kern="0" dirty="0" smtClean="0">
                <a:cs typeface="+mn-cs"/>
              </a:rPr>
              <a:t>Don Beaver</a:t>
            </a:r>
            <a:r>
              <a:rPr lang="en-US" sz="2000" b="1" kern="0" noProof="0" dirty="0" smtClean="0"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cs typeface="+mn-cs"/>
              </a:rPr>
              <a:t>CRYPTO</a:t>
            </a:r>
            <a:r>
              <a:rPr lang="en-US" sz="2000" b="1" kern="0" noProof="0" dirty="0" smtClean="0">
                <a:cs typeface="+mn-cs"/>
              </a:rPr>
              <a:t> 91</a:t>
            </a: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107503" y="44624"/>
            <a:ext cx="8901030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Beaver’s Circuit-randomization Technique for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50771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3714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72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51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01552" y="414907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42990" y="494116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07086" y="562453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14" name="Straight Arrow Connector 13"/>
          <p:cNvCxnSpPr>
            <a:stCxn id="26" idx="2"/>
          </p:cNvCxnSpPr>
          <p:nvPr/>
        </p:nvCxnSpPr>
        <p:spPr>
          <a:xfrm>
            <a:off x="833500" y="363115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61593" y="364502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2" idx="2"/>
          </p:cNvCxnSpPr>
          <p:nvPr/>
        </p:nvCxnSpPr>
        <p:spPr>
          <a:xfrm>
            <a:off x="3107668" y="362733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05808" y="371703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1666926" y="461783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20003" y="454583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9704" y="545947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3605808" y="544522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89784" y="617955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93840" y="508908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81472" y="323104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877616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</a:t>
            </a:r>
            <a:endParaRPr lang="en-US" sz="2000" baseline="-25000" dirty="0" smtClean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855640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5</a:t>
            </a:r>
            <a:endParaRPr lang="en-US" sz="2000" baseline="-25000" dirty="0" smtClean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109864" y="331692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9</a:t>
            </a:r>
            <a:endParaRPr lang="en-US" sz="2000" baseline="-25000" dirty="0" smtClean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251102" y="411236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grpSp>
        <p:nvGrpSpPr>
          <p:cNvPr id="2" name="Group 110"/>
          <p:cNvGrpSpPr/>
          <p:nvPr/>
        </p:nvGrpSpPr>
        <p:grpSpPr>
          <a:xfrm>
            <a:off x="643064" y="4505300"/>
            <a:ext cx="762000" cy="723900"/>
            <a:chOff x="4191000" y="3281164"/>
            <a:chExt cx="762000" cy="72390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pic>
        <p:nvPicPr>
          <p:cNvPr id="613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3977" y="1628800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0"/>
          <p:cNvGrpSpPr/>
          <p:nvPr/>
        </p:nvGrpSpPr>
        <p:grpSpPr>
          <a:xfrm>
            <a:off x="5652120" y="3133328"/>
            <a:ext cx="762000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4" name="Group 110"/>
          <p:cNvGrpSpPr/>
          <p:nvPr/>
        </p:nvGrpSpPr>
        <p:grpSpPr>
          <a:xfrm>
            <a:off x="6732240" y="3137148"/>
            <a:ext cx="762000" cy="723900"/>
            <a:chOff x="4191000" y="3281164"/>
            <a:chExt cx="762000" cy="723900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b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47" name="Group 110"/>
          <p:cNvGrpSpPr/>
          <p:nvPr/>
        </p:nvGrpSpPr>
        <p:grpSpPr>
          <a:xfrm>
            <a:off x="7761557" y="3090146"/>
            <a:ext cx="986908" cy="835269"/>
            <a:chOff x="4146731" y="3281164"/>
            <a:chExt cx="806269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146731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 err="1" smtClean="0">
                  <a:latin typeface="Comic Sans MS"/>
                  <a:cs typeface="Comic Sans MS"/>
                </a:rPr>
                <a:t>a</a:t>
              </a:r>
              <a:r>
                <a:rPr lang="en-US" sz="2000" dirty="0" err="1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2000" dirty="0" err="1" smtClean="0">
                  <a:latin typeface="Comic Sans MS"/>
                  <a:cs typeface="Comic Sans MS"/>
                  <a:sym typeface="Symbol"/>
                </a:rPr>
                <a:t>b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52" name="Left Brace 51"/>
          <p:cNvSpPr/>
          <p:nvPr/>
        </p:nvSpPr>
        <p:spPr>
          <a:xfrm rot="16200000">
            <a:off x="6840252" y="3104965"/>
            <a:ext cx="648072" cy="2880320"/>
          </a:xfrm>
          <a:prstGeom prst="lef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5652120" y="4941168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kern="0" dirty="0" smtClean="0">
                <a:latin typeface="Comic Sans MS"/>
                <a:cs typeface="Comic Sans MS"/>
              </a:rPr>
              <a:t>Multiplication Triple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107503" y="44624"/>
            <a:ext cx="8901030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Beaver’s Circuit-randomization Technique for Multiplication</a:t>
            </a: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4867915" y="1994768"/>
            <a:ext cx="24783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Offline Oracle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3610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3714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72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51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01552" y="414907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42990" y="494116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07086" y="562453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14" name="Straight Arrow Connector 13"/>
          <p:cNvCxnSpPr>
            <a:stCxn id="26" idx="2"/>
          </p:cNvCxnSpPr>
          <p:nvPr/>
        </p:nvCxnSpPr>
        <p:spPr>
          <a:xfrm>
            <a:off x="833500" y="363115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61593" y="364502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2" idx="2"/>
          </p:cNvCxnSpPr>
          <p:nvPr/>
        </p:nvCxnSpPr>
        <p:spPr>
          <a:xfrm>
            <a:off x="3107668" y="362733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05808" y="371703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1666926" y="461783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20003" y="454583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9704" y="545947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3605808" y="544522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89784" y="617955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93840" y="508908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81472" y="323104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877616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</a:t>
            </a:r>
            <a:endParaRPr lang="en-US" sz="2000" baseline="-25000" dirty="0" smtClean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855640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5</a:t>
            </a:r>
            <a:endParaRPr lang="en-US" sz="2000" baseline="-25000" dirty="0" smtClean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109864" y="331692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9</a:t>
            </a:r>
            <a:endParaRPr lang="en-US" sz="2000" baseline="-25000" dirty="0" smtClean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251102" y="411236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grpSp>
        <p:nvGrpSpPr>
          <p:cNvPr id="2" name="Group 110"/>
          <p:cNvGrpSpPr/>
          <p:nvPr/>
        </p:nvGrpSpPr>
        <p:grpSpPr>
          <a:xfrm>
            <a:off x="643064" y="4505300"/>
            <a:ext cx="762000" cy="723900"/>
            <a:chOff x="4191000" y="3281164"/>
            <a:chExt cx="762000" cy="72390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pic>
        <p:nvPicPr>
          <p:cNvPr id="613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3977" y="1628800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0"/>
          <p:cNvGrpSpPr/>
          <p:nvPr/>
        </p:nvGrpSpPr>
        <p:grpSpPr>
          <a:xfrm>
            <a:off x="5652120" y="3133328"/>
            <a:ext cx="762000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1</a:t>
              </a:r>
              <a:endParaRPr lang="en-US" sz="2000" baseline="-25000" dirty="0" smtClean="0"/>
            </a:p>
          </p:txBody>
        </p:sp>
      </p:grpSp>
      <p:grpSp>
        <p:nvGrpSpPr>
          <p:cNvPr id="4" name="Group 110"/>
          <p:cNvGrpSpPr/>
          <p:nvPr/>
        </p:nvGrpSpPr>
        <p:grpSpPr>
          <a:xfrm>
            <a:off x="6732240" y="3137148"/>
            <a:ext cx="762000" cy="723900"/>
            <a:chOff x="4191000" y="3281164"/>
            <a:chExt cx="762000" cy="723900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1</a:t>
              </a:r>
              <a:endParaRPr lang="en-US" sz="2000" baseline="-25000" dirty="0" smtClean="0"/>
            </a:p>
          </p:txBody>
        </p:sp>
      </p:grpSp>
      <p:grpSp>
        <p:nvGrpSpPr>
          <p:cNvPr id="5" name="Group 110"/>
          <p:cNvGrpSpPr/>
          <p:nvPr/>
        </p:nvGrpSpPr>
        <p:grpSpPr>
          <a:xfrm>
            <a:off x="7812358" y="3090146"/>
            <a:ext cx="969550" cy="835269"/>
            <a:chOff x="4188233" y="3281164"/>
            <a:chExt cx="792088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1</a:t>
              </a:r>
              <a:endParaRPr lang="en-US" sz="2000" baseline="-25000" dirty="0" smtClean="0"/>
            </a:p>
          </p:txBody>
        </p:sp>
      </p:grpSp>
      <p:sp>
        <p:nvSpPr>
          <p:cNvPr id="52" name="Left Brace 51"/>
          <p:cNvSpPr/>
          <p:nvPr/>
        </p:nvSpPr>
        <p:spPr>
          <a:xfrm rot="16200000">
            <a:off x="6840252" y="3104965"/>
            <a:ext cx="648072" cy="2880320"/>
          </a:xfrm>
          <a:prstGeom prst="lef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5652120" y="4941168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kern="0" dirty="0" smtClean="0">
                <a:latin typeface="Comic Sans MS"/>
                <a:cs typeface="Comic Sans MS"/>
              </a:rPr>
              <a:t>Multiplication Triple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5364088" y="2564904"/>
            <a:ext cx="5676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kern="0" dirty="0" smtClean="0">
                <a:cs typeface="+mn-cs"/>
              </a:rPr>
              <a:t>Ex:</a:t>
            </a: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07503" y="44624"/>
            <a:ext cx="8901030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Beaver’s Circuit-randomization Technique for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49096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3714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72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51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01552" y="414907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42990" y="494116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07086" y="562453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14" name="Straight Arrow Connector 13"/>
          <p:cNvCxnSpPr>
            <a:stCxn id="26" idx="2"/>
          </p:cNvCxnSpPr>
          <p:nvPr/>
        </p:nvCxnSpPr>
        <p:spPr>
          <a:xfrm>
            <a:off x="833500" y="363115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61593" y="364502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2" idx="2"/>
          </p:cNvCxnSpPr>
          <p:nvPr/>
        </p:nvCxnSpPr>
        <p:spPr>
          <a:xfrm>
            <a:off x="3107668" y="362733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05808" y="371703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1666926" y="461783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20003" y="454583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9704" y="545947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3605808" y="544522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89784" y="617955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93840" y="508908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81472" y="323104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877616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</a:t>
            </a:r>
            <a:endParaRPr lang="en-US" sz="2000" baseline="-25000" dirty="0" smtClean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855640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5</a:t>
            </a:r>
            <a:endParaRPr lang="en-US" sz="2000" baseline="-25000" dirty="0" smtClean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109864" y="331692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9</a:t>
            </a:r>
            <a:endParaRPr lang="en-US" sz="2000" baseline="-25000" dirty="0" smtClean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251102" y="411236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grpSp>
        <p:nvGrpSpPr>
          <p:cNvPr id="2" name="Group 110"/>
          <p:cNvGrpSpPr/>
          <p:nvPr/>
        </p:nvGrpSpPr>
        <p:grpSpPr>
          <a:xfrm>
            <a:off x="643064" y="4505300"/>
            <a:ext cx="762000" cy="723900"/>
            <a:chOff x="4191000" y="3281164"/>
            <a:chExt cx="762000" cy="72390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pic>
        <p:nvPicPr>
          <p:cNvPr id="613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3977" y="1628800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0"/>
          <p:cNvGrpSpPr/>
          <p:nvPr/>
        </p:nvGrpSpPr>
        <p:grpSpPr>
          <a:xfrm>
            <a:off x="5652120" y="3133328"/>
            <a:ext cx="762000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1</a:t>
              </a:r>
              <a:endParaRPr lang="en-US" sz="2000" baseline="-25000" dirty="0" smtClean="0"/>
            </a:p>
          </p:txBody>
        </p:sp>
      </p:grpSp>
      <p:grpSp>
        <p:nvGrpSpPr>
          <p:cNvPr id="4" name="Group 110"/>
          <p:cNvGrpSpPr/>
          <p:nvPr/>
        </p:nvGrpSpPr>
        <p:grpSpPr>
          <a:xfrm>
            <a:off x="6732240" y="3137148"/>
            <a:ext cx="762000" cy="723900"/>
            <a:chOff x="4191000" y="3281164"/>
            <a:chExt cx="762000" cy="723900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6</a:t>
              </a:r>
              <a:endParaRPr lang="en-US" sz="2000" baseline="-25000" dirty="0" smtClean="0"/>
            </a:p>
          </p:txBody>
        </p:sp>
      </p:grpSp>
      <p:grpSp>
        <p:nvGrpSpPr>
          <p:cNvPr id="5" name="Group 110"/>
          <p:cNvGrpSpPr/>
          <p:nvPr/>
        </p:nvGrpSpPr>
        <p:grpSpPr>
          <a:xfrm>
            <a:off x="7812358" y="3090146"/>
            <a:ext cx="969550" cy="835269"/>
            <a:chOff x="4188233" y="3281164"/>
            <a:chExt cx="792088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6</a:t>
              </a:r>
              <a:endParaRPr lang="en-US" sz="2000" baseline="-25000" dirty="0" smtClean="0"/>
            </a:p>
          </p:txBody>
        </p:sp>
      </p:grpSp>
      <p:sp>
        <p:nvSpPr>
          <p:cNvPr id="52" name="Left Brace 51"/>
          <p:cNvSpPr/>
          <p:nvPr/>
        </p:nvSpPr>
        <p:spPr>
          <a:xfrm rot="16200000">
            <a:off x="6840252" y="3104965"/>
            <a:ext cx="648072" cy="2880320"/>
          </a:xfrm>
          <a:prstGeom prst="lef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5652120" y="4941168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kern="0" dirty="0" smtClean="0">
                <a:latin typeface="Comic Sans MS"/>
                <a:cs typeface="Comic Sans MS"/>
              </a:rPr>
              <a:t>Multiplication Triple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5364088" y="2564904"/>
            <a:ext cx="5676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kern="0" dirty="0" smtClean="0">
                <a:cs typeface="+mn-cs"/>
              </a:rPr>
              <a:t>Ex:</a:t>
            </a: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07503" y="44624"/>
            <a:ext cx="8901030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Beaver’s Circuit-randomization Technique for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3714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72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51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01552" y="414907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42990" y="494116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07086" y="562453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14" name="Straight Arrow Connector 13"/>
          <p:cNvCxnSpPr>
            <a:stCxn id="26" idx="2"/>
          </p:cNvCxnSpPr>
          <p:nvPr/>
        </p:nvCxnSpPr>
        <p:spPr>
          <a:xfrm>
            <a:off x="833500" y="363115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61593" y="364502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2" idx="2"/>
          </p:cNvCxnSpPr>
          <p:nvPr/>
        </p:nvCxnSpPr>
        <p:spPr>
          <a:xfrm>
            <a:off x="3107668" y="362733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05808" y="371703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1666926" y="461783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20003" y="454583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9704" y="545947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3605808" y="544522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89784" y="617955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93840" y="508908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81472" y="323104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877616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</a:t>
            </a:r>
            <a:endParaRPr lang="en-US" sz="2000" baseline="-25000" dirty="0" smtClean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855640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5</a:t>
            </a:r>
            <a:endParaRPr lang="en-US" sz="2000" baseline="-25000" dirty="0" smtClean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109864" y="331692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9</a:t>
            </a:r>
            <a:endParaRPr lang="en-US" sz="2000" baseline="-25000" dirty="0" smtClean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251102" y="411236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grpSp>
        <p:nvGrpSpPr>
          <p:cNvPr id="2" name="Group 110"/>
          <p:cNvGrpSpPr/>
          <p:nvPr/>
        </p:nvGrpSpPr>
        <p:grpSpPr>
          <a:xfrm>
            <a:off x="643064" y="4505300"/>
            <a:ext cx="762000" cy="723900"/>
            <a:chOff x="4191000" y="3281164"/>
            <a:chExt cx="762000" cy="72390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pic>
        <p:nvPicPr>
          <p:cNvPr id="613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3977" y="1628800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0"/>
          <p:cNvGrpSpPr/>
          <p:nvPr/>
        </p:nvGrpSpPr>
        <p:grpSpPr>
          <a:xfrm>
            <a:off x="5652120" y="3133328"/>
            <a:ext cx="762000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5</a:t>
              </a:r>
              <a:endParaRPr lang="en-US" sz="2000" baseline="-25000" dirty="0" smtClean="0"/>
            </a:p>
          </p:txBody>
        </p:sp>
      </p:grpSp>
      <p:grpSp>
        <p:nvGrpSpPr>
          <p:cNvPr id="4" name="Group 110"/>
          <p:cNvGrpSpPr/>
          <p:nvPr/>
        </p:nvGrpSpPr>
        <p:grpSpPr>
          <a:xfrm>
            <a:off x="6732240" y="3137148"/>
            <a:ext cx="762000" cy="723900"/>
            <a:chOff x="4191000" y="3281164"/>
            <a:chExt cx="762000" cy="723900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5" name="Group 110"/>
          <p:cNvGrpSpPr/>
          <p:nvPr/>
        </p:nvGrpSpPr>
        <p:grpSpPr>
          <a:xfrm>
            <a:off x="7812358" y="3090146"/>
            <a:ext cx="969550" cy="835269"/>
            <a:chOff x="4188233" y="3281164"/>
            <a:chExt cx="792088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10</a:t>
              </a:r>
              <a:endParaRPr lang="en-US" sz="2000" baseline="-25000" dirty="0" smtClean="0"/>
            </a:p>
          </p:txBody>
        </p:sp>
      </p:grpSp>
      <p:sp>
        <p:nvSpPr>
          <p:cNvPr id="52" name="Left Brace 51"/>
          <p:cNvSpPr/>
          <p:nvPr/>
        </p:nvSpPr>
        <p:spPr>
          <a:xfrm rot="16200000">
            <a:off x="6840252" y="3104965"/>
            <a:ext cx="648072" cy="2880320"/>
          </a:xfrm>
          <a:prstGeom prst="lef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5652120" y="4941168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kern="0" dirty="0" smtClean="0">
                <a:latin typeface="Comic Sans MS"/>
                <a:cs typeface="Comic Sans MS"/>
              </a:rPr>
              <a:t>Multiplication Triple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5364088" y="2564904"/>
            <a:ext cx="5676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kern="0" dirty="0" smtClean="0">
                <a:cs typeface="+mn-cs"/>
              </a:rPr>
              <a:t>Ex:</a:t>
            </a: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07503" y="44624"/>
            <a:ext cx="8901030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Beaver’s Circuit-randomization Technique for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31381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3714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72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51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01552" y="414907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42990" y="494116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07086" y="562453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14" name="Straight Arrow Connector 13"/>
          <p:cNvCxnSpPr>
            <a:stCxn id="26" idx="2"/>
          </p:cNvCxnSpPr>
          <p:nvPr/>
        </p:nvCxnSpPr>
        <p:spPr>
          <a:xfrm>
            <a:off x="833500" y="363115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61593" y="364502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2" idx="2"/>
          </p:cNvCxnSpPr>
          <p:nvPr/>
        </p:nvCxnSpPr>
        <p:spPr>
          <a:xfrm>
            <a:off x="3107668" y="362733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05808" y="371703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1666926" y="461783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20003" y="454583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9704" y="545947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3605808" y="544522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89784" y="617955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93840" y="508908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81472" y="323104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877616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</a:t>
            </a:r>
            <a:endParaRPr lang="en-US" sz="2000" baseline="-25000" dirty="0" smtClean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855640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5</a:t>
            </a:r>
            <a:endParaRPr lang="en-US" sz="2000" baseline="-25000" dirty="0" smtClean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109864" y="331692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9</a:t>
            </a:r>
            <a:endParaRPr lang="en-US" sz="2000" baseline="-25000" dirty="0" smtClean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251102" y="411236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grpSp>
        <p:nvGrpSpPr>
          <p:cNvPr id="2" name="Group 110"/>
          <p:cNvGrpSpPr/>
          <p:nvPr/>
        </p:nvGrpSpPr>
        <p:grpSpPr>
          <a:xfrm>
            <a:off x="643064" y="4505300"/>
            <a:ext cx="762000" cy="723900"/>
            <a:chOff x="4191000" y="3281164"/>
            <a:chExt cx="762000" cy="72390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pic>
        <p:nvPicPr>
          <p:cNvPr id="613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3977" y="1628800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0"/>
          <p:cNvGrpSpPr/>
          <p:nvPr/>
        </p:nvGrpSpPr>
        <p:grpSpPr>
          <a:xfrm>
            <a:off x="5652120" y="3133328"/>
            <a:ext cx="762000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4" name="Group 110"/>
          <p:cNvGrpSpPr/>
          <p:nvPr/>
        </p:nvGrpSpPr>
        <p:grpSpPr>
          <a:xfrm>
            <a:off x="6732240" y="3137148"/>
            <a:ext cx="762000" cy="723900"/>
            <a:chOff x="4191000" y="3281164"/>
            <a:chExt cx="762000" cy="723900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b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5" name="Group 110"/>
          <p:cNvGrpSpPr/>
          <p:nvPr/>
        </p:nvGrpSpPr>
        <p:grpSpPr>
          <a:xfrm>
            <a:off x="7778493" y="3090146"/>
            <a:ext cx="969975" cy="835269"/>
            <a:chOff x="4160565" y="3281164"/>
            <a:chExt cx="792435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160565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 err="1" smtClean="0">
                  <a:latin typeface="Comic Sans MS"/>
                  <a:cs typeface="Comic Sans MS"/>
                </a:rPr>
                <a:t>a</a:t>
              </a:r>
              <a:r>
                <a:rPr lang="en-US" sz="2000" dirty="0" err="1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2000" dirty="0" err="1" smtClean="0">
                  <a:latin typeface="Comic Sans MS"/>
                  <a:cs typeface="Comic Sans MS"/>
                  <a:sym typeface="Symbol"/>
                </a:rPr>
                <a:t>b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61" name="Left Brace 60"/>
          <p:cNvSpPr/>
          <p:nvPr/>
        </p:nvSpPr>
        <p:spPr>
          <a:xfrm rot="16200000">
            <a:off x="6840252" y="3104965"/>
            <a:ext cx="648072" cy="2880320"/>
          </a:xfrm>
          <a:prstGeom prst="lef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5652120" y="4941168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kern="0" dirty="0" smtClean="0">
                <a:latin typeface="Comic Sans MS"/>
                <a:cs typeface="Comic Sans MS"/>
              </a:rPr>
              <a:t>Multiplication Triple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07503" y="44624"/>
            <a:ext cx="8901030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Beaver’s Circuit-randomization Technique for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75118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3714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72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51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01552" y="414907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42990" y="494116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07086" y="562453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14" name="Straight Arrow Connector 13"/>
          <p:cNvCxnSpPr>
            <a:stCxn id="26" idx="2"/>
          </p:cNvCxnSpPr>
          <p:nvPr/>
        </p:nvCxnSpPr>
        <p:spPr>
          <a:xfrm>
            <a:off x="833500" y="363115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61593" y="364502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2" idx="2"/>
          </p:cNvCxnSpPr>
          <p:nvPr/>
        </p:nvCxnSpPr>
        <p:spPr>
          <a:xfrm>
            <a:off x="3107668" y="362733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05808" y="371703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1666926" y="461783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20003" y="454583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9704" y="545947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3605808" y="544522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89784" y="617955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93840" y="508908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81472" y="323104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877616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</a:t>
            </a:r>
            <a:endParaRPr lang="en-US" sz="2000" baseline="-25000" dirty="0" smtClean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855640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5</a:t>
            </a:r>
            <a:endParaRPr lang="en-US" sz="2000" baseline="-25000" dirty="0" smtClean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109864" y="331692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9</a:t>
            </a:r>
            <a:endParaRPr lang="en-US" sz="2000" baseline="-25000" dirty="0" smtClean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251102" y="411236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grpSp>
        <p:nvGrpSpPr>
          <p:cNvPr id="2" name="Group 110"/>
          <p:cNvGrpSpPr/>
          <p:nvPr/>
        </p:nvGrpSpPr>
        <p:grpSpPr>
          <a:xfrm>
            <a:off x="643064" y="4505300"/>
            <a:ext cx="762000" cy="723900"/>
            <a:chOff x="4191000" y="3281164"/>
            <a:chExt cx="762000" cy="72390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pic>
        <p:nvPicPr>
          <p:cNvPr id="613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3977" y="1628800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0"/>
          <p:cNvGrpSpPr/>
          <p:nvPr/>
        </p:nvGrpSpPr>
        <p:grpSpPr>
          <a:xfrm>
            <a:off x="5652120" y="3133328"/>
            <a:ext cx="762000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4" name="Group 110"/>
          <p:cNvGrpSpPr/>
          <p:nvPr/>
        </p:nvGrpSpPr>
        <p:grpSpPr>
          <a:xfrm>
            <a:off x="6732240" y="3137148"/>
            <a:ext cx="762000" cy="723900"/>
            <a:chOff x="4191000" y="3281164"/>
            <a:chExt cx="762000" cy="723900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b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5" name="Group 110"/>
          <p:cNvGrpSpPr/>
          <p:nvPr/>
        </p:nvGrpSpPr>
        <p:grpSpPr>
          <a:xfrm>
            <a:off x="7778493" y="3090146"/>
            <a:ext cx="969975" cy="835269"/>
            <a:chOff x="4160565" y="3281164"/>
            <a:chExt cx="792435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160565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 err="1" smtClean="0">
                  <a:latin typeface="Comic Sans MS"/>
                  <a:cs typeface="Comic Sans MS"/>
                </a:rPr>
                <a:t>a</a:t>
              </a:r>
              <a:r>
                <a:rPr lang="en-US" sz="2000" dirty="0" err="1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2000" dirty="0" err="1" smtClean="0">
                  <a:latin typeface="Comic Sans MS"/>
                  <a:cs typeface="Comic Sans MS"/>
                  <a:sym typeface="Symbol"/>
                </a:rPr>
                <a:t>b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78" name="Rectangle 2"/>
          <p:cNvSpPr txBox="1">
            <a:spLocks noChangeArrowheads="1"/>
          </p:cNvSpPr>
          <p:nvPr/>
        </p:nvSpPr>
        <p:spPr bwMode="auto">
          <a:xfrm>
            <a:off x="266228" y="1340768"/>
            <a:ext cx="46718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Random</a:t>
            </a:r>
            <a:r>
              <a:rPr lang="en-US" sz="2400" kern="0" dirty="0" smtClean="0">
                <a:latin typeface="Comic Sans MS"/>
                <a:cs typeface="Comic Sans MS"/>
              </a:rPr>
              <a:t> and </a:t>
            </a:r>
            <a:r>
              <a:rPr lang="en-US" sz="24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Private</a:t>
            </a:r>
            <a:r>
              <a:rPr lang="en-US" sz="2400" kern="0" dirty="0" smtClean="0">
                <a:latin typeface="Comic Sans MS"/>
                <a:cs typeface="Comic Sans MS"/>
              </a:rPr>
              <a:t> a, b</a:t>
            </a:r>
            <a:endParaRPr kumimoji="0" lang="en-IN" sz="240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107503" y="44624"/>
            <a:ext cx="8901030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Beaver’s Circuit-randomization Technique for Multiplication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6840252" y="3104965"/>
            <a:ext cx="648072" cy="2880320"/>
          </a:xfrm>
          <a:prstGeom prst="lef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5652120" y="4941168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kern="0" dirty="0" smtClean="0">
                <a:latin typeface="Comic Sans MS"/>
                <a:cs typeface="Comic Sans MS"/>
              </a:rPr>
              <a:t>Multiplication Triple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0097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/>
          <p:nvPr/>
        </p:nvSpPr>
        <p:spPr>
          <a:xfrm>
            <a:off x="3192137" y="4198870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766076" y="2942374"/>
            <a:ext cx="1222150" cy="1050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Oval 54"/>
          <p:cNvSpPr/>
          <p:nvPr/>
        </p:nvSpPr>
        <p:spPr>
          <a:xfrm>
            <a:off x="2580763" y="2908505"/>
            <a:ext cx="1222150" cy="1050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Oval 59"/>
          <p:cNvSpPr/>
          <p:nvPr/>
        </p:nvSpPr>
        <p:spPr>
          <a:xfrm>
            <a:off x="7812360" y="2874640"/>
            <a:ext cx="127444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omic Sans MS"/>
              <a:cs typeface="Comic Sans M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609928" y="2852936"/>
            <a:ext cx="127444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omic Sans MS"/>
              <a:cs typeface="Comic Sans M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385792" y="2852936"/>
            <a:ext cx="127444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omic Sans MS"/>
              <a:cs typeface="Comic Sans MS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3714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72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51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01552" y="414907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42990" y="494116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07086" y="562453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14" name="Straight Arrow Connector 13"/>
          <p:cNvCxnSpPr>
            <a:stCxn id="26" idx="2"/>
          </p:cNvCxnSpPr>
          <p:nvPr/>
        </p:nvCxnSpPr>
        <p:spPr>
          <a:xfrm>
            <a:off x="833500" y="363115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61593" y="364502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2" idx="2"/>
          </p:cNvCxnSpPr>
          <p:nvPr/>
        </p:nvCxnSpPr>
        <p:spPr>
          <a:xfrm>
            <a:off x="3175400" y="3593471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05808" y="371703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1666926" y="461783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20003" y="454583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9704" y="545947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3605808" y="544522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89784" y="617955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93840" y="508908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81472" y="323104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877616" y="32272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</a:t>
            </a:r>
            <a:endParaRPr lang="en-US" sz="2000" baseline="-25000" dirty="0" smtClean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923372" y="319336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x</a:t>
            </a:r>
            <a:endParaRPr lang="en-US" sz="2000" baseline="-25000" dirty="0" smtClean="0">
              <a:latin typeface="Comic Sans MS"/>
              <a:cs typeface="Comic Sans MS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126797" y="323225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y</a:t>
            </a:r>
            <a:endParaRPr lang="en-US" sz="2000" baseline="-25000" dirty="0" smtClean="0">
              <a:latin typeface="Comic Sans MS"/>
              <a:cs typeface="Comic Sans MS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251102" y="411236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grpSp>
        <p:nvGrpSpPr>
          <p:cNvPr id="2" name="Group 110"/>
          <p:cNvGrpSpPr/>
          <p:nvPr/>
        </p:nvGrpSpPr>
        <p:grpSpPr>
          <a:xfrm>
            <a:off x="643064" y="4505300"/>
            <a:ext cx="762000" cy="723900"/>
            <a:chOff x="4191000" y="3281164"/>
            <a:chExt cx="762000" cy="72390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pic>
        <p:nvPicPr>
          <p:cNvPr id="613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3977" y="1628800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0"/>
          <p:cNvGrpSpPr/>
          <p:nvPr/>
        </p:nvGrpSpPr>
        <p:grpSpPr>
          <a:xfrm>
            <a:off x="5652120" y="3133328"/>
            <a:ext cx="762000" cy="723900"/>
            <a:chOff x="4191000" y="3281164"/>
            <a:chExt cx="762000" cy="7239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4" name="Group 110"/>
          <p:cNvGrpSpPr/>
          <p:nvPr/>
        </p:nvGrpSpPr>
        <p:grpSpPr>
          <a:xfrm>
            <a:off x="6732240" y="3137148"/>
            <a:ext cx="762000" cy="723900"/>
            <a:chOff x="4191000" y="3281164"/>
            <a:chExt cx="762000" cy="723900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b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5" name="Group 110"/>
          <p:cNvGrpSpPr/>
          <p:nvPr/>
        </p:nvGrpSpPr>
        <p:grpSpPr>
          <a:xfrm>
            <a:off x="7778493" y="3090146"/>
            <a:ext cx="969975" cy="835269"/>
            <a:chOff x="4160565" y="3281164"/>
            <a:chExt cx="792435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160565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 err="1" smtClean="0">
                  <a:latin typeface="Comic Sans MS"/>
                  <a:cs typeface="Comic Sans MS"/>
                </a:rPr>
                <a:t>a</a:t>
              </a:r>
              <a:r>
                <a:rPr lang="en-US" sz="2000" dirty="0" err="1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2000" dirty="0" err="1" smtClean="0">
                  <a:latin typeface="Comic Sans MS"/>
                  <a:cs typeface="Comic Sans MS"/>
                  <a:sym typeface="Symbol"/>
                </a:rPr>
                <a:t>b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33847" y="4251020"/>
            <a:ext cx="4265749" cy="1080120"/>
            <a:chOff x="5148064" y="4725144"/>
            <a:chExt cx="3564218" cy="1080120"/>
          </a:xfrm>
        </p:grpSpPr>
        <p:sp>
          <p:nvSpPr>
            <p:cNvPr id="64" name="Rectangle 63"/>
            <p:cNvSpPr/>
            <p:nvPr/>
          </p:nvSpPr>
          <p:spPr>
            <a:xfrm>
              <a:off x="5148064" y="4725144"/>
              <a:ext cx="3096344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Rectangle 2"/>
            <p:cNvSpPr txBox="1">
              <a:spLocks noChangeArrowheads="1"/>
            </p:cNvSpPr>
            <p:nvPr/>
          </p:nvSpPr>
          <p:spPr bwMode="auto">
            <a:xfrm>
              <a:off x="5148064" y="4750629"/>
              <a:ext cx="356421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US" sz="2400" kern="0" noProof="0" dirty="0" smtClean="0">
                  <a:latin typeface="Comic Sans MS"/>
                  <a:cs typeface="Comic Sans MS"/>
                </a:rPr>
                <a:t>Two reconstructions</a:t>
              </a:r>
              <a:endPara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cs typeface="Comic Sans MS"/>
              </a:endParaRPr>
            </a:p>
          </p:txBody>
        </p:sp>
        <p:sp>
          <p:nvSpPr>
            <p:cNvPr id="65" name="Rectangle 2"/>
            <p:cNvSpPr txBox="1">
              <a:spLocks noChangeArrowheads="1"/>
            </p:cNvSpPr>
            <p:nvPr/>
          </p:nvSpPr>
          <p:spPr bwMode="auto">
            <a:xfrm>
              <a:off x="5148064" y="5301208"/>
              <a:ext cx="338437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US" sz="2400" kern="0" dirty="0" smtClean="0">
                  <a:latin typeface="Comic Sans MS"/>
                  <a:cs typeface="Comic Sans MS"/>
                </a:rPr>
                <a:t>Linear operations</a:t>
              </a:r>
              <a:endPara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cs typeface="Comic Sans MS"/>
              </a:endParaRPr>
            </a:p>
          </p:txBody>
        </p:sp>
      </p:grpSp>
      <p:sp>
        <p:nvSpPr>
          <p:cNvPr id="78" name="Rectangle 2"/>
          <p:cNvSpPr txBox="1">
            <a:spLocks noChangeArrowheads="1"/>
          </p:cNvSpPr>
          <p:nvPr/>
        </p:nvSpPr>
        <p:spPr bwMode="auto">
          <a:xfrm>
            <a:off x="266228" y="1340768"/>
            <a:ext cx="46718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Random</a:t>
            </a:r>
            <a:r>
              <a:rPr lang="en-US" sz="2400" kern="0" dirty="0" smtClean="0">
                <a:latin typeface="Comic Sans MS"/>
                <a:cs typeface="Comic Sans MS"/>
              </a:rPr>
              <a:t> and </a:t>
            </a:r>
            <a:r>
              <a:rPr lang="en-US" sz="24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Private</a:t>
            </a:r>
            <a:r>
              <a:rPr lang="en-US" sz="2400" kern="0" dirty="0" smtClean="0">
                <a:latin typeface="Comic Sans MS"/>
                <a:cs typeface="Comic Sans MS"/>
              </a:rPr>
              <a:t> a, b</a:t>
            </a:r>
            <a:endParaRPr kumimoji="0" lang="en-IN" sz="240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79" name="Rectangle 2"/>
          <p:cNvSpPr txBox="1">
            <a:spLocks noChangeArrowheads="1"/>
          </p:cNvSpPr>
          <p:nvPr/>
        </p:nvSpPr>
        <p:spPr bwMode="auto">
          <a:xfrm>
            <a:off x="266228" y="1772816"/>
            <a:ext cx="64660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Independent</a:t>
            </a:r>
            <a:r>
              <a:rPr lang="en-US" sz="2400" kern="0" dirty="0" smtClean="0">
                <a:latin typeface="Comic Sans MS"/>
                <a:cs typeface="Comic Sans MS"/>
              </a:rPr>
              <a:t> of the </a:t>
            </a:r>
            <a:r>
              <a:rPr lang="en-US" sz="24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multiplication</a:t>
            </a:r>
            <a:r>
              <a:rPr lang="en-US" sz="2400" kern="0" dirty="0" smtClean="0">
                <a:latin typeface="Comic Sans MS"/>
                <a:cs typeface="Comic Sans MS"/>
              </a:rPr>
              <a:t> gate</a:t>
            </a:r>
            <a:endParaRPr kumimoji="0" lang="en-IN" sz="240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107503" y="44624"/>
            <a:ext cx="8901030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Beaver’s Circuit-randomization Technique for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57548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667"/>
            <a:ext cx="9144000" cy="75895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Beaver’s Circuit Randomization Technique 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0932" y="3035273"/>
            <a:ext cx="6669449" cy="5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 </a:t>
            </a:r>
            <a:r>
              <a:rPr lang="en-US" kern="0" dirty="0" err="1" smtClean="0">
                <a:latin typeface="Comic Sans MS"/>
                <a:cs typeface="Comic Sans MS"/>
              </a:rPr>
              <a:t>xy</a:t>
            </a:r>
            <a:r>
              <a:rPr lang="en-US" kern="0" dirty="0" smtClean="0">
                <a:latin typeface="Comic Sans MS"/>
                <a:cs typeface="Comic Sans MS"/>
              </a:rPr>
              <a:t> = ((x-a) +a)((y-b)+b) = (</a:t>
            </a:r>
            <a:r>
              <a:rPr lang="en-US" kern="0" dirty="0" smtClean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 </a:t>
            </a:r>
            <a:r>
              <a:rPr lang="en-US" kern="0" dirty="0" smtClean="0">
                <a:solidFill>
                  <a:srgbClr val="000000"/>
                </a:solidFill>
                <a:latin typeface="Times"/>
                <a:ea typeface="Lucida Grande"/>
                <a:cs typeface="Times"/>
              </a:rPr>
              <a:t>+</a:t>
            </a:r>
            <a:r>
              <a:rPr lang="en-US" kern="0" dirty="0" smtClean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 </a:t>
            </a:r>
            <a:r>
              <a:rPr lang="en-US" kern="0" dirty="0">
                <a:latin typeface="Comic Sans MS"/>
                <a:cs typeface="Comic Sans MS"/>
              </a:rPr>
              <a:t>a)</a:t>
            </a:r>
            <a:r>
              <a:rPr lang="en-US" kern="0" dirty="0" smtClean="0">
                <a:latin typeface="Comic Sans MS"/>
                <a:cs typeface="Comic Sans MS"/>
              </a:rPr>
              <a:t>(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β </a:t>
            </a:r>
            <a:r>
              <a:rPr lang="en-US" kern="0" dirty="0" smtClean="0">
                <a:latin typeface="Comic Sans MS"/>
                <a:cs typeface="Comic Sans MS"/>
              </a:rPr>
              <a:t>+ b) = </a:t>
            </a:r>
            <a:r>
              <a:rPr lang="en-US" kern="0" dirty="0" err="1" smtClean="0">
                <a:latin typeface="Comic Sans MS"/>
                <a:cs typeface="Comic Sans MS"/>
              </a:rPr>
              <a:t>ab</a:t>
            </a:r>
            <a:r>
              <a:rPr lang="en-US" kern="0" dirty="0" smtClean="0">
                <a:latin typeface="Comic Sans MS"/>
                <a:cs typeface="Comic Sans MS"/>
              </a:rPr>
              <a:t> +</a:t>
            </a:r>
            <a:r>
              <a:rPr lang="en-US" kern="0" dirty="0" smtClean="0">
                <a:latin typeface="Times"/>
                <a:cs typeface="Times"/>
              </a:rPr>
              <a:t> </a:t>
            </a:r>
            <a:r>
              <a:rPr lang="en-US" kern="0" dirty="0" smtClean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</a:t>
            </a:r>
            <a:r>
              <a:rPr lang="en-US" kern="0" dirty="0" smtClean="0">
                <a:latin typeface="Times"/>
                <a:ea typeface="Lucida Grande"/>
                <a:cs typeface="Times"/>
              </a:rPr>
              <a:t> </a:t>
            </a:r>
            <a:r>
              <a:rPr lang="en-US" kern="0" dirty="0" smtClean="0">
                <a:latin typeface="Comic Sans MS"/>
                <a:ea typeface="Lucida Grande"/>
                <a:cs typeface="Comic Sans MS"/>
              </a:rPr>
              <a:t>b +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kern="0" dirty="0" smtClean="0">
                <a:latin typeface="Times"/>
                <a:cs typeface="Times"/>
              </a:rPr>
              <a:t> </a:t>
            </a:r>
            <a:r>
              <a:rPr lang="en-US" kern="0" dirty="0" smtClean="0">
                <a:latin typeface="Comic Sans MS"/>
                <a:cs typeface="Comic Sans MS"/>
              </a:rPr>
              <a:t>a</a:t>
            </a:r>
            <a:r>
              <a:rPr lang="en-US" kern="0" dirty="0" smtClean="0">
                <a:latin typeface="Times"/>
                <a:cs typeface="Times"/>
              </a:rPr>
              <a:t> + </a:t>
            </a:r>
            <a:r>
              <a:rPr lang="en-US" kern="0" dirty="0" smtClean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kern="0" dirty="0" smtClean="0">
                <a:latin typeface="Comic Sans MS"/>
                <a:ea typeface="Lucida Grande"/>
                <a:cs typeface="Comic Sans MS"/>
              </a:rPr>
              <a:t>  </a:t>
            </a:r>
          </a:p>
          <a:p>
            <a:pPr marL="342900" indent="-342900" defTabSz="914400"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>
                <a:latin typeface="Comic Sans MS"/>
                <a:ea typeface="Lucida Grande"/>
                <a:cs typeface="Comic Sans MS"/>
              </a:rPr>
              <a:t> </a:t>
            </a:r>
            <a:r>
              <a:rPr lang="en-US" kern="0" dirty="0" smtClean="0">
                <a:latin typeface="Comic Sans MS"/>
                <a:ea typeface="Lucida Grande"/>
                <a:cs typeface="Comic Sans MS"/>
              </a:rPr>
              <a:t>  </a:t>
            </a:r>
            <a:r>
              <a:rPr lang="en-US" kern="0" dirty="0" smtClean="0">
                <a:latin typeface="Comic Sans MS"/>
                <a:cs typeface="Comic Sans MS"/>
              </a:rPr>
              <a:t> </a:t>
            </a:r>
            <a:endParaRPr lang="en-IN" kern="0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9269" y="5513401"/>
            <a:ext cx="1181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914400"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</a:t>
            </a:r>
            <a:r>
              <a:rPr lang="en-US" sz="2400" kern="0" dirty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 = x-a</a:t>
            </a:r>
            <a:r>
              <a:rPr lang="en-US" sz="2400" kern="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IN" sz="2400" kern="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7782" y="5513401"/>
            <a:ext cx="1177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sz="2400" kern="0" dirty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 = y-b</a:t>
            </a:r>
            <a:r>
              <a:rPr lang="en-US" sz="2400" kern="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sz="2400" dirty="0">
              <a:latin typeface="Comic Sans MS"/>
              <a:cs typeface="Comic Sans MS"/>
            </a:endParaRPr>
          </a:p>
        </p:txBody>
      </p:sp>
      <p:grpSp>
        <p:nvGrpSpPr>
          <p:cNvPr id="7" name="Group 110"/>
          <p:cNvGrpSpPr>
            <a:grpSpLocks/>
          </p:cNvGrpSpPr>
          <p:nvPr/>
        </p:nvGrpSpPr>
        <p:grpSpPr bwMode="auto">
          <a:xfrm>
            <a:off x="308639" y="3818285"/>
            <a:ext cx="770630" cy="723900"/>
            <a:chOff x="4182370" y="3281164"/>
            <a:chExt cx="770630" cy="7239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182370" y="3395134"/>
              <a:ext cx="7028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/>
                  <a:cs typeface="Comic Sans MS"/>
                </a:rPr>
                <a:t> </a:t>
              </a:r>
              <a:r>
                <a:rPr lang="en-US" sz="2000" dirty="0" err="1" smtClean="0">
                  <a:latin typeface="Comic Sans MS"/>
                  <a:cs typeface="Comic Sans MS"/>
                </a:rPr>
                <a:t>xy</a:t>
              </a:r>
              <a:endParaRPr lang="en-US" sz="2000" baseline="-250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10" name="Group 110"/>
          <p:cNvGrpSpPr>
            <a:grpSpLocks/>
          </p:cNvGrpSpPr>
          <p:nvPr/>
        </p:nvGrpSpPr>
        <p:grpSpPr bwMode="auto">
          <a:xfrm>
            <a:off x="3531941" y="3818285"/>
            <a:ext cx="762000" cy="723900"/>
            <a:chOff x="4191000" y="3281164"/>
            <a:chExt cx="762000" cy="7239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250102" y="3412067"/>
              <a:ext cx="5040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/>
                  <a:cs typeface="Comic Sans MS"/>
                </a:rPr>
                <a:t> b</a:t>
              </a:r>
              <a:endParaRPr lang="en-US" sz="2000" baseline="-250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13" name="Group 110"/>
          <p:cNvGrpSpPr>
            <a:grpSpLocks/>
          </p:cNvGrpSpPr>
          <p:nvPr/>
        </p:nvGrpSpPr>
        <p:grpSpPr bwMode="auto">
          <a:xfrm>
            <a:off x="1692159" y="3818285"/>
            <a:ext cx="905434" cy="787400"/>
            <a:chOff x="4191000" y="3281164"/>
            <a:chExt cx="950504" cy="7239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281164"/>
              <a:ext cx="950504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229716" y="3417734"/>
              <a:ext cx="792088" cy="34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/>
                  <a:cs typeface="Comic Sans MS"/>
                </a:rPr>
                <a:t> </a:t>
              </a:r>
              <a:r>
                <a:rPr lang="en-US" sz="2000" dirty="0" err="1" smtClean="0">
                  <a:latin typeface="Comic Sans MS"/>
                  <a:cs typeface="Comic Sans MS"/>
                </a:rPr>
                <a:t>a</a:t>
              </a:r>
              <a:r>
                <a:rPr lang="en-US" sz="2000" dirty="0" err="1" smtClean="0">
                  <a:latin typeface="Comic Sans MS"/>
                  <a:cs typeface="Comic Sans MS"/>
                  <a:sym typeface="Symbol" charset="0"/>
                </a:rPr>
                <a:t>b</a:t>
              </a:r>
              <a:endParaRPr lang="en-US" sz="2000" baseline="-25000" dirty="0">
                <a:latin typeface="Comic Sans MS"/>
                <a:cs typeface="Comic Sans MS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03447" y="3920085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latin typeface="Comic Sans MS"/>
                <a:cs typeface="Comic Sans MS"/>
              </a:rPr>
              <a:t>=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30880" y="3956054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latin typeface="Comic Sans MS"/>
                <a:cs typeface="Comic Sans MS"/>
              </a:rPr>
              <a:t>+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36851" y="3936033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</a:t>
            </a:r>
            <a:endParaRPr lang="en-US" dirty="0"/>
          </a:p>
        </p:txBody>
      </p:sp>
      <p:grpSp>
        <p:nvGrpSpPr>
          <p:cNvPr id="19" name="Group 110"/>
          <p:cNvGrpSpPr>
            <a:grpSpLocks/>
          </p:cNvGrpSpPr>
          <p:nvPr/>
        </p:nvGrpSpPr>
        <p:grpSpPr bwMode="auto">
          <a:xfrm>
            <a:off x="5293013" y="3818288"/>
            <a:ext cx="762000" cy="723900"/>
            <a:chOff x="4191000" y="3281164"/>
            <a:chExt cx="762000" cy="7239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250102" y="3395134"/>
              <a:ext cx="5040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/>
                  <a:cs typeface="Comic Sans MS"/>
                </a:rPr>
                <a:t> </a:t>
              </a:r>
              <a:r>
                <a:rPr lang="en-US" sz="2000" dirty="0" smtClean="0">
                  <a:latin typeface="Comic Sans MS"/>
                  <a:cs typeface="Comic Sans MS"/>
                </a:rPr>
                <a:t>a</a:t>
              </a:r>
              <a:endParaRPr lang="en-US" sz="2000" baseline="-25000" dirty="0">
                <a:latin typeface="Comic Sans MS"/>
                <a:cs typeface="Comic Sans MS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491952" y="3956057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latin typeface="Comic Sans MS"/>
                <a:cs typeface="Comic Sans MS"/>
              </a:rPr>
              <a:t>+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97923" y="3936036"/>
            <a:ext cx="32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233750" y="3862219"/>
            <a:ext cx="7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latin typeface="Times"/>
                <a:cs typeface="Times"/>
              </a:rPr>
              <a:t>+ </a:t>
            </a:r>
            <a:r>
              <a:rPr lang="en-US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 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0133" y="1432470"/>
            <a:ext cx="878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>
                <a:latin typeface="Comic Sans MS"/>
                <a:cs typeface="Comic Sans MS"/>
              </a:rPr>
              <a:t> </a:t>
            </a:r>
            <a:r>
              <a:rPr lang="en-US" kern="0" dirty="0" smtClean="0">
                <a:latin typeface="Comic Sans MS"/>
                <a:cs typeface="Comic Sans MS"/>
              </a:rPr>
              <a:t>&gt;&gt; Write </a:t>
            </a:r>
            <a:r>
              <a:rPr lang="en-US" kern="0" dirty="0" err="1" smtClean="0">
                <a:latin typeface="Comic Sans MS"/>
                <a:cs typeface="Comic Sans MS"/>
              </a:rPr>
              <a:t>xy</a:t>
            </a:r>
            <a:r>
              <a:rPr lang="en-US" kern="0" dirty="0" smtClean="0">
                <a:latin typeface="Comic Sans MS"/>
                <a:cs typeface="Comic Sans MS"/>
              </a:rPr>
              <a:t> as linear combination of </a:t>
            </a:r>
            <a:r>
              <a:rPr lang="en-US" kern="0" dirty="0" err="1" smtClean="0">
                <a:latin typeface="Comic Sans MS"/>
                <a:cs typeface="Comic Sans MS"/>
              </a:rPr>
              <a:t>a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kern="0" dirty="0" err="1" smtClean="0">
                <a:latin typeface="Comic Sans MS"/>
                <a:cs typeface="Comic Sans MS"/>
              </a:rPr>
              <a:t>b</a:t>
            </a:r>
            <a:r>
              <a:rPr lang="en-US" kern="0" dirty="0" smtClean="0">
                <a:latin typeface="Comic Sans MS"/>
                <a:cs typeface="Comic Sans MS"/>
              </a:rPr>
              <a:t>, a, b where the combiners will be publicly known and do not leak any information about x and y.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6267" y="2245257"/>
            <a:ext cx="8771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>
                <a:latin typeface="Comic Sans MS"/>
                <a:cs typeface="Comic Sans MS"/>
              </a:rPr>
              <a:t> </a:t>
            </a:r>
            <a:r>
              <a:rPr lang="en-US" kern="0" dirty="0" smtClean="0">
                <a:latin typeface="Comic Sans MS"/>
                <a:cs typeface="Comic Sans MS"/>
              </a:rPr>
              <a:t>&gt;&gt; We can combine sharing of  </a:t>
            </a:r>
            <a:r>
              <a:rPr lang="en-US" kern="0" dirty="0" err="1" smtClean="0">
                <a:latin typeface="Comic Sans MS"/>
                <a:cs typeface="Comic Sans MS"/>
              </a:rPr>
              <a:t>a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kern="0" dirty="0" err="1" smtClean="0">
                <a:latin typeface="Comic Sans MS"/>
                <a:cs typeface="Comic Sans MS"/>
              </a:rPr>
              <a:t>b</a:t>
            </a:r>
            <a:r>
              <a:rPr lang="en-US" kern="0" dirty="0" smtClean="0">
                <a:latin typeface="Comic Sans MS"/>
                <a:cs typeface="Comic Sans MS"/>
              </a:rPr>
              <a:t>, a, b using the combiners to get sharing of </a:t>
            </a:r>
            <a:r>
              <a:rPr lang="en-US" kern="0" dirty="0" err="1" smtClean="0">
                <a:latin typeface="Comic Sans MS"/>
                <a:cs typeface="Comic Sans MS"/>
              </a:rPr>
              <a:t>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8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7" grpId="0"/>
      <p:bldP spid="18" grpId="0"/>
      <p:bldP spid="22" grpId="0"/>
      <p:bldP spid="23" grpId="0"/>
      <p:bldP spid="24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0"/>
          <p:cNvGrpSpPr/>
          <p:nvPr/>
        </p:nvGrpSpPr>
        <p:grpSpPr>
          <a:xfrm>
            <a:off x="1263830" y="5722439"/>
            <a:ext cx="762000" cy="723900"/>
            <a:chOff x="4191000" y="3281164"/>
            <a:chExt cx="762000" cy="7239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x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263830" y="2424708"/>
            <a:ext cx="5569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x</a:t>
            </a:r>
            <a:r>
              <a:rPr lang="en-US" sz="2000" baseline="-25000" dirty="0" smtClean="0">
                <a:latin typeface="Comic Sans MS"/>
                <a:cs typeface="Comic Sans MS"/>
              </a:rPr>
              <a:t>2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331562" y="332375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latin typeface="Comic Sans MS"/>
                <a:cs typeface="Comic Sans MS"/>
              </a:rPr>
              <a:t>3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60810" y="425702"/>
            <a:ext cx="9180512" cy="64807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Comic Sans MS"/>
                <a:cs typeface="Comic Sans MS"/>
              </a:rPr>
              <a:t>Beaver’s Circuit Randomization Technique </a:t>
            </a:r>
          </a:p>
        </p:txBody>
      </p:sp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741032"/>
              </p:ext>
            </p:extLst>
          </p:nvPr>
        </p:nvGraphicFramePr>
        <p:xfrm>
          <a:off x="741386" y="315016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56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86" y="315016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549799"/>
              </p:ext>
            </p:extLst>
          </p:nvPr>
        </p:nvGraphicFramePr>
        <p:xfrm>
          <a:off x="741386" y="218633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57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86" y="218633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700382"/>
              </p:ext>
            </p:extLst>
          </p:nvPr>
        </p:nvGraphicFramePr>
        <p:xfrm>
          <a:off x="724453" y="122250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58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453" y="122250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14858" y="144637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31791" y="243779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33758" y="340520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40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60934"/>
              </p:ext>
            </p:extLst>
          </p:nvPr>
        </p:nvGraphicFramePr>
        <p:xfrm>
          <a:off x="758319" y="488424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59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19" y="488424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20178" y="505449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316760" y="499277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x</a:t>
            </a:r>
            <a:r>
              <a:rPr lang="en-US" sz="2000" baseline="-25000" dirty="0" err="1" smtClean="0">
                <a:latin typeface="Comic Sans MS"/>
                <a:cs typeface="Comic Sans MS"/>
              </a:rPr>
              <a:t>n</a:t>
            </a:r>
            <a:endParaRPr lang="en-US" sz="2000" baseline="-25000" dirty="0" smtClean="0">
              <a:latin typeface="Comic Sans MS"/>
              <a:cs typeface="Comic Sans M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3933083" y="1475779"/>
            <a:ext cx="68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974930" y="2373912"/>
            <a:ext cx="663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b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034843" y="3340689"/>
            <a:ext cx="744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027294" y="4908112"/>
            <a:ext cx="529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endParaRPr lang="en-US" sz="20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232095" y="147577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x</a:t>
            </a:r>
            <a:r>
              <a:rPr lang="en-US" sz="2000" baseline="-25000" dirty="0" smtClean="0">
                <a:latin typeface="Comic Sans MS"/>
                <a:cs typeface="Comic Sans MS"/>
              </a:rPr>
              <a:t>1</a:t>
            </a:r>
          </a:p>
        </p:txBody>
      </p:sp>
      <p:grpSp>
        <p:nvGrpSpPr>
          <p:cNvPr id="64" name="Group 110"/>
          <p:cNvGrpSpPr/>
          <p:nvPr/>
        </p:nvGrpSpPr>
        <p:grpSpPr>
          <a:xfrm>
            <a:off x="4006994" y="5626170"/>
            <a:ext cx="762000" cy="723900"/>
            <a:chOff x="4191000" y="3281164"/>
            <a:chExt cx="762000" cy="723900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7" name="Group 110"/>
          <p:cNvGrpSpPr/>
          <p:nvPr/>
        </p:nvGrpSpPr>
        <p:grpSpPr>
          <a:xfrm>
            <a:off x="5968153" y="5624486"/>
            <a:ext cx="1084535" cy="723900"/>
            <a:chOff x="4191000" y="3281164"/>
            <a:chExt cx="762000" cy="723900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x-</a:t>
              </a: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42" name="Group 110"/>
          <p:cNvGrpSpPr/>
          <p:nvPr/>
        </p:nvGrpSpPr>
        <p:grpSpPr>
          <a:xfrm>
            <a:off x="2059684" y="5705509"/>
            <a:ext cx="762000" cy="723900"/>
            <a:chOff x="4191000" y="3281164"/>
            <a:chExt cx="762000" cy="72390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>
                  <a:latin typeface="Comic Sans MS"/>
                  <a:cs typeface="Comic Sans MS"/>
                </a:rPr>
                <a:t>y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059684" y="2407778"/>
            <a:ext cx="5569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2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127416" y="330682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3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112614" y="497584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>
                <a:latin typeface="Comic Sans MS"/>
                <a:cs typeface="Comic Sans MS"/>
              </a:rPr>
              <a:t>y</a:t>
            </a:r>
            <a:r>
              <a:rPr lang="en-US" sz="2000" baseline="-25000" dirty="0" err="1" smtClean="0">
                <a:latin typeface="Comic Sans MS"/>
                <a:cs typeface="Comic Sans MS"/>
              </a:rPr>
              <a:t>n</a:t>
            </a:r>
            <a:endParaRPr lang="en-US" sz="2000" baseline="-25000" dirty="0" smtClean="0">
              <a:latin typeface="Comic Sans MS"/>
              <a:cs typeface="Comic Sans MS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027949" y="145884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1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035637" y="1475782"/>
            <a:ext cx="68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077484" y="2373915"/>
            <a:ext cx="663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137397" y="3340692"/>
            <a:ext cx="744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129848" y="4908115"/>
            <a:ext cx="529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</a:p>
        </p:txBody>
      </p:sp>
      <p:grpSp>
        <p:nvGrpSpPr>
          <p:cNvPr id="56" name="Group 110"/>
          <p:cNvGrpSpPr/>
          <p:nvPr/>
        </p:nvGrpSpPr>
        <p:grpSpPr>
          <a:xfrm>
            <a:off x="3109548" y="5626173"/>
            <a:ext cx="762000" cy="723900"/>
            <a:chOff x="4191000" y="3281164"/>
            <a:chExt cx="762000" cy="723900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4779736" y="1475782"/>
            <a:ext cx="68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821583" y="2373915"/>
            <a:ext cx="663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c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4881496" y="3340692"/>
            <a:ext cx="744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873947" y="4908115"/>
            <a:ext cx="529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endParaRPr lang="en-US" sz="20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75" name="Group 110"/>
          <p:cNvGrpSpPr/>
          <p:nvPr/>
        </p:nvGrpSpPr>
        <p:grpSpPr>
          <a:xfrm>
            <a:off x="4853647" y="5626173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Comic Sans MS"/>
                  <a:cs typeface="Comic Sans MS"/>
                </a:rPr>
                <a:t>c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5818803" y="1427563"/>
            <a:ext cx="926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latin typeface="Comic Sans MS"/>
                <a:cs typeface="Comic Sans MS"/>
              </a:rPr>
              <a:t>1</a:t>
            </a:r>
            <a:r>
              <a:rPr lang="en-US" sz="2000" dirty="0" smtClean="0">
                <a:latin typeface="Comic Sans MS"/>
                <a:cs typeface="Comic Sans MS"/>
              </a:rPr>
              <a:t>-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5818803" y="2356268"/>
            <a:ext cx="926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x</a:t>
            </a:r>
            <a:r>
              <a:rPr lang="en-US" sz="2000" baseline="-25000" dirty="0">
                <a:latin typeface="Comic Sans MS"/>
                <a:cs typeface="Comic Sans MS"/>
              </a:rPr>
              <a:t>2</a:t>
            </a:r>
            <a:r>
              <a:rPr lang="en-US" sz="2000" dirty="0" smtClean="0">
                <a:latin typeface="Comic Sans MS"/>
                <a:cs typeface="Comic Sans MS"/>
              </a:rPr>
              <a:t>-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5869602" y="3289890"/>
            <a:ext cx="926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latin typeface="Comic Sans MS"/>
                <a:cs typeface="Comic Sans MS"/>
              </a:rPr>
              <a:t>3</a:t>
            </a:r>
            <a:r>
              <a:rPr lang="en-US" sz="2000" dirty="0" smtClean="0">
                <a:latin typeface="Comic Sans MS"/>
                <a:cs typeface="Comic Sans MS"/>
              </a:rPr>
              <a:t>-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5934287" y="4911250"/>
            <a:ext cx="926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latin typeface="Comic Sans MS"/>
                <a:cs typeface="Comic Sans MS"/>
              </a:rPr>
              <a:t>x</a:t>
            </a:r>
            <a:r>
              <a:rPr lang="en-US" sz="2000" baseline="-25000" dirty="0" err="1" smtClean="0">
                <a:latin typeface="Comic Sans MS"/>
                <a:cs typeface="Comic Sans MS"/>
              </a:rPr>
              <a:t>n</a:t>
            </a:r>
            <a:r>
              <a:rPr lang="en-US" sz="2000" dirty="0" smtClean="0">
                <a:latin typeface="Comic Sans MS"/>
                <a:cs typeface="Comic Sans MS"/>
              </a:rPr>
              <a:t>-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</a:p>
        </p:txBody>
      </p:sp>
      <p:grpSp>
        <p:nvGrpSpPr>
          <p:cNvPr id="85" name="Group 110"/>
          <p:cNvGrpSpPr/>
          <p:nvPr/>
        </p:nvGrpSpPr>
        <p:grpSpPr>
          <a:xfrm>
            <a:off x="7044281" y="5573690"/>
            <a:ext cx="1084535" cy="723900"/>
            <a:chOff x="4191000" y="3281164"/>
            <a:chExt cx="762000" cy="723900"/>
          </a:xfrm>
        </p:grpSpPr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>
                  <a:latin typeface="Comic Sans MS"/>
                  <a:cs typeface="Comic Sans MS"/>
                </a:rPr>
                <a:t>y</a:t>
              </a:r>
              <a:r>
                <a:rPr lang="en-US" sz="2000" dirty="0" smtClean="0">
                  <a:latin typeface="Comic Sans MS"/>
                  <a:cs typeface="Comic Sans MS"/>
                </a:rPr>
                <a:t>-</a:t>
              </a:r>
              <a:r>
                <a:rPr lang="en-US" sz="2000" dirty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894931" y="1376767"/>
            <a:ext cx="926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1</a:t>
            </a:r>
            <a:r>
              <a:rPr lang="en-US" sz="2000" dirty="0" smtClean="0">
                <a:latin typeface="Comic Sans MS"/>
                <a:cs typeface="Comic Sans MS"/>
              </a:rPr>
              <a:t>-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6894931" y="2305472"/>
            <a:ext cx="926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2</a:t>
            </a:r>
            <a:r>
              <a:rPr lang="en-US" sz="2000" dirty="0" smtClean="0">
                <a:latin typeface="Comic Sans MS"/>
                <a:cs typeface="Comic Sans MS"/>
              </a:rPr>
              <a:t>-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945730" y="3239094"/>
            <a:ext cx="926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3</a:t>
            </a:r>
            <a:r>
              <a:rPr lang="en-US" sz="2000" dirty="0" smtClean="0">
                <a:latin typeface="Comic Sans MS"/>
                <a:cs typeface="Comic Sans MS"/>
              </a:rPr>
              <a:t>-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7010415" y="4860454"/>
            <a:ext cx="926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Comic Sans MS"/>
                <a:cs typeface="Comic Sans MS"/>
              </a:rPr>
              <a:t>y</a:t>
            </a:r>
            <a:r>
              <a:rPr lang="en-US" sz="2000" baseline="-25000" dirty="0" err="1" smtClean="0">
                <a:latin typeface="Comic Sans MS"/>
                <a:cs typeface="Comic Sans MS"/>
              </a:rPr>
              <a:t>n</a:t>
            </a:r>
            <a:r>
              <a:rPr lang="en-US" sz="2000" dirty="0" err="1" smtClean="0">
                <a:latin typeface="Comic Sans MS"/>
                <a:cs typeface="Comic Sans MS"/>
              </a:rPr>
              <a:t>-</a:t>
            </a:r>
            <a:r>
              <a:rPr lang="en-US" sz="2000" dirty="0" err="1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821709" y="3476100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914400"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</a:t>
            </a:r>
            <a:r>
              <a:rPr lang="en-US" sz="1600" kern="0" dirty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 = x-a</a:t>
            </a:r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IN" sz="1600" kern="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872508" y="3802301"/>
            <a:ext cx="846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sz="1600" kern="0" dirty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 = y-b</a:t>
            </a:r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787843" y="3172953"/>
            <a:ext cx="1350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Reconstruct </a:t>
            </a:r>
          </a:p>
        </p:txBody>
      </p:sp>
    </p:spTree>
    <p:extLst>
      <p:ext uri="{BB962C8B-B14F-4D97-AF65-F5344CB8AC3E}">
        <p14:creationId xmlns:p14="http://schemas.microsoft.com/office/powerpoint/2010/main" val="39761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298043" y="1438090"/>
            <a:ext cx="3024336" cy="3168352"/>
            <a:chOff x="179512" y="1268760"/>
            <a:chExt cx="3888432" cy="3888432"/>
          </a:xfrm>
        </p:grpSpPr>
        <p:grpSp>
          <p:nvGrpSpPr>
            <p:cNvPr id="38" name="Group 48"/>
            <p:cNvGrpSpPr/>
            <p:nvPr/>
          </p:nvGrpSpPr>
          <p:grpSpPr>
            <a:xfrm>
              <a:off x="179512" y="1268760"/>
              <a:ext cx="648072" cy="576064"/>
              <a:chOff x="5076056" y="1412776"/>
              <a:chExt cx="648072" cy="57606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5156448" y="1455167"/>
                <a:ext cx="567680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1</a:t>
                </a:r>
              </a:p>
            </p:txBody>
          </p:sp>
        </p:grpSp>
        <p:grpSp>
          <p:nvGrpSpPr>
            <p:cNvPr id="47" name="Group 49"/>
            <p:cNvGrpSpPr/>
            <p:nvPr/>
          </p:nvGrpSpPr>
          <p:grpSpPr>
            <a:xfrm>
              <a:off x="1247442" y="1268760"/>
              <a:ext cx="598541" cy="576064"/>
              <a:chOff x="5063866" y="1412776"/>
              <a:chExt cx="598541" cy="57606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598541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2</a:t>
                </a:r>
              </a:p>
            </p:txBody>
          </p:sp>
        </p:grpSp>
        <p:grpSp>
          <p:nvGrpSpPr>
            <p:cNvPr id="50" name="Group 52"/>
            <p:cNvGrpSpPr/>
            <p:nvPr/>
          </p:nvGrpSpPr>
          <p:grpSpPr>
            <a:xfrm>
              <a:off x="2327562" y="1268760"/>
              <a:ext cx="721982" cy="576064"/>
              <a:chOff x="5063866" y="1412776"/>
              <a:chExt cx="721982" cy="57606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721982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3</a:t>
                </a:r>
              </a:p>
            </p:txBody>
          </p:sp>
        </p:grpSp>
        <p:grpSp>
          <p:nvGrpSpPr>
            <p:cNvPr id="53" name="Group 55"/>
            <p:cNvGrpSpPr/>
            <p:nvPr/>
          </p:nvGrpSpPr>
          <p:grpSpPr>
            <a:xfrm>
              <a:off x="3479690" y="1268760"/>
              <a:ext cx="588254" cy="576064"/>
              <a:chOff x="5063866" y="1412776"/>
              <a:chExt cx="588254" cy="57606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588254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4</a:t>
                </a:r>
              </a:p>
            </p:txBody>
          </p:sp>
        </p:grp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60" name="Straight Arrow Connector 59"/>
            <p:cNvCxnSpPr>
              <a:stCxn id="44" idx="4"/>
            </p:cNvCxnSpPr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8" idx="4"/>
            </p:cNvCxnSpPr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259632" y="2852936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267744" y="3717032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3131840" y="3645024"/>
              <a:ext cx="32403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3347864" y="3193812"/>
              <a:ext cx="360040" cy="64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latin typeface="Comic Sans MS"/>
                  <a:cs typeface="Comic Sans MS"/>
                </a:rPr>
                <a:t>c</a:t>
              </a:r>
              <a:endParaRPr lang="en-US" sz="28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3059832" y="4581128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2386275" y="4540155"/>
            <a:ext cx="280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y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2928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0"/>
          <p:cNvGrpSpPr/>
          <p:nvPr/>
        </p:nvGrpSpPr>
        <p:grpSpPr>
          <a:xfrm>
            <a:off x="1263830" y="5722439"/>
            <a:ext cx="762000" cy="723900"/>
            <a:chOff x="4191000" y="3281164"/>
            <a:chExt cx="762000" cy="7239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x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263830" y="2424708"/>
            <a:ext cx="5569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x</a:t>
            </a:r>
            <a:r>
              <a:rPr lang="en-US" sz="2000" baseline="-25000" dirty="0" smtClean="0">
                <a:latin typeface="Comic Sans MS"/>
                <a:cs typeface="Comic Sans MS"/>
              </a:rPr>
              <a:t>2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331562" y="332375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latin typeface="Comic Sans MS"/>
                <a:cs typeface="Comic Sans MS"/>
              </a:rPr>
              <a:t>3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60810" y="425702"/>
            <a:ext cx="9180512" cy="648072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008000"/>
                </a:solidFill>
                <a:latin typeface="Comic Sans MS"/>
                <a:cs typeface="Comic Sans MS"/>
              </a:rPr>
              <a:t>Beaver’s Circuit Randomization Technique </a:t>
            </a:r>
          </a:p>
        </p:txBody>
      </p:sp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281234"/>
              </p:ext>
            </p:extLst>
          </p:nvPr>
        </p:nvGraphicFramePr>
        <p:xfrm>
          <a:off x="741386" y="315016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68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86" y="315016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468745"/>
              </p:ext>
            </p:extLst>
          </p:nvPr>
        </p:nvGraphicFramePr>
        <p:xfrm>
          <a:off x="741386" y="218633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69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86" y="218633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368518"/>
              </p:ext>
            </p:extLst>
          </p:nvPr>
        </p:nvGraphicFramePr>
        <p:xfrm>
          <a:off x="724453" y="122250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70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453" y="122250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14858" y="144637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31791" y="243779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33758" y="340520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40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140722"/>
              </p:ext>
            </p:extLst>
          </p:nvPr>
        </p:nvGraphicFramePr>
        <p:xfrm>
          <a:off x="758319" y="488424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71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19" y="488424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20178" y="505449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316760" y="499277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x</a:t>
            </a:r>
            <a:r>
              <a:rPr lang="en-US" sz="2000" baseline="-25000" dirty="0" err="1" smtClean="0">
                <a:latin typeface="Comic Sans MS"/>
                <a:cs typeface="Comic Sans MS"/>
              </a:rPr>
              <a:t>n</a:t>
            </a:r>
            <a:endParaRPr lang="en-US" sz="2000" baseline="-25000" dirty="0" smtClean="0">
              <a:latin typeface="Comic Sans MS"/>
              <a:cs typeface="Comic Sans M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3933083" y="1475779"/>
            <a:ext cx="68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974930" y="2373912"/>
            <a:ext cx="663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b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034843" y="3340689"/>
            <a:ext cx="744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027294" y="4908112"/>
            <a:ext cx="529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endParaRPr lang="en-US" sz="20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232095" y="147577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x</a:t>
            </a:r>
            <a:r>
              <a:rPr lang="en-US" sz="2000" baseline="-25000" dirty="0" smtClean="0">
                <a:latin typeface="Comic Sans MS"/>
                <a:cs typeface="Comic Sans MS"/>
              </a:rPr>
              <a:t>1</a:t>
            </a:r>
          </a:p>
        </p:txBody>
      </p:sp>
      <p:grpSp>
        <p:nvGrpSpPr>
          <p:cNvPr id="64" name="Group 110"/>
          <p:cNvGrpSpPr/>
          <p:nvPr/>
        </p:nvGrpSpPr>
        <p:grpSpPr>
          <a:xfrm>
            <a:off x="4006994" y="5626170"/>
            <a:ext cx="762000" cy="723900"/>
            <a:chOff x="4191000" y="3281164"/>
            <a:chExt cx="762000" cy="723900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7" name="Group 110"/>
          <p:cNvGrpSpPr/>
          <p:nvPr/>
        </p:nvGrpSpPr>
        <p:grpSpPr>
          <a:xfrm>
            <a:off x="6510009" y="5624486"/>
            <a:ext cx="1084535" cy="723900"/>
            <a:chOff x="4191000" y="3281164"/>
            <a:chExt cx="762000" cy="723900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4256963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 err="1" smtClean="0">
                  <a:latin typeface="Comic Sans MS"/>
                  <a:cs typeface="Comic Sans MS"/>
                </a:rPr>
                <a:t>xy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42" name="Group 110"/>
          <p:cNvGrpSpPr/>
          <p:nvPr/>
        </p:nvGrpSpPr>
        <p:grpSpPr>
          <a:xfrm>
            <a:off x="2059684" y="5705509"/>
            <a:ext cx="762000" cy="723900"/>
            <a:chOff x="4191000" y="3281164"/>
            <a:chExt cx="762000" cy="72390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>
                  <a:latin typeface="Comic Sans MS"/>
                  <a:cs typeface="Comic Sans MS"/>
                </a:rPr>
                <a:t>y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059684" y="2407778"/>
            <a:ext cx="5569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2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127416" y="330682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3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112614" y="497584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>
                <a:latin typeface="Comic Sans MS"/>
                <a:cs typeface="Comic Sans MS"/>
              </a:rPr>
              <a:t>y</a:t>
            </a:r>
            <a:r>
              <a:rPr lang="en-US" sz="2000" baseline="-25000" dirty="0" err="1" smtClean="0">
                <a:latin typeface="Comic Sans MS"/>
                <a:cs typeface="Comic Sans MS"/>
              </a:rPr>
              <a:t>n</a:t>
            </a:r>
            <a:endParaRPr lang="en-US" sz="2000" baseline="-25000" dirty="0" smtClean="0">
              <a:latin typeface="Comic Sans MS"/>
              <a:cs typeface="Comic Sans MS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027949" y="145884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1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035637" y="1475782"/>
            <a:ext cx="68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077484" y="2373915"/>
            <a:ext cx="663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137397" y="3340692"/>
            <a:ext cx="744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129848" y="4908115"/>
            <a:ext cx="529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</a:p>
        </p:txBody>
      </p:sp>
      <p:grpSp>
        <p:nvGrpSpPr>
          <p:cNvPr id="56" name="Group 110"/>
          <p:cNvGrpSpPr/>
          <p:nvPr/>
        </p:nvGrpSpPr>
        <p:grpSpPr>
          <a:xfrm>
            <a:off x="3109548" y="5626173"/>
            <a:ext cx="762000" cy="723900"/>
            <a:chOff x="4191000" y="3281164"/>
            <a:chExt cx="762000" cy="723900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4779736" y="1475782"/>
            <a:ext cx="68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821583" y="2373915"/>
            <a:ext cx="663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c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4881496" y="3323759"/>
            <a:ext cx="744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873947" y="4908115"/>
            <a:ext cx="529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endParaRPr lang="en-US" sz="20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75" name="Group 110"/>
          <p:cNvGrpSpPr/>
          <p:nvPr/>
        </p:nvGrpSpPr>
        <p:grpSpPr>
          <a:xfrm>
            <a:off x="4853647" y="5626173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Comic Sans MS"/>
                  <a:cs typeface="Comic Sans MS"/>
                </a:rPr>
                <a:t>c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5818802" y="1427563"/>
            <a:ext cx="2630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+ </a:t>
            </a:r>
            <a:r>
              <a:rPr lang="en-US" sz="2000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 </a:t>
            </a:r>
            <a:r>
              <a:rPr lang="en-US" sz="2000" kern="0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b</a:t>
            </a:r>
            <a:r>
              <a:rPr lang="en-US" sz="2000" kern="0" baseline="-25000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1</a:t>
            </a:r>
            <a:r>
              <a:rPr lang="en-US" sz="2000" kern="0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kern="0" dirty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+ </a:t>
            </a:r>
            <a:r>
              <a:rPr lang="en-US" sz="2000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sz="2000" kern="0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0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kern="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000" kern="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000" kern="0" dirty="0">
                <a:solidFill>
                  <a:srgbClr val="0000FF"/>
                </a:solidFill>
                <a:latin typeface="Times"/>
                <a:cs typeface="Times"/>
              </a:rPr>
              <a:t>+ </a:t>
            </a:r>
            <a:r>
              <a:rPr lang="en-US" sz="2000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 </a:t>
            </a:r>
            <a:r>
              <a:rPr lang="en-US" sz="2000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946545" y="6403262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914400"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</a:t>
            </a:r>
            <a:r>
              <a:rPr lang="en-US" sz="1600" kern="0" dirty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 = x-a</a:t>
            </a:r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IN" sz="1600" kern="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128816" y="6380645"/>
            <a:ext cx="846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sz="1600" kern="0" dirty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 = y-b</a:t>
            </a:r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758" y="6414651"/>
            <a:ext cx="6611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hangingPunct="0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err="1">
                <a:latin typeface="Comic Sans MS"/>
                <a:cs typeface="Comic Sans MS"/>
              </a:rPr>
              <a:t>xy</a:t>
            </a:r>
            <a:r>
              <a:rPr lang="en-US" kern="0" dirty="0">
                <a:latin typeface="Comic Sans MS"/>
                <a:cs typeface="Comic Sans MS"/>
              </a:rPr>
              <a:t> = ((x-a) +a)((y-b)+b) = (</a:t>
            </a:r>
            <a:r>
              <a:rPr lang="en-US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 </a:t>
            </a:r>
            <a:r>
              <a:rPr lang="en-US" kern="0" dirty="0">
                <a:solidFill>
                  <a:srgbClr val="000000"/>
                </a:solidFill>
                <a:latin typeface="Times"/>
                <a:ea typeface="Lucida Grande"/>
                <a:cs typeface="Times"/>
              </a:rPr>
              <a:t>+</a:t>
            </a:r>
            <a:r>
              <a:rPr lang="en-US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 </a:t>
            </a:r>
            <a:r>
              <a:rPr lang="en-US" kern="0" dirty="0">
                <a:latin typeface="Comic Sans MS"/>
                <a:cs typeface="Comic Sans MS"/>
              </a:rPr>
              <a:t>a)(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β </a:t>
            </a:r>
            <a:r>
              <a:rPr lang="en-US" kern="0" dirty="0">
                <a:latin typeface="Comic Sans MS"/>
                <a:cs typeface="Comic Sans MS"/>
              </a:rPr>
              <a:t>+ b) = </a:t>
            </a:r>
            <a:r>
              <a:rPr lang="en-US" kern="0" dirty="0" err="1">
                <a:latin typeface="Comic Sans MS"/>
                <a:cs typeface="Comic Sans MS"/>
              </a:rPr>
              <a:t>ab</a:t>
            </a:r>
            <a:r>
              <a:rPr lang="en-US" kern="0" dirty="0">
                <a:latin typeface="Comic Sans MS"/>
                <a:cs typeface="Comic Sans MS"/>
              </a:rPr>
              <a:t> +</a:t>
            </a:r>
            <a:r>
              <a:rPr lang="en-US" kern="0" dirty="0">
                <a:latin typeface="Times"/>
                <a:cs typeface="Times"/>
              </a:rPr>
              <a:t> </a:t>
            </a:r>
            <a:r>
              <a:rPr lang="en-US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</a:t>
            </a:r>
            <a:r>
              <a:rPr lang="en-US" kern="0" dirty="0">
                <a:latin typeface="Times"/>
                <a:ea typeface="Lucida Grande"/>
                <a:cs typeface="Times"/>
              </a:rPr>
              <a:t> </a:t>
            </a:r>
            <a:r>
              <a:rPr lang="en-US" kern="0" dirty="0">
                <a:latin typeface="Comic Sans MS"/>
                <a:ea typeface="Lucida Grande"/>
                <a:cs typeface="Comic Sans MS"/>
              </a:rPr>
              <a:t>b + 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kern="0" dirty="0">
                <a:latin typeface="Times"/>
                <a:cs typeface="Times"/>
              </a:rPr>
              <a:t> </a:t>
            </a:r>
            <a:r>
              <a:rPr lang="en-US" kern="0" dirty="0">
                <a:latin typeface="Comic Sans MS"/>
                <a:cs typeface="Comic Sans MS"/>
              </a:rPr>
              <a:t>a</a:t>
            </a:r>
            <a:r>
              <a:rPr lang="en-US" kern="0" dirty="0">
                <a:latin typeface="Times"/>
                <a:cs typeface="Times"/>
              </a:rPr>
              <a:t> + </a:t>
            </a:r>
            <a:r>
              <a:rPr lang="en-US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 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kern="0" dirty="0">
                <a:latin typeface="Comic Sans MS"/>
                <a:ea typeface="Lucida Grande"/>
                <a:cs typeface="Comic Sans MS"/>
              </a:rPr>
              <a:t>  </a:t>
            </a: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5835738" y="2358881"/>
            <a:ext cx="2630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20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+ </a:t>
            </a:r>
            <a:r>
              <a:rPr lang="en-US" sz="2000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 </a:t>
            </a:r>
            <a:r>
              <a:rPr lang="en-US" sz="2000" kern="0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b</a:t>
            </a:r>
            <a:r>
              <a:rPr lang="en-US" sz="2000" kern="0" baseline="-25000" dirty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2</a:t>
            </a:r>
            <a:r>
              <a:rPr lang="en-US" sz="2000" kern="0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kern="0" dirty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+ </a:t>
            </a:r>
            <a:r>
              <a:rPr lang="en-US" sz="2000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sz="2000" kern="0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0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kern="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000" kern="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000" kern="0" dirty="0">
                <a:solidFill>
                  <a:srgbClr val="0000FF"/>
                </a:solidFill>
                <a:latin typeface="Times"/>
                <a:cs typeface="Times"/>
              </a:rPr>
              <a:t>+ </a:t>
            </a:r>
            <a:r>
              <a:rPr lang="en-US" sz="2000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 </a:t>
            </a:r>
            <a:r>
              <a:rPr lang="en-US" sz="2000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5886537" y="3282992"/>
            <a:ext cx="2630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+ </a:t>
            </a:r>
            <a:r>
              <a:rPr lang="en-US" sz="2000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 </a:t>
            </a:r>
            <a:r>
              <a:rPr lang="en-US" sz="2000" kern="0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b</a:t>
            </a:r>
            <a:r>
              <a:rPr lang="en-US" sz="2000" kern="0" baseline="-25000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3</a:t>
            </a:r>
            <a:r>
              <a:rPr lang="en-US" sz="2000" kern="0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kern="0" dirty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+ </a:t>
            </a:r>
            <a:r>
              <a:rPr lang="en-US" sz="2000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sz="2000" kern="0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0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kern="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000" kern="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000" kern="0" dirty="0">
                <a:solidFill>
                  <a:srgbClr val="0000FF"/>
                </a:solidFill>
                <a:latin typeface="Times"/>
                <a:cs typeface="Times"/>
              </a:rPr>
              <a:t>+ </a:t>
            </a:r>
            <a:r>
              <a:rPr lang="en-US" sz="2000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 </a:t>
            </a:r>
            <a:r>
              <a:rPr lang="en-US" sz="2000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5852668" y="4908115"/>
            <a:ext cx="2630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+ </a:t>
            </a:r>
            <a:r>
              <a:rPr lang="en-US" sz="2000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 </a:t>
            </a:r>
            <a:r>
              <a:rPr lang="en-US" sz="2000" kern="0" dirty="0" err="1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b</a:t>
            </a:r>
            <a:r>
              <a:rPr lang="en-US" sz="2000" kern="0" baseline="-25000" dirty="0" err="1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n</a:t>
            </a:r>
            <a:r>
              <a:rPr lang="en-US" sz="2000" kern="0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 + </a:t>
            </a:r>
            <a:r>
              <a:rPr lang="en-US" sz="2000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sz="2000" kern="0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0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kern="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000" kern="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000" kern="0" dirty="0">
                <a:solidFill>
                  <a:srgbClr val="0000FF"/>
                </a:solidFill>
                <a:latin typeface="Times"/>
                <a:cs typeface="Times"/>
              </a:rPr>
              <a:t>+ </a:t>
            </a:r>
            <a:r>
              <a:rPr lang="en-US" sz="2000" kern="0" dirty="0">
                <a:solidFill>
                  <a:srgbClr val="0000FF"/>
                </a:solidFill>
                <a:latin typeface="Times"/>
                <a:ea typeface="Lucida Grande"/>
                <a:cs typeface="Times"/>
              </a:rPr>
              <a:t>α </a:t>
            </a:r>
            <a:r>
              <a:rPr lang="en-US" sz="2000" kern="0" dirty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7026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72" grpId="0"/>
      <p:bldP spid="78" grpId="0"/>
      <p:bldP spid="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3" y="1374634"/>
            <a:ext cx="7190764" cy="47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Let </a:t>
            </a:r>
            <a:r>
              <a:rPr lang="en-US" kern="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kern="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kern="0" dirty="0" smtClean="0">
                <a:latin typeface="Comic Sans MS"/>
                <a:cs typeface="Comic Sans MS"/>
              </a:rPr>
              <a:t> </a:t>
            </a:r>
            <a:r>
              <a:rPr lang="en-US" kern="0" dirty="0" smtClean="0">
                <a:latin typeface="Comic Sans MS"/>
                <a:cs typeface="Comic Sans MS"/>
              </a:rPr>
              <a:t>be the number of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multiplication gates</a:t>
            </a:r>
            <a:r>
              <a:rPr lang="en-US" kern="0" dirty="0" smtClean="0">
                <a:latin typeface="Comic Sans MS"/>
                <a:cs typeface="Comic Sans MS"/>
              </a:rPr>
              <a:t> in the circuit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107086" y="5624536"/>
            <a:ext cx="354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600" dirty="0" smtClean="0">
              <a:latin typeface="Comic Sans MS"/>
              <a:cs typeface="Comic Sans MS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833500" y="363115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661593" y="364502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107668" y="362733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605808" y="371703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666926" y="461783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720003" y="454583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2669704" y="545947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3" idx="2"/>
          </p:cNvCxnSpPr>
          <p:nvPr/>
        </p:nvCxnSpPr>
        <p:spPr>
          <a:xfrm flipH="1">
            <a:off x="3605809" y="5489198"/>
            <a:ext cx="414712" cy="3880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389784" y="617955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893840" y="5089088"/>
            <a:ext cx="253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3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251102" y="4112369"/>
            <a:ext cx="354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600" dirty="0" smtClean="0">
              <a:latin typeface="Comic Sans MS"/>
              <a:cs typeface="Comic Sans MS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2201070" y="4904457"/>
            <a:ext cx="354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600" dirty="0" smtClean="0">
              <a:latin typeface="Comic Sans MS"/>
              <a:cs typeface="Comic Sans MS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1187624" y="4149080"/>
            <a:ext cx="354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600" dirty="0" smtClean="0">
              <a:latin typeface="Comic Sans MS"/>
              <a:cs typeface="Comic Sans MS"/>
            </a:endParaRPr>
          </a:p>
        </p:txBody>
      </p:sp>
      <p:grpSp>
        <p:nvGrpSpPr>
          <p:cNvPr id="77" name="Group 51"/>
          <p:cNvGrpSpPr/>
          <p:nvPr/>
        </p:nvGrpSpPr>
        <p:grpSpPr>
          <a:xfrm>
            <a:off x="395536" y="3068960"/>
            <a:ext cx="576064" cy="576064"/>
            <a:chOff x="395536" y="3068960"/>
            <a:chExt cx="576064" cy="576064"/>
          </a:xfrm>
        </p:grpSpPr>
        <p:sp>
          <p:nvSpPr>
            <p:cNvPr id="78" name="Oval 77"/>
            <p:cNvSpPr/>
            <p:nvPr/>
          </p:nvSpPr>
          <p:spPr>
            <a:xfrm>
              <a:off x="395536" y="306896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67544" y="3111351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80" name="Group 52"/>
          <p:cNvGrpSpPr/>
          <p:nvPr/>
        </p:nvGrpSpPr>
        <p:grpSpPr>
          <a:xfrm>
            <a:off x="1835696" y="3068960"/>
            <a:ext cx="576064" cy="576064"/>
            <a:chOff x="395536" y="3068960"/>
            <a:chExt cx="576064" cy="576064"/>
          </a:xfrm>
        </p:grpSpPr>
        <p:sp>
          <p:nvSpPr>
            <p:cNvPr id="81" name="Oval 80"/>
            <p:cNvSpPr/>
            <p:nvPr/>
          </p:nvSpPr>
          <p:spPr>
            <a:xfrm>
              <a:off x="395536" y="306896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467544" y="3111351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83" name="Group 55"/>
          <p:cNvGrpSpPr/>
          <p:nvPr/>
        </p:nvGrpSpPr>
        <p:grpSpPr>
          <a:xfrm>
            <a:off x="2843808" y="3068960"/>
            <a:ext cx="576064" cy="576064"/>
            <a:chOff x="395536" y="3068960"/>
            <a:chExt cx="576064" cy="576064"/>
          </a:xfrm>
        </p:grpSpPr>
        <p:sp>
          <p:nvSpPr>
            <p:cNvPr id="84" name="Oval 83"/>
            <p:cNvSpPr/>
            <p:nvPr/>
          </p:nvSpPr>
          <p:spPr>
            <a:xfrm>
              <a:off x="395536" y="306896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467544" y="3111351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86" name="Group 58"/>
          <p:cNvGrpSpPr/>
          <p:nvPr/>
        </p:nvGrpSpPr>
        <p:grpSpPr>
          <a:xfrm>
            <a:off x="3995936" y="3068960"/>
            <a:ext cx="576064" cy="576064"/>
            <a:chOff x="395536" y="3068960"/>
            <a:chExt cx="576064" cy="576064"/>
          </a:xfrm>
        </p:grpSpPr>
        <p:sp>
          <p:nvSpPr>
            <p:cNvPr id="87" name="Oval 86"/>
            <p:cNvSpPr/>
            <p:nvPr/>
          </p:nvSpPr>
          <p:spPr>
            <a:xfrm>
              <a:off x="395536" y="306896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467544" y="3111351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-36512" y="44624"/>
            <a:ext cx="918051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 Using Beaver Circuit Randomization</a:t>
            </a:r>
          </a:p>
        </p:txBody>
      </p:sp>
    </p:spTree>
    <p:extLst>
      <p:ext uri="{BB962C8B-B14F-4D97-AF65-F5344CB8AC3E}">
        <p14:creationId xmlns:p14="http://schemas.microsoft.com/office/powerpoint/2010/main" val="181579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3" y="1374634"/>
            <a:ext cx="7698764" cy="43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Let </a:t>
            </a:r>
            <a:r>
              <a:rPr lang="en-US" kern="0" dirty="0" err="1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kern="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kern="0" dirty="0" smtClean="0">
                <a:latin typeface="Comic Sans MS"/>
                <a:cs typeface="Comic Sans MS"/>
              </a:rPr>
              <a:t> </a:t>
            </a:r>
            <a:r>
              <a:rPr lang="en-US" kern="0" dirty="0" smtClean="0">
                <a:latin typeface="Comic Sans MS"/>
                <a:cs typeface="Comic Sans MS"/>
              </a:rPr>
              <a:t>be the number of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multiplication gates</a:t>
            </a:r>
            <a:r>
              <a:rPr lang="en-US" kern="0" dirty="0" smtClean="0">
                <a:latin typeface="Comic Sans MS"/>
                <a:cs typeface="Comic Sans MS"/>
              </a:rPr>
              <a:t> in the circuit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07086" y="5624536"/>
            <a:ext cx="354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600" dirty="0" smtClean="0">
              <a:latin typeface="Comic Sans MS"/>
              <a:cs typeface="Comic Sans M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3500" y="363115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61593" y="364502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07668" y="362733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05808" y="371703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66926" y="461783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20003" y="454583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9704" y="545947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2"/>
          </p:cNvCxnSpPr>
          <p:nvPr/>
        </p:nvCxnSpPr>
        <p:spPr>
          <a:xfrm flipH="1">
            <a:off x="3605809" y="5489198"/>
            <a:ext cx="414712" cy="3880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89784" y="617955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93840" y="5089088"/>
            <a:ext cx="253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3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251102" y="4112369"/>
            <a:ext cx="354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600" dirty="0" smtClean="0"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01070" y="4904457"/>
            <a:ext cx="354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6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187624" y="4149080"/>
            <a:ext cx="354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600" dirty="0" smtClean="0">
              <a:latin typeface="Comic Sans MS"/>
              <a:cs typeface="Comic Sans MS"/>
            </a:endParaRPr>
          </a:p>
        </p:txBody>
      </p:sp>
      <p:grpSp>
        <p:nvGrpSpPr>
          <p:cNvPr id="19" name="Group 51"/>
          <p:cNvGrpSpPr/>
          <p:nvPr/>
        </p:nvGrpSpPr>
        <p:grpSpPr>
          <a:xfrm>
            <a:off x="395536" y="3068960"/>
            <a:ext cx="576064" cy="576064"/>
            <a:chOff x="395536" y="3068960"/>
            <a:chExt cx="576064" cy="576064"/>
          </a:xfrm>
        </p:grpSpPr>
        <p:sp>
          <p:nvSpPr>
            <p:cNvPr id="20" name="Oval 19"/>
            <p:cNvSpPr/>
            <p:nvPr/>
          </p:nvSpPr>
          <p:spPr>
            <a:xfrm>
              <a:off x="395536" y="306896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67544" y="3111351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22" name="Group 52"/>
          <p:cNvGrpSpPr/>
          <p:nvPr/>
        </p:nvGrpSpPr>
        <p:grpSpPr>
          <a:xfrm>
            <a:off x="1835696" y="3068960"/>
            <a:ext cx="576064" cy="576064"/>
            <a:chOff x="395536" y="3068960"/>
            <a:chExt cx="576064" cy="576064"/>
          </a:xfrm>
        </p:grpSpPr>
        <p:sp>
          <p:nvSpPr>
            <p:cNvPr id="23" name="Oval 22"/>
            <p:cNvSpPr/>
            <p:nvPr/>
          </p:nvSpPr>
          <p:spPr>
            <a:xfrm>
              <a:off x="395536" y="306896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67544" y="3111351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25" name="Group 55"/>
          <p:cNvGrpSpPr/>
          <p:nvPr/>
        </p:nvGrpSpPr>
        <p:grpSpPr>
          <a:xfrm>
            <a:off x="2843808" y="3068960"/>
            <a:ext cx="576064" cy="576064"/>
            <a:chOff x="395536" y="3068960"/>
            <a:chExt cx="576064" cy="576064"/>
          </a:xfrm>
        </p:grpSpPr>
        <p:sp>
          <p:nvSpPr>
            <p:cNvPr id="26" name="Oval 25"/>
            <p:cNvSpPr/>
            <p:nvPr/>
          </p:nvSpPr>
          <p:spPr>
            <a:xfrm>
              <a:off x="395536" y="306896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467544" y="3111351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28" name="Group 58"/>
          <p:cNvGrpSpPr/>
          <p:nvPr/>
        </p:nvGrpSpPr>
        <p:grpSpPr>
          <a:xfrm>
            <a:off x="3995936" y="3068960"/>
            <a:ext cx="576064" cy="576064"/>
            <a:chOff x="395536" y="3068960"/>
            <a:chExt cx="576064" cy="576064"/>
          </a:xfrm>
        </p:grpSpPr>
        <p:sp>
          <p:nvSpPr>
            <p:cNvPr id="29" name="Oval 28"/>
            <p:cNvSpPr/>
            <p:nvPr/>
          </p:nvSpPr>
          <p:spPr>
            <a:xfrm>
              <a:off x="395536" y="306896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67544" y="3111351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-36512" y="44624"/>
            <a:ext cx="918051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 Using Beaver Circuit Randomization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107502" y="1828062"/>
            <a:ext cx="7055297" cy="42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Ask triple-oracle for </a:t>
            </a:r>
            <a:r>
              <a:rPr lang="en-US" kern="0" dirty="0" err="1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kern="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multiplication triples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0443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07086" y="5624536"/>
            <a:ext cx="354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600" dirty="0" smtClean="0">
              <a:latin typeface="Comic Sans MS"/>
              <a:cs typeface="Comic Sans M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3500" y="363115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61593" y="364502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07668" y="362733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05808" y="371703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66926" y="461783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20003" y="454583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9704" y="545947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2"/>
          </p:cNvCxnSpPr>
          <p:nvPr/>
        </p:nvCxnSpPr>
        <p:spPr>
          <a:xfrm flipH="1">
            <a:off x="3605809" y="5489198"/>
            <a:ext cx="414712" cy="3880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89784" y="617955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93840" y="5089088"/>
            <a:ext cx="253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3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251102" y="4112369"/>
            <a:ext cx="354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600" dirty="0" smtClean="0"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01070" y="4904457"/>
            <a:ext cx="354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6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187624" y="4149080"/>
            <a:ext cx="354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Comic Sans MS"/>
                <a:cs typeface="Comic Sans MS"/>
                <a:sym typeface="Symbol"/>
              </a:rPr>
              <a:t></a:t>
            </a:r>
            <a:endParaRPr lang="en-US" sz="3600" dirty="0" smtClean="0">
              <a:latin typeface="Comic Sans MS"/>
              <a:cs typeface="Comic Sans MS"/>
            </a:endParaRPr>
          </a:p>
        </p:txBody>
      </p:sp>
      <p:grpSp>
        <p:nvGrpSpPr>
          <p:cNvPr id="19" name="Group 51"/>
          <p:cNvGrpSpPr/>
          <p:nvPr/>
        </p:nvGrpSpPr>
        <p:grpSpPr>
          <a:xfrm>
            <a:off x="395536" y="3068960"/>
            <a:ext cx="576064" cy="576064"/>
            <a:chOff x="395536" y="3068960"/>
            <a:chExt cx="576064" cy="576064"/>
          </a:xfrm>
        </p:grpSpPr>
        <p:sp>
          <p:nvSpPr>
            <p:cNvPr id="20" name="Oval 19"/>
            <p:cNvSpPr/>
            <p:nvPr/>
          </p:nvSpPr>
          <p:spPr>
            <a:xfrm>
              <a:off x="395536" y="306896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67544" y="3111351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22" name="Group 52"/>
          <p:cNvGrpSpPr/>
          <p:nvPr/>
        </p:nvGrpSpPr>
        <p:grpSpPr>
          <a:xfrm>
            <a:off x="1835696" y="3068960"/>
            <a:ext cx="576064" cy="576064"/>
            <a:chOff x="395536" y="3068960"/>
            <a:chExt cx="576064" cy="576064"/>
          </a:xfrm>
        </p:grpSpPr>
        <p:sp>
          <p:nvSpPr>
            <p:cNvPr id="23" name="Oval 22"/>
            <p:cNvSpPr/>
            <p:nvPr/>
          </p:nvSpPr>
          <p:spPr>
            <a:xfrm>
              <a:off x="395536" y="306896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67544" y="3111351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25" name="Group 55"/>
          <p:cNvGrpSpPr/>
          <p:nvPr/>
        </p:nvGrpSpPr>
        <p:grpSpPr>
          <a:xfrm>
            <a:off x="2843808" y="3068960"/>
            <a:ext cx="576064" cy="576064"/>
            <a:chOff x="395536" y="3068960"/>
            <a:chExt cx="576064" cy="576064"/>
          </a:xfrm>
        </p:grpSpPr>
        <p:sp>
          <p:nvSpPr>
            <p:cNvPr id="26" name="Oval 25"/>
            <p:cNvSpPr/>
            <p:nvPr/>
          </p:nvSpPr>
          <p:spPr>
            <a:xfrm>
              <a:off x="395536" y="306896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467544" y="3111351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28" name="Group 58"/>
          <p:cNvGrpSpPr/>
          <p:nvPr/>
        </p:nvGrpSpPr>
        <p:grpSpPr>
          <a:xfrm>
            <a:off x="3995936" y="3068960"/>
            <a:ext cx="576064" cy="576064"/>
            <a:chOff x="395536" y="3068960"/>
            <a:chExt cx="576064" cy="576064"/>
          </a:xfrm>
        </p:grpSpPr>
        <p:sp>
          <p:nvSpPr>
            <p:cNvPr id="29" name="Oval 28"/>
            <p:cNvSpPr/>
            <p:nvPr/>
          </p:nvSpPr>
          <p:spPr>
            <a:xfrm>
              <a:off x="395536" y="3068960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67544" y="3111351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6374" y="1425433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110"/>
          <p:cNvGrpSpPr/>
          <p:nvPr/>
        </p:nvGrpSpPr>
        <p:grpSpPr>
          <a:xfrm>
            <a:off x="5804517" y="2929961"/>
            <a:ext cx="762000" cy="723900"/>
            <a:chOff x="4191000" y="3281164"/>
            <a:chExt cx="762000" cy="7239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5</a:t>
              </a:r>
              <a:endParaRPr lang="en-US" sz="2000" baseline="-25000" dirty="0" smtClean="0"/>
            </a:p>
          </p:txBody>
        </p:sp>
      </p:grpSp>
      <p:grpSp>
        <p:nvGrpSpPr>
          <p:cNvPr id="36" name="Group 110"/>
          <p:cNvGrpSpPr/>
          <p:nvPr/>
        </p:nvGrpSpPr>
        <p:grpSpPr>
          <a:xfrm>
            <a:off x="6884637" y="2933781"/>
            <a:ext cx="762000" cy="723900"/>
            <a:chOff x="4191000" y="3281164"/>
            <a:chExt cx="762000" cy="72390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39" name="Group 110"/>
          <p:cNvGrpSpPr/>
          <p:nvPr/>
        </p:nvGrpSpPr>
        <p:grpSpPr>
          <a:xfrm>
            <a:off x="7964755" y="2886779"/>
            <a:ext cx="969550" cy="835269"/>
            <a:chOff x="4188233" y="3281164"/>
            <a:chExt cx="792088" cy="723900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10</a:t>
              </a:r>
              <a:endParaRPr lang="en-US" sz="2000" baseline="-25000" dirty="0" smtClean="0"/>
            </a:p>
          </p:txBody>
        </p:sp>
      </p:grpSp>
      <p:grpSp>
        <p:nvGrpSpPr>
          <p:cNvPr id="42" name="Group 110"/>
          <p:cNvGrpSpPr/>
          <p:nvPr/>
        </p:nvGrpSpPr>
        <p:grpSpPr>
          <a:xfrm>
            <a:off x="5804517" y="4298113"/>
            <a:ext cx="762000" cy="723900"/>
            <a:chOff x="4191000" y="3281164"/>
            <a:chExt cx="762000" cy="72390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46" name="Group 110"/>
          <p:cNvGrpSpPr/>
          <p:nvPr/>
        </p:nvGrpSpPr>
        <p:grpSpPr>
          <a:xfrm>
            <a:off x="6884637" y="4301933"/>
            <a:ext cx="762000" cy="723900"/>
            <a:chOff x="4191000" y="3281164"/>
            <a:chExt cx="762000" cy="723900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49" name="Group 110"/>
          <p:cNvGrpSpPr/>
          <p:nvPr/>
        </p:nvGrpSpPr>
        <p:grpSpPr>
          <a:xfrm>
            <a:off x="7964755" y="4254931"/>
            <a:ext cx="969550" cy="835269"/>
            <a:chOff x="4188233" y="3281164"/>
            <a:chExt cx="792088" cy="723900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4</a:t>
              </a:r>
              <a:endParaRPr lang="en-US" sz="2000" baseline="-25000" dirty="0" smtClean="0"/>
            </a:p>
          </p:txBody>
        </p:sp>
      </p:grpSp>
      <p:grpSp>
        <p:nvGrpSpPr>
          <p:cNvPr id="53" name="Group 110"/>
          <p:cNvGrpSpPr/>
          <p:nvPr/>
        </p:nvGrpSpPr>
        <p:grpSpPr>
          <a:xfrm>
            <a:off x="5804517" y="5594257"/>
            <a:ext cx="762000" cy="723900"/>
            <a:chOff x="4191000" y="3281164"/>
            <a:chExt cx="762000" cy="72390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1</a:t>
              </a:r>
              <a:endParaRPr lang="en-US" sz="2000" baseline="-25000" dirty="0" smtClean="0"/>
            </a:p>
          </p:txBody>
        </p:sp>
      </p:grpSp>
      <p:grpSp>
        <p:nvGrpSpPr>
          <p:cNvPr id="56" name="Group 110"/>
          <p:cNvGrpSpPr/>
          <p:nvPr/>
        </p:nvGrpSpPr>
        <p:grpSpPr>
          <a:xfrm>
            <a:off x="6884637" y="5598077"/>
            <a:ext cx="762000" cy="723900"/>
            <a:chOff x="4191000" y="3281164"/>
            <a:chExt cx="762000" cy="72390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0</a:t>
              </a:r>
              <a:endParaRPr lang="en-US" sz="2000" baseline="-25000" dirty="0" smtClean="0"/>
            </a:p>
          </p:txBody>
        </p:sp>
      </p:grpSp>
      <p:grpSp>
        <p:nvGrpSpPr>
          <p:cNvPr id="59" name="Group 110"/>
          <p:cNvGrpSpPr/>
          <p:nvPr/>
        </p:nvGrpSpPr>
        <p:grpSpPr>
          <a:xfrm>
            <a:off x="7964755" y="5551075"/>
            <a:ext cx="969550" cy="835269"/>
            <a:chOff x="4188233" y="3281164"/>
            <a:chExt cx="792088" cy="72390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0</a:t>
              </a:r>
              <a:endParaRPr lang="en-US" sz="2000" baseline="-25000" dirty="0" smtClean="0"/>
            </a:p>
          </p:txBody>
        </p:sp>
      </p:grp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-36512" y="44624"/>
            <a:ext cx="918051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 Using Beaver Circuit Randomization</a:t>
            </a: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107503" y="1374634"/>
            <a:ext cx="7698764" cy="43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Let </a:t>
            </a:r>
            <a:r>
              <a:rPr lang="en-US" kern="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kern="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kern="0" dirty="0" smtClean="0">
                <a:latin typeface="Comic Sans MS"/>
                <a:cs typeface="Comic Sans MS"/>
              </a:rPr>
              <a:t>be the number of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multiplication gates</a:t>
            </a:r>
            <a:r>
              <a:rPr lang="en-US" kern="0" dirty="0" smtClean="0">
                <a:latin typeface="Comic Sans MS"/>
                <a:cs typeface="Comic Sans MS"/>
              </a:rPr>
              <a:t> in the circuit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 bwMode="auto">
          <a:xfrm>
            <a:off x="107502" y="1828062"/>
            <a:ext cx="7055297" cy="42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Ask triple-oracle for </a:t>
            </a:r>
            <a:r>
              <a:rPr lang="en-US" kern="0" dirty="0" err="1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kern="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multiplication triples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1000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903890" y="494721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30304" y="295383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458397" y="296770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04472" y="295001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02612" y="303971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63730" y="394051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16807" y="386851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66508" y="478215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3402612" y="476790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86588" y="550223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690644" y="441176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047906" y="343504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997874" y="422713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984428" y="3471760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grpSp>
        <p:nvGrpSpPr>
          <p:cNvPr id="6" name="Group 110"/>
          <p:cNvGrpSpPr/>
          <p:nvPr/>
        </p:nvGrpSpPr>
        <p:grpSpPr>
          <a:xfrm>
            <a:off x="5652120" y="2845296"/>
            <a:ext cx="762000" cy="723900"/>
            <a:chOff x="4191000" y="3281164"/>
            <a:chExt cx="762000" cy="7239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5</a:t>
              </a:r>
              <a:endParaRPr lang="en-US" sz="2000" baseline="-25000" dirty="0" smtClean="0"/>
            </a:p>
          </p:txBody>
        </p:sp>
      </p:grpSp>
      <p:grpSp>
        <p:nvGrpSpPr>
          <p:cNvPr id="7" name="Group 110"/>
          <p:cNvGrpSpPr/>
          <p:nvPr/>
        </p:nvGrpSpPr>
        <p:grpSpPr>
          <a:xfrm>
            <a:off x="6732240" y="2849116"/>
            <a:ext cx="762000" cy="723900"/>
            <a:chOff x="4191000" y="3281164"/>
            <a:chExt cx="762000" cy="723900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8" name="Group 110"/>
          <p:cNvGrpSpPr/>
          <p:nvPr/>
        </p:nvGrpSpPr>
        <p:grpSpPr>
          <a:xfrm>
            <a:off x="7812358" y="2802114"/>
            <a:ext cx="969550" cy="835269"/>
            <a:chOff x="4188233" y="3281164"/>
            <a:chExt cx="792088" cy="723900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10</a:t>
              </a:r>
              <a:endParaRPr lang="en-US" sz="2000" baseline="-25000" dirty="0" smtClean="0"/>
            </a:p>
          </p:txBody>
        </p:sp>
      </p:grpSp>
      <p:grpSp>
        <p:nvGrpSpPr>
          <p:cNvPr id="10" name="Group 110"/>
          <p:cNvGrpSpPr/>
          <p:nvPr/>
        </p:nvGrpSpPr>
        <p:grpSpPr>
          <a:xfrm>
            <a:off x="5652120" y="4213448"/>
            <a:ext cx="762000" cy="723900"/>
            <a:chOff x="4191000" y="3281164"/>
            <a:chExt cx="762000" cy="7239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11" name="Group 110"/>
          <p:cNvGrpSpPr/>
          <p:nvPr/>
        </p:nvGrpSpPr>
        <p:grpSpPr>
          <a:xfrm>
            <a:off x="6732240" y="4217268"/>
            <a:ext cx="762000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12" name="Group 110"/>
          <p:cNvGrpSpPr/>
          <p:nvPr/>
        </p:nvGrpSpPr>
        <p:grpSpPr>
          <a:xfrm>
            <a:off x="7812358" y="4170266"/>
            <a:ext cx="969550" cy="835269"/>
            <a:chOff x="4188233" y="3281164"/>
            <a:chExt cx="792088" cy="723900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4</a:t>
              </a:r>
              <a:endParaRPr lang="en-US" sz="2000" baseline="-25000" dirty="0" smtClean="0"/>
            </a:p>
          </p:txBody>
        </p: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2740" y="245982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524" y="23916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484" y="23916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48" y="238782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78276" y="25537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632500" y="2495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2784628" y="2495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3936756" y="260766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grpSp>
        <p:nvGrpSpPr>
          <p:cNvPr id="78" name="Group 110"/>
          <p:cNvGrpSpPr/>
          <p:nvPr/>
        </p:nvGrpSpPr>
        <p:grpSpPr>
          <a:xfrm>
            <a:off x="5652120" y="5509592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1</a:t>
              </a:r>
              <a:endParaRPr lang="en-US" sz="2000" baseline="-25000" dirty="0" smtClean="0"/>
            </a:p>
          </p:txBody>
        </p:sp>
      </p:grpSp>
      <p:grpSp>
        <p:nvGrpSpPr>
          <p:cNvPr id="82" name="Group 110"/>
          <p:cNvGrpSpPr/>
          <p:nvPr/>
        </p:nvGrpSpPr>
        <p:grpSpPr>
          <a:xfrm>
            <a:off x="6732240" y="5513412"/>
            <a:ext cx="762000" cy="723900"/>
            <a:chOff x="4191000" y="3281164"/>
            <a:chExt cx="762000" cy="723900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0</a:t>
              </a:r>
              <a:endParaRPr lang="en-US" sz="2000" baseline="-25000" dirty="0" smtClean="0"/>
            </a:p>
          </p:txBody>
        </p:sp>
      </p:grpSp>
      <p:grpSp>
        <p:nvGrpSpPr>
          <p:cNvPr id="86" name="Group 110"/>
          <p:cNvGrpSpPr/>
          <p:nvPr/>
        </p:nvGrpSpPr>
        <p:grpSpPr>
          <a:xfrm>
            <a:off x="7812358" y="5466410"/>
            <a:ext cx="969550" cy="835269"/>
            <a:chOff x="4188233" y="3281164"/>
            <a:chExt cx="792088" cy="723900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0</a:t>
              </a:r>
              <a:endParaRPr lang="en-US" sz="2000" baseline="-25000" dirty="0" smtClean="0"/>
            </a:p>
          </p:txBody>
        </p:sp>
      </p:grpSp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-36512" y="44624"/>
            <a:ext cx="918051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 Using Beaver Circuit Randomization</a:t>
            </a: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064" y="1289969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81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>
            <a:off x="949573" y="3538985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301198" y="2184403"/>
            <a:ext cx="1109554" cy="1094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" name="Oval 106"/>
          <p:cNvSpPr/>
          <p:nvPr/>
        </p:nvSpPr>
        <p:spPr>
          <a:xfrm>
            <a:off x="98952" y="2184400"/>
            <a:ext cx="1109554" cy="1094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-36512" y="44624"/>
            <a:ext cx="918051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 Using Beaver Circuit Randomization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903890" y="494721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0304" y="295383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1458397" y="296770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04472" y="295001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3402612" y="303971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463730" y="394051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2516807" y="386851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466508" y="478215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4" idx="2"/>
          </p:cNvCxnSpPr>
          <p:nvPr/>
        </p:nvCxnSpPr>
        <p:spPr>
          <a:xfrm flipH="1">
            <a:off x="3402612" y="476790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186588" y="550223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3690644" y="441176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3047906" y="343504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997874" y="422713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984428" y="3471760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2740" y="245982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524" y="23916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484" y="23916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48" y="238782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378276" y="25537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1632500" y="2495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2784628" y="2495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3936756" y="260766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9" name="Oval 108"/>
          <p:cNvSpPr/>
          <p:nvPr/>
        </p:nvSpPr>
        <p:spPr>
          <a:xfrm>
            <a:off x="7812360" y="2708920"/>
            <a:ext cx="127444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0" name="Oval 109"/>
          <p:cNvSpPr/>
          <p:nvPr/>
        </p:nvSpPr>
        <p:spPr>
          <a:xfrm>
            <a:off x="6609928" y="2708920"/>
            <a:ext cx="127444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1" name="Oval 110"/>
          <p:cNvSpPr/>
          <p:nvPr/>
        </p:nvSpPr>
        <p:spPr>
          <a:xfrm>
            <a:off x="5385792" y="2708920"/>
            <a:ext cx="127444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2" name="Group 110"/>
          <p:cNvGrpSpPr/>
          <p:nvPr/>
        </p:nvGrpSpPr>
        <p:grpSpPr>
          <a:xfrm>
            <a:off x="5652120" y="2845296"/>
            <a:ext cx="762000" cy="723900"/>
            <a:chOff x="4191000" y="3281164"/>
            <a:chExt cx="762000" cy="723900"/>
          </a:xfrm>
        </p:grpSpPr>
        <p:pic>
          <p:nvPicPr>
            <p:cNvPr id="1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5</a:t>
              </a:r>
              <a:endParaRPr lang="en-US" sz="2000" baseline="-25000" dirty="0" smtClean="0"/>
            </a:p>
          </p:txBody>
        </p:sp>
      </p:grpSp>
      <p:grpSp>
        <p:nvGrpSpPr>
          <p:cNvPr id="115" name="Group 110"/>
          <p:cNvGrpSpPr/>
          <p:nvPr/>
        </p:nvGrpSpPr>
        <p:grpSpPr>
          <a:xfrm>
            <a:off x="6732240" y="2849116"/>
            <a:ext cx="762000" cy="723900"/>
            <a:chOff x="4191000" y="3281164"/>
            <a:chExt cx="762000" cy="723900"/>
          </a:xfrm>
        </p:grpSpPr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118" name="Group 110"/>
          <p:cNvGrpSpPr/>
          <p:nvPr/>
        </p:nvGrpSpPr>
        <p:grpSpPr>
          <a:xfrm>
            <a:off x="7812358" y="2802114"/>
            <a:ext cx="969550" cy="835269"/>
            <a:chOff x="4188233" y="3281164"/>
            <a:chExt cx="792088" cy="723900"/>
          </a:xfrm>
        </p:grpSpPr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10</a:t>
              </a:r>
              <a:endParaRPr lang="en-US" sz="2000" baseline="-25000" dirty="0" smtClean="0"/>
            </a:p>
          </p:txBody>
        </p:sp>
      </p:grpSp>
      <p:grpSp>
        <p:nvGrpSpPr>
          <p:cNvPr id="121" name="Group 110"/>
          <p:cNvGrpSpPr/>
          <p:nvPr/>
        </p:nvGrpSpPr>
        <p:grpSpPr>
          <a:xfrm>
            <a:off x="5652120" y="4213448"/>
            <a:ext cx="762000" cy="723900"/>
            <a:chOff x="4191000" y="3281164"/>
            <a:chExt cx="762000" cy="723900"/>
          </a:xfrm>
        </p:grpSpPr>
        <p:pic>
          <p:nvPicPr>
            <p:cNvPr id="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124" name="Group 110"/>
          <p:cNvGrpSpPr/>
          <p:nvPr/>
        </p:nvGrpSpPr>
        <p:grpSpPr>
          <a:xfrm>
            <a:off x="6732240" y="4217268"/>
            <a:ext cx="762000" cy="723900"/>
            <a:chOff x="4191000" y="3281164"/>
            <a:chExt cx="762000" cy="723900"/>
          </a:xfrm>
        </p:grpSpPr>
        <p:pic>
          <p:nvPicPr>
            <p:cNvPr id="12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127" name="Group 110"/>
          <p:cNvGrpSpPr/>
          <p:nvPr/>
        </p:nvGrpSpPr>
        <p:grpSpPr>
          <a:xfrm>
            <a:off x="7812358" y="4170266"/>
            <a:ext cx="969550" cy="835269"/>
            <a:chOff x="4188233" y="3281164"/>
            <a:chExt cx="792088" cy="723900"/>
          </a:xfrm>
        </p:grpSpPr>
        <p:pic>
          <p:nvPicPr>
            <p:cNvPr id="12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4</a:t>
              </a:r>
              <a:endParaRPr lang="en-US" sz="2000" baseline="-25000" dirty="0" smtClean="0"/>
            </a:p>
          </p:txBody>
        </p:sp>
      </p:grpSp>
      <p:grpSp>
        <p:nvGrpSpPr>
          <p:cNvPr id="130" name="Group 110"/>
          <p:cNvGrpSpPr/>
          <p:nvPr/>
        </p:nvGrpSpPr>
        <p:grpSpPr>
          <a:xfrm>
            <a:off x="5652120" y="5509592"/>
            <a:ext cx="762000" cy="723900"/>
            <a:chOff x="4191000" y="3281164"/>
            <a:chExt cx="762000" cy="723900"/>
          </a:xfrm>
        </p:grpSpPr>
        <p:pic>
          <p:nvPicPr>
            <p:cNvPr id="1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1</a:t>
              </a:r>
              <a:endParaRPr lang="en-US" sz="2000" baseline="-25000" dirty="0" smtClean="0"/>
            </a:p>
          </p:txBody>
        </p:sp>
      </p:grpSp>
      <p:grpSp>
        <p:nvGrpSpPr>
          <p:cNvPr id="133" name="Group 110"/>
          <p:cNvGrpSpPr/>
          <p:nvPr/>
        </p:nvGrpSpPr>
        <p:grpSpPr>
          <a:xfrm>
            <a:off x="6732240" y="5513412"/>
            <a:ext cx="762000" cy="723900"/>
            <a:chOff x="4191000" y="3281164"/>
            <a:chExt cx="762000" cy="7239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0</a:t>
              </a:r>
              <a:endParaRPr lang="en-US" sz="2000" baseline="-25000" dirty="0" smtClean="0"/>
            </a:p>
          </p:txBody>
        </p:sp>
      </p:grpSp>
      <p:grpSp>
        <p:nvGrpSpPr>
          <p:cNvPr id="136" name="Group 110"/>
          <p:cNvGrpSpPr/>
          <p:nvPr/>
        </p:nvGrpSpPr>
        <p:grpSpPr>
          <a:xfrm>
            <a:off x="7812358" y="5466410"/>
            <a:ext cx="969550" cy="835269"/>
            <a:chOff x="4188233" y="3281164"/>
            <a:chExt cx="792088" cy="723900"/>
          </a:xfrm>
        </p:grpSpPr>
        <p:pic>
          <p:nvPicPr>
            <p:cNvPr id="1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0</a:t>
              </a:r>
              <a:endParaRPr lang="en-US" sz="2000" baseline="-25000" dirty="0" smtClean="0"/>
            </a:p>
          </p:txBody>
        </p:sp>
      </p:grpSp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064" y="1289969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0" name="Group 110"/>
          <p:cNvGrpSpPr/>
          <p:nvPr/>
        </p:nvGrpSpPr>
        <p:grpSpPr>
          <a:xfrm>
            <a:off x="800064" y="4039101"/>
            <a:ext cx="762000" cy="723900"/>
            <a:chOff x="4191000" y="3281164"/>
            <a:chExt cx="762000" cy="723900"/>
          </a:xfrm>
        </p:grpSpPr>
        <p:pic>
          <p:nvPicPr>
            <p:cNvPr id="14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4</a:t>
              </a:r>
              <a:endParaRPr lang="en-US" sz="2000" baseline="-25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50444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0"/>
          <p:cNvGrpSpPr/>
          <p:nvPr/>
        </p:nvGrpSpPr>
        <p:grpSpPr>
          <a:xfrm>
            <a:off x="5652120" y="2845296"/>
            <a:ext cx="762000" cy="723900"/>
            <a:chOff x="4191000" y="3281164"/>
            <a:chExt cx="762000" cy="7239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5</a:t>
              </a:r>
              <a:endParaRPr lang="en-US" sz="2000" baseline="-25000" dirty="0" smtClean="0"/>
            </a:p>
          </p:txBody>
        </p:sp>
      </p:grpSp>
      <p:grpSp>
        <p:nvGrpSpPr>
          <p:cNvPr id="3" name="Group 110"/>
          <p:cNvGrpSpPr/>
          <p:nvPr/>
        </p:nvGrpSpPr>
        <p:grpSpPr>
          <a:xfrm>
            <a:off x="6732240" y="2849116"/>
            <a:ext cx="762000" cy="723900"/>
            <a:chOff x="4191000" y="3281164"/>
            <a:chExt cx="762000" cy="723900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4" name="Group 110"/>
          <p:cNvGrpSpPr/>
          <p:nvPr/>
        </p:nvGrpSpPr>
        <p:grpSpPr>
          <a:xfrm>
            <a:off x="7812358" y="2802114"/>
            <a:ext cx="969550" cy="835269"/>
            <a:chOff x="4188233" y="3281164"/>
            <a:chExt cx="792088" cy="723900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10</a:t>
              </a:r>
              <a:endParaRPr lang="en-US" sz="2000" baseline="-25000" dirty="0" smtClean="0"/>
            </a:p>
          </p:txBody>
        </p:sp>
      </p:grpSp>
      <p:grpSp>
        <p:nvGrpSpPr>
          <p:cNvPr id="5" name="Group 110"/>
          <p:cNvGrpSpPr/>
          <p:nvPr/>
        </p:nvGrpSpPr>
        <p:grpSpPr>
          <a:xfrm>
            <a:off x="5652120" y="4213448"/>
            <a:ext cx="762000" cy="723900"/>
            <a:chOff x="4191000" y="3281164"/>
            <a:chExt cx="762000" cy="7239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6" name="Group 110"/>
          <p:cNvGrpSpPr/>
          <p:nvPr/>
        </p:nvGrpSpPr>
        <p:grpSpPr>
          <a:xfrm>
            <a:off x="6732240" y="4217268"/>
            <a:ext cx="762000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7" name="Group 110"/>
          <p:cNvGrpSpPr/>
          <p:nvPr/>
        </p:nvGrpSpPr>
        <p:grpSpPr>
          <a:xfrm>
            <a:off x="7812358" y="4170266"/>
            <a:ext cx="969550" cy="835269"/>
            <a:chOff x="4188233" y="3281164"/>
            <a:chExt cx="792088" cy="723900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4</a:t>
              </a:r>
              <a:endParaRPr lang="en-US" sz="2000" baseline="-25000" dirty="0" smtClean="0"/>
            </a:p>
          </p:txBody>
        </p:sp>
      </p:grpSp>
      <p:grpSp>
        <p:nvGrpSpPr>
          <p:cNvPr id="10" name="Group 110"/>
          <p:cNvGrpSpPr/>
          <p:nvPr/>
        </p:nvGrpSpPr>
        <p:grpSpPr>
          <a:xfrm>
            <a:off x="5652120" y="5509592"/>
            <a:ext cx="762000" cy="723900"/>
            <a:chOff x="4191000" y="3281164"/>
            <a:chExt cx="762000" cy="723900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1</a:t>
              </a:r>
              <a:endParaRPr lang="en-US" sz="2000" baseline="-25000" dirty="0" smtClean="0"/>
            </a:p>
          </p:txBody>
        </p:sp>
      </p:grpSp>
      <p:grpSp>
        <p:nvGrpSpPr>
          <p:cNvPr id="11" name="Group 110"/>
          <p:cNvGrpSpPr/>
          <p:nvPr/>
        </p:nvGrpSpPr>
        <p:grpSpPr>
          <a:xfrm>
            <a:off x="6732240" y="5513412"/>
            <a:ext cx="762000" cy="723900"/>
            <a:chOff x="4191000" y="3281164"/>
            <a:chExt cx="762000" cy="723900"/>
          </a:xfrm>
        </p:grpSpPr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0</a:t>
              </a:r>
              <a:endParaRPr lang="en-US" sz="2000" baseline="-25000" dirty="0" smtClean="0"/>
            </a:p>
          </p:txBody>
        </p:sp>
      </p:grpSp>
      <p:grpSp>
        <p:nvGrpSpPr>
          <p:cNvPr id="12" name="Group 110"/>
          <p:cNvGrpSpPr/>
          <p:nvPr/>
        </p:nvGrpSpPr>
        <p:grpSpPr>
          <a:xfrm>
            <a:off x="7812358" y="5466410"/>
            <a:ext cx="969550" cy="835269"/>
            <a:chOff x="4188233" y="3281164"/>
            <a:chExt cx="792088" cy="723900"/>
          </a:xfrm>
        </p:grpSpPr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0</a:t>
              </a:r>
              <a:endParaRPr lang="en-US" sz="2000" baseline="-25000" dirty="0" smtClean="0"/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5328592" y="3140968"/>
            <a:ext cx="37079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-36512" y="44624"/>
            <a:ext cx="918051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 Using Beaver Circuit Randomization</a:t>
            </a: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064" y="1289969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903890" y="494721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0304" y="295383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1458397" y="296770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04472" y="295001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3402612" y="303971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463730" y="394051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2516807" y="386851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466508" y="478215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91" idx="2"/>
          </p:cNvCxnSpPr>
          <p:nvPr/>
        </p:nvCxnSpPr>
        <p:spPr>
          <a:xfrm flipH="1">
            <a:off x="3402612" y="476790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186588" y="550223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3690644" y="441176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3047906" y="343504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1997874" y="422713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984428" y="3471760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2740" y="245982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524" y="23916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484" y="23916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48" y="238782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378276" y="25537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1632500" y="2495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2784628" y="2495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3936756" y="260766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grpSp>
        <p:nvGrpSpPr>
          <p:cNvPr id="109" name="Group 110"/>
          <p:cNvGrpSpPr/>
          <p:nvPr/>
        </p:nvGrpSpPr>
        <p:grpSpPr>
          <a:xfrm>
            <a:off x="800064" y="4039101"/>
            <a:ext cx="762000" cy="723900"/>
            <a:chOff x="4191000" y="3281164"/>
            <a:chExt cx="762000" cy="723900"/>
          </a:xfrm>
        </p:grpSpPr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4</a:t>
              </a:r>
              <a:endParaRPr lang="en-US" sz="2000" baseline="-25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97066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/>
          <p:cNvSpPr/>
          <p:nvPr/>
        </p:nvSpPr>
        <p:spPr>
          <a:xfrm>
            <a:off x="3005021" y="3514969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570220" y="2218269"/>
            <a:ext cx="1109554" cy="1094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" name="Oval 106"/>
          <p:cNvSpPr/>
          <p:nvPr/>
        </p:nvSpPr>
        <p:spPr>
          <a:xfrm>
            <a:off x="2401840" y="2184400"/>
            <a:ext cx="1109554" cy="1094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-36512" y="44624"/>
            <a:ext cx="918051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 Using Beaver Circuit Randomization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903890" y="494721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0304" y="295383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1458397" y="296770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04472" y="295001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3402612" y="303971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463730" y="394051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2516807" y="386851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466508" y="478215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4" idx="2"/>
          </p:cNvCxnSpPr>
          <p:nvPr/>
        </p:nvCxnSpPr>
        <p:spPr>
          <a:xfrm flipH="1">
            <a:off x="3402612" y="476790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186588" y="550223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3690644" y="441176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3047906" y="343504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997874" y="422713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984428" y="3471760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2740" y="245982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524" y="23916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484" y="23916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48" y="238782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378276" y="25537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1632500" y="2495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2784628" y="2495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3936756" y="260766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9" name="Oval 108"/>
          <p:cNvSpPr/>
          <p:nvPr/>
        </p:nvSpPr>
        <p:spPr>
          <a:xfrm>
            <a:off x="7778494" y="3877297"/>
            <a:ext cx="127444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0" name="Oval 109"/>
          <p:cNvSpPr/>
          <p:nvPr/>
        </p:nvSpPr>
        <p:spPr>
          <a:xfrm>
            <a:off x="6576062" y="3877297"/>
            <a:ext cx="127444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1" name="Oval 110"/>
          <p:cNvSpPr/>
          <p:nvPr/>
        </p:nvSpPr>
        <p:spPr>
          <a:xfrm>
            <a:off x="5351926" y="3877297"/>
            <a:ext cx="127444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21" name="Group 110"/>
          <p:cNvGrpSpPr/>
          <p:nvPr/>
        </p:nvGrpSpPr>
        <p:grpSpPr>
          <a:xfrm>
            <a:off x="5652120" y="4213448"/>
            <a:ext cx="762000" cy="723900"/>
            <a:chOff x="4191000" y="3281164"/>
            <a:chExt cx="762000" cy="723900"/>
          </a:xfrm>
        </p:grpSpPr>
        <p:pic>
          <p:nvPicPr>
            <p:cNvPr id="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124" name="Group 110"/>
          <p:cNvGrpSpPr/>
          <p:nvPr/>
        </p:nvGrpSpPr>
        <p:grpSpPr>
          <a:xfrm>
            <a:off x="6732240" y="4217268"/>
            <a:ext cx="762000" cy="723900"/>
            <a:chOff x="4191000" y="3281164"/>
            <a:chExt cx="762000" cy="723900"/>
          </a:xfrm>
        </p:grpSpPr>
        <p:pic>
          <p:nvPicPr>
            <p:cNvPr id="12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127" name="Group 110"/>
          <p:cNvGrpSpPr/>
          <p:nvPr/>
        </p:nvGrpSpPr>
        <p:grpSpPr>
          <a:xfrm>
            <a:off x="7812358" y="4170266"/>
            <a:ext cx="969550" cy="835269"/>
            <a:chOff x="4188233" y="3281164"/>
            <a:chExt cx="792088" cy="723900"/>
          </a:xfrm>
        </p:grpSpPr>
        <p:pic>
          <p:nvPicPr>
            <p:cNvPr id="12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4</a:t>
              </a:r>
              <a:endParaRPr lang="en-US" sz="2000" baseline="-25000" dirty="0" smtClean="0"/>
            </a:p>
          </p:txBody>
        </p:sp>
      </p:grpSp>
      <p:grpSp>
        <p:nvGrpSpPr>
          <p:cNvPr id="130" name="Group 110"/>
          <p:cNvGrpSpPr/>
          <p:nvPr/>
        </p:nvGrpSpPr>
        <p:grpSpPr>
          <a:xfrm>
            <a:off x="5652120" y="5509592"/>
            <a:ext cx="762000" cy="723900"/>
            <a:chOff x="4191000" y="3281164"/>
            <a:chExt cx="762000" cy="723900"/>
          </a:xfrm>
        </p:grpSpPr>
        <p:pic>
          <p:nvPicPr>
            <p:cNvPr id="1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1</a:t>
              </a:r>
              <a:endParaRPr lang="en-US" sz="2000" baseline="-25000" dirty="0" smtClean="0"/>
            </a:p>
          </p:txBody>
        </p:sp>
      </p:grpSp>
      <p:grpSp>
        <p:nvGrpSpPr>
          <p:cNvPr id="133" name="Group 110"/>
          <p:cNvGrpSpPr/>
          <p:nvPr/>
        </p:nvGrpSpPr>
        <p:grpSpPr>
          <a:xfrm>
            <a:off x="6732240" y="5513412"/>
            <a:ext cx="762000" cy="723900"/>
            <a:chOff x="4191000" y="3281164"/>
            <a:chExt cx="762000" cy="7239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0</a:t>
              </a:r>
              <a:endParaRPr lang="en-US" sz="2000" baseline="-25000" dirty="0" smtClean="0"/>
            </a:p>
          </p:txBody>
        </p:sp>
      </p:grpSp>
      <p:grpSp>
        <p:nvGrpSpPr>
          <p:cNvPr id="136" name="Group 110"/>
          <p:cNvGrpSpPr/>
          <p:nvPr/>
        </p:nvGrpSpPr>
        <p:grpSpPr>
          <a:xfrm>
            <a:off x="7812358" y="5466410"/>
            <a:ext cx="969550" cy="835269"/>
            <a:chOff x="4188233" y="3281164"/>
            <a:chExt cx="792088" cy="723900"/>
          </a:xfrm>
        </p:grpSpPr>
        <p:pic>
          <p:nvPicPr>
            <p:cNvPr id="1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0</a:t>
              </a:r>
              <a:endParaRPr lang="en-US" sz="2000" baseline="-25000" dirty="0" smtClean="0"/>
            </a:p>
          </p:txBody>
        </p:sp>
      </p:grpSp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064" y="1289969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0" name="Group 110"/>
          <p:cNvGrpSpPr/>
          <p:nvPr/>
        </p:nvGrpSpPr>
        <p:grpSpPr>
          <a:xfrm>
            <a:off x="800064" y="4039101"/>
            <a:ext cx="762000" cy="723900"/>
            <a:chOff x="4191000" y="3281164"/>
            <a:chExt cx="762000" cy="723900"/>
          </a:xfrm>
        </p:grpSpPr>
        <p:pic>
          <p:nvPicPr>
            <p:cNvPr id="14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4</a:t>
              </a:r>
              <a:endParaRPr lang="en-US" sz="2000" baseline="-25000" dirty="0" smtClean="0"/>
            </a:p>
          </p:txBody>
        </p:sp>
      </p:grpSp>
      <p:grpSp>
        <p:nvGrpSpPr>
          <p:cNvPr id="77" name="Group 110"/>
          <p:cNvGrpSpPr/>
          <p:nvPr/>
        </p:nvGrpSpPr>
        <p:grpSpPr>
          <a:xfrm>
            <a:off x="5652120" y="2845296"/>
            <a:ext cx="762000" cy="723900"/>
            <a:chOff x="4191000" y="3281164"/>
            <a:chExt cx="762000" cy="723900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5</a:t>
              </a:r>
              <a:endParaRPr lang="en-US" sz="2000" baseline="-25000" dirty="0" smtClean="0"/>
            </a:p>
          </p:txBody>
        </p:sp>
      </p:grpSp>
      <p:grpSp>
        <p:nvGrpSpPr>
          <p:cNvPr id="80" name="Group 110"/>
          <p:cNvGrpSpPr/>
          <p:nvPr/>
        </p:nvGrpSpPr>
        <p:grpSpPr>
          <a:xfrm>
            <a:off x="6732240" y="2849116"/>
            <a:ext cx="762000" cy="723900"/>
            <a:chOff x="4191000" y="3281164"/>
            <a:chExt cx="762000" cy="723900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84" name="Group 110"/>
          <p:cNvGrpSpPr/>
          <p:nvPr/>
        </p:nvGrpSpPr>
        <p:grpSpPr>
          <a:xfrm>
            <a:off x="7812358" y="2802114"/>
            <a:ext cx="969550" cy="835269"/>
            <a:chOff x="4188233" y="3281164"/>
            <a:chExt cx="792088" cy="723900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10</a:t>
              </a:r>
              <a:endParaRPr lang="en-US" sz="2000" baseline="-25000" dirty="0" smtClean="0"/>
            </a:p>
          </p:txBody>
        </p:sp>
      </p:grpSp>
      <p:cxnSp>
        <p:nvCxnSpPr>
          <p:cNvPr id="88" name="Straight Connector 87"/>
          <p:cNvCxnSpPr/>
          <p:nvPr/>
        </p:nvCxnSpPr>
        <p:spPr>
          <a:xfrm>
            <a:off x="5328592" y="3140968"/>
            <a:ext cx="37079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110"/>
          <p:cNvGrpSpPr/>
          <p:nvPr/>
        </p:nvGrpSpPr>
        <p:grpSpPr>
          <a:xfrm>
            <a:off x="2912053" y="4089900"/>
            <a:ext cx="762000" cy="723900"/>
            <a:chOff x="4191000" y="3281164"/>
            <a:chExt cx="762000" cy="723900"/>
          </a:xfrm>
        </p:grpSpPr>
        <p:pic>
          <p:nvPicPr>
            <p:cNvPr id="1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4</a:t>
              </a:r>
              <a:endParaRPr lang="en-US" sz="2000" baseline="-25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31272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-36512" y="44624"/>
            <a:ext cx="918051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 Using Beaver Circuit Randomization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903890" y="494721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0304" y="295383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1458397" y="296770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04472" y="295001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3402612" y="303971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463730" y="394051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2516807" y="386851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466508" y="478215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4" idx="2"/>
          </p:cNvCxnSpPr>
          <p:nvPr/>
        </p:nvCxnSpPr>
        <p:spPr>
          <a:xfrm flipH="1">
            <a:off x="3402612" y="476790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186588" y="550223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3690644" y="441176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3047906" y="343504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997874" y="422713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984428" y="3471760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2740" y="245982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524" y="23916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484" y="23916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48" y="238782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378276" y="25537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1632500" y="2495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2784628" y="2495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3936756" y="260766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grpSp>
        <p:nvGrpSpPr>
          <p:cNvPr id="130" name="Group 110"/>
          <p:cNvGrpSpPr/>
          <p:nvPr/>
        </p:nvGrpSpPr>
        <p:grpSpPr>
          <a:xfrm>
            <a:off x="5652120" y="5509592"/>
            <a:ext cx="762000" cy="723900"/>
            <a:chOff x="4191000" y="3281164"/>
            <a:chExt cx="762000" cy="723900"/>
          </a:xfrm>
        </p:grpSpPr>
        <p:pic>
          <p:nvPicPr>
            <p:cNvPr id="1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1</a:t>
              </a:r>
              <a:endParaRPr lang="en-US" sz="2000" baseline="-25000" dirty="0" smtClean="0"/>
            </a:p>
          </p:txBody>
        </p:sp>
      </p:grpSp>
      <p:grpSp>
        <p:nvGrpSpPr>
          <p:cNvPr id="133" name="Group 110"/>
          <p:cNvGrpSpPr/>
          <p:nvPr/>
        </p:nvGrpSpPr>
        <p:grpSpPr>
          <a:xfrm>
            <a:off x="6732240" y="5513412"/>
            <a:ext cx="762000" cy="723900"/>
            <a:chOff x="4191000" y="3281164"/>
            <a:chExt cx="762000" cy="7239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0</a:t>
              </a:r>
              <a:endParaRPr lang="en-US" sz="2000" baseline="-25000" dirty="0" smtClean="0"/>
            </a:p>
          </p:txBody>
        </p:sp>
      </p:grpSp>
      <p:grpSp>
        <p:nvGrpSpPr>
          <p:cNvPr id="136" name="Group 110"/>
          <p:cNvGrpSpPr/>
          <p:nvPr/>
        </p:nvGrpSpPr>
        <p:grpSpPr>
          <a:xfrm>
            <a:off x="7812358" y="5466410"/>
            <a:ext cx="969550" cy="835269"/>
            <a:chOff x="4188233" y="3281164"/>
            <a:chExt cx="792088" cy="723900"/>
          </a:xfrm>
        </p:grpSpPr>
        <p:pic>
          <p:nvPicPr>
            <p:cNvPr id="1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0</a:t>
              </a:r>
              <a:endParaRPr lang="en-US" sz="2000" baseline="-25000" dirty="0" smtClean="0"/>
            </a:p>
          </p:txBody>
        </p:sp>
      </p:grpSp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064" y="1289969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0" name="Group 110"/>
          <p:cNvGrpSpPr/>
          <p:nvPr/>
        </p:nvGrpSpPr>
        <p:grpSpPr>
          <a:xfrm>
            <a:off x="800064" y="4039101"/>
            <a:ext cx="762000" cy="723900"/>
            <a:chOff x="4191000" y="3281164"/>
            <a:chExt cx="762000" cy="723900"/>
          </a:xfrm>
        </p:grpSpPr>
        <p:pic>
          <p:nvPicPr>
            <p:cNvPr id="14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4</a:t>
              </a:r>
              <a:endParaRPr lang="en-US" sz="2000" baseline="-25000" dirty="0" smtClean="0"/>
            </a:p>
          </p:txBody>
        </p:sp>
      </p:grpSp>
      <p:grpSp>
        <p:nvGrpSpPr>
          <p:cNvPr id="77" name="Group 110"/>
          <p:cNvGrpSpPr/>
          <p:nvPr/>
        </p:nvGrpSpPr>
        <p:grpSpPr>
          <a:xfrm>
            <a:off x="5652120" y="2845296"/>
            <a:ext cx="762000" cy="723900"/>
            <a:chOff x="4191000" y="3281164"/>
            <a:chExt cx="762000" cy="723900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5</a:t>
              </a:r>
              <a:endParaRPr lang="en-US" sz="2000" baseline="-25000" dirty="0" smtClean="0"/>
            </a:p>
          </p:txBody>
        </p:sp>
      </p:grpSp>
      <p:grpSp>
        <p:nvGrpSpPr>
          <p:cNvPr id="80" name="Group 110"/>
          <p:cNvGrpSpPr/>
          <p:nvPr/>
        </p:nvGrpSpPr>
        <p:grpSpPr>
          <a:xfrm>
            <a:off x="6732240" y="2849116"/>
            <a:ext cx="762000" cy="723900"/>
            <a:chOff x="4191000" y="3281164"/>
            <a:chExt cx="762000" cy="723900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84" name="Group 110"/>
          <p:cNvGrpSpPr/>
          <p:nvPr/>
        </p:nvGrpSpPr>
        <p:grpSpPr>
          <a:xfrm>
            <a:off x="7812358" y="2802114"/>
            <a:ext cx="969550" cy="835269"/>
            <a:chOff x="4188233" y="3281164"/>
            <a:chExt cx="792088" cy="723900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10</a:t>
              </a:r>
              <a:endParaRPr lang="en-US" sz="2000" baseline="-25000" dirty="0" smtClean="0"/>
            </a:p>
          </p:txBody>
        </p:sp>
      </p:grpSp>
      <p:cxnSp>
        <p:nvCxnSpPr>
          <p:cNvPr id="88" name="Straight Connector 87"/>
          <p:cNvCxnSpPr/>
          <p:nvPr/>
        </p:nvCxnSpPr>
        <p:spPr>
          <a:xfrm>
            <a:off x="5328592" y="3140968"/>
            <a:ext cx="37079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110"/>
          <p:cNvGrpSpPr/>
          <p:nvPr/>
        </p:nvGrpSpPr>
        <p:grpSpPr>
          <a:xfrm>
            <a:off x="2912053" y="4089900"/>
            <a:ext cx="762000" cy="723900"/>
            <a:chOff x="4191000" y="3281164"/>
            <a:chExt cx="762000" cy="723900"/>
          </a:xfrm>
        </p:grpSpPr>
        <p:pic>
          <p:nvPicPr>
            <p:cNvPr id="1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4</a:t>
              </a:r>
              <a:endParaRPr lang="en-US" sz="2000" baseline="-25000" dirty="0" smtClean="0"/>
            </a:p>
          </p:txBody>
        </p:sp>
      </p:grpSp>
      <p:grpSp>
        <p:nvGrpSpPr>
          <p:cNvPr id="66" name="Group 110"/>
          <p:cNvGrpSpPr/>
          <p:nvPr/>
        </p:nvGrpSpPr>
        <p:grpSpPr>
          <a:xfrm>
            <a:off x="5652120" y="4213448"/>
            <a:ext cx="762000" cy="723900"/>
            <a:chOff x="4191000" y="3281164"/>
            <a:chExt cx="762000" cy="723900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69" name="Group 110"/>
          <p:cNvGrpSpPr/>
          <p:nvPr/>
        </p:nvGrpSpPr>
        <p:grpSpPr>
          <a:xfrm>
            <a:off x="6732240" y="4217268"/>
            <a:ext cx="762000" cy="723900"/>
            <a:chOff x="4191000" y="3281164"/>
            <a:chExt cx="762000" cy="723900"/>
          </a:xfrm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76" name="Group 110"/>
          <p:cNvGrpSpPr/>
          <p:nvPr/>
        </p:nvGrpSpPr>
        <p:grpSpPr>
          <a:xfrm>
            <a:off x="7812358" y="4170266"/>
            <a:ext cx="969550" cy="835269"/>
            <a:chOff x="4188233" y="3281164"/>
            <a:chExt cx="792088" cy="723900"/>
          </a:xfrm>
        </p:grpSpPr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4</a:t>
              </a:r>
              <a:endParaRPr lang="en-US" sz="2000" baseline="-25000" dirty="0" smtClean="0"/>
            </a:p>
          </p:txBody>
        </p:sp>
      </p:grpSp>
      <p:cxnSp>
        <p:nvCxnSpPr>
          <p:cNvPr id="114" name="Straight Connector 113"/>
          <p:cNvCxnSpPr/>
          <p:nvPr/>
        </p:nvCxnSpPr>
        <p:spPr>
          <a:xfrm>
            <a:off x="5364088" y="4509120"/>
            <a:ext cx="37079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55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val 110"/>
          <p:cNvSpPr/>
          <p:nvPr/>
        </p:nvSpPr>
        <p:spPr>
          <a:xfrm>
            <a:off x="1939511" y="4353452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2689704" y="3945435"/>
            <a:ext cx="1109554" cy="1094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0" name="Oval 109"/>
          <p:cNvSpPr/>
          <p:nvPr/>
        </p:nvSpPr>
        <p:spPr>
          <a:xfrm>
            <a:off x="590009" y="3911566"/>
            <a:ext cx="1109554" cy="1094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/>
          <p:nvPr/>
        </p:nvSpPr>
        <p:spPr>
          <a:xfrm>
            <a:off x="7638259" y="5157192"/>
            <a:ext cx="127444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" name="Oval 106"/>
          <p:cNvSpPr/>
          <p:nvPr/>
        </p:nvSpPr>
        <p:spPr>
          <a:xfrm>
            <a:off x="6486626" y="5157192"/>
            <a:ext cx="127444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8" name="Oval 107"/>
          <p:cNvSpPr/>
          <p:nvPr/>
        </p:nvSpPr>
        <p:spPr>
          <a:xfrm>
            <a:off x="5381021" y="5174125"/>
            <a:ext cx="127444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-36512" y="44624"/>
            <a:ext cx="918051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 Using Beaver Circuit Randomization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903890" y="494721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0304" y="295383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1458397" y="296770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04472" y="295001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3402612" y="303971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463730" y="394051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2516807" y="386851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466508" y="478215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4" idx="2"/>
          </p:cNvCxnSpPr>
          <p:nvPr/>
        </p:nvCxnSpPr>
        <p:spPr>
          <a:xfrm flipH="1">
            <a:off x="3402612" y="476790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186588" y="550223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3690644" y="441176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3047906" y="343504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997874" y="422713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984428" y="3471760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2740" y="245982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524" y="23916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484" y="23916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48" y="238782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378276" y="25537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1632500" y="2495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2784628" y="2495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3936756" y="260766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grpSp>
        <p:nvGrpSpPr>
          <p:cNvPr id="130" name="Group 110"/>
          <p:cNvGrpSpPr/>
          <p:nvPr/>
        </p:nvGrpSpPr>
        <p:grpSpPr>
          <a:xfrm>
            <a:off x="5652120" y="5509592"/>
            <a:ext cx="762000" cy="723900"/>
            <a:chOff x="4191000" y="3281164"/>
            <a:chExt cx="762000" cy="723900"/>
          </a:xfrm>
        </p:grpSpPr>
        <p:pic>
          <p:nvPicPr>
            <p:cNvPr id="1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1</a:t>
              </a:r>
              <a:endParaRPr lang="en-US" sz="2000" baseline="-25000" dirty="0" smtClean="0"/>
            </a:p>
          </p:txBody>
        </p:sp>
      </p:grpSp>
      <p:grpSp>
        <p:nvGrpSpPr>
          <p:cNvPr id="133" name="Group 110"/>
          <p:cNvGrpSpPr/>
          <p:nvPr/>
        </p:nvGrpSpPr>
        <p:grpSpPr>
          <a:xfrm>
            <a:off x="6732240" y="5513412"/>
            <a:ext cx="762000" cy="723900"/>
            <a:chOff x="4191000" y="3281164"/>
            <a:chExt cx="762000" cy="723900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0</a:t>
              </a:r>
              <a:endParaRPr lang="en-US" sz="2000" baseline="-25000" dirty="0" smtClean="0"/>
            </a:p>
          </p:txBody>
        </p:sp>
      </p:grpSp>
      <p:grpSp>
        <p:nvGrpSpPr>
          <p:cNvPr id="136" name="Group 110"/>
          <p:cNvGrpSpPr/>
          <p:nvPr/>
        </p:nvGrpSpPr>
        <p:grpSpPr>
          <a:xfrm>
            <a:off x="7812358" y="5466410"/>
            <a:ext cx="969550" cy="835269"/>
            <a:chOff x="4188233" y="3281164"/>
            <a:chExt cx="792088" cy="723900"/>
          </a:xfrm>
        </p:grpSpPr>
        <p:pic>
          <p:nvPicPr>
            <p:cNvPr id="1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0</a:t>
              </a:r>
              <a:endParaRPr lang="en-US" sz="2000" baseline="-25000" dirty="0" smtClean="0"/>
            </a:p>
          </p:txBody>
        </p:sp>
      </p:grpSp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064" y="1289969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0" name="Group 110"/>
          <p:cNvGrpSpPr/>
          <p:nvPr/>
        </p:nvGrpSpPr>
        <p:grpSpPr>
          <a:xfrm>
            <a:off x="800064" y="4039101"/>
            <a:ext cx="762000" cy="723900"/>
            <a:chOff x="4191000" y="3281164"/>
            <a:chExt cx="762000" cy="723900"/>
          </a:xfrm>
        </p:grpSpPr>
        <p:pic>
          <p:nvPicPr>
            <p:cNvPr id="14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4</a:t>
              </a:r>
              <a:endParaRPr lang="en-US" sz="2000" baseline="-25000" dirty="0" smtClean="0"/>
            </a:p>
          </p:txBody>
        </p:sp>
      </p:grpSp>
      <p:grpSp>
        <p:nvGrpSpPr>
          <p:cNvPr id="77" name="Group 110"/>
          <p:cNvGrpSpPr/>
          <p:nvPr/>
        </p:nvGrpSpPr>
        <p:grpSpPr>
          <a:xfrm>
            <a:off x="5652120" y="2845296"/>
            <a:ext cx="762000" cy="723900"/>
            <a:chOff x="4191000" y="3281164"/>
            <a:chExt cx="762000" cy="723900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5</a:t>
              </a:r>
              <a:endParaRPr lang="en-US" sz="2000" baseline="-25000" dirty="0" smtClean="0"/>
            </a:p>
          </p:txBody>
        </p:sp>
      </p:grpSp>
      <p:grpSp>
        <p:nvGrpSpPr>
          <p:cNvPr id="80" name="Group 110"/>
          <p:cNvGrpSpPr/>
          <p:nvPr/>
        </p:nvGrpSpPr>
        <p:grpSpPr>
          <a:xfrm>
            <a:off x="6732240" y="2849116"/>
            <a:ext cx="762000" cy="723900"/>
            <a:chOff x="4191000" y="3281164"/>
            <a:chExt cx="762000" cy="723900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84" name="Group 110"/>
          <p:cNvGrpSpPr/>
          <p:nvPr/>
        </p:nvGrpSpPr>
        <p:grpSpPr>
          <a:xfrm>
            <a:off x="7812358" y="2802114"/>
            <a:ext cx="969550" cy="835269"/>
            <a:chOff x="4188233" y="3281164"/>
            <a:chExt cx="792088" cy="723900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10</a:t>
              </a:r>
              <a:endParaRPr lang="en-US" sz="2000" baseline="-25000" dirty="0" smtClean="0"/>
            </a:p>
          </p:txBody>
        </p:sp>
      </p:grpSp>
      <p:cxnSp>
        <p:nvCxnSpPr>
          <p:cNvPr id="88" name="Straight Connector 87"/>
          <p:cNvCxnSpPr/>
          <p:nvPr/>
        </p:nvCxnSpPr>
        <p:spPr>
          <a:xfrm>
            <a:off x="5328592" y="3140968"/>
            <a:ext cx="37079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110"/>
          <p:cNvGrpSpPr/>
          <p:nvPr/>
        </p:nvGrpSpPr>
        <p:grpSpPr>
          <a:xfrm>
            <a:off x="2912053" y="4089900"/>
            <a:ext cx="762000" cy="723900"/>
            <a:chOff x="4191000" y="3281164"/>
            <a:chExt cx="762000" cy="723900"/>
          </a:xfrm>
        </p:grpSpPr>
        <p:pic>
          <p:nvPicPr>
            <p:cNvPr id="1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4</a:t>
              </a:r>
              <a:endParaRPr lang="en-US" sz="2000" baseline="-25000" dirty="0" smtClean="0"/>
            </a:p>
          </p:txBody>
        </p:sp>
      </p:grpSp>
      <p:grpSp>
        <p:nvGrpSpPr>
          <p:cNvPr id="66" name="Group 110"/>
          <p:cNvGrpSpPr/>
          <p:nvPr/>
        </p:nvGrpSpPr>
        <p:grpSpPr>
          <a:xfrm>
            <a:off x="5652120" y="4213448"/>
            <a:ext cx="762000" cy="723900"/>
            <a:chOff x="4191000" y="3281164"/>
            <a:chExt cx="762000" cy="723900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69" name="Group 110"/>
          <p:cNvGrpSpPr/>
          <p:nvPr/>
        </p:nvGrpSpPr>
        <p:grpSpPr>
          <a:xfrm>
            <a:off x="6732240" y="4217268"/>
            <a:ext cx="762000" cy="723900"/>
            <a:chOff x="4191000" y="3281164"/>
            <a:chExt cx="762000" cy="723900"/>
          </a:xfrm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76" name="Group 110"/>
          <p:cNvGrpSpPr/>
          <p:nvPr/>
        </p:nvGrpSpPr>
        <p:grpSpPr>
          <a:xfrm>
            <a:off x="7812358" y="4170266"/>
            <a:ext cx="969550" cy="835269"/>
            <a:chOff x="4188233" y="3281164"/>
            <a:chExt cx="792088" cy="723900"/>
          </a:xfrm>
        </p:grpSpPr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4</a:t>
              </a:r>
              <a:endParaRPr lang="en-US" sz="2000" baseline="-25000" dirty="0" smtClean="0"/>
            </a:p>
          </p:txBody>
        </p:sp>
      </p:grpSp>
      <p:cxnSp>
        <p:nvCxnSpPr>
          <p:cNvPr id="114" name="Straight Connector 113"/>
          <p:cNvCxnSpPr/>
          <p:nvPr/>
        </p:nvCxnSpPr>
        <p:spPr>
          <a:xfrm>
            <a:off x="5364088" y="4509120"/>
            <a:ext cx="37079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307" y="489954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2026235" y="500731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16</a:t>
            </a:r>
            <a:endParaRPr lang="en-US" sz="2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0870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298043" y="1421157"/>
            <a:ext cx="3024336" cy="3168352"/>
            <a:chOff x="179512" y="1268760"/>
            <a:chExt cx="3888432" cy="3888432"/>
          </a:xfrm>
        </p:grpSpPr>
        <p:grpSp>
          <p:nvGrpSpPr>
            <p:cNvPr id="3" name="Group 48"/>
            <p:cNvGrpSpPr/>
            <p:nvPr/>
          </p:nvGrpSpPr>
          <p:grpSpPr>
            <a:xfrm>
              <a:off x="179512" y="1268760"/>
              <a:ext cx="648072" cy="576064"/>
              <a:chOff x="5076056" y="1412776"/>
              <a:chExt cx="648072" cy="57606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5156448" y="1455167"/>
                <a:ext cx="567680" cy="49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2</a:t>
                </a:r>
                <a:endParaRPr lang="en-US" sz="2000" baseline="-25000" dirty="0" smtClean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4" name="Group 49"/>
            <p:cNvGrpSpPr/>
            <p:nvPr/>
          </p:nvGrpSpPr>
          <p:grpSpPr>
            <a:xfrm>
              <a:off x="1247442" y="1268760"/>
              <a:ext cx="598541" cy="576064"/>
              <a:chOff x="5063866" y="1412776"/>
              <a:chExt cx="598541" cy="57606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598541" cy="49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 1</a:t>
                </a:r>
                <a:endParaRPr lang="en-US" sz="2000" baseline="-25000" dirty="0" smtClean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5" name="Group 52"/>
            <p:cNvGrpSpPr/>
            <p:nvPr/>
          </p:nvGrpSpPr>
          <p:grpSpPr>
            <a:xfrm>
              <a:off x="2327562" y="1268760"/>
              <a:ext cx="721982" cy="576064"/>
              <a:chOff x="5063866" y="1412776"/>
              <a:chExt cx="721982" cy="57606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721982" cy="49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 5</a:t>
                </a:r>
                <a:endParaRPr lang="en-US" sz="2000" baseline="-25000" dirty="0" smtClean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6" name="Group 55"/>
            <p:cNvGrpSpPr/>
            <p:nvPr/>
          </p:nvGrpSpPr>
          <p:grpSpPr>
            <a:xfrm>
              <a:off x="3479690" y="1268760"/>
              <a:ext cx="588254" cy="576064"/>
              <a:chOff x="5063866" y="1412776"/>
              <a:chExt cx="588254" cy="57606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588254" cy="49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 9</a:t>
                </a:r>
                <a:endParaRPr lang="en-US" sz="2000" baseline="-25000" dirty="0" smtClean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60" name="Straight Arrow Connector 59"/>
            <p:cNvCxnSpPr>
              <a:stCxn id="44" idx="4"/>
            </p:cNvCxnSpPr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8" idx="4"/>
            </p:cNvCxnSpPr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259632" y="2852936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267744" y="3717032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3131840" y="3645024"/>
              <a:ext cx="32403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3059832" y="4581128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2386275" y="4523222"/>
            <a:ext cx="280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y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818323" y="3109279"/>
            <a:ext cx="280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3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</p:spTree>
    <p:extLst>
      <p:ext uri="{BB962C8B-B14F-4D97-AF65-F5344CB8AC3E}">
        <p14:creationId xmlns:p14="http://schemas.microsoft.com/office/powerpoint/2010/main" val="135795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-36512" y="44624"/>
            <a:ext cx="918051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 Using Beaver Circuit Randomization</a:t>
            </a:r>
          </a:p>
        </p:txBody>
      </p:sp>
      <p:grpSp>
        <p:nvGrpSpPr>
          <p:cNvPr id="2" name="Group 110"/>
          <p:cNvGrpSpPr/>
          <p:nvPr/>
        </p:nvGrpSpPr>
        <p:grpSpPr>
          <a:xfrm>
            <a:off x="5652120" y="2845296"/>
            <a:ext cx="762000" cy="723900"/>
            <a:chOff x="4191000" y="3281164"/>
            <a:chExt cx="762000" cy="7239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5</a:t>
              </a:r>
              <a:endParaRPr lang="en-US" sz="2000" baseline="-25000" dirty="0" smtClean="0"/>
            </a:p>
          </p:txBody>
        </p:sp>
      </p:grpSp>
      <p:grpSp>
        <p:nvGrpSpPr>
          <p:cNvPr id="3" name="Group 110"/>
          <p:cNvGrpSpPr/>
          <p:nvPr/>
        </p:nvGrpSpPr>
        <p:grpSpPr>
          <a:xfrm>
            <a:off x="6732240" y="2849116"/>
            <a:ext cx="762000" cy="723900"/>
            <a:chOff x="4191000" y="3281164"/>
            <a:chExt cx="762000" cy="723900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4" name="Group 110"/>
          <p:cNvGrpSpPr/>
          <p:nvPr/>
        </p:nvGrpSpPr>
        <p:grpSpPr>
          <a:xfrm>
            <a:off x="7812358" y="2802114"/>
            <a:ext cx="969550" cy="835269"/>
            <a:chOff x="4188233" y="3281164"/>
            <a:chExt cx="792088" cy="723900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10</a:t>
              </a:r>
              <a:endParaRPr lang="en-US" sz="2000" baseline="-25000" dirty="0" smtClean="0"/>
            </a:p>
          </p:txBody>
        </p:sp>
      </p:grpSp>
      <p:grpSp>
        <p:nvGrpSpPr>
          <p:cNvPr id="5" name="Group 110"/>
          <p:cNvGrpSpPr/>
          <p:nvPr/>
        </p:nvGrpSpPr>
        <p:grpSpPr>
          <a:xfrm>
            <a:off x="5652120" y="4213448"/>
            <a:ext cx="762000" cy="723900"/>
            <a:chOff x="4191000" y="3281164"/>
            <a:chExt cx="762000" cy="7239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6" name="Group 110"/>
          <p:cNvGrpSpPr/>
          <p:nvPr/>
        </p:nvGrpSpPr>
        <p:grpSpPr>
          <a:xfrm>
            <a:off x="6732240" y="4217268"/>
            <a:ext cx="762000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2</a:t>
              </a:r>
              <a:endParaRPr lang="en-US" sz="2000" baseline="-25000" dirty="0" smtClean="0"/>
            </a:p>
          </p:txBody>
        </p:sp>
      </p:grpSp>
      <p:grpSp>
        <p:nvGrpSpPr>
          <p:cNvPr id="7" name="Group 110"/>
          <p:cNvGrpSpPr/>
          <p:nvPr/>
        </p:nvGrpSpPr>
        <p:grpSpPr>
          <a:xfrm>
            <a:off x="7812358" y="4170266"/>
            <a:ext cx="969550" cy="835269"/>
            <a:chOff x="4188233" y="3281164"/>
            <a:chExt cx="792088" cy="723900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4</a:t>
              </a:r>
              <a:endParaRPr lang="en-US" sz="2000" baseline="-25000" dirty="0" smtClean="0"/>
            </a:p>
          </p:txBody>
        </p:sp>
      </p:grpSp>
      <p:grpSp>
        <p:nvGrpSpPr>
          <p:cNvPr id="10" name="Group 110"/>
          <p:cNvGrpSpPr/>
          <p:nvPr/>
        </p:nvGrpSpPr>
        <p:grpSpPr>
          <a:xfrm>
            <a:off x="5652120" y="5509592"/>
            <a:ext cx="762000" cy="723900"/>
            <a:chOff x="4191000" y="3281164"/>
            <a:chExt cx="762000" cy="723900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1</a:t>
              </a:r>
              <a:endParaRPr lang="en-US" sz="2000" baseline="-25000" dirty="0" smtClean="0"/>
            </a:p>
          </p:txBody>
        </p:sp>
      </p:grpSp>
      <p:grpSp>
        <p:nvGrpSpPr>
          <p:cNvPr id="11" name="Group 110"/>
          <p:cNvGrpSpPr/>
          <p:nvPr/>
        </p:nvGrpSpPr>
        <p:grpSpPr>
          <a:xfrm>
            <a:off x="6732240" y="5513412"/>
            <a:ext cx="762000" cy="723900"/>
            <a:chOff x="4191000" y="3281164"/>
            <a:chExt cx="762000" cy="723900"/>
          </a:xfrm>
        </p:grpSpPr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0</a:t>
              </a:r>
              <a:endParaRPr lang="en-US" sz="2000" baseline="-25000" dirty="0" smtClean="0"/>
            </a:p>
          </p:txBody>
        </p:sp>
      </p:grpSp>
      <p:grpSp>
        <p:nvGrpSpPr>
          <p:cNvPr id="12" name="Group 110"/>
          <p:cNvGrpSpPr/>
          <p:nvPr/>
        </p:nvGrpSpPr>
        <p:grpSpPr>
          <a:xfrm>
            <a:off x="7812358" y="5466410"/>
            <a:ext cx="969550" cy="835269"/>
            <a:chOff x="4188233" y="3281164"/>
            <a:chExt cx="792088" cy="723900"/>
          </a:xfrm>
        </p:grpSpPr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Text Box 7"/>
            <p:cNvSpPr txBox="1">
              <a:spLocks noChangeArrowheads="1"/>
            </p:cNvSpPr>
            <p:nvPr/>
          </p:nvSpPr>
          <p:spPr bwMode="auto">
            <a:xfrm>
              <a:off x="4188233" y="3417734"/>
              <a:ext cx="792088" cy="3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  0</a:t>
              </a:r>
              <a:endParaRPr lang="en-US" sz="2000" baseline="-25000" dirty="0" smtClean="0"/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5328592" y="3140968"/>
            <a:ext cx="37079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364088" y="4509120"/>
            <a:ext cx="37079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364088" y="5805264"/>
            <a:ext cx="37079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064" y="1289969"/>
            <a:ext cx="139649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" name="Text Box 7"/>
          <p:cNvSpPr txBox="1">
            <a:spLocks noChangeArrowheads="1"/>
          </p:cNvSpPr>
          <p:nvPr/>
        </p:nvSpPr>
        <p:spPr bwMode="auto">
          <a:xfrm>
            <a:off x="2903890" y="4947216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630304" y="2953837"/>
            <a:ext cx="612068" cy="661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flipH="1">
            <a:off x="1458397" y="2967703"/>
            <a:ext cx="432047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2904472" y="2950017"/>
            <a:ext cx="220402" cy="611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H="1">
            <a:off x="3402612" y="3039711"/>
            <a:ext cx="57606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1463730" y="3940518"/>
            <a:ext cx="576064" cy="557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H="1">
            <a:off x="2516807" y="3868510"/>
            <a:ext cx="585396" cy="611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2466508" y="4782154"/>
            <a:ext cx="456051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167" idx="2"/>
          </p:cNvCxnSpPr>
          <p:nvPr/>
        </p:nvCxnSpPr>
        <p:spPr>
          <a:xfrm flipH="1">
            <a:off x="3402612" y="4767903"/>
            <a:ext cx="414713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3186588" y="5502235"/>
            <a:ext cx="0" cy="4177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 Box 7"/>
          <p:cNvSpPr txBox="1">
            <a:spLocks noChangeArrowheads="1"/>
          </p:cNvSpPr>
          <p:nvPr/>
        </p:nvSpPr>
        <p:spPr bwMode="auto">
          <a:xfrm>
            <a:off x="3690644" y="441176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68" name="Text Box 7"/>
          <p:cNvSpPr txBox="1">
            <a:spLocks noChangeArrowheads="1"/>
          </p:cNvSpPr>
          <p:nvPr/>
        </p:nvSpPr>
        <p:spPr bwMode="auto">
          <a:xfrm>
            <a:off x="3047906" y="3435049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169" name="Text Box 7"/>
          <p:cNvSpPr txBox="1">
            <a:spLocks noChangeArrowheads="1"/>
          </p:cNvSpPr>
          <p:nvPr/>
        </p:nvSpPr>
        <p:spPr bwMode="auto">
          <a:xfrm>
            <a:off x="1997874" y="4227137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170" name="Text Box 7"/>
          <p:cNvSpPr txBox="1">
            <a:spLocks noChangeArrowheads="1"/>
          </p:cNvSpPr>
          <p:nvPr/>
        </p:nvSpPr>
        <p:spPr bwMode="auto">
          <a:xfrm>
            <a:off x="984428" y="3471760"/>
            <a:ext cx="354706" cy="4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pic>
        <p:nvPicPr>
          <p:cNvPr id="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2740" y="245982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524" y="23916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484" y="239164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48" y="2387820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 Box 7"/>
          <p:cNvSpPr txBox="1">
            <a:spLocks noChangeArrowheads="1"/>
          </p:cNvSpPr>
          <p:nvPr/>
        </p:nvSpPr>
        <p:spPr bwMode="auto">
          <a:xfrm>
            <a:off x="378276" y="255372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76" name="Text Box 7"/>
          <p:cNvSpPr txBox="1">
            <a:spLocks noChangeArrowheads="1"/>
          </p:cNvSpPr>
          <p:nvPr/>
        </p:nvSpPr>
        <p:spPr bwMode="auto">
          <a:xfrm>
            <a:off x="1632500" y="2495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77" name="Text Box 7"/>
          <p:cNvSpPr txBox="1">
            <a:spLocks noChangeArrowheads="1"/>
          </p:cNvSpPr>
          <p:nvPr/>
        </p:nvSpPr>
        <p:spPr bwMode="auto">
          <a:xfrm>
            <a:off x="2784628" y="2495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sp>
        <p:nvSpPr>
          <p:cNvPr id="178" name="Text Box 7"/>
          <p:cNvSpPr txBox="1">
            <a:spLocks noChangeArrowheads="1"/>
          </p:cNvSpPr>
          <p:nvPr/>
        </p:nvSpPr>
        <p:spPr bwMode="auto">
          <a:xfrm>
            <a:off x="3936756" y="260766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</a:t>
            </a:r>
            <a:endParaRPr lang="en-US" sz="2000" baseline="-25000" dirty="0" smtClean="0"/>
          </a:p>
        </p:txBody>
      </p:sp>
      <p:grpSp>
        <p:nvGrpSpPr>
          <p:cNvPr id="180" name="Group 110"/>
          <p:cNvGrpSpPr/>
          <p:nvPr/>
        </p:nvGrpSpPr>
        <p:grpSpPr>
          <a:xfrm>
            <a:off x="800064" y="4039101"/>
            <a:ext cx="762000" cy="723900"/>
            <a:chOff x="4191000" y="3281164"/>
            <a:chExt cx="762000" cy="723900"/>
          </a:xfrm>
        </p:grpSpPr>
        <p:pic>
          <p:nvPicPr>
            <p:cNvPr id="18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4</a:t>
              </a:r>
              <a:endParaRPr lang="en-US" sz="2000" baseline="-25000" dirty="0" smtClean="0"/>
            </a:p>
          </p:txBody>
        </p:sp>
      </p:grpSp>
      <p:grpSp>
        <p:nvGrpSpPr>
          <p:cNvPr id="183" name="Group 110"/>
          <p:cNvGrpSpPr/>
          <p:nvPr/>
        </p:nvGrpSpPr>
        <p:grpSpPr>
          <a:xfrm>
            <a:off x="2912053" y="4089900"/>
            <a:ext cx="762000" cy="723900"/>
            <a:chOff x="4191000" y="3281164"/>
            <a:chExt cx="762000" cy="723900"/>
          </a:xfrm>
        </p:grpSpPr>
        <p:pic>
          <p:nvPicPr>
            <p:cNvPr id="18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4</a:t>
              </a:r>
              <a:endParaRPr lang="en-US" sz="2000" baseline="-25000" dirty="0" smtClean="0"/>
            </a:p>
          </p:txBody>
        </p:sp>
      </p:grpSp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307" y="4899548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" name="Text Box 7"/>
          <p:cNvSpPr txBox="1">
            <a:spLocks noChangeArrowheads="1"/>
          </p:cNvSpPr>
          <p:nvPr/>
        </p:nvSpPr>
        <p:spPr bwMode="auto">
          <a:xfrm>
            <a:off x="2026235" y="500731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16</a:t>
            </a:r>
            <a:endParaRPr lang="en-US" sz="2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91300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-36512" y="197021"/>
            <a:ext cx="918051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 Beaver’s Trick- Offline-online Paradigm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636" y="5134490"/>
            <a:ext cx="8791029" cy="53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Triple generation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parallelizable</a:t>
            </a:r>
            <a:r>
              <a:rPr lang="en-US" kern="0" dirty="0" smtClean="0">
                <a:latin typeface="Comic Sans MS"/>
                <a:cs typeface="Comic Sans MS"/>
              </a:rPr>
              <a:t> </a:t>
            </a:r>
            <a:r>
              <a:rPr lang="en-US" kern="0" dirty="0" smtClean="0">
                <a:latin typeface="Comic Sans MS"/>
                <a:cs typeface="Comic Sans MS"/>
                <a:sym typeface="Wingdings"/>
              </a:rPr>
              <a:t>    efficiency (amortization)</a:t>
            </a:r>
            <a:r>
              <a:rPr lang="en-US" kern="0" dirty="0" smtClean="0">
                <a:latin typeface="Comic Sans MS"/>
                <a:cs typeface="Comic Sans MS"/>
              </a:rPr>
              <a:t> </a:t>
            </a:r>
            <a:endParaRPr kumimoji="0" lang="en-IN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064000" y="2069638"/>
            <a:ext cx="4876797" cy="109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Offline Phase: </a:t>
            </a:r>
            <a:r>
              <a:rPr lang="en-US" kern="0" dirty="0" smtClean="0">
                <a:latin typeface="Comic Sans MS"/>
                <a:cs typeface="Comic Sans MS"/>
              </a:rPr>
              <a:t>Sitting Idle, Generate as many shared triples as possible---raw data</a:t>
            </a:r>
            <a:endParaRPr kumimoji="0" lang="en-IN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114824" y="3601104"/>
            <a:ext cx="4825975" cy="53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Online Phase: </a:t>
            </a:r>
            <a:r>
              <a:rPr lang="en-US" kern="0" dirty="0" smtClean="0">
                <a:latin typeface="Comic Sans MS"/>
                <a:cs typeface="Comic Sans MS"/>
              </a:rPr>
              <a:t>Use the raw data for circuit evaluation.</a:t>
            </a:r>
            <a:endParaRPr kumimoji="0" lang="en-IN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5236" y="5693368"/>
            <a:ext cx="8147563" cy="53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On the contrary, </a:t>
            </a:r>
            <a:r>
              <a:rPr lang="en-US" kern="0" dirty="0" smtClean="0">
                <a:latin typeface="Comic Sans MS"/>
                <a:cs typeface="Comic Sans MS"/>
              </a:rPr>
              <a:t>multiplications gates can not be evaluated in parallel</a:t>
            </a:r>
            <a:r>
              <a:rPr lang="en-US" b="1" kern="0" dirty="0" smtClean="0">
                <a:latin typeface="Comic Sans MS"/>
                <a:cs typeface="Comic Sans MS"/>
              </a:rPr>
              <a:t> </a:t>
            </a:r>
            <a:r>
              <a:rPr lang="en-US" kern="0" dirty="0" smtClean="0">
                <a:latin typeface="Comic Sans MS"/>
                <a:cs typeface="Comic Sans MS"/>
              </a:rPr>
              <a:t> </a:t>
            </a:r>
            <a:endParaRPr kumimoji="0" lang="en-IN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03" y="1964324"/>
            <a:ext cx="3623733" cy="28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9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586 0 " pathEditMode="relative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586 0 " pathEditMode="relative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206878"/>
            <a:ext cx="8516937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Reconstruction of Shamir-sharing: 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 - Secret Sharing for Semi-honest Adversaries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08898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2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385407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3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10186"/>
              </p:ext>
            </p:extLst>
          </p:nvPr>
        </p:nvGraphicFramePr>
        <p:xfrm>
          <a:off x="910716" y="142570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4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42570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116059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5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393318" y="17687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01121" y="164957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2993534" y="359281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i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5748" y="1764435"/>
            <a:ext cx="4005851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03587" y="1700225"/>
            <a:ext cx="4020524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48138" y="3201788"/>
            <a:ext cx="378629" cy="25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05201" y="6355317"/>
            <a:ext cx="3233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/>
                <a:cs typeface="Comic Sans MS"/>
              </a:rPr>
              <a:t>The same is done for all P</a:t>
            </a:r>
            <a:r>
              <a:rPr lang="en-US" b="1" baseline="-25000" dirty="0" smtClean="0">
                <a:latin typeface="Comic Sans MS"/>
                <a:cs typeface="Comic Sans MS"/>
              </a:rPr>
              <a:t>i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7041" y="6343361"/>
            <a:ext cx="423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latin typeface="Comic Sans MS"/>
                <a:cs typeface="Comic Sans MS"/>
                <a:sym typeface="Wingdings"/>
              </a:rPr>
              <a:t>Communication Complexity (CC): O(n</a:t>
            </a:r>
            <a:r>
              <a:rPr lang="en-US" kern="0" baseline="30000" dirty="0">
                <a:latin typeface="Comic Sans MS"/>
                <a:cs typeface="Comic Sans MS"/>
                <a:sym typeface="Wingdings"/>
              </a:rPr>
              <a:t>2</a:t>
            </a:r>
            <a:r>
              <a:rPr lang="en-US" kern="0" dirty="0">
                <a:latin typeface="Comic Sans MS"/>
                <a:cs typeface="Comic Sans MS"/>
                <a:sym typeface="Wingdings"/>
              </a:rPr>
              <a:t>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25507" y="5876307"/>
            <a:ext cx="2809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  <a:sym typeface="Wingdings"/>
              </a:rPr>
              <a:t>Lagrange’s Interpolation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3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22414 0.2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26736 0.067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33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30261 -0.1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-6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34063 -0.319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5" grpId="0" animBg="1"/>
      <p:bldP spid="5" grpId="0"/>
      <p:bldP spid="6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40744"/>
            <a:ext cx="8374093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Efficient Reconstruction of 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)- Shamir for 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Semi-honest Adversaries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199" y="1195567"/>
            <a:ext cx="2525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  <a:sym typeface="Wingdings"/>
              </a:rPr>
              <a:t>&gt;&gt; Can we do better?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5876" y="1213939"/>
            <a:ext cx="65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latin typeface="Comic Sans MS"/>
                <a:cs typeface="Comic Sans MS"/>
                <a:sym typeface="Wingdings"/>
              </a:rPr>
              <a:t>O(</a:t>
            </a:r>
            <a:r>
              <a:rPr lang="en-US" kern="0" dirty="0" smtClean="0">
                <a:latin typeface="Comic Sans MS"/>
                <a:cs typeface="Comic Sans MS"/>
                <a:sym typeface="Wingdings"/>
              </a:rPr>
              <a:t>n)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932861" y="1229444"/>
            <a:ext cx="1992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  <a:sym typeface="Wingdings"/>
              </a:rPr>
              <a:t>Easy  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951662" y="1827116"/>
            <a:ext cx="3770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……Because we are assuming semi-honest adversaries.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6199" y="6363962"/>
            <a:ext cx="8664601" cy="369332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kern="0" dirty="0" smtClean="0">
                <a:latin typeface="Comic Sans MS"/>
                <a:cs typeface="Comic Sans MS"/>
                <a:sym typeface="Wingdings"/>
              </a:rPr>
              <a:t>Online Complexity = </a:t>
            </a:r>
            <a:r>
              <a:rPr lang="en-US" dirty="0">
                <a:latin typeface="Comic Sans MS"/>
                <a:cs typeface="Comic Sans MS"/>
              </a:rPr>
              <a:t>: O(</a:t>
            </a:r>
            <a:r>
              <a:rPr lang="en-US" dirty="0" err="1">
                <a:latin typeface="Comic Sans MS"/>
                <a:cs typeface="Comic Sans MS"/>
              </a:rPr>
              <a:t>c</a:t>
            </a:r>
            <a:r>
              <a:rPr lang="en-US" baseline="-25000" dirty="0" err="1">
                <a:latin typeface="Comic Sans MS"/>
                <a:cs typeface="Comic Sans MS"/>
              </a:rPr>
              <a:t>I</a:t>
            </a:r>
            <a:r>
              <a:rPr lang="en-US" baseline="-25000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n + </a:t>
            </a:r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) |</a:t>
            </a:r>
            <a:r>
              <a:rPr lang="en-US" dirty="0" err="1">
                <a:latin typeface="Comic Sans MS"/>
                <a:cs typeface="Comic Sans MS"/>
              </a:rPr>
              <a:t>F</a:t>
            </a:r>
            <a:r>
              <a:rPr lang="en-US" baseline="-25000" dirty="0" err="1">
                <a:latin typeface="Comic Sans MS"/>
                <a:cs typeface="Comic Sans MS"/>
              </a:rPr>
              <a:t>p</a:t>
            </a:r>
            <a:r>
              <a:rPr lang="en-US" dirty="0">
                <a:latin typeface="Comic Sans MS"/>
                <a:cs typeface="Comic Sans MS"/>
              </a:rPr>
              <a:t>| bits 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021268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17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425397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18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752400"/>
              </p:ext>
            </p:extLst>
          </p:nvPr>
        </p:nvGraphicFramePr>
        <p:xfrm>
          <a:off x="910716" y="159503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19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59503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979651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20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93318" y="193810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1121" y="181890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993534" y="359281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16288" y="3660753"/>
            <a:ext cx="32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x</a:t>
            </a:r>
            <a:endParaRPr lang="en-US" dirty="0"/>
          </a:p>
        </p:txBody>
      </p:sp>
      <p:graphicFrame>
        <p:nvGraphicFramePr>
          <p:cNvPr id="2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50814"/>
              </p:ext>
            </p:extLst>
          </p:nvPr>
        </p:nvGraphicFramePr>
        <p:xfrm>
          <a:off x="7881140" y="410387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21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140" y="410387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236868"/>
              </p:ext>
            </p:extLst>
          </p:nvPr>
        </p:nvGraphicFramePr>
        <p:xfrm>
          <a:off x="7881140" y="275058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22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140" y="275058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189441"/>
              </p:ext>
            </p:extLst>
          </p:nvPr>
        </p:nvGraphicFramePr>
        <p:xfrm>
          <a:off x="7864207" y="1481960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23" name="Clip" r:id="rId11" imgW="525240" imgH="1361880" progId="">
                  <p:embed/>
                </p:oleObj>
              </mc:Choice>
              <mc:Fallback>
                <p:oleObj name="Clip" r:id="rId11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207" y="1481960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672304"/>
              </p:ext>
            </p:extLst>
          </p:nvPr>
        </p:nvGraphicFramePr>
        <p:xfrm>
          <a:off x="7881140" y="538076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24" name="Clip" r:id="rId12" imgW="525240" imgH="1361880" progId="">
                  <p:embed/>
                </p:oleObj>
              </mc:Choice>
              <mc:Fallback>
                <p:oleObj name="Clip" r:id="rId12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140" y="538076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223078" y="170583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8223078" y="300203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240011" y="566953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8298633" y="435890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33224" y="3643823"/>
            <a:ext cx="32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x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116294" y="3660759"/>
            <a:ext cx="32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x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116297" y="3660762"/>
            <a:ext cx="32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x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116300" y="3677698"/>
            <a:ext cx="32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9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21667 0.247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236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26736 0.0678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338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30261 -0.1268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-634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34063 -0.3192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5191 -0.0787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-393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5434 -0.2826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1414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5417 0.085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425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5452 0.308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20" grpId="0"/>
      <p:bldP spid="21" grpId="0"/>
      <p:bldP spid="22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7" grpId="0"/>
      <p:bldP spid="18" grpId="0"/>
      <p:bldP spid="19" grpId="0"/>
      <p:bldP spid="23" grpId="0"/>
      <p:bldP spid="24" grpId="0"/>
      <p:bldP spid="2" grpId="0"/>
      <p:bldP spid="2" grpId="1"/>
      <p:bldP spid="29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35" grpId="0"/>
      <p:bldP spid="36" grpId="0"/>
      <p:bldP spid="3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34" y="139146"/>
            <a:ext cx="8822266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Online Complexity</a:t>
            </a:r>
            <a:endParaRPr lang="en-US" sz="32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55333" y="1519536"/>
            <a:ext cx="6458232" cy="4779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How efficiently can we reconstruct a shared secret?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3565" y="1455227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966438" y="1519536"/>
            <a:ext cx="353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endParaRPr lang="en-US" sz="2400" b="1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38402" y="2613963"/>
            <a:ext cx="8314531" cy="868074"/>
          </a:xfrm>
          <a:prstGeom prst="rect">
            <a:avLst/>
          </a:prstGeom>
          <a:solidFill>
            <a:srgbClr val="CCFFCC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Reconstruction cost of one shared secret = Cost Per Multiplication / </a:t>
            </a:r>
          </a:p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Input / Output (asymptotically)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4194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34" y="139146"/>
            <a:ext cx="8822266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Offline Complexity</a:t>
            </a:r>
            <a:endParaRPr lang="en-US" sz="32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57220" y="4252035"/>
            <a:ext cx="452146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Task 1: Generation of Secret Sharing.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2365" y="3132190"/>
            <a:ext cx="5361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   &gt; </a:t>
            </a:r>
            <a:r>
              <a:rPr lang="en-US" b="1" dirty="0" err="1" smtClean="0">
                <a:latin typeface="Comic Sans MS"/>
                <a:cs typeface="Comic Sans MS"/>
              </a:rPr>
              <a:t>a,b,c</a:t>
            </a:r>
            <a:r>
              <a:rPr lang="en-US" b="1" dirty="0" smtClean="0">
                <a:latin typeface="Comic Sans MS"/>
                <a:cs typeface="Comic Sans MS"/>
              </a:rPr>
              <a:t> are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secret shared using LSSS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   &gt; a, b, c 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random</a:t>
            </a:r>
            <a:r>
              <a:rPr lang="en-US" b="1" dirty="0" smtClean="0"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secret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   &gt;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 = 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ab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74498" y="2472784"/>
            <a:ext cx="1014015" cy="724271"/>
            <a:chOff x="186267" y="2747062"/>
            <a:chExt cx="1014015" cy="72427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690" y="2747062"/>
              <a:ext cx="846592" cy="72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86267" y="2797861"/>
              <a:ext cx="677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a</a:t>
              </a:r>
              <a:endParaRPr lang="en-US" sz="2400" baseline="-25000" dirty="0" smtClean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54650" y="2464176"/>
            <a:ext cx="1014015" cy="724271"/>
            <a:chOff x="186267" y="2747062"/>
            <a:chExt cx="1014015" cy="72427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690" y="2747062"/>
              <a:ext cx="846592" cy="72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86267" y="2797861"/>
              <a:ext cx="677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Comic Sans MS"/>
                  <a:cs typeface="Comic Sans MS"/>
                </a:rPr>
                <a:t>b</a:t>
              </a:r>
              <a:endParaRPr lang="en-US" sz="2400" baseline="-25000" dirty="0" smtClean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38778" y="2449311"/>
            <a:ext cx="1014015" cy="724271"/>
            <a:chOff x="186267" y="2747062"/>
            <a:chExt cx="1014015" cy="72427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690" y="2747062"/>
              <a:ext cx="846592" cy="72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86267" y="2797861"/>
              <a:ext cx="677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endParaRPr lang="en-US" sz="2400" baseline="-25000" dirty="0" smtClean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90720" y="1450582"/>
            <a:ext cx="8800879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/>
                <a:cs typeface="Comic Sans MS"/>
              </a:rPr>
              <a:t>Generation of (</a:t>
            </a:r>
            <a:r>
              <a:rPr lang="en-US" b="1" dirty="0" err="1" smtClean="0">
                <a:latin typeface="Comic Sans MS"/>
                <a:cs typeface="Comic Sans MS"/>
              </a:rPr>
              <a:t>c</a:t>
            </a:r>
            <a:r>
              <a:rPr lang="en-US" b="1" baseline="-25000" dirty="0" err="1" smtClean="0">
                <a:latin typeface="Comic Sans MS"/>
                <a:cs typeface="Comic Sans MS"/>
              </a:rPr>
              <a:t>M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+ </a:t>
            </a:r>
            <a:r>
              <a:rPr lang="en-US" b="1" dirty="0" err="1" smtClean="0">
                <a:latin typeface="Comic Sans MS"/>
                <a:cs typeface="Comic Sans MS"/>
              </a:rPr>
              <a:t>c</a:t>
            </a:r>
            <a:r>
              <a:rPr lang="en-US" b="1" baseline="-25000" dirty="0" err="1" smtClean="0">
                <a:latin typeface="Comic Sans MS"/>
                <a:cs typeface="Comic Sans MS"/>
              </a:rPr>
              <a:t>I</a:t>
            </a:r>
            <a:r>
              <a:rPr lang="en-US" b="1" dirty="0" smtClean="0">
                <a:latin typeface="Comic Sans MS"/>
                <a:cs typeface="Comic Sans MS"/>
              </a:rPr>
              <a:t>)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shared</a:t>
            </a:r>
            <a:r>
              <a:rPr lang="en-US" b="1" dirty="0" smtClean="0">
                <a:latin typeface="Comic Sans MS"/>
                <a:cs typeface="Comic Sans MS"/>
              </a:rPr>
              <a:t>, 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random</a:t>
            </a:r>
            <a:r>
              <a:rPr lang="en-US" b="1" dirty="0" smtClean="0">
                <a:latin typeface="Comic Sans MS"/>
                <a:cs typeface="Comic Sans MS"/>
              </a:rPr>
              <a:t>, 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secret</a:t>
            </a:r>
            <a:r>
              <a:rPr lang="en-US" b="1" dirty="0" smtClean="0">
                <a:latin typeface="Comic Sans MS"/>
                <a:cs typeface="Comic Sans MS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multiplication</a:t>
            </a:r>
            <a:r>
              <a:rPr lang="en-US" b="1" dirty="0" smtClean="0">
                <a:latin typeface="Comic Sans MS"/>
                <a:cs typeface="Comic Sans MS"/>
              </a:rPr>
              <a:t> triples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74156" y="4912425"/>
            <a:ext cx="823117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Task 2: Generation of Secret Sharing where the secret is random 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nd secret- different from the previous task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91092" y="5572815"/>
            <a:ext cx="823117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Task 3: Generation of Sharing of random, secret, multiplication triple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9870" y="4208904"/>
            <a:ext cx="71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6739466" y="6407033"/>
            <a:ext cx="2235200" cy="294100"/>
          </a:xfrm>
          <a:prstGeom prst="rect">
            <a:avLst/>
          </a:prstGeom>
          <a:solidFill>
            <a:srgbClr val="FFF18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CC of Task 1: O(n)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6909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  <p:bldP spid="2" grpId="0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475921" y="1577374"/>
            <a:ext cx="5075414" cy="33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&gt;&gt; Each party</a:t>
            </a:r>
            <a:r>
              <a:rPr lang="en-US" kern="0" dirty="0" smtClean="0">
                <a:latin typeface="Comic Sans MS"/>
                <a:cs typeface="Comic Sans MS"/>
              </a:rPr>
              <a:t> Shamir share a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 random</a:t>
            </a:r>
            <a:r>
              <a:rPr lang="en-US" kern="0" dirty="0" smtClean="0">
                <a:latin typeface="Comic Sans MS"/>
                <a:cs typeface="Comic Sans MS"/>
              </a:rPr>
              <a:t> value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grpSp>
        <p:nvGrpSpPr>
          <p:cNvPr id="10" name="Group 110"/>
          <p:cNvGrpSpPr/>
          <p:nvPr/>
        </p:nvGrpSpPr>
        <p:grpSpPr>
          <a:xfrm>
            <a:off x="1486449" y="1480337"/>
            <a:ext cx="762000" cy="723900"/>
            <a:chOff x="4191000" y="3281164"/>
            <a:chExt cx="762000" cy="7239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20" name="Group 110"/>
          <p:cNvGrpSpPr/>
          <p:nvPr/>
        </p:nvGrpSpPr>
        <p:grpSpPr>
          <a:xfrm>
            <a:off x="1492589" y="2632465"/>
            <a:ext cx="762000" cy="723900"/>
            <a:chOff x="4191000" y="3281164"/>
            <a:chExt cx="762000" cy="7239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199303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26" name="Group 110"/>
          <p:cNvGrpSpPr/>
          <p:nvPr/>
        </p:nvGrpSpPr>
        <p:grpSpPr>
          <a:xfrm>
            <a:off x="1475656" y="3920969"/>
            <a:ext cx="762000" cy="723900"/>
            <a:chOff x="4191000" y="3281164"/>
            <a:chExt cx="762000" cy="7239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216236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60810" y="425702"/>
            <a:ext cx="9180512" cy="648072"/>
          </a:xfrm>
          <a:prstGeom prst="rect">
            <a:avLst/>
          </a:prstGeom>
        </p:spPr>
        <p:txBody>
          <a:bodyPr/>
          <a:lstStyle/>
          <a:p>
            <a:pPr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    </a:t>
            </a:r>
            <a:r>
              <a:rPr lang="en-US" sz="3200" dirty="0">
                <a:solidFill>
                  <a:srgbClr val="008000"/>
                </a:solidFill>
                <a:latin typeface="Comic Sans MS"/>
                <a:cs typeface="Comic Sans MS"/>
              </a:rPr>
              <a:t>Generation </a:t>
            </a:r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of  Sharing for random secret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158374"/>
              </p:ext>
            </p:extLst>
          </p:nvPr>
        </p:nvGraphicFramePr>
        <p:xfrm>
          <a:off x="910716" y="384442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05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384442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137193"/>
              </p:ext>
            </p:extLst>
          </p:nvPr>
        </p:nvGraphicFramePr>
        <p:xfrm>
          <a:off x="910716" y="249113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06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249113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297750"/>
              </p:ext>
            </p:extLst>
          </p:nvPr>
        </p:nvGraphicFramePr>
        <p:xfrm>
          <a:off x="893783" y="122250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07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83" y="122250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84188" y="144637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01121" y="2742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03088" y="409945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40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081303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08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pSp>
        <p:nvGrpSpPr>
          <p:cNvPr id="42" name="Group 110"/>
          <p:cNvGrpSpPr/>
          <p:nvPr/>
        </p:nvGrpSpPr>
        <p:grpSpPr>
          <a:xfrm>
            <a:off x="1528586" y="5623856"/>
            <a:ext cx="762000" cy="723900"/>
            <a:chOff x="4191000" y="3281164"/>
            <a:chExt cx="762000" cy="72390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216236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>
                  <a:latin typeface="Comic Sans MS"/>
                  <a:cs typeface="Comic Sans MS"/>
                </a:rPr>
                <a:t>n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3475921" y="2173827"/>
            <a:ext cx="5075414" cy="33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Pick any sharing- does this work?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pic>
        <p:nvPicPr>
          <p:cNvPr id="46" name="Picture 45" descr="j0139031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9102" y="2476868"/>
            <a:ext cx="733235" cy="792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3475924" y="2851150"/>
            <a:ext cx="5075414" cy="33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Randomness extractor on (a</a:t>
            </a:r>
            <a:r>
              <a:rPr lang="en-US" kern="0" baseline="-25000" dirty="0" smtClean="0">
                <a:latin typeface="Comic Sans MS"/>
                <a:cs typeface="Comic Sans MS"/>
              </a:rPr>
              <a:t>1</a:t>
            </a:r>
            <a:r>
              <a:rPr lang="en-US" kern="0" dirty="0" smtClean="0">
                <a:latin typeface="Comic Sans MS"/>
                <a:cs typeface="Comic Sans MS"/>
              </a:rPr>
              <a:t>, …..a</a:t>
            </a:r>
            <a:r>
              <a:rPr lang="en-US" kern="0" baseline="-25000" dirty="0" smtClean="0">
                <a:latin typeface="Comic Sans MS"/>
                <a:cs typeface="Comic Sans MS"/>
              </a:rPr>
              <a:t>n </a:t>
            </a:r>
            <a:r>
              <a:rPr lang="en-US" kern="0" dirty="0" smtClean="0">
                <a:latin typeface="Comic Sans MS"/>
                <a:cs typeface="Comic Sans MS"/>
              </a:rPr>
              <a:t>)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3475921" y="3404163"/>
            <a:ext cx="5075414" cy="33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Simplest Randomness Extractor: Addition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grpSp>
        <p:nvGrpSpPr>
          <p:cNvPr id="51" name="Group 110"/>
          <p:cNvGrpSpPr/>
          <p:nvPr/>
        </p:nvGrpSpPr>
        <p:grpSpPr>
          <a:xfrm>
            <a:off x="3509787" y="4305603"/>
            <a:ext cx="3161946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4281532" y="3378201"/>
              <a:ext cx="385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1</a:t>
              </a:r>
              <a:r>
                <a:rPr lang="en-US" sz="2000" dirty="0" smtClean="0">
                  <a:latin typeface="Comic Sans MS"/>
                  <a:cs typeface="Comic Sans MS"/>
                </a:rPr>
                <a:t>+a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2</a:t>
              </a:r>
              <a:r>
                <a:rPr lang="en-US" sz="2000" dirty="0" smtClean="0">
                  <a:latin typeface="Comic Sans MS"/>
                  <a:cs typeface="Comic Sans MS"/>
                </a:rPr>
                <a:t>+…..+a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n</a:t>
              </a:r>
            </a:p>
          </p:txBody>
        </p:sp>
      </p:grp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3442055" y="5271087"/>
            <a:ext cx="5515678" cy="33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Sharing of a value that is random and secret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3442058" y="5796013"/>
            <a:ext cx="5515678" cy="33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</a:t>
            </a:r>
            <a:r>
              <a:rPr lang="en-US" kern="0" dirty="0" smtClean="0">
                <a:solidFill>
                  <a:srgbClr val="FF0000"/>
                </a:solidFill>
                <a:latin typeface="Comic Sans MS"/>
                <a:cs typeface="Comic Sans MS"/>
              </a:rPr>
              <a:t>Inefficient:</a:t>
            </a:r>
            <a:r>
              <a:rPr lang="en-US" kern="0" dirty="0" smtClean="0">
                <a:latin typeface="Comic Sans MS"/>
                <a:cs typeface="Comic Sans MS"/>
              </a:rPr>
              <a:t> n-t random and secret values among a’s but we had extracted just one.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6098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5" grpId="0"/>
      <p:bldP spid="47" grpId="0"/>
      <p:bldP spid="48" grpId="0"/>
      <p:bldP spid="54" grpId="0"/>
      <p:bldP spid="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0"/>
          <p:cNvGrpSpPr/>
          <p:nvPr/>
        </p:nvGrpSpPr>
        <p:grpSpPr>
          <a:xfrm>
            <a:off x="1486449" y="1480337"/>
            <a:ext cx="762000" cy="723900"/>
            <a:chOff x="4191000" y="3281164"/>
            <a:chExt cx="762000" cy="7239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20" name="Group 110"/>
          <p:cNvGrpSpPr/>
          <p:nvPr/>
        </p:nvGrpSpPr>
        <p:grpSpPr>
          <a:xfrm>
            <a:off x="1492589" y="2632465"/>
            <a:ext cx="762000" cy="723900"/>
            <a:chOff x="4191000" y="3281164"/>
            <a:chExt cx="762000" cy="7239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199303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26" name="Group 110"/>
          <p:cNvGrpSpPr/>
          <p:nvPr/>
        </p:nvGrpSpPr>
        <p:grpSpPr>
          <a:xfrm>
            <a:off x="1475656" y="3920969"/>
            <a:ext cx="762000" cy="723900"/>
            <a:chOff x="4191000" y="3281164"/>
            <a:chExt cx="762000" cy="7239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216236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60810" y="425702"/>
            <a:ext cx="9180512" cy="648072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    </a:t>
            </a:r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Efficient Randomness Extractor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156856"/>
              </p:ext>
            </p:extLst>
          </p:nvPr>
        </p:nvGraphicFramePr>
        <p:xfrm>
          <a:off x="910716" y="384442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25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384442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464050"/>
              </p:ext>
            </p:extLst>
          </p:nvPr>
        </p:nvGraphicFramePr>
        <p:xfrm>
          <a:off x="910716" y="249113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26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249113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38160"/>
              </p:ext>
            </p:extLst>
          </p:nvPr>
        </p:nvGraphicFramePr>
        <p:xfrm>
          <a:off x="893783" y="122250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27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83" y="122250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84188" y="144637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01121" y="2742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03088" y="409945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40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212230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28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pSp>
        <p:nvGrpSpPr>
          <p:cNvPr id="42" name="Group 110"/>
          <p:cNvGrpSpPr/>
          <p:nvPr/>
        </p:nvGrpSpPr>
        <p:grpSpPr>
          <a:xfrm>
            <a:off x="1528586" y="5623856"/>
            <a:ext cx="762000" cy="723900"/>
            <a:chOff x="4191000" y="3281164"/>
            <a:chExt cx="762000" cy="72390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216236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>
                  <a:latin typeface="Comic Sans MS"/>
                  <a:cs typeface="Comic Sans MS"/>
                </a:rPr>
                <a:t>n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pic>
        <p:nvPicPr>
          <p:cNvPr id="46" name="Picture 45" descr="j0139031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9102" y="2476868"/>
            <a:ext cx="733235" cy="792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2984855" y="2287543"/>
            <a:ext cx="5972880" cy="64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Assume a</a:t>
            </a:r>
            <a:r>
              <a:rPr lang="en-US" kern="0" baseline="-25000" dirty="0" smtClean="0">
                <a:latin typeface="Comic Sans MS"/>
                <a:cs typeface="Comic Sans MS"/>
              </a:rPr>
              <a:t>1</a:t>
            </a:r>
            <a:r>
              <a:rPr lang="en-US" kern="0" dirty="0" smtClean="0">
                <a:latin typeface="Comic Sans MS"/>
                <a:cs typeface="Comic Sans MS"/>
              </a:rPr>
              <a:t>,….a</a:t>
            </a:r>
            <a:r>
              <a:rPr lang="en-US" kern="0" baseline="-25000" dirty="0" smtClean="0">
                <a:latin typeface="Comic Sans MS"/>
                <a:cs typeface="Comic Sans MS"/>
              </a:rPr>
              <a:t>n </a:t>
            </a:r>
            <a:r>
              <a:rPr lang="en-US" kern="0" dirty="0" smtClean="0">
                <a:latin typeface="Comic Sans MS"/>
                <a:cs typeface="Comic Sans MS"/>
              </a:rPr>
              <a:t> are n points of a polynomial of degree n-1, f(x)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2967928" y="5823683"/>
            <a:ext cx="2721673" cy="34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These are all random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auto">
          <a:xfrm>
            <a:off x="2984855" y="1517034"/>
            <a:ext cx="5972880" cy="68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t out of  a</a:t>
            </a:r>
            <a:r>
              <a:rPr lang="en-US" kern="0" baseline="-25000" dirty="0" smtClean="0">
                <a:latin typeface="Comic Sans MS"/>
                <a:cs typeface="Comic Sans MS"/>
              </a:rPr>
              <a:t>1</a:t>
            </a:r>
            <a:r>
              <a:rPr lang="en-US" kern="0" dirty="0" smtClean="0">
                <a:latin typeface="Comic Sans MS"/>
                <a:cs typeface="Comic Sans MS"/>
              </a:rPr>
              <a:t>,….a</a:t>
            </a:r>
            <a:r>
              <a:rPr lang="en-US" kern="0" baseline="-25000" dirty="0" smtClean="0">
                <a:latin typeface="Comic Sans MS"/>
                <a:cs typeface="Comic Sans MS"/>
              </a:rPr>
              <a:t>n </a:t>
            </a:r>
            <a:r>
              <a:rPr lang="en-US" kern="0" dirty="0" smtClean="0">
                <a:latin typeface="Comic Sans MS"/>
                <a:cs typeface="Comic Sans MS"/>
              </a:rPr>
              <a:t> are known to adversary and may be non-random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9802" y="2937219"/>
            <a:ext cx="3458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(</a:t>
            </a:r>
            <a:r>
              <a:rPr lang="en-US" kern="0" dirty="0">
                <a:latin typeface="Comic Sans MS"/>
                <a:cs typeface="Comic Sans MS"/>
              </a:rPr>
              <a:t>n-t) points are randomly chosen and t points may be non-random and known to the adv.  </a:t>
            </a:r>
            <a:endParaRPr lang="en-IN" kern="0" baseline="-25000" dirty="0">
              <a:latin typeface="Comic Sans MS"/>
              <a:cs typeface="Comic Sans MS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2984856" y="4869216"/>
            <a:ext cx="5972880" cy="67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Consider any (n-t) points on f(x) at x that are different from {1,..n,}, say f(n+1), ……f(</a:t>
            </a:r>
            <a:r>
              <a:rPr lang="en-US" kern="0" dirty="0" err="1" smtClean="0">
                <a:latin typeface="Comic Sans MS"/>
                <a:cs typeface="Comic Sans MS"/>
              </a:rPr>
              <a:t>n+n-t</a:t>
            </a:r>
            <a:r>
              <a:rPr lang="en-US" kern="0" dirty="0" smtClean="0">
                <a:latin typeface="Comic Sans MS"/>
                <a:cs typeface="Comic Sans MS"/>
              </a:rPr>
              <a:t>)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4077" y="2960032"/>
            <a:ext cx="10578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latin typeface="Comic Sans MS"/>
                <a:cs typeface="Comic Sans MS"/>
              </a:rPr>
              <a:t>f</a:t>
            </a:r>
            <a:r>
              <a:rPr lang="en-US" kern="0" dirty="0" smtClean="0">
                <a:latin typeface="Comic Sans MS"/>
                <a:cs typeface="Comic Sans MS"/>
              </a:rPr>
              <a:t>(1) = a</a:t>
            </a:r>
            <a:r>
              <a:rPr lang="en-US" kern="0" baseline="-25000" dirty="0" smtClean="0">
                <a:latin typeface="Comic Sans MS"/>
                <a:cs typeface="Comic Sans MS"/>
              </a:rPr>
              <a:t>1</a:t>
            </a:r>
          </a:p>
          <a:p>
            <a:r>
              <a:rPr lang="en-US" kern="0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kern="0" dirty="0" smtClean="0">
                <a:latin typeface="Comic Sans MS"/>
                <a:cs typeface="Comic Sans MS"/>
              </a:rPr>
              <a:t>.</a:t>
            </a:r>
            <a:r>
              <a:rPr lang="en-US" kern="0" dirty="0">
                <a:latin typeface="Comic Sans MS"/>
                <a:cs typeface="Comic Sans MS"/>
              </a:rPr>
              <a:t> </a:t>
            </a:r>
            <a:endParaRPr lang="en-US" kern="0" dirty="0" smtClean="0">
              <a:latin typeface="Comic Sans MS"/>
              <a:cs typeface="Comic Sans MS"/>
            </a:endParaRPr>
          </a:p>
          <a:p>
            <a:r>
              <a:rPr lang="en-US" kern="0" dirty="0">
                <a:latin typeface="Comic Sans MS"/>
                <a:cs typeface="Comic Sans MS"/>
              </a:rPr>
              <a:t>f</a:t>
            </a:r>
            <a:r>
              <a:rPr lang="en-US" kern="0" dirty="0" smtClean="0">
                <a:latin typeface="Comic Sans MS"/>
                <a:cs typeface="Comic Sans MS"/>
              </a:rPr>
              <a:t>(n) </a:t>
            </a:r>
            <a:r>
              <a:rPr lang="en-US" kern="0" dirty="0">
                <a:latin typeface="Comic Sans MS"/>
                <a:cs typeface="Comic Sans MS"/>
              </a:rPr>
              <a:t>= </a:t>
            </a:r>
            <a:r>
              <a:rPr lang="en-US" kern="0" dirty="0" smtClean="0">
                <a:latin typeface="Comic Sans MS"/>
                <a:cs typeface="Comic Sans MS"/>
              </a:rPr>
              <a:t>a</a:t>
            </a:r>
            <a:r>
              <a:rPr lang="en-US" kern="0" baseline="-25000" dirty="0">
                <a:latin typeface="Comic Sans MS"/>
                <a:cs typeface="Comic Sans M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0953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2" grpId="0"/>
      <p:bldP spid="50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60810" y="425702"/>
            <a:ext cx="9180512" cy="648072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    </a:t>
            </a:r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Efficient Randomness Extractor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817387" y="1423943"/>
            <a:ext cx="2687813" cy="64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>
                <a:latin typeface="Comic Sans MS"/>
                <a:cs typeface="Comic Sans MS"/>
              </a:rPr>
              <a:t>f</a:t>
            </a:r>
            <a:r>
              <a:rPr lang="en-US" kern="0" baseline="-25000" dirty="0" smtClean="0">
                <a:latin typeface="Comic Sans MS"/>
                <a:cs typeface="Comic Sans MS"/>
              </a:rPr>
              <a:t>(a1</a:t>
            </a:r>
            <a:r>
              <a:rPr lang="en-US" kern="0" baseline="-25000" dirty="0">
                <a:latin typeface="Comic Sans MS"/>
                <a:cs typeface="Comic Sans MS"/>
              </a:rPr>
              <a:t>,….</a:t>
            </a:r>
            <a:r>
              <a:rPr lang="en-US" kern="0" baseline="-25000" dirty="0" smtClean="0">
                <a:latin typeface="Comic Sans MS"/>
                <a:cs typeface="Comic Sans MS"/>
              </a:rPr>
              <a:t>at)</a:t>
            </a:r>
            <a:r>
              <a:rPr lang="en-US" kern="0" dirty="0" smtClean="0">
                <a:latin typeface="Comic Sans MS"/>
                <a:cs typeface="Comic Sans MS"/>
              </a:rPr>
              <a:t>: </a:t>
            </a:r>
            <a:r>
              <a:rPr lang="en-US" kern="0" dirty="0" err="1" smtClean="0">
                <a:latin typeface="Comic Sans MS"/>
                <a:cs typeface="Comic Sans MS"/>
              </a:rPr>
              <a:t>F</a:t>
            </a:r>
            <a:r>
              <a:rPr lang="en-US" kern="0" baseline="30000" dirty="0" err="1" smtClean="0">
                <a:latin typeface="Comic Sans MS"/>
                <a:cs typeface="Comic Sans MS"/>
              </a:rPr>
              <a:t>n</a:t>
            </a:r>
            <a:r>
              <a:rPr lang="en-US" kern="0" baseline="30000" dirty="0" smtClean="0">
                <a:latin typeface="Comic Sans MS"/>
                <a:cs typeface="Comic Sans MS"/>
              </a:rPr>
              <a:t>-t   </a:t>
            </a:r>
            <a:r>
              <a:rPr lang="en-US" kern="0" dirty="0" smtClean="0">
                <a:latin typeface="Comic Sans MS"/>
                <a:cs typeface="Comic Sans MS"/>
                <a:sym typeface="Wingdings"/>
              </a:rPr>
              <a:t> </a:t>
            </a:r>
            <a:r>
              <a:rPr lang="en-US" kern="0" dirty="0" err="1" smtClean="0">
                <a:latin typeface="Comic Sans MS"/>
                <a:cs typeface="Comic Sans MS"/>
              </a:rPr>
              <a:t>F</a:t>
            </a:r>
            <a:r>
              <a:rPr lang="en-US" kern="0" baseline="30000" dirty="0" err="1" smtClean="0">
                <a:latin typeface="Comic Sans MS"/>
                <a:cs typeface="Comic Sans MS"/>
              </a:rPr>
              <a:t>n</a:t>
            </a:r>
            <a:r>
              <a:rPr lang="en-US" kern="0" baseline="30000" dirty="0">
                <a:latin typeface="Comic Sans MS"/>
                <a:cs typeface="Comic Sans MS"/>
              </a:rPr>
              <a:t>-t</a:t>
            </a:r>
            <a:endParaRPr kumimoji="0" lang="en-IN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0304" y="1423943"/>
            <a:ext cx="527743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Choose (</a:t>
            </a:r>
            <a:r>
              <a:rPr lang="en-US" kern="0" dirty="0">
                <a:latin typeface="Comic Sans MS"/>
                <a:cs typeface="Comic Sans MS"/>
              </a:rPr>
              <a:t>n-t) points </a:t>
            </a:r>
            <a:r>
              <a:rPr lang="en-US" kern="0" dirty="0" smtClean="0">
                <a:latin typeface="Comic Sans MS"/>
                <a:cs typeface="Comic Sans MS"/>
              </a:rPr>
              <a:t>at random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Use n points to define a poly f(x) of degree at most n-1.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kern="0" dirty="0" smtClean="0">
                <a:latin typeface="Comic Sans MS"/>
                <a:cs typeface="Comic Sans MS"/>
              </a:rPr>
              <a:t>&gt;&gt; Evaluate f(x) at n+1,…(n+n-t) </a:t>
            </a:r>
            <a:endParaRPr lang="en-IN" kern="0" dirty="0">
              <a:latin typeface="Comic Sans MS"/>
              <a:cs typeface="Comic Sans MS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433690" y="3209750"/>
            <a:ext cx="3579510" cy="31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The mapping is a </a:t>
            </a:r>
            <a:r>
              <a:rPr lang="en-US" kern="0" dirty="0" err="1" smtClean="0">
                <a:latin typeface="Comic Sans MS"/>
                <a:cs typeface="Comic Sans MS"/>
              </a:rPr>
              <a:t>bijection</a:t>
            </a:r>
            <a:r>
              <a:rPr lang="en-US" kern="0" dirty="0" smtClean="0">
                <a:latin typeface="Comic Sans MS"/>
                <a:cs typeface="Comic Sans MS"/>
              </a:rPr>
              <a:t>.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450625" y="3734675"/>
            <a:ext cx="8337775" cy="7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Since we have uniform distribution in the domain (uniform </a:t>
            </a:r>
            <a:r>
              <a:rPr lang="en-US" kern="0" dirty="0">
                <a:latin typeface="Comic Sans MS"/>
                <a:cs typeface="Comic Sans MS"/>
              </a:rPr>
              <a:t>over </a:t>
            </a:r>
            <a:r>
              <a:rPr lang="en-US" kern="0" dirty="0" err="1">
                <a:latin typeface="Comic Sans MS"/>
                <a:cs typeface="Comic Sans MS"/>
              </a:rPr>
              <a:t>F</a:t>
            </a:r>
            <a:r>
              <a:rPr lang="en-US" kern="0" baseline="30000" dirty="0" err="1">
                <a:latin typeface="Comic Sans MS"/>
                <a:cs typeface="Comic Sans MS"/>
              </a:rPr>
              <a:t>n</a:t>
            </a:r>
            <a:r>
              <a:rPr lang="en-US" kern="0" baseline="30000" dirty="0">
                <a:latin typeface="Comic Sans MS"/>
                <a:cs typeface="Comic Sans MS"/>
              </a:rPr>
              <a:t>-t</a:t>
            </a:r>
            <a:r>
              <a:rPr lang="en-US" kern="0" dirty="0" smtClean="0">
                <a:latin typeface="Comic Sans MS"/>
                <a:cs typeface="Comic Sans MS"/>
              </a:rPr>
              <a:t>), we get the same on the range.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6199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0"/>
          <p:cNvGrpSpPr/>
          <p:nvPr/>
        </p:nvGrpSpPr>
        <p:grpSpPr>
          <a:xfrm>
            <a:off x="1486449" y="1480337"/>
            <a:ext cx="762000" cy="723900"/>
            <a:chOff x="4191000" y="3281164"/>
            <a:chExt cx="762000" cy="7239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20" name="Group 110"/>
          <p:cNvGrpSpPr/>
          <p:nvPr/>
        </p:nvGrpSpPr>
        <p:grpSpPr>
          <a:xfrm>
            <a:off x="1492589" y="2632465"/>
            <a:ext cx="762000" cy="723900"/>
            <a:chOff x="4191000" y="3281164"/>
            <a:chExt cx="762000" cy="7239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199303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26" name="Group 110"/>
          <p:cNvGrpSpPr/>
          <p:nvPr/>
        </p:nvGrpSpPr>
        <p:grpSpPr>
          <a:xfrm>
            <a:off x="1475656" y="3920969"/>
            <a:ext cx="762000" cy="723900"/>
            <a:chOff x="4191000" y="3281164"/>
            <a:chExt cx="762000" cy="7239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216236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60810" y="425702"/>
            <a:ext cx="9180512" cy="648072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    </a:t>
            </a:r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Efficient Randomness Extractor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892262"/>
              </p:ext>
            </p:extLst>
          </p:nvPr>
        </p:nvGraphicFramePr>
        <p:xfrm>
          <a:off x="910716" y="384442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25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384442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550460"/>
              </p:ext>
            </p:extLst>
          </p:nvPr>
        </p:nvGraphicFramePr>
        <p:xfrm>
          <a:off x="910716" y="249113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26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249113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411337"/>
              </p:ext>
            </p:extLst>
          </p:nvPr>
        </p:nvGraphicFramePr>
        <p:xfrm>
          <a:off x="893783" y="122250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27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83" y="122250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84188" y="144637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01121" y="2742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03088" y="409945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40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852239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28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pSp>
        <p:nvGrpSpPr>
          <p:cNvPr id="42" name="Group 110"/>
          <p:cNvGrpSpPr/>
          <p:nvPr/>
        </p:nvGrpSpPr>
        <p:grpSpPr>
          <a:xfrm>
            <a:off x="1528586" y="5623856"/>
            <a:ext cx="762000" cy="723900"/>
            <a:chOff x="4191000" y="3281164"/>
            <a:chExt cx="762000" cy="72390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216236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>
                  <a:latin typeface="Comic Sans MS"/>
                  <a:cs typeface="Comic Sans MS"/>
                </a:rPr>
                <a:t>n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3645255" y="1556291"/>
            <a:ext cx="5278612" cy="64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Assume a</a:t>
            </a:r>
            <a:r>
              <a:rPr lang="en-US" kern="0" baseline="-25000" dirty="0" smtClean="0">
                <a:latin typeface="Comic Sans MS"/>
                <a:cs typeface="Comic Sans MS"/>
              </a:rPr>
              <a:t>1</a:t>
            </a:r>
            <a:r>
              <a:rPr lang="en-US" kern="0" dirty="0" smtClean="0">
                <a:latin typeface="Comic Sans MS"/>
                <a:cs typeface="Comic Sans MS"/>
              </a:rPr>
              <a:t>,….a</a:t>
            </a:r>
            <a:r>
              <a:rPr lang="en-US" kern="0" baseline="-25000" dirty="0" smtClean="0">
                <a:latin typeface="Comic Sans MS"/>
                <a:cs typeface="Comic Sans MS"/>
              </a:rPr>
              <a:t>n </a:t>
            </a:r>
            <a:r>
              <a:rPr lang="en-US" kern="0" dirty="0" smtClean="0">
                <a:latin typeface="Comic Sans MS"/>
                <a:cs typeface="Comic Sans MS"/>
              </a:rPr>
              <a:t> are n points of a polynomial of degree n-1, f(x)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3611395" y="3654775"/>
            <a:ext cx="4110205" cy="3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 f(n+1), ……f(</a:t>
            </a:r>
            <a:r>
              <a:rPr lang="en-US" kern="0" dirty="0" err="1" smtClean="0">
                <a:latin typeface="Comic Sans MS"/>
                <a:cs typeface="Comic Sans MS"/>
              </a:rPr>
              <a:t>n+n-t</a:t>
            </a:r>
            <a:r>
              <a:rPr lang="en-US" kern="0" dirty="0" smtClean="0">
                <a:latin typeface="Comic Sans MS"/>
                <a:cs typeface="Comic Sans MS"/>
              </a:rPr>
              <a:t>) are random.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1943" y="2365036"/>
            <a:ext cx="10578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latin typeface="Comic Sans MS"/>
                <a:cs typeface="Comic Sans MS"/>
              </a:rPr>
              <a:t>f</a:t>
            </a:r>
            <a:r>
              <a:rPr lang="en-US" kern="0" dirty="0" smtClean="0">
                <a:latin typeface="Comic Sans MS"/>
                <a:cs typeface="Comic Sans MS"/>
              </a:rPr>
              <a:t>(1) = a</a:t>
            </a:r>
            <a:r>
              <a:rPr lang="en-US" kern="0" baseline="-25000" dirty="0" smtClean="0">
                <a:latin typeface="Comic Sans MS"/>
                <a:cs typeface="Comic Sans MS"/>
              </a:rPr>
              <a:t>1</a:t>
            </a:r>
          </a:p>
          <a:p>
            <a:r>
              <a:rPr lang="en-US" kern="0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kern="0" dirty="0" smtClean="0">
                <a:latin typeface="Comic Sans MS"/>
                <a:cs typeface="Comic Sans MS"/>
              </a:rPr>
              <a:t>.</a:t>
            </a:r>
            <a:r>
              <a:rPr lang="en-US" kern="0" dirty="0">
                <a:latin typeface="Comic Sans MS"/>
                <a:cs typeface="Comic Sans MS"/>
              </a:rPr>
              <a:t> </a:t>
            </a:r>
            <a:endParaRPr lang="en-US" kern="0" dirty="0" smtClean="0">
              <a:latin typeface="Comic Sans MS"/>
              <a:cs typeface="Comic Sans MS"/>
            </a:endParaRPr>
          </a:p>
          <a:p>
            <a:r>
              <a:rPr lang="en-US" kern="0" dirty="0">
                <a:latin typeface="Comic Sans MS"/>
                <a:cs typeface="Comic Sans MS"/>
              </a:rPr>
              <a:t>f</a:t>
            </a:r>
            <a:r>
              <a:rPr lang="en-US" kern="0" dirty="0" smtClean="0">
                <a:latin typeface="Comic Sans MS"/>
                <a:cs typeface="Comic Sans MS"/>
              </a:rPr>
              <a:t>(n) </a:t>
            </a:r>
            <a:r>
              <a:rPr lang="en-US" kern="0" dirty="0">
                <a:latin typeface="Comic Sans MS"/>
                <a:cs typeface="Comic Sans MS"/>
              </a:rPr>
              <a:t>= </a:t>
            </a:r>
            <a:r>
              <a:rPr lang="en-US" kern="0" dirty="0" smtClean="0">
                <a:latin typeface="Comic Sans MS"/>
                <a:cs typeface="Comic Sans MS"/>
              </a:rPr>
              <a:t>a</a:t>
            </a:r>
            <a:r>
              <a:rPr lang="en-US" kern="0" baseline="-25000" dirty="0">
                <a:latin typeface="Comic Sans MS"/>
                <a:cs typeface="Comic Sans MS"/>
              </a:rPr>
              <a:t>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63276" y="2331170"/>
            <a:ext cx="16724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(n+1) = a</a:t>
            </a:r>
            <a:r>
              <a:rPr lang="en-US" kern="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n+1</a:t>
            </a:r>
          </a:p>
          <a:p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</a:p>
          <a:p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kern="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(2n-t) 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=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kern="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2n –t</a:t>
            </a:r>
            <a:endParaRPr lang="en-US" kern="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32" name="Group 110"/>
          <p:cNvGrpSpPr/>
          <p:nvPr/>
        </p:nvGrpSpPr>
        <p:grpSpPr>
          <a:xfrm>
            <a:off x="2426044" y="1463407"/>
            <a:ext cx="926750" cy="723900"/>
            <a:chOff x="4184798" y="3281164"/>
            <a:chExt cx="768202" cy="723900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184798" y="3361268"/>
              <a:ext cx="673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n+1</a:t>
              </a:r>
            </a:p>
          </p:txBody>
        </p:sp>
      </p:grpSp>
      <p:grpSp>
        <p:nvGrpSpPr>
          <p:cNvPr id="48" name="Group 110"/>
          <p:cNvGrpSpPr/>
          <p:nvPr/>
        </p:nvGrpSpPr>
        <p:grpSpPr>
          <a:xfrm>
            <a:off x="2417093" y="2615535"/>
            <a:ext cx="935700" cy="723900"/>
            <a:chOff x="4185411" y="3281164"/>
            <a:chExt cx="767589" cy="723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185411" y="3378201"/>
              <a:ext cx="6463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a</a:t>
              </a:r>
              <a:r>
                <a:rPr lang="en-US" sz="2000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n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+2</a:t>
              </a:r>
            </a:p>
          </p:txBody>
        </p:sp>
      </p:grpSp>
      <p:grpSp>
        <p:nvGrpSpPr>
          <p:cNvPr id="53" name="Group 110"/>
          <p:cNvGrpSpPr/>
          <p:nvPr/>
        </p:nvGrpSpPr>
        <p:grpSpPr>
          <a:xfrm>
            <a:off x="2406976" y="3904039"/>
            <a:ext cx="979685" cy="723900"/>
            <a:chOff x="4191000" y="3281164"/>
            <a:chExt cx="789283" cy="72390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243520" y="3361268"/>
              <a:ext cx="7367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n+3</a:t>
              </a:r>
            </a:p>
          </p:txBody>
        </p:sp>
      </p:grpSp>
      <p:grpSp>
        <p:nvGrpSpPr>
          <p:cNvPr id="58" name="Group 110"/>
          <p:cNvGrpSpPr/>
          <p:nvPr/>
        </p:nvGrpSpPr>
        <p:grpSpPr>
          <a:xfrm>
            <a:off x="2459903" y="5606926"/>
            <a:ext cx="1151492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216236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2n-t</a:t>
              </a:r>
            </a:p>
          </p:txBody>
        </p:sp>
      </p:grp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3645256" y="4265682"/>
            <a:ext cx="5278612" cy="71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 We need to find Shamir-sharing of 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kern="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n+</a:t>
            </a:r>
            <a:r>
              <a:rPr lang="en-US" kern="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 ,…..,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kern="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2n-t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3645261" y="5078427"/>
            <a:ext cx="5278612" cy="71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 Just Local computation: Lagrange’s Magic formula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142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0" grpId="0"/>
      <p:bldP spid="3" grpId="0"/>
      <p:bldP spid="3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3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0"/>
          <p:cNvGrpSpPr/>
          <p:nvPr/>
        </p:nvGrpSpPr>
        <p:grpSpPr>
          <a:xfrm>
            <a:off x="1486449" y="1480337"/>
            <a:ext cx="762000" cy="723900"/>
            <a:chOff x="4191000" y="3281164"/>
            <a:chExt cx="762000" cy="7239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20" name="Group 110"/>
          <p:cNvGrpSpPr/>
          <p:nvPr/>
        </p:nvGrpSpPr>
        <p:grpSpPr>
          <a:xfrm>
            <a:off x="1492589" y="2632465"/>
            <a:ext cx="762000" cy="723900"/>
            <a:chOff x="4191000" y="3281164"/>
            <a:chExt cx="762000" cy="7239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199303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26" name="Group 110"/>
          <p:cNvGrpSpPr/>
          <p:nvPr/>
        </p:nvGrpSpPr>
        <p:grpSpPr>
          <a:xfrm>
            <a:off x="1475656" y="3920969"/>
            <a:ext cx="762000" cy="723900"/>
            <a:chOff x="4191000" y="3281164"/>
            <a:chExt cx="762000" cy="7239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216236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60810" y="425702"/>
            <a:ext cx="9180512" cy="648072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    </a:t>
            </a:r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Efficient Randomness Extractor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490008"/>
              </p:ext>
            </p:extLst>
          </p:nvPr>
        </p:nvGraphicFramePr>
        <p:xfrm>
          <a:off x="910716" y="384442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3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384442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908649"/>
              </p:ext>
            </p:extLst>
          </p:nvPr>
        </p:nvGraphicFramePr>
        <p:xfrm>
          <a:off x="910716" y="249113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4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249113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186391"/>
              </p:ext>
            </p:extLst>
          </p:nvPr>
        </p:nvGraphicFramePr>
        <p:xfrm>
          <a:off x="893783" y="122250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5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83" y="122250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84188" y="144637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01121" y="2742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03088" y="409945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40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873944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6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pSp>
        <p:nvGrpSpPr>
          <p:cNvPr id="42" name="Group 110"/>
          <p:cNvGrpSpPr/>
          <p:nvPr/>
        </p:nvGrpSpPr>
        <p:grpSpPr>
          <a:xfrm>
            <a:off x="1528586" y="5623856"/>
            <a:ext cx="762000" cy="723900"/>
            <a:chOff x="4191000" y="3281164"/>
            <a:chExt cx="762000" cy="72390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216236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>
                  <a:latin typeface="Comic Sans MS"/>
                  <a:cs typeface="Comic Sans MS"/>
                </a:rPr>
                <a:t>n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3645255" y="1556291"/>
            <a:ext cx="5278612" cy="64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Assume a</a:t>
            </a:r>
            <a:r>
              <a:rPr lang="en-US" kern="0" baseline="-25000" dirty="0" smtClean="0">
                <a:latin typeface="Comic Sans MS"/>
                <a:cs typeface="Comic Sans MS"/>
              </a:rPr>
              <a:t>1</a:t>
            </a:r>
            <a:r>
              <a:rPr lang="en-US" kern="0" dirty="0" smtClean="0">
                <a:latin typeface="Comic Sans MS"/>
                <a:cs typeface="Comic Sans MS"/>
              </a:rPr>
              <a:t>,….a</a:t>
            </a:r>
            <a:r>
              <a:rPr lang="en-US" kern="0" baseline="-25000" dirty="0" smtClean="0">
                <a:latin typeface="Comic Sans MS"/>
                <a:cs typeface="Comic Sans MS"/>
              </a:rPr>
              <a:t>n </a:t>
            </a:r>
            <a:r>
              <a:rPr lang="en-US" kern="0" dirty="0" smtClean="0">
                <a:latin typeface="Comic Sans MS"/>
                <a:cs typeface="Comic Sans MS"/>
              </a:rPr>
              <a:t> are n points of a polynomial of degree n-1, f(x)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3611395" y="3654775"/>
            <a:ext cx="4110205" cy="3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 f(n+1), ……f(2n-t) are random.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1943" y="2365036"/>
            <a:ext cx="10578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latin typeface="Comic Sans MS"/>
                <a:cs typeface="Comic Sans MS"/>
              </a:rPr>
              <a:t>f</a:t>
            </a:r>
            <a:r>
              <a:rPr lang="en-US" kern="0" dirty="0" smtClean="0">
                <a:latin typeface="Comic Sans MS"/>
                <a:cs typeface="Comic Sans MS"/>
              </a:rPr>
              <a:t>(1) = a</a:t>
            </a:r>
            <a:r>
              <a:rPr lang="en-US" kern="0" baseline="-25000" dirty="0" smtClean="0">
                <a:latin typeface="Comic Sans MS"/>
                <a:cs typeface="Comic Sans MS"/>
              </a:rPr>
              <a:t>1</a:t>
            </a:r>
          </a:p>
          <a:p>
            <a:r>
              <a:rPr lang="en-US" kern="0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kern="0" dirty="0" smtClean="0">
                <a:latin typeface="Comic Sans MS"/>
                <a:cs typeface="Comic Sans MS"/>
              </a:rPr>
              <a:t>.</a:t>
            </a:r>
            <a:r>
              <a:rPr lang="en-US" kern="0" dirty="0">
                <a:latin typeface="Comic Sans MS"/>
                <a:cs typeface="Comic Sans MS"/>
              </a:rPr>
              <a:t> </a:t>
            </a:r>
            <a:endParaRPr lang="en-US" kern="0" dirty="0" smtClean="0">
              <a:latin typeface="Comic Sans MS"/>
              <a:cs typeface="Comic Sans MS"/>
            </a:endParaRPr>
          </a:p>
          <a:p>
            <a:r>
              <a:rPr lang="en-US" kern="0" dirty="0">
                <a:latin typeface="Comic Sans MS"/>
                <a:cs typeface="Comic Sans MS"/>
              </a:rPr>
              <a:t>f</a:t>
            </a:r>
            <a:r>
              <a:rPr lang="en-US" kern="0" dirty="0" smtClean="0">
                <a:latin typeface="Comic Sans MS"/>
                <a:cs typeface="Comic Sans MS"/>
              </a:rPr>
              <a:t>(n) </a:t>
            </a:r>
            <a:r>
              <a:rPr lang="en-US" kern="0" dirty="0">
                <a:latin typeface="Comic Sans MS"/>
                <a:cs typeface="Comic Sans MS"/>
              </a:rPr>
              <a:t>= </a:t>
            </a:r>
            <a:r>
              <a:rPr lang="en-US" kern="0" dirty="0" smtClean="0">
                <a:latin typeface="Comic Sans MS"/>
                <a:cs typeface="Comic Sans MS"/>
              </a:rPr>
              <a:t>a</a:t>
            </a:r>
            <a:r>
              <a:rPr lang="en-US" kern="0" baseline="-25000" dirty="0">
                <a:latin typeface="Comic Sans MS"/>
                <a:cs typeface="Comic Sans MS"/>
              </a:rPr>
              <a:t>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63276" y="2331170"/>
            <a:ext cx="16724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(n+1) = a</a:t>
            </a:r>
            <a:r>
              <a:rPr lang="en-US" kern="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n+1</a:t>
            </a:r>
          </a:p>
          <a:p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</a:p>
          <a:p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kern="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(2n-t) 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=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kern="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2n –t</a:t>
            </a:r>
            <a:endParaRPr lang="en-US" kern="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32" name="Group 110"/>
          <p:cNvGrpSpPr/>
          <p:nvPr/>
        </p:nvGrpSpPr>
        <p:grpSpPr>
          <a:xfrm>
            <a:off x="2426044" y="1463407"/>
            <a:ext cx="926750" cy="723900"/>
            <a:chOff x="4184798" y="3281164"/>
            <a:chExt cx="768202" cy="723900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184798" y="3361268"/>
              <a:ext cx="673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n+1</a:t>
              </a:r>
            </a:p>
          </p:txBody>
        </p:sp>
      </p:grpSp>
      <p:grpSp>
        <p:nvGrpSpPr>
          <p:cNvPr id="48" name="Group 110"/>
          <p:cNvGrpSpPr/>
          <p:nvPr/>
        </p:nvGrpSpPr>
        <p:grpSpPr>
          <a:xfrm>
            <a:off x="2417093" y="2615535"/>
            <a:ext cx="935700" cy="723900"/>
            <a:chOff x="4185411" y="3281164"/>
            <a:chExt cx="767589" cy="723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185411" y="3378201"/>
              <a:ext cx="6463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a</a:t>
              </a:r>
              <a:r>
                <a:rPr lang="en-US" sz="2000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n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+2</a:t>
              </a:r>
            </a:p>
          </p:txBody>
        </p:sp>
      </p:grpSp>
      <p:grpSp>
        <p:nvGrpSpPr>
          <p:cNvPr id="53" name="Group 110"/>
          <p:cNvGrpSpPr/>
          <p:nvPr/>
        </p:nvGrpSpPr>
        <p:grpSpPr>
          <a:xfrm>
            <a:off x="2406976" y="3904039"/>
            <a:ext cx="979685" cy="723900"/>
            <a:chOff x="4191000" y="3281164"/>
            <a:chExt cx="789283" cy="72390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243520" y="3361268"/>
              <a:ext cx="7367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n+3</a:t>
              </a:r>
            </a:p>
          </p:txBody>
        </p:sp>
      </p:grpSp>
      <p:grpSp>
        <p:nvGrpSpPr>
          <p:cNvPr id="58" name="Group 110"/>
          <p:cNvGrpSpPr/>
          <p:nvPr/>
        </p:nvGrpSpPr>
        <p:grpSpPr>
          <a:xfrm>
            <a:off x="2459903" y="5606926"/>
            <a:ext cx="1151492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216236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2n-t</a:t>
              </a:r>
            </a:p>
          </p:txBody>
        </p: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7539"/>
              </p:ext>
            </p:extLst>
          </p:nvPr>
        </p:nvGraphicFramePr>
        <p:xfrm>
          <a:off x="3911599" y="4350524"/>
          <a:ext cx="2675467" cy="712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7" name="Equation" r:id="rId10" imgW="1244600" imgH="393700" progId="Equation.3">
                  <p:embed/>
                </p:oleObj>
              </mc:Choice>
              <mc:Fallback>
                <p:oleObj name="Equation" r:id="rId10" imgW="1244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11599" y="4350524"/>
                        <a:ext cx="2675467" cy="712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6457"/>
              </p:ext>
            </p:extLst>
          </p:nvPr>
        </p:nvGraphicFramePr>
        <p:xfrm>
          <a:off x="3937538" y="5146947"/>
          <a:ext cx="41481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8" name="Equation" r:id="rId12" imgW="1930400" imgH="393700" progId="Equation.3">
                  <p:embed/>
                </p:oleObj>
              </mc:Choice>
              <mc:Fallback>
                <p:oleObj name="Equation" r:id="rId12" imgW="1930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37538" y="5146947"/>
                        <a:ext cx="4148137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3653731" y="5775069"/>
            <a:ext cx="5379379" cy="39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How many random values have we extracted? </a:t>
            </a:r>
            <a:r>
              <a:rPr lang="en-US" kern="0" dirty="0">
                <a:latin typeface="Comic Sans MS"/>
                <a:cs typeface="Comic Sans MS"/>
              </a:rPr>
              <a:t>n</a:t>
            </a:r>
            <a:r>
              <a:rPr lang="en-US" kern="0" dirty="0" smtClean="0">
                <a:latin typeface="Comic Sans MS"/>
                <a:cs typeface="Comic Sans MS"/>
              </a:rPr>
              <a:t>-t </a:t>
            </a:r>
            <a:r>
              <a:rPr lang="en-US" kern="0" dirty="0" smtClean="0">
                <a:latin typeface="Comic Sans MS"/>
                <a:cs typeface="Comic Sans MS"/>
                <a:sym typeface="Wingdings"/>
              </a:rPr>
              <a:t>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8244" y="6354622"/>
            <a:ext cx="8244867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Amortized CC of generating one sharing of a random secret value is (Task 2): O(n)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6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34" y="139146"/>
            <a:ext cx="8822266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Offline Complexity</a:t>
            </a:r>
            <a:endParaRPr lang="en-US" sz="32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57220" y="4252035"/>
            <a:ext cx="452146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Task 1: Generation of Secret Sharing.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2365" y="3132190"/>
            <a:ext cx="5361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   &gt; </a:t>
            </a:r>
            <a:r>
              <a:rPr lang="en-US" b="1" dirty="0" err="1" smtClean="0">
                <a:latin typeface="Comic Sans MS"/>
                <a:cs typeface="Comic Sans MS"/>
              </a:rPr>
              <a:t>a,b,c</a:t>
            </a:r>
            <a:r>
              <a:rPr lang="en-US" b="1" dirty="0" smtClean="0">
                <a:latin typeface="Comic Sans MS"/>
                <a:cs typeface="Comic Sans MS"/>
              </a:rPr>
              <a:t> are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secret shared using LSSS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   &gt; a, b, c 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random</a:t>
            </a:r>
            <a:r>
              <a:rPr lang="en-US" b="1" dirty="0" smtClean="0"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secret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   &gt;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 = 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ab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74498" y="2472784"/>
            <a:ext cx="1014015" cy="724271"/>
            <a:chOff x="186267" y="2747062"/>
            <a:chExt cx="1014015" cy="72427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690" y="2747062"/>
              <a:ext cx="846592" cy="72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86267" y="2797861"/>
              <a:ext cx="677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a</a:t>
              </a:r>
              <a:endParaRPr lang="en-US" sz="2400" baseline="-25000" dirty="0" smtClean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54650" y="2464176"/>
            <a:ext cx="1014015" cy="724271"/>
            <a:chOff x="186267" y="2747062"/>
            <a:chExt cx="1014015" cy="72427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690" y="2747062"/>
              <a:ext cx="846592" cy="72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86267" y="2797861"/>
              <a:ext cx="677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Comic Sans MS"/>
                  <a:cs typeface="Comic Sans MS"/>
                </a:rPr>
                <a:t>b</a:t>
              </a:r>
              <a:endParaRPr lang="en-US" sz="2400" baseline="-25000" dirty="0" smtClean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38778" y="2449311"/>
            <a:ext cx="1014015" cy="724271"/>
            <a:chOff x="186267" y="2747062"/>
            <a:chExt cx="1014015" cy="72427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690" y="2747062"/>
              <a:ext cx="846592" cy="72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86267" y="2797861"/>
              <a:ext cx="677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endParaRPr lang="en-US" sz="2400" baseline="-25000" dirty="0" smtClean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90720" y="1450582"/>
            <a:ext cx="8800879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/>
                <a:cs typeface="Comic Sans MS"/>
              </a:rPr>
              <a:t>Generation of (</a:t>
            </a:r>
            <a:r>
              <a:rPr lang="en-US" b="1" dirty="0" err="1" smtClean="0">
                <a:latin typeface="Comic Sans MS"/>
                <a:cs typeface="Comic Sans MS"/>
              </a:rPr>
              <a:t>c</a:t>
            </a:r>
            <a:r>
              <a:rPr lang="en-US" b="1" baseline="-25000" dirty="0" err="1" smtClean="0">
                <a:latin typeface="Comic Sans MS"/>
                <a:cs typeface="Comic Sans MS"/>
              </a:rPr>
              <a:t>M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+ </a:t>
            </a:r>
            <a:r>
              <a:rPr lang="en-US" b="1" dirty="0" err="1" smtClean="0">
                <a:latin typeface="Comic Sans MS"/>
                <a:cs typeface="Comic Sans MS"/>
              </a:rPr>
              <a:t>c</a:t>
            </a:r>
            <a:r>
              <a:rPr lang="en-US" b="1" baseline="-25000" dirty="0" err="1" smtClean="0">
                <a:latin typeface="Comic Sans MS"/>
                <a:cs typeface="Comic Sans MS"/>
              </a:rPr>
              <a:t>I</a:t>
            </a:r>
            <a:r>
              <a:rPr lang="en-US" b="1" dirty="0" smtClean="0">
                <a:latin typeface="Comic Sans MS"/>
                <a:cs typeface="Comic Sans MS"/>
              </a:rPr>
              <a:t>)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shared</a:t>
            </a:r>
            <a:r>
              <a:rPr lang="en-US" b="1" dirty="0" smtClean="0">
                <a:latin typeface="Comic Sans MS"/>
                <a:cs typeface="Comic Sans MS"/>
              </a:rPr>
              <a:t>, 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random</a:t>
            </a:r>
            <a:r>
              <a:rPr lang="en-US" b="1" dirty="0" smtClean="0">
                <a:latin typeface="Comic Sans MS"/>
                <a:cs typeface="Comic Sans MS"/>
              </a:rPr>
              <a:t>, 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secret</a:t>
            </a:r>
            <a:r>
              <a:rPr lang="en-US" b="1" dirty="0" smtClean="0">
                <a:latin typeface="Comic Sans MS"/>
                <a:cs typeface="Comic Sans MS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multiplication</a:t>
            </a:r>
            <a:r>
              <a:rPr lang="en-US" b="1" dirty="0" smtClean="0">
                <a:latin typeface="Comic Sans MS"/>
                <a:cs typeface="Comic Sans MS"/>
              </a:rPr>
              <a:t> triples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74156" y="4912425"/>
            <a:ext cx="823117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Task 2: Generation of Secret Sharing where the secret is random 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nd secret- different from the previous task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91092" y="5572815"/>
            <a:ext cx="823117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Task 3: Generation of Sharing of random, secret, multiplication triple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9870" y="4208904"/>
            <a:ext cx="71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6739466" y="6407033"/>
            <a:ext cx="2235200" cy="294100"/>
          </a:xfrm>
          <a:prstGeom prst="rect">
            <a:avLst/>
          </a:prstGeom>
          <a:solidFill>
            <a:srgbClr val="FFF18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CC of Task 1: O(n)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87750" y="4841661"/>
            <a:ext cx="71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90720" y="6407033"/>
            <a:ext cx="2235200" cy="294100"/>
          </a:xfrm>
          <a:prstGeom prst="rect">
            <a:avLst/>
          </a:prstGeom>
          <a:solidFill>
            <a:srgbClr val="FFF18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CC of Task 2: O(n)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5736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0"/>
          <p:cNvGrpSpPr/>
          <p:nvPr/>
        </p:nvGrpSpPr>
        <p:grpSpPr>
          <a:xfrm>
            <a:off x="1433160" y="5722439"/>
            <a:ext cx="762000" cy="723900"/>
            <a:chOff x="4191000" y="3281164"/>
            <a:chExt cx="762000" cy="7239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500892" y="250937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a</a:t>
            </a:r>
            <a:r>
              <a:rPr lang="en-US" sz="2000" baseline="-25000" dirty="0" smtClean="0">
                <a:latin typeface="Comic Sans MS"/>
                <a:cs typeface="Comic Sans MS"/>
              </a:rPr>
              <a:t>2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500892" y="347615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a</a:t>
            </a:r>
            <a:r>
              <a:rPr lang="en-US" sz="2000" baseline="-25000" dirty="0" smtClean="0">
                <a:latin typeface="Comic Sans MS"/>
                <a:cs typeface="Comic Sans MS"/>
              </a:rPr>
              <a:t>3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60810" y="425702"/>
            <a:ext cx="9180512" cy="648072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Generating Sharing of Multiplication Triple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803025"/>
              </p:ext>
            </p:extLst>
          </p:nvPr>
        </p:nvGraphicFramePr>
        <p:xfrm>
          <a:off x="910716" y="330256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22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330256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303480"/>
              </p:ext>
            </p:extLst>
          </p:nvPr>
        </p:nvGraphicFramePr>
        <p:xfrm>
          <a:off x="910716" y="227100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23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227100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710539"/>
              </p:ext>
            </p:extLst>
          </p:nvPr>
        </p:nvGraphicFramePr>
        <p:xfrm>
          <a:off x="893783" y="122250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24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83" y="122250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84188" y="144637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01121" y="252245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03088" y="355759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40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924742"/>
              </p:ext>
            </p:extLst>
          </p:nvPr>
        </p:nvGraphicFramePr>
        <p:xfrm>
          <a:off x="927649" y="488424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25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88424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89508" y="505449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553822" y="499277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a</a:t>
            </a:r>
            <a:r>
              <a:rPr lang="en-US" sz="2000" baseline="-25000" dirty="0">
                <a:latin typeface="Comic Sans MS"/>
                <a:cs typeface="Comic Sans MS"/>
              </a:rPr>
              <a:t>n</a:t>
            </a:r>
            <a:endParaRPr lang="en-US" sz="2000" baseline="-25000" dirty="0" smtClean="0">
              <a:latin typeface="Comic Sans MS"/>
              <a:cs typeface="Comic Sans M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426046" y="1475779"/>
            <a:ext cx="68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2417094" y="2526309"/>
            <a:ext cx="663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b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460074" y="3476153"/>
            <a:ext cx="744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2469458" y="4992777"/>
            <a:ext cx="529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0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endParaRPr lang="en-US" sz="20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089" y="6434781"/>
            <a:ext cx="39694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Sharing of random and secret values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553822" y="147577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a</a:t>
            </a:r>
            <a:r>
              <a:rPr lang="en-US" sz="2000" baseline="-25000" dirty="0">
                <a:latin typeface="Comic Sans MS"/>
                <a:cs typeface="Comic Sans MS"/>
              </a:rPr>
              <a:t>1</a:t>
            </a:r>
            <a:endParaRPr lang="en-US" sz="2000" baseline="-25000" dirty="0" smtClean="0">
              <a:latin typeface="Comic Sans MS"/>
              <a:cs typeface="Comic Sans MS"/>
            </a:endParaRPr>
          </a:p>
        </p:txBody>
      </p:sp>
      <p:grpSp>
        <p:nvGrpSpPr>
          <p:cNvPr id="64" name="Group 110"/>
          <p:cNvGrpSpPr/>
          <p:nvPr/>
        </p:nvGrpSpPr>
        <p:grpSpPr>
          <a:xfrm>
            <a:off x="2449158" y="5710835"/>
            <a:ext cx="762000" cy="723900"/>
            <a:chOff x="4191000" y="3281164"/>
            <a:chExt cx="762000" cy="723900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7" name="Group 110"/>
          <p:cNvGrpSpPr/>
          <p:nvPr/>
        </p:nvGrpSpPr>
        <p:grpSpPr>
          <a:xfrm>
            <a:off x="4164797" y="5727771"/>
            <a:ext cx="1084535" cy="804923"/>
            <a:chOff x="4191000" y="3281164"/>
            <a:chExt cx="762000" cy="804923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 err="1" smtClean="0">
                  <a:latin typeface="Comic Sans MS"/>
                  <a:cs typeface="Comic Sans MS"/>
                </a:rPr>
                <a:t>a</a:t>
              </a:r>
              <a:r>
                <a:rPr lang="en-US" sz="20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4825144" y="1585199"/>
            <a:ext cx="26433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 dirty="0" smtClean="0">
                <a:latin typeface="Comic Sans MS"/>
                <a:cs typeface="Comic Sans MS"/>
              </a:rPr>
              <a:t>Multiplication Protocol </a:t>
            </a:r>
            <a:r>
              <a:rPr lang="en-US" sz="1600" kern="0" dirty="0" smtClean="0">
                <a:latin typeface="Comic Sans MS"/>
                <a:cs typeface="Comic Sans MS"/>
                <a:sym typeface="Wingdings"/>
              </a:rPr>
              <a:t></a:t>
            </a:r>
            <a:r>
              <a:rPr lang="en-US" sz="1600" kern="0" dirty="0" smtClean="0">
                <a:latin typeface="Comic Sans MS"/>
                <a:cs typeface="Comic Sans MS"/>
              </a:rPr>
              <a:t> 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6299199" y="6363417"/>
            <a:ext cx="264331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kern="0" dirty="0" smtClean="0">
                <a:latin typeface="Comic Sans MS"/>
                <a:cs typeface="Comic Sans MS"/>
              </a:rPr>
              <a:t>CC: O(n</a:t>
            </a:r>
            <a:r>
              <a:rPr lang="en-US" sz="1600" kern="0" baseline="30000" dirty="0" smtClean="0">
                <a:latin typeface="Comic Sans MS"/>
                <a:cs typeface="Comic Sans MS"/>
              </a:rPr>
              <a:t>2</a:t>
            </a:r>
            <a:r>
              <a:rPr lang="en-US" sz="1600" kern="0" dirty="0" smtClean="0">
                <a:latin typeface="Comic Sans MS"/>
                <a:cs typeface="Comic Sans MS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702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" grpId="0"/>
      <p:bldP spid="7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34" y="139146"/>
            <a:ext cx="8822266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Offline Complexity</a:t>
            </a:r>
            <a:endParaRPr lang="en-US" sz="32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57220" y="4252035"/>
            <a:ext cx="452146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Task 1: Generation of Secret Sharing.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2365" y="3132190"/>
            <a:ext cx="5361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   &gt; </a:t>
            </a:r>
            <a:r>
              <a:rPr lang="en-US" b="1" dirty="0" err="1" smtClean="0">
                <a:latin typeface="Comic Sans MS"/>
                <a:cs typeface="Comic Sans MS"/>
              </a:rPr>
              <a:t>a,b,c</a:t>
            </a:r>
            <a:r>
              <a:rPr lang="en-US" b="1" dirty="0" smtClean="0">
                <a:latin typeface="Comic Sans MS"/>
                <a:cs typeface="Comic Sans MS"/>
              </a:rPr>
              <a:t> are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secret shared using LSSS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   &gt; a, b, c 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random</a:t>
            </a:r>
            <a:r>
              <a:rPr lang="en-US" b="1" dirty="0" smtClean="0"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secret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   &gt;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 = 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ab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74498" y="2472784"/>
            <a:ext cx="1014015" cy="724271"/>
            <a:chOff x="186267" y="2747062"/>
            <a:chExt cx="1014015" cy="72427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690" y="2747062"/>
              <a:ext cx="846592" cy="72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86267" y="2797861"/>
              <a:ext cx="677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a</a:t>
              </a:r>
              <a:endParaRPr lang="en-US" sz="2400" baseline="-25000" dirty="0" smtClean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54650" y="2464176"/>
            <a:ext cx="1014015" cy="724271"/>
            <a:chOff x="186267" y="2747062"/>
            <a:chExt cx="1014015" cy="72427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690" y="2747062"/>
              <a:ext cx="846592" cy="72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86267" y="2797861"/>
              <a:ext cx="677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Comic Sans MS"/>
                  <a:cs typeface="Comic Sans MS"/>
                </a:rPr>
                <a:t>b</a:t>
              </a:r>
              <a:endParaRPr lang="en-US" sz="2400" baseline="-25000" dirty="0" smtClean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38778" y="2449311"/>
            <a:ext cx="1014015" cy="724271"/>
            <a:chOff x="186267" y="2747062"/>
            <a:chExt cx="1014015" cy="72427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690" y="2747062"/>
              <a:ext cx="846592" cy="72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86267" y="2797861"/>
              <a:ext cx="677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Comic Sans MS"/>
                  <a:cs typeface="Comic Sans MS"/>
                </a:rPr>
                <a:t>c</a:t>
              </a:r>
              <a:endParaRPr lang="en-US" sz="2400" baseline="-25000" dirty="0" smtClean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90720" y="1450582"/>
            <a:ext cx="8800879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/>
                <a:cs typeface="Comic Sans MS"/>
              </a:rPr>
              <a:t>Generation of (</a:t>
            </a:r>
            <a:r>
              <a:rPr lang="en-US" b="1" dirty="0" err="1" smtClean="0">
                <a:latin typeface="Comic Sans MS"/>
                <a:cs typeface="Comic Sans MS"/>
              </a:rPr>
              <a:t>c</a:t>
            </a:r>
            <a:r>
              <a:rPr lang="en-US" b="1" baseline="-25000" dirty="0" err="1" smtClean="0">
                <a:latin typeface="Comic Sans MS"/>
                <a:cs typeface="Comic Sans MS"/>
              </a:rPr>
              <a:t>M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+ </a:t>
            </a:r>
            <a:r>
              <a:rPr lang="en-US" b="1" dirty="0" err="1" smtClean="0">
                <a:latin typeface="Comic Sans MS"/>
                <a:cs typeface="Comic Sans MS"/>
              </a:rPr>
              <a:t>c</a:t>
            </a:r>
            <a:r>
              <a:rPr lang="en-US" b="1" baseline="-25000" dirty="0" err="1" smtClean="0">
                <a:latin typeface="Comic Sans MS"/>
                <a:cs typeface="Comic Sans MS"/>
              </a:rPr>
              <a:t>I</a:t>
            </a:r>
            <a:r>
              <a:rPr lang="en-US" b="1" dirty="0" smtClean="0">
                <a:latin typeface="Comic Sans MS"/>
                <a:cs typeface="Comic Sans MS"/>
              </a:rPr>
              <a:t>)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shared</a:t>
            </a:r>
            <a:r>
              <a:rPr lang="en-US" b="1" dirty="0" smtClean="0">
                <a:latin typeface="Comic Sans MS"/>
                <a:cs typeface="Comic Sans MS"/>
              </a:rPr>
              <a:t>, 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random</a:t>
            </a:r>
            <a:r>
              <a:rPr lang="en-US" b="1" dirty="0" smtClean="0">
                <a:latin typeface="Comic Sans MS"/>
                <a:cs typeface="Comic Sans MS"/>
              </a:rPr>
              <a:t>, 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secret</a:t>
            </a:r>
            <a:r>
              <a:rPr lang="en-US" b="1" dirty="0" smtClean="0">
                <a:latin typeface="Comic Sans MS"/>
                <a:cs typeface="Comic Sans MS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multiplication</a:t>
            </a:r>
            <a:r>
              <a:rPr lang="en-US" b="1" dirty="0" smtClean="0">
                <a:latin typeface="Comic Sans MS"/>
                <a:cs typeface="Comic Sans MS"/>
              </a:rPr>
              <a:t> triples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74156" y="4912425"/>
            <a:ext cx="823117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Task 2: Generation of Secret Sharing where the secret is random 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nd secret- different from the previous task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91092" y="5572815"/>
            <a:ext cx="823117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Task 3: Generation of Sharing of random, secret, multiplication triple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9870" y="4208904"/>
            <a:ext cx="71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6739466" y="6407033"/>
            <a:ext cx="2235200" cy="294100"/>
          </a:xfrm>
          <a:prstGeom prst="rect">
            <a:avLst/>
          </a:prstGeom>
          <a:solidFill>
            <a:srgbClr val="FFF18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CC of Task 1: O(n)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87750" y="4841661"/>
            <a:ext cx="71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90720" y="6407033"/>
            <a:ext cx="2235200" cy="294100"/>
          </a:xfrm>
          <a:prstGeom prst="rect">
            <a:avLst/>
          </a:prstGeom>
          <a:solidFill>
            <a:srgbClr val="FFF18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CC of Task 2: O(n)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3772" y="6037701"/>
            <a:ext cx="2603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Multiplication Protocol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304473" y="6396330"/>
            <a:ext cx="2235200" cy="294100"/>
          </a:xfrm>
          <a:prstGeom prst="rect">
            <a:avLst/>
          </a:prstGeom>
          <a:solidFill>
            <a:srgbClr val="FFF18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CC of Task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: O(n</a:t>
            </a:r>
            <a:r>
              <a:rPr lang="en-US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07883" y="5535963"/>
            <a:ext cx="71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5062210" y="3886243"/>
            <a:ext cx="3912456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kern="0" dirty="0" smtClean="0">
                <a:latin typeface="Comic Sans MS"/>
                <a:cs typeface="Comic Sans MS"/>
              </a:rPr>
              <a:t>Offline CC: O(n</a:t>
            </a:r>
            <a:r>
              <a:rPr lang="en-US" sz="1600" kern="0" baseline="30000" dirty="0" smtClean="0">
                <a:latin typeface="Comic Sans MS"/>
                <a:cs typeface="Comic Sans MS"/>
              </a:rPr>
              <a:t>2 </a:t>
            </a:r>
            <a:r>
              <a:rPr lang="en-US" sz="1600" kern="0" dirty="0" err="1" smtClean="0">
                <a:latin typeface="Comic Sans MS"/>
                <a:cs typeface="Comic Sans MS"/>
              </a:rPr>
              <a:t>c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M</a:t>
            </a:r>
            <a:r>
              <a:rPr lang="en-US" sz="1600" kern="0" baseline="-25000" dirty="0" smtClean="0">
                <a:latin typeface="Comic Sans MS"/>
                <a:cs typeface="Comic Sans MS"/>
              </a:rPr>
              <a:t> </a:t>
            </a:r>
            <a:r>
              <a:rPr lang="en-US" sz="1600" kern="0" dirty="0" smtClean="0">
                <a:latin typeface="Comic Sans MS"/>
                <a:cs typeface="Comic Sans MS"/>
              </a:rPr>
              <a:t>+ n </a:t>
            </a:r>
            <a:r>
              <a:rPr lang="en-US" sz="1600" kern="0" dirty="0" err="1" smtClean="0">
                <a:latin typeface="Comic Sans MS"/>
                <a:cs typeface="Comic Sans MS"/>
              </a:rPr>
              <a:t>c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I</a:t>
            </a:r>
            <a:r>
              <a:rPr lang="en-US" sz="1600" kern="0" dirty="0" smtClean="0">
                <a:latin typeface="Comic Sans MS"/>
                <a:cs typeface="Comic Sans MS"/>
              </a:rPr>
              <a:t>) |F| bits.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707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8" grpId="0"/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60810" y="425702"/>
            <a:ext cx="9180512" cy="648072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Complexity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06451" y="1634277"/>
            <a:ext cx="49155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Offline complexity:</a:t>
            </a:r>
            <a:r>
              <a:rPr lang="en-US" sz="1600" kern="0" dirty="0" smtClean="0">
                <a:latin typeface="Comic Sans MS"/>
                <a:cs typeface="Comic Sans MS"/>
              </a:rPr>
              <a:t> O(</a:t>
            </a:r>
            <a:r>
              <a:rPr lang="en-US" sz="1600" kern="0" baseline="30000" dirty="0" smtClean="0">
                <a:latin typeface="Comic Sans MS"/>
                <a:cs typeface="Comic Sans MS"/>
              </a:rPr>
              <a:t> </a:t>
            </a:r>
            <a:r>
              <a:rPr lang="en-US" sz="1600" kern="0" dirty="0" err="1" smtClean="0">
                <a:latin typeface="Comic Sans MS"/>
                <a:cs typeface="Comic Sans MS"/>
              </a:rPr>
              <a:t>c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M</a:t>
            </a:r>
            <a:r>
              <a:rPr lang="en-US" sz="1600" kern="0" baseline="-25000" dirty="0" smtClean="0">
                <a:latin typeface="Comic Sans MS"/>
                <a:cs typeface="Comic Sans MS"/>
              </a:rPr>
              <a:t> </a:t>
            </a:r>
            <a:r>
              <a:rPr lang="en-US" sz="1600" kern="0" dirty="0" smtClean="0">
                <a:latin typeface="Comic Sans MS"/>
                <a:cs typeface="Comic Sans MS"/>
              </a:rPr>
              <a:t>n</a:t>
            </a:r>
            <a:r>
              <a:rPr lang="en-US" sz="1600" kern="0" baseline="30000" dirty="0" smtClean="0">
                <a:latin typeface="Comic Sans MS"/>
                <a:cs typeface="Comic Sans MS"/>
              </a:rPr>
              <a:t>2</a:t>
            </a:r>
            <a:r>
              <a:rPr lang="en-US" sz="1600" kern="0" baseline="-25000" dirty="0" smtClean="0">
                <a:latin typeface="Comic Sans MS"/>
                <a:cs typeface="Comic Sans MS"/>
              </a:rPr>
              <a:t> </a:t>
            </a:r>
            <a:r>
              <a:rPr lang="en-US" sz="1600" kern="0" dirty="0" smtClean="0">
                <a:latin typeface="Comic Sans MS"/>
                <a:cs typeface="Comic Sans MS"/>
              </a:rPr>
              <a:t>+ n </a:t>
            </a:r>
            <a:r>
              <a:rPr lang="en-US" sz="1600" kern="0" dirty="0" err="1" smtClean="0">
                <a:latin typeface="Comic Sans MS"/>
                <a:cs typeface="Comic Sans MS"/>
              </a:rPr>
              <a:t>c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I</a:t>
            </a:r>
            <a:r>
              <a:rPr lang="en-US" sz="1600" kern="0" dirty="0" smtClean="0">
                <a:latin typeface="Comic Sans MS"/>
                <a:cs typeface="Comic Sans MS"/>
              </a:rPr>
              <a:t>) |F| bits.</a:t>
            </a:r>
            <a:endParaRPr lang="en-US" sz="1600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34949" y="2535772"/>
            <a:ext cx="4853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Total Complexity: </a:t>
            </a:r>
            <a:r>
              <a:rPr lang="en-US" sz="1600" dirty="0">
                <a:latin typeface="Comic Sans MS"/>
                <a:cs typeface="Comic Sans MS"/>
              </a:rPr>
              <a:t>O(</a:t>
            </a:r>
            <a:r>
              <a:rPr lang="en-US" sz="1600" dirty="0" err="1" smtClean="0"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n +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) |</a:t>
            </a:r>
            <a:r>
              <a:rPr lang="en-US" sz="1600" dirty="0" err="1" smtClean="0">
                <a:latin typeface="Comic Sans MS"/>
                <a:cs typeface="Comic Sans MS"/>
              </a:rPr>
              <a:t>F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p</a:t>
            </a:r>
            <a:r>
              <a:rPr lang="en-US" sz="1600" dirty="0" smtClean="0">
                <a:latin typeface="Comic Sans MS"/>
                <a:cs typeface="Comic Sans MS"/>
              </a:rPr>
              <a:t>| bits 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466" y="2075568"/>
            <a:ext cx="5013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Online </a:t>
            </a:r>
            <a:r>
              <a:rPr lang="en-US" sz="1600" kern="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Complexity:</a:t>
            </a:r>
            <a:r>
              <a:rPr lang="en-US" sz="1600" kern="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O(</a:t>
            </a:r>
            <a:r>
              <a:rPr lang="en-US" sz="1600" dirty="0" err="1">
                <a:latin typeface="Comic Sans MS"/>
                <a:cs typeface="Comic Sans MS"/>
              </a:rPr>
              <a:t>c</a:t>
            </a:r>
            <a:r>
              <a:rPr lang="en-US" sz="1600" baseline="-25000" dirty="0" err="1">
                <a:latin typeface="Comic Sans MS"/>
                <a:cs typeface="Comic Sans MS"/>
              </a:rPr>
              <a:t>I</a:t>
            </a:r>
            <a:r>
              <a:rPr lang="en-US" sz="1600" baseline="-25000" dirty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n +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+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>
                <a:latin typeface="Comic Sans MS"/>
                <a:cs typeface="Comic Sans MS"/>
              </a:rPr>
              <a:t>) |</a:t>
            </a:r>
            <a:r>
              <a:rPr lang="en-US" sz="1600" dirty="0" err="1">
                <a:latin typeface="Comic Sans MS"/>
                <a:cs typeface="Comic Sans MS"/>
              </a:rPr>
              <a:t>F</a:t>
            </a:r>
            <a:r>
              <a:rPr lang="en-US" sz="1600" baseline="-25000" dirty="0" err="1">
                <a:latin typeface="Comic Sans MS"/>
                <a:cs typeface="Comic Sans MS"/>
              </a:rPr>
              <a:t>p</a:t>
            </a:r>
            <a:r>
              <a:rPr lang="en-US" sz="1600" dirty="0">
                <a:latin typeface="Comic Sans MS"/>
                <a:cs typeface="Comic Sans MS"/>
              </a:rPr>
              <a:t>| bits 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868" y="3429000"/>
            <a:ext cx="702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</a:rPr>
              <a:t>Is there a way to generate triple sharing with O(n) complexity?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98753" y="4562183"/>
            <a:ext cx="3942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Yes with n&gt;=3t+1 perfect security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(active adversary)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4887" y="3963792"/>
            <a:ext cx="3711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Yes but with statistical security!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9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 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621001" y="5517189"/>
            <a:ext cx="4788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3.   Open output by Reconstruction algorithm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417802" y="2367648"/>
            <a:ext cx="4788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dirty="0" smtClean="0">
                <a:latin typeface="Comic Sans MS"/>
                <a:cs typeface="Comic Sans MS"/>
              </a:rPr>
              <a:t>value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419593" y="1548069"/>
            <a:ext cx="4927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(n, t)- secret share each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4792126" y="3095770"/>
            <a:ext cx="4555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Linear gates: </a:t>
            </a:r>
            <a:r>
              <a:rPr lang="en-US" dirty="0">
                <a:latin typeface="Comic Sans MS"/>
                <a:cs typeface="Comic Sans MS"/>
              </a:rPr>
              <a:t>L</a:t>
            </a:r>
            <a:r>
              <a:rPr lang="en-US" dirty="0" smtClean="0">
                <a:latin typeface="Comic Sans MS"/>
                <a:cs typeface="Comic Sans MS"/>
              </a:rPr>
              <a:t>inearity of Shamir Sharing -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Non-Interactive</a:t>
            </a: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4722602" y="3908557"/>
            <a:ext cx="45907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Non-linear gate</a:t>
            </a:r>
            <a:r>
              <a:rPr lang="en-US" dirty="0" smtClean="0">
                <a:latin typeface="Comic Sans MS"/>
                <a:cs typeface="Comic Sans MS"/>
              </a:rPr>
              <a:t>: Require degree-reduction Technique.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Interactive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721" y="3908557"/>
            <a:ext cx="41376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Reduction to one reconstruction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4259" y="1548069"/>
            <a:ext cx="41376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Reduction to one reconstruction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77721" y="1957086"/>
            <a:ext cx="388448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Raw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Material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n,t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)-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shamir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sharing of a random value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177721" y="4404034"/>
            <a:ext cx="388448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Raw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Material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(n,2t)-sharing and (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n,t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)-sharing of a random value</a:t>
            </a:r>
          </a:p>
        </p:txBody>
      </p:sp>
    </p:spTree>
    <p:extLst>
      <p:ext uri="{BB962C8B-B14F-4D97-AF65-F5344CB8AC3E}">
        <p14:creationId xmlns:p14="http://schemas.microsoft.com/office/powerpoint/2010/main" val="418196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0"/>
          <p:cNvGrpSpPr/>
          <p:nvPr/>
        </p:nvGrpSpPr>
        <p:grpSpPr>
          <a:xfrm>
            <a:off x="1263830" y="5722439"/>
            <a:ext cx="762000" cy="723900"/>
            <a:chOff x="4191000" y="3281164"/>
            <a:chExt cx="762000" cy="7239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x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263830" y="2424708"/>
            <a:ext cx="5569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x</a:t>
            </a:r>
            <a:r>
              <a:rPr lang="en-US" sz="2000" baseline="-25000" dirty="0" smtClean="0">
                <a:latin typeface="Comic Sans MS"/>
                <a:cs typeface="Comic Sans MS"/>
              </a:rPr>
              <a:t>2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331562" y="332375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latin typeface="Comic Sans MS"/>
                <a:cs typeface="Comic Sans MS"/>
              </a:rPr>
              <a:t>3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97872" y="425702"/>
            <a:ext cx="8522539" cy="64807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How to use Raw data for Multiplication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210396"/>
              </p:ext>
            </p:extLst>
          </p:nvPr>
        </p:nvGraphicFramePr>
        <p:xfrm>
          <a:off x="741386" y="315016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24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86" y="315016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786827"/>
              </p:ext>
            </p:extLst>
          </p:nvPr>
        </p:nvGraphicFramePr>
        <p:xfrm>
          <a:off x="741386" y="218633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25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86" y="218633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972335"/>
              </p:ext>
            </p:extLst>
          </p:nvPr>
        </p:nvGraphicFramePr>
        <p:xfrm>
          <a:off x="724453" y="122250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26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453" y="122250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14858" y="144637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31791" y="243779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33758" y="340520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40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883588"/>
              </p:ext>
            </p:extLst>
          </p:nvPr>
        </p:nvGraphicFramePr>
        <p:xfrm>
          <a:off x="758319" y="488424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27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19" y="488424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20178" y="5054491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316760" y="499277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x</a:t>
            </a:r>
            <a:r>
              <a:rPr lang="en-US" sz="2000" baseline="-25000" dirty="0" err="1" smtClean="0">
                <a:latin typeface="Comic Sans MS"/>
                <a:cs typeface="Comic Sans MS"/>
              </a:rPr>
              <a:t>n</a:t>
            </a:r>
            <a:endParaRPr lang="en-US" sz="2000" baseline="-25000" dirty="0" smtClean="0">
              <a:latin typeface="Comic Sans MS"/>
              <a:cs typeface="Comic Sans M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3933083" y="1475779"/>
            <a:ext cx="68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974930" y="2373912"/>
            <a:ext cx="663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034843" y="3340689"/>
            <a:ext cx="744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027294" y="4908112"/>
            <a:ext cx="529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232095" y="147577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x</a:t>
            </a:r>
            <a:r>
              <a:rPr lang="en-US" sz="2000" baseline="-25000" dirty="0" smtClean="0">
                <a:latin typeface="Comic Sans MS"/>
                <a:cs typeface="Comic Sans MS"/>
              </a:rPr>
              <a:t>1</a:t>
            </a:r>
          </a:p>
        </p:txBody>
      </p:sp>
      <p:grpSp>
        <p:nvGrpSpPr>
          <p:cNvPr id="64" name="Group 110"/>
          <p:cNvGrpSpPr/>
          <p:nvPr/>
        </p:nvGrpSpPr>
        <p:grpSpPr>
          <a:xfrm>
            <a:off x="4006994" y="5676969"/>
            <a:ext cx="762000" cy="723900"/>
            <a:chOff x="4191000" y="3281164"/>
            <a:chExt cx="762000" cy="723900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endParaRPr lang="en-US" sz="2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7" name="Group 110"/>
          <p:cNvGrpSpPr/>
          <p:nvPr/>
        </p:nvGrpSpPr>
        <p:grpSpPr>
          <a:xfrm>
            <a:off x="4935240" y="5641419"/>
            <a:ext cx="1651828" cy="723900"/>
            <a:chOff x="4191000" y="3281164"/>
            <a:chExt cx="762000" cy="723900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4265593" y="3395133"/>
              <a:ext cx="369966" cy="400114"/>
            </a:xfrm>
            <a:prstGeom prst="rect">
              <a:avLst/>
            </a:prstGeom>
            <a:solidFill>
              <a:srgbClr val="FFE947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 err="1" smtClean="0">
                  <a:latin typeface="Comic Sans MS"/>
                  <a:cs typeface="Comic Sans MS"/>
                </a:rPr>
                <a:t>xy</a:t>
              </a:r>
              <a:r>
                <a:rPr lang="en-US" sz="2000" dirty="0" smtClean="0">
                  <a:latin typeface="Comic Sans MS"/>
                  <a:cs typeface="Comic Sans MS"/>
                </a:rPr>
                <a:t>-</a:t>
              </a: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42" name="Group 110"/>
          <p:cNvGrpSpPr/>
          <p:nvPr/>
        </p:nvGrpSpPr>
        <p:grpSpPr>
          <a:xfrm>
            <a:off x="2059684" y="5705509"/>
            <a:ext cx="762000" cy="723900"/>
            <a:chOff x="4191000" y="3281164"/>
            <a:chExt cx="762000" cy="72390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>
                  <a:latin typeface="Comic Sans MS"/>
                  <a:cs typeface="Comic Sans MS"/>
                </a:rPr>
                <a:t>y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059684" y="2407778"/>
            <a:ext cx="5569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2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127416" y="3306823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3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112614" y="497584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>
                <a:latin typeface="Comic Sans MS"/>
                <a:cs typeface="Comic Sans MS"/>
              </a:rPr>
              <a:t>y</a:t>
            </a:r>
            <a:r>
              <a:rPr lang="en-US" sz="2000" baseline="-25000" dirty="0" err="1" smtClean="0">
                <a:latin typeface="Comic Sans MS"/>
                <a:cs typeface="Comic Sans MS"/>
              </a:rPr>
              <a:t>n</a:t>
            </a:r>
            <a:endParaRPr lang="en-US" sz="2000" baseline="-25000" dirty="0" smtClean="0">
              <a:latin typeface="Comic Sans MS"/>
              <a:cs typeface="Comic Sans MS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027949" y="145884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1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035637" y="1475782"/>
            <a:ext cx="68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077484" y="2373915"/>
            <a:ext cx="663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137397" y="3340692"/>
            <a:ext cx="744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129848" y="4908115"/>
            <a:ext cx="529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</a:p>
        </p:txBody>
      </p:sp>
      <p:grpSp>
        <p:nvGrpSpPr>
          <p:cNvPr id="56" name="Group 110"/>
          <p:cNvGrpSpPr/>
          <p:nvPr/>
        </p:nvGrpSpPr>
        <p:grpSpPr>
          <a:xfrm>
            <a:off x="3109548" y="5676972"/>
            <a:ext cx="762000" cy="723900"/>
            <a:chOff x="4191000" y="3281164"/>
            <a:chExt cx="762000" cy="723900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315720" y="3412067"/>
              <a:ext cx="370706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4978400" y="1427563"/>
            <a:ext cx="10559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latin typeface="Comic Sans MS"/>
                <a:cs typeface="Comic Sans MS"/>
              </a:rPr>
              <a:t>1</a:t>
            </a:r>
            <a:r>
              <a:rPr lang="en-US" sz="2000" dirty="0" smtClean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1</a:t>
            </a:r>
            <a:r>
              <a:rPr lang="en-US" sz="2000" dirty="0">
                <a:latin typeface="Comic Sans MS"/>
                <a:cs typeface="Comic Sans MS"/>
              </a:rPr>
              <a:t>-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5006019" y="2356268"/>
            <a:ext cx="1143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latin typeface="Comic Sans MS"/>
                <a:cs typeface="Comic Sans MS"/>
              </a:rPr>
              <a:t>2</a:t>
            </a:r>
            <a:r>
              <a:rPr lang="en-US" sz="2000" dirty="0" smtClean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2</a:t>
            </a:r>
            <a:r>
              <a:rPr lang="en-US" sz="2000" dirty="0" smtClean="0">
                <a:latin typeface="Comic Sans MS"/>
                <a:cs typeface="Comic Sans MS"/>
              </a:rPr>
              <a:t>-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4989086" y="3289890"/>
            <a:ext cx="1079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x</a:t>
            </a:r>
            <a:r>
              <a:rPr lang="en-US" sz="2000" baseline="-25000" dirty="0" smtClean="0">
                <a:latin typeface="Comic Sans MS"/>
                <a:cs typeface="Comic Sans MS"/>
              </a:rPr>
              <a:t>3</a:t>
            </a:r>
            <a:r>
              <a:rPr lang="en-US" sz="2000" dirty="0" smtClean="0">
                <a:latin typeface="Comic Sans MS"/>
                <a:cs typeface="Comic Sans MS"/>
              </a:rPr>
              <a:t>y</a:t>
            </a:r>
            <a:r>
              <a:rPr lang="en-US" sz="2000" baseline="-25000" dirty="0" smtClean="0">
                <a:latin typeface="Comic Sans MS"/>
                <a:cs typeface="Comic Sans MS"/>
              </a:rPr>
              <a:t>3</a:t>
            </a:r>
            <a:r>
              <a:rPr lang="en-US" sz="2000" dirty="0" smtClean="0">
                <a:latin typeface="Comic Sans MS"/>
                <a:cs typeface="Comic Sans MS"/>
              </a:rPr>
              <a:t>-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5006019" y="4911250"/>
            <a:ext cx="1143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Comic Sans MS"/>
                <a:cs typeface="Comic Sans MS"/>
              </a:rPr>
              <a:t>x</a:t>
            </a:r>
            <a:r>
              <a:rPr lang="en-US" sz="2000" baseline="-25000" dirty="0" err="1" smtClean="0">
                <a:latin typeface="Comic Sans MS"/>
                <a:cs typeface="Comic Sans MS"/>
              </a:rPr>
              <a:t>n</a:t>
            </a:r>
            <a:r>
              <a:rPr lang="en-US" sz="2000" dirty="0" err="1" smtClean="0">
                <a:latin typeface="Comic Sans MS"/>
                <a:cs typeface="Comic Sans MS"/>
              </a:rPr>
              <a:t>y</a:t>
            </a:r>
            <a:r>
              <a:rPr lang="en-US" sz="2000" baseline="-25000" dirty="0" err="1" smtClean="0">
                <a:latin typeface="Comic Sans MS"/>
                <a:cs typeface="Comic Sans MS"/>
              </a:rPr>
              <a:t>n</a:t>
            </a:r>
            <a:r>
              <a:rPr lang="en-US" sz="2000" dirty="0" smtClean="0">
                <a:latin typeface="Comic Sans MS"/>
                <a:cs typeface="Comic Sans MS"/>
              </a:rPr>
              <a:t>-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000" baseline="-250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589573" y="6361633"/>
            <a:ext cx="1830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Reconstruct </a:t>
            </a:r>
            <a:r>
              <a:rPr lang="en-US" sz="1600" dirty="0" err="1" smtClean="0">
                <a:latin typeface="Comic Sans MS"/>
                <a:cs typeface="Comic Sans MS"/>
              </a:rPr>
              <a:t>xy</a:t>
            </a:r>
            <a:r>
              <a:rPr lang="en-US" sz="1600" dirty="0" smtClean="0">
                <a:latin typeface="Comic Sans MS"/>
                <a:cs typeface="Comic Sans MS"/>
              </a:rPr>
              <a:t>-a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9093" y="6361633"/>
            <a:ext cx="5432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No security breach since </a:t>
            </a:r>
            <a:r>
              <a:rPr lang="en-US" sz="1600" dirty="0" err="1" smtClean="0">
                <a:latin typeface="Comic Sans MS"/>
                <a:cs typeface="Comic Sans MS"/>
              </a:rPr>
              <a:t>xy</a:t>
            </a:r>
            <a:r>
              <a:rPr lang="en-US" sz="1600" dirty="0" smtClean="0">
                <a:latin typeface="Comic Sans MS"/>
                <a:cs typeface="Comic Sans MS"/>
              </a:rPr>
              <a:t> is blinded with random a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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010050" y="1501243"/>
            <a:ext cx="9075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+ </a:t>
            </a:r>
            <a:r>
              <a:rPr lang="en-US" sz="2000" dirty="0" err="1" smtClean="0">
                <a:latin typeface="Comic Sans MS"/>
                <a:cs typeface="Comic Sans MS"/>
              </a:rPr>
              <a:t>xy</a:t>
            </a:r>
            <a:r>
              <a:rPr lang="en-US" sz="2000" dirty="0">
                <a:latin typeface="Comic Sans MS"/>
                <a:cs typeface="Comic Sans MS"/>
              </a:rPr>
              <a:t>-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endParaRPr lang="en-US" sz="20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10050" y="2417047"/>
            <a:ext cx="9075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+ </a:t>
            </a:r>
            <a:r>
              <a:rPr lang="en-US" sz="2000" dirty="0" err="1" smtClean="0">
                <a:latin typeface="Comic Sans MS"/>
                <a:cs typeface="Comic Sans MS"/>
              </a:rPr>
              <a:t>xy</a:t>
            </a:r>
            <a:r>
              <a:rPr lang="en-US" sz="2000" dirty="0">
                <a:latin typeface="Comic Sans MS"/>
                <a:cs typeface="Comic Sans MS"/>
              </a:rPr>
              <a:t>-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endParaRPr lang="en-US" sz="20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043919" y="3422134"/>
            <a:ext cx="9075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+ </a:t>
            </a:r>
            <a:r>
              <a:rPr lang="en-US" sz="2000" dirty="0" err="1" smtClean="0">
                <a:latin typeface="Comic Sans MS"/>
                <a:cs typeface="Comic Sans MS"/>
              </a:rPr>
              <a:t>xy</a:t>
            </a:r>
            <a:r>
              <a:rPr lang="en-US" sz="2000" dirty="0">
                <a:latin typeface="Comic Sans MS"/>
                <a:cs typeface="Comic Sans MS"/>
              </a:rPr>
              <a:t>-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endParaRPr lang="en-US" sz="20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077785" y="4930161"/>
            <a:ext cx="9075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+ </a:t>
            </a:r>
            <a:r>
              <a:rPr lang="en-US" sz="2000" dirty="0" err="1" smtClean="0">
                <a:latin typeface="Comic Sans MS"/>
                <a:cs typeface="Comic Sans MS"/>
              </a:rPr>
              <a:t>xy</a:t>
            </a:r>
            <a:r>
              <a:rPr lang="en-US" sz="2000" dirty="0">
                <a:latin typeface="Comic Sans MS"/>
                <a:cs typeface="Comic Sans MS"/>
              </a:rPr>
              <a:t>-</a:t>
            </a: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endParaRPr lang="en-US" sz="20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80" name="Group 110"/>
          <p:cNvGrpSpPr/>
          <p:nvPr/>
        </p:nvGrpSpPr>
        <p:grpSpPr>
          <a:xfrm>
            <a:off x="7594715" y="5605609"/>
            <a:ext cx="762000" cy="723900"/>
            <a:chOff x="4191000" y="3281164"/>
            <a:chExt cx="762000" cy="723900"/>
          </a:xfrm>
        </p:grpSpPr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latin typeface="Comic Sans MS"/>
                  <a:cs typeface="Comic Sans MS"/>
                </a:rPr>
                <a:t>xy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276199" y="6363962"/>
            <a:ext cx="8664601" cy="369332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kern="0" dirty="0" smtClean="0">
                <a:latin typeface="Comic Sans MS"/>
                <a:cs typeface="Comic Sans MS"/>
                <a:sym typeface="Wingdings"/>
              </a:rPr>
              <a:t>Online Complexity = </a:t>
            </a:r>
            <a:r>
              <a:rPr lang="en-US" dirty="0">
                <a:latin typeface="Comic Sans MS"/>
                <a:cs typeface="Comic Sans MS"/>
              </a:rPr>
              <a:t>: O(</a:t>
            </a:r>
            <a:r>
              <a:rPr lang="en-US" dirty="0" err="1">
                <a:latin typeface="Comic Sans MS"/>
                <a:cs typeface="Comic Sans MS"/>
              </a:rPr>
              <a:t>c</a:t>
            </a:r>
            <a:r>
              <a:rPr lang="en-US" baseline="-25000" dirty="0" err="1">
                <a:latin typeface="Comic Sans MS"/>
                <a:cs typeface="Comic Sans MS"/>
              </a:rPr>
              <a:t>I</a:t>
            </a:r>
            <a:r>
              <a:rPr lang="en-US" baseline="-25000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n + </a:t>
            </a:r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) |</a:t>
            </a:r>
            <a:r>
              <a:rPr lang="en-US" dirty="0" err="1">
                <a:latin typeface="Comic Sans MS"/>
                <a:cs typeface="Comic Sans MS"/>
              </a:rPr>
              <a:t>F</a:t>
            </a:r>
            <a:r>
              <a:rPr lang="en-US" baseline="-25000" dirty="0" err="1">
                <a:latin typeface="Comic Sans MS"/>
                <a:cs typeface="Comic Sans MS"/>
              </a:rPr>
              <a:t>p</a:t>
            </a:r>
            <a:r>
              <a:rPr lang="en-US" dirty="0">
                <a:latin typeface="Comic Sans MS"/>
                <a:cs typeface="Comic Sans MS"/>
              </a:rPr>
              <a:t>| bits 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8523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525 0.00486 " pathEditMode="relative" ptsTypes="AA">
                                      <p:cBhvr>
                                        <p:cTn id="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525 0.00486 " pathEditMode="relative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525 0.00486 " pathEditMode="relative" ptsTypes="AA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525 0.00486 " pathEditMode="relative" ptsTypes="AA">
                                      <p:cBhvr>
                                        <p:cTn id="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525 0.00486 " pathEditMode="relative" ptsTypes="AA">
                                      <p:cBhvr>
                                        <p:cTn id="3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7" grpId="0"/>
      <p:bldP spid="60" grpId="0"/>
      <p:bldP spid="81" grpId="0"/>
      <p:bldP spid="82" grpId="0"/>
      <p:bldP spid="83" grpId="0"/>
      <p:bldP spid="84" grpId="0"/>
      <p:bldP spid="94" grpId="0"/>
      <p:bldP spid="70" grpId="0"/>
      <p:bldP spid="2" grpId="0"/>
      <p:bldP spid="71" grpId="0"/>
      <p:bldP spid="72" grpId="0"/>
      <p:bldP spid="78" grpId="0"/>
      <p:bldP spid="9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34" y="139146"/>
            <a:ext cx="8822266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Offline Complexity</a:t>
            </a:r>
            <a:endParaRPr lang="en-US" sz="32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57220" y="4252035"/>
            <a:ext cx="452146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Task 1: Generation of (n,2t) and (</a:t>
            </a:r>
            <a:r>
              <a:rPr lang="en-US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n,t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)-secret Sharing.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2365" y="3132190"/>
            <a:ext cx="5361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   &gt; a is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(n,2t)-shared and (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n,t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)-shared 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lang="en-US" b="1" dirty="0" smtClean="0">
                <a:latin typeface="Comic Sans MS"/>
                <a:cs typeface="Comic Sans MS"/>
              </a:rPr>
              <a:t>&gt; a</a:t>
            </a:r>
            <a:r>
              <a:rPr lang="en-US" b="1" dirty="0"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random</a:t>
            </a:r>
            <a:r>
              <a:rPr lang="en-US" b="1" dirty="0" smtClean="0">
                <a:latin typeface="Comic Sans MS"/>
                <a:cs typeface="Comic Sans MS"/>
              </a:rPr>
              <a:t> and </a:t>
            </a:r>
            <a:r>
              <a:rPr lang="en-US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secret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41921" y="2472784"/>
            <a:ext cx="846592" cy="724271"/>
            <a:chOff x="353690" y="2747062"/>
            <a:chExt cx="846592" cy="72427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690" y="2747062"/>
              <a:ext cx="846592" cy="72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38355" y="2898946"/>
              <a:ext cx="476048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a</a:t>
              </a:r>
              <a:endParaRPr lang="en-US" sz="2400" baseline="-25000" dirty="0" smtClean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54650" y="2464176"/>
            <a:ext cx="1014015" cy="724271"/>
            <a:chOff x="186267" y="2747062"/>
            <a:chExt cx="1014015" cy="72427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690" y="2747062"/>
              <a:ext cx="846592" cy="72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86267" y="2797861"/>
              <a:ext cx="6773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0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Comic Sans MS"/>
                  <a:cs typeface="Comic Sans MS"/>
                </a:rPr>
                <a:t>a</a:t>
              </a:r>
              <a:endParaRPr lang="en-US" sz="2400" baseline="-25000" dirty="0" smtClean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90720" y="1450582"/>
            <a:ext cx="8800879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/>
                <a:cs typeface="Comic Sans MS"/>
              </a:rPr>
              <a:t>Generation of (</a:t>
            </a:r>
            <a:r>
              <a:rPr lang="en-US" b="1" dirty="0" err="1" smtClean="0">
                <a:latin typeface="Comic Sans MS"/>
                <a:cs typeface="Comic Sans MS"/>
              </a:rPr>
              <a:t>c</a:t>
            </a:r>
            <a:r>
              <a:rPr lang="en-US" b="1" baseline="-25000" dirty="0" err="1" smtClean="0">
                <a:latin typeface="Comic Sans MS"/>
                <a:cs typeface="Comic Sans MS"/>
              </a:rPr>
              <a:t>M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+ </a:t>
            </a:r>
            <a:r>
              <a:rPr lang="en-US" b="1" dirty="0" err="1" smtClean="0">
                <a:latin typeface="Comic Sans MS"/>
                <a:cs typeface="Comic Sans MS"/>
              </a:rPr>
              <a:t>c</a:t>
            </a:r>
            <a:r>
              <a:rPr lang="en-US" b="1" baseline="-25000" dirty="0" err="1" smtClean="0">
                <a:latin typeface="Comic Sans MS"/>
                <a:cs typeface="Comic Sans MS"/>
              </a:rPr>
              <a:t>I</a:t>
            </a:r>
            <a:r>
              <a:rPr lang="en-US" b="1" dirty="0" smtClean="0">
                <a:latin typeface="Comic Sans MS"/>
                <a:cs typeface="Comic Sans MS"/>
              </a:rPr>
              <a:t>), (n,(2t,t))-secret sharing of </a:t>
            </a:r>
            <a:r>
              <a:rPr lang="en-US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random</a:t>
            </a:r>
            <a:r>
              <a:rPr lang="en-US" b="1" dirty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and </a:t>
            </a:r>
            <a:r>
              <a:rPr lang="en-US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secret values 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74156" y="4912425"/>
            <a:ext cx="823117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&gt;&gt; Task 2: Generation of Secret Sharing where the secret is random 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nd secret- different from the previous task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3332" y="4216628"/>
            <a:ext cx="71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6739466" y="6407033"/>
            <a:ext cx="2235200" cy="294100"/>
          </a:xfrm>
          <a:prstGeom prst="rect">
            <a:avLst/>
          </a:prstGeom>
          <a:solidFill>
            <a:srgbClr val="FFF18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CC of Task 1: O(n)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73332" y="5112480"/>
            <a:ext cx="71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372533" y="6407033"/>
            <a:ext cx="3454400" cy="294100"/>
          </a:xfrm>
          <a:prstGeom prst="rect">
            <a:avLst/>
          </a:prstGeom>
          <a:solidFill>
            <a:srgbClr val="FFF18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CC of Task 2: O(n) (amortized)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1195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" grpId="0"/>
      <p:bldP spid="24" grpId="0" animBg="1"/>
      <p:bldP spid="25" grpId="0"/>
      <p:bldP spid="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0"/>
          <p:cNvGrpSpPr/>
          <p:nvPr/>
        </p:nvGrpSpPr>
        <p:grpSpPr>
          <a:xfrm>
            <a:off x="1486449" y="1480337"/>
            <a:ext cx="762000" cy="723900"/>
            <a:chOff x="4191000" y="3281164"/>
            <a:chExt cx="762000" cy="7239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233169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20" name="Group 110"/>
          <p:cNvGrpSpPr/>
          <p:nvPr/>
        </p:nvGrpSpPr>
        <p:grpSpPr>
          <a:xfrm>
            <a:off x="1492589" y="2632465"/>
            <a:ext cx="762000" cy="723900"/>
            <a:chOff x="4191000" y="3281164"/>
            <a:chExt cx="762000" cy="7239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199303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26" name="Group 110"/>
          <p:cNvGrpSpPr/>
          <p:nvPr/>
        </p:nvGrpSpPr>
        <p:grpSpPr>
          <a:xfrm>
            <a:off x="1475656" y="3920969"/>
            <a:ext cx="762000" cy="723900"/>
            <a:chOff x="4191000" y="3281164"/>
            <a:chExt cx="762000" cy="7239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216236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60810" y="425702"/>
            <a:ext cx="9180512" cy="648072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    </a:t>
            </a:r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Efficient Randomness Extractor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310673"/>
              </p:ext>
            </p:extLst>
          </p:nvPr>
        </p:nvGraphicFramePr>
        <p:xfrm>
          <a:off x="910716" y="384442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80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384442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952978"/>
              </p:ext>
            </p:extLst>
          </p:nvPr>
        </p:nvGraphicFramePr>
        <p:xfrm>
          <a:off x="910716" y="249113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81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249113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951531"/>
              </p:ext>
            </p:extLst>
          </p:nvPr>
        </p:nvGraphicFramePr>
        <p:xfrm>
          <a:off x="893783" y="122250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82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83" y="122250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84188" y="144637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01121" y="2742586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03088" y="409945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40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709025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83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pSp>
        <p:nvGrpSpPr>
          <p:cNvPr id="42" name="Group 110"/>
          <p:cNvGrpSpPr/>
          <p:nvPr/>
        </p:nvGrpSpPr>
        <p:grpSpPr>
          <a:xfrm>
            <a:off x="1528586" y="5623856"/>
            <a:ext cx="762000" cy="723900"/>
            <a:chOff x="4191000" y="3281164"/>
            <a:chExt cx="762000" cy="72390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216236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a</a:t>
              </a:r>
              <a:r>
                <a:rPr lang="en-US" sz="2000" baseline="-25000" dirty="0">
                  <a:latin typeface="Comic Sans MS"/>
                  <a:cs typeface="Comic Sans MS"/>
                </a:rPr>
                <a:t>n</a:t>
              </a:r>
              <a:endParaRPr lang="en-US" sz="2000" baseline="-25000" dirty="0" smtClean="0">
                <a:latin typeface="Comic Sans MS"/>
                <a:cs typeface="Comic Sans MS"/>
              </a:endParaRPr>
            </a:p>
          </p:txBody>
        </p:sp>
      </p:grpSp>
      <p:pic>
        <p:nvPicPr>
          <p:cNvPr id="46" name="Picture 45" descr="j0139031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9102" y="2476868"/>
            <a:ext cx="733235" cy="792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3645255" y="1556291"/>
            <a:ext cx="5278612" cy="64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Assume a</a:t>
            </a:r>
            <a:r>
              <a:rPr lang="en-US" kern="0" baseline="-25000" dirty="0" smtClean="0">
                <a:latin typeface="Comic Sans MS"/>
                <a:cs typeface="Comic Sans MS"/>
              </a:rPr>
              <a:t>1</a:t>
            </a:r>
            <a:r>
              <a:rPr lang="en-US" kern="0" dirty="0" smtClean="0">
                <a:latin typeface="Comic Sans MS"/>
                <a:cs typeface="Comic Sans MS"/>
              </a:rPr>
              <a:t>,….a</a:t>
            </a:r>
            <a:r>
              <a:rPr lang="en-US" kern="0" baseline="-25000" dirty="0" smtClean="0">
                <a:latin typeface="Comic Sans MS"/>
                <a:cs typeface="Comic Sans MS"/>
              </a:rPr>
              <a:t>n </a:t>
            </a:r>
            <a:r>
              <a:rPr lang="en-US" kern="0" dirty="0" smtClean="0">
                <a:latin typeface="Comic Sans MS"/>
                <a:cs typeface="Comic Sans MS"/>
              </a:rPr>
              <a:t> are n points of a polynomial of degree n-1, f(x)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3611395" y="3654775"/>
            <a:ext cx="4110205" cy="3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&gt;&gt;  f(n+1), ……f(2n-t) are random.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1943" y="2365036"/>
            <a:ext cx="10578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latin typeface="Comic Sans MS"/>
                <a:cs typeface="Comic Sans MS"/>
              </a:rPr>
              <a:t>f</a:t>
            </a:r>
            <a:r>
              <a:rPr lang="en-US" kern="0" dirty="0" smtClean="0">
                <a:latin typeface="Comic Sans MS"/>
                <a:cs typeface="Comic Sans MS"/>
              </a:rPr>
              <a:t>(1) = a</a:t>
            </a:r>
            <a:r>
              <a:rPr lang="en-US" kern="0" baseline="-25000" dirty="0" smtClean="0">
                <a:latin typeface="Comic Sans MS"/>
                <a:cs typeface="Comic Sans MS"/>
              </a:rPr>
              <a:t>1</a:t>
            </a:r>
          </a:p>
          <a:p>
            <a:r>
              <a:rPr lang="en-US" kern="0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kern="0" dirty="0" smtClean="0">
                <a:latin typeface="Comic Sans MS"/>
                <a:cs typeface="Comic Sans MS"/>
              </a:rPr>
              <a:t>.</a:t>
            </a:r>
            <a:r>
              <a:rPr lang="en-US" kern="0" dirty="0">
                <a:latin typeface="Comic Sans MS"/>
                <a:cs typeface="Comic Sans MS"/>
              </a:rPr>
              <a:t> </a:t>
            </a:r>
            <a:endParaRPr lang="en-US" kern="0" dirty="0" smtClean="0">
              <a:latin typeface="Comic Sans MS"/>
              <a:cs typeface="Comic Sans MS"/>
            </a:endParaRPr>
          </a:p>
          <a:p>
            <a:r>
              <a:rPr lang="en-US" kern="0" dirty="0">
                <a:latin typeface="Comic Sans MS"/>
                <a:cs typeface="Comic Sans MS"/>
              </a:rPr>
              <a:t>f</a:t>
            </a:r>
            <a:r>
              <a:rPr lang="en-US" kern="0" dirty="0" smtClean="0">
                <a:latin typeface="Comic Sans MS"/>
                <a:cs typeface="Comic Sans MS"/>
              </a:rPr>
              <a:t>(n) </a:t>
            </a:r>
            <a:r>
              <a:rPr lang="en-US" kern="0" dirty="0">
                <a:latin typeface="Comic Sans MS"/>
                <a:cs typeface="Comic Sans MS"/>
              </a:rPr>
              <a:t>= </a:t>
            </a:r>
            <a:r>
              <a:rPr lang="en-US" kern="0" dirty="0" smtClean="0">
                <a:latin typeface="Comic Sans MS"/>
                <a:cs typeface="Comic Sans MS"/>
              </a:rPr>
              <a:t>a</a:t>
            </a:r>
            <a:r>
              <a:rPr lang="en-US" kern="0" baseline="-25000" dirty="0">
                <a:latin typeface="Comic Sans MS"/>
                <a:cs typeface="Comic Sans MS"/>
              </a:rPr>
              <a:t>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63276" y="2331170"/>
            <a:ext cx="16724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(n+1) = a</a:t>
            </a:r>
            <a:r>
              <a:rPr lang="en-US" kern="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n+1</a:t>
            </a:r>
          </a:p>
          <a:p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</a:p>
          <a:p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kern="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(2n-t) </a:t>
            </a:r>
            <a:r>
              <a:rPr lang="en-US" kern="0" dirty="0">
                <a:solidFill>
                  <a:srgbClr val="0000FF"/>
                </a:solidFill>
                <a:latin typeface="Comic Sans MS"/>
                <a:cs typeface="Comic Sans MS"/>
              </a:rPr>
              <a:t>=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kern="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2n –t</a:t>
            </a:r>
            <a:endParaRPr lang="en-US" kern="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32" name="Group 110"/>
          <p:cNvGrpSpPr/>
          <p:nvPr/>
        </p:nvGrpSpPr>
        <p:grpSpPr>
          <a:xfrm>
            <a:off x="2426044" y="1463407"/>
            <a:ext cx="926750" cy="723900"/>
            <a:chOff x="4184798" y="3281164"/>
            <a:chExt cx="768202" cy="723900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184798" y="3361268"/>
              <a:ext cx="673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n+1</a:t>
              </a:r>
            </a:p>
          </p:txBody>
        </p:sp>
      </p:grpSp>
      <p:grpSp>
        <p:nvGrpSpPr>
          <p:cNvPr id="48" name="Group 110"/>
          <p:cNvGrpSpPr/>
          <p:nvPr/>
        </p:nvGrpSpPr>
        <p:grpSpPr>
          <a:xfrm>
            <a:off x="2417093" y="2615535"/>
            <a:ext cx="935700" cy="723900"/>
            <a:chOff x="4185411" y="3281164"/>
            <a:chExt cx="767589" cy="7239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185411" y="3378201"/>
              <a:ext cx="6463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a</a:t>
              </a:r>
              <a:r>
                <a:rPr lang="en-US" sz="2000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n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+2</a:t>
              </a:r>
            </a:p>
          </p:txBody>
        </p:sp>
      </p:grpSp>
      <p:grpSp>
        <p:nvGrpSpPr>
          <p:cNvPr id="53" name="Group 110"/>
          <p:cNvGrpSpPr/>
          <p:nvPr/>
        </p:nvGrpSpPr>
        <p:grpSpPr>
          <a:xfrm>
            <a:off x="2406976" y="3904039"/>
            <a:ext cx="979685" cy="723900"/>
            <a:chOff x="4191000" y="3281164"/>
            <a:chExt cx="789283" cy="72390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243520" y="3361268"/>
              <a:ext cx="7367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n+3</a:t>
              </a:r>
            </a:p>
          </p:txBody>
        </p:sp>
      </p:grpSp>
      <p:grpSp>
        <p:nvGrpSpPr>
          <p:cNvPr id="58" name="Group 110"/>
          <p:cNvGrpSpPr/>
          <p:nvPr/>
        </p:nvGrpSpPr>
        <p:grpSpPr>
          <a:xfrm>
            <a:off x="2459903" y="5606926"/>
            <a:ext cx="1151492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216236" y="3378201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a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2n-t</a:t>
              </a:r>
            </a:p>
          </p:txBody>
        </p: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281632"/>
              </p:ext>
            </p:extLst>
          </p:nvPr>
        </p:nvGraphicFramePr>
        <p:xfrm>
          <a:off x="3911599" y="4350524"/>
          <a:ext cx="2675467" cy="712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84" name="Equation" r:id="rId11" imgW="1244600" imgH="393700" progId="Equation.3">
                  <p:embed/>
                </p:oleObj>
              </mc:Choice>
              <mc:Fallback>
                <p:oleObj name="Equation" r:id="rId11" imgW="1244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11599" y="4350524"/>
                        <a:ext cx="2675467" cy="712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314292"/>
              </p:ext>
            </p:extLst>
          </p:nvPr>
        </p:nvGraphicFramePr>
        <p:xfrm>
          <a:off x="3937538" y="5146947"/>
          <a:ext cx="41481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885" name="Equation" r:id="rId13" imgW="1930400" imgH="393700" progId="Equation.3">
                  <p:embed/>
                </p:oleObj>
              </mc:Choice>
              <mc:Fallback>
                <p:oleObj name="Equation" r:id="rId13" imgW="1930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37538" y="5146947"/>
                        <a:ext cx="4148137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3653731" y="5775069"/>
            <a:ext cx="5379379" cy="39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How many random values have we extracted? </a:t>
            </a:r>
            <a:r>
              <a:rPr lang="en-US" kern="0" dirty="0">
                <a:latin typeface="Comic Sans MS"/>
                <a:cs typeface="Comic Sans MS"/>
              </a:rPr>
              <a:t>n</a:t>
            </a:r>
            <a:r>
              <a:rPr lang="en-US" kern="0" dirty="0" smtClean="0">
                <a:latin typeface="Comic Sans MS"/>
                <a:cs typeface="Comic Sans MS"/>
              </a:rPr>
              <a:t>-t </a:t>
            </a:r>
            <a:r>
              <a:rPr lang="en-US" kern="0" dirty="0" smtClean="0">
                <a:latin typeface="Comic Sans MS"/>
                <a:cs typeface="Comic Sans MS"/>
                <a:sym typeface="Wingdings"/>
              </a:rPr>
              <a:t></a:t>
            </a:r>
            <a:endParaRPr kumimoji="0" lang="en-IN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8244" y="6354622"/>
            <a:ext cx="8244867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Amortized CC of generating one sharing of a random secret value is (Task 2): O(n)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5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60810" y="425702"/>
            <a:ext cx="9180512" cy="648072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3200" kern="0" dirty="0" smtClean="0">
                <a:solidFill>
                  <a:srgbClr val="008000"/>
                </a:solidFill>
                <a:latin typeface="Comic Sans MS"/>
                <a:ea typeface="+mj-ea"/>
                <a:cs typeface="Comic Sans MS"/>
              </a:rPr>
              <a:t>Complexity- Linear Overhead MPC 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06451" y="1634277"/>
            <a:ext cx="49155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Offline complexity:</a:t>
            </a:r>
            <a:r>
              <a:rPr lang="en-US" sz="1600" kern="0" dirty="0" smtClean="0">
                <a:latin typeface="Comic Sans MS"/>
                <a:cs typeface="Comic Sans MS"/>
              </a:rPr>
              <a:t> O(n</a:t>
            </a:r>
            <a:r>
              <a:rPr lang="en-US" sz="1600" kern="0" baseline="30000" dirty="0" smtClean="0">
                <a:latin typeface="Comic Sans MS"/>
                <a:cs typeface="Comic Sans MS"/>
              </a:rPr>
              <a:t> </a:t>
            </a:r>
            <a:r>
              <a:rPr lang="en-US" sz="1600" kern="0" dirty="0" err="1" smtClean="0">
                <a:latin typeface="Comic Sans MS"/>
                <a:cs typeface="Comic Sans MS"/>
              </a:rPr>
              <a:t>c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M</a:t>
            </a:r>
            <a:r>
              <a:rPr lang="en-US" sz="1600" kern="0" baseline="-25000" dirty="0" smtClean="0">
                <a:latin typeface="Comic Sans MS"/>
                <a:cs typeface="Comic Sans MS"/>
              </a:rPr>
              <a:t> </a:t>
            </a:r>
            <a:r>
              <a:rPr lang="en-US" sz="1600" kern="0" dirty="0" smtClean="0">
                <a:latin typeface="Comic Sans MS"/>
                <a:cs typeface="Comic Sans MS"/>
              </a:rPr>
              <a:t>+ n </a:t>
            </a:r>
            <a:r>
              <a:rPr lang="en-US" sz="1600" kern="0" dirty="0" err="1" smtClean="0">
                <a:latin typeface="Comic Sans MS"/>
                <a:cs typeface="Comic Sans MS"/>
              </a:rPr>
              <a:t>c</a:t>
            </a:r>
            <a:r>
              <a:rPr lang="en-US" sz="1600" kern="0" baseline="-25000" dirty="0" err="1" smtClean="0">
                <a:latin typeface="Comic Sans MS"/>
                <a:cs typeface="Comic Sans MS"/>
              </a:rPr>
              <a:t>I</a:t>
            </a:r>
            <a:r>
              <a:rPr lang="en-US" sz="1600" kern="0" dirty="0" smtClean="0">
                <a:latin typeface="Comic Sans MS"/>
                <a:cs typeface="Comic Sans MS"/>
              </a:rPr>
              <a:t>) |F| bits.</a:t>
            </a:r>
            <a:endParaRPr lang="en-US" sz="1600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34949" y="2535772"/>
            <a:ext cx="4853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Total Complexity: </a:t>
            </a:r>
            <a:r>
              <a:rPr lang="en-US" sz="1600" dirty="0">
                <a:latin typeface="Comic Sans MS"/>
                <a:cs typeface="Comic Sans MS"/>
              </a:rPr>
              <a:t>O(</a:t>
            </a:r>
            <a:r>
              <a:rPr lang="en-US" sz="1600" dirty="0" err="1" smtClean="0"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n +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+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) |</a:t>
            </a:r>
            <a:r>
              <a:rPr lang="en-US" sz="1600" dirty="0" err="1" smtClean="0">
                <a:latin typeface="Comic Sans MS"/>
                <a:cs typeface="Comic Sans MS"/>
              </a:rPr>
              <a:t>F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p</a:t>
            </a:r>
            <a:r>
              <a:rPr lang="en-US" sz="1600" dirty="0" smtClean="0">
                <a:latin typeface="Comic Sans MS"/>
                <a:cs typeface="Comic Sans MS"/>
              </a:rPr>
              <a:t>| bits 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466" y="2075568"/>
            <a:ext cx="5013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kern="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Online </a:t>
            </a:r>
            <a:r>
              <a:rPr lang="en-US" sz="1600" kern="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Complexity:</a:t>
            </a:r>
            <a:r>
              <a:rPr lang="en-US" sz="1600" kern="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O(</a:t>
            </a:r>
            <a:r>
              <a:rPr lang="en-US" sz="1600" dirty="0" err="1">
                <a:latin typeface="Comic Sans MS"/>
                <a:cs typeface="Comic Sans MS"/>
              </a:rPr>
              <a:t>c</a:t>
            </a:r>
            <a:r>
              <a:rPr lang="en-US" sz="1600" baseline="-25000" dirty="0" err="1">
                <a:latin typeface="Comic Sans MS"/>
                <a:cs typeface="Comic Sans MS"/>
              </a:rPr>
              <a:t>I</a:t>
            </a:r>
            <a:r>
              <a:rPr lang="en-US" sz="1600" baseline="-25000" dirty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n +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+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1600" baseline="-25000" dirty="0" err="1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1600" baseline="-25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1600" dirty="0">
                <a:latin typeface="Comic Sans MS"/>
                <a:cs typeface="Comic Sans MS"/>
              </a:rPr>
              <a:t>) |</a:t>
            </a:r>
            <a:r>
              <a:rPr lang="en-US" sz="1600" dirty="0" err="1">
                <a:latin typeface="Comic Sans MS"/>
                <a:cs typeface="Comic Sans MS"/>
              </a:rPr>
              <a:t>F</a:t>
            </a:r>
            <a:r>
              <a:rPr lang="en-US" sz="1600" baseline="-25000" dirty="0" err="1">
                <a:latin typeface="Comic Sans MS"/>
                <a:cs typeface="Comic Sans MS"/>
              </a:rPr>
              <a:t>p</a:t>
            </a:r>
            <a:r>
              <a:rPr lang="en-US" sz="1600" dirty="0">
                <a:latin typeface="Comic Sans MS"/>
                <a:cs typeface="Comic Sans MS"/>
              </a:rPr>
              <a:t>| bits 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732" y="3505199"/>
            <a:ext cx="3657601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First CT Topic: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&gt;&gt; Various possible </a:t>
            </a:r>
            <a:r>
              <a:rPr lang="en-US" dirty="0">
                <a:latin typeface="Comic Sans MS"/>
                <a:cs typeface="Comic Sans MS"/>
              </a:rPr>
              <a:t>r</a:t>
            </a:r>
            <a:r>
              <a:rPr lang="en-US" dirty="0" smtClean="0">
                <a:latin typeface="Comic Sans MS"/>
                <a:cs typeface="Comic Sans MS"/>
              </a:rPr>
              <a:t>aw data</a:t>
            </a:r>
          </a:p>
          <a:p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dirty="0" smtClean="0">
                <a:latin typeface="Comic Sans MS"/>
                <a:cs typeface="Comic Sans MS"/>
              </a:rPr>
              <a:t>&gt;&gt; Ways of generating them.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9445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1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318" y="84674"/>
            <a:ext cx="8320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Computationally Secure Protocol in Honest Majority Settings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318" y="1479739"/>
            <a:ext cx="438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A1: Secure channel model relaxation.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254" y="1903067"/>
            <a:ext cx="4645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A2: Constant Round protocol possible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318" y="2544761"/>
            <a:ext cx="814493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CT Topic 2: [</a:t>
            </a:r>
            <a:r>
              <a:rPr lang="en-US" dirty="0" smtClean="0">
                <a:latin typeface="Comic Sans MS"/>
                <a:cs typeface="Comic Sans MS"/>
              </a:rPr>
              <a:t>CDN01] </a:t>
            </a:r>
            <a:r>
              <a:rPr lang="en-US" b="1" dirty="0" smtClean="0">
                <a:latin typeface="Comic Sans MS"/>
                <a:cs typeface="Comic Sans MS"/>
              </a:rPr>
              <a:t>Multiparty </a:t>
            </a:r>
            <a:r>
              <a:rPr lang="en-US" b="1" dirty="0">
                <a:latin typeface="Comic Sans MS"/>
                <a:cs typeface="Comic Sans MS"/>
              </a:rPr>
              <a:t>Computation from Threshold </a:t>
            </a:r>
            <a:r>
              <a:rPr lang="en-US" b="1" dirty="0" err="1">
                <a:latin typeface="Comic Sans MS"/>
                <a:cs typeface="Comic Sans MS"/>
              </a:rPr>
              <a:t>Homomorphic</a:t>
            </a:r>
            <a:r>
              <a:rPr lang="en-US" b="1" dirty="0">
                <a:latin typeface="Comic Sans MS"/>
                <a:cs typeface="Comic Sans MS"/>
              </a:rPr>
              <a:t> Encryption [Link: http://</a:t>
            </a:r>
            <a:r>
              <a:rPr lang="en-US" b="1" dirty="0" err="1">
                <a:latin typeface="Comic Sans MS"/>
                <a:cs typeface="Comic Sans MS"/>
              </a:rPr>
              <a:t>eprint.iacr.org</a:t>
            </a:r>
            <a:r>
              <a:rPr lang="en-US" b="1" dirty="0">
                <a:latin typeface="Comic Sans MS"/>
                <a:cs typeface="Comic Sans MS"/>
              </a:rPr>
              <a:t>/2000/055.pdf]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99" y="3879163"/>
            <a:ext cx="1636443" cy="1696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447" y="3862230"/>
            <a:ext cx="1781030" cy="1708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273" y="3879162"/>
            <a:ext cx="1909069" cy="1696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318" y="3297956"/>
            <a:ext cx="7286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First protocol to present O(n) overhead MPC with n&gt;=2t+1 (active)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7254" y="5756046"/>
            <a:ext cx="8489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After 12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looooooong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years: </a:t>
            </a:r>
            <a:r>
              <a:rPr lang="en-US" dirty="0" smtClean="0">
                <a:latin typeface="Comic Sans MS"/>
                <a:cs typeface="Comic Sans MS"/>
              </a:rPr>
              <a:t>First protocol with O(n) overhead MPC with n&gt;=2t+1 in </a:t>
            </a:r>
            <a:r>
              <a:rPr lang="en-US" dirty="0" err="1" smtClean="0">
                <a:latin typeface="Comic Sans MS"/>
                <a:cs typeface="Comic Sans MS"/>
              </a:rPr>
              <a:t>i.t</a:t>
            </a:r>
            <a:r>
              <a:rPr lang="en-US" dirty="0" smtClean="0">
                <a:latin typeface="Comic Sans MS"/>
                <a:cs typeface="Comic Sans MS"/>
              </a:rPr>
              <a:t>. setting [BFO12] (active).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2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3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24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/>
          <p:cNvSpPr/>
          <p:nvPr/>
        </p:nvSpPr>
        <p:spPr>
          <a:xfrm>
            <a:off x="2319630" y="3797895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670914" y="3225651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411637" y="2548953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957231" y="2577062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45055" y="2107040"/>
            <a:ext cx="2618789" cy="2520279"/>
            <a:chOff x="403537" y="1738146"/>
            <a:chExt cx="2894443" cy="2831476"/>
          </a:xfrm>
        </p:grpSpPr>
        <p:grpSp>
          <p:nvGrpSpPr>
            <p:cNvPr id="35" name="Group 69"/>
            <p:cNvGrpSpPr/>
            <p:nvPr/>
          </p:nvGrpSpPr>
          <p:grpSpPr>
            <a:xfrm>
              <a:off x="403537" y="1738146"/>
              <a:ext cx="2642140" cy="2831476"/>
              <a:chOff x="467544" y="1844824"/>
              <a:chExt cx="3397036" cy="3474994"/>
            </a:xfrm>
          </p:grpSpPr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>
                <a:off x="827584" y="2339260"/>
                <a:ext cx="5040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sym typeface="Symbol"/>
                  </a:rPr>
                  <a:t></a:t>
                </a:r>
                <a:endParaRPr lang="en-US" sz="3600" dirty="0" smtClean="0"/>
              </a:p>
            </p:txBody>
          </p:sp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2843808" y="2348880"/>
                <a:ext cx="5040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sym typeface="Symbol"/>
                  </a:rPr>
                  <a:t></a:t>
                </a:r>
                <a:endParaRPr lang="en-US" sz="3600" dirty="0" smtClean="0"/>
              </a:p>
            </p:txBody>
          </p:sp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1835696" y="3212976"/>
                <a:ext cx="5040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sym typeface="Symbol"/>
                  </a:rPr>
                  <a:t></a:t>
                </a:r>
                <a:endParaRPr lang="en-US" sz="3600" dirty="0" smtClean="0"/>
              </a:p>
            </p:txBody>
          </p: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2771800" y="4077072"/>
                <a:ext cx="5040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sym typeface="Symbol"/>
                  </a:rPr>
                  <a:t></a:t>
                </a:r>
                <a:endParaRPr lang="en-US" sz="3600" dirty="0" smtClean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467544" y="1844824"/>
                <a:ext cx="504056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1187624" y="1844824"/>
                <a:ext cx="360040" cy="648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2627784" y="1844824"/>
                <a:ext cx="504056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>
                <a:off x="3275856" y="1916832"/>
                <a:ext cx="360040" cy="648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1373328" y="2976264"/>
                <a:ext cx="648072" cy="576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>
                <a:off x="2267744" y="2852936"/>
                <a:ext cx="684076" cy="648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2396600" y="3869833"/>
                <a:ext cx="648072" cy="576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H="1">
                <a:off x="3204029" y="3924979"/>
                <a:ext cx="660551" cy="46150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3146999" y="4743754"/>
                <a:ext cx="0" cy="576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3017950" y="3013953"/>
              <a:ext cx="2800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grpSp>
        <p:nvGrpSpPr>
          <p:cNvPr id="58" name="Group 119"/>
          <p:cNvGrpSpPr/>
          <p:nvPr/>
        </p:nvGrpSpPr>
        <p:grpSpPr>
          <a:xfrm>
            <a:off x="2265225" y="4717120"/>
            <a:ext cx="813048" cy="723900"/>
            <a:chOff x="4160912" y="3281164"/>
            <a:chExt cx="813048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160912" y="3429000"/>
              <a:ext cx="813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144</a:t>
              </a:r>
              <a:endParaRPr lang="en-US" sz="2000" baseline="-25000" dirty="0" smtClean="0"/>
            </a:p>
          </p:txBody>
        </p:sp>
      </p:grpSp>
      <p:grpSp>
        <p:nvGrpSpPr>
          <p:cNvPr id="61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15137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7" grpId="0" animBg="1"/>
      <p:bldP spid="57" grpId="1" animBg="1"/>
      <p:bldP spid="56" grpId="0" animBg="1"/>
      <p:bldP spid="56" grpId="1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2311874" y="3813174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651487" y="3203586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957231" y="2577062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436533" y="3095770"/>
            <a:ext cx="45550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Linear gates: </a:t>
            </a:r>
            <a:r>
              <a:rPr lang="en-US" sz="2000" dirty="0">
                <a:latin typeface="Comic Sans MS"/>
                <a:cs typeface="Comic Sans MS"/>
              </a:rPr>
              <a:t>L</a:t>
            </a:r>
            <a:r>
              <a:rPr lang="en-US" sz="2000" dirty="0" smtClean="0">
                <a:latin typeface="Comic Sans MS"/>
                <a:cs typeface="Comic Sans MS"/>
              </a:rPr>
              <a:t>inearity of Shamir Sharing </a:t>
            </a:r>
            <a:r>
              <a:rPr lang="en-US" sz="2000" dirty="0">
                <a:latin typeface="Comic Sans MS"/>
                <a:cs typeface="Comic Sans MS"/>
              </a:rPr>
              <a:t>-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Non-Interactive</a:t>
            </a:r>
          </a:p>
        </p:txBody>
      </p:sp>
      <p:grpSp>
        <p:nvGrpSpPr>
          <p:cNvPr id="58" name="Group 119"/>
          <p:cNvGrpSpPr/>
          <p:nvPr/>
        </p:nvGrpSpPr>
        <p:grpSpPr>
          <a:xfrm>
            <a:off x="2265225" y="4717120"/>
            <a:ext cx="813048" cy="723900"/>
            <a:chOff x="4160912" y="3281164"/>
            <a:chExt cx="813048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160912" y="3429000"/>
              <a:ext cx="813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144</a:t>
              </a:r>
              <a:endParaRPr lang="en-US" sz="2000" baseline="-25000" dirty="0" smtClean="0"/>
            </a:p>
          </p:txBody>
        </p:sp>
      </p:grpSp>
      <p:grpSp>
        <p:nvGrpSpPr>
          <p:cNvPr id="61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19841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670" y="2577062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367009" y="3908557"/>
            <a:ext cx="45907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Non-linear gate</a:t>
            </a:r>
            <a:r>
              <a:rPr lang="en-US" sz="2000" dirty="0" smtClean="0">
                <a:latin typeface="Comic Sans MS"/>
                <a:cs typeface="Comic Sans MS"/>
              </a:rPr>
              <a:t>: Require degree-reduction Technique.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Interactive</a:t>
            </a:r>
          </a:p>
        </p:txBody>
      </p:sp>
      <p:grpSp>
        <p:nvGrpSpPr>
          <p:cNvPr id="58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grpSp>
        <p:nvGrpSpPr>
          <p:cNvPr id="61" name="Group 119"/>
          <p:cNvGrpSpPr/>
          <p:nvPr/>
        </p:nvGrpSpPr>
        <p:grpSpPr>
          <a:xfrm>
            <a:off x="2265225" y="4717120"/>
            <a:ext cx="813048" cy="723900"/>
            <a:chOff x="4160912" y="3281164"/>
            <a:chExt cx="813048" cy="723900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160912" y="3429000"/>
              <a:ext cx="813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144</a:t>
              </a:r>
              <a:endParaRPr lang="en-US" sz="2000" baseline="-25000" dirty="0" smtClean="0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436533" y="3095770"/>
            <a:ext cx="45550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Linear gates: </a:t>
            </a:r>
            <a:r>
              <a:rPr lang="en-US" sz="2000" dirty="0">
                <a:latin typeface="Comic Sans MS"/>
                <a:cs typeface="Comic Sans MS"/>
              </a:rPr>
              <a:t>L</a:t>
            </a:r>
            <a:r>
              <a:rPr lang="en-US" sz="2000" dirty="0" smtClean="0">
                <a:latin typeface="Comic Sans MS"/>
                <a:cs typeface="Comic Sans MS"/>
              </a:rPr>
              <a:t>inearity of Shamir Sharing -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Non-Interactive</a:t>
            </a:r>
          </a:p>
        </p:txBody>
      </p:sp>
    </p:spTree>
    <p:extLst>
      <p:ext uri="{BB962C8B-B14F-4D97-AF65-F5344CB8AC3E}">
        <p14:creationId xmlns:p14="http://schemas.microsoft.com/office/powerpoint/2010/main" val="300361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21675</TotalTime>
  <Words>4440</Words>
  <Application>Microsoft Macintosh PowerPoint</Application>
  <PresentationFormat>On-screen Show (4:3)</PresentationFormat>
  <Paragraphs>1080</Paragraphs>
  <Slides>61</Slides>
  <Notes>59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Civic</vt:lpstr>
      <vt:lpstr>Clip</vt:lpstr>
      <vt:lpstr>Equation</vt:lpstr>
      <vt:lpstr>Secure Computation  (Lecture 7-8)</vt:lpstr>
      <vt:lpstr>Recap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Secure Multiplication Gate Evaluation</vt:lpstr>
      <vt:lpstr>Secure Multiplication Gate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Beaver’s Circuit Randomization Technique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Reconstruction of Shamir-sharing: (n,t) - Secret Sharing for Semi-honest Adversaries</vt:lpstr>
      <vt:lpstr>Efficient Reconstruction of (n,t)- Shamir for Semi-honest Adversaries</vt:lpstr>
      <vt:lpstr> Online Complexity</vt:lpstr>
      <vt:lpstr> Offline Complexity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Offline Complexity</vt:lpstr>
      <vt:lpstr>PowerPoint Presentation</vt:lpstr>
      <vt:lpstr> Offline Complexity</vt:lpstr>
      <vt:lpstr>PowerPoint Presentation</vt:lpstr>
      <vt:lpstr>PowerPoint Presentation</vt:lpstr>
      <vt:lpstr>PowerPoint Presentation</vt:lpstr>
      <vt:lpstr> Offline Complexity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Multiparty Computation with Linear Communication Complexity (Extended Abstract)</dc:title>
  <dc:creator>ARPITA PATRA</dc:creator>
  <cp:lastModifiedBy>ARPITA PATRA</cp:lastModifiedBy>
  <cp:revision>1920</cp:revision>
  <dcterms:created xsi:type="dcterms:W3CDTF">2013-09-27T09:31:04Z</dcterms:created>
  <dcterms:modified xsi:type="dcterms:W3CDTF">2015-09-04T12:04:00Z</dcterms:modified>
</cp:coreProperties>
</file>