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notesSlides/notesSlide1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8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5.xml" ContentType="application/vnd.openxmlformats-officedocument.presentationml.notesSlide+xml"/>
  <Override PartName="/ppt/embeddings/oleObject32.bin" ContentType="application/vnd.openxmlformats-officedocument.oleObject"/>
  <Override PartName="/ppt/notesSlides/notesSlide26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7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28.xml" ContentType="application/vnd.openxmlformats-officedocument.presentationml.notesSlide+xml"/>
  <Override PartName="/ppt/embeddings/oleObject42.bin" ContentType="application/vnd.openxmlformats-officedocument.oleObject"/>
  <Override PartName="/ppt/notesSlides/notesSlide29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30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31.xml" ContentType="application/vnd.openxmlformats-officedocument.presentationml.notesSlide+xml"/>
  <Override PartName="/ppt/embeddings/oleObject47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37"/>
  </p:notesMasterIdLst>
  <p:sldIdLst>
    <p:sldId id="256" r:id="rId2"/>
    <p:sldId id="411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379" r:id="rId12"/>
    <p:sldId id="466" r:id="rId13"/>
    <p:sldId id="467" r:id="rId14"/>
    <p:sldId id="472" r:id="rId15"/>
    <p:sldId id="471" r:id="rId16"/>
    <p:sldId id="473" r:id="rId17"/>
    <p:sldId id="474" r:id="rId18"/>
    <p:sldId id="501" r:id="rId19"/>
    <p:sldId id="475" r:id="rId20"/>
    <p:sldId id="476" r:id="rId21"/>
    <p:sldId id="480" r:id="rId22"/>
    <p:sldId id="478" r:id="rId23"/>
    <p:sldId id="479" r:id="rId24"/>
    <p:sldId id="481" r:id="rId25"/>
    <p:sldId id="483" r:id="rId26"/>
    <p:sldId id="492" r:id="rId27"/>
    <p:sldId id="485" r:id="rId28"/>
    <p:sldId id="494" r:id="rId29"/>
    <p:sldId id="487" r:id="rId30"/>
    <p:sldId id="493" r:id="rId31"/>
    <p:sldId id="484" r:id="rId32"/>
    <p:sldId id="495" r:id="rId33"/>
    <p:sldId id="499" r:id="rId34"/>
    <p:sldId id="498" r:id="rId35"/>
    <p:sldId id="40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16"/>
    <a:srgbClr val="13E71F"/>
    <a:srgbClr val="F0F2FF"/>
    <a:srgbClr val="9DF9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89069" autoAdjust="0"/>
  </p:normalViewPr>
  <p:slideViewPr>
    <p:cSldViewPr snapToGrid="0" snapToObjects="1">
      <p:cViewPr>
        <p:scale>
          <a:sx n="75" d="100"/>
          <a:sy n="75" d="100"/>
        </p:scale>
        <p:origin x="-1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5.wmf"/><Relationship Id="rId3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DA28D-98E0-7246-BE49-59E3821F67D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DA28D-98E0-7246-BE49-59E3821F67D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DA28D-98E0-7246-BE49-59E3821F67D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Calibri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DA28D-98E0-7246-BE49-59E3821F67D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Calibri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eprint.iacr.org/2007/34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db/conf/stoc/stoc87.html%23GoldreichMW87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3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40.bin"/><Relationship Id="rId13" Type="http://schemas.openxmlformats.org/officeDocument/2006/relationships/oleObject" Target="../embeddings/oleObject4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7" Type="http://schemas.openxmlformats.org/officeDocument/2006/relationships/oleObject" Target="../embeddings/oleObject37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38.bin"/><Relationship Id="rId10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6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(Lecture 9-10)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67" y="1710295"/>
            <a:ext cx="47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OT is impossible information theoretically.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1" y="388034"/>
            <a:ext cx="602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We get something for free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406746"/>
              </p:ext>
            </p:extLst>
          </p:nvPr>
        </p:nvGraphicFramePr>
        <p:xfrm>
          <a:off x="7582452" y="310071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35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452" y="310071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7916"/>
              </p:ext>
            </p:extLst>
          </p:nvPr>
        </p:nvGraphicFramePr>
        <p:xfrm>
          <a:off x="1080098" y="315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36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098" y="315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610" y="4268881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5168" y="337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964783" y="331830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93562" y="414594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74522" y="2982187"/>
            <a:ext cx="1761067" cy="145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993" y="3399486"/>
            <a:ext cx="14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1-out-of-2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OT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2235" y="3354720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2235" y="4015120"/>
            <a:ext cx="8497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9458" y="4045817"/>
            <a:ext cx="7958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69459" y="3354720"/>
            <a:ext cx="8127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01277" y="3175277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0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598" y="3812096"/>
            <a:ext cx="39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x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3285" y="3133640"/>
            <a:ext cx="41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x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3082" y="3835856"/>
            <a:ext cx="72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1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 animBg="1"/>
      <p:bldP spid="10" grpId="0" animBg="1"/>
      <p:bldP spid="11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Computation with Dishonest Majority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751" y="1402608"/>
            <a:ext cx="4270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Boolean Circuit (AND (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), NOT(   ), XOR (+))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2940" y="1345749"/>
            <a:ext cx="4200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Arithmetic Circuit over finite field (Addition (+) and Multiplication (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))</a:t>
            </a:r>
            <a:endParaRPr lang="en-US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33" name="Group 48"/>
          <p:cNvGrpSpPr/>
          <p:nvPr/>
        </p:nvGrpSpPr>
        <p:grpSpPr>
          <a:xfrm>
            <a:off x="5032548" y="2270380"/>
            <a:ext cx="576064" cy="576064"/>
            <a:chOff x="5076056" y="1412776"/>
            <a:chExt cx="576064" cy="576064"/>
          </a:xfrm>
        </p:grpSpPr>
        <p:sp>
          <p:nvSpPr>
            <p:cNvPr id="34" name="Oval 33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36" name="Group 49"/>
          <p:cNvGrpSpPr/>
          <p:nvPr/>
        </p:nvGrpSpPr>
        <p:grpSpPr>
          <a:xfrm>
            <a:off x="6112668" y="2270380"/>
            <a:ext cx="576064" cy="576064"/>
            <a:chOff x="5076056" y="1412776"/>
            <a:chExt cx="576064" cy="576064"/>
          </a:xfrm>
        </p:grpSpPr>
        <p:sp>
          <p:nvSpPr>
            <p:cNvPr id="37" name="Oval 3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0" name="Group 52"/>
          <p:cNvGrpSpPr/>
          <p:nvPr/>
        </p:nvGrpSpPr>
        <p:grpSpPr>
          <a:xfrm>
            <a:off x="7192788" y="2270380"/>
            <a:ext cx="576064" cy="576064"/>
            <a:chOff x="5076056" y="1412776"/>
            <a:chExt cx="576064" cy="576064"/>
          </a:xfrm>
        </p:grpSpPr>
        <p:sp>
          <p:nvSpPr>
            <p:cNvPr id="41" name="Oval 40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43" name="Group 55"/>
          <p:cNvGrpSpPr/>
          <p:nvPr/>
        </p:nvGrpSpPr>
        <p:grpSpPr>
          <a:xfrm>
            <a:off x="8344916" y="2270380"/>
            <a:ext cx="576064" cy="576064"/>
            <a:chOff x="5076056" y="1412776"/>
            <a:chExt cx="576064" cy="576064"/>
          </a:xfrm>
        </p:grpSpPr>
        <p:sp>
          <p:nvSpPr>
            <p:cNvPr id="46" name="Oval 45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5799151" y="3391679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/>
              </a:rPr>
              <a:t>+</a:t>
            </a:r>
            <a:endParaRPr lang="en-US" dirty="0" smtClean="0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841129" y="4197663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34" idx="4"/>
          </p:cNvCxnSpPr>
          <p:nvPr/>
        </p:nvCxnSpPr>
        <p:spPr>
          <a:xfrm>
            <a:off x="5320580" y="284644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7" idx="4"/>
          </p:cNvCxnSpPr>
          <p:nvPr/>
        </p:nvCxnSpPr>
        <p:spPr>
          <a:xfrm flipH="1">
            <a:off x="6040660" y="2846444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480820" y="284644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128892" y="2918452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061869" y="380375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205445" y="376989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98467" y="458999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799151" y="5216862"/>
            <a:ext cx="312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); inputs are field elements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24800" y="3505198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grpSp>
        <p:nvGrpSpPr>
          <p:cNvPr id="84" name="Group 48"/>
          <p:cNvGrpSpPr/>
          <p:nvPr/>
        </p:nvGrpSpPr>
        <p:grpSpPr>
          <a:xfrm>
            <a:off x="199983" y="2343104"/>
            <a:ext cx="576064" cy="576064"/>
            <a:chOff x="5076056" y="1412776"/>
            <a:chExt cx="576064" cy="576064"/>
          </a:xfrm>
        </p:grpSpPr>
        <p:sp>
          <p:nvSpPr>
            <p:cNvPr id="85" name="Oval 8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87" name="Group 49"/>
          <p:cNvGrpSpPr/>
          <p:nvPr/>
        </p:nvGrpSpPr>
        <p:grpSpPr>
          <a:xfrm>
            <a:off x="1280103" y="2343104"/>
            <a:ext cx="576064" cy="576064"/>
            <a:chOff x="5076056" y="1412776"/>
            <a:chExt cx="576064" cy="576064"/>
          </a:xfrm>
        </p:grpSpPr>
        <p:sp>
          <p:nvSpPr>
            <p:cNvPr id="88" name="Oval 8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90" name="Group 52"/>
          <p:cNvGrpSpPr/>
          <p:nvPr/>
        </p:nvGrpSpPr>
        <p:grpSpPr>
          <a:xfrm>
            <a:off x="2360223" y="2343104"/>
            <a:ext cx="576064" cy="576064"/>
            <a:chOff x="5076056" y="1412776"/>
            <a:chExt cx="576064" cy="576064"/>
          </a:xfrm>
        </p:grpSpPr>
        <p:sp>
          <p:nvSpPr>
            <p:cNvPr id="91" name="Oval 90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93" name="Group 55"/>
          <p:cNvGrpSpPr/>
          <p:nvPr/>
        </p:nvGrpSpPr>
        <p:grpSpPr>
          <a:xfrm>
            <a:off x="3512351" y="2343104"/>
            <a:ext cx="576064" cy="576064"/>
            <a:chOff x="5076056" y="1412776"/>
            <a:chExt cx="576064" cy="576064"/>
          </a:xfrm>
        </p:grpSpPr>
        <p:sp>
          <p:nvSpPr>
            <p:cNvPr id="94" name="Oval 93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97" name="Straight Arrow Connector 96"/>
          <p:cNvCxnSpPr>
            <a:stCxn id="85" idx="4"/>
          </p:cNvCxnSpPr>
          <p:nvPr/>
        </p:nvCxnSpPr>
        <p:spPr>
          <a:xfrm>
            <a:off x="48801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4"/>
          </p:cNvCxnSpPr>
          <p:nvPr/>
        </p:nvCxnSpPr>
        <p:spPr>
          <a:xfrm flipH="1">
            <a:off x="1208095" y="2919168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64825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3296327" y="2991176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229304" y="3876481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2372880" y="3842615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165902" y="46627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1231053" y="5289586"/>
            <a:ext cx="2151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); inputs are bits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1203" y="4301071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9038" y="6004475"/>
            <a:ext cx="52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OT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960540" y="5782907"/>
            <a:ext cx="403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Homomorphic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/ Semi-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homomorphic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Encryption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46798" y="6377004"/>
            <a:ext cx="291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Constant Round Protocols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676344" y="6360071"/>
            <a:ext cx="328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 Constant Round Protocols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024391" y="3585225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963203" y="3494516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41962"/>
              </p:ext>
            </p:extLst>
          </p:nvPr>
        </p:nvGraphicFramePr>
        <p:xfrm>
          <a:off x="3662320" y="1528240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28" name="Equation" r:id="rId4" imgW="127000" imgH="114300" progId="Equation.3">
                  <p:embed/>
                </p:oleObj>
              </mc:Choice>
              <mc:Fallback>
                <p:oleObj name="Equation" r:id="rId4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2320" y="1528240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2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7" grpId="0"/>
      <p:bldP spid="108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161908"/>
            <a:ext cx="8741276" cy="735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1-out-of-2 Oblivious Transfer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4884212" y="3573485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6789215" y="3556552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884212" y="3573485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08983"/>
              </p:ext>
            </p:extLst>
          </p:nvPr>
        </p:nvGraphicFramePr>
        <p:xfrm>
          <a:off x="2167531" y="179685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061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531" y="179685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73090" y="195434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2591" y="1359793"/>
            <a:ext cx="231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Message Transfer: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graphicFrame>
        <p:nvGraphicFramePr>
          <p:cNvPr id="2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885630"/>
              </p:ext>
            </p:extLst>
          </p:nvPr>
        </p:nvGraphicFramePr>
        <p:xfrm>
          <a:off x="7068617" y="172912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062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8617" y="172912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627422" y="195673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3714" y="1978261"/>
            <a:ext cx="3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17703" y="2184400"/>
            <a:ext cx="3213764" cy="16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033036"/>
              </p:ext>
            </p:extLst>
          </p:nvPr>
        </p:nvGraphicFramePr>
        <p:xfrm>
          <a:off x="2167534" y="29652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06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534" y="29652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573093" y="312272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9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734495"/>
              </p:ext>
            </p:extLst>
          </p:nvPr>
        </p:nvGraphicFramePr>
        <p:xfrm>
          <a:off x="7068620" y="289750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06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8620" y="289750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627425" y="312511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5186" y="3061976"/>
            <a:ext cx="46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119304" y="3420512"/>
            <a:ext cx="3213761" cy="16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572193" y="3097346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5589" y="3432791"/>
            <a:ext cx="455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m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38960" y="1962052"/>
            <a:ext cx="3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4310" y="4023270"/>
            <a:ext cx="212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 does not know b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333065" y="4074069"/>
            <a:ext cx="2381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does not know m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endParaRPr lang="en-US" baseline="-25000" dirty="0"/>
          </a:p>
        </p:txBody>
      </p:sp>
      <p:sp>
        <p:nvSpPr>
          <p:cNvPr id="17" name="Rounded Rectangle 16"/>
          <p:cNvSpPr/>
          <p:nvPr/>
        </p:nvSpPr>
        <p:spPr>
          <a:xfrm>
            <a:off x="3623733" y="4825997"/>
            <a:ext cx="1761067" cy="145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59204" y="5243296"/>
            <a:ext cx="14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1-out-of-2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OT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21446" y="5198530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721446" y="5858930"/>
            <a:ext cx="8497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418669" y="5889627"/>
            <a:ext cx="7958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418670" y="5198530"/>
            <a:ext cx="8127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37216" y="4983477"/>
            <a:ext cx="457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>
                <a:latin typeface="Comic Sans MS" pitchFamily="66" charset="0"/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60403" y="5620296"/>
            <a:ext cx="4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23192" y="496654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9549" y="5651954"/>
            <a:ext cx="455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m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endParaRPr lang="en-US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0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0" grpId="0"/>
      <p:bldP spid="28" grpId="0"/>
      <p:bldP spid="4" grpId="0"/>
      <p:bldP spid="33" grpId="0"/>
      <p:bldP spid="40" grpId="0"/>
      <p:bldP spid="41" grpId="0"/>
      <p:bldP spid="46" grpId="0"/>
      <p:bldP spid="15" grpId="0"/>
      <p:bldP spid="48" grpId="0"/>
      <p:bldP spid="16" grpId="0"/>
      <p:bldP spid="52" grpId="0"/>
      <p:bldP spid="17" grpId="0" animBg="1"/>
      <p:bldP spid="18" grpId="0"/>
      <p:bldP spid="24" grpId="0"/>
      <p:bldP spid="60" grpId="0"/>
      <p:bldP spid="6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2579" y="180088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Ideal Functionality for OT </a:t>
            </a:r>
          </a:p>
        </p:txBody>
      </p:sp>
      <p:graphicFrame>
        <p:nvGraphicFramePr>
          <p:cNvPr id="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972740"/>
              </p:ext>
            </p:extLst>
          </p:nvPr>
        </p:nvGraphicFramePr>
        <p:xfrm>
          <a:off x="1619541" y="272256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85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541" y="272256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94770"/>
              </p:ext>
            </p:extLst>
          </p:nvPr>
        </p:nvGraphicFramePr>
        <p:xfrm>
          <a:off x="6685490" y="272256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86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490" y="272256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898380" y="3948700"/>
            <a:ext cx="665682" cy="616733"/>
            <a:chOff x="5096933" y="5191400"/>
            <a:chExt cx="665682" cy="616733"/>
          </a:xfrm>
        </p:grpSpPr>
        <p:sp>
          <p:nvSpPr>
            <p:cNvPr id="10" name="Oval 9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266943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911" y="3948700"/>
            <a:ext cx="614883" cy="616733"/>
            <a:chOff x="5096933" y="5191400"/>
            <a:chExt cx="614883" cy="616733"/>
          </a:xfrm>
        </p:grpSpPr>
        <p:sp>
          <p:nvSpPr>
            <p:cNvPr id="16" name="Oval 15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121172" y="5199586"/>
              <a:ext cx="5906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>
                  <a:latin typeface="Comic Sans MS"/>
                  <a:cs typeface="Comic Sans MS"/>
                </a:rPr>
                <a:t>m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5145" y="2548313"/>
            <a:ext cx="956792" cy="201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095607" y="2869442"/>
            <a:ext cx="46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3540" y="2929613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2563516" y="3192608"/>
            <a:ext cx="992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79980" y="3174834"/>
            <a:ext cx="9548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80449" y="4252708"/>
            <a:ext cx="9548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13846" y="4227983"/>
            <a:ext cx="992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2579" y="180088"/>
            <a:ext cx="8812088" cy="10899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OT from CPA-secure PKE with Public Key </a:t>
            </a:r>
            <a:r>
              <a:rPr lang="en-US" sz="28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Samplability</a:t>
            </a: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[E</a:t>
            </a:r>
            <a:r>
              <a:rPr lang="en-US" sz="2800" kern="0" dirty="0" smtClean="0">
                <a:latin typeface="Comic Sans MS"/>
                <a:ea typeface="+mj-ea"/>
                <a:cs typeface="Comic Sans MS"/>
              </a:rPr>
              <a:t>ven</a:t>
            </a: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</a:t>
            </a:r>
            <a:r>
              <a:rPr lang="en-US" sz="2800" kern="0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oldreich</a:t>
            </a: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L</a:t>
            </a:r>
            <a:r>
              <a:rPr lang="en-US" sz="2800" kern="0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empel</a:t>
            </a: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85]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4" y="1506958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&gt;&gt; A public-key encryption scheme is a collection of 3 PPT algorithms 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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= (Gen,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Dec)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65004" y="2196273"/>
            <a:ext cx="790873" cy="380946"/>
            <a:chOff x="1756519" y="2708920"/>
            <a:chExt cx="790873" cy="380946"/>
          </a:xfrm>
        </p:grpSpPr>
        <p:sp>
          <p:nvSpPr>
            <p:cNvPr id="5" name="Rectangle 4"/>
            <p:cNvSpPr/>
            <p:nvPr/>
          </p:nvSpPr>
          <p:spPr>
            <a:xfrm>
              <a:off x="1756519" y="2708920"/>
              <a:ext cx="496887" cy="3809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mic Sans MS"/>
                <a:cs typeface="Comic Sans MS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763688" y="2782089"/>
              <a:ext cx="7837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Gen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82986" y="2361195"/>
            <a:ext cx="58201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4121" y="2073163"/>
            <a:ext cx="468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1</a:t>
            </a:r>
            <a:r>
              <a:rPr lang="en-US" sz="2000" baseline="30000" dirty="0" smtClean="0">
                <a:latin typeface="Comic Sans MS"/>
                <a:cs typeface="Comic Sans MS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9060" y="2361195"/>
            <a:ext cx="13609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9060" y="2073163"/>
            <a:ext cx="1541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Comic Sans MS"/>
                <a:cs typeface="Comic Sans MS"/>
              </a:rPr>
              <a:t>p</a:t>
            </a:r>
            <a:r>
              <a:rPr lang="en-US" sz="1400" dirty="0" err="1" smtClean="0">
                <a:latin typeface="Comic Sans MS"/>
                <a:cs typeface="Comic Sans MS"/>
              </a:rPr>
              <a:t>k</a:t>
            </a:r>
            <a:r>
              <a:rPr lang="en-US" sz="1400" dirty="0" smtClean="0">
                <a:latin typeface="Comic Sans MS"/>
                <a:cs typeface="Comic Sans MS"/>
              </a:rPr>
              <a:t>, </a:t>
            </a:r>
            <a:r>
              <a:rPr lang="en-US" sz="1400" dirty="0" err="1" smtClean="0">
                <a:latin typeface="Comic Sans MS"/>
                <a:cs typeface="Comic Sans MS"/>
              </a:rPr>
              <a:t>sk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 {0, 1}</a:t>
            </a:r>
            <a:r>
              <a:rPr lang="en-US" sz="2000" baseline="30000" dirty="0" smtClean="0">
                <a:latin typeface="Comic Sans MS"/>
                <a:cs typeface="Comic Sans MS"/>
                <a:sym typeface="Symbol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95201" y="2073163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Syntax:   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sk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  Gen(1</a:t>
            </a:r>
            <a:r>
              <a:rPr lang="en-US" sz="20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38071" y="3555912"/>
            <a:ext cx="783704" cy="380946"/>
            <a:chOff x="1763688" y="2708920"/>
            <a:chExt cx="783704" cy="380946"/>
          </a:xfrm>
        </p:grpSpPr>
        <p:sp>
          <p:nvSpPr>
            <p:cNvPr id="13" name="Rectangle 12"/>
            <p:cNvSpPr/>
            <p:nvPr/>
          </p:nvSpPr>
          <p:spPr>
            <a:xfrm>
              <a:off x="1763688" y="2708920"/>
              <a:ext cx="514889" cy="3809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mic Sans MS"/>
                <a:cs typeface="Comic Sans MS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763688" y="2761183"/>
              <a:ext cx="7837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Enc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94798" y="3771936"/>
            <a:ext cx="9432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2790" y="3464159"/>
            <a:ext cx="1151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m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 M</a:t>
            </a:r>
            <a:endParaRPr lang="en-US" sz="20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14135" y="3771936"/>
            <a:ext cx="4968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178974" y="3464159"/>
            <a:ext cx="468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/>
                <a:cs typeface="Comic Sans MS"/>
              </a:rPr>
              <a:t>c</a:t>
            </a:r>
            <a:endParaRPr lang="en-US" sz="14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18934" y="3051856"/>
            <a:ext cx="0" cy="512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818934" y="3051856"/>
            <a:ext cx="468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latin typeface="Comic Sans MS"/>
                <a:cs typeface="Comic Sans MS"/>
              </a:rPr>
              <a:t>pk</a:t>
            </a:r>
            <a:endParaRPr lang="en-US" sz="14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237616" y="3356821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Syntax:   c 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2000" baseline="-250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(m)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237616" y="3721137"/>
            <a:ext cx="2469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andomized </a:t>
            </a:r>
            <a:r>
              <a:rPr lang="en-US" sz="1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algo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19139" y="4534773"/>
            <a:ext cx="1710111" cy="821378"/>
            <a:chOff x="1140866" y="4788768"/>
            <a:chExt cx="1710111" cy="821378"/>
          </a:xfrm>
        </p:grpSpPr>
        <p:grpSp>
          <p:nvGrpSpPr>
            <p:cNvPr id="25" name="Group 24"/>
            <p:cNvGrpSpPr/>
            <p:nvPr/>
          </p:nvGrpSpPr>
          <p:grpSpPr>
            <a:xfrm>
              <a:off x="1612503" y="5229200"/>
              <a:ext cx="783704" cy="380946"/>
              <a:chOff x="1763688" y="2708920"/>
              <a:chExt cx="783704" cy="38094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763688" y="2708920"/>
                <a:ext cx="529227" cy="3809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mic Sans MS"/>
                  <a:cs typeface="Comic Sans MS"/>
                </a:endParaRPr>
              </a:p>
            </p:txBody>
          </p: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1763688" y="2782089"/>
                <a:ext cx="78370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Comic Sans MS"/>
                    <a:cs typeface="Comic Sans MS"/>
                  </a:rPr>
                  <a:t>Dec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>
              <a:off x="1140866" y="5445224"/>
              <a:ext cx="4716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223628" y="5137447"/>
              <a:ext cx="468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c</a:t>
              </a:r>
              <a:endPara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195736" y="5444643"/>
              <a:ext cx="655241" cy="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267744" y="5137447"/>
              <a:ext cx="468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omic Sans MS"/>
                  <a:cs typeface="Comic Sans MS"/>
                </a:rPr>
                <a:t>m</a:t>
              </a:r>
              <a:endPara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907704" y="4797152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907704" y="4788768"/>
              <a:ext cx="468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sk</a:t>
              </a:r>
              <a:endPara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237616" y="4555643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Syntax:   m:=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Dec</a:t>
            </a:r>
            <a:r>
              <a:rPr lang="en-US" sz="2000" baseline="-25000" dirty="0" err="1" smtClean="0">
                <a:latin typeface="Comic Sans MS"/>
                <a:cs typeface="Comic Sans MS"/>
                <a:sym typeface="Symbol"/>
              </a:rPr>
              <a:t>sk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(c)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86817" y="5477439"/>
            <a:ext cx="41764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Except with a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negligible probability over (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sk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)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output by Gen(1</a:t>
            </a:r>
            <a:r>
              <a:rPr lang="en-US" sz="20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), we require the following for every (legal) plaintext m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186817" y="6386897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Dec</a:t>
            </a:r>
            <a:r>
              <a:rPr lang="en-US" sz="2000" baseline="-25000" dirty="0" err="1" smtClean="0">
                <a:latin typeface="Comic Sans MS"/>
                <a:cs typeface="Comic Sans MS"/>
                <a:sym typeface="Symbol"/>
              </a:rPr>
              <a:t>sk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baseline="-250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(m)):= m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237616" y="2455876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Randomized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Algo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237616" y="4915683"/>
            <a:ext cx="2231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Deterministic (</a:t>
            </a:r>
            <a:r>
              <a:rPr lang="en-US" sz="1400" dirty="0" err="1" smtClean="0">
                <a:latin typeface="Comic Sans MS"/>
                <a:cs typeface="Comic Sans MS"/>
              </a:rPr>
              <a:t>w.l.o.g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822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18" grpId="0"/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9512" y="245682"/>
            <a:ext cx="8712968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CPA Security</a:t>
            </a:r>
            <a:endParaRPr lang="en-US" sz="28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538" y="2572471"/>
            <a:ext cx="1537113" cy="9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984561" y="1442389"/>
            <a:ext cx="20303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 = </a:t>
            </a:r>
            <a:r>
              <a:rPr lang="en-US" sz="1400" dirty="0" smtClean="0">
                <a:latin typeface="Comic Sans MS"/>
                <a:cs typeface="Comic Sans MS"/>
              </a:rPr>
              <a:t>(Gen, Enc, Dec)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51520" y="345048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439562" y="3501008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423374" y="2872681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381544" y="2564904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m</a:t>
            </a:r>
            <a:r>
              <a:rPr lang="en-US" sz="1400" baseline="-25000" dirty="0" smtClean="0">
                <a:latin typeface="Comic Sans MS"/>
                <a:cs typeface="Comic Sans MS"/>
              </a:rPr>
              <a:t>0</a:t>
            </a:r>
            <a:r>
              <a:rPr lang="en-US" sz="1400" dirty="0" smtClean="0">
                <a:latin typeface="Comic Sans MS"/>
                <a:cs typeface="Comic Sans MS"/>
              </a:rPr>
              <a:t>, m</a:t>
            </a:r>
            <a:r>
              <a:rPr lang="en-US" sz="1400" baseline="-25000" dirty="0" smtClean="0">
                <a:latin typeface="Comic Sans MS"/>
                <a:cs typeface="Comic Sans MS"/>
              </a:rPr>
              <a:t>1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smtClean="0">
                <a:latin typeface="Comic Sans MS"/>
                <a:cs typeface="Comic Sans MS"/>
              </a:rPr>
              <a:t>|m</a:t>
            </a:r>
            <a:r>
              <a:rPr lang="en-US" sz="1400" baseline="-25000" dirty="0" smtClean="0">
                <a:latin typeface="Comic Sans MS"/>
                <a:cs typeface="Comic Sans MS"/>
              </a:rPr>
              <a:t>0</a:t>
            </a:r>
            <a:r>
              <a:rPr lang="en-US" sz="1400" dirty="0" smtClean="0">
                <a:latin typeface="Comic Sans MS"/>
                <a:cs typeface="Comic Sans MS"/>
              </a:rPr>
              <a:t>|=|m</a:t>
            </a:r>
            <a:r>
              <a:rPr lang="en-US" sz="1400" baseline="-25000" dirty="0" smtClean="0">
                <a:latin typeface="Comic Sans MS"/>
                <a:cs typeface="Comic Sans MS"/>
              </a:rPr>
              <a:t>1</a:t>
            </a:r>
            <a:r>
              <a:rPr lang="en-US" sz="1400" dirty="0" smtClean="0">
                <a:latin typeface="Comic Sans MS"/>
                <a:cs typeface="Comic Sans MS"/>
              </a:rPr>
              <a:t>|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53" name="Group 48"/>
          <p:cNvGrpSpPr/>
          <p:nvPr/>
        </p:nvGrpSpPr>
        <p:grpSpPr>
          <a:xfrm>
            <a:off x="8362056" y="3068962"/>
            <a:ext cx="890464" cy="307777"/>
            <a:chOff x="7474944" y="5223804"/>
            <a:chExt cx="1003796" cy="561692"/>
          </a:xfrm>
        </p:grpSpPr>
        <p:sp>
          <p:nvSpPr>
            <p:cNvPr id="55" name="Rectangle 54"/>
            <p:cNvSpPr/>
            <p:nvPr/>
          </p:nvSpPr>
          <p:spPr>
            <a:xfrm>
              <a:off x="7524329" y="5301208"/>
              <a:ext cx="768825" cy="463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omic Sans MS"/>
                <a:cs typeface="Comic Sans MS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7474944" y="5223804"/>
              <a:ext cx="1003796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Gen(1</a:t>
              </a:r>
              <a:r>
                <a:rPr lang="en-US" sz="1400" baseline="30000" dirty="0" smtClean="0">
                  <a:latin typeface="Comic Sans MS"/>
                  <a:cs typeface="Comic Sans MS"/>
                </a:rPr>
                <a:t>n</a:t>
              </a:r>
              <a:r>
                <a:rPr lang="en-US" sz="1400" dirty="0" smtClean="0">
                  <a:latin typeface="Comic Sans MS"/>
                  <a:cs typeface="Comic Sans MS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26194" y="2313746"/>
            <a:ext cx="1206246" cy="480861"/>
            <a:chOff x="7267392" y="1543317"/>
            <a:chExt cx="1359768" cy="877571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423374" y="3330359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325105" y="2996952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c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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baseline="-250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baseline="-25000" dirty="0" err="1" smtClean="0">
                <a:latin typeface="Comic Sans MS"/>
                <a:cs typeface="Comic Sans MS"/>
                <a:sym typeface="Symbol"/>
              </a:rPr>
              <a:t>b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487252" y="3778961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644495" y="3471972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b’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979712" y="3789040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3203848" y="4192052"/>
            <a:ext cx="1724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Game Output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1" name="Group 66"/>
          <p:cNvGrpSpPr/>
          <p:nvPr/>
        </p:nvGrpSpPr>
        <p:grpSpPr>
          <a:xfrm>
            <a:off x="2231740" y="4205111"/>
            <a:ext cx="1213683" cy="464607"/>
            <a:chOff x="7452320" y="1572982"/>
            <a:chExt cx="1368152" cy="847906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47800" y="4602614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5" name="Group 70"/>
          <p:cNvGrpSpPr/>
          <p:nvPr/>
        </p:nvGrpSpPr>
        <p:grpSpPr>
          <a:xfrm>
            <a:off x="4595228" y="4407271"/>
            <a:ext cx="1343522" cy="307777"/>
            <a:chOff x="6948264" y="1789529"/>
            <a:chExt cx="1514516" cy="561693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344344" y="4530606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9" name="Group 75"/>
          <p:cNvGrpSpPr/>
          <p:nvPr/>
        </p:nvGrpSpPr>
        <p:grpSpPr>
          <a:xfrm>
            <a:off x="179512" y="1206874"/>
            <a:ext cx="8424936" cy="646331"/>
            <a:chOff x="179512" y="1002214"/>
            <a:chExt cx="8424936" cy="646331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84249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I</a:t>
              </a:r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ndistinguishability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 experiment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81" name="Group 74"/>
            <p:cNvGrpSpPr/>
            <p:nvPr/>
          </p:nvGrpSpPr>
          <p:grpSpPr>
            <a:xfrm>
              <a:off x="3059832" y="1002214"/>
              <a:ext cx="2232248" cy="646331"/>
              <a:chOff x="2564160" y="1628800"/>
              <a:chExt cx="2232248" cy="646331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1804754"/>
                <a:ext cx="2232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latin typeface="Comic Sans MS"/>
                    <a:cs typeface="Comic Sans MS"/>
                  </a:rPr>
                  <a:t>PubK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         (n)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004592" y="1967354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omic Sans MS"/>
                    <a:cs typeface="Comic Sans MS"/>
                  </a:rPr>
                  <a:t>A, </a:t>
                </a:r>
                <a:r>
                  <a:rPr lang="en-US" sz="1400" dirty="0" smtClean="0">
                    <a:latin typeface="Comic Sans MS"/>
                    <a:cs typeface="Comic Sans MS"/>
                    <a:sym typeface="Symbol"/>
                  </a:rPr>
                  <a:t>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>
                <a:off x="3076600" y="1628800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latin typeface="Comic Sans MS"/>
                    <a:cs typeface="Comic Sans MS"/>
                  </a:rPr>
                  <a:t>cpa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75928" y="213285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PPT A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8748464" y="3342590"/>
            <a:ext cx="0" cy="3615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558614"/>
            <a:ext cx="216024" cy="5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678651" y="3212976"/>
            <a:ext cx="7097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7801000" y="2905199"/>
            <a:ext cx="803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>
                <a:latin typeface="Comic Sans MS"/>
                <a:cs typeface="Comic Sans MS"/>
                <a:sym typeface="Symbol"/>
              </a:rPr>
              <a:t>p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sk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411760" y="2420888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3851920" y="2113111"/>
            <a:ext cx="803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08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204864"/>
            <a:ext cx="216024" cy="5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108"/>
          <p:cNvGrpSpPr/>
          <p:nvPr/>
        </p:nvGrpSpPr>
        <p:grpSpPr>
          <a:xfrm>
            <a:off x="4544428" y="1362254"/>
            <a:ext cx="3168351" cy="1116704"/>
            <a:chOff x="-36512" y="4904584"/>
            <a:chExt cx="3168351" cy="1116704"/>
          </a:xfrm>
        </p:grpSpPr>
        <p:sp>
          <p:nvSpPr>
            <p:cNvPr id="110" name="Cloud Callout 109"/>
            <p:cNvSpPr/>
            <p:nvPr/>
          </p:nvSpPr>
          <p:spPr>
            <a:xfrm>
              <a:off x="-36512" y="4904584"/>
              <a:ext cx="3168351" cy="111670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323527" y="5138608"/>
              <a:ext cx="258390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  <a:sym typeface="Symbol"/>
                </a:rPr>
                <a:t>In the real-world, everyone including the attacker will have the public key </a:t>
              </a:r>
              <a:r>
                <a:rPr lang="en-US" sz="1400" dirty="0" err="1" smtClean="0">
                  <a:latin typeface="Comic Sans MS"/>
                  <a:cs typeface="Comic Sans MS"/>
                  <a:sym typeface="Symbol"/>
                </a:rPr>
                <a:t>pk</a:t>
              </a:r>
              <a:r>
                <a:rPr lang="en-US" sz="1400" dirty="0" smtClean="0">
                  <a:latin typeface="Comic Sans MS"/>
                  <a:cs typeface="Comic Sans MS"/>
                  <a:sym typeface="Symbol"/>
                </a:rPr>
                <a:t> </a:t>
              </a:r>
              <a:endPara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251520" y="511538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   is CPA-secure if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for every PPT  attacker A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 taking part in the above experiment, the probability that A wins the experiment is 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at most negligibly better than ½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623682" y="5619609"/>
            <a:ext cx="3808040" cy="977914"/>
            <a:chOff x="5588496" y="5013176"/>
            <a:chExt cx="3808040" cy="977914"/>
          </a:xfrm>
        </p:grpSpPr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  <a:sym typeface="Symbol"/>
                </a:rPr>
                <a:t>½</a:t>
              </a:r>
              <a:r>
                <a:rPr lang="en-US" sz="1600" dirty="0" smtClean="0">
                  <a:latin typeface="Comic Sans MS"/>
                  <a:cs typeface="Comic Sans MS"/>
                  <a:sym typeface="Symbol"/>
                </a:rPr>
                <a:t> + </a:t>
              </a:r>
              <a:r>
                <a:rPr lang="en-US" sz="1600" dirty="0" err="1" smtClean="0">
                  <a:latin typeface="Comic Sans MS"/>
                  <a:cs typeface="Comic Sans MS"/>
                  <a:sym typeface="Symbol"/>
                </a:rPr>
                <a:t>negl</a:t>
              </a:r>
              <a:r>
                <a:rPr lang="en-US" sz="1600" dirty="0" smtClean="0">
                  <a:latin typeface="Comic Sans MS"/>
                  <a:cs typeface="Comic Sans MS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15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11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1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omic Sans MS"/>
                      <a:cs typeface="Comic Sans MS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/>
                    <a:cs typeface="Comic Sans MS"/>
                  </a:endParaRPr>
                </a:p>
              </p:txBody>
            </p:sp>
            <p:grpSp>
              <p:nvGrpSpPr>
                <p:cNvPr id="120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1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PubK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A, 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sp>
                <p:nvSpPr>
                  <p:cNvPr id="1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/>
                        <a:cs typeface="Comic Sans MS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/>
                      <a:cs typeface="Comic Sans MS"/>
                    </a:endParaRPr>
                  </a:p>
                </p:txBody>
              </p:sp>
              <p:sp>
                <p:nvSpPr>
                  <p:cNvPr id="123" name="Double Bracket 12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omic Sans MS"/>
                      <a:cs typeface="Comic Sans MS"/>
                    </a:endParaRPr>
                  </a:p>
                </p:txBody>
              </p:sp>
            </p:grpSp>
          </p:grp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/>
                    <a:cs typeface="Comic Sans MS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894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65" grpId="0"/>
      <p:bldP spid="67" grpId="0"/>
      <p:bldP spid="69" grpId="0"/>
      <p:bldP spid="70" grpId="0"/>
      <p:bldP spid="74" grpId="0"/>
      <p:bldP spid="78" grpId="0"/>
      <p:bldP spid="100" grpId="0"/>
      <p:bldP spid="105" grpId="0"/>
      <p:bldP spid="107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2579" y="180088"/>
            <a:ext cx="8812088" cy="10899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PKE with Public Key </a:t>
            </a:r>
            <a:r>
              <a:rPr lang="en-US" sz="28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Samplability</a:t>
            </a: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3" y="1506958"/>
            <a:ext cx="8867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&gt;&gt; A public-key encryption scheme is a collection of 5 PPT algorithms 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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= (Gen,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Dec, </a:t>
            </a:r>
            <a:r>
              <a:rPr lang="en-US" sz="1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oGen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fGen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4441" y="2196273"/>
            <a:ext cx="783704" cy="380946"/>
            <a:chOff x="1695956" y="2708920"/>
            <a:chExt cx="783704" cy="380946"/>
          </a:xfrm>
        </p:grpSpPr>
        <p:sp>
          <p:nvSpPr>
            <p:cNvPr id="5" name="Rectangle 4"/>
            <p:cNvSpPr/>
            <p:nvPr/>
          </p:nvSpPr>
          <p:spPr>
            <a:xfrm>
              <a:off x="1756519" y="2708920"/>
              <a:ext cx="496887" cy="3809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mic Sans MS"/>
                <a:cs typeface="Comic Sans MS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695956" y="2731290"/>
              <a:ext cx="7837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oGen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82986" y="2361195"/>
            <a:ext cx="58201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4121" y="2073163"/>
            <a:ext cx="468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1</a:t>
            </a:r>
            <a:r>
              <a:rPr lang="en-US" sz="2000" baseline="30000" dirty="0" smtClean="0">
                <a:latin typeface="Comic Sans MS"/>
                <a:cs typeface="Comic Sans MS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9060" y="2361195"/>
            <a:ext cx="76019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9060" y="2073164"/>
            <a:ext cx="645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Comic Sans MS"/>
                <a:cs typeface="Comic Sans MS"/>
              </a:rPr>
              <a:t>p</a:t>
            </a:r>
            <a:r>
              <a:rPr lang="en-US" sz="1400" dirty="0" err="1" smtClean="0">
                <a:latin typeface="Comic Sans MS"/>
                <a:cs typeface="Comic Sans MS"/>
              </a:rPr>
              <a:t>k</a:t>
            </a:r>
            <a:r>
              <a:rPr lang="en-US" sz="1400" dirty="0" smtClean="0">
                <a:latin typeface="Comic Sans MS"/>
                <a:cs typeface="Comic Sans MS"/>
              </a:rPr>
              <a:t>, r</a:t>
            </a:r>
            <a:endParaRPr lang="en-US" sz="20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95201" y="2073163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Syntax:   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r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 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oGen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(1</a:t>
            </a:r>
            <a:r>
              <a:rPr lang="en-US" sz="20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58200" y="3555912"/>
            <a:ext cx="783704" cy="380946"/>
            <a:chOff x="1729822" y="2708920"/>
            <a:chExt cx="783704" cy="380946"/>
          </a:xfrm>
        </p:grpSpPr>
        <p:sp>
          <p:nvSpPr>
            <p:cNvPr id="13" name="Rectangle 12"/>
            <p:cNvSpPr/>
            <p:nvPr/>
          </p:nvSpPr>
          <p:spPr>
            <a:xfrm>
              <a:off x="1763688" y="2708920"/>
              <a:ext cx="514889" cy="3809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mic Sans MS"/>
                <a:cs typeface="Comic Sans MS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729822" y="2761183"/>
              <a:ext cx="7837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fGen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848793" y="3771936"/>
            <a:ext cx="9432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974" y="3481092"/>
            <a:ext cx="182556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          </a:t>
            </a:r>
            <a:r>
              <a:rPr lang="en-US" sz="1400" dirty="0" err="1" smtClean="0">
                <a:latin typeface="Comic Sans MS"/>
                <a:cs typeface="Comic Sans MS"/>
              </a:rPr>
              <a:t>pk</a:t>
            </a:r>
            <a:r>
              <a:rPr lang="en-US" sz="1400" dirty="0" smtClean="0">
                <a:latin typeface="Comic Sans MS"/>
                <a:cs typeface="Comic Sans MS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</a:rPr>
              <a:t>pk,sk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 Gen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(1</a:t>
            </a:r>
            <a:r>
              <a:rPr lang="en-US" sz="2000" baseline="30000" dirty="0">
                <a:latin typeface="Comic Sans MS"/>
                <a:cs typeface="Comic Sans MS"/>
                <a:sym typeface="Symbol"/>
              </a:rPr>
              <a:t>n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)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endParaRPr lang="en-US" sz="20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68130" y="3771936"/>
            <a:ext cx="4968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432969" y="3464159"/>
            <a:ext cx="468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/>
                <a:cs typeface="Comic Sans MS"/>
              </a:rPr>
              <a:t>r</a:t>
            </a:r>
            <a:r>
              <a:rPr lang="en-US" sz="1400" dirty="0" smtClean="0">
                <a:latin typeface="Comic Sans MS"/>
                <a:cs typeface="Comic Sans MS"/>
              </a:rPr>
              <a:t>’</a:t>
            </a:r>
            <a:endParaRPr lang="en-US" sz="14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237616" y="3356821"/>
            <a:ext cx="2511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Syntax:   r’ 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fGen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61891" y="496943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pk,r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’) and 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pk,r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 looks indistinguishable</a:t>
            </a:r>
            <a:endParaRPr lang="en-US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2986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18" grpId="0"/>
      <p:bldP spid="22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9512" y="245682"/>
            <a:ext cx="8712968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Key </a:t>
            </a:r>
            <a:r>
              <a:rPr lang="en-US" sz="28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Samplability</a:t>
            </a:r>
            <a:endParaRPr lang="en-US" sz="28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538" y="2572471"/>
            <a:ext cx="1537113" cy="9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239508" y="1442389"/>
            <a:ext cx="2921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 = </a:t>
            </a:r>
            <a:r>
              <a:rPr lang="en-US" sz="1400" dirty="0" smtClean="0">
                <a:latin typeface="Comic Sans MS"/>
                <a:cs typeface="Comic Sans MS"/>
              </a:rPr>
              <a:t>(Gen, Enc, Dec,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1400" dirty="0" err="1">
                <a:latin typeface="Comic Sans MS"/>
                <a:cs typeface="Comic Sans MS"/>
                <a:sym typeface="Symbol"/>
              </a:rPr>
              <a:t>oGen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err="1">
                <a:latin typeface="Comic Sans MS"/>
                <a:cs typeface="Comic Sans MS"/>
                <a:sym typeface="Symbol"/>
              </a:rPr>
              <a:t>fGen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51520" y="345048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326194" y="2313746"/>
            <a:ext cx="1206246" cy="480861"/>
            <a:chOff x="7267392" y="1543317"/>
            <a:chExt cx="1359768" cy="877571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2487252" y="3355636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644495" y="3048647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</a:rPr>
              <a:t>b’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66786" y="3700995"/>
            <a:ext cx="1724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Game Output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1" name="Group 66"/>
          <p:cNvGrpSpPr/>
          <p:nvPr/>
        </p:nvGrpSpPr>
        <p:grpSpPr>
          <a:xfrm>
            <a:off x="1994678" y="3714054"/>
            <a:ext cx="1213683" cy="464607"/>
            <a:chOff x="7452320" y="1572982"/>
            <a:chExt cx="1368152" cy="847906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10738" y="4111557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5" name="Group 70"/>
          <p:cNvGrpSpPr/>
          <p:nvPr/>
        </p:nvGrpSpPr>
        <p:grpSpPr>
          <a:xfrm>
            <a:off x="4358166" y="3916214"/>
            <a:ext cx="1343522" cy="307777"/>
            <a:chOff x="6948264" y="1789529"/>
            <a:chExt cx="1514516" cy="561693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107282" y="4039549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9" name="Group 75"/>
          <p:cNvGrpSpPr/>
          <p:nvPr/>
        </p:nvGrpSpPr>
        <p:grpSpPr>
          <a:xfrm>
            <a:off x="179512" y="1206874"/>
            <a:ext cx="8424936" cy="646331"/>
            <a:chOff x="179512" y="1002214"/>
            <a:chExt cx="8424936" cy="646331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84249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I</a:t>
              </a:r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ndistinguishability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 experiment</a:t>
              </a:r>
              <a:endParaRPr lang="en-US" sz="1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81" name="Group 74"/>
            <p:cNvGrpSpPr/>
            <p:nvPr/>
          </p:nvGrpSpPr>
          <p:grpSpPr>
            <a:xfrm>
              <a:off x="3059832" y="1002214"/>
              <a:ext cx="2232248" cy="646331"/>
              <a:chOff x="2564160" y="1628800"/>
              <a:chExt cx="2232248" cy="646331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1804754"/>
                <a:ext cx="2232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latin typeface="Comic Sans MS"/>
                    <a:cs typeface="Comic Sans MS"/>
                  </a:rPr>
                  <a:t>PubK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         (n)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004592" y="1967354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omic Sans MS"/>
                    <a:cs typeface="Comic Sans MS"/>
                  </a:rPr>
                  <a:t>A, </a:t>
                </a:r>
                <a:r>
                  <a:rPr lang="en-US" sz="1400" dirty="0" smtClean="0">
                    <a:latin typeface="Comic Sans MS"/>
                    <a:cs typeface="Comic Sans MS"/>
                    <a:sym typeface="Symbol"/>
                  </a:rPr>
                  <a:t>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>
                <a:off x="3004592" y="1628800"/>
                <a:ext cx="71169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latin typeface="Comic Sans MS"/>
                    <a:cs typeface="Comic Sans MS"/>
                  </a:rPr>
                  <a:t>ksamp</a:t>
                </a:r>
                <a:endPara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75928" y="213285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PPT A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7334875" y="3587441"/>
            <a:ext cx="159764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sk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 </a:t>
            </a:r>
            <a:r>
              <a:rPr lang="en-US" sz="1400" dirty="0">
                <a:latin typeface="Comic Sans MS"/>
                <a:cs typeface="Comic Sans MS"/>
              </a:rPr>
              <a:t>Gen(1</a:t>
            </a:r>
            <a:r>
              <a:rPr lang="en-US" sz="1400" baseline="30000" dirty="0">
                <a:latin typeface="Comic Sans MS"/>
                <a:cs typeface="Comic Sans MS"/>
              </a:rPr>
              <a:t>n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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f</a:t>
            </a:r>
            <a:r>
              <a:rPr lang="en-US" sz="1400" dirty="0" err="1" smtClean="0">
                <a:latin typeface="Comic Sans MS"/>
                <a:cs typeface="Comic Sans MS"/>
              </a:rPr>
              <a:t>Gen</a:t>
            </a:r>
            <a:r>
              <a:rPr lang="en-US" sz="1400" dirty="0" smtClean="0">
                <a:latin typeface="Comic Sans MS"/>
                <a:cs typeface="Comic Sans MS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</a:rPr>
              <a:t>pk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411760" y="2708749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3530193" y="2265508"/>
            <a:ext cx="803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pk,r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08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204864"/>
            <a:ext cx="216024" cy="5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251520" y="511538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   is key-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samplable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 if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for every PPT  attacker A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 taking part in the above experiment, the probability that A wins the experiment is 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at most negligibly better than ½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623682" y="5619609"/>
            <a:ext cx="3808040" cy="977914"/>
            <a:chOff x="5588496" y="5013176"/>
            <a:chExt cx="3808040" cy="977914"/>
          </a:xfrm>
        </p:grpSpPr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  <a:sym typeface="Symbol"/>
                </a:rPr>
                <a:t>½</a:t>
              </a:r>
              <a:r>
                <a:rPr lang="en-US" sz="1600" dirty="0" smtClean="0">
                  <a:latin typeface="Comic Sans MS"/>
                  <a:cs typeface="Comic Sans MS"/>
                  <a:sym typeface="Symbol"/>
                </a:rPr>
                <a:t> + </a:t>
              </a:r>
              <a:r>
                <a:rPr lang="en-US" sz="1600" dirty="0" err="1" smtClean="0">
                  <a:latin typeface="Comic Sans MS"/>
                  <a:cs typeface="Comic Sans MS"/>
                  <a:sym typeface="Symbol"/>
                </a:rPr>
                <a:t>negl</a:t>
              </a:r>
              <a:r>
                <a:rPr lang="en-US" sz="1600" dirty="0" smtClean="0">
                  <a:latin typeface="Comic Sans MS"/>
                  <a:cs typeface="Comic Sans MS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15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11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1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omic Sans MS"/>
                      <a:cs typeface="Comic Sans MS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/>
                    <a:cs typeface="Comic Sans MS"/>
                  </a:endParaRPr>
                </a:p>
              </p:txBody>
            </p:sp>
            <p:grpSp>
              <p:nvGrpSpPr>
                <p:cNvPr id="120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1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PubK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A, 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7976" y="5013176"/>
                      <a:ext cx="855712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ksamp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sp>
                <p:nvSpPr>
                  <p:cNvPr id="1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/>
                        <a:cs typeface="Comic Sans MS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/>
                      <a:cs typeface="Comic Sans MS"/>
                    </a:endParaRPr>
                  </a:p>
                </p:txBody>
              </p:sp>
              <p:sp>
                <p:nvSpPr>
                  <p:cNvPr id="123" name="Double Bracket 12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omic Sans MS"/>
                      <a:cs typeface="Comic Sans MS"/>
                    </a:endParaRPr>
                  </a:p>
                </p:txBody>
              </p:sp>
            </p:grpSp>
          </p:grp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/>
                    <a:cs typeface="Comic Sans MS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317945" y="4301613"/>
            <a:ext cx="15976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n-US" sz="1400" dirty="0">
                <a:latin typeface="Comic Sans MS"/>
                <a:cs typeface="Comic Sans MS"/>
                <a:sym typeface="Symbol"/>
              </a:rPr>
              <a:t>r</a:t>
            </a:r>
            <a:r>
              <a:rPr lang="en-US" sz="1400" dirty="0" smtClean="0">
                <a:latin typeface="Comic Sans MS"/>
                <a:cs typeface="Comic Sans MS"/>
                <a:sym typeface="Symbol"/>
              </a:rPr>
              <a:t>) </a:t>
            </a:r>
            <a:r>
              <a:rPr lang="en-US" sz="1400" dirty="0" err="1" smtClean="0">
                <a:latin typeface="Comic Sans MS"/>
                <a:cs typeface="Comic Sans MS"/>
                <a:sym typeface="Symbol"/>
              </a:rPr>
              <a:t>o</a:t>
            </a:r>
            <a:r>
              <a:rPr lang="en-US" sz="1400" dirty="0" err="1" smtClean="0">
                <a:latin typeface="Comic Sans MS"/>
                <a:cs typeface="Comic Sans MS"/>
              </a:rPr>
              <a:t>Gen</a:t>
            </a:r>
            <a:r>
              <a:rPr lang="en-US" sz="1400" dirty="0">
                <a:latin typeface="Comic Sans MS"/>
                <a:cs typeface="Comic Sans MS"/>
              </a:rPr>
              <a:t>(1</a:t>
            </a:r>
            <a:r>
              <a:rPr lang="en-US" sz="1400" baseline="30000" dirty="0">
                <a:latin typeface="Comic Sans MS"/>
                <a:cs typeface="Comic Sans MS"/>
              </a:rPr>
              <a:t>n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6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7" grpId="0"/>
      <p:bldP spid="70" grpId="0"/>
      <p:bldP spid="74" grpId="0"/>
      <p:bldP spid="78" grpId="0"/>
      <p:bldP spid="100" grpId="0"/>
      <p:bldP spid="105" grpId="0"/>
      <p:bldP spid="107" grpId="0"/>
      <p:bldP spid="112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ElGamal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PKE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4711" y="1485833"/>
            <a:ext cx="2347349" cy="1440160"/>
            <a:chOff x="3491880" y="692696"/>
            <a:chExt cx="1728192" cy="14401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3491880" y="692696"/>
              <a:ext cx="1728192" cy="14401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omic Sans MS"/>
                <a:cs typeface="Comic Sans MS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563889" y="764704"/>
              <a:ext cx="1615991" cy="12772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Enc</a:t>
              </a:r>
              <a:r>
                <a:rPr lang="en-US" sz="1400" baseline="-25000" dirty="0" err="1" smtClean="0">
                  <a:latin typeface="Comic Sans MS"/>
                  <a:cs typeface="Comic Sans MS"/>
                </a:rPr>
                <a:t>pk</a:t>
              </a:r>
              <a:r>
                <a:rPr lang="en-US" sz="1400" dirty="0" smtClean="0">
                  <a:latin typeface="Comic Sans MS"/>
                  <a:cs typeface="Comic Sans MS"/>
                </a:rPr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c</a:t>
              </a:r>
              <a:r>
                <a:rPr lang="en-US" sz="1400" baseline="-25000" dirty="0" smtClean="0">
                  <a:latin typeface="Comic Sans MS"/>
                  <a:cs typeface="Comic Sans MS"/>
                </a:rPr>
                <a:t>1 </a:t>
              </a:r>
              <a:r>
                <a:rPr lang="en-US" sz="1400" dirty="0" smtClean="0">
                  <a:latin typeface="Comic Sans MS"/>
                  <a:cs typeface="Comic Sans MS"/>
                </a:rPr>
                <a:t>= </a:t>
              </a:r>
              <a:r>
                <a:rPr lang="en-US" sz="1400" dirty="0" err="1" smtClean="0">
                  <a:latin typeface="Comic Sans MS"/>
                  <a:cs typeface="Comic Sans MS"/>
                </a:rPr>
                <a:t>g</a:t>
              </a:r>
              <a:r>
                <a:rPr lang="en-US" sz="1400" baseline="30000" dirty="0" err="1" smtClean="0">
                  <a:latin typeface="Comic Sans MS"/>
                  <a:cs typeface="Comic Sans MS"/>
                </a:rPr>
                <a:t>y</a:t>
              </a:r>
              <a:r>
                <a:rPr lang="en-US" sz="1400" baseline="30000" dirty="0" smtClean="0">
                  <a:latin typeface="Comic Sans MS"/>
                  <a:cs typeface="Comic Sans MS"/>
                </a:rPr>
                <a:t> </a:t>
              </a:r>
              <a:r>
                <a:rPr lang="en-US" sz="1400" dirty="0" smtClean="0">
                  <a:latin typeface="Comic Sans MS"/>
                  <a:cs typeface="Comic Sans MS"/>
                </a:rPr>
                <a:t> for random y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c</a:t>
              </a:r>
              <a:r>
                <a:rPr lang="en-US" sz="1400" baseline="-25000" dirty="0" smtClean="0">
                  <a:latin typeface="Comic Sans MS"/>
                  <a:cs typeface="Comic Sans MS"/>
                </a:rPr>
                <a:t>2</a:t>
              </a:r>
              <a:r>
                <a:rPr lang="en-US" sz="1400" dirty="0" smtClean="0">
                  <a:latin typeface="Comic Sans MS"/>
                  <a:cs typeface="Comic Sans MS"/>
                </a:rPr>
                <a:t> = </a:t>
              </a:r>
              <a:r>
                <a:rPr lang="en-US" sz="1400" dirty="0" err="1" smtClean="0">
                  <a:latin typeface="Comic Sans MS"/>
                  <a:cs typeface="Comic Sans MS"/>
                </a:rPr>
                <a:t>h</a:t>
              </a:r>
              <a:r>
                <a:rPr lang="en-US" sz="1400" baseline="30000" dirty="0" err="1" smtClean="0">
                  <a:latin typeface="Comic Sans MS"/>
                  <a:cs typeface="Comic Sans MS"/>
                </a:rPr>
                <a:t>y</a:t>
              </a:r>
              <a:r>
                <a:rPr lang="en-US" sz="1400" baseline="30000" dirty="0" smtClean="0">
                  <a:latin typeface="Comic Sans MS"/>
                  <a:cs typeface="Comic Sans MS"/>
                </a:rPr>
                <a:t>.</a:t>
              </a:r>
              <a:r>
                <a:rPr lang="en-US" sz="1400" dirty="0" smtClean="0">
                  <a:latin typeface="Comic Sans MS"/>
                  <a:cs typeface="Comic Sans MS"/>
                </a:rPr>
                <a:t>. m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latin typeface="Comic Sans MS"/>
                  <a:cs typeface="Comic Sans MS"/>
                </a:rPr>
                <a:t>c</a:t>
              </a:r>
              <a:r>
                <a:rPr lang="en-US" sz="1400" dirty="0" smtClean="0">
                  <a:latin typeface="Comic Sans MS"/>
                  <a:cs typeface="Comic Sans MS"/>
                </a:rPr>
                <a:t>= (c</a:t>
              </a:r>
              <a:r>
                <a:rPr lang="en-US" sz="1400" baseline="-25000" dirty="0" smtClean="0">
                  <a:latin typeface="Comic Sans MS"/>
                  <a:cs typeface="Comic Sans MS"/>
                </a:rPr>
                <a:t>1</a:t>
              </a:r>
              <a:r>
                <a:rPr lang="en-US" sz="1400" dirty="0" smtClean="0">
                  <a:latin typeface="Comic Sans MS"/>
                  <a:cs typeface="Comic Sans MS"/>
                </a:rPr>
                <a:t>,c</a:t>
              </a:r>
              <a:r>
                <a:rPr lang="en-US" sz="1400" baseline="-25000" dirty="0" smtClean="0">
                  <a:latin typeface="Comic Sans MS"/>
                  <a:cs typeface="Comic Sans MS"/>
                </a:rPr>
                <a:t>2</a:t>
              </a:r>
              <a:r>
                <a:rPr lang="en-US" sz="1400" dirty="0" smtClean="0">
                  <a:latin typeface="Comic Sans MS"/>
                  <a:cs typeface="Comic Sans MS"/>
                </a:rPr>
                <a:t>)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75912" y="1485833"/>
            <a:ext cx="2160240" cy="720080"/>
            <a:chOff x="6948264" y="836712"/>
            <a:chExt cx="1800200" cy="7200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6948264" y="836712"/>
              <a:ext cx="1800200" cy="720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omic Sans MS"/>
                <a:cs typeface="Comic Sans M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6309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Dec</a:t>
              </a:r>
              <a:r>
                <a:rPr lang="en-US" sz="1400" baseline="-25000" dirty="0" err="1" smtClean="0">
                  <a:latin typeface="Comic Sans MS"/>
                  <a:cs typeface="Comic Sans MS"/>
                </a:rPr>
                <a:t>sk</a:t>
              </a:r>
              <a:r>
                <a:rPr lang="en-US" sz="1400" dirty="0" smtClean="0">
                  <a:latin typeface="Comic Sans MS"/>
                  <a:cs typeface="Comic Sans MS"/>
                </a:rPr>
                <a:t>(c)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latin typeface="Comic Sans MS"/>
                  <a:cs typeface="Comic Sans MS"/>
                  <a:sym typeface="Symbol"/>
                </a:rPr>
                <a:t>c</a:t>
              </a:r>
              <a:r>
                <a:rPr lang="en-US" sz="1400" baseline="-25000" dirty="0">
                  <a:latin typeface="Comic Sans MS"/>
                  <a:cs typeface="Comic Sans MS"/>
                  <a:sym typeface="Symbol"/>
                </a:rPr>
                <a:t>2</a:t>
              </a:r>
              <a:r>
                <a:rPr lang="en-US" sz="1400" dirty="0">
                  <a:latin typeface="Comic Sans MS"/>
                  <a:cs typeface="Comic Sans MS"/>
                  <a:sym typeface="Symbol"/>
                </a:rPr>
                <a:t> / (c</a:t>
              </a:r>
              <a:r>
                <a:rPr lang="en-US" sz="1400" baseline="-25000" dirty="0">
                  <a:latin typeface="Comic Sans MS"/>
                  <a:cs typeface="Comic Sans MS"/>
                  <a:sym typeface="Symbol"/>
                </a:rPr>
                <a:t>1</a:t>
              </a:r>
              <a:r>
                <a:rPr lang="en-US" sz="1400" dirty="0">
                  <a:latin typeface="Comic Sans MS"/>
                  <a:cs typeface="Comic Sans MS"/>
                  <a:sym typeface="Symbol"/>
                </a:rPr>
                <a:t>)</a:t>
              </a:r>
              <a:r>
                <a:rPr lang="en-US" sz="1400" baseline="30000" dirty="0">
                  <a:latin typeface="Comic Sans MS"/>
                  <a:cs typeface="Comic Sans MS"/>
                  <a:sym typeface="Symbol"/>
                </a:rPr>
                <a:t>x</a:t>
              </a:r>
              <a:r>
                <a:rPr lang="en-US" sz="1400" dirty="0">
                  <a:latin typeface="Comic Sans MS"/>
                  <a:cs typeface="Comic Sans MS"/>
                  <a:sym typeface="Symbol"/>
                </a:rPr>
                <a:t> = c</a:t>
              </a:r>
              <a:r>
                <a:rPr lang="en-US" sz="1400" baseline="-25000" dirty="0">
                  <a:latin typeface="Comic Sans MS"/>
                  <a:cs typeface="Comic Sans MS"/>
                  <a:sym typeface="Symbol"/>
                </a:rPr>
                <a:t>2</a:t>
              </a:r>
              <a:r>
                <a:rPr lang="en-US" sz="1400" dirty="0">
                  <a:latin typeface="Comic Sans MS"/>
                  <a:cs typeface="Comic Sans MS"/>
                  <a:sym typeface="Symbol"/>
                </a:rPr>
                <a:t> . [(c</a:t>
              </a:r>
              <a:r>
                <a:rPr lang="en-US" sz="1400" baseline="-25000" dirty="0">
                  <a:latin typeface="Comic Sans MS"/>
                  <a:cs typeface="Comic Sans MS"/>
                  <a:sym typeface="Symbol"/>
                </a:rPr>
                <a:t>1</a:t>
              </a:r>
              <a:r>
                <a:rPr lang="en-US" sz="1400" dirty="0">
                  <a:latin typeface="Comic Sans MS"/>
                  <a:cs typeface="Comic Sans MS"/>
                  <a:sym typeface="Symbol"/>
                </a:rPr>
                <a:t>)</a:t>
              </a:r>
              <a:r>
                <a:rPr lang="en-US" sz="1400" baseline="30000" dirty="0">
                  <a:latin typeface="Comic Sans MS"/>
                  <a:cs typeface="Comic Sans MS"/>
                  <a:sym typeface="Symbol"/>
                </a:rPr>
                <a:t>x</a:t>
              </a:r>
              <a:r>
                <a:rPr lang="en-US" sz="1400" dirty="0">
                  <a:latin typeface="Comic Sans MS"/>
                  <a:cs typeface="Comic Sans MS"/>
                  <a:sym typeface="Symbol"/>
                </a:rPr>
                <a:t>]</a:t>
              </a:r>
              <a:r>
                <a:rPr lang="en-US" sz="1400" baseline="30000" dirty="0">
                  <a:latin typeface="Comic Sans MS"/>
                  <a:cs typeface="Comic Sans MS"/>
                  <a:sym typeface="Symbol"/>
                </a:rPr>
                <a:t>-</a:t>
              </a:r>
              <a:r>
                <a:rPr lang="en-US" sz="1400" baseline="30000" dirty="0" smtClean="0">
                  <a:latin typeface="Comic Sans MS"/>
                  <a:cs typeface="Comic Sans MS"/>
                  <a:sym typeface="Symbol"/>
                </a:rPr>
                <a:t>1</a:t>
              </a:r>
              <a:endParaRPr lang="en-US" sz="1400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1752" y="1523975"/>
            <a:ext cx="2292754" cy="1565923"/>
            <a:chOff x="611560" y="709170"/>
            <a:chExt cx="2818412" cy="12076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611560" y="709170"/>
              <a:ext cx="2818412" cy="12076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omic Sans MS"/>
                <a:cs typeface="Comic Sans MS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2583507" cy="9850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Gen(1</a:t>
              </a:r>
              <a:r>
                <a:rPr lang="en-US" sz="1400" baseline="30000" dirty="0" smtClean="0">
                  <a:latin typeface="Comic Sans MS"/>
                  <a:cs typeface="Comic Sans MS"/>
                </a:rPr>
                <a:t>n</a:t>
              </a:r>
              <a:r>
                <a:rPr lang="en-US" sz="1400" dirty="0" smtClean="0">
                  <a:latin typeface="Comic Sans MS"/>
                  <a:cs typeface="Comic Sans MS"/>
                </a:rPr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omic Sans MS"/>
                  <a:cs typeface="Comic Sans MS"/>
                </a:rPr>
                <a:t>(G, o, q, g)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latin typeface="Comic Sans MS"/>
                  <a:cs typeface="Comic Sans MS"/>
                </a:rPr>
                <a:t>h</a:t>
              </a:r>
              <a:r>
                <a:rPr lang="en-US" sz="1400" dirty="0" smtClean="0">
                  <a:latin typeface="Comic Sans MS"/>
                  <a:cs typeface="Comic Sans MS"/>
                </a:rPr>
                <a:t> = </a:t>
              </a:r>
              <a:r>
                <a:rPr lang="en-US" sz="1400" dirty="0" err="1" smtClean="0">
                  <a:latin typeface="Comic Sans MS"/>
                  <a:cs typeface="Comic Sans MS"/>
                </a:rPr>
                <a:t>g</a:t>
              </a:r>
              <a:r>
                <a:rPr lang="en-US" sz="1400" baseline="30000" dirty="0" err="1">
                  <a:latin typeface="Comic Sans MS"/>
                  <a:cs typeface="Comic Sans MS"/>
                </a:rPr>
                <a:t>x</a:t>
              </a:r>
              <a:r>
                <a:rPr lang="en-US" sz="1400" baseline="30000" dirty="0" smtClean="0">
                  <a:latin typeface="Comic Sans MS"/>
                  <a:cs typeface="Comic Sans MS"/>
                </a:rPr>
                <a:t>.</a:t>
              </a:r>
              <a:r>
                <a:rPr lang="en-US" sz="1400" dirty="0" smtClean="0">
                  <a:latin typeface="Comic Sans MS"/>
                  <a:cs typeface="Comic Sans MS"/>
                </a:rPr>
                <a:t> For random x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>
                  <a:latin typeface="Comic Sans MS"/>
                  <a:cs typeface="Comic Sans MS"/>
                </a:rPr>
                <a:t>pk</a:t>
              </a:r>
              <a:r>
                <a:rPr lang="en-US" sz="1400" dirty="0" smtClean="0">
                  <a:latin typeface="Comic Sans MS"/>
                  <a:cs typeface="Comic Sans MS"/>
                </a:rPr>
                <a:t>= (</a:t>
              </a:r>
              <a:r>
                <a:rPr lang="en-US" sz="1400" dirty="0" err="1" smtClean="0">
                  <a:latin typeface="Comic Sans MS"/>
                  <a:cs typeface="Comic Sans MS"/>
                </a:rPr>
                <a:t>G,o,q,g,h</a:t>
              </a:r>
              <a:r>
                <a:rPr lang="en-US" sz="1400" dirty="0" smtClean="0">
                  <a:latin typeface="Comic Sans MS"/>
                  <a:cs typeface="Comic Sans MS"/>
                </a:rPr>
                <a:t>), </a:t>
              </a:r>
              <a:r>
                <a:rPr lang="en-US" sz="1400" dirty="0" err="1" smtClean="0">
                  <a:latin typeface="Comic Sans MS"/>
                  <a:cs typeface="Comic Sans MS"/>
                </a:rPr>
                <a:t>sk</a:t>
              </a:r>
              <a:r>
                <a:rPr lang="en-US" sz="1400" dirty="0" smtClean="0">
                  <a:latin typeface="Comic Sans MS"/>
                  <a:cs typeface="Comic Sans MS"/>
                </a:rPr>
                <a:t> = x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4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161908"/>
            <a:ext cx="8741276" cy="735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1-out-of-2 Oblivious Transfer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4884212" y="3573485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6789215" y="3556552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2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950560"/>
              </p:ext>
            </p:extLst>
          </p:nvPr>
        </p:nvGraphicFramePr>
        <p:xfrm>
          <a:off x="965291" y="140740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5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91" y="140740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06314" y="156489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9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866076"/>
              </p:ext>
            </p:extLst>
          </p:nvPr>
        </p:nvGraphicFramePr>
        <p:xfrm>
          <a:off x="7830605" y="133966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6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605" y="133966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389410" y="156727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2943" y="1504140"/>
            <a:ext cx="46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167467" y="3432791"/>
            <a:ext cx="4408122" cy="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334178" y="1539510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224" y="3938580"/>
            <a:ext cx="212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 does not know b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583931" y="3979291"/>
            <a:ext cx="2381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does not know m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endParaRPr lang="en-US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167467" y="2150350"/>
            <a:ext cx="4408122" cy="3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792322" y="2420046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09258" y="2775642"/>
            <a:ext cx="2278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(pk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, r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oGen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9140" y="1724176"/>
            <a:ext cx="977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,pk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01234" y="2453912"/>
            <a:ext cx="1663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237" y="2843374"/>
            <a:ext cx="1597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>
                <a:latin typeface="Comic Sans MS"/>
                <a:cs typeface="Comic Sans MS"/>
                <a:sym typeface="Symbol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3963" y="3012651"/>
            <a:ext cx="7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,c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860149" y="3418937"/>
            <a:ext cx="174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m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Dec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skb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864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2" grpId="0"/>
      <p:bldP spid="38" grpId="0"/>
      <p:bldP spid="42" grpId="0"/>
      <p:bldP spid="2" grpId="0"/>
      <p:bldP spid="19" grpId="0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1361702"/>
            <a:ext cx="8534400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MPC with honest majority in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 settings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&gt; Protocol using (</a:t>
            </a:r>
            <a:r>
              <a:rPr lang="en-US" sz="1600" dirty="0" err="1" smtClean="0">
                <a:latin typeface="Comic Sans MS"/>
                <a:cs typeface="Comic Sans MS"/>
              </a:rPr>
              <a:t>n,t</a:t>
            </a:r>
            <a:r>
              <a:rPr lang="en-US" sz="1600" dirty="0" smtClean="0">
                <a:latin typeface="Comic Sans MS"/>
                <a:cs typeface="Comic Sans MS"/>
              </a:rPr>
              <a:t>)-sharing, proof of security--- Feasibility Result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Efficiency: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Offline-online paradigm,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Reduction of online phase to secret using raw material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Various Raw materials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Randomness extraction techniques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Linear Overhead MPC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379" y="4996786"/>
            <a:ext cx="5644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Comp. MPC with n&gt;= 2t+1 is useful (CDN)</a:t>
            </a:r>
          </a:p>
        </p:txBody>
      </p:sp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161908"/>
            <a:ext cx="8741276" cy="735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Security for the Receiver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4884212" y="3471887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6789215" y="3454954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2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26963"/>
              </p:ext>
            </p:extLst>
          </p:nvPr>
        </p:nvGraphicFramePr>
        <p:xfrm>
          <a:off x="965291" y="130580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77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91" y="130580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06314" y="14632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9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983013"/>
              </p:ext>
            </p:extLst>
          </p:nvPr>
        </p:nvGraphicFramePr>
        <p:xfrm>
          <a:off x="7830605" y="123807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77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605" y="123807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389410" y="14656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2943" y="1402542"/>
            <a:ext cx="46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167467" y="3009466"/>
            <a:ext cx="4408122" cy="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334178" y="1437912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167467" y="2048752"/>
            <a:ext cx="4408122" cy="3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826188" y="2132185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43124" y="2487781"/>
            <a:ext cx="2278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(pk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r</a:t>
            </a:r>
            <a:r>
              <a:rPr lang="en-US" sz="1600" baseline="-25000" dirty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oGen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9140" y="1622578"/>
            <a:ext cx="977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,pk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01234" y="2352314"/>
            <a:ext cx="1663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237" y="2741776"/>
            <a:ext cx="1597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>
                <a:latin typeface="Comic Sans MS"/>
                <a:cs typeface="Comic Sans MS"/>
                <a:sym typeface="Symbol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3963" y="2589326"/>
            <a:ext cx="7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,c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877082" y="3046411"/>
            <a:ext cx="174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m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Dec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skb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pic>
        <p:nvPicPr>
          <p:cNvPr id="22" name="Picture 21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92" y="1392226"/>
            <a:ext cx="484866" cy="79211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82591" y="4114801"/>
            <a:ext cx="87412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5368" y="3488820"/>
            <a:ext cx="4859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View</a:t>
            </a:r>
            <a:r>
              <a:rPr lang="en-US" baseline="-25000" dirty="0" err="1" smtClean="0">
                <a:latin typeface="Comic Sans MS" pitchFamily="66" charset="0"/>
              </a:rPr>
              <a:t>S</a:t>
            </a:r>
            <a:r>
              <a:rPr lang="en-US" baseline="30000" dirty="0" err="1" smtClean="0">
                <a:latin typeface="Comic Sans MS" pitchFamily="66" charset="0"/>
              </a:rPr>
              <a:t>Real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{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dirty="0" smtClean="0">
                <a:latin typeface="Comic Sans MS" pitchFamily="66" charset="0"/>
              </a:rPr>
              <a:t>pk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 pitchFamily="66" charset="0"/>
              </a:rPr>
              <a:t>pk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30000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30000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6317" y="434190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842054" y="4316525"/>
            <a:ext cx="96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SIM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32946" y="4281155"/>
            <a:ext cx="46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167470" y="5888079"/>
            <a:ext cx="4408122" cy="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34181" y="4316525"/>
            <a:ext cx="45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167470" y="4927365"/>
            <a:ext cx="4408122" cy="3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26191" y="5010798"/>
            <a:ext cx="2049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(pk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 sk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43127" y="5366394"/>
            <a:ext cx="2006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(pk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, sk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9143" y="4501191"/>
            <a:ext cx="977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,pk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01237" y="5230927"/>
            <a:ext cx="1663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1240" y="5620389"/>
            <a:ext cx="1597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>
                <a:latin typeface="Comic Sans MS"/>
                <a:cs typeface="Comic Sans MS"/>
                <a:sym typeface="Symbol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53966" y="5467939"/>
            <a:ext cx="7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,c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pic>
        <p:nvPicPr>
          <p:cNvPr id="55" name="Picture 54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95" y="4169241"/>
            <a:ext cx="484866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" name="Rectangle 55"/>
          <p:cNvSpPr/>
          <p:nvPr/>
        </p:nvSpPr>
        <p:spPr>
          <a:xfrm>
            <a:off x="267510" y="6367433"/>
            <a:ext cx="495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View</a:t>
            </a:r>
            <a:r>
              <a:rPr lang="en-US" baseline="-25000" dirty="0" err="1" smtClean="0">
                <a:latin typeface="Comic Sans MS" pitchFamily="66" charset="0"/>
              </a:rPr>
              <a:t>S</a:t>
            </a:r>
            <a:r>
              <a:rPr lang="en-US" baseline="30000" dirty="0" err="1" smtClean="0">
                <a:latin typeface="Comic Sans MS" pitchFamily="66" charset="0"/>
              </a:rPr>
              <a:t>Ideal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{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dirty="0" smtClean="0">
                <a:latin typeface="Comic Sans MS" pitchFamily="66" charset="0"/>
              </a:rPr>
              <a:t>pk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 pitchFamily="66" charset="0"/>
              </a:rPr>
              <a:t>pk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r</a:t>
            </a:r>
            <a:r>
              <a:rPr lang="en-US" baseline="30000" dirty="0">
                <a:latin typeface="Comic Sans MS" pitchFamily="66" charset="0"/>
              </a:rPr>
              <a:t>S</a:t>
            </a:r>
            <a:r>
              <a:rPr lang="en-US" baseline="-25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,r</a:t>
            </a:r>
            <a:r>
              <a:rPr lang="en-US" baseline="30000" dirty="0">
                <a:latin typeface="Comic Sans MS" pitchFamily="66" charset="0"/>
              </a:rPr>
              <a:t>S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2642" y="6342587"/>
            <a:ext cx="286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= {m</a:t>
            </a:r>
            <a:r>
              <a:rPr lang="en-US" baseline="-25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n-US" dirty="0">
                <a:latin typeface="Comic Sans MS"/>
                <a:cs typeface="Comic Sans MS"/>
              </a:rPr>
              <a:t>m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</a:t>
            </a:r>
            <a:r>
              <a:rPr lang="en-US" dirty="0">
                <a:latin typeface="Comic Sans MS" pitchFamily="66" charset="0"/>
              </a:rPr>
              <a:t>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pk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r</a:t>
            </a:r>
            <a:r>
              <a:rPr lang="en-US" baseline="30000" dirty="0">
                <a:latin typeface="Comic Sans MS" pitchFamily="66" charset="0"/>
              </a:rPr>
              <a:t>S</a:t>
            </a:r>
            <a:r>
              <a:rPr lang="en-US" baseline="-25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,r</a:t>
            </a:r>
            <a:r>
              <a:rPr lang="en-US" baseline="30000" dirty="0">
                <a:latin typeface="Comic Sans MS" pitchFamily="66" charset="0"/>
              </a:rPr>
              <a:t>S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}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72448" y="3879941"/>
            <a:ext cx="540341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Easy Reduction to </a:t>
            </a:r>
            <a:r>
              <a:rPr lang="en-US" dirty="0" err="1" smtClean="0">
                <a:latin typeface="Comic Sans MS" pitchFamily="66" charset="0"/>
              </a:rPr>
              <a:t>ksamp</a:t>
            </a:r>
            <a:r>
              <a:rPr lang="en-US" dirty="0" smtClean="0">
                <a:latin typeface="Comic Sans MS" pitchFamily="66" charset="0"/>
              </a:rPr>
              <a:t> security of the PKE!!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0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5" grpId="0"/>
      <p:bldP spid="36" grpId="0"/>
      <p:bldP spid="43" grpId="0"/>
      <p:bldP spid="47" grpId="0"/>
      <p:bldP spid="48" grpId="0"/>
      <p:bldP spid="49" grpId="0"/>
      <p:bldP spid="50" grpId="0"/>
      <p:bldP spid="51" grpId="0"/>
      <p:bldP spid="53" grpId="0"/>
      <p:bldP spid="56" grpId="0"/>
      <p:bldP spid="7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161908"/>
            <a:ext cx="8741276" cy="73556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Indistinguishability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of Real and Ideal View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99524" y="1268539"/>
            <a:ext cx="87412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Theorem. If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</a:t>
            </a:r>
            <a:r>
              <a:rPr lang="en-US" sz="1600" dirty="0" smtClean="0">
                <a:latin typeface="Comic Sans MS"/>
                <a:cs typeface="Comic Sans MS"/>
              </a:rPr>
              <a:t> is </a:t>
            </a:r>
            <a:r>
              <a:rPr lang="en-US" sz="1600" dirty="0" err="1" smtClean="0">
                <a:latin typeface="Comic Sans MS"/>
                <a:cs typeface="Comic Sans MS"/>
              </a:rPr>
              <a:t>ksamp</a:t>
            </a:r>
            <a:r>
              <a:rPr lang="en-US" sz="1600" dirty="0" smtClean="0">
                <a:latin typeface="Comic Sans MS"/>
                <a:cs typeface="Comic Sans MS"/>
              </a:rPr>
              <a:t>-secure, then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our OT provides receiver security according to real world/ideal world paradigm.</a:t>
            </a:r>
            <a:endParaRPr lang="en-US" sz="1600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54599" y="1858302"/>
            <a:ext cx="5424296" cy="3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Proof: Assume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OT does not provide  receiver security</a:t>
            </a:r>
            <a:endParaRPr lang="en-US" sz="1600" baseline="30000" dirty="0" smtClean="0">
              <a:latin typeface="Comic Sans MS"/>
              <a:cs typeface="Comic Sans MS"/>
            </a:endParaRPr>
          </a:p>
        </p:txBody>
      </p:sp>
      <p:sp>
        <p:nvSpPr>
          <p:cNvPr id="59" name="Left Arrow 58"/>
          <p:cNvSpPr/>
          <p:nvPr/>
        </p:nvSpPr>
        <p:spPr>
          <a:xfrm rot="5400000" flipH="1">
            <a:off x="5728367" y="1918775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4599" y="2197742"/>
            <a:ext cx="8645404" cy="792088"/>
            <a:chOff x="4355976" y="3284984"/>
            <a:chExt cx="8645404" cy="792088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D</a:t>
              </a:r>
              <a:r>
                <a:rPr lang="en-US" sz="1600" dirty="0" smtClean="0">
                  <a:latin typeface="Comic Sans MS"/>
                  <a:cs typeface="Comic Sans MS"/>
                </a:rPr>
                <a:t>, p(n): </a:t>
              </a:r>
              <a:endParaRPr lang="en-US" sz="1600" baseline="30000" dirty="0" smtClean="0">
                <a:latin typeface="Comic Sans MS"/>
                <a:cs typeface="Comic Sans M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237008" y="3284984"/>
              <a:ext cx="7764372" cy="792088"/>
              <a:chOff x="5453032" y="5013176"/>
              <a:chExt cx="7764372" cy="792088"/>
            </a:xfrm>
          </p:grpSpPr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1633228" y="5147847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  <a:sym typeface="Symbol"/>
                  </a:rPr>
                  <a:t>½</a:t>
                </a:r>
                <a:r>
                  <a:rPr lang="en-US" sz="1600" dirty="0" smtClean="0">
                    <a:latin typeface="Comic Sans MS"/>
                    <a:cs typeface="Comic Sans MS"/>
                    <a:sym typeface="Symbol"/>
                  </a:rPr>
                  <a:t> + 1/p(n)</a:t>
                </a:r>
              </a:p>
            </p:txBody>
          </p:sp>
          <p:grpSp>
            <p:nvGrpSpPr>
              <p:cNvPr id="64" name="Group 83"/>
              <p:cNvGrpSpPr/>
              <p:nvPr/>
            </p:nvGrpSpPr>
            <p:grpSpPr>
              <a:xfrm>
                <a:off x="5453032" y="5013176"/>
                <a:ext cx="6384095" cy="792088"/>
                <a:chOff x="5453032" y="5013176"/>
                <a:chExt cx="6384095" cy="792088"/>
              </a:xfrm>
            </p:grpSpPr>
            <p:grpSp>
              <p:nvGrpSpPr>
                <p:cNvPr id="65" name="Group 81"/>
                <p:cNvGrpSpPr/>
                <p:nvPr/>
              </p:nvGrpSpPr>
              <p:grpSpPr>
                <a:xfrm>
                  <a:off x="5453032" y="5013176"/>
                  <a:ext cx="5815712" cy="792088"/>
                  <a:chOff x="5453032" y="4869160"/>
                  <a:chExt cx="5815712" cy="792088"/>
                </a:xfrm>
              </p:grpSpPr>
              <p:sp>
                <p:nvSpPr>
                  <p:cNvPr id="6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53032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/>
                        <a:cs typeface="Comic Sans MS"/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/>
                      <a:cs typeface="Comic Sans MS"/>
                    </a:endParaRPr>
                  </a:p>
                </p:txBody>
              </p:sp>
              <p:grpSp>
                <p:nvGrpSpPr>
                  <p:cNvPr id="68" name="Group 80"/>
                  <p:cNvGrpSpPr/>
                  <p:nvPr/>
                </p:nvGrpSpPr>
                <p:grpSpPr>
                  <a:xfrm>
                    <a:off x="5807534" y="4869160"/>
                    <a:ext cx="5461210" cy="792088"/>
                    <a:chOff x="5807534" y="4869160"/>
                    <a:chExt cx="5461210" cy="792088"/>
                  </a:xfrm>
                </p:grpSpPr>
                <p:sp>
                  <p:nvSpPr>
                    <p:cNvPr id="7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63871" y="5051318"/>
                      <a:ext cx="2923932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D(</a:t>
                      </a:r>
                      <a:r>
                        <a:rPr lang="en-US" sz="1600" dirty="0" err="1">
                          <a:latin typeface="Comic Sans MS" pitchFamily="66" charset="0"/>
                        </a:rPr>
                        <a:t>View</a:t>
                      </a:r>
                      <a:r>
                        <a:rPr lang="en-US" sz="1600" baseline="-25000" dirty="0" err="1">
                          <a:latin typeface="Comic Sans MS" pitchFamily="66" charset="0"/>
                        </a:rPr>
                        <a:t>S</a:t>
                      </a:r>
                      <a:r>
                        <a:rPr lang="en-US" sz="1600" baseline="30000" dirty="0" err="1">
                          <a:latin typeface="Comic Sans MS" pitchFamily="66" charset="0"/>
                        </a:rPr>
                        <a:t>Real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(m</a:t>
                      </a:r>
                      <a:r>
                        <a:rPr lang="en-US" sz="1600" baseline="-25000" dirty="0" smtClean="0">
                          <a:latin typeface="Comic Sans MS" pitchFamily="66" charset="0"/>
                        </a:rPr>
                        <a:t>0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,</a:t>
                      </a:r>
                      <a:r>
                        <a:rPr lang="en-US" sz="160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lang="en-US" sz="1600" baseline="-25000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dirty="0">
                          <a:latin typeface="Comic Sans MS"/>
                          <a:cs typeface="Comic Sans MS"/>
                        </a:rPr>
                        <a:t>,b,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k) =1)  -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71" name="Double Bracket 70"/>
                    <p:cNvSpPr/>
                    <p:nvPr/>
                  </p:nvSpPr>
                  <p:spPr>
                    <a:xfrm>
                      <a:off x="5807534" y="4869160"/>
                      <a:ext cx="5461210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6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1269447" y="5178625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latin typeface="Comic Sans MS"/>
                      <a:cs typeface="Comic Sans MS"/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/>
                    <a:cs typeface="Comic Sans MS"/>
                  </a:endParaRPr>
                </a:p>
              </p:txBody>
            </p:sp>
          </p:grpSp>
        </p:grp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8103642" y="342895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D</a:t>
            </a:r>
            <a:endParaRPr lang="en-US" sz="28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206927" y="335694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A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47036" y="4270730"/>
            <a:ext cx="155177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029241" y="3860168"/>
            <a:ext cx="953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pk,r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endParaRPr lang="en-US" sz="2400" baseline="30000" dirty="0" smtClean="0">
              <a:latin typeface="Comic Sans MS"/>
              <a:cs typeface="Comic Sans MS"/>
            </a:endParaRPr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300" y="4344016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/>
          <p:nvPr/>
        </p:nvCxnSpPr>
        <p:spPr>
          <a:xfrm flipH="1">
            <a:off x="4919688" y="5301158"/>
            <a:ext cx="2951168" cy="0"/>
          </a:xfrm>
          <a:prstGeom prst="line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691340" y="4931827"/>
            <a:ext cx="1235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b’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54599" y="3553221"/>
            <a:ext cx="2550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pk,r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) by 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oGen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 or (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Gen,fGen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)</a:t>
            </a:r>
            <a:endParaRPr lang="en-US" sz="1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4847680" y="405038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5275623" y="371698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m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,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,pk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,r</a:t>
            </a:r>
            <a:r>
              <a:rPr lang="en-US" sz="1600" baseline="30000" dirty="0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,r</a:t>
            </a:r>
            <a:r>
              <a:rPr lang="en-US" sz="1600" baseline="30000" dirty="0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endParaRPr lang="en-US" sz="16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02480" y="3933006"/>
            <a:ext cx="843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,m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endParaRPr lang="en-US" sz="14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940348" y="4860729"/>
            <a:ext cx="1902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sz="1400" baseline="-25000" dirty="0" err="1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1400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400" dirty="0" err="1">
                <a:solidFill>
                  <a:srgbClr val="008000"/>
                </a:solidFill>
                <a:latin typeface="Comic Sans MS" pitchFamily="66" charset="0"/>
              </a:rPr>
              <a:t>sk</a:t>
            </a:r>
            <a:r>
              <a:rPr lang="en-US" sz="1400" baseline="-25000" dirty="0" err="1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1400" dirty="0">
                <a:solidFill>
                  <a:srgbClr val="008000"/>
                </a:solidFill>
                <a:latin typeface="Comic Sans MS" pitchFamily="66" charset="0"/>
              </a:rPr>
              <a:t>)</a:t>
            </a:r>
            <a:r>
              <a:rPr lang="en-US" sz="1400" dirty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 Gen(1</a:t>
            </a:r>
            <a:r>
              <a:rPr lang="en-US" sz="1400" baseline="30000" dirty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400" dirty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  </a:t>
            </a:r>
            <a:endParaRPr lang="en-US" sz="14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279755" y="2406231"/>
            <a:ext cx="2740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D(</a:t>
            </a:r>
            <a:r>
              <a:rPr lang="en-US" sz="1600" dirty="0" err="1" smtClean="0">
                <a:latin typeface="Comic Sans MS" pitchFamily="66" charset="0"/>
              </a:rPr>
              <a:t>View</a:t>
            </a:r>
            <a:r>
              <a:rPr lang="en-US" sz="1600" baseline="-25000" dirty="0" err="1" smtClean="0">
                <a:latin typeface="Comic Sans MS" pitchFamily="66" charset="0"/>
              </a:rPr>
              <a:t>S</a:t>
            </a:r>
            <a:r>
              <a:rPr lang="en-US" sz="1600" baseline="30000" dirty="0" err="1" smtClean="0">
                <a:latin typeface="Comic Sans MS" pitchFamily="66" charset="0"/>
              </a:rPr>
              <a:t>Ideal</a:t>
            </a:r>
            <a:r>
              <a:rPr lang="en-US" sz="1600" dirty="0" smtClean="0">
                <a:latin typeface="Comic Sans MS" pitchFamily="66" charset="0"/>
              </a:rPr>
              <a:t>(m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,</a:t>
            </a:r>
            <a:r>
              <a:rPr lang="en-US" sz="1600" dirty="0">
                <a:latin typeface="Comic Sans MS"/>
                <a:cs typeface="Comic Sans MS"/>
              </a:rPr>
              <a:t>m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,b,</a:t>
            </a:r>
            <a:r>
              <a:rPr lang="en-US" sz="1600" dirty="0" smtClean="0">
                <a:latin typeface="Comic Sans MS"/>
                <a:cs typeface="Comic Sans MS"/>
              </a:rPr>
              <a:t>k) =1)  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4110" y="2805164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{m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,</a:t>
            </a:r>
            <a:r>
              <a:rPr lang="en-US" sz="1600" dirty="0">
                <a:latin typeface="Comic Sans MS"/>
                <a:cs typeface="Comic Sans MS"/>
              </a:rPr>
              <a:t>m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</a:t>
            </a:r>
            <a:r>
              <a:rPr lang="en-US" sz="1600" dirty="0" smtClean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,pk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,</a:t>
            </a:r>
            <a:r>
              <a:rPr lang="en-US" sz="1600" dirty="0">
                <a:latin typeface="Comic Sans MS" pitchFamily="66" charset="0"/>
              </a:rPr>
              <a:t>r</a:t>
            </a:r>
            <a:r>
              <a:rPr lang="en-US" sz="1600" baseline="30000" dirty="0">
                <a:latin typeface="Comic Sans MS" pitchFamily="66" charset="0"/>
              </a:rPr>
              <a:t>S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,r</a:t>
            </a:r>
            <a:r>
              <a:rPr lang="en-US" sz="1600" baseline="30000" dirty="0">
                <a:latin typeface="Comic Sans MS" pitchFamily="66" charset="0"/>
              </a:rPr>
              <a:t>S</a:t>
            </a:r>
            <a:r>
              <a:rPr lang="en-US" sz="1600" baseline="-25000" dirty="0">
                <a:latin typeface="Comic Sans MS" pitchFamily="66" charset="0"/>
              </a:rPr>
              <a:t>1</a:t>
            </a:r>
            <a:r>
              <a:rPr lang="en-US" sz="1600" dirty="0">
                <a:latin typeface="Comic Sans MS" pitchFamily="66" charset="0"/>
              </a:rPr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11188" y="2824203"/>
            <a:ext cx="2403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{m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,</a:t>
            </a:r>
            <a:r>
              <a:rPr lang="en-US" sz="1600" dirty="0">
                <a:latin typeface="Comic Sans MS"/>
                <a:cs typeface="Comic Sans MS"/>
              </a:rPr>
              <a:t>m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</a:t>
            </a:r>
            <a:r>
              <a:rPr lang="en-US" sz="1600" dirty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b</a:t>
            </a:r>
            <a:r>
              <a:rPr lang="en-US" sz="1600" dirty="0"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pk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1-b</a:t>
            </a:r>
            <a:r>
              <a:rPr lang="en-US" sz="1600" dirty="0">
                <a:latin typeface="Comic Sans MS" pitchFamily="66" charset="0"/>
              </a:rPr>
              <a:t>, r</a:t>
            </a:r>
            <a:r>
              <a:rPr lang="en-US" sz="1600" baseline="30000" dirty="0">
                <a:latin typeface="Comic Sans MS" pitchFamily="66" charset="0"/>
              </a:rPr>
              <a:t>S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,r</a:t>
            </a:r>
            <a:r>
              <a:rPr lang="en-US" sz="1600" baseline="30000" dirty="0">
                <a:latin typeface="Comic Sans MS" pitchFamily="66" charset="0"/>
              </a:rPr>
              <a:t>S</a:t>
            </a:r>
            <a:r>
              <a:rPr lang="en-US" sz="1600" baseline="-25000" dirty="0">
                <a:latin typeface="Comic Sans MS" pitchFamily="66" charset="0"/>
              </a:rPr>
              <a:t>1</a:t>
            </a:r>
            <a:r>
              <a:rPr lang="en-US" sz="1600" dirty="0">
                <a:latin typeface="Comic Sans MS" pitchFamily="66" charset="0"/>
              </a:rPr>
              <a:t>} 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2923418" y="5182459"/>
            <a:ext cx="1902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=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pk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  </a:t>
            </a:r>
            <a:endParaRPr lang="en-US" sz="14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0354" y="5456370"/>
            <a:ext cx="77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r</a:t>
            </a:r>
            <a:r>
              <a:rPr lang="en-US" sz="1600" baseline="30000" dirty="0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,r</a:t>
            </a:r>
            <a:r>
              <a:rPr lang="en-US" sz="1600" baseline="30000" dirty="0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 flipV="1">
            <a:off x="647036" y="5358138"/>
            <a:ext cx="1551780" cy="1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647036" y="5002651"/>
            <a:ext cx="1235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b’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229" y="5902869"/>
            <a:ext cx="5829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If b is guessed correctly, then A emulates Real/Idea View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5659" y="6207562"/>
            <a:ext cx="87751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-&gt; A breaks </a:t>
            </a:r>
            <a:r>
              <a:rPr lang="en-US" sz="1600" dirty="0" err="1" smtClean="0">
                <a:latin typeface="Comic Sans MS"/>
                <a:cs typeface="Comic Sans MS"/>
              </a:rPr>
              <a:t>ksamp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security with non-negligible advantage (PKE is not </a:t>
            </a:r>
            <a:r>
              <a:rPr lang="en-US" sz="1600" dirty="0" err="1" smtClean="0">
                <a:latin typeface="Comic Sans MS"/>
                <a:cs typeface="Comic Sans MS"/>
              </a:rPr>
              <a:t>ksamp</a:t>
            </a:r>
            <a:r>
              <a:rPr lang="en-US" sz="1600" dirty="0" smtClean="0">
                <a:latin typeface="Comic Sans MS"/>
                <a:cs typeface="Comic Sans MS"/>
              </a:rPr>
              <a:t>-secure) -&gt; Contradiction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599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75" grpId="0" animBg="1"/>
      <p:bldP spid="76" grpId="0" animBg="1"/>
      <p:bldP spid="78" grpId="0"/>
      <p:bldP spid="93" grpId="0"/>
      <p:bldP spid="94" grpId="0"/>
      <p:bldP spid="96" grpId="0"/>
      <p:bldP spid="97" grpId="0"/>
      <p:bldP spid="98" grpId="0"/>
      <p:bldP spid="99" grpId="0"/>
      <p:bldP spid="3" grpId="0"/>
      <p:bldP spid="5" grpId="0"/>
      <p:bldP spid="100" grpId="0"/>
      <p:bldP spid="8" grpId="0"/>
      <p:bldP spid="102" grpId="0"/>
      <p:bldP spid="17" grpId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161908"/>
            <a:ext cx="8741276" cy="735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Security for the Sender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4884212" y="3471887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6789215" y="3454954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2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224331"/>
              </p:ext>
            </p:extLst>
          </p:nvPr>
        </p:nvGraphicFramePr>
        <p:xfrm>
          <a:off x="965291" y="130580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80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91" y="130580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06314" y="14632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9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536296"/>
              </p:ext>
            </p:extLst>
          </p:nvPr>
        </p:nvGraphicFramePr>
        <p:xfrm>
          <a:off x="7830605" y="123807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805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605" y="123807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389410" y="14656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2943" y="1402542"/>
            <a:ext cx="46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167467" y="3009466"/>
            <a:ext cx="4408122" cy="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334178" y="1437912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167467" y="2048752"/>
            <a:ext cx="4408122" cy="3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826188" y="2132185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43124" y="2487781"/>
            <a:ext cx="2278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(pk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, r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oGen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9140" y="1622578"/>
            <a:ext cx="977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,pk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01234" y="2352314"/>
            <a:ext cx="1663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237" y="2741776"/>
            <a:ext cx="1597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>
                <a:latin typeface="Comic Sans MS"/>
                <a:cs typeface="Comic Sans MS"/>
                <a:sym typeface="Symbol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3963" y="2589326"/>
            <a:ext cx="7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,c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877082" y="3046411"/>
            <a:ext cx="174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m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Dec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skb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pic>
        <p:nvPicPr>
          <p:cNvPr id="22" name="Picture 21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2096" y="1269141"/>
            <a:ext cx="484866" cy="79211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82591" y="4114801"/>
            <a:ext cx="87412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27794" y="3571888"/>
            <a:ext cx="539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View</a:t>
            </a:r>
            <a:r>
              <a:rPr lang="en-US" baseline="-25000" dirty="0" err="1">
                <a:latin typeface="Comic Sans MS" pitchFamily="66" charset="0"/>
              </a:rPr>
              <a:t>R</a:t>
            </a:r>
            <a:r>
              <a:rPr lang="en-US" baseline="30000" dirty="0" err="1" smtClean="0">
                <a:latin typeface="Comic Sans MS" pitchFamily="66" charset="0"/>
              </a:rPr>
              <a:t>Real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{b,m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 smtClean="0"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r</a:t>
            </a:r>
            <a:r>
              <a:rPr lang="en-US" baseline="-25000" dirty="0">
                <a:latin typeface="Comic Sans MS" pitchFamily="66" charset="0"/>
              </a:rPr>
              <a:t>1-</a:t>
            </a:r>
            <a:r>
              <a:rPr lang="en-US" baseline="-25000" dirty="0" smtClean="0">
                <a:latin typeface="Comic Sans MS" pitchFamily="66" charset="0"/>
              </a:rPr>
              <a:t>b ,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,c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04124" y="4405769"/>
            <a:ext cx="96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SIM</a:t>
            </a:r>
            <a:r>
              <a:rPr lang="en-US" sz="2000" b="1" baseline="-25000" dirty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32946" y="4281155"/>
            <a:ext cx="455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</a:t>
            </a:r>
            <a:endParaRPr lang="en-US" baseline="-25000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/>
                <a:cs typeface="Comic Sans MS"/>
              </a:rPr>
              <a:t>m</a:t>
            </a:r>
            <a:r>
              <a:rPr lang="en-US" baseline="-25000" dirty="0" err="1" smtClean="0">
                <a:latin typeface="Comic Sans MS"/>
                <a:cs typeface="Comic Sans MS"/>
              </a:rPr>
              <a:t>b</a:t>
            </a:r>
            <a:endParaRPr lang="en-US" baseline="-25000" dirty="0">
              <a:latin typeface="Comic Sans MS"/>
              <a:cs typeface="Comic Sans M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167470" y="5888079"/>
            <a:ext cx="4408122" cy="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34181" y="4435056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</a:t>
            </a:r>
            <a:endParaRPr lang="en-US" baseline="-25000" dirty="0">
              <a:latin typeface="Comic Sans MS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167470" y="4927365"/>
            <a:ext cx="4408122" cy="3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659143" y="4501191"/>
            <a:ext cx="977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</a:rPr>
              <a:t>pk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,pk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01237" y="5230927"/>
            <a:ext cx="165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c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1240" y="5620389"/>
            <a:ext cx="1929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 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(0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k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53966" y="5467939"/>
            <a:ext cx="7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,c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pic>
        <p:nvPicPr>
          <p:cNvPr id="55" name="Picture 54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0646" y="4169241"/>
            <a:ext cx="484866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8541810" y="440889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92414" y="4960105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09350" y="5315701"/>
            <a:ext cx="2278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(pk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, r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oGen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21355" y="5789666"/>
            <a:ext cx="174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m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Dec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skb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58464" y="6367433"/>
            <a:ext cx="5808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View</a:t>
            </a:r>
            <a:r>
              <a:rPr lang="en-US" baseline="-25000" dirty="0" err="1" smtClean="0">
                <a:latin typeface="Comic Sans MS" pitchFamily="66" charset="0"/>
              </a:rPr>
              <a:t>R</a:t>
            </a:r>
            <a:r>
              <a:rPr lang="en-US" baseline="30000" dirty="0" err="1" smtClean="0">
                <a:latin typeface="Comic Sans MS" pitchFamily="66" charset="0"/>
              </a:rPr>
              <a:t>Ideal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{b,m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 smtClean="0"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r</a:t>
            </a:r>
            <a:r>
              <a:rPr lang="en-US" baseline="-25000" dirty="0">
                <a:latin typeface="Comic Sans MS" pitchFamily="66" charset="0"/>
              </a:rPr>
              <a:t>1-</a:t>
            </a:r>
            <a:r>
              <a:rPr lang="en-US" baseline="-25000" dirty="0" smtClean="0">
                <a:latin typeface="Comic Sans MS" pitchFamily="66" charset="0"/>
              </a:rPr>
              <a:t>b ,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6314" y="4082603"/>
            <a:ext cx="838526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Reduction to CPA does not work as c</a:t>
            </a:r>
            <a:r>
              <a:rPr lang="en-US" baseline="-25000" dirty="0" smtClean="0">
                <a:latin typeface="Comic Sans MS" pitchFamily="66" charset="0"/>
              </a:rPr>
              <a:t>1-b </a:t>
            </a:r>
            <a:r>
              <a:rPr lang="en-US" dirty="0" smtClean="0">
                <a:latin typeface="Comic Sans MS" pitchFamily="66" charset="0"/>
              </a:rPr>
              <a:t>is encrypted using a public key generated by </a:t>
            </a:r>
            <a:r>
              <a:rPr lang="en-US" dirty="0" err="1">
                <a:latin typeface="Comic Sans MS" pitchFamily="66" charset="0"/>
              </a:rPr>
              <a:t>o</a:t>
            </a:r>
            <a:r>
              <a:rPr lang="en-US" dirty="0" err="1" smtClean="0">
                <a:latin typeface="Comic Sans MS" pitchFamily="66" charset="0"/>
              </a:rPr>
              <a:t>Gen</a:t>
            </a:r>
            <a:r>
              <a:rPr lang="en-US" dirty="0" smtClean="0">
                <a:latin typeface="Comic Sans MS" pitchFamily="66" charset="0"/>
              </a:rPr>
              <a:t> NOT 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6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6" grpId="0"/>
      <p:bldP spid="43" grpId="0"/>
      <p:bldP spid="49" grpId="0"/>
      <p:bldP spid="50" grpId="0"/>
      <p:bldP spid="51" grpId="0"/>
      <p:bldP spid="53" grpId="0"/>
      <p:bldP spid="52" grpId="0"/>
      <p:bldP spid="54" grpId="0"/>
      <p:bldP spid="57" grpId="0"/>
      <p:bldP spid="58" grpId="0"/>
      <p:bldP spid="59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59701" y="4348707"/>
            <a:ext cx="3538394" cy="24906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426321" y="4346971"/>
            <a:ext cx="3538394" cy="24906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415225" y="1280993"/>
            <a:ext cx="3538394" cy="2490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2591" y="1280543"/>
            <a:ext cx="3538394" cy="24906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161908"/>
            <a:ext cx="8741276" cy="735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Security proof via Hybrid Arguments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912" y="1268958"/>
            <a:ext cx="343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View</a:t>
            </a:r>
            <a:r>
              <a:rPr lang="en-US" baseline="-25000" dirty="0" err="1">
                <a:latin typeface="Comic Sans MS" pitchFamily="66" charset="0"/>
              </a:rPr>
              <a:t>R</a:t>
            </a:r>
            <a:r>
              <a:rPr lang="en-US" baseline="30000" dirty="0" err="1" smtClean="0">
                <a:latin typeface="Comic Sans MS" pitchFamily="66" charset="0"/>
              </a:rPr>
              <a:t>Real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</a:p>
          <a:p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{b,m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1-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 ,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,c</a:t>
            </a:r>
            <a:r>
              <a:rPr lang="en-US" baseline="-25000" dirty="0" smtClean="0"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63100" y="4474205"/>
            <a:ext cx="3392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View</a:t>
            </a:r>
            <a:r>
              <a:rPr lang="en-US" baseline="-25000" dirty="0" err="1" smtClean="0">
                <a:latin typeface="Comic Sans MS" pitchFamily="66" charset="0"/>
              </a:rPr>
              <a:t>R</a:t>
            </a:r>
            <a:r>
              <a:rPr lang="en-US" baseline="30000" dirty="0" err="1" smtClean="0">
                <a:latin typeface="Comic Sans MS" pitchFamily="66" charset="0"/>
              </a:rPr>
              <a:t>Ideal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= {b,m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,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r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1-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 ,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,c</a:t>
            </a:r>
            <a:r>
              <a:rPr lang="en-US" baseline="-25000" dirty="0" smtClean="0"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44599" y="1280543"/>
            <a:ext cx="3392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View</a:t>
            </a:r>
            <a:r>
              <a:rPr lang="en-US" baseline="-25000" dirty="0" smtClean="0">
                <a:latin typeface="Comic Sans MS" pitchFamily="66" charset="0"/>
              </a:rPr>
              <a:t>R</a:t>
            </a:r>
            <a:r>
              <a:rPr lang="en-US" baseline="30000" dirty="0" smtClean="0">
                <a:latin typeface="Comic Sans MS" pitchFamily="66" charset="0"/>
              </a:rPr>
              <a:t>Hybrid1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= {b,m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1-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 ,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FF4916"/>
                </a:solidFill>
                <a:latin typeface="Comic Sans MS" pitchFamily="66" charset="0"/>
              </a:rPr>
              <a:t>c</a:t>
            </a:r>
            <a:r>
              <a:rPr lang="en-US" baseline="-25000" dirty="0" smtClean="0">
                <a:solidFill>
                  <a:srgbClr val="FF4916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1607" y="2059532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1610" y="2415128"/>
            <a:ext cx="2278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(pk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, r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oGen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8543" y="5321495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)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8546" y="5677091"/>
            <a:ext cx="2278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(pk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, r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oGen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7652" y="2078138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17655" y="2416801"/>
            <a:ext cx="228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(pk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, sk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  Gen(1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8169" y="6027416"/>
            <a:ext cx="165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c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8172" y="6416878"/>
            <a:ext cx="1929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 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(0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k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4662" y="2803063"/>
            <a:ext cx="1658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c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4665" y="3192525"/>
            <a:ext cx="2011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pk1-b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1-b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717658" y="2738531"/>
            <a:ext cx="1903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fGen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pk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74216" y="3043219"/>
            <a:ext cx="165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c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74219" y="3364949"/>
            <a:ext cx="2052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916"/>
                </a:solidFill>
                <a:latin typeface="Comic Sans MS" pitchFamily="66" charset="0"/>
              </a:rPr>
              <a:t>c</a:t>
            </a:r>
            <a:r>
              <a:rPr lang="en-US" sz="1600" baseline="-25000" dirty="0" smtClean="0">
                <a:solidFill>
                  <a:srgbClr val="FF4916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pk</a:t>
            </a:r>
            <a:r>
              <a:rPr lang="en-US" sz="1600" baseline="-250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 1-b</a:t>
            </a:r>
            <a:r>
              <a:rPr lang="en-US" sz="16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1-b</a:t>
            </a:r>
            <a:r>
              <a:rPr lang="en-US" sz="16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FF4916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FF4916"/>
              </a:solidFill>
              <a:latin typeface="Comic Sans MS"/>
              <a:cs typeface="Comic Sans M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46197" y="4423409"/>
            <a:ext cx="3392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View</a:t>
            </a:r>
            <a:r>
              <a:rPr lang="en-US" baseline="-25000" dirty="0" smtClean="0">
                <a:latin typeface="Comic Sans MS" pitchFamily="66" charset="0"/>
              </a:rPr>
              <a:t>R</a:t>
            </a:r>
            <a:r>
              <a:rPr lang="en-US" baseline="30000" dirty="0" smtClean="0">
                <a:latin typeface="Comic Sans MS" pitchFamily="66" charset="0"/>
              </a:rPr>
              <a:t>Hybrid2</a:t>
            </a:r>
            <a:r>
              <a:rPr lang="en-US" dirty="0" smtClean="0">
                <a:latin typeface="Comic Sans MS" pitchFamily="66" charset="0"/>
              </a:rPr>
              <a:t>(m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,b,k</a:t>
            </a:r>
            <a:r>
              <a:rPr lang="en-US" dirty="0" smtClean="0">
                <a:latin typeface="Comic Sans MS" pitchFamily="66" charset="0"/>
              </a:rPr>
              <a:t> )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= {b,m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,pk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,r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,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r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1-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b </a:t>
            </a:r>
            <a:r>
              <a:rPr lang="en-US" baseline="-25000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1-b</a:t>
            </a:r>
            <a:r>
              <a:rPr lang="en-US" dirty="0" smtClean="0">
                <a:latin typeface="Comic Sans MS" pitchFamily="66" charset="0"/>
              </a:rPr>
              <a:t>}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873686" y="5096465"/>
            <a:ext cx="204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latin typeface="Comic Sans MS" pitchFamily="66" charset="0"/>
              </a:rPr>
              <a:t>sk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)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 Gen(1</a:t>
            </a:r>
            <a:r>
              <a:rPr lang="en-US" sz="1600" baseline="300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73689" y="5435128"/>
            <a:ext cx="228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(pk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, sk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 Gen(1</a:t>
            </a:r>
            <a:r>
              <a:rPr lang="en-US" sz="1600" baseline="300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873692" y="5756858"/>
            <a:ext cx="1903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r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fGen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pk</a:t>
            </a:r>
            <a:r>
              <a:rPr lang="en-US" sz="1600" baseline="-25000" dirty="0">
                <a:solidFill>
                  <a:srgbClr val="008000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30250" y="6061546"/>
            <a:ext cx="165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c</a:t>
            </a:r>
            <a:r>
              <a:rPr lang="en-US" sz="1600" baseline="-25000" dirty="0" err="1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latin typeface="Comic Sans MS"/>
                <a:cs typeface="Comic Sans MS"/>
                <a:sym typeface="Symbol"/>
              </a:rPr>
              <a:t>pkb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m</a:t>
            </a:r>
            <a:r>
              <a:rPr lang="en-US" sz="1600" baseline="-25000" dirty="0" err="1">
                <a:latin typeface="Comic Sans MS"/>
                <a:cs typeface="Comic Sans MS"/>
                <a:sym typeface="Symbol"/>
              </a:rPr>
              <a:t>b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930253" y="6383276"/>
            <a:ext cx="1929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916"/>
                </a:solidFill>
                <a:latin typeface="Comic Sans MS" pitchFamily="66" charset="0"/>
              </a:rPr>
              <a:t>c</a:t>
            </a:r>
            <a:r>
              <a:rPr lang="en-US" sz="1600" baseline="-25000" dirty="0" smtClean="0">
                <a:solidFill>
                  <a:srgbClr val="FF4916"/>
                </a:solidFill>
                <a:latin typeface="Comic Sans MS" pitchFamily="66" charset="0"/>
              </a:rPr>
              <a:t>1-b</a:t>
            </a:r>
            <a:r>
              <a:rPr lang="en-US" sz="16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  </a:t>
            </a:r>
            <a:r>
              <a:rPr lang="en-US" sz="1600" dirty="0" err="1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err="1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pk</a:t>
            </a:r>
            <a:r>
              <a:rPr lang="en-US" sz="1600" baseline="-250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 1-b</a:t>
            </a:r>
            <a:r>
              <a:rPr lang="en-US" sz="16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(0</a:t>
            </a:r>
            <a:r>
              <a:rPr lang="en-US" sz="1600" baseline="300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k</a:t>
            </a:r>
            <a:r>
              <a:rPr lang="en-US" sz="1600" dirty="0" smtClean="0">
                <a:solidFill>
                  <a:srgbClr val="FF4916"/>
                </a:solidFill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solidFill>
                  <a:srgbClr val="FF4916"/>
                </a:solidFill>
                <a:latin typeface="Comic Sans MS" pitchFamily="66" charset="0"/>
              </a:rPr>
              <a:t> </a:t>
            </a:r>
            <a:endParaRPr lang="en-US" sz="1600" baseline="-25000" dirty="0">
              <a:solidFill>
                <a:srgbClr val="FF4916"/>
              </a:solidFill>
              <a:latin typeface="Comic Sans MS"/>
              <a:cs typeface="Comic Sans MS"/>
            </a:endParaRPr>
          </a:p>
        </p:txBody>
      </p:sp>
      <p:sp>
        <p:nvSpPr>
          <p:cNvPr id="81" name="Text Box 23"/>
          <p:cNvSpPr txBox="1">
            <a:spLocks noChangeAspect="1" noChangeArrowheads="1"/>
          </p:cNvSpPr>
          <p:nvPr/>
        </p:nvSpPr>
        <p:spPr bwMode="auto">
          <a:xfrm>
            <a:off x="4333129" y="1968635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3178" y="2590710"/>
            <a:ext cx="10149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mic Sans MS"/>
                <a:cs typeface="Comic Sans MS"/>
              </a:rPr>
              <a:t>ksamp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security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4" name="Text Box 23"/>
          <p:cNvSpPr txBox="1">
            <a:spLocks noChangeAspect="1" noChangeArrowheads="1"/>
          </p:cNvSpPr>
          <p:nvPr/>
        </p:nvSpPr>
        <p:spPr bwMode="auto">
          <a:xfrm>
            <a:off x="6579175" y="3657164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46246" y="3893956"/>
            <a:ext cx="152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CPA security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7" name="Text Box 23"/>
          <p:cNvSpPr txBox="1">
            <a:spLocks noChangeAspect="1" noChangeArrowheads="1"/>
          </p:cNvSpPr>
          <p:nvPr/>
        </p:nvSpPr>
        <p:spPr bwMode="auto">
          <a:xfrm>
            <a:off x="4314391" y="5061760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44440" y="5683835"/>
            <a:ext cx="10149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mic Sans MS"/>
                <a:cs typeface="Comic Sans MS"/>
              </a:rPr>
              <a:t>ksamp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security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9" name="Text Box 23"/>
          <p:cNvSpPr txBox="1">
            <a:spLocks noChangeAspect="1" noChangeArrowheads="1"/>
          </p:cNvSpPr>
          <p:nvPr/>
        </p:nvSpPr>
        <p:spPr bwMode="auto">
          <a:xfrm>
            <a:off x="1367990" y="3658959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286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3" grpId="0" animBg="1"/>
      <p:bldP spid="82" grpId="0" animBg="1"/>
      <p:bldP spid="59" grpId="0"/>
      <p:bldP spid="47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6" grpId="0"/>
      <p:bldP spid="77" grpId="0"/>
      <p:bldP spid="78" grpId="0"/>
      <p:bldP spid="79" grpId="0"/>
      <p:bldP spid="80" grpId="0"/>
      <p:bldP spid="81" grpId="0"/>
      <p:bldP spid="5" grpId="0"/>
      <p:bldP spid="84" grpId="0"/>
      <p:bldP spid="85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0799" y="211667"/>
            <a:ext cx="9144000" cy="758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More OTs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711" y="1880568"/>
            <a:ext cx="777482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CT3 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[PVW08] </a:t>
            </a:r>
            <a:r>
              <a:rPr lang="en-US" sz="2400" b="1" dirty="0">
                <a:latin typeface="Comic Sans MS"/>
                <a:cs typeface="Comic Sans MS"/>
              </a:rPr>
              <a:t>A Framework for Efficient and </a:t>
            </a:r>
            <a:r>
              <a:rPr lang="en-US" sz="2400" b="1" dirty="0" err="1">
                <a:latin typeface="Comic Sans MS"/>
                <a:cs typeface="Comic Sans MS"/>
              </a:rPr>
              <a:t>Composable</a:t>
            </a:r>
            <a:r>
              <a:rPr lang="en-US" sz="2400" b="1" dirty="0">
                <a:latin typeface="Comic Sans MS"/>
                <a:cs typeface="Comic Sans MS"/>
              </a:rPr>
              <a:t> Oblivious </a:t>
            </a:r>
            <a:r>
              <a:rPr lang="en-US" sz="2400" b="1" dirty="0" smtClean="0">
                <a:latin typeface="Comic Sans MS"/>
                <a:cs typeface="Comic Sans MS"/>
              </a:rPr>
              <a:t>Transfer 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400" dirty="0">
                <a:latin typeface="Comic Sans MS"/>
                <a:cs typeface="Comic Sans MS"/>
                <a:hlinkClick r:id="rId3"/>
              </a:rPr>
              <a:t>://eprint.iacr.org/2007/</a:t>
            </a:r>
            <a:r>
              <a:rPr lang="en-US" sz="2400" dirty="0" smtClean="0">
                <a:latin typeface="Comic Sans MS"/>
                <a:cs typeface="Comic Sans MS"/>
                <a:hlinkClick r:id="rId3"/>
              </a:rPr>
              <a:t>348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14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0799" y="211667"/>
            <a:ext cx="9144000" cy="758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GMW87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733" y="1477201"/>
            <a:ext cx="855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[GMW87]: </a:t>
            </a:r>
            <a:r>
              <a:rPr lang="en-US" b="1" dirty="0" smtClean="0">
                <a:latin typeface="Comic Sans MS"/>
                <a:cs typeface="Comic Sans MS"/>
              </a:rPr>
              <a:t>How </a:t>
            </a:r>
            <a:r>
              <a:rPr lang="en-US" b="1" dirty="0">
                <a:latin typeface="Comic Sans MS"/>
                <a:cs typeface="Comic Sans MS"/>
              </a:rPr>
              <a:t>to Play any Mental Game or A Completeness Theorem for Protocols with Honest Majority.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  <a:hlinkClick r:id="rId3"/>
              </a:rPr>
              <a:t>STOC </a:t>
            </a:r>
            <a:r>
              <a:rPr lang="en-US" dirty="0" smtClean="0">
                <a:latin typeface="Comic Sans MS"/>
                <a:cs typeface="Comic Sans MS"/>
                <a:hlinkClick r:id="rId3"/>
              </a:rPr>
              <a:t>1987</a:t>
            </a:r>
            <a:r>
              <a:rPr lang="en-US" dirty="0">
                <a:latin typeface="Comic Sans MS"/>
                <a:cs typeface="Comic Sans MS"/>
                <a:hlinkClick r:id="rId3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3" y="2413000"/>
            <a:ext cx="13462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272" y="2413000"/>
            <a:ext cx="1524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443" y="2413000"/>
            <a:ext cx="1623224" cy="203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54978" y="5344068"/>
            <a:ext cx="243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Over Binary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4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n,n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Secret Sharing for Semi-honest Adversaries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41343" y="1405944"/>
            <a:ext cx="1998133" cy="39352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Comic Sans MS"/>
                <a:cs typeface="Comic Sans MS"/>
              </a:rPr>
              <a:t>Secret x</a:t>
            </a:r>
            <a:r>
              <a:rPr lang="en-US" sz="1600" dirty="0" smtClean="0">
                <a:latin typeface="Comic Sans MS"/>
                <a:cs typeface="Comic Sans MS"/>
              </a:rPr>
              <a:t> is (</a:t>
            </a:r>
            <a:r>
              <a:rPr lang="en-US" sz="1600" dirty="0" err="1" smtClean="0">
                <a:latin typeface="Comic Sans MS"/>
                <a:cs typeface="Comic Sans MS"/>
              </a:rPr>
              <a:t>n,n</a:t>
            </a:r>
            <a:r>
              <a:rPr lang="en-US" sz="1600" dirty="0" smtClean="0">
                <a:latin typeface="Comic Sans MS"/>
                <a:cs typeface="Comic Sans MS"/>
              </a:rPr>
              <a:t>) if 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1782431" y="2969733"/>
            <a:ext cx="4376747" cy="919169"/>
            <a:chOff x="315" y="1896"/>
            <a:chExt cx="2757" cy="667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912" y="2008"/>
              <a:ext cx="192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35" y="2019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3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92" y="2032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 </a:t>
              </a:r>
              <a:r>
                <a:rPr lang="en-US" sz="1600" dirty="0" err="1">
                  <a:latin typeface="Comic Sans MS"/>
                  <a:cs typeface="Comic Sans MS"/>
                </a:rPr>
                <a:t>x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2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932" y="1896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044" name="Clip" r:id="rId4" imgW="525240" imgH="1361880" progId="">
                    <p:embed/>
                  </p:oleObj>
                </mc:Choice>
                <mc:Fallback>
                  <p:oleObj name="Clip" r:id="rId4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" y="1896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90" y="1897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045" name="Clip" r:id="rId6" imgW="525240" imgH="1361880" progId="">
                    <p:embed/>
                  </p:oleObj>
                </mc:Choice>
                <mc:Fallback>
                  <p:oleObj name="Clip" r:id="rId6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897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7" y="1898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046" name="Clip" r:id="rId7" imgW="525240" imgH="1361880" progId="">
                    <p:embed/>
                  </p:oleObj>
                </mc:Choice>
                <mc:Fallback>
                  <p:oleObj name="Clip" r:id="rId7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1898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98499511"/>
                </p:ext>
              </p:extLst>
            </p:nvPr>
          </p:nvGraphicFramePr>
          <p:xfrm>
            <a:off x="2889" y="1901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047" name="Clip" r:id="rId8" imgW="525240" imgH="1361880" progId="">
                    <p:embed/>
                  </p:oleObj>
                </mc:Choice>
                <mc:Fallback>
                  <p:oleObj name="Clip" r:id="rId8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901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5" y="2003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</p:grp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4824626" y="2898812"/>
            <a:ext cx="457200" cy="5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094676" y="383234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136570" y="383234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862842" y="382117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321883" y="38154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361670" y="1369809"/>
            <a:ext cx="4060095" cy="4827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 = x</a:t>
            </a:r>
            <a:r>
              <a:rPr lang="en-US" sz="1600" baseline="-25000" dirty="0" smtClean="0"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+ x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+ ….. +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 ; shares are random; all are bits; + is + mod 2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887" y="5537201"/>
            <a:ext cx="253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Linearity is satisfied!!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8" grpId="0"/>
      <p:bldP spid="2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GMW87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98043" y="1438090"/>
            <a:ext cx="3024336" cy="3269950"/>
            <a:chOff x="179512" y="1268760"/>
            <a:chExt cx="3888432" cy="4013118"/>
          </a:xfrm>
        </p:grpSpPr>
        <p:grpSp>
          <p:nvGrpSpPr>
            <p:cNvPr id="38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grpSp>
          <p:nvGrpSpPr>
            <p:cNvPr id="47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  <p:grpSp>
          <p:nvGrpSpPr>
            <p:cNvPr id="50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  <p:grpSp>
          <p:nvGrpSpPr>
            <p:cNvPr id="53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914668" y="2422386"/>
              <a:ext cx="50405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600" dirty="0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79238" y="3233757"/>
              <a:ext cx="504057" cy="4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115346" y="3717032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101908" y="4705815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653800" y="4740210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16788"/>
              </p:ext>
            </p:extLst>
          </p:nvPr>
        </p:nvGraphicFramePr>
        <p:xfrm>
          <a:off x="1642192" y="4019582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89" name="Equation" r:id="rId4" imgW="127000" imgH="114300" progId="Equation.3">
                  <p:embed/>
                </p:oleObj>
              </mc:Choice>
              <mc:Fallback>
                <p:oleObj name="Equation" r:id="rId4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192" y="4019582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483028" y="246720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GMW87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n)-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2068" y="1907476"/>
            <a:ext cx="2464274" cy="2800564"/>
            <a:chOff x="467544" y="1844824"/>
            <a:chExt cx="3168352" cy="34370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4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115346" y="3717032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01908" y="4705815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653800" y="4740210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682555"/>
              </p:ext>
            </p:extLst>
          </p:nvPr>
        </p:nvGraphicFramePr>
        <p:xfrm>
          <a:off x="1642192" y="4019582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19" name="Equation" r:id="rId4" imgW="127000" imgH="114300" progId="Equation.3">
                  <p:embed/>
                </p:oleObj>
              </mc:Choice>
              <mc:Fallback>
                <p:oleObj name="Equation" r:id="rId4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192" y="4019582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300901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4317834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4283968" y="3395134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n)-sharing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436533" y="2926440"/>
            <a:ext cx="455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XOR 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Non-Interactive </a:t>
            </a:r>
          </a:p>
        </p:txBody>
      </p:sp>
      <p:graphicFrame>
        <p:nvGraphicFramePr>
          <p:cNvPr id="102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700330"/>
              </p:ext>
            </p:extLst>
          </p:nvPr>
        </p:nvGraphicFramePr>
        <p:xfrm>
          <a:off x="3934939" y="385156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2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939" y="385156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3475962" y="400905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0</a:t>
            </a:r>
          </a:p>
        </p:txBody>
      </p:sp>
      <p:graphicFrame>
        <p:nvGraphicFramePr>
          <p:cNvPr id="10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130173"/>
              </p:ext>
            </p:extLst>
          </p:nvPr>
        </p:nvGraphicFramePr>
        <p:xfrm>
          <a:off x="8010149" y="379839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21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149" y="379839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8487543" y="388355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4458095" y="393594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7218228" y="392006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4463638" y="45807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7252094" y="452491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193096" y="5331055"/>
            <a:ext cx="52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6705" y="4304368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4816" y="5361833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218228" y="423488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986376" y="6319570"/>
            <a:ext cx="1163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2000" dirty="0" smtClean="0">
                <a:latin typeface="Comic Sans MS"/>
                <a:cs typeface="Comic Sans MS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717650" y="6326983"/>
            <a:ext cx="1163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193096" y="6319570"/>
            <a:ext cx="3018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x + y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 </a:t>
            </a:r>
            <a:r>
              <a:rPr lang="en-US" sz="2000" dirty="0" smtClean="0">
                <a:latin typeface="Comic Sans MS"/>
                <a:cs typeface="Comic Sans MS"/>
                <a:sym typeface="Symbol"/>
              </a:rPr>
              <a:t>+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2000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2000" dirty="0" smtClean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lang="en-US" sz="2000" dirty="0" smtClean="0">
                <a:latin typeface="Comic Sans MS"/>
                <a:cs typeface="Comic Sans MS"/>
                <a:sym typeface="Symbol"/>
              </a:rPr>
              <a:t>+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20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9242" y="5368699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483028" y="246720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926270" y="2367703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7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6" grpId="0"/>
      <p:bldP spid="107" grpId="0"/>
      <p:bldP spid="108" grpId="0"/>
      <p:bldP spid="109" grpId="0"/>
      <p:bldP spid="112" grpId="0"/>
      <p:bldP spid="3" grpId="0"/>
      <p:bldP spid="4" grpId="0"/>
      <p:bldP spid="113" grpId="0"/>
      <p:bldP spid="63" grpId="0"/>
      <p:bldP spid="64" grpId="0"/>
      <p:bldP spid="6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GMW87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n)-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2068" y="1907476"/>
            <a:ext cx="2464274" cy="2800564"/>
            <a:chOff x="467544" y="1844824"/>
            <a:chExt cx="3168352" cy="34370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4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115346" y="3717032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01908" y="4705815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653800" y="4740210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73046"/>
              </p:ext>
            </p:extLst>
          </p:nvPr>
        </p:nvGraphicFramePr>
        <p:xfrm>
          <a:off x="1642192" y="4019582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2" name="Equation" r:id="rId4" imgW="127000" imgH="114300" progId="Equation.3">
                  <p:embed/>
                </p:oleObj>
              </mc:Choice>
              <mc:Fallback>
                <p:oleObj name="Equation" r:id="rId4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192" y="4019582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300901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4317834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4283968" y="3395134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n)-sharing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388235" y="3022267"/>
            <a:ext cx="45550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NOT 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Non-Interactive (One party flips the bit)</a:t>
            </a:r>
          </a:p>
        </p:txBody>
      </p:sp>
      <p:graphicFrame>
        <p:nvGraphicFramePr>
          <p:cNvPr id="114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677386"/>
              </p:ext>
            </p:extLst>
          </p:nvPr>
        </p:nvGraphicFramePr>
        <p:xfrm>
          <a:off x="3916952" y="428407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952" y="428407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3457975" y="444156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0</a:t>
            </a:r>
          </a:p>
        </p:txBody>
      </p:sp>
      <p:graphicFrame>
        <p:nvGraphicFramePr>
          <p:cNvPr id="1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14027"/>
              </p:ext>
            </p:extLst>
          </p:nvPr>
        </p:nvGraphicFramePr>
        <p:xfrm>
          <a:off x="8148732" y="407197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4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732" y="407197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8439245" y="434010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4555452" y="450387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415389" y="445515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586191" y="5378026"/>
            <a:ext cx="1593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x</a:t>
            </a:r>
            <a:r>
              <a:rPr lang="en-US" sz="2000" dirty="0" smtClean="0">
                <a:latin typeface="Comic Sans MS"/>
                <a:cs typeface="Comic Sans MS"/>
              </a:rPr>
              <a:t>=   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37904"/>
              </p:ext>
            </p:extLst>
          </p:nvPr>
        </p:nvGraphicFramePr>
        <p:xfrm>
          <a:off x="4388235" y="4655213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5" name="Equation" r:id="rId10" imgW="127000" imgH="114300" progId="Equation.3">
                  <p:embed/>
                </p:oleObj>
              </mc:Choice>
              <mc:Fallback>
                <p:oleObj name="Equation" r:id="rId10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88235" y="4655213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71965"/>
              </p:ext>
            </p:extLst>
          </p:nvPr>
        </p:nvGraphicFramePr>
        <p:xfrm>
          <a:off x="5396820" y="5498600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6" name="Equation" r:id="rId12" imgW="127000" imgH="114300" progId="Equation.3">
                  <p:embed/>
                </p:oleObj>
              </mc:Choice>
              <mc:Fallback>
                <p:oleObj name="Equation" r:id="rId12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6820" y="5498600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87252"/>
              </p:ext>
            </p:extLst>
          </p:nvPr>
        </p:nvGraphicFramePr>
        <p:xfrm>
          <a:off x="5910438" y="5513365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87" name="Equation" r:id="rId13" imgW="127000" imgH="114300" progId="Equation.3">
                  <p:embed/>
                </p:oleObj>
              </mc:Choice>
              <mc:Fallback>
                <p:oleObj name="Equation" r:id="rId13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0438" y="5513365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2483028" y="246720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926270" y="2367703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7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5" grpId="0"/>
      <p:bldP spid="117" grpId="0"/>
      <p:bldP spid="118" grpId="0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40267" y="425702"/>
            <a:ext cx="7975600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MPC with n&lt;=2t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0267" y="1634277"/>
            <a:ext cx="81142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Comic Sans MS"/>
                <a:cs typeface="Comic Sans MS"/>
              </a:rPr>
              <a:t>&gt;&gt; Do you first see that the protocols that we discussed so far will not work?</a:t>
            </a:r>
            <a:endParaRPr lang="en-US" sz="16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092140" y="2501906"/>
            <a:ext cx="4853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Generating triple sharing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657" y="2075568"/>
            <a:ext cx="5013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kern="0" dirty="0" smtClean="0">
                <a:latin typeface="Comic Sans MS"/>
                <a:cs typeface="Comic Sans MS"/>
                <a:sym typeface="Wingdings"/>
              </a:rPr>
              <a:t>&gt;&gt; Multiplication gate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267" y="3657590"/>
            <a:ext cx="61298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Functions consisting of linear gates: no problem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92143" y="2925234"/>
            <a:ext cx="2328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(n,(2t,t))-sharing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270" y="4267181"/>
            <a:ext cx="4622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Impossibility of </a:t>
            </a:r>
            <a:r>
              <a:rPr lang="en-US" dirty="0" err="1" smtClean="0">
                <a:latin typeface="Comic Sans MS"/>
                <a:cs typeface="Comic Sans MS"/>
              </a:rPr>
              <a:t>i.t</a:t>
            </a:r>
            <a:r>
              <a:rPr lang="en-US" dirty="0" smtClean="0">
                <a:latin typeface="Comic Sans MS"/>
                <a:cs typeface="Comic Sans MS"/>
              </a:rPr>
              <a:t>. for any function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09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2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GMW87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n)-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2068" y="1907476"/>
            <a:ext cx="2464274" cy="2800564"/>
            <a:chOff x="467544" y="1844824"/>
            <a:chExt cx="3168352" cy="34370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4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115346" y="3717032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01908" y="4705815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653800" y="4740210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25125"/>
              </p:ext>
            </p:extLst>
          </p:nvPr>
        </p:nvGraphicFramePr>
        <p:xfrm>
          <a:off x="1642192" y="4019582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45" name="Equation" r:id="rId4" imgW="127000" imgH="114300" progId="Equation.3">
                  <p:embed/>
                </p:oleObj>
              </mc:Choice>
              <mc:Fallback>
                <p:oleObj name="Equation" r:id="rId4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192" y="4019582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300901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4317834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4283968" y="3395134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n)-sharing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XOR 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Non-Interactive 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419604" y="3626910"/>
            <a:ext cx="45550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NOT 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Non-Interactive (One party flips the bit)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4532177" y="4386419"/>
            <a:ext cx="3594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Interactive (OT)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028" y="246720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26270" y="2367703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0799" y="211667"/>
            <a:ext cx="9144000" cy="758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GMW87- AND Gate Evaluation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716747"/>
              </p:ext>
            </p:extLst>
          </p:nvPr>
        </p:nvGraphicFramePr>
        <p:xfrm>
          <a:off x="672052" y="138142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5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52" y="138142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075" y="153891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0</a:t>
            </a:r>
          </a:p>
        </p:txBody>
      </p:sp>
      <p:graphicFrame>
        <p:nvGraphicFramePr>
          <p:cNvPr id="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81696"/>
              </p:ext>
            </p:extLst>
          </p:nvPr>
        </p:nvGraphicFramePr>
        <p:xfrm>
          <a:off x="8066880" y="139835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6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80" y="139835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93475" y="14835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95208" y="146580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08825" y="155389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00751" y="20936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08825" y="21248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62660" y="5729876"/>
            <a:ext cx="52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3818" y="1834225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15796" y="300052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08825" y="1885647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01682" y="6353271"/>
            <a:ext cx="1163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2000" dirty="0" smtClean="0">
                <a:latin typeface="Comic Sans MS"/>
                <a:cs typeface="Comic Sans MS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3825" y="6353271"/>
            <a:ext cx="1163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x</a:t>
            </a:r>
            <a:r>
              <a:rPr lang="en-US" sz="2000" dirty="0" smtClean="0">
                <a:latin typeface="Comic Sans MS"/>
                <a:cs typeface="Comic Sans MS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10230" y="6336338"/>
            <a:ext cx="6382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Comic Sans MS"/>
                <a:cs typeface="Comic Sans MS"/>
                <a:sym typeface="Symbol"/>
              </a:rPr>
              <a:t>x</a:t>
            </a:r>
            <a:r>
              <a:rPr lang="en-US" sz="20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err="1">
                <a:latin typeface="Comic Sans MS"/>
                <a:cs typeface="Comic Sans MS"/>
                <a:sym typeface="Wingdings"/>
              </a:rPr>
              <a:t>y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/>
              <a:t>= (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latin typeface="Comic Sans MS"/>
                <a:cs typeface="Comic Sans MS"/>
                <a:sym typeface="Symbol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20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 (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latin typeface="Comic Sans MS"/>
                <a:cs typeface="Comic Sans MS"/>
                <a:sym typeface="Symbol"/>
              </a:rPr>
              <a:t>+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+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8806" y="5767520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44380" y="577828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797047" y="2272888"/>
            <a:ext cx="3510021" cy="1037809"/>
            <a:chOff x="2797047" y="2272888"/>
            <a:chExt cx="3510021" cy="1037809"/>
          </a:xfrm>
        </p:grpSpPr>
        <p:sp>
          <p:nvSpPr>
            <p:cNvPr id="21" name="Rounded Rectangle 20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805" y="2532707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112817" y="2391419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36004" y="28081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98793" y="2374486"/>
            <a:ext cx="37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25150" y="2788968"/>
            <a:ext cx="70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813998" y="3509000"/>
            <a:ext cx="3510006" cy="1037809"/>
            <a:chOff x="2813998" y="3509000"/>
            <a:chExt cx="3510006" cy="1037809"/>
          </a:xfrm>
        </p:grpSpPr>
        <p:sp>
          <p:nvSpPr>
            <p:cNvPr id="31" name="Rounded Rectangle 30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3046" y="3640659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813998" y="3793056"/>
              <a:ext cx="81760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830915" y="4213225"/>
              <a:ext cx="7958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129753" y="3593665"/>
            <a:ext cx="3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48146" y="4044221"/>
            <a:ext cx="70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15729" y="3610598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42086" y="4025080"/>
            <a:ext cx="39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8763" y="4920734"/>
            <a:ext cx="157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73797" y="4775203"/>
            <a:ext cx="150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dirty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207620" y="1398356"/>
            <a:ext cx="3054071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Leaks information from the partial product !! 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7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8" grpId="0"/>
      <p:bldP spid="49" grpId="0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0799" y="211667"/>
            <a:ext cx="9144000" cy="758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GMW87- AND Gate Evaluation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062984"/>
              </p:ext>
            </p:extLst>
          </p:nvPr>
        </p:nvGraphicFramePr>
        <p:xfrm>
          <a:off x="672052" y="138142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7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52" y="138142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075" y="153891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0</a:t>
            </a:r>
          </a:p>
        </p:txBody>
      </p:sp>
      <p:graphicFrame>
        <p:nvGraphicFramePr>
          <p:cNvPr id="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57327"/>
              </p:ext>
            </p:extLst>
          </p:nvPr>
        </p:nvGraphicFramePr>
        <p:xfrm>
          <a:off x="8066880" y="139835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8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80" y="139835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93475" y="14835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95208" y="146580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76557" y="155389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00751" y="20936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76557" y="21248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62660" y="5729876"/>
            <a:ext cx="52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3818" y="1834225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15796" y="300052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6557" y="1885647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01682" y="6353271"/>
            <a:ext cx="1163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dirty="0" smtClean="0">
                <a:latin typeface="Comic Sans MS"/>
                <a:cs typeface="Comic Sans MS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3825" y="6353271"/>
            <a:ext cx="1163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78607" y="6370204"/>
            <a:ext cx="5118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/>
              <a:t>= 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/>
              <a:t> (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+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+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+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8806" y="5767520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44380" y="577828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797047" y="2272888"/>
            <a:ext cx="3510021" cy="1037809"/>
            <a:chOff x="2797047" y="2272888"/>
            <a:chExt cx="3510021" cy="1037809"/>
          </a:xfrm>
        </p:grpSpPr>
        <p:sp>
          <p:nvSpPr>
            <p:cNvPr id="21" name="Rounded Rectangle 20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805" y="2532707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112817" y="239141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3607" y="2808109"/>
            <a:ext cx="84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+ 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98793" y="2374486"/>
            <a:ext cx="37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813983" y="3509000"/>
            <a:ext cx="3510021" cy="1037809"/>
            <a:chOff x="2813983" y="3509000"/>
            <a:chExt cx="3510021" cy="1037809"/>
          </a:xfrm>
        </p:grpSpPr>
        <p:sp>
          <p:nvSpPr>
            <p:cNvPr id="31" name="Rounded Rectangle 30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3046" y="3640659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129753" y="3593665"/>
            <a:ext cx="3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70824" y="4044221"/>
            <a:ext cx="1117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+ 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15729" y="3610598"/>
            <a:ext cx="36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91287" y="4025080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5601" y="5056198"/>
            <a:ext cx="291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(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40935" y="5029198"/>
            <a:ext cx="2533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+ 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)+ 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444026" y="2808109"/>
            <a:ext cx="1140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+ x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0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7" grpId="0"/>
      <p:bldP spid="38" grpId="0"/>
      <p:bldP spid="39" grpId="0"/>
      <p:bldP spid="40" grpId="0"/>
      <p:bldP spid="48" grpId="0"/>
      <p:bldP spid="49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GMW87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n)-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2068" y="1907476"/>
            <a:ext cx="2464274" cy="2800564"/>
            <a:chOff x="467544" y="1844824"/>
            <a:chExt cx="3168352" cy="34370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4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115346" y="3717032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01908" y="4705815"/>
              <a:ext cx="0" cy="576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653800" y="4740210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29469"/>
              </p:ext>
            </p:extLst>
          </p:nvPr>
        </p:nvGraphicFramePr>
        <p:xfrm>
          <a:off x="1642192" y="4019582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79" name="Equation" r:id="rId4" imgW="127000" imgH="114300" progId="Equation.3">
                  <p:embed/>
                </p:oleObj>
              </mc:Choice>
              <mc:Fallback>
                <p:oleObj name="Equation" r:id="rId4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192" y="4019582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300901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4317834" y="3412067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4283968" y="3395134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1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omic Sans MS"/>
                  <a:cs typeface="Comic Sans MS"/>
                </a:rPr>
                <a:t>0</a:t>
              </a:r>
              <a:endParaRPr lang="en-US" sz="16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n)-sharing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XOR 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Non-Interactive 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419604" y="3626910"/>
            <a:ext cx="45550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NOT 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Non-Interactive (One party flips the bit)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4532177" y="4386419"/>
            <a:ext cx="3594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gate: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Interactive (OT)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028" y="2467208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26270" y="2367703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085048" y="496203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3</a:t>
            </a:r>
            <a:r>
              <a:rPr lang="en-US" sz="2000" dirty="0" smtClean="0">
                <a:latin typeface="Comic Sans MS"/>
                <a:cs typeface="Comic Sans MS"/>
              </a:rPr>
              <a:t>.   Reconstruct y by exchanging the shares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01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Extension to Multiparty and 2 party Security Proof</a:t>
            </a: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26548" y="2516506"/>
            <a:ext cx="1998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On the board.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191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067" y="205573"/>
            <a:ext cx="8686800" cy="89509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MPC with n=2 for multiplication of bits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31307"/>
              </p:ext>
            </p:extLst>
          </p:nvPr>
        </p:nvGraphicFramePr>
        <p:xfrm>
          <a:off x="7223840" y="210092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840" y="210092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24563"/>
              </p:ext>
            </p:extLst>
          </p:nvPr>
        </p:nvGraphicFramePr>
        <p:xfrm>
          <a:off x="910716" y="213478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13478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1121" y="235865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750745" y="238982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44133" y="2134787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76850" y="308093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203226" y="303013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06316" y="16427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53434" y="2591987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40185" y="211691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78002" y="3049172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40185" y="255717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787303" y="3506372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874054" y="303129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78002" y="4657853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40184" y="4165852"/>
            <a:ext cx="53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2i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787303" y="5115053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74053" y="4639979"/>
            <a:ext cx="867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2i+1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24850" y="3393467"/>
            <a:ext cx="53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3920" y="5604936"/>
            <a:ext cx="12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b="1" dirty="0" smtClean="0">
                <a:latin typeface="Comic Sans MS"/>
                <a:cs typeface="Comic Sans MS"/>
              </a:rPr>
              <a:t> 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2082" y="6046466"/>
            <a:ext cx="641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Random variable over the random choice of the parties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58800" y="5274158"/>
            <a:ext cx="101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040219" y="5208027"/>
            <a:ext cx="101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93786" y="353812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7208512" y="353090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2000" b="1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049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2" grpId="0"/>
      <p:bldP spid="24" grpId="0"/>
      <p:bldP spid="26" grpId="0"/>
      <p:bldP spid="28" grpId="0"/>
      <p:bldP spid="30" grpId="0"/>
      <p:bldP spid="31" grpId="0"/>
      <p:bldP spid="19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067" y="205573"/>
            <a:ext cx="8686800" cy="89509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MPC with n=2 for multiplication of bits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20013"/>
              </p:ext>
            </p:extLst>
          </p:nvPr>
        </p:nvGraphicFramePr>
        <p:xfrm>
          <a:off x="7084694" y="176131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78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694" y="176131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86794"/>
              </p:ext>
            </p:extLst>
          </p:nvPr>
        </p:nvGraphicFramePr>
        <p:xfrm>
          <a:off x="771570" y="179518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7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70" y="179518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75" y="20190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11599" y="205021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4987" y="1795183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7704" y="274132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64080" y="269052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67170" y="13031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14288" y="2252383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01039" y="177730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8856" y="2709568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01039" y="221756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48157" y="3166768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34908" y="26916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8856" y="4318249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01038" y="3826248"/>
            <a:ext cx="53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2i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48157" y="4775449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34907" y="4300375"/>
            <a:ext cx="867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2i+1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85704" y="3053863"/>
            <a:ext cx="53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468" y="4845201"/>
            <a:ext cx="12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b="1" dirty="0" smtClean="0">
                <a:latin typeface="Comic Sans MS"/>
                <a:cs typeface="Comic Sans MS"/>
              </a:rPr>
              <a:t> 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345" y="5492471"/>
            <a:ext cx="87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If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dirty="0" smtClean="0">
                <a:latin typeface="Comic Sans MS"/>
                <a:cs typeface="Comic Sans MS"/>
              </a:rPr>
              <a:t>= 0, then </a:t>
            </a:r>
            <a:r>
              <a:rPr lang="en-US" dirty="0">
                <a:latin typeface="Lucida Calligraphy"/>
                <a:cs typeface="Lucida Calligraphy"/>
              </a:rPr>
              <a:t>T 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,</a:t>
            </a:r>
            <a:r>
              <a:rPr lang="en-US" b="1" dirty="0">
                <a:latin typeface="Comic Sans MS"/>
                <a:cs typeface="Comic Sans MS"/>
              </a:rPr>
              <a:t> b</a:t>
            </a:r>
            <a:r>
              <a:rPr lang="en-US" b="1" baseline="-25000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 should leak nothing about </a:t>
            </a:r>
            <a:r>
              <a:rPr lang="en-US" b="1" dirty="0" smtClean="0"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b="1" dirty="0" smtClean="0">
                <a:latin typeface="Comic Sans MS"/>
                <a:cs typeface="Comic Sans MS"/>
              </a:rPr>
              <a:t>.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pic>
        <p:nvPicPr>
          <p:cNvPr id="32" name="Picture 31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31" y="1856327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273797" y="5902536"/>
            <a:ext cx="404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Otherwise corrupted P</a:t>
            </a:r>
            <a:r>
              <a:rPr lang="en-US" baseline="-25000" dirty="0">
                <a:latin typeface="Comic Sans MS"/>
                <a:cs typeface="Comic Sans MS"/>
              </a:rPr>
              <a:t>0 </a:t>
            </a:r>
            <a:r>
              <a:rPr lang="en-US" dirty="0">
                <a:latin typeface="Comic Sans MS"/>
                <a:cs typeface="Comic Sans MS"/>
              </a:rPr>
              <a:t>can learn </a:t>
            </a:r>
            <a:r>
              <a:rPr lang="en-US" b="1" dirty="0">
                <a:latin typeface="Comic Sans MS"/>
                <a:cs typeface="Comic Sans MS"/>
              </a:rPr>
              <a:t>b</a:t>
            </a:r>
            <a:r>
              <a:rPr lang="en-US" b="1" baseline="-25000" dirty="0">
                <a:latin typeface="Comic Sans MS"/>
                <a:cs typeface="Comic Sans MS"/>
              </a:rPr>
              <a:t>1 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53467" y="5902536"/>
            <a:ext cx="67733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64666" y="5868670"/>
            <a:ext cx="2995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Breach in perfect secrecy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9931" y="6373466"/>
            <a:ext cx="845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We show P</a:t>
            </a:r>
            <a:r>
              <a:rPr lang="en-US" baseline="-25000" dirty="0" smtClean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 can learn b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even when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 =0 and thus breach in perfect secrecy</a:t>
            </a:r>
            <a:endParaRPr lang="en-US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571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" grpId="0" animBg="1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067" y="205573"/>
            <a:ext cx="8686800" cy="89509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MPC with n=2 for multiplication of bits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5927"/>
              </p:ext>
            </p:extLst>
          </p:nvPr>
        </p:nvGraphicFramePr>
        <p:xfrm>
          <a:off x="7084694" y="176131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0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694" y="176131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852018"/>
              </p:ext>
            </p:extLst>
          </p:nvPr>
        </p:nvGraphicFramePr>
        <p:xfrm>
          <a:off x="771570" y="179518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0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70" y="179518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75" y="20190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11599" y="205021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4987" y="1795183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7704" y="274132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64080" y="269052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67170" y="13031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14288" y="2252383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01039" y="177730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8856" y="2709568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01039" y="221756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48157" y="3166768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34908" y="26916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8856" y="4318249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01038" y="3826248"/>
            <a:ext cx="53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2i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48157" y="4775449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34907" y="4300375"/>
            <a:ext cx="867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2i+1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85704" y="3053863"/>
            <a:ext cx="53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468" y="4845201"/>
            <a:ext cx="12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b="1" dirty="0" smtClean="0">
                <a:latin typeface="Comic Sans MS"/>
                <a:cs typeface="Comic Sans MS"/>
              </a:rPr>
              <a:t> 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345" y="5492471"/>
            <a:ext cx="87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If b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= 0, then </a:t>
            </a:r>
            <a:r>
              <a:rPr lang="en-US" dirty="0">
                <a:latin typeface="Lucida Calligraphy"/>
                <a:cs typeface="Lucida Calligraphy"/>
              </a:rPr>
              <a:t>T 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,</a:t>
            </a:r>
            <a:r>
              <a:rPr lang="en-US" b="1" dirty="0">
                <a:latin typeface="Comic Sans MS"/>
                <a:cs typeface="Comic Sans MS"/>
              </a:rPr>
              <a:t> b</a:t>
            </a:r>
            <a:r>
              <a:rPr lang="en-US" b="1" baseline="-25000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 should leak nothing about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.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7067" y="3269034"/>
            <a:ext cx="12691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b="1" dirty="0" smtClean="0">
                <a:latin typeface="Comic Sans MS"/>
                <a:cs typeface="Comic Sans MS"/>
              </a:rPr>
              <a:t>= 0, r</a:t>
            </a:r>
            <a:r>
              <a:rPr lang="en-US" b="1" baseline="-25000" dirty="0" smtClean="0">
                <a:latin typeface="Comic Sans MS"/>
                <a:cs typeface="Comic Sans MS"/>
              </a:rPr>
              <a:t>0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0933" y="3781770"/>
            <a:ext cx="12691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b="1" dirty="0" smtClean="0">
                <a:latin typeface="Comic Sans MS"/>
                <a:cs typeface="Comic Sans MS"/>
              </a:rPr>
              <a:t>= 1, r</a:t>
            </a:r>
            <a:r>
              <a:rPr lang="en-US" b="1" baseline="-25000" dirty="0">
                <a:latin typeface="Comic Sans MS"/>
                <a:cs typeface="Comic Sans MS"/>
              </a:rPr>
              <a:t>1</a:t>
            </a:r>
          </a:p>
        </p:txBody>
      </p:sp>
      <p:pic>
        <p:nvPicPr>
          <p:cNvPr id="38" name="Picture 37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8364" y="1856327"/>
            <a:ext cx="733235" cy="7921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102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067" y="205573"/>
            <a:ext cx="8686800" cy="89509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. MPC with n=2 for multiplication of bits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892578"/>
              </p:ext>
            </p:extLst>
          </p:nvPr>
        </p:nvGraphicFramePr>
        <p:xfrm>
          <a:off x="7084694" y="176131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2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694" y="176131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277982"/>
              </p:ext>
            </p:extLst>
          </p:nvPr>
        </p:nvGraphicFramePr>
        <p:xfrm>
          <a:off x="771570" y="179518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2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70" y="179518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75" y="20190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11599" y="205021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4987" y="1795183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3797" y="2741328"/>
            <a:ext cx="967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= 0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64080" y="269052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67170" y="13031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14288" y="2252383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01039" y="177730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8856" y="2709568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01039" y="221756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48157" y="3166768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34908" y="26916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8856" y="4318249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01038" y="3826248"/>
            <a:ext cx="53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2i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48157" y="4775449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34907" y="4300375"/>
            <a:ext cx="867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2i+1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85704" y="3053863"/>
            <a:ext cx="53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468" y="4845201"/>
            <a:ext cx="12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b="1" dirty="0" smtClean="0">
                <a:latin typeface="Comic Sans MS"/>
                <a:cs typeface="Comic Sans MS"/>
              </a:rPr>
              <a:t> 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2" name="Picture 31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31" y="1856327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286805" y="5400796"/>
            <a:ext cx="8467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b="1" dirty="0" smtClean="0">
                <a:latin typeface="Comic Sans MS"/>
                <a:cs typeface="Comic Sans MS"/>
              </a:rPr>
              <a:t>b</a:t>
            </a:r>
            <a:r>
              <a:rPr lang="en-US" sz="1600" b="1" baseline="-25000" dirty="0" smtClean="0">
                <a:latin typeface="Comic Sans MS"/>
                <a:cs typeface="Comic Sans MS"/>
              </a:rPr>
              <a:t>1 </a:t>
            </a:r>
            <a:r>
              <a:rPr lang="en-US" sz="1600" b="1" dirty="0">
                <a:latin typeface="Comic Sans MS"/>
                <a:cs typeface="Comic Sans MS"/>
              </a:rPr>
              <a:t>= </a:t>
            </a:r>
            <a:r>
              <a:rPr lang="en-US" sz="1600" b="1" dirty="0" smtClean="0">
                <a:latin typeface="Comic Sans MS"/>
                <a:cs typeface="Comic Sans MS"/>
              </a:rPr>
              <a:t>0, </a:t>
            </a:r>
            <a:r>
              <a:rPr lang="en-US" sz="1600" dirty="0" smtClean="0">
                <a:latin typeface="Comic Sans MS"/>
                <a:cs typeface="Comic Sans MS"/>
              </a:rPr>
              <a:t>there exists </a:t>
            </a:r>
            <a:r>
              <a:rPr lang="en-US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</a:t>
            </a:r>
            <a:r>
              <a:rPr lang="en-US" sz="16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so that </a:t>
            </a:r>
            <a:r>
              <a:rPr lang="en-US" sz="1600" dirty="0" smtClean="0">
                <a:latin typeface="Lucida Calligraphy"/>
                <a:cs typeface="Lucida Calligraphy"/>
              </a:rPr>
              <a:t>T </a:t>
            </a:r>
            <a:r>
              <a:rPr lang="en-US" sz="1600" dirty="0">
                <a:latin typeface="Comic Sans MS"/>
                <a:cs typeface="Comic Sans MS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16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600" dirty="0">
                <a:latin typeface="Comic Sans MS"/>
                <a:cs typeface="Comic Sans MS"/>
              </a:rPr>
              <a:t>,</a:t>
            </a:r>
            <a:r>
              <a:rPr lang="en-US" sz="1600" b="1" dirty="0">
                <a:latin typeface="Comic Sans MS"/>
                <a:cs typeface="Comic Sans MS"/>
              </a:rPr>
              <a:t> b</a:t>
            </a:r>
            <a:r>
              <a:rPr lang="en-US" sz="1600" b="1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) is consistent with (</a:t>
            </a:r>
            <a:r>
              <a:rPr lang="en-US" sz="16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16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600" b="1" dirty="0">
                <a:solidFill>
                  <a:srgbClr val="008000"/>
                </a:solidFill>
                <a:latin typeface="Comic Sans MS"/>
                <a:cs typeface="Comic Sans MS"/>
              </a:rPr>
              <a:t>=1, r</a:t>
            </a:r>
            <a:r>
              <a:rPr lang="en-US" sz="16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) 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86808" y="5891856"/>
            <a:ext cx="8467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b="1" dirty="0" smtClean="0">
                <a:latin typeface="Comic Sans MS"/>
                <a:cs typeface="Comic Sans MS"/>
              </a:rPr>
              <a:t>b</a:t>
            </a:r>
            <a:r>
              <a:rPr lang="en-US" sz="1600" b="1" baseline="-25000" dirty="0" smtClean="0">
                <a:latin typeface="Comic Sans MS"/>
                <a:cs typeface="Comic Sans MS"/>
              </a:rPr>
              <a:t>1 </a:t>
            </a:r>
            <a:r>
              <a:rPr lang="en-US" sz="1600" b="1" dirty="0">
                <a:latin typeface="Comic Sans MS"/>
                <a:cs typeface="Comic Sans MS"/>
              </a:rPr>
              <a:t>= 1</a:t>
            </a:r>
            <a:r>
              <a:rPr lang="en-US" sz="1600" b="1" dirty="0" smtClean="0">
                <a:latin typeface="Comic Sans MS"/>
                <a:cs typeface="Comic Sans MS"/>
              </a:rPr>
              <a:t>, </a:t>
            </a:r>
            <a:r>
              <a:rPr lang="en-US" sz="1600" dirty="0" smtClean="0">
                <a:latin typeface="Comic Sans MS"/>
                <a:cs typeface="Comic Sans MS"/>
              </a:rPr>
              <a:t>there can NOT exist </a:t>
            </a:r>
            <a:r>
              <a:rPr lang="en-US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</a:t>
            </a:r>
            <a:r>
              <a:rPr lang="en-US" sz="16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so that </a:t>
            </a:r>
            <a:r>
              <a:rPr lang="en-US" sz="1600" dirty="0" smtClean="0">
                <a:latin typeface="Lucida Calligraphy"/>
                <a:cs typeface="Lucida Calligraphy"/>
              </a:rPr>
              <a:t>T </a:t>
            </a:r>
            <a:r>
              <a:rPr lang="en-US" sz="1600" dirty="0">
                <a:latin typeface="Comic Sans MS"/>
                <a:cs typeface="Comic Sans MS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16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600" dirty="0">
                <a:latin typeface="Comic Sans MS"/>
                <a:cs typeface="Comic Sans MS"/>
              </a:rPr>
              <a:t>,</a:t>
            </a:r>
            <a:r>
              <a:rPr lang="en-US" sz="1600" b="1" dirty="0">
                <a:latin typeface="Comic Sans MS"/>
                <a:cs typeface="Comic Sans MS"/>
              </a:rPr>
              <a:t> b</a:t>
            </a:r>
            <a:r>
              <a:rPr lang="en-US" sz="1600" b="1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) is consistent with (</a:t>
            </a:r>
            <a:r>
              <a:rPr lang="en-US" sz="16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16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1600" b="1" dirty="0">
                <a:solidFill>
                  <a:srgbClr val="008000"/>
                </a:solidFill>
                <a:latin typeface="Comic Sans MS"/>
                <a:cs typeface="Comic Sans MS"/>
              </a:rPr>
              <a:t>=1, r</a:t>
            </a:r>
            <a:r>
              <a:rPr lang="en-US" sz="16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)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88708" y="3649129"/>
            <a:ext cx="98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b</a:t>
            </a:r>
            <a:r>
              <a:rPr lang="en-US" b="1" baseline="-25000" dirty="0">
                <a:latin typeface="Comic Sans MS"/>
                <a:cs typeface="Comic Sans MS"/>
              </a:rPr>
              <a:t>1 </a:t>
            </a:r>
            <a:r>
              <a:rPr lang="en-US" b="1" dirty="0">
                <a:latin typeface="Comic Sans MS"/>
                <a:cs typeface="Comic Sans MS"/>
              </a:rPr>
              <a:t>= </a:t>
            </a:r>
            <a:r>
              <a:rPr lang="en-US" b="1" dirty="0" smtClean="0">
                <a:latin typeface="Comic Sans MS"/>
                <a:cs typeface="Comic Sans MS"/>
              </a:rPr>
              <a:t>??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90961" y="2732427"/>
            <a:ext cx="38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r</a:t>
            </a:r>
            <a:r>
              <a:rPr lang="en-US" b="1" baseline="-25000" dirty="0">
                <a:latin typeface="Comic Sans MS"/>
                <a:cs typeface="Comic Sans MS"/>
              </a:rPr>
              <a:t>0</a:t>
            </a:r>
            <a:endParaRPr lang="en-US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06403" y="4529106"/>
            <a:ext cx="101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887822" y="4513774"/>
            <a:ext cx="101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030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6" grpId="0"/>
      <p:bldP spid="28" grpId="0"/>
      <p:bldP spid="30" grpId="0"/>
      <p:bldP spid="31" grpId="0"/>
      <p:bldP spid="19" grpId="0"/>
      <p:bldP spid="4" grpId="0"/>
      <p:bldP spid="35" grpId="0"/>
      <p:bldP spid="3" grpId="0"/>
      <p:bldP spid="6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067" y="205573"/>
            <a:ext cx="8686800" cy="89509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. MPC with n=2 for multiplication of bits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798122"/>
              </p:ext>
            </p:extLst>
          </p:nvPr>
        </p:nvGraphicFramePr>
        <p:xfrm>
          <a:off x="7084694" y="176131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5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694" y="176131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117586"/>
              </p:ext>
            </p:extLst>
          </p:nvPr>
        </p:nvGraphicFramePr>
        <p:xfrm>
          <a:off x="771570" y="179518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5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70" y="179518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75" y="20190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11599" y="205021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4987" y="1795183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3796" y="2741328"/>
            <a:ext cx="1555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= 0, r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891863" y="2690529"/>
            <a:ext cx="111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 </a:t>
            </a:r>
            <a:r>
              <a:rPr lang="en-US" sz="2000" b="1" dirty="0" smtClean="0">
                <a:latin typeface="Comic Sans MS"/>
                <a:cs typeface="Comic Sans MS"/>
              </a:rPr>
              <a:t>= 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67170" y="13031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14288" y="2252383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01039" y="177730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8856" y="2709568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01039" y="221756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48157" y="3166768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34908" y="26916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8856" y="4318249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01038" y="3826248"/>
            <a:ext cx="53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2i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48157" y="4775449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34907" y="4300375"/>
            <a:ext cx="867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2i+1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85704" y="3053863"/>
            <a:ext cx="53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468" y="4845201"/>
            <a:ext cx="12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b="1" dirty="0" smtClean="0">
                <a:latin typeface="Comic Sans MS"/>
                <a:cs typeface="Comic Sans MS"/>
              </a:rPr>
              <a:t> 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2" name="Picture 31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31" y="1856327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884139" y="4422997"/>
            <a:ext cx="2073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latin typeface="Comic Sans MS"/>
                <a:cs typeface="Comic Sans MS"/>
              </a:rPr>
              <a:t>1</a:t>
            </a:r>
            <a:r>
              <a:rPr lang="en-US" sz="2000" b="1" dirty="0" smtClean="0">
                <a:latin typeface="Comic Sans MS"/>
                <a:cs typeface="Comic Sans MS"/>
              </a:rPr>
              <a:t>= 0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02947" y="3293838"/>
            <a:ext cx="1555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= 1, r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36267" y="5014478"/>
            <a:ext cx="2387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Same transcript -&gt; same output!!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350001" y="5983701"/>
            <a:ext cx="235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No correctness!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099641" y="5645589"/>
            <a:ext cx="29850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But output should be 1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1181" y="6336156"/>
            <a:ext cx="5789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But since the protocol is correct……</a:t>
            </a:r>
          </a:p>
        </p:txBody>
      </p:sp>
    </p:spTree>
    <p:extLst>
      <p:ext uri="{BB962C8B-B14F-4D97-AF65-F5344CB8AC3E}">
        <p14:creationId xmlns:p14="http://schemas.microsoft.com/office/powerpoint/2010/main" val="10198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067" y="205573"/>
            <a:ext cx="8686800" cy="89509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Impossibility of </a:t>
            </a:r>
            <a:r>
              <a:rPr lang="en-US" sz="3200" kern="0" dirty="0" err="1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. MPC with n=2 for multiplication of bits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3070"/>
              </p:ext>
            </p:extLst>
          </p:nvPr>
        </p:nvGraphicFramePr>
        <p:xfrm>
          <a:off x="7084694" y="176131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67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694" y="176131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502662"/>
              </p:ext>
            </p:extLst>
          </p:nvPr>
        </p:nvGraphicFramePr>
        <p:xfrm>
          <a:off x="771570" y="179518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675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70" y="179518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75" y="20190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11599" y="205021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4987" y="1795183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3797" y="2741328"/>
            <a:ext cx="967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 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= 0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64080" y="269052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b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67170" y="13031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14288" y="2252383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01039" y="177730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8856" y="2709568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01039" y="221756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48157" y="3166768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34908" y="26916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8856" y="4318249"/>
            <a:ext cx="453813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01038" y="3826248"/>
            <a:ext cx="53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2i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48157" y="4775449"/>
            <a:ext cx="452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34907" y="4300375"/>
            <a:ext cx="867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m</a:t>
            </a:r>
            <a:r>
              <a:rPr lang="en-US" sz="2000" b="1" baseline="-25000" dirty="0" smtClean="0">
                <a:latin typeface="Comic Sans MS"/>
                <a:cs typeface="Comic Sans MS"/>
              </a:rPr>
              <a:t>2i+1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85704" y="3053863"/>
            <a:ext cx="53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468" y="4845201"/>
            <a:ext cx="12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b="1" dirty="0" smtClean="0">
                <a:latin typeface="Comic Sans MS"/>
                <a:cs typeface="Comic Sans MS"/>
              </a:rPr>
              <a:t> b</a:t>
            </a:r>
            <a:r>
              <a:rPr lang="en-US" b="1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345" y="5272342"/>
            <a:ext cx="394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Adversary’s algorithm to find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32" name="Picture 31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31" y="1856327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273797" y="5682407"/>
            <a:ext cx="865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1. Try to find a randomness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b="1" baseline="-25000" dirty="0" smtClean="0">
                <a:latin typeface="Comic Sans MS"/>
                <a:cs typeface="Comic Sans MS"/>
              </a:rPr>
              <a:t>1 </a:t>
            </a:r>
            <a:r>
              <a:rPr lang="en-US" dirty="0" smtClean="0">
                <a:latin typeface="Comic Sans MS"/>
                <a:cs typeface="Comic Sans MS"/>
              </a:rPr>
              <a:t>so that </a:t>
            </a:r>
            <a:r>
              <a:rPr lang="en-US" dirty="0" smtClean="0">
                <a:latin typeface="Lucida Calligraphy"/>
                <a:cs typeface="Lucida Calligraphy"/>
              </a:rPr>
              <a:t>T 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,</a:t>
            </a:r>
            <a:r>
              <a:rPr lang="en-US" b="1" dirty="0">
                <a:latin typeface="Comic Sans MS"/>
                <a:cs typeface="Comic Sans MS"/>
              </a:rPr>
              <a:t> b</a:t>
            </a:r>
            <a:r>
              <a:rPr lang="en-US" b="1" baseline="-25000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 is consistent with (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=1, r</a:t>
            </a:r>
            <a:r>
              <a:rPr lang="en-US" b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  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9931" y="6068672"/>
            <a:ext cx="49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2. If found output </a:t>
            </a:r>
            <a:r>
              <a:rPr lang="en-US" b="1" dirty="0" smtClean="0">
                <a:latin typeface="Comic Sans MS"/>
                <a:cs typeface="Comic Sans MS"/>
              </a:rPr>
              <a:t>b</a:t>
            </a:r>
            <a:r>
              <a:rPr lang="en-US" b="1" baseline="-25000" dirty="0" smtClean="0">
                <a:latin typeface="Comic Sans MS"/>
                <a:cs typeface="Comic Sans MS"/>
              </a:rPr>
              <a:t>1 </a:t>
            </a:r>
            <a:r>
              <a:rPr lang="en-US" b="1" dirty="0" smtClean="0">
                <a:latin typeface="Comic Sans MS"/>
                <a:cs typeface="Comic Sans MS"/>
              </a:rPr>
              <a:t>= 0 </a:t>
            </a:r>
            <a:r>
              <a:rPr lang="en-US" dirty="0" smtClean="0">
                <a:latin typeface="Comic Sans MS"/>
                <a:cs typeface="Comic Sans MS"/>
              </a:rPr>
              <a:t>else output </a:t>
            </a:r>
            <a:r>
              <a:rPr lang="en-US" b="1" dirty="0">
                <a:latin typeface="Comic Sans MS"/>
                <a:cs typeface="Comic Sans MS"/>
              </a:rPr>
              <a:t>b</a:t>
            </a:r>
            <a:r>
              <a:rPr lang="en-US" b="1" baseline="-25000" dirty="0">
                <a:latin typeface="Comic Sans MS"/>
                <a:cs typeface="Comic Sans MS"/>
              </a:rPr>
              <a:t>1 </a:t>
            </a:r>
            <a:r>
              <a:rPr lang="en-US" b="1" dirty="0">
                <a:latin typeface="Comic Sans MS"/>
                <a:cs typeface="Comic Sans MS"/>
              </a:rPr>
              <a:t>= </a:t>
            </a:r>
            <a:r>
              <a:rPr lang="en-US" b="1" dirty="0" smtClean="0">
                <a:latin typeface="Comic Sans MS"/>
                <a:cs typeface="Comic Sans MS"/>
              </a:rPr>
              <a:t>1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98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24138</TotalTime>
  <Words>3083</Words>
  <Application>Microsoft Macintosh PowerPoint</Application>
  <PresentationFormat>On-screen Show (4:3)</PresentationFormat>
  <Paragraphs>618</Paragraphs>
  <Slides>35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Civic</vt:lpstr>
      <vt:lpstr>Clip</vt:lpstr>
      <vt:lpstr>Equation</vt:lpstr>
      <vt:lpstr>Secure Computation  (Lecture 9-10)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1-out-of-2 Oblivious Transfer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ElGamal PKE</vt:lpstr>
      <vt:lpstr>1-out-of-2 Oblivious Transfer </vt:lpstr>
      <vt:lpstr>Security for the Receiver</vt:lpstr>
      <vt:lpstr>Indistinguishability of Real and Ideal View</vt:lpstr>
      <vt:lpstr>Security for the Sender</vt:lpstr>
      <vt:lpstr>Security proof via Hybrid Arguments </vt:lpstr>
      <vt:lpstr>PowerPoint Presentation</vt:lpstr>
      <vt:lpstr>PowerPoint Presentation</vt:lpstr>
      <vt:lpstr>(n,n) - Secret Sharing for Semi-honest Adversaries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2122</cp:revision>
  <dcterms:created xsi:type="dcterms:W3CDTF">2013-09-27T09:31:04Z</dcterms:created>
  <dcterms:modified xsi:type="dcterms:W3CDTF">2015-09-09T12:32:59Z</dcterms:modified>
</cp:coreProperties>
</file>