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627" r:id="rId1"/>
  </p:sldMasterIdLst>
  <p:notesMasterIdLst>
    <p:notesMasterId r:id="rId107"/>
  </p:notesMasterIdLst>
  <p:sldIdLst>
    <p:sldId id="256" r:id="rId2"/>
    <p:sldId id="463" r:id="rId3"/>
    <p:sldId id="464" r:id="rId4"/>
    <p:sldId id="462" r:id="rId5"/>
    <p:sldId id="465" r:id="rId6"/>
    <p:sldId id="466" r:id="rId7"/>
    <p:sldId id="467" r:id="rId8"/>
    <p:sldId id="468" r:id="rId9"/>
    <p:sldId id="469" r:id="rId10"/>
    <p:sldId id="470" r:id="rId11"/>
    <p:sldId id="471" r:id="rId12"/>
    <p:sldId id="472" r:id="rId13"/>
    <p:sldId id="473" r:id="rId14"/>
    <p:sldId id="436" r:id="rId15"/>
    <p:sldId id="438" r:id="rId16"/>
    <p:sldId id="474" r:id="rId17"/>
    <p:sldId id="449" r:id="rId18"/>
    <p:sldId id="475" r:id="rId19"/>
    <p:sldId id="476" r:id="rId20"/>
    <p:sldId id="477" r:id="rId21"/>
    <p:sldId id="478" r:id="rId22"/>
    <p:sldId id="480" r:id="rId23"/>
    <p:sldId id="479" r:id="rId24"/>
    <p:sldId id="481" r:id="rId25"/>
    <p:sldId id="482" r:id="rId26"/>
    <p:sldId id="484" r:id="rId27"/>
    <p:sldId id="483" r:id="rId28"/>
    <p:sldId id="485" r:id="rId29"/>
    <p:sldId id="486" r:id="rId30"/>
    <p:sldId id="487" r:id="rId31"/>
    <p:sldId id="488" r:id="rId32"/>
    <p:sldId id="490" r:id="rId33"/>
    <p:sldId id="489" r:id="rId34"/>
    <p:sldId id="491" r:id="rId35"/>
    <p:sldId id="492" r:id="rId36"/>
    <p:sldId id="493" r:id="rId37"/>
    <p:sldId id="439" r:id="rId38"/>
    <p:sldId id="494" r:id="rId39"/>
    <p:sldId id="496" r:id="rId40"/>
    <p:sldId id="498" r:id="rId41"/>
    <p:sldId id="495" r:id="rId42"/>
    <p:sldId id="497" r:id="rId43"/>
    <p:sldId id="500" r:id="rId44"/>
    <p:sldId id="501" r:id="rId45"/>
    <p:sldId id="502" r:id="rId46"/>
    <p:sldId id="503" r:id="rId47"/>
    <p:sldId id="573" r:id="rId48"/>
    <p:sldId id="504" r:id="rId49"/>
    <p:sldId id="514" r:id="rId50"/>
    <p:sldId id="516" r:id="rId51"/>
    <p:sldId id="518" r:id="rId52"/>
    <p:sldId id="520" r:id="rId53"/>
    <p:sldId id="505" r:id="rId54"/>
    <p:sldId id="506" r:id="rId55"/>
    <p:sldId id="507" r:id="rId56"/>
    <p:sldId id="508" r:id="rId57"/>
    <p:sldId id="509" r:id="rId58"/>
    <p:sldId id="511" r:id="rId59"/>
    <p:sldId id="512" r:id="rId60"/>
    <p:sldId id="525" r:id="rId61"/>
    <p:sldId id="574" r:id="rId62"/>
    <p:sldId id="523" r:id="rId63"/>
    <p:sldId id="524" r:id="rId64"/>
    <p:sldId id="526" r:id="rId65"/>
    <p:sldId id="527" r:id="rId66"/>
    <p:sldId id="528" r:id="rId67"/>
    <p:sldId id="529" r:id="rId68"/>
    <p:sldId id="530" r:id="rId69"/>
    <p:sldId id="531" r:id="rId70"/>
    <p:sldId id="532" r:id="rId71"/>
    <p:sldId id="533" r:id="rId72"/>
    <p:sldId id="534" r:id="rId73"/>
    <p:sldId id="535" r:id="rId74"/>
    <p:sldId id="536" r:id="rId75"/>
    <p:sldId id="537" r:id="rId76"/>
    <p:sldId id="538" r:id="rId77"/>
    <p:sldId id="543" r:id="rId78"/>
    <p:sldId id="539" r:id="rId79"/>
    <p:sldId id="540" r:id="rId80"/>
    <p:sldId id="541" r:id="rId81"/>
    <p:sldId id="542" r:id="rId82"/>
    <p:sldId id="557" r:id="rId83"/>
    <p:sldId id="544" r:id="rId84"/>
    <p:sldId id="545" r:id="rId85"/>
    <p:sldId id="546" r:id="rId86"/>
    <p:sldId id="547" r:id="rId87"/>
    <p:sldId id="548" r:id="rId88"/>
    <p:sldId id="549" r:id="rId89"/>
    <p:sldId id="551" r:id="rId90"/>
    <p:sldId id="552" r:id="rId91"/>
    <p:sldId id="556" r:id="rId92"/>
    <p:sldId id="553" r:id="rId93"/>
    <p:sldId id="554" r:id="rId94"/>
    <p:sldId id="555" r:id="rId95"/>
    <p:sldId id="575" r:id="rId96"/>
    <p:sldId id="576" r:id="rId97"/>
    <p:sldId id="577" r:id="rId98"/>
    <p:sldId id="561" r:id="rId99"/>
    <p:sldId id="562" r:id="rId100"/>
    <p:sldId id="563" r:id="rId101"/>
    <p:sldId id="564" r:id="rId102"/>
    <p:sldId id="565" r:id="rId103"/>
    <p:sldId id="567" r:id="rId104"/>
    <p:sldId id="566" r:id="rId105"/>
    <p:sldId id="568" r:id="rId10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5050"/>
    <a:srgbClr val="003399"/>
    <a:srgbClr val="CC0000"/>
    <a:srgbClr val="FF0000"/>
    <a:srgbClr val="0033CC"/>
    <a:srgbClr val="660066"/>
    <a:srgbClr val="A50021"/>
    <a:srgbClr val="990033"/>
    <a:srgbClr val="993300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638" autoAdjust="0"/>
    <p:restoredTop sz="94658" autoAdjust="0"/>
  </p:normalViewPr>
  <p:slideViewPr>
    <p:cSldViewPr>
      <p:cViewPr>
        <p:scale>
          <a:sx n="100" d="100"/>
          <a:sy n="100" d="100"/>
        </p:scale>
        <p:origin x="-1920" y="-32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07" Type="http://schemas.openxmlformats.org/officeDocument/2006/relationships/notesMaster" Target="notesMasters/notesMaster1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87" Type="http://schemas.openxmlformats.org/officeDocument/2006/relationships/slide" Target="slides/slide86.xml"/><Relationship Id="rId102" Type="http://schemas.openxmlformats.org/officeDocument/2006/relationships/slide" Target="slides/slide101.xml"/><Relationship Id="rId110" Type="http://schemas.openxmlformats.org/officeDocument/2006/relationships/theme" Target="theme/theme1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slide" Target="slides/slide104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103" Type="http://schemas.openxmlformats.org/officeDocument/2006/relationships/slide" Target="slides/slide102.xml"/><Relationship Id="rId108" Type="http://schemas.openxmlformats.org/officeDocument/2006/relationships/presProps" Target="pres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6" Type="http://schemas.openxmlformats.org/officeDocument/2006/relationships/slide" Target="slides/slide105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109" Type="http://schemas.openxmlformats.org/officeDocument/2006/relationships/viewProps" Target="viewProps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slide" Target="slides/slide103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D5589B-E1FE-416A-A65D-11B7513E7580}" type="datetimeFigureOut">
              <a:rPr lang="en-US" smtClean="0"/>
              <a:pPr/>
              <a:t>8/4/2016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139FDB-DAC5-4962-98CA-E875AF49AF7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8613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8E80666-FB37-4B36-9149-507F3B0178E3}" type="datetimeFigureOut">
              <a:rPr lang="en-US" smtClean="0"/>
              <a:pPr/>
              <a:t>8/4/2016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39C4FB-7D33-419B-8833-D1372BFD11C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37CB94-8DD8-4BDE-8682-625D4C182390}" type="datetimeFigureOut">
              <a:rPr lang="en-US" smtClean="0"/>
              <a:pPr/>
              <a:t>8/4/2016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88F1E7-F9C5-4955-A18A-A8898DD5EB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37CB94-8DD8-4BDE-8682-625D4C182390}" type="datetimeFigureOut">
              <a:rPr lang="en-US" smtClean="0"/>
              <a:pPr/>
              <a:t>8/4/2016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88F1E7-F9C5-4955-A18A-A8898DD5EB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37CB94-8DD8-4BDE-8682-625D4C182390}" type="datetimeFigureOut">
              <a:rPr lang="en-US" smtClean="0"/>
              <a:pPr/>
              <a:t>8/4/2016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88F1E7-F9C5-4955-A18A-A8898DD5EB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8E80666-FB37-4B36-9149-507F3B0178E3}" type="datetimeFigureOut">
              <a:rPr lang="en-US" smtClean="0"/>
              <a:pPr/>
              <a:t>8/4/2016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37CB94-8DD8-4BDE-8682-625D4C182390}" type="datetimeFigureOut">
              <a:rPr lang="en-US" smtClean="0"/>
              <a:pPr/>
              <a:t>8/4/2016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88F1E7-F9C5-4955-A18A-A8898DD5EB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37CB94-8DD8-4BDE-8682-625D4C182390}" type="datetimeFigureOut">
              <a:rPr lang="en-US" smtClean="0"/>
              <a:pPr/>
              <a:t>8/4/2016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88F1E7-F9C5-4955-A18A-A8898DD5EB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37CB94-8DD8-4BDE-8682-625D4C182390}" type="datetimeFigureOut">
              <a:rPr lang="en-US" smtClean="0"/>
              <a:pPr/>
              <a:t>8/4/2016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88F1E7-F9C5-4955-A18A-A8898DD5EB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37CB94-8DD8-4BDE-8682-625D4C182390}" type="datetimeFigureOut">
              <a:rPr lang="en-US" smtClean="0"/>
              <a:pPr/>
              <a:t>8/4/2016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88F1E7-F9C5-4955-A18A-A8898DD5EB9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37CB94-8DD8-4BDE-8682-625D4C182390}" type="datetimeFigureOut">
              <a:rPr lang="en-US" smtClean="0"/>
              <a:pPr/>
              <a:t>8/4/2016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88F1E7-F9C5-4955-A18A-A8898DD5EB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37CB94-8DD8-4BDE-8682-625D4C182390}" type="datetimeFigureOut">
              <a:rPr lang="en-US" smtClean="0"/>
              <a:pPr/>
              <a:t>8/4/2016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88F1E7-F9C5-4955-A18A-A8898DD5EB9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Drag picture to placeholder or click icon to add</a:t>
            </a:r>
            <a:endParaRPr kumimoji="0" lang="en-US" dirty="0"/>
          </a:p>
        </p:txBody>
      </p:sp>
      <p:sp>
        <p:nvSpPr>
          <p:cNvPr id="9" name="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4037CB94-8DD8-4BDE-8682-625D4C182390}" type="datetimeFigureOut">
              <a:rPr lang="en-US" smtClean="0"/>
              <a:pPr/>
              <a:t>8/4/2016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B488F1E7-F9C5-4955-A18A-A8898DD5EB9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28" r:id="rId1"/>
    <p:sldLayoutId id="2147484629" r:id="rId2"/>
    <p:sldLayoutId id="2147484630" r:id="rId3"/>
    <p:sldLayoutId id="2147484631" r:id="rId4"/>
    <p:sldLayoutId id="2147484632" r:id="rId5"/>
    <p:sldLayoutId id="2147484633" r:id="rId6"/>
    <p:sldLayoutId id="2147484634" r:id="rId7"/>
    <p:sldLayoutId id="2147484635" r:id="rId8"/>
    <p:sldLayoutId id="2147484636" r:id="rId9"/>
    <p:sldLayoutId id="2147484637" r:id="rId10"/>
    <p:sldLayoutId id="2147484638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609600"/>
            <a:ext cx="8458200" cy="1828800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C</a:t>
            </a:r>
            <a:r>
              <a:rPr lang="en-US" dirty="0" smtClean="0"/>
              <a:t>omputational Complexity Theory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2695136"/>
            <a:ext cx="7848600" cy="2486464"/>
          </a:xfrm>
        </p:spPr>
        <p:txBody>
          <a:bodyPr>
            <a:normAutofit/>
          </a:bodyPr>
          <a:lstStyle/>
          <a:p>
            <a:pPr algn="ctr"/>
            <a:endParaRPr lang="en-US" sz="3400" dirty="0"/>
          </a:p>
          <a:p>
            <a:pPr algn="ctr"/>
            <a:r>
              <a:rPr lang="en-US" sz="3400" dirty="0" smtClean="0">
                <a:solidFill>
                  <a:srgbClr val="A50021"/>
                </a:solidFill>
              </a:rPr>
              <a:t>Lecture 1:  </a:t>
            </a:r>
            <a:r>
              <a:rPr lang="en-US" sz="3400" dirty="0" smtClean="0">
                <a:solidFill>
                  <a:srgbClr val="0033CC"/>
                </a:solidFill>
              </a:rPr>
              <a:t>Intro;  Turing machines; </a:t>
            </a:r>
          </a:p>
          <a:p>
            <a:pPr algn="ctr"/>
            <a:r>
              <a:rPr lang="en-US" sz="3400" dirty="0" smtClean="0">
                <a:solidFill>
                  <a:srgbClr val="0033CC"/>
                </a:solidFill>
              </a:rPr>
              <a:t>     Class P and NP </a:t>
            </a:r>
          </a:p>
          <a:p>
            <a:pPr algn="ctr"/>
            <a:r>
              <a:rPr lang="en-US" sz="3400" dirty="0">
                <a:solidFill>
                  <a:srgbClr val="0033CC"/>
                </a:solidFill>
              </a:rPr>
              <a:t> </a:t>
            </a:r>
            <a:r>
              <a:rPr lang="en-US" sz="3400" dirty="0" smtClean="0">
                <a:solidFill>
                  <a:srgbClr val="0033CC"/>
                </a:solidFill>
              </a:rPr>
              <a:t>                  </a:t>
            </a:r>
          </a:p>
          <a:p>
            <a:pPr algn="ctr"/>
            <a:endParaRPr lang="en-US" sz="3000" dirty="0" smtClean="0">
              <a:solidFill>
                <a:srgbClr val="0033CC"/>
              </a:solidFill>
            </a:endParaRPr>
          </a:p>
          <a:p>
            <a:endParaRPr lang="en-US" sz="3400" dirty="0" smtClean="0"/>
          </a:p>
          <a:p>
            <a:endParaRPr lang="en-US" sz="3400" dirty="0" smtClean="0"/>
          </a:p>
          <a:p>
            <a:endParaRPr lang="en-US" sz="3400" dirty="0" smtClean="0"/>
          </a:p>
          <a:p>
            <a:endParaRPr lang="en-US" sz="3400" dirty="0"/>
          </a:p>
        </p:txBody>
      </p:sp>
      <p:sp>
        <p:nvSpPr>
          <p:cNvPr id="4" name="TextBox 3"/>
          <p:cNvSpPr txBox="1"/>
          <p:nvPr/>
        </p:nvSpPr>
        <p:spPr>
          <a:xfrm>
            <a:off x="2667000" y="5420380"/>
            <a:ext cx="4648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Indian Institute of Science</a:t>
            </a:r>
            <a:endParaRPr lang="en-US" sz="28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 smtClean="0"/>
              <a:t>About the course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4800600"/>
          </a:xfrm>
        </p:spPr>
        <p:txBody>
          <a:bodyPr/>
          <a:lstStyle/>
          <a:p>
            <a:pPr algn="just"/>
            <a:r>
              <a:rPr lang="en-US" sz="2800" dirty="0" smtClean="0"/>
              <a:t>Computational complexity attempts </a:t>
            </a:r>
            <a:r>
              <a:rPr lang="en-US" sz="2800" dirty="0"/>
              <a:t>to classify computational </a:t>
            </a:r>
            <a:r>
              <a:rPr lang="en-US" sz="2800" dirty="0">
                <a:solidFill>
                  <a:srgbClr val="CC0000"/>
                </a:solidFill>
              </a:rPr>
              <a:t>problems</a:t>
            </a:r>
            <a:r>
              <a:rPr lang="en-US" sz="2800" dirty="0"/>
              <a:t> based on the amount of </a:t>
            </a:r>
            <a:r>
              <a:rPr lang="en-US" sz="2800" dirty="0">
                <a:solidFill>
                  <a:srgbClr val="CC0000"/>
                </a:solidFill>
              </a:rPr>
              <a:t>resources</a:t>
            </a:r>
            <a:r>
              <a:rPr lang="en-US" sz="2800" dirty="0"/>
              <a:t> required by </a:t>
            </a:r>
            <a:r>
              <a:rPr lang="en-US" sz="2800" dirty="0" smtClean="0">
                <a:solidFill>
                  <a:srgbClr val="CC0000"/>
                </a:solidFill>
              </a:rPr>
              <a:t>algorithms</a:t>
            </a:r>
            <a:r>
              <a:rPr lang="en-US" sz="2800" dirty="0" smtClean="0"/>
              <a:t> </a:t>
            </a:r>
            <a:r>
              <a:rPr lang="en-US" sz="2800" dirty="0"/>
              <a:t>to solve </a:t>
            </a:r>
            <a:r>
              <a:rPr lang="en-US" sz="2800" dirty="0" smtClean="0"/>
              <a:t>them.</a:t>
            </a:r>
            <a:endParaRPr lang="en-US" sz="2800" dirty="0"/>
          </a:p>
          <a:p>
            <a:r>
              <a:rPr lang="en-US" sz="2800" b="1" dirty="0"/>
              <a:t>Algorithms</a:t>
            </a:r>
            <a:r>
              <a:rPr lang="en-US" sz="2800" dirty="0"/>
              <a:t> are </a:t>
            </a:r>
            <a:r>
              <a:rPr lang="en-US" sz="2800" u="sng" dirty="0"/>
              <a:t>methods</a:t>
            </a:r>
            <a:r>
              <a:rPr lang="en-US" sz="2800" dirty="0"/>
              <a:t> of solving </a:t>
            </a:r>
            <a:r>
              <a:rPr lang="en-US" sz="2800" dirty="0" smtClean="0"/>
              <a:t>problems; they </a:t>
            </a:r>
            <a:r>
              <a:rPr lang="en-US" sz="2800" dirty="0"/>
              <a:t>are </a:t>
            </a:r>
            <a:r>
              <a:rPr lang="en-US" sz="2800" dirty="0" smtClean="0"/>
              <a:t>studied </a:t>
            </a:r>
            <a:r>
              <a:rPr lang="en-US" sz="2800" dirty="0"/>
              <a:t>using formal </a:t>
            </a:r>
            <a:r>
              <a:rPr lang="en-US" sz="2800" u="sng" dirty="0"/>
              <a:t>models of </a:t>
            </a:r>
            <a:r>
              <a:rPr lang="en-US" sz="2800" u="sng" dirty="0" smtClean="0"/>
              <a:t>computation</a:t>
            </a:r>
            <a:r>
              <a:rPr lang="en-US" sz="2800" dirty="0" smtClean="0"/>
              <a:t>, like </a:t>
            </a:r>
            <a:r>
              <a:rPr lang="en-US" sz="2800" dirty="0" smtClean="0">
                <a:solidFill>
                  <a:srgbClr val="3366FF"/>
                </a:solidFill>
              </a:rPr>
              <a:t>Turing machines. </a:t>
            </a:r>
          </a:p>
          <a:p>
            <a:pPr marL="82296" indent="0">
              <a:buNone/>
            </a:pPr>
            <a:r>
              <a:rPr lang="en-US" sz="2800" dirty="0" smtClean="0">
                <a:solidFill>
                  <a:srgbClr val="3366FF"/>
                </a:solidFill>
              </a:rPr>
              <a:t>                     </a:t>
            </a:r>
            <a:endParaRPr lang="en-US" sz="2500" dirty="0"/>
          </a:p>
        </p:txBody>
      </p:sp>
      <p:sp>
        <p:nvSpPr>
          <p:cNvPr id="4" name="TextBox 3"/>
          <p:cNvSpPr txBox="1"/>
          <p:nvPr/>
        </p:nvSpPr>
        <p:spPr>
          <a:xfrm>
            <a:off x="1905000" y="4419600"/>
            <a:ext cx="4495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2200" dirty="0" smtClean="0">
                <a:solidFill>
                  <a:srgbClr val="000000"/>
                </a:solidFill>
              </a:rPr>
              <a:t>a </a:t>
            </a:r>
            <a:r>
              <a:rPr lang="en-US" sz="2200" dirty="0">
                <a:solidFill>
                  <a:schemeClr val="accent1"/>
                </a:solidFill>
              </a:rPr>
              <a:t>memory</a:t>
            </a:r>
            <a:r>
              <a:rPr lang="en-US" sz="2200" dirty="0">
                <a:solidFill>
                  <a:srgbClr val="000000"/>
                </a:solidFill>
              </a:rPr>
              <a:t> with head (like a RAM</a:t>
            </a:r>
            <a:r>
              <a:rPr lang="en-US" sz="2200" dirty="0" smtClean="0">
                <a:solidFill>
                  <a:srgbClr val="000000"/>
                </a:solidFill>
              </a:rPr>
              <a:t>)</a:t>
            </a:r>
          </a:p>
          <a:p>
            <a:pPr marL="285750" indent="-285750">
              <a:buFont typeface="Arial"/>
              <a:buChar char="•"/>
            </a:pPr>
            <a:r>
              <a:rPr lang="en-US" sz="2200" dirty="0" smtClean="0">
                <a:solidFill>
                  <a:srgbClr val="000000"/>
                </a:solidFill>
              </a:rPr>
              <a:t>a </a:t>
            </a:r>
            <a:r>
              <a:rPr lang="en-US" sz="2200" dirty="0" smtClean="0">
                <a:solidFill>
                  <a:srgbClr val="3891A7"/>
                </a:solidFill>
              </a:rPr>
              <a:t>finite control </a:t>
            </a:r>
            <a:r>
              <a:rPr lang="en-US" sz="2200" dirty="0" smtClean="0">
                <a:solidFill>
                  <a:srgbClr val="000000"/>
                </a:solidFill>
              </a:rPr>
              <a:t>(like a processor)</a:t>
            </a:r>
            <a:endParaRPr lang="en-US" sz="2200" dirty="0">
              <a:solidFill>
                <a:srgbClr val="000000"/>
              </a:solidFill>
            </a:endParaRPr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2057400" y="4191000"/>
            <a:ext cx="0" cy="2286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42683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896112"/>
          </a:xfrm>
        </p:spPr>
        <p:txBody>
          <a:bodyPr>
            <a:normAutofit/>
          </a:bodyPr>
          <a:lstStyle/>
          <a:p>
            <a:r>
              <a:rPr lang="en-US" dirty="0" smtClean="0"/>
              <a:t>Class NP :  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9280"/>
            <a:ext cx="8229600" cy="4693920"/>
          </a:xfrm>
        </p:spPr>
        <p:txBody>
          <a:bodyPr>
            <a:normAutofit/>
          </a:bodyPr>
          <a:lstStyle/>
          <a:p>
            <a:r>
              <a:rPr lang="en-IN" sz="2800" dirty="0">
                <a:solidFill>
                  <a:srgbClr val="660066"/>
                </a:solidFill>
              </a:rPr>
              <a:t>V</a:t>
            </a:r>
            <a:r>
              <a:rPr lang="en-IN" sz="2800" dirty="0" smtClean="0">
                <a:solidFill>
                  <a:srgbClr val="660066"/>
                </a:solidFill>
              </a:rPr>
              <a:t>ertex cover</a:t>
            </a:r>
          </a:p>
          <a:p>
            <a:endParaRPr lang="en-IN" sz="2800" dirty="0" smtClean="0">
              <a:solidFill>
                <a:srgbClr val="000000"/>
              </a:solidFill>
            </a:endParaRPr>
          </a:p>
          <a:p>
            <a:r>
              <a:rPr lang="en-IN" sz="2800" dirty="0" smtClean="0">
                <a:solidFill>
                  <a:srgbClr val="660066"/>
                </a:solidFill>
              </a:rPr>
              <a:t>0/1 integer programming</a:t>
            </a:r>
          </a:p>
          <a:p>
            <a:endParaRPr lang="en-IN" sz="2800" dirty="0">
              <a:solidFill>
                <a:srgbClr val="660066"/>
              </a:solidFill>
            </a:endParaRPr>
          </a:p>
          <a:p>
            <a:r>
              <a:rPr lang="en-IN" sz="2800" dirty="0" smtClean="0">
                <a:solidFill>
                  <a:srgbClr val="660066"/>
                </a:solidFill>
              </a:rPr>
              <a:t>Integer factoring</a:t>
            </a:r>
          </a:p>
          <a:p>
            <a:pPr marL="699516" lvl="1" indent="-342900">
              <a:buFont typeface="Wingdings" charset="2"/>
              <a:buChar char="Ø"/>
            </a:pPr>
            <a:r>
              <a:rPr lang="en-IN" sz="2400" dirty="0" smtClean="0"/>
              <a:t>Given 3 numbers </a:t>
            </a:r>
            <a:r>
              <a:rPr lang="en-IN" sz="2400" dirty="0" smtClean="0">
                <a:solidFill>
                  <a:srgbClr val="C00000"/>
                </a:solidFill>
              </a:rPr>
              <a:t>n, L, U</a:t>
            </a:r>
            <a:r>
              <a:rPr lang="en-IN" sz="2400" dirty="0" smtClean="0"/>
              <a:t>, check if </a:t>
            </a:r>
            <a:r>
              <a:rPr lang="en-IN" sz="2400" dirty="0" smtClean="0">
                <a:solidFill>
                  <a:srgbClr val="C00000"/>
                </a:solidFill>
              </a:rPr>
              <a:t>n</a:t>
            </a:r>
            <a:r>
              <a:rPr lang="en-IN" sz="2400" dirty="0" smtClean="0"/>
              <a:t> has a prime factor between </a:t>
            </a:r>
            <a:r>
              <a:rPr lang="en-IN" sz="2400" dirty="0" smtClean="0">
                <a:solidFill>
                  <a:srgbClr val="C00000"/>
                </a:solidFill>
              </a:rPr>
              <a:t>L</a:t>
            </a:r>
            <a:r>
              <a:rPr lang="en-IN" sz="2400" dirty="0" smtClean="0"/>
              <a:t> and </a:t>
            </a:r>
            <a:r>
              <a:rPr lang="en-IN" sz="2400" dirty="0" smtClean="0">
                <a:solidFill>
                  <a:srgbClr val="C00000"/>
                </a:solidFill>
              </a:rPr>
              <a:t>U</a:t>
            </a:r>
            <a:r>
              <a:rPr lang="en-IN" sz="2400" dirty="0" smtClean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3247915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896112"/>
          </a:xfrm>
        </p:spPr>
        <p:txBody>
          <a:bodyPr>
            <a:normAutofit/>
          </a:bodyPr>
          <a:lstStyle/>
          <a:p>
            <a:r>
              <a:rPr lang="en-US" dirty="0" smtClean="0"/>
              <a:t>Class NP :  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9280"/>
            <a:ext cx="8229600" cy="4693920"/>
          </a:xfrm>
        </p:spPr>
        <p:txBody>
          <a:bodyPr>
            <a:normAutofit/>
          </a:bodyPr>
          <a:lstStyle/>
          <a:p>
            <a:r>
              <a:rPr lang="en-IN" sz="2800" dirty="0">
                <a:solidFill>
                  <a:srgbClr val="660066"/>
                </a:solidFill>
              </a:rPr>
              <a:t>V</a:t>
            </a:r>
            <a:r>
              <a:rPr lang="en-IN" sz="2800" dirty="0" smtClean="0">
                <a:solidFill>
                  <a:srgbClr val="660066"/>
                </a:solidFill>
              </a:rPr>
              <a:t>ertex cover</a:t>
            </a:r>
          </a:p>
          <a:p>
            <a:endParaRPr lang="en-IN" sz="2800" dirty="0" smtClean="0">
              <a:solidFill>
                <a:srgbClr val="000000"/>
              </a:solidFill>
            </a:endParaRPr>
          </a:p>
          <a:p>
            <a:r>
              <a:rPr lang="en-IN" sz="2800" dirty="0" smtClean="0">
                <a:solidFill>
                  <a:srgbClr val="660066"/>
                </a:solidFill>
              </a:rPr>
              <a:t>0/1 integer programming</a:t>
            </a:r>
          </a:p>
          <a:p>
            <a:endParaRPr lang="en-IN" sz="2800" dirty="0">
              <a:solidFill>
                <a:srgbClr val="660066"/>
              </a:solidFill>
            </a:endParaRPr>
          </a:p>
          <a:p>
            <a:r>
              <a:rPr lang="en-IN" sz="2800" dirty="0" smtClean="0">
                <a:solidFill>
                  <a:srgbClr val="660066"/>
                </a:solidFill>
              </a:rPr>
              <a:t>Integer factoring</a:t>
            </a:r>
          </a:p>
          <a:p>
            <a:endParaRPr lang="en-IN" sz="2800" dirty="0">
              <a:solidFill>
                <a:srgbClr val="660066"/>
              </a:solidFill>
            </a:endParaRPr>
          </a:p>
          <a:p>
            <a:r>
              <a:rPr lang="en-IN" sz="2800" dirty="0" smtClean="0">
                <a:solidFill>
                  <a:srgbClr val="660066"/>
                </a:solidFill>
              </a:rPr>
              <a:t>Graph isomorphism</a:t>
            </a:r>
          </a:p>
          <a:p>
            <a:pPr lvl="1">
              <a:buFont typeface="Wingdings" charset="2"/>
              <a:buChar char="Ø"/>
            </a:pPr>
            <a:r>
              <a:rPr lang="en-IN" sz="2400" dirty="0" smtClean="0">
                <a:solidFill>
                  <a:srgbClr val="000000"/>
                </a:solidFill>
              </a:rPr>
              <a:t>Given 2 graphs, check if they are isomorphic</a:t>
            </a:r>
          </a:p>
        </p:txBody>
      </p:sp>
    </p:spTree>
    <p:extLst>
      <p:ext uri="{BB962C8B-B14F-4D97-AF65-F5344CB8AC3E}">
        <p14:creationId xmlns:p14="http://schemas.microsoft.com/office/powerpoint/2010/main" val="1812856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896112"/>
          </a:xfrm>
        </p:spPr>
        <p:txBody>
          <a:bodyPr>
            <a:normAutofit/>
          </a:bodyPr>
          <a:lstStyle/>
          <a:p>
            <a:r>
              <a:rPr lang="en-US" dirty="0" smtClean="0"/>
              <a:t>Is P = NP 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9280"/>
            <a:ext cx="8229600" cy="4693920"/>
          </a:xfrm>
        </p:spPr>
        <p:txBody>
          <a:bodyPr>
            <a:normAutofit/>
          </a:bodyPr>
          <a:lstStyle/>
          <a:p>
            <a:r>
              <a:rPr lang="en-IN" sz="2800" dirty="0" smtClean="0">
                <a:solidFill>
                  <a:srgbClr val="000000"/>
                </a:solidFill>
              </a:rPr>
              <a:t>Obviously,  </a:t>
            </a:r>
            <a:r>
              <a:rPr lang="en-IN" sz="2800" dirty="0" smtClean="0">
                <a:solidFill>
                  <a:srgbClr val="3366FF"/>
                </a:solidFill>
              </a:rPr>
              <a:t>P </a:t>
            </a:r>
            <a:r>
              <a:rPr lang="en-US" sz="2800" dirty="0" smtClean="0">
                <a:solidFill>
                  <a:srgbClr val="3366FF"/>
                </a:solidFill>
              </a:rPr>
              <a:t>⊆</a:t>
            </a:r>
            <a:r>
              <a:rPr lang="en-IN" sz="2800" dirty="0" smtClean="0">
                <a:solidFill>
                  <a:srgbClr val="3366FF"/>
                </a:solidFill>
              </a:rPr>
              <a:t> NP.</a:t>
            </a:r>
          </a:p>
          <a:p>
            <a:endParaRPr lang="en-IN" sz="2800" dirty="0" smtClean="0">
              <a:solidFill>
                <a:srgbClr val="660066"/>
              </a:solidFill>
            </a:endParaRPr>
          </a:p>
          <a:p>
            <a:r>
              <a:rPr lang="en-IN" sz="2800" dirty="0" smtClean="0"/>
              <a:t>Whether or not </a:t>
            </a:r>
            <a:r>
              <a:rPr lang="en-IN" sz="2800" dirty="0" smtClean="0">
                <a:solidFill>
                  <a:srgbClr val="3366FF"/>
                </a:solidFill>
              </a:rPr>
              <a:t>P = NP </a:t>
            </a:r>
            <a:r>
              <a:rPr lang="en-IN" sz="2800" dirty="0" smtClean="0"/>
              <a:t>is an outstanding open question in </a:t>
            </a:r>
            <a:r>
              <a:rPr lang="en-IN" sz="2800" dirty="0" smtClean="0"/>
              <a:t>mathematics!</a:t>
            </a:r>
            <a:endParaRPr lang="en-IN" sz="2800" dirty="0" smtClean="0"/>
          </a:p>
          <a:p>
            <a:endParaRPr lang="en-IN" sz="2800" dirty="0"/>
          </a:p>
        </p:txBody>
      </p:sp>
    </p:spTree>
    <p:extLst>
      <p:ext uri="{BB962C8B-B14F-4D97-AF65-F5344CB8AC3E}">
        <p14:creationId xmlns:p14="http://schemas.microsoft.com/office/powerpoint/2010/main" val="38117011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896112"/>
          </a:xfrm>
        </p:spPr>
        <p:txBody>
          <a:bodyPr>
            <a:normAutofit/>
          </a:bodyPr>
          <a:lstStyle/>
          <a:p>
            <a:r>
              <a:rPr lang="en-US" dirty="0" smtClean="0"/>
              <a:t>Is P = NP 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9280"/>
            <a:ext cx="8229600" cy="4693920"/>
          </a:xfrm>
        </p:spPr>
        <p:txBody>
          <a:bodyPr>
            <a:normAutofit/>
          </a:bodyPr>
          <a:lstStyle/>
          <a:p>
            <a:r>
              <a:rPr lang="en-IN" sz="2800" dirty="0" smtClean="0">
                <a:solidFill>
                  <a:srgbClr val="000000"/>
                </a:solidFill>
              </a:rPr>
              <a:t>Obviously,  </a:t>
            </a:r>
            <a:r>
              <a:rPr lang="en-IN" sz="2800" dirty="0" smtClean="0">
                <a:solidFill>
                  <a:srgbClr val="3366FF"/>
                </a:solidFill>
              </a:rPr>
              <a:t>P </a:t>
            </a:r>
            <a:r>
              <a:rPr lang="en-US" sz="2800" dirty="0" smtClean="0">
                <a:solidFill>
                  <a:srgbClr val="3366FF"/>
                </a:solidFill>
              </a:rPr>
              <a:t>⊆</a:t>
            </a:r>
            <a:r>
              <a:rPr lang="en-IN" sz="2800" dirty="0" smtClean="0">
                <a:solidFill>
                  <a:srgbClr val="3366FF"/>
                </a:solidFill>
              </a:rPr>
              <a:t> NP.</a:t>
            </a:r>
          </a:p>
          <a:p>
            <a:endParaRPr lang="en-IN" sz="2800" dirty="0" smtClean="0">
              <a:solidFill>
                <a:srgbClr val="660066"/>
              </a:solidFill>
            </a:endParaRPr>
          </a:p>
          <a:p>
            <a:r>
              <a:rPr lang="en-IN" sz="2800" dirty="0" smtClean="0"/>
              <a:t>Whether or not </a:t>
            </a:r>
            <a:r>
              <a:rPr lang="en-IN" sz="2800" dirty="0" smtClean="0">
                <a:solidFill>
                  <a:srgbClr val="3366FF"/>
                </a:solidFill>
              </a:rPr>
              <a:t>P = NP </a:t>
            </a:r>
            <a:r>
              <a:rPr lang="en-IN" sz="2800" dirty="0" smtClean="0"/>
              <a:t>is an outstanding open question in </a:t>
            </a:r>
            <a:r>
              <a:rPr lang="en-IN" sz="2800" dirty="0" smtClean="0"/>
              <a:t>mathematics!</a:t>
            </a:r>
            <a:endParaRPr lang="en-IN" sz="2800" dirty="0" smtClean="0"/>
          </a:p>
          <a:p>
            <a:endParaRPr lang="en-IN" sz="2800" dirty="0"/>
          </a:p>
          <a:p>
            <a:r>
              <a:rPr lang="en-IN" sz="2800" dirty="0" smtClean="0"/>
              <a:t>Solving a problem does seem harder than verifying its solution, so most people believe that </a:t>
            </a:r>
            <a:r>
              <a:rPr lang="en-IN" sz="2800" dirty="0" smtClean="0">
                <a:solidFill>
                  <a:srgbClr val="3366FF"/>
                </a:solidFill>
              </a:rPr>
              <a:t>P ≠ NP.</a:t>
            </a:r>
            <a:r>
              <a:rPr lang="en-IN" sz="2800" dirty="0" smtClean="0"/>
              <a:t> </a:t>
            </a:r>
            <a:endParaRPr lang="en-IN" sz="2800" dirty="0"/>
          </a:p>
        </p:txBody>
      </p:sp>
    </p:spTree>
    <p:extLst>
      <p:ext uri="{BB962C8B-B14F-4D97-AF65-F5344CB8AC3E}">
        <p14:creationId xmlns:p14="http://schemas.microsoft.com/office/powerpoint/2010/main" val="37824392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896112"/>
          </a:xfrm>
        </p:spPr>
        <p:txBody>
          <a:bodyPr>
            <a:normAutofit/>
          </a:bodyPr>
          <a:lstStyle/>
          <a:p>
            <a:r>
              <a:rPr lang="en-US" dirty="0" smtClean="0"/>
              <a:t>Is P = NP 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9280"/>
            <a:ext cx="8229600" cy="4693920"/>
          </a:xfrm>
        </p:spPr>
        <p:txBody>
          <a:bodyPr>
            <a:normAutofit/>
          </a:bodyPr>
          <a:lstStyle/>
          <a:p>
            <a:r>
              <a:rPr lang="en-IN" sz="2800" dirty="0" smtClean="0">
                <a:solidFill>
                  <a:srgbClr val="000000"/>
                </a:solidFill>
              </a:rPr>
              <a:t>Obviously,  </a:t>
            </a:r>
            <a:r>
              <a:rPr lang="en-IN" sz="2800" dirty="0" smtClean="0">
                <a:solidFill>
                  <a:srgbClr val="3366FF"/>
                </a:solidFill>
              </a:rPr>
              <a:t>P </a:t>
            </a:r>
            <a:r>
              <a:rPr lang="en-US" sz="2800" dirty="0" smtClean="0">
                <a:solidFill>
                  <a:srgbClr val="3366FF"/>
                </a:solidFill>
              </a:rPr>
              <a:t>⊆</a:t>
            </a:r>
            <a:r>
              <a:rPr lang="en-IN" sz="2800" dirty="0" smtClean="0">
                <a:solidFill>
                  <a:srgbClr val="3366FF"/>
                </a:solidFill>
              </a:rPr>
              <a:t> NP.</a:t>
            </a:r>
          </a:p>
          <a:p>
            <a:endParaRPr lang="en-IN" sz="2800" dirty="0" smtClean="0">
              <a:solidFill>
                <a:srgbClr val="660066"/>
              </a:solidFill>
            </a:endParaRPr>
          </a:p>
          <a:p>
            <a:r>
              <a:rPr lang="en-IN" sz="2800" dirty="0" smtClean="0"/>
              <a:t>Whether or not </a:t>
            </a:r>
            <a:r>
              <a:rPr lang="en-IN" sz="2800" dirty="0" smtClean="0">
                <a:solidFill>
                  <a:srgbClr val="3366FF"/>
                </a:solidFill>
              </a:rPr>
              <a:t>P = NP </a:t>
            </a:r>
            <a:r>
              <a:rPr lang="en-IN" sz="2800" dirty="0" smtClean="0"/>
              <a:t>is an outstanding open question in </a:t>
            </a:r>
            <a:r>
              <a:rPr lang="en-IN" sz="2800" dirty="0" smtClean="0"/>
              <a:t>mathematics!</a:t>
            </a:r>
            <a:endParaRPr lang="en-IN" sz="2800" dirty="0" smtClean="0"/>
          </a:p>
          <a:p>
            <a:endParaRPr lang="en-IN" sz="2800" dirty="0"/>
          </a:p>
          <a:p>
            <a:pPr algn="just"/>
            <a:r>
              <a:rPr lang="en-IN" sz="2800" dirty="0" smtClean="0">
                <a:solidFill>
                  <a:srgbClr val="3366FF"/>
                </a:solidFill>
              </a:rPr>
              <a:t>P = NP </a:t>
            </a:r>
            <a:r>
              <a:rPr lang="en-IN" sz="2800" dirty="0" smtClean="0"/>
              <a:t>has many weird consequences, and if true, will pose a serious threat to secure and efficient crytography. </a:t>
            </a:r>
            <a:endParaRPr lang="en-IN" sz="2800" dirty="0"/>
          </a:p>
        </p:txBody>
      </p:sp>
    </p:spTree>
    <p:extLst>
      <p:ext uri="{BB962C8B-B14F-4D97-AF65-F5344CB8AC3E}">
        <p14:creationId xmlns:p14="http://schemas.microsoft.com/office/powerpoint/2010/main" val="22078522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896112"/>
          </a:xfrm>
        </p:spPr>
        <p:txBody>
          <a:bodyPr>
            <a:normAutofit/>
          </a:bodyPr>
          <a:lstStyle/>
          <a:p>
            <a:r>
              <a:rPr lang="en-US" dirty="0" smtClean="0"/>
              <a:t>Is P = NP 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9280"/>
            <a:ext cx="8229600" cy="4693920"/>
          </a:xfrm>
        </p:spPr>
        <p:txBody>
          <a:bodyPr>
            <a:normAutofit/>
          </a:bodyPr>
          <a:lstStyle/>
          <a:p>
            <a:r>
              <a:rPr lang="en-IN" sz="2800" dirty="0" smtClean="0">
                <a:solidFill>
                  <a:srgbClr val="000000"/>
                </a:solidFill>
              </a:rPr>
              <a:t>Obviously,  </a:t>
            </a:r>
            <a:r>
              <a:rPr lang="en-IN" sz="2800" dirty="0" smtClean="0">
                <a:solidFill>
                  <a:srgbClr val="3366FF"/>
                </a:solidFill>
              </a:rPr>
              <a:t>P </a:t>
            </a:r>
            <a:r>
              <a:rPr lang="en-US" sz="2800" dirty="0" smtClean="0">
                <a:solidFill>
                  <a:srgbClr val="3366FF"/>
                </a:solidFill>
              </a:rPr>
              <a:t>⊆</a:t>
            </a:r>
            <a:r>
              <a:rPr lang="en-IN" sz="2800" dirty="0" smtClean="0">
                <a:solidFill>
                  <a:srgbClr val="3366FF"/>
                </a:solidFill>
              </a:rPr>
              <a:t> NP.</a:t>
            </a:r>
          </a:p>
          <a:p>
            <a:endParaRPr lang="en-IN" sz="2800" dirty="0" smtClean="0">
              <a:solidFill>
                <a:srgbClr val="660066"/>
              </a:solidFill>
            </a:endParaRPr>
          </a:p>
          <a:p>
            <a:r>
              <a:rPr lang="en-IN" sz="2800" dirty="0" smtClean="0"/>
              <a:t>Whether or not </a:t>
            </a:r>
            <a:r>
              <a:rPr lang="en-IN" sz="2800" dirty="0" smtClean="0">
                <a:solidFill>
                  <a:srgbClr val="3366FF"/>
                </a:solidFill>
              </a:rPr>
              <a:t>P = NP </a:t>
            </a:r>
            <a:r>
              <a:rPr lang="en-IN" sz="2800" dirty="0" smtClean="0"/>
              <a:t>is an outstanding open question in </a:t>
            </a:r>
            <a:r>
              <a:rPr lang="en-IN" sz="2800" dirty="0" smtClean="0"/>
              <a:t>mathematics!</a:t>
            </a:r>
            <a:endParaRPr lang="en-IN" sz="2800" dirty="0" smtClean="0"/>
          </a:p>
          <a:p>
            <a:endParaRPr lang="en-IN" sz="2800" dirty="0"/>
          </a:p>
          <a:p>
            <a:pPr algn="just"/>
            <a:r>
              <a:rPr lang="en-IN" sz="2800" dirty="0" smtClean="0"/>
              <a:t>Complexity theory has several such intriguing unsolved questions.</a:t>
            </a:r>
            <a:endParaRPr lang="en-IN" sz="2800" dirty="0"/>
          </a:p>
        </p:txBody>
      </p:sp>
    </p:spTree>
    <p:extLst>
      <p:ext uri="{BB962C8B-B14F-4D97-AF65-F5344CB8AC3E}">
        <p14:creationId xmlns:p14="http://schemas.microsoft.com/office/powerpoint/2010/main" val="4104086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 smtClean="0"/>
              <a:t>About the course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4800600"/>
          </a:xfrm>
        </p:spPr>
        <p:txBody>
          <a:bodyPr/>
          <a:lstStyle/>
          <a:p>
            <a:pPr algn="just"/>
            <a:r>
              <a:rPr lang="en-US" sz="2800" dirty="0" smtClean="0"/>
              <a:t>Computational complexity attempts </a:t>
            </a:r>
            <a:r>
              <a:rPr lang="en-US" sz="2800" dirty="0"/>
              <a:t>to classify computational </a:t>
            </a:r>
            <a:r>
              <a:rPr lang="en-US" sz="2800" dirty="0">
                <a:solidFill>
                  <a:srgbClr val="CC0000"/>
                </a:solidFill>
              </a:rPr>
              <a:t>problems</a:t>
            </a:r>
            <a:r>
              <a:rPr lang="en-US" sz="2800" dirty="0"/>
              <a:t> based on the amount of </a:t>
            </a:r>
            <a:r>
              <a:rPr lang="en-US" sz="2800" dirty="0">
                <a:solidFill>
                  <a:srgbClr val="CC0000"/>
                </a:solidFill>
              </a:rPr>
              <a:t>resources</a:t>
            </a:r>
            <a:r>
              <a:rPr lang="en-US" sz="2800" dirty="0"/>
              <a:t> required by </a:t>
            </a:r>
            <a:r>
              <a:rPr lang="en-US" sz="2800" dirty="0" smtClean="0">
                <a:solidFill>
                  <a:srgbClr val="CC0000"/>
                </a:solidFill>
              </a:rPr>
              <a:t>algorithms</a:t>
            </a:r>
            <a:r>
              <a:rPr lang="en-US" sz="2800" dirty="0" smtClean="0"/>
              <a:t> </a:t>
            </a:r>
            <a:r>
              <a:rPr lang="en-US" sz="2800" dirty="0"/>
              <a:t>to solve </a:t>
            </a:r>
            <a:r>
              <a:rPr lang="en-US" sz="2800" dirty="0" smtClean="0"/>
              <a:t>them.</a:t>
            </a:r>
            <a:endParaRPr lang="en-US" sz="2800" dirty="0"/>
          </a:p>
          <a:p>
            <a:r>
              <a:rPr lang="en-US" sz="2800" b="1" dirty="0"/>
              <a:t>Algorithms</a:t>
            </a:r>
            <a:r>
              <a:rPr lang="en-US" sz="2800" dirty="0"/>
              <a:t> are </a:t>
            </a:r>
            <a:r>
              <a:rPr lang="en-US" sz="2800" u="sng" dirty="0"/>
              <a:t>methods</a:t>
            </a:r>
            <a:r>
              <a:rPr lang="en-US" sz="2800" dirty="0"/>
              <a:t> of solving </a:t>
            </a:r>
            <a:r>
              <a:rPr lang="en-US" sz="2800" dirty="0" smtClean="0"/>
              <a:t>problems; they </a:t>
            </a:r>
            <a:r>
              <a:rPr lang="en-US" sz="2800" dirty="0"/>
              <a:t>are </a:t>
            </a:r>
            <a:r>
              <a:rPr lang="en-US" sz="2800" dirty="0" smtClean="0"/>
              <a:t>studied </a:t>
            </a:r>
            <a:r>
              <a:rPr lang="en-US" sz="2800" dirty="0"/>
              <a:t>using formal </a:t>
            </a:r>
            <a:r>
              <a:rPr lang="en-US" sz="2800" u="sng" dirty="0"/>
              <a:t>models of </a:t>
            </a:r>
            <a:r>
              <a:rPr lang="en-US" sz="2800" u="sng" dirty="0" smtClean="0"/>
              <a:t>computation</a:t>
            </a:r>
            <a:r>
              <a:rPr lang="en-US" sz="2800" dirty="0"/>
              <a:t>,</a:t>
            </a:r>
            <a:r>
              <a:rPr lang="en-US" sz="2800" dirty="0" smtClean="0"/>
              <a:t> like </a:t>
            </a:r>
            <a:r>
              <a:rPr lang="en-US" sz="2800" dirty="0" smtClean="0">
                <a:solidFill>
                  <a:srgbClr val="3366FF"/>
                </a:solidFill>
              </a:rPr>
              <a:t>Turing </a:t>
            </a:r>
            <a:r>
              <a:rPr lang="en-US" sz="2800" dirty="0" smtClean="0">
                <a:solidFill>
                  <a:srgbClr val="3366FF"/>
                </a:solidFill>
              </a:rPr>
              <a:t>machines.     </a:t>
            </a:r>
            <a:r>
              <a:rPr lang="en-US" sz="2200" dirty="0" smtClean="0"/>
              <a:t>(…more later)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1300450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 smtClean="0"/>
              <a:t>About the course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4800600"/>
          </a:xfrm>
        </p:spPr>
        <p:txBody>
          <a:bodyPr/>
          <a:lstStyle/>
          <a:p>
            <a:pPr algn="just"/>
            <a:r>
              <a:rPr lang="en-US" sz="2800" dirty="0" smtClean="0"/>
              <a:t>Computational complexity attempts </a:t>
            </a:r>
            <a:r>
              <a:rPr lang="en-US" sz="2800" dirty="0"/>
              <a:t>to classify computational </a:t>
            </a:r>
            <a:r>
              <a:rPr lang="en-US" sz="2800" dirty="0">
                <a:solidFill>
                  <a:srgbClr val="CC0000"/>
                </a:solidFill>
              </a:rPr>
              <a:t>problems</a:t>
            </a:r>
            <a:r>
              <a:rPr lang="en-US" sz="2800" dirty="0"/>
              <a:t> based on the amount of </a:t>
            </a:r>
            <a:r>
              <a:rPr lang="en-US" sz="2800" dirty="0">
                <a:solidFill>
                  <a:srgbClr val="CC0000"/>
                </a:solidFill>
              </a:rPr>
              <a:t>resources</a:t>
            </a:r>
            <a:r>
              <a:rPr lang="en-US" sz="2800" dirty="0"/>
              <a:t> required by </a:t>
            </a:r>
            <a:r>
              <a:rPr lang="en-US" sz="2800" dirty="0" smtClean="0">
                <a:solidFill>
                  <a:srgbClr val="CC0000"/>
                </a:solidFill>
              </a:rPr>
              <a:t>algorithms</a:t>
            </a:r>
            <a:r>
              <a:rPr lang="en-US" sz="2800" dirty="0" smtClean="0"/>
              <a:t> </a:t>
            </a:r>
            <a:r>
              <a:rPr lang="en-US" sz="2800" dirty="0"/>
              <a:t>to solve </a:t>
            </a:r>
            <a:r>
              <a:rPr lang="en-US" sz="2800" dirty="0" smtClean="0"/>
              <a:t>them.</a:t>
            </a:r>
            <a:endParaRPr lang="en-US" sz="2800" dirty="0"/>
          </a:p>
          <a:p>
            <a:r>
              <a:rPr lang="en-US" sz="2800" dirty="0" smtClean="0"/>
              <a:t>Computational </a:t>
            </a:r>
            <a:r>
              <a:rPr lang="en-US" sz="2800" b="1" dirty="0" smtClean="0"/>
              <a:t>resources</a:t>
            </a:r>
            <a:r>
              <a:rPr lang="en-US" sz="2800" dirty="0" smtClean="0"/>
              <a:t> (required by models of computation) can be:</a:t>
            </a:r>
          </a:p>
          <a:p>
            <a:pPr marL="82296" indent="0">
              <a:buNone/>
            </a:pPr>
            <a:r>
              <a:rPr lang="en-US" sz="2800" dirty="0"/>
              <a:t> </a:t>
            </a:r>
            <a:r>
              <a:rPr lang="en-US" sz="2800" dirty="0" smtClean="0"/>
              <a:t>                   </a:t>
            </a:r>
            <a:endParaRPr lang="en-US" sz="2500" dirty="0"/>
          </a:p>
        </p:txBody>
      </p:sp>
      <p:sp>
        <p:nvSpPr>
          <p:cNvPr id="4" name="TextBox 3"/>
          <p:cNvSpPr txBox="1"/>
          <p:nvPr/>
        </p:nvSpPr>
        <p:spPr>
          <a:xfrm>
            <a:off x="2209800" y="3862626"/>
            <a:ext cx="44958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2500" dirty="0" smtClean="0">
                <a:solidFill>
                  <a:srgbClr val="3366FF"/>
                </a:solidFill>
              </a:rPr>
              <a:t>Time  </a:t>
            </a:r>
            <a:r>
              <a:rPr lang="en-US" sz="2500" dirty="0" smtClean="0">
                <a:solidFill>
                  <a:srgbClr val="000000"/>
                </a:solidFill>
              </a:rPr>
              <a:t>(bit operations)</a:t>
            </a:r>
          </a:p>
          <a:p>
            <a:pPr marL="285750" indent="-285750">
              <a:buFont typeface="Arial"/>
              <a:buChar char="•"/>
            </a:pPr>
            <a:r>
              <a:rPr lang="en-US" sz="2500" dirty="0" smtClean="0">
                <a:solidFill>
                  <a:srgbClr val="3366FF"/>
                </a:solidFill>
              </a:rPr>
              <a:t>Space  </a:t>
            </a:r>
            <a:r>
              <a:rPr lang="en-US" sz="2500" dirty="0" smtClean="0">
                <a:solidFill>
                  <a:srgbClr val="000000"/>
                </a:solidFill>
              </a:rPr>
              <a:t>(memory cells)</a:t>
            </a:r>
          </a:p>
        </p:txBody>
      </p:sp>
    </p:spTree>
    <p:extLst>
      <p:ext uri="{BB962C8B-B14F-4D97-AF65-F5344CB8AC3E}">
        <p14:creationId xmlns:p14="http://schemas.microsoft.com/office/powerpoint/2010/main" val="1835406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 smtClean="0"/>
              <a:t>About the course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4800600"/>
          </a:xfrm>
        </p:spPr>
        <p:txBody>
          <a:bodyPr/>
          <a:lstStyle/>
          <a:p>
            <a:pPr algn="just"/>
            <a:r>
              <a:rPr lang="en-US" sz="2800" dirty="0" smtClean="0"/>
              <a:t>Computational complexity attempts </a:t>
            </a:r>
            <a:r>
              <a:rPr lang="en-US" sz="2800" dirty="0"/>
              <a:t>to classify computational </a:t>
            </a:r>
            <a:r>
              <a:rPr lang="en-US" sz="2800" dirty="0">
                <a:solidFill>
                  <a:srgbClr val="CC0000"/>
                </a:solidFill>
              </a:rPr>
              <a:t>problems</a:t>
            </a:r>
            <a:r>
              <a:rPr lang="en-US" sz="2800" dirty="0"/>
              <a:t> based on the amount of </a:t>
            </a:r>
            <a:r>
              <a:rPr lang="en-US" sz="2800" dirty="0">
                <a:solidFill>
                  <a:srgbClr val="CC0000"/>
                </a:solidFill>
              </a:rPr>
              <a:t>resources</a:t>
            </a:r>
            <a:r>
              <a:rPr lang="en-US" sz="2800" dirty="0"/>
              <a:t> required by </a:t>
            </a:r>
            <a:r>
              <a:rPr lang="en-US" sz="2800" dirty="0" smtClean="0">
                <a:solidFill>
                  <a:srgbClr val="CC0000"/>
                </a:solidFill>
              </a:rPr>
              <a:t>algorithms</a:t>
            </a:r>
            <a:r>
              <a:rPr lang="en-US" sz="2800" dirty="0" smtClean="0"/>
              <a:t> </a:t>
            </a:r>
            <a:r>
              <a:rPr lang="en-US" sz="2800" dirty="0"/>
              <a:t>to solve </a:t>
            </a:r>
            <a:r>
              <a:rPr lang="en-US" sz="2800" dirty="0" smtClean="0"/>
              <a:t>them.</a:t>
            </a:r>
            <a:endParaRPr lang="en-US" sz="2800" dirty="0"/>
          </a:p>
          <a:p>
            <a:r>
              <a:rPr lang="en-US" sz="2800" dirty="0" smtClean="0"/>
              <a:t>Computational </a:t>
            </a:r>
            <a:r>
              <a:rPr lang="en-US" sz="2800" b="1" dirty="0" smtClean="0"/>
              <a:t>resources </a:t>
            </a:r>
            <a:r>
              <a:rPr lang="en-US" sz="2800" dirty="0" smtClean="0"/>
              <a:t>(</a:t>
            </a:r>
            <a:r>
              <a:rPr lang="en-US" sz="2800" dirty="0"/>
              <a:t>required by models of computation</a:t>
            </a:r>
            <a:r>
              <a:rPr lang="en-US" sz="2800" dirty="0" smtClean="0"/>
              <a:t>) can be:</a:t>
            </a:r>
          </a:p>
          <a:p>
            <a:pPr marL="82296" indent="0">
              <a:buNone/>
            </a:pPr>
            <a:r>
              <a:rPr lang="en-US" sz="2800" dirty="0"/>
              <a:t> </a:t>
            </a:r>
            <a:r>
              <a:rPr lang="en-US" sz="2800" dirty="0" smtClean="0"/>
              <a:t>                   </a:t>
            </a:r>
            <a:endParaRPr lang="en-US" sz="2500" dirty="0"/>
          </a:p>
        </p:txBody>
      </p:sp>
      <p:sp>
        <p:nvSpPr>
          <p:cNvPr id="4" name="TextBox 3"/>
          <p:cNvSpPr txBox="1"/>
          <p:nvPr/>
        </p:nvSpPr>
        <p:spPr>
          <a:xfrm>
            <a:off x="2209800" y="3855184"/>
            <a:ext cx="57912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2500" dirty="0" smtClean="0">
                <a:solidFill>
                  <a:srgbClr val="3366FF"/>
                </a:solidFill>
              </a:rPr>
              <a:t>Time  </a:t>
            </a:r>
            <a:r>
              <a:rPr lang="en-US" sz="2500" dirty="0" smtClean="0"/>
              <a:t>(bit operations)</a:t>
            </a:r>
          </a:p>
          <a:p>
            <a:pPr marL="285750" indent="-285750">
              <a:buFont typeface="Arial"/>
              <a:buChar char="•"/>
            </a:pPr>
            <a:r>
              <a:rPr lang="en-US" sz="2500" dirty="0" smtClean="0">
                <a:solidFill>
                  <a:srgbClr val="3366FF"/>
                </a:solidFill>
              </a:rPr>
              <a:t>Space  </a:t>
            </a:r>
            <a:r>
              <a:rPr lang="en-US" sz="2500" dirty="0" smtClean="0">
                <a:solidFill>
                  <a:srgbClr val="000000"/>
                </a:solidFill>
              </a:rPr>
              <a:t>(memory cells)</a:t>
            </a:r>
          </a:p>
          <a:p>
            <a:pPr marL="285750" indent="-285750">
              <a:buFont typeface="Arial"/>
              <a:buChar char="•"/>
            </a:pPr>
            <a:r>
              <a:rPr lang="en-US" sz="2500" dirty="0" smtClean="0">
                <a:solidFill>
                  <a:srgbClr val="3366FF"/>
                </a:solidFill>
              </a:rPr>
              <a:t>Random bits</a:t>
            </a:r>
          </a:p>
          <a:p>
            <a:pPr marL="285750" indent="-285750">
              <a:buFont typeface="Arial"/>
              <a:buChar char="•"/>
            </a:pPr>
            <a:r>
              <a:rPr lang="en-US" sz="2500" dirty="0" smtClean="0">
                <a:solidFill>
                  <a:srgbClr val="3366FF"/>
                </a:solidFill>
              </a:rPr>
              <a:t>Communication  </a:t>
            </a:r>
            <a:r>
              <a:rPr lang="en-US" sz="2500" dirty="0" smtClean="0">
                <a:solidFill>
                  <a:srgbClr val="000000"/>
                </a:solidFill>
              </a:rPr>
              <a:t>(bit exchanges)</a:t>
            </a:r>
          </a:p>
        </p:txBody>
      </p:sp>
    </p:spTree>
    <p:extLst>
      <p:ext uri="{BB962C8B-B14F-4D97-AF65-F5344CB8AC3E}">
        <p14:creationId xmlns:p14="http://schemas.microsoft.com/office/powerpoint/2010/main" val="2990132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591312"/>
          </a:xfrm>
        </p:spPr>
        <p:txBody>
          <a:bodyPr>
            <a:normAutofit fontScale="90000"/>
          </a:bodyPr>
          <a:lstStyle/>
          <a:p>
            <a:r>
              <a:rPr lang="en-US" sz="4500" dirty="0" smtClean="0"/>
              <a:t> 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/>
          <a:lstStyle/>
          <a:p>
            <a:pPr>
              <a:buNone/>
            </a:pPr>
            <a:endParaRPr lang="en-US" sz="2800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3657600" y="3429000"/>
            <a:ext cx="1828800" cy="1371600"/>
          </a:xfrm>
          <a:prstGeom prst="ellipse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2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733800" y="3849469"/>
            <a:ext cx="1600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Complexity theory</a:t>
            </a:r>
            <a:endParaRPr lang="en-US" sz="2000" dirty="0"/>
          </a:p>
        </p:txBody>
      </p:sp>
      <p:sp>
        <p:nvSpPr>
          <p:cNvPr id="7" name="Oval 6"/>
          <p:cNvSpPr/>
          <p:nvPr/>
        </p:nvSpPr>
        <p:spPr>
          <a:xfrm>
            <a:off x="3810000" y="5562600"/>
            <a:ext cx="2286000" cy="1066800"/>
          </a:xfrm>
          <a:prstGeom prst="ellipse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3810000" y="5830669"/>
            <a:ext cx="2362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Structural complexity</a:t>
            </a:r>
          </a:p>
          <a:p>
            <a:r>
              <a:rPr lang="en-US" dirty="0"/>
              <a:t> </a:t>
            </a:r>
            <a:r>
              <a:rPr lang="en-US" dirty="0" smtClean="0"/>
              <a:t>      (P, NP, etc.)</a:t>
            </a:r>
            <a:endParaRPr lang="en-US" dirty="0"/>
          </a:p>
        </p:txBody>
      </p:sp>
      <p:cxnSp>
        <p:nvCxnSpPr>
          <p:cNvPr id="10" name="Straight Arrow Connector 9"/>
          <p:cNvCxnSpPr>
            <a:stCxn id="5" idx="4"/>
          </p:cNvCxnSpPr>
          <p:nvPr/>
        </p:nvCxnSpPr>
        <p:spPr>
          <a:xfrm rot="16200000" flipH="1">
            <a:off x="4267200" y="5105400"/>
            <a:ext cx="762000" cy="152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val 10"/>
          <p:cNvSpPr/>
          <p:nvPr/>
        </p:nvSpPr>
        <p:spPr>
          <a:xfrm>
            <a:off x="838200" y="4191000"/>
            <a:ext cx="2362200" cy="1600200"/>
          </a:xfrm>
          <a:prstGeom prst="ellipse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990600" y="4648200"/>
            <a:ext cx="2057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Role of Randomness</a:t>
            </a:r>
            <a:endParaRPr lang="en-US" sz="2000" dirty="0"/>
          </a:p>
        </p:txBody>
      </p:sp>
      <p:cxnSp>
        <p:nvCxnSpPr>
          <p:cNvPr id="14" name="Straight Arrow Connector 13"/>
          <p:cNvCxnSpPr/>
          <p:nvPr/>
        </p:nvCxnSpPr>
        <p:spPr>
          <a:xfrm rot="10800000" flipV="1">
            <a:off x="3124200" y="4419600"/>
            <a:ext cx="609600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Oval 14"/>
          <p:cNvSpPr/>
          <p:nvPr/>
        </p:nvSpPr>
        <p:spPr>
          <a:xfrm>
            <a:off x="838200" y="1905000"/>
            <a:ext cx="2286000" cy="1524000"/>
          </a:xfrm>
          <a:prstGeom prst="ellipse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990600" y="2286000"/>
            <a:ext cx="1905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Approximation algorithms</a:t>
            </a:r>
          </a:p>
        </p:txBody>
      </p:sp>
      <p:cxnSp>
        <p:nvCxnSpPr>
          <p:cNvPr id="18" name="Straight Arrow Connector 17"/>
          <p:cNvCxnSpPr/>
          <p:nvPr/>
        </p:nvCxnSpPr>
        <p:spPr>
          <a:xfrm rot="10800000">
            <a:off x="2971800" y="3048000"/>
            <a:ext cx="838200" cy="609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Oval 18"/>
          <p:cNvSpPr/>
          <p:nvPr/>
        </p:nvSpPr>
        <p:spPr>
          <a:xfrm>
            <a:off x="4038600" y="1295400"/>
            <a:ext cx="2362200" cy="1447800"/>
          </a:xfrm>
          <a:prstGeom prst="ellipse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4191000" y="1676400"/>
            <a:ext cx="2057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Average-case complexity</a:t>
            </a:r>
            <a:endParaRPr lang="en-US" sz="2000" dirty="0"/>
          </a:p>
        </p:txBody>
      </p:sp>
      <p:cxnSp>
        <p:nvCxnSpPr>
          <p:cNvPr id="22" name="Straight Arrow Connector 21"/>
          <p:cNvCxnSpPr/>
          <p:nvPr/>
        </p:nvCxnSpPr>
        <p:spPr>
          <a:xfrm rot="5400000" flipH="1" flipV="1">
            <a:off x="4533900" y="2933700"/>
            <a:ext cx="685800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Oval 22"/>
          <p:cNvSpPr/>
          <p:nvPr/>
        </p:nvSpPr>
        <p:spPr>
          <a:xfrm>
            <a:off x="6629400" y="3733800"/>
            <a:ext cx="2057400" cy="1524000"/>
          </a:xfrm>
          <a:prstGeom prst="ellipse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6705600" y="4191000"/>
            <a:ext cx="1905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Secrecy &amp; security</a:t>
            </a:r>
            <a:endParaRPr lang="en-US" sz="2000" dirty="0"/>
          </a:p>
        </p:txBody>
      </p:sp>
      <p:cxnSp>
        <p:nvCxnSpPr>
          <p:cNvPr id="26" name="Straight Arrow Connector 25"/>
          <p:cNvCxnSpPr>
            <a:endCxn id="23" idx="2"/>
          </p:cNvCxnSpPr>
          <p:nvPr/>
        </p:nvCxnSpPr>
        <p:spPr>
          <a:xfrm>
            <a:off x="5410200" y="4267200"/>
            <a:ext cx="1219200" cy="228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609600" y="457200"/>
            <a:ext cx="5181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Some topics in complexity theory</a:t>
            </a:r>
            <a:endParaRPr lang="en-IN" sz="28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02984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591312"/>
          </a:xfrm>
        </p:spPr>
        <p:txBody>
          <a:bodyPr>
            <a:normAutofit fontScale="90000"/>
          </a:bodyPr>
          <a:lstStyle/>
          <a:p>
            <a:r>
              <a:rPr lang="en-US" sz="4500" dirty="0" smtClean="0"/>
              <a:t> </a:t>
            </a:r>
            <a:endParaRPr lang="en-US" sz="2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/>
          <a:lstStyle/>
          <a:p>
            <a:pPr>
              <a:buNone/>
            </a:pPr>
            <a:endParaRPr lang="en-US" sz="2800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3657600" y="3429000"/>
            <a:ext cx="1828800" cy="1371600"/>
          </a:xfrm>
          <a:prstGeom prst="ellipse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2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733800" y="3849469"/>
            <a:ext cx="1600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Complexity theory</a:t>
            </a:r>
            <a:endParaRPr lang="en-US" sz="2000" dirty="0"/>
          </a:p>
        </p:txBody>
      </p:sp>
      <p:sp>
        <p:nvSpPr>
          <p:cNvPr id="7" name="Oval 6"/>
          <p:cNvSpPr/>
          <p:nvPr/>
        </p:nvSpPr>
        <p:spPr>
          <a:xfrm>
            <a:off x="3810000" y="5562600"/>
            <a:ext cx="2286000" cy="1066800"/>
          </a:xfrm>
          <a:prstGeom prst="ellipse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3810000" y="5830669"/>
            <a:ext cx="2362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Structural complexity</a:t>
            </a:r>
          </a:p>
          <a:p>
            <a:r>
              <a:rPr lang="en-US" dirty="0"/>
              <a:t> </a:t>
            </a:r>
            <a:r>
              <a:rPr lang="en-US" dirty="0" smtClean="0"/>
              <a:t>      (P, NP, etc.)</a:t>
            </a:r>
            <a:endParaRPr lang="en-US" dirty="0"/>
          </a:p>
        </p:txBody>
      </p:sp>
      <p:cxnSp>
        <p:nvCxnSpPr>
          <p:cNvPr id="10" name="Straight Arrow Connector 9"/>
          <p:cNvCxnSpPr>
            <a:stCxn id="5" idx="4"/>
          </p:cNvCxnSpPr>
          <p:nvPr/>
        </p:nvCxnSpPr>
        <p:spPr>
          <a:xfrm rot="16200000" flipH="1">
            <a:off x="4267200" y="5105400"/>
            <a:ext cx="762000" cy="152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val 10"/>
          <p:cNvSpPr/>
          <p:nvPr/>
        </p:nvSpPr>
        <p:spPr>
          <a:xfrm>
            <a:off x="838200" y="4191000"/>
            <a:ext cx="2362200" cy="1600200"/>
          </a:xfrm>
          <a:prstGeom prst="ellipse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990600" y="4623137"/>
            <a:ext cx="20574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Role of Randomness</a:t>
            </a:r>
          </a:p>
          <a:p>
            <a:pPr algn="ctr"/>
            <a:endParaRPr lang="en-US" sz="2000" dirty="0"/>
          </a:p>
        </p:txBody>
      </p:sp>
      <p:cxnSp>
        <p:nvCxnSpPr>
          <p:cNvPr id="14" name="Straight Arrow Connector 13"/>
          <p:cNvCxnSpPr/>
          <p:nvPr/>
        </p:nvCxnSpPr>
        <p:spPr>
          <a:xfrm rot="10800000" flipV="1">
            <a:off x="3124200" y="4419600"/>
            <a:ext cx="609600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Oval 14"/>
          <p:cNvSpPr/>
          <p:nvPr/>
        </p:nvSpPr>
        <p:spPr>
          <a:xfrm>
            <a:off x="838200" y="1905000"/>
            <a:ext cx="2286000" cy="15240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990600" y="2286000"/>
            <a:ext cx="1905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Approximation algorithms</a:t>
            </a:r>
          </a:p>
        </p:txBody>
      </p:sp>
      <p:cxnSp>
        <p:nvCxnSpPr>
          <p:cNvPr id="18" name="Straight Arrow Connector 17"/>
          <p:cNvCxnSpPr/>
          <p:nvPr/>
        </p:nvCxnSpPr>
        <p:spPr>
          <a:xfrm rot="10800000">
            <a:off x="2971800" y="3048000"/>
            <a:ext cx="838200" cy="609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Oval 18"/>
          <p:cNvSpPr/>
          <p:nvPr/>
        </p:nvSpPr>
        <p:spPr>
          <a:xfrm>
            <a:off x="4038600" y="1295400"/>
            <a:ext cx="2362200" cy="1447800"/>
          </a:xfrm>
          <a:prstGeom prst="ellipse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4191000" y="1676400"/>
            <a:ext cx="2057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Average-case complexity</a:t>
            </a:r>
            <a:endParaRPr lang="en-US" sz="2000" dirty="0"/>
          </a:p>
        </p:txBody>
      </p:sp>
      <p:cxnSp>
        <p:nvCxnSpPr>
          <p:cNvPr id="22" name="Straight Arrow Connector 21"/>
          <p:cNvCxnSpPr/>
          <p:nvPr/>
        </p:nvCxnSpPr>
        <p:spPr>
          <a:xfrm rot="5400000" flipH="1" flipV="1">
            <a:off x="4533900" y="2933700"/>
            <a:ext cx="685800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Oval 22"/>
          <p:cNvSpPr/>
          <p:nvPr/>
        </p:nvSpPr>
        <p:spPr>
          <a:xfrm>
            <a:off x="6629400" y="3733800"/>
            <a:ext cx="2057400" cy="1524000"/>
          </a:xfrm>
          <a:prstGeom prst="ellipse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6705600" y="4191000"/>
            <a:ext cx="1905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Secrecy &amp; security</a:t>
            </a:r>
            <a:endParaRPr lang="en-US" sz="2000" dirty="0"/>
          </a:p>
        </p:txBody>
      </p:sp>
      <p:cxnSp>
        <p:nvCxnSpPr>
          <p:cNvPr id="26" name="Straight Arrow Connector 25"/>
          <p:cNvCxnSpPr>
            <a:endCxn id="23" idx="2"/>
          </p:cNvCxnSpPr>
          <p:nvPr/>
        </p:nvCxnSpPr>
        <p:spPr>
          <a:xfrm>
            <a:off x="5410200" y="4267200"/>
            <a:ext cx="1219200" cy="228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609600" y="457200"/>
            <a:ext cx="5181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Some topics in complexity theory</a:t>
            </a:r>
            <a:endParaRPr lang="en-IN" sz="28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79526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457200"/>
            <a:ext cx="8686800" cy="896112"/>
          </a:xfrm>
        </p:spPr>
        <p:txBody>
          <a:bodyPr>
            <a:normAutofit/>
          </a:bodyPr>
          <a:lstStyle/>
          <a:p>
            <a:r>
              <a:rPr lang="en-US" sz="4400" dirty="0" smtClean="0"/>
              <a:t>Structural Complexity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498080" cy="4800600"/>
          </a:xfrm>
        </p:spPr>
        <p:txBody>
          <a:bodyPr/>
          <a:lstStyle/>
          <a:p>
            <a:pPr algn="just"/>
            <a:r>
              <a:rPr lang="en-US" sz="2800" dirty="0" smtClean="0"/>
              <a:t>Classes P, NP,  NP-completeness.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98904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457200"/>
            <a:ext cx="8686800" cy="896112"/>
          </a:xfrm>
        </p:spPr>
        <p:txBody>
          <a:bodyPr>
            <a:normAutofit/>
          </a:bodyPr>
          <a:lstStyle/>
          <a:p>
            <a:r>
              <a:rPr lang="en-US" sz="4400" dirty="0" smtClean="0"/>
              <a:t>Structural Complexity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498080" cy="4800600"/>
          </a:xfrm>
        </p:spPr>
        <p:txBody>
          <a:bodyPr/>
          <a:lstStyle/>
          <a:p>
            <a:pPr algn="just"/>
            <a:r>
              <a:rPr lang="en-US" sz="2800" dirty="0" smtClean="0"/>
              <a:t>Classes P, NP,  NP-completeness.</a:t>
            </a: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057400" y="2438400"/>
            <a:ext cx="66294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200" dirty="0"/>
              <a:t>H</a:t>
            </a:r>
            <a:r>
              <a:rPr lang="en-IN" sz="2200" dirty="0" smtClean="0"/>
              <a:t>ow hard is it to check </a:t>
            </a:r>
            <a:r>
              <a:rPr lang="en-IN" sz="2200" dirty="0" err="1" smtClean="0">
                <a:solidFill>
                  <a:srgbClr val="C00000"/>
                </a:solidFill>
              </a:rPr>
              <a:t>satisfiability</a:t>
            </a:r>
            <a:r>
              <a:rPr lang="en-IN" sz="2200" dirty="0" smtClean="0"/>
              <a:t> of a </a:t>
            </a:r>
            <a:r>
              <a:rPr lang="en-IN" sz="2200" dirty="0" err="1" smtClean="0"/>
              <a:t>boolean</a:t>
            </a:r>
            <a:r>
              <a:rPr lang="en-IN" sz="2200" dirty="0" smtClean="0"/>
              <a:t> formula that has </a:t>
            </a:r>
            <a:r>
              <a:rPr lang="en-IN" sz="2200" dirty="0" smtClean="0">
                <a:solidFill>
                  <a:srgbClr val="C00000"/>
                </a:solidFill>
              </a:rPr>
              <a:t>exactly one or no</a:t>
            </a:r>
            <a:r>
              <a:rPr lang="en-IN" sz="2200" dirty="0" smtClean="0"/>
              <a:t> satisfying assignment?</a:t>
            </a:r>
            <a:endParaRPr lang="en-IN" sz="2200" dirty="0"/>
          </a:p>
        </p:txBody>
      </p:sp>
    </p:spTree>
    <p:extLst>
      <p:ext uri="{BB962C8B-B14F-4D97-AF65-F5344CB8AC3E}">
        <p14:creationId xmlns:p14="http://schemas.microsoft.com/office/powerpoint/2010/main" val="32254433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457200"/>
            <a:ext cx="8686800" cy="896112"/>
          </a:xfrm>
        </p:spPr>
        <p:txBody>
          <a:bodyPr>
            <a:normAutofit/>
          </a:bodyPr>
          <a:lstStyle/>
          <a:p>
            <a:r>
              <a:rPr lang="en-US" sz="4400" dirty="0" smtClean="0"/>
              <a:t>Structural Complexity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498080" cy="4800600"/>
          </a:xfrm>
        </p:spPr>
        <p:txBody>
          <a:bodyPr/>
          <a:lstStyle/>
          <a:p>
            <a:pPr algn="just"/>
            <a:r>
              <a:rPr lang="en-US" sz="2800" dirty="0" smtClean="0"/>
              <a:t>Classes P, NP,  NP-completeness.</a:t>
            </a:r>
          </a:p>
          <a:p>
            <a:pPr algn="just"/>
            <a:r>
              <a:rPr lang="en-US" sz="2800" dirty="0"/>
              <a:t>Space bounded computation.</a:t>
            </a:r>
          </a:p>
          <a:p>
            <a:pPr algn="just"/>
            <a:endParaRPr lang="en-US" sz="2800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44761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457200"/>
            <a:ext cx="8686800" cy="896112"/>
          </a:xfrm>
        </p:spPr>
        <p:txBody>
          <a:bodyPr>
            <a:normAutofit/>
          </a:bodyPr>
          <a:lstStyle/>
          <a:p>
            <a:r>
              <a:rPr lang="en-US" sz="4400" dirty="0" smtClean="0"/>
              <a:t>Structural Complexity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498080" cy="4800600"/>
          </a:xfrm>
        </p:spPr>
        <p:txBody>
          <a:bodyPr/>
          <a:lstStyle/>
          <a:p>
            <a:pPr algn="just"/>
            <a:r>
              <a:rPr lang="en-US" sz="2800" dirty="0" smtClean="0"/>
              <a:t>Classes P, NP,  NP-completeness.</a:t>
            </a:r>
          </a:p>
          <a:p>
            <a:pPr algn="just"/>
            <a:r>
              <a:rPr lang="en-US" sz="2800" dirty="0"/>
              <a:t>Space bounded computation.</a:t>
            </a:r>
          </a:p>
          <a:p>
            <a:pPr algn="just"/>
            <a:endParaRPr lang="en-US" sz="2800" dirty="0" smtClean="0"/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600200" y="2799546"/>
            <a:ext cx="74676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500" dirty="0"/>
              <a:t>H</a:t>
            </a:r>
            <a:r>
              <a:rPr lang="en-IN" sz="2500" dirty="0" smtClean="0"/>
              <a:t>ow much </a:t>
            </a:r>
            <a:r>
              <a:rPr lang="en-IN" sz="2500" dirty="0" smtClean="0">
                <a:solidFill>
                  <a:srgbClr val="C00000"/>
                </a:solidFill>
              </a:rPr>
              <a:t>space</a:t>
            </a:r>
            <a:r>
              <a:rPr lang="en-IN" sz="2500" dirty="0" smtClean="0"/>
              <a:t> is required to check </a:t>
            </a:r>
            <a:r>
              <a:rPr lang="en-IN" sz="2500" dirty="0" smtClean="0">
                <a:solidFill>
                  <a:srgbClr val="C00000"/>
                </a:solidFill>
              </a:rPr>
              <a:t>s-t connectivity</a:t>
            </a:r>
            <a:r>
              <a:rPr lang="en-IN" sz="2500" dirty="0" smtClean="0"/>
              <a:t>?</a:t>
            </a:r>
            <a:endParaRPr lang="en-IN" sz="2500" dirty="0"/>
          </a:p>
        </p:txBody>
      </p:sp>
    </p:spTree>
    <p:extLst>
      <p:ext uri="{BB962C8B-B14F-4D97-AF65-F5344CB8AC3E}">
        <p14:creationId xmlns:p14="http://schemas.microsoft.com/office/powerpoint/2010/main" val="17827668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 smtClean="0"/>
              <a:t>About the course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4800600"/>
          </a:xfrm>
        </p:spPr>
        <p:txBody>
          <a:bodyPr/>
          <a:lstStyle/>
          <a:p>
            <a:pPr algn="just"/>
            <a:r>
              <a:rPr lang="en-US" sz="2800" dirty="0" smtClean="0"/>
              <a:t>Computational complexity attempts </a:t>
            </a:r>
            <a:r>
              <a:rPr lang="en-US" sz="2800" dirty="0"/>
              <a:t>to classify computational </a:t>
            </a:r>
            <a:r>
              <a:rPr lang="en-US" sz="2800" dirty="0">
                <a:solidFill>
                  <a:srgbClr val="CC0000"/>
                </a:solidFill>
              </a:rPr>
              <a:t>problems</a:t>
            </a:r>
            <a:r>
              <a:rPr lang="en-US" sz="2800" dirty="0"/>
              <a:t> based on the amount of </a:t>
            </a:r>
            <a:r>
              <a:rPr lang="en-US" sz="2800" dirty="0">
                <a:solidFill>
                  <a:srgbClr val="CC0000"/>
                </a:solidFill>
              </a:rPr>
              <a:t>resources</a:t>
            </a:r>
            <a:r>
              <a:rPr lang="en-US" sz="2800" dirty="0"/>
              <a:t> required </a:t>
            </a:r>
            <a:r>
              <a:rPr lang="en-US" sz="2800" dirty="0" smtClean="0"/>
              <a:t>by </a:t>
            </a:r>
            <a:r>
              <a:rPr lang="en-US" sz="2800" dirty="0" smtClean="0">
                <a:solidFill>
                  <a:srgbClr val="CC0000"/>
                </a:solidFill>
              </a:rPr>
              <a:t>algorithms</a:t>
            </a:r>
            <a:r>
              <a:rPr lang="en-US" sz="2800" dirty="0" smtClean="0"/>
              <a:t> </a:t>
            </a:r>
            <a:r>
              <a:rPr lang="en-US" sz="2800" dirty="0"/>
              <a:t>to solve </a:t>
            </a:r>
            <a:r>
              <a:rPr lang="en-US" sz="2800" dirty="0" smtClean="0"/>
              <a:t>them.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739089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457200"/>
            <a:ext cx="8686800" cy="896112"/>
          </a:xfrm>
        </p:spPr>
        <p:txBody>
          <a:bodyPr>
            <a:normAutofit/>
          </a:bodyPr>
          <a:lstStyle/>
          <a:p>
            <a:r>
              <a:rPr lang="en-US" sz="4400" dirty="0" smtClean="0"/>
              <a:t>Structural Complexity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498080" cy="4800600"/>
          </a:xfrm>
        </p:spPr>
        <p:txBody>
          <a:bodyPr/>
          <a:lstStyle/>
          <a:p>
            <a:pPr algn="just"/>
            <a:r>
              <a:rPr lang="en-US" sz="2800" dirty="0" smtClean="0"/>
              <a:t>Classes P, NP,  NP-completeness.</a:t>
            </a:r>
          </a:p>
          <a:p>
            <a:pPr algn="just"/>
            <a:r>
              <a:rPr lang="en-US" sz="2800" dirty="0"/>
              <a:t>Space bounded computation</a:t>
            </a:r>
            <a:r>
              <a:rPr lang="en-US" sz="2800" dirty="0" smtClean="0"/>
              <a:t>.</a:t>
            </a:r>
          </a:p>
          <a:p>
            <a:pPr algn="just"/>
            <a:r>
              <a:rPr lang="en-US" sz="2800" dirty="0" smtClean="0"/>
              <a:t>Counting complexity.</a:t>
            </a:r>
            <a:endParaRPr lang="en-US" sz="2800" dirty="0"/>
          </a:p>
          <a:p>
            <a:pPr algn="just"/>
            <a:endParaRPr lang="en-US" sz="2800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16818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457200"/>
            <a:ext cx="8686800" cy="896112"/>
          </a:xfrm>
        </p:spPr>
        <p:txBody>
          <a:bodyPr>
            <a:normAutofit/>
          </a:bodyPr>
          <a:lstStyle/>
          <a:p>
            <a:r>
              <a:rPr lang="en-US" sz="4400" dirty="0" smtClean="0"/>
              <a:t>Structural Complexity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498080" cy="4800600"/>
          </a:xfrm>
        </p:spPr>
        <p:txBody>
          <a:bodyPr/>
          <a:lstStyle/>
          <a:p>
            <a:pPr algn="just"/>
            <a:r>
              <a:rPr lang="en-US" sz="2800" dirty="0" smtClean="0"/>
              <a:t>Classes P, NP,  NP-completeness.</a:t>
            </a:r>
          </a:p>
          <a:p>
            <a:pPr algn="just"/>
            <a:r>
              <a:rPr lang="en-US" sz="2800" dirty="0"/>
              <a:t>Space bounded computation</a:t>
            </a:r>
            <a:r>
              <a:rPr lang="en-US" sz="2800" dirty="0" smtClean="0"/>
              <a:t>.</a:t>
            </a:r>
          </a:p>
          <a:p>
            <a:pPr algn="just"/>
            <a:r>
              <a:rPr lang="en-US" sz="2800" dirty="0" smtClean="0"/>
              <a:t>Counting complexity.</a:t>
            </a:r>
            <a:endParaRPr lang="en-US" sz="2800" dirty="0"/>
          </a:p>
          <a:p>
            <a:pPr algn="just"/>
            <a:endParaRPr lang="en-US" sz="2800" dirty="0" smtClean="0"/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295400" y="3352800"/>
            <a:ext cx="75438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2500" dirty="0"/>
              <a:t>H</a:t>
            </a:r>
            <a:r>
              <a:rPr lang="en-IN" sz="2500" dirty="0" smtClean="0"/>
              <a:t>ow hard is it to count the </a:t>
            </a:r>
            <a:r>
              <a:rPr lang="en-IN" sz="2500" dirty="0" smtClean="0">
                <a:solidFill>
                  <a:srgbClr val="C00000"/>
                </a:solidFill>
              </a:rPr>
              <a:t>number of perfect matchings </a:t>
            </a:r>
            <a:r>
              <a:rPr lang="en-IN" sz="2500" dirty="0" smtClean="0"/>
              <a:t>in a graph?</a:t>
            </a:r>
            <a:endParaRPr lang="en-IN" sz="2500" dirty="0"/>
          </a:p>
        </p:txBody>
      </p:sp>
    </p:spTree>
    <p:extLst>
      <p:ext uri="{BB962C8B-B14F-4D97-AF65-F5344CB8AC3E}">
        <p14:creationId xmlns:p14="http://schemas.microsoft.com/office/powerpoint/2010/main" val="8169174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457200"/>
            <a:ext cx="8686800" cy="896112"/>
          </a:xfrm>
        </p:spPr>
        <p:txBody>
          <a:bodyPr>
            <a:normAutofit/>
          </a:bodyPr>
          <a:lstStyle/>
          <a:p>
            <a:r>
              <a:rPr lang="en-US" sz="4400" dirty="0" smtClean="0"/>
              <a:t>Structural Complexity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498080" cy="4800600"/>
          </a:xfrm>
        </p:spPr>
        <p:txBody>
          <a:bodyPr/>
          <a:lstStyle/>
          <a:p>
            <a:pPr algn="just"/>
            <a:r>
              <a:rPr lang="en-US" sz="2800" dirty="0" smtClean="0"/>
              <a:t>Classes P, NP,  NP-completeness.</a:t>
            </a:r>
          </a:p>
          <a:p>
            <a:pPr algn="just"/>
            <a:r>
              <a:rPr lang="en-US" sz="2800" dirty="0"/>
              <a:t>Space bounded computation</a:t>
            </a:r>
            <a:r>
              <a:rPr lang="en-US" sz="2800" dirty="0" smtClean="0"/>
              <a:t>.</a:t>
            </a:r>
          </a:p>
          <a:p>
            <a:pPr algn="just"/>
            <a:r>
              <a:rPr lang="en-US" sz="2800" dirty="0" smtClean="0"/>
              <a:t>Counting complexity.</a:t>
            </a:r>
          </a:p>
          <a:p>
            <a:pPr algn="just"/>
            <a:r>
              <a:rPr lang="en-US" sz="2800" dirty="0" smtClean="0"/>
              <a:t>Polynomial Hierarchy.</a:t>
            </a:r>
            <a:endParaRPr lang="en-US" sz="2800" dirty="0"/>
          </a:p>
          <a:p>
            <a:pPr algn="just"/>
            <a:endParaRPr lang="en-US" sz="2800" dirty="0" smtClean="0"/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810000" y="4214336"/>
            <a:ext cx="106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/>
              <a:t>c</a:t>
            </a:r>
            <a:r>
              <a:rPr lang="en-IN" dirty="0" smtClean="0"/>
              <a:t>o-NP</a:t>
            </a:r>
            <a:endParaRPr lang="en-IN" dirty="0"/>
          </a:p>
        </p:txBody>
      </p:sp>
      <p:sp>
        <p:nvSpPr>
          <p:cNvPr id="5" name="TextBox 4"/>
          <p:cNvSpPr txBox="1"/>
          <p:nvPr/>
        </p:nvSpPr>
        <p:spPr>
          <a:xfrm>
            <a:off x="2743200" y="4214336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 smtClean="0"/>
              <a:t>NP</a:t>
            </a:r>
            <a:endParaRPr lang="en-IN" dirty="0"/>
          </a:p>
        </p:txBody>
      </p:sp>
      <p:sp>
        <p:nvSpPr>
          <p:cNvPr id="6" name="TextBox 5"/>
          <p:cNvSpPr txBox="1"/>
          <p:nvPr/>
        </p:nvSpPr>
        <p:spPr>
          <a:xfrm>
            <a:off x="3352800" y="4888468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 smtClean="0"/>
              <a:t>P</a:t>
            </a:r>
            <a:endParaRPr lang="en-IN" dirty="0"/>
          </a:p>
        </p:txBody>
      </p:sp>
      <p:cxnSp>
        <p:nvCxnSpPr>
          <p:cNvPr id="7" name="Straight Connector 6"/>
          <p:cNvCxnSpPr>
            <a:stCxn id="5" idx="2"/>
            <a:endCxn id="6" idx="0"/>
          </p:cNvCxnSpPr>
          <p:nvPr/>
        </p:nvCxnSpPr>
        <p:spPr>
          <a:xfrm>
            <a:off x="3048000" y="4583668"/>
            <a:ext cx="457200" cy="30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>
            <a:stCxn id="6" idx="0"/>
            <a:endCxn id="4" idx="2"/>
          </p:cNvCxnSpPr>
          <p:nvPr/>
        </p:nvCxnSpPr>
        <p:spPr>
          <a:xfrm flipV="1">
            <a:off x="3505200" y="4583668"/>
            <a:ext cx="838200" cy="30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V="1">
            <a:off x="2971800" y="3979902"/>
            <a:ext cx="0" cy="23443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4191000" y="3974068"/>
            <a:ext cx="0" cy="23443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3505200" y="3581400"/>
            <a:ext cx="152400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050" dirty="0" smtClean="0"/>
              <a:t>.</a:t>
            </a:r>
          </a:p>
          <a:p>
            <a:r>
              <a:rPr lang="en-IN" sz="1050" dirty="0" smtClean="0"/>
              <a:t>.</a:t>
            </a:r>
          </a:p>
          <a:p>
            <a:r>
              <a:rPr lang="en-IN" sz="1050" dirty="0"/>
              <a:t>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105400" y="4078069"/>
            <a:ext cx="4191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 smtClean="0"/>
              <a:t>How easy is it to check that largest independent set in </a:t>
            </a:r>
            <a:r>
              <a:rPr lang="en-IN" dirty="0" smtClean="0">
                <a:solidFill>
                  <a:srgbClr val="C00000"/>
                </a:solidFill>
              </a:rPr>
              <a:t>G</a:t>
            </a:r>
            <a:r>
              <a:rPr lang="en-IN" dirty="0" smtClean="0"/>
              <a:t> has size exactly </a:t>
            </a:r>
            <a:r>
              <a:rPr lang="en-IN" dirty="0" smtClean="0">
                <a:solidFill>
                  <a:srgbClr val="C00000"/>
                </a:solidFill>
              </a:rPr>
              <a:t>k</a:t>
            </a:r>
            <a:r>
              <a:rPr lang="en-IN" dirty="0" smtClean="0"/>
              <a:t> ?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7267691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457200"/>
            <a:ext cx="8686800" cy="896112"/>
          </a:xfrm>
        </p:spPr>
        <p:txBody>
          <a:bodyPr>
            <a:normAutofit/>
          </a:bodyPr>
          <a:lstStyle/>
          <a:p>
            <a:r>
              <a:rPr lang="en-US" sz="4400" dirty="0" smtClean="0"/>
              <a:t>Structural Complexity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498080" cy="4800600"/>
          </a:xfrm>
        </p:spPr>
        <p:txBody>
          <a:bodyPr/>
          <a:lstStyle/>
          <a:p>
            <a:pPr algn="just"/>
            <a:r>
              <a:rPr lang="en-US" sz="2800" dirty="0" smtClean="0"/>
              <a:t>Classes P, NP,  NP-completeness.</a:t>
            </a:r>
          </a:p>
          <a:p>
            <a:pPr algn="just"/>
            <a:r>
              <a:rPr lang="en-US" sz="2800" dirty="0"/>
              <a:t>Space bounded computation</a:t>
            </a:r>
            <a:r>
              <a:rPr lang="en-US" sz="2800" dirty="0" smtClean="0"/>
              <a:t>.</a:t>
            </a:r>
          </a:p>
          <a:p>
            <a:pPr algn="just"/>
            <a:r>
              <a:rPr lang="en-US" sz="2800" dirty="0" smtClean="0"/>
              <a:t>Counting complexity.</a:t>
            </a:r>
          </a:p>
          <a:p>
            <a:pPr algn="just"/>
            <a:r>
              <a:rPr lang="en-US" sz="2800" dirty="0" smtClean="0"/>
              <a:t>Polynomial Hierarchy.</a:t>
            </a:r>
            <a:endParaRPr lang="en-US" sz="2800" dirty="0"/>
          </a:p>
          <a:p>
            <a:pPr algn="just"/>
            <a:endParaRPr lang="en-US" sz="2800" dirty="0" smtClean="0"/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295400" y="3786426"/>
            <a:ext cx="75438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2500" dirty="0"/>
              <a:t>H</a:t>
            </a:r>
            <a:r>
              <a:rPr lang="en-IN" sz="2500" dirty="0" smtClean="0"/>
              <a:t>ow hard is it to find a </a:t>
            </a:r>
            <a:r>
              <a:rPr lang="en-IN" sz="2500" dirty="0" smtClean="0">
                <a:solidFill>
                  <a:srgbClr val="CC0000"/>
                </a:solidFill>
              </a:rPr>
              <a:t>minimum size circuit </a:t>
            </a:r>
            <a:r>
              <a:rPr lang="en-IN" sz="2500" dirty="0" smtClean="0"/>
              <a:t>computing the same boolean function as a given boolean circuit?</a:t>
            </a:r>
            <a:endParaRPr lang="en-IN" sz="2500" dirty="0"/>
          </a:p>
        </p:txBody>
      </p:sp>
    </p:spTree>
    <p:extLst>
      <p:ext uri="{BB962C8B-B14F-4D97-AF65-F5344CB8AC3E}">
        <p14:creationId xmlns:p14="http://schemas.microsoft.com/office/powerpoint/2010/main" val="5167052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457200"/>
            <a:ext cx="8686800" cy="896112"/>
          </a:xfrm>
        </p:spPr>
        <p:txBody>
          <a:bodyPr>
            <a:normAutofit/>
          </a:bodyPr>
          <a:lstStyle/>
          <a:p>
            <a:r>
              <a:rPr lang="en-US" sz="4400" dirty="0" smtClean="0"/>
              <a:t>Structural Complexity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498080" cy="4800600"/>
          </a:xfrm>
        </p:spPr>
        <p:txBody>
          <a:bodyPr/>
          <a:lstStyle/>
          <a:p>
            <a:pPr algn="just"/>
            <a:r>
              <a:rPr lang="en-US" sz="2800" dirty="0" smtClean="0"/>
              <a:t>Classes P, NP,  NP-completeness.</a:t>
            </a:r>
          </a:p>
          <a:p>
            <a:pPr algn="just"/>
            <a:r>
              <a:rPr lang="en-US" sz="2800" dirty="0"/>
              <a:t>Space bounded computation</a:t>
            </a:r>
            <a:r>
              <a:rPr lang="en-US" sz="2800" dirty="0" smtClean="0"/>
              <a:t>.</a:t>
            </a:r>
          </a:p>
          <a:p>
            <a:pPr algn="just"/>
            <a:r>
              <a:rPr lang="en-US" sz="2800" dirty="0" smtClean="0"/>
              <a:t>Counting complexity.</a:t>
            </a:r>
          </a:p>
          <a:p>
            <a:pPr algn="just"/>
            <a:r>
              <a:rPr lang="en-US" sz="2800" dirty="0" smtClean="0"/>
              <a:t>Polynomial Hierarchy.</a:t>
            </a:r>
          </a:p>
          <a:p>
            <a:pPr algn="just"/>
            <a:r>
              <a:rPr lang="en-US" sz="2800" dirty="0" smtClean="0"/>
              <a:t>Boolean circuits and circuit lower bounds.</a:t>
            </a:r>
            <a:endParaRPr lang="en-US" sz="2800" dirty="0"/>
          </a:p>
          <a:p>
            <a:pPr algn="just"/>
            <a:endParaRPr lang="en-US" sz="2800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02044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457200"/>
            <a:ext cx="8686800" cy="896112"/>
          </a:xfrm>
        </p:spPr>
        <p:txBody>
          <a:bodyPr>
            <a:normAutofit/>
          </a:bodyPr>
          <a:lstStyle/>
          <a:p>
            <a:r>
              <a:rPr lang="en-US" sz="4400" dirty="0" smtClean="0"/>
              <a:t>Structural Complexity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498080" cy="4800600"/>
          </a:xfrm>
        </p:spPr>
        <p:txBody>
          <a:bodyPr/>
          <a:lstStyle/>
          <a:p>
            <a:pPr algn="just"/>
            <a:r>
              <a:rPr lang="en-US" sz="2800" dirty="0" smtClean="0"/>
              <a:t>Classes P, NP,  NP-completeness.</a:t>
            </a:r>
          </a:p>
          <a:p>
            <a:pPr algn="just"/>
            <a:r>
              <a:rPr lang="en-US" sz="2800" dirty="0"/>
              <a:t>Space bounded computation</a:t>
            </a:r>
            <a:r>
              <a:rPr lang="en-US" sz="2800" dirty="0" smtClean="0"/>
              <a:t>.</a:t>
            </a:r>
          </a:p>
          <a:p>
            <a:pPr algn="just"/>
            <a:r>
              <a:rPr lang="en-US" sz="2800" dirty="0" smtClean="0"/>
              <a:t>Counting complexity.</a:t>
            </a:r>
          </a:p>
          <a:p>
            <a:pPr algn="just"/>
            <a:r>
              <a:rPr lang="en-US" sz="2800" dirty="0" smtClean="0"/>
              <a:t>Polynomial Hierarchy.</a:t>
            </a:r>
          </a:p>
          <a:p>
            <a:pPr algn="just"/>
            <a:r>
              <a:rPr lang="en-US" sz="2800" dirty="0" smtClean="0"/>
              <a:t>Boolean circuits and circuit lower bounds.</a:t>
            </a:r>
            <a:endParaRPr lang="en-US" sz="2800" dirty="0"/>
          </a:p>
          <a:p>
            <a:pPr algn="just"/>
            <a:endParaRPr lang="en-US" sz="2800" dirty="0" smtClean="0"/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295400" y="4472226"/>
            <a:ext cx="75438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2500" dirty="0" smtClean="0"/>
              <a:t>A central topic in classical complecity theory; Proving </a:t>
            </a:r>
            <a:r>
              <a:rPr lang="en-IN" sz="2500" dirty="0" smtClean="0">
                <a:solidFill>
                  <a:srgbClr val="CC0000"/>
                </a:solidFill>
              </a:rPr>
              <a:t>P≠NP</a:t>
            </a:r>
            <a:r>
              <a:rPr lang="en-IN" sz="2500" dirty="0" smtClean="0"/>
              <a:t> boils down to showing circuit lower bounds.</a:t>
            </a:r>
            <a:endParaRPr lang="en-IN" sz="2500" dirty="0"/>
          </a:p>
        </p:txBody>
      </p:sp>
    </p:spTree>
    <p:extLst>
      <p:ext uri="{BB962C8B-B14F-4D97-AF65-F5344CB8AC3E}">
        <p14:creationId xmlns:p14="http://schemas.microsoft.com/office/powerpoint/2010/main" val="35341099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457200"/>
            <a:ext cx="8686800" cy="896112"/>
          </a:xfrm>
        </p:spPr>
        <p:txBody>
          <a:bodyPr>
            <a:normAutofit/>
          </a:bodyPr>
          <a:lstStyle/>
          <a:p>
            <a:r>
              <a:rPr lang="en-US" sz="4400" dirty="0" smtClean="0"/>
              <a:t>Role of Randomness in Computation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498080" cy="4800600"/>
          </a:xfrm>
        </p:spPr>
        <p:txBody>
          <a:bodyPr/>
          <a:lstStyle/>
          <a:p>
            <a:pPr algn="just"/>
            <a:r>
              <a:rPr lang="en-US" sz="2800" dirty="0" smtClean="0"/>
              <a:t>Probabilistic complexity classes.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51397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457200"/>
            <a:ext cx="8686800" cy="896112"/>
          </a:xfrm>
        </p:spPr>
        <p:txBody>
          <a:bodyPr>
            <a:normAutofit/>
          </a:bodyPr>
          <a:lstStyle/>
          <a:p>
            <a:r>
              <a:rPr lang="en-US" sz="4400" dirty="0" smtClean="0"/>
              <a:t>Role of Randomness in Computation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498080" cy="4800600"/>
          </a:xfrm>
        </p:spPr>
        <p:txBody>
          <a:bodyPr/>
          <a:lstStyle/>
          <a:p>
            <a:pPr algn="just"/>
            <a:r>
              <a:rPr lang="en-US" sz="2800" dirty="0" smtClean="0"/>
              <a:t>Probabilistic complexity classes.</a:t>
            </a: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447800" y="2438400"/>
            <a:ext cx="7315200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/>
              <a:buChar char="•"/>
            </a:pPr>
            <a:r>
              <a:rPr lang="en-IN" sz="2200" dirty="0" smtClean="0"/>
              <a:t>Does randomization help in improving efficiency?</a:t>
            </a:r>
          </a:p>
          <a:p>
            <a:pPr marL="342900" indent="-342900">
              <a:buFont typeface="Arial"/>
              <a:buChar char="•"/>
            </a:pPr>
            <a:r>
              <a:rPr lang="en-IN" sz="2200" dirty="0"/>
              <a:t>Quicksort has </a:t>
            </a:r>
            <a:r>
              <a:rPr lang="en-IN" sz="2200" dirty="0">
                <a:solidFill>
                  <a:srgbClr val="C00000"/>
                </a:solidFill>
              </a:rPr>
              <a:t>O(n log n) </a:t>
            </a:r>
            <a:r>
              <a:rPr lang="en-IN" sz="2200" dirty="0"/>
              <a:t>expected time but </a:t>
            </a:r>
            <a:r>
              <a:rPr lang="en-IN" sz="2200" dirty="0">
                <a:solidFill>
                  <a:srgbClr val="C00000"/>
                </a:solidFill>
              </a:rPr>
              <a:t>O(n^2)</a:t>
            </a:r>
            <a:r>
              <a:rPr lang="en-IN" sz="2200" dirty="0"/>
              <a:t> worst case </a:t>
            </a:r>
            <a:r>
              <a:rPr lang="en-IN" sz="2200" dirty="0" smtClean="0"/>
              <a:t>time.</a:t>
            </a:r>
            <a:endParaRPr lang="en-IN" sz="2200" dirty="0"/>
          </a:p>
          <a:p>
            <a:pPr marL="342900" indent="-342900">
              <a:buFont typeface="Arial"/>
              <a:buChar char="•"/>
            </a:pPr>
            <a:r>
              <a:rPr lang="en-IN" sz="2200" dirty="0" smtClean="0"/>
              <a:t>Can </a:t>
            </a:r>
            <a:r>
              <a:rPr lang="en-IN" sz="2200" dirty="0">
                <a:solidFill>
                  <a:srgbClr val="C00000"/>
                </a:solidFill>
              </a:rPr>
              <a:t>SAT</a:t>
            </a:r>
            <a:r>
              <a:rPr lang="en-IN" sz="2200" dirty="0"/>
              <a:t> be solved in polynomial time using randomness?</a:t>
            </a:r>
          </a:p>
          <a:p>
            <a:pPr marL="342900" indent="-342900">
              <a:buFont typeface="Arial"/>
              <a:buChar char="•"/>
            </a:pPr>
            <a:endParaRPr lang="en-IN" sz="2200" dirty="0"/>
          </a:p>
        </p:txBody>
      </p:sp>
    </p:spTree>
    <p:extLst>
      <p:ext uri="{BB962C8B-B14F-4D97-AF65-F5344CB8AC3E}">
        <p14:creationId xmlns:p14="http://schemas.microsoft.com/office/powerpoint/2010/main" val="27308625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457200"/>
            <a:ext cx="8686800" cy="896112"/>
          </a:xfrm>
        </p:spPr>
        <p:txBody>
          <a:bodyPr>
            <a:normAutofit/>
          </a:bodyPr>
          <a:lstStyle/>
          <a:p>
            <a:r>
              <a:rPr lang="en-US" sz="4400" dirty="0" smtClean="0"/>
              <a:t>Role of Randomness in Computation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498080" cy="4800600"/>
          </a:xfrm>
        </p:spPr>
        <p:txBody>
          <a:bodyPr/>
          <a:lstStyle/>
          <a:p>
            <a:pPr algn="just"/>
            <a:r>
              <a:rPr lang="en-US" sz="2800" dirty="0" smtClean="0"/>
              <a:t>Probabilistic complexity classes.</a:t>
            </a:r>
          </a:p>
          <a:p>
            <a:pPr algn="just"/>
            <a:r>
              <a:rPr lang="en-US" sz="2800" dirty="0"/>
              <a:t>Probabilistically Checkable Proofs (PCPs</a:t>
            </a:r>
            <a:r>
              <a:rPr lang="en-US" sz="2800" dirty="0" smtClean="0"/>
              <a:t>).</a:t>
            </a:r>
            <a:endParaRPr lang="en-US" sz="2800" dirty="0"/>
          </a:p>
          <a:p>
            <a:pPr algn="just"/>
            <a:endParaRPr lang="en-US" sz="2800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54279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457200"/>
            <a:ext cx="8686800" cy="896112"/>
          </a:xfrm>
        </p:spPr>
        <p:txBody>
          <a:bodyPr>
            <a:normAutofit/>
          </a:bodyPr>
          <a:lstStyle/>
          <a:p>
            <a:r>
              <a:rPr lang="en-US" sz="4400" dirty="0" smtClean="0"/>
              <a:t>Role of Randomness in Computation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498080" cy="4800600"/>
          </a:xfrm>
        </p:spPr>
        <p:txBody>
          <a:bodyPr/>
          <a:lstStyle/>
          <a:p>
            <a:pPr algn="just"/>
            <a:r>
              <a:rPr lang="en-US" sz="2800" dirty="0" smtClean="0"/>
              <a:t>Probabilistic complexity classes.</a:t>
            </a:r>
          </a:p>
          <a:p>
            <a:pPr algn="just"/>
            <a:r>
              <a:rPr lang="en-US" sz="2800" dirty="0"/>
              <a:t>Probabilistically Checkable Proofs (PCPs</a:t>
            </a:r>
            <a:r>
              <a:rPr lang="en-US" sz="2800" dirty="0" smtClean="0"/>
              <a:t>).</a:t>
            </a:r>
            <a:endParaRPr lang="en-US" sz="2800" dirty="0"/>
          </a:p>
          <a:p>
            <a:pPr algn="just"/>
            <a:endParaRPr lang="en-US" sz="2800" dirty="0" smtClean="0"/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209800" y="2921913"/>
            <a:ext cx="70866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500" dirty="0" smtClean="0"/>
              <a:t>Unconditional </a:t>
            </a:r>
            <a:r>
              <a:rPr lang="en-IN" sz="2500" dirty="0" smtClean="0">
                <a:solidFill>
                  <a:srgbClr val="CC0000"/>
                </a:solidFill>
              </a:rPr>
              <a:t>hardness of approximation </a:t>
            </a:r>
            <a:r>
              <a:rPr lang="en-IN" sz="2500" dirty="0" smtClean="0"/>
              <a:t>results</a:t>
            </a:r>
            <a:endParaRPr lang="en-IN" sz="2500" dirty="0"/>
          </a:p>
        </p:txBody>
      </p:sp>
    </p:spTree>
    <p:extLst>
      <p:ext uri="{BB962C8B-B14F-4D97-AF65-F5344CB8AC3E}">
        <p14:creationId xmlns:p14="http://schemas.microsoft.com/office/powerpoint/2010/main" val="13027413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 smtClean="0"/>
              <a:t>About the course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4800600"/>
          </a:xfrm>
        </p:spPr>
        <p:txBody>
          <a:bodyPr/>
          <a:lstStyle/>
          <a:p>
            <a:pPr algn="just"/>
            <a:r>
              <a:rPr lang="en-US" sz="2800" dirty="0" smtClean="0"/>
              <a:t>Computational complexity attempts </a:t>
            </a:r>
            <a:r>
              <a:rPr lang="en-US" sz="2800" dirty="0"/>
              <a:t>to classify computational </a:t>
            </a:r>
            <a:r>
              <a:rPr lang="en-US" sz="2800" dirty="0">
                <a:solidFill>
                  <a:srgbClr val="CC0000"/>
                </a:solidFill>
              </a:rPr>
              <a:t>problems</a:t>
            </a:r>
            <a:r>
              <a:rPr lang="en-US" sz="2800" dirty="0"/>
              <a:t> based on the amount of </a:t>
            </a:r>
            <a:r>
              <a:rPr lang="en-US" sz="2800" dirty="0">
                <a:solidFill>
                  <a:srgbClr val="CC0000"/>
                </a:solidFill>
              </a:rPr>
              <a:t>resources</a:t>
            </a:r>
            <a:r>
              <a:rPr lang="en-US" sz="2800" dirty="0"/>
              <a:t> required by </a:t>
            </a:r>
            <a:r>
              <a:rPr lang="en-US" sz="2800" dirty="0" smtClean="0">
                <a:solidFill>
                  <a:srgbClr val="CC0000"/>
                </a:solidFill>
              </a:rPr>
              <a:t>algorithms</a:t>
            </a:r>
            <a:r>
              <a:rPr lang="en-US" sz="2800" dirty="0" smtClean="0"/>
              <a:t> </a:t>
            </a:r>
            <a:r>
              <a:rPr lang="en-US" sz="2800" dirty="0"/>
              <a:t>to solve </a:t>
            </a:r>
            <a:r>
              <a:rPr lang="en-US" sz="2800" dirty="0" smtClean="0"/>
              <a:t>them.</a:t>
            </a:r>
            <a:endParaRPr lang="en-US" sz="2800" dirty="0"/>
          </a:p>
          <a:p>
            <a:r>
              <a:rPr lang="en-US" sz="2800" dirty="0" smtClean="0"/>
              <a:t>Computational </a:t>
            </a:r>
            <a:r>
              <a:rPr lang="en-US" sz="2800" b="1" dirty="0" smtClean="0"/>
              <a:t>problems</a:t>
            </a:r>
            <a:r>
              <a:rPr lang="en-US" sz="2800" dirty="0" smtClean="0"/>
              <a:t> come in various flavors: </a:t>
            </a:r>
          </a:p>
          <a:p>
            <a:pPr marL="82296" indent="0">
              <a:buNone/>
            </a:pPr>
            <a:r>
              <a:rPr lang="en-US" sz="2800" dirty="0"/>
              <a:t> </a:t>
            </a:r>
            <a:r>
              <a:rPr lang="en-US" sz="2800" dirty="0" smtClean="0"/>
              <a:t>                   </a:t>
            </a:r>
            <a:endParaRPr lang="en-US" sz="2500" dirty="0"/>
          </a:p>
        </p:txBody>
      </p:sp>
    </p:spTree>
    <p:extLst>
      <p:ext uri="{BB962C8B-B14F-4D97-AF65-F5344CB8AC3E}">
        <p14:creationId xmlns:p14="http://schemas.microsoft.com/office/powerpoint/2010/main" val="3481707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457200"/>
            <a:ext cx="8686800" cy="896112"/>
          </a:xfrm>
        </p:spPr>
        <p:txBody>
          <a:bodyPr>
            <a:normAutofit/>
          </a:bodyPr>
          <a:lstStyle/>
          <a:p>
            <a:r>
              <a:rPr lang="en-US" sz="4400" dirty="0" smtClean="0"/>
              <a:t>Role of Randomness in Computation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498080" cy="4800600"/>
          </a:xfrm>
        </p:spPr>
        <p:txBody>
          <a:bodyPr/>
          <a:lstStyle/>
          <a:p>
            <a:pPr algn="just"/>
            <a:r>
              <a:rPr lang="en-US" sz="2800" dirty="0" smtClean="0"/>
              <a:t>Probabilistic complexity classes.</a:t>
            </a:r>
          </a:p>
          <a:p>
            <a:pPr algn="just"/>
            <a:r>
              <a:rPr lang="en-US" sz="2800" dirty="0"/>
              <a:t>Probabilistically Checkable Proofs (PCPs</a:t>
            </a:r>
            <a:r>
              <a:rPr lang="en-US" sz="2800" dirty="0" smtClean="0"/>
              <a:t>).</a:t>
            </a:r>
          </a:p>
          <a:p>
            <a:pPr algn="just"/>
            <a:r>
              <a:rPr lang="en-US" sz="2800" dirty="0"/>
              <a:t>A glimpse of randomness extractors and pseudorandom generators </a:t>
            </a:r>
            <a:r>
              <a:rPr lang="en-US" sz="2800" dirty="0" smtClean="0"/>
              <a:t>(if time permits).</a:t>
            </a:r>
            <a:endParaRPr lang="en-US" sz="2800" dirty="0"/>
          </a:p>
          <a:p>
            <a:pPr algn="just"/>
            <a:endParaRPr lang="en-US" sz="2800" dirty="0"/>
          </a:p>
          <a:p>
            <a:pPr algn="just"/>
            <a:endParaRPr lang="en-US" sz="2800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11481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457200"/>
            <a:ext cx="8686800" cy="896112"/>
          </a:xfrm>
        </p:spPr>
        <p:txBody>
          <a:bodyPr>
            <a:normAutofit/>
          </a:bodyPr>
          <a:lstStyle/>
          <a:p>
            <a:r>
              <a:rPr lang="en-US" sz="4400" dirty="0" smtClean="0"/>
              <a:t>Role of Randomness in Computation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498080" cy="4800600"/>
          </a:xfrm>
        </p:spPr>
        <p:txBody>
          <a:bodyPr/>
          <a:lstStyle/>
          <a:p>
            <a:pPr algn="just"/>
            <a:r>
              <a:rPr lang="en-US" sz="2800" dirty="0" smtClean="0"/>
              <a:t>Probabilistic complexity classes.</a:t>
            </a:r>
          </a:p>
          <a:p>
            <a:pPr algn="just"/>
            <a:r>
              <a:rPr lang="en-US" sz="2800" dirty="0"/>
              <a:t>Probabilistically Checkable Proofs (PCPs</a:t>
            </a:r>
            <a:r>
              <a:rPr lang="en-US" sz="2800" dirty="0" smtClean="0"/>
              <a:t>).</a:t>
            </a:r>
          </a:p>
          <a:p>
            <a:pPr algn="just"/>
            <a:r>
              <a:rPr lang="en-US" sz="2800" dirty="0"/>
              <a:t>A glimpse of randomness extractors and pseudorandom generators </a:t>
            </a:r>
            <a:r>
              <a:rPr lang="en-US" sz="2800" dirty="0" smtClean="0"/>
              <a:t>(if time permits).</a:t>
            </a:r>
            <a:endParaRPr lang="en-US" sz="2800" dirty="0"/>
          </a:p>
          <a:p>
            <a:pPr algn="just"/>
            <a:endParaRPr lang="en-US" sz="2800" dirty="0"/>
          </a:p>
          <a:p>
            <a:pPr algn="just"/>
            <a:endParaRPr lang="en-US" sz="2800" dirty="0" smtClean="0"/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676400" y="3912513"/>
            <a:ext cx="7086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2200" dirty="0" smtClean="0"/>
              <a:t>Can every polynomial-time randomized algorithm be </a:t>
            </a:r>
            <a:r>
              <a:rPr lang="en-IN" sz="2200" dirty="0" smtClean="0">
                <a:solidFill>
                  <a:srgbClr val="CC0000"/>
                </a:solidFill>
              </a:rPr>
              <a:t>derandomized</a:t>
            </a:r>
            <a:r>
              <a:rPr lang="en-IN" sz="2200" dirty="0" smtClean="0"/>
              <a:t> to a deterministic polynomial-time algorithm?</a:t>
            </a:r>
            <a:endParaRPr lang="en-IN" sz="2200" dirty="0"/>
          </a:p>
        </p:txBody>
      </p:sp>
    </p:spTree>
    <p:extLst>
      <p:ext uri="{BB962C8B-B14F-4D97-AF65-F5344CB8AC3E}">
        <p14:creationId xmlns:p14="http://schemas.microsoft.com/office/powerpoint/2010/main" val="2603844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457200"/>
            <a:ext cx="8686800" cy="896112"/>
          </a:xfrm>
        </p:spPr>
        <p:txBody>
          <a:bodyPr>
            <a:normAutofit/>
          </a:bodyPr>
          <a:lstStyle/>
          <a:p>
            <a:r>
              <a:rPr lang="en-US" sz="4400" dirty="0" smtClean="0"/>
              <a:t>Average-case Complexity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498080" cy="4800600"/>
          </a:xfrm>
        </p:spPr>
        <p:txBody>
          <a:bodyPr/>
          <a:lstStyle/>
          <a:p>
            <a:pPr algn="just"/>
            <a:r>
              <a:rPr lang="en-US" sz="2800" dirty="0"/>
              <a:t>D</a:t>
            </a:r>
            <a:r>
              <a:rPr lang="en-US" sz="2800" dirty="0" smtClean="0"/>
              <a:t>istributional problems.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40979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457200"/>
            <a:ext cx="8686800" cy="896112"/>
          </a:xfrm>
        </p:spPr>
        <p:txBody>
          <a:bodyPr>
            <a:normAutofit/>
          </a:bodyPr>
          <a:lstStyle/>
          <a:p>
            <a:r>
              <a:rPr lang="en-US" sz="4400" dirty="0" smtClean="0"/>
              <a:t>Average-case Complexity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498080" cy="4800600"/>
          </a:xfrm>
        </p:spPr>
        <p:txBody>
          <a:bodyPr/>
          <a:lstStyle/>
          <a:p>
            <a:pPr algn="just"/>
            <a:r>
              <a:rPr lang="en-US" sz="2800" dirty="0"/>
              <a:t>D</a:t>
            </a:r>
            <a:r>
              <a:rPr lang="en-US" sz="2800" dirty="0" smtClean="0"/>
              <a:t>istributional problems.</a:t>
            </a: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828800" y="2438400"/>
            <a:ext cx="5791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2200" dirty="0"/>
              <a:t>H</a:t>
            </a:r>
            <a:r>
              <a:rPr lang="en-IN" sz="2200" dirty="0" smtClean="0"/>
              <a:t>ow hard is it to solve the </a:t>
            </a:r>
            <a:r>
              <a:rPr lang="en-IN" sz="2200" dirty="0" smtClean="0">
                <a:solidFill>
                  <a:srgbClr val="C00000"/>
                </a:solidFill>
              </a:rPr>
              <a:t>clique problem </a:t>
            </a:r>
            <a:r>
              <a:rPr lang="en-IN" sz="2200" dirty="0" smtClean="0"/>
              <a:t>on inputs chosen from a </a:t>
            </a:r>
            <a:r>
              <a:rPr lang="en-IN" sz="2200" dirty="0" smtClean="0">
                <a:solidFill>
                  <a:srgbClr val="C00000"/>
                </a:solidFill>
              </a:rPr>
              <a:t>“real-life” distribution</a:t>
            </a:r>
            <a:r>
              <a:rPr lang="en-IN" sz="2200" dirty="0" smtClean="0"/>
              <a:t>?</a:t>
            </a:r>
            <a:endParaRPr lang="en-IN" sz="2200" dirty="0"/>
          </a:p>
        </p:txBody>
      </p:sp>
    </p:spTree>
    <p:extLst>
      <p:ext uri="{BB962C8B-B14F-4D97-AF65-F5344CB8AC3E}">
        <p14:creationId xmlns:p14="http://schemas.microsoft.com/office/powerpoint/2010/main" val="1751451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457200"/>
            <a:ext cx="8686800" cy="896112"/>
          </a:xfrm>
        </p:spPr>
        <p:txBody>
          <a:bodyPr>
            <a:normAutofit/>
          </a:bodyPr>
          <a:lstStyle/>
          <a:p>
            <a:r>
              <a:rPr lang="en-US" sz="4400" dirty="0" smtClean="0"/>
              <a:t>Average-case Complexity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498080" cy="4800600"/>
          </a:xfrm>
        </p:spPr>
        <p:txBody>
          <a:bodyPr/>
          <a:lstStyle/>
          <a:p>
            <a:pPr algn="just"/>
            <a:r>
              <a:rPr lang="en-US" sz="2800" dirty="0"/>
              <a:t>D</a:t>
            </a:r>
            <a:r>
              <a:rPr lang="en-US" sz="2800" dirty="0" smtClean="0"/>
              <a:t>istributional problems.</a:t>
            </a:r>
          </a:p>
          <a:p>
            <a:pPr algn="just"/>
            <a:r>
              <a:rPr lang="en-US" sz="2800" dirty="0" smtClean="0"/>
              <a:t>Hardness amplification: From weak to strong hardness.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40979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457200"/>
            <a:ext cx="8686800" cy="896112"/>
          </a:xfrm>
        </p:spPr>
        <p:txBody>
          <a:bodyPr>
            <a:normAutofit/>
          </a:bodyPr>
          <a:lstStyle/>
          <a:p>
            <a:r>
              <a:rPr lang="en-US" sz="4400" dirty="0" smtClean="0"/>
              <a:t>Average-case Complexity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498080" cy="4800600"/>
          </a:xfrm>
        </p:spPr>
        <p:txBody>
          <a:bodyPr/>
          <a:lstStyle/>
          <a:p>
            <a:pPr algn="just"/>
            <a:r>
              <a:rPr lang="en-US" sz="2800" dirty="0"/>
              <a:t>D</a:t>
            </a:r>
            <a:r>
              <a:rPr lang="en-US" sz="2800" dirty="0" smtClean="0"/>
              <a:t>istributional problems.</a:t>
            </a:r>
          </a:p>
          <a:p>
            <a:pPr algn="just"/>
            <a:r>
              <a:rPr lang="en-US" sz="2800" dirty="0" smtClean="0"/>
              <a:t>Hardness amplification: From weak to strong hardness.</a:t>
            </a: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828800" y="3269159"/>
            <a:ext cx="6019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2200" dirty="0" smtClean="0"/>
              <a:t>In cryptographic applications, we need </a:t>
            </a:r>
            <a:r>
              <a:rPr lang="en-IN" sz="2200" dirty="0" smtClean="0">
                <a:solidFill>
                  <a:srgbClr val="CC0000"/>
                </a:solidFill>
              </a:rPr>
              <a:t>hard functions</a:t>
            </a:r>
            <a:r>
              <a:rPr lang="en-IN" sz="2200" dirty="0" smtClean="0"/>
              <a:t> for secure encryptions.</a:t>
            </a:r>
            <a:endParaRPr lang="en-IN" sz="2200" dirty="0"/>
          </a:p>
        </p:txBody>
      </p:sp>
    </p:spTree>
    <p:extLst>
      <p:ext uri="{BB962C8B-B14F-4D97-AF65-F5344CB8AC3E}">
        <p14:creationId xmlns:p14="http://schemas.microsoft.com/office/powerpoint/2010/main" val="11479619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896112"/>
          </a:xfrm>
        </p:spPr>
        <p:txBody>
          <a:bodyPr>
            <a:normAutofit/>
          </a:bodyPr>
          <a:lstStyle/>
          <a:p>
            <a:r>
              <a:rPr lang="en-US" dirty="0" smtClean="0"/>
              <a:t>Basic Course </a:t>
            </a:r>
            <a:r>
              <a:rPr lang="en-US" dirty="0"/>
              <a:t>I</a:t>
            </a:r>
            <a:r>
              <a:rPr lang="en-US" dirty="0" smtClean="0"/>
              <a:t>nfo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9280"/>
            <a:ext cx="8305800" cy="4389120"/>
          </a:xfrm>
        </p:spPr>
        <p:txBody>
          <a:bodyPr>
            <a:normAutofit/>
          </a:bodyPr>
          <a:lstStyle/>
          <a:p>
            <a:r>
              <a:rPr lang="en-IN" sz="2800" b="1" dirty="0" smtClean="0"/>
              <a:t>Course title: </a:t>
            </a:r>
            <a:r>
              <a:rPr lang="en-IN" sz="2800" dirty="0" smtClean="0"/>
              <a:t>Computational Complexity Theory</a:t>
            </a:r>
          </a:p>
          <a:p>
            <a:r>
              <a:rPr lang="en-IN" sz="2800" b="1" dirty="0" smtClean="0"/>
              <a:t>Credits: </a:t>
            </a:r>
            <a:r>
              <a:rPr lang="en-IN" sz="2800" dirty="0" smtClean="0"/>
              <a:t>  3:1            </a:t>
            </a:r>
            <a:r>
              <a:rPr lang="en-IN" sz="2800" b="1" dirty="0" smtClean="0"/>
              <a:t>Instructor:</a:t>
            </a:r>
            <a:r>
              <a:rPr lang="en-IN" sz="2800" dirty="0" smtClean="0"/>
              <a:t>  Chandan Saha</a:t>
            </a:r>
          </a:p>
          <a:p>
            <a:r>
              <a:rPr lang="en-IN" sz="2800" b="1" dirty="0" smtClean="0"/>
              <a:t>TA:</a:t>
            </a:r>
            <a:r>
              <a:rPr lang="en-IN" sz="2800" dirty="0" smtClean="0"/>
              <a:t>   </a:t>
            </a:r>
            <a:r>
              <a:rPr lang="en-IN" sz="2800" dirty="0" err="1" smtClean="0"/>
              <a:t>Abhishek</a:t>
            </a:r>
            <a:r>
              <a:rPr lang="en-IN" sz="2800" dirty="0" smtClean="0"/>
              <a:t> </a:t>
            </a:r>
            <a:r>
              <a:rPr lang="en-IN" sz="2800" dirty="0" err="1" smtClean="0"/>
              <a:t>Shetty</a:t>
            </a:r>
            <a:r>
              <a:rPr lang="en-IN" sz="2800" dirty="0" smtClean="0"/>
              <a:t> and </a:t>
            </a:r>
            <a:r>
              <a:rPr lang="en-IN" sz="2800" dirty="0" err="1" smtClean="0"/>
              <a:t>Sanal</a:t>
            </a:r>
            <a:r>
              <a:rPr lang="en-IN" sz="2800" dirty="0" smtClean="0"/>
              <a:t> Prasad</a:t>
            </a:r>
            <a:endParaRPr lang="en-IN" sz="2800" dirty="0" smtClean="0"/>
          </a:p>
          <a:p>
            <a:r>
              <a:rPr lang="en-IN" sz="2800" b="1" dirty="0" smtClean="0"/>
              <a:t>Class timings </a:t>
            </a:r>
            <a:r>
              <a:rPr lang="en-IN" sz="2800" dirty="0"/>
              <a:t>: </a:t>
            </a:r>
            <a:r>
              <a:rPr lang="en-IN" sz="2800" dirty="0" smtClean="0"/>
              <a:t>Tuesday, Thursday: </a:t>
            </a:r>
            <a:r>
              <a:rPr lang="en-IN" sz="2800" dirty="0" smtClean="0"/>
              <a:t>11-12:30.</a:t>
            </a:r>
            <a:endParaRPr lang="en-IN" sz="2800" dirty="0" smtClean="0"/>
          </a:p>
          <a:p>
            <a:r>
              <a:rPr lang="en-IN" sz="2800" b="1" dirty="0" smtClean="0"/>
              <a:t>Venue: </a:t>
            </a:r>
            <a:r>
              <a:rPr lang="en-IN" sz="2800" dirty="0" smtClean="0"/>
              <a:t>CSA lecture hall 117.</a:t>
            </a:r>
          </a:p>
          <a:p>
            <a:r>
              <a:rPr lang="en-IN" sz="2800" b="1" dirty="0" smtClean="0"/>
              <a:t>Primary reference: </a:t>
            </a:r>
            <a:r>
              <a:rPr lang="en-IN" sz="2800" dirty="0" smtClean="0">
                <a:solidFill>
                  <a:srgbClr val="0070C0"/>
                </a:solidFill>
              </a:rPr>
              <a:t>Computational Complexity – A Modern Approach</a:t>
            </a:r>
            <a:r>
              <a:rPr lang="en-IN" sz="2800" dirty="0" smtClean="0"/>
              <a:t> by Sanjeev Arora and Boaz Barak.</a:t>
            </a:r>
          </a:p>
          <a:p>
            <a:pPr marL="0" indent="0">
              <a:buNone/>
            </a:pPr>
            <a:endParaRPr lang="en-IN" sz="1900" b="1" dirty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en-IN" sz="1900" b="1" dirty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en-IN" sz="2800" dirty="0" smtClean="0">
              <a:solidFill>
                <a:schemeClr val="accent1"/>
              </a:solidFill>
            </a:endParaRPr>
          </a:p>
          <a:p>
            <a:pPr marL="0" indent="0">
              <a:buNone/>
            </a:pPr>
            <a:endParaRPr lang="en-IN" sz="2800" dirty="0">
              <a:solidFill>
                <a:schemeClr val="accent1"/>
              </a:solidFill>
            </a:endParaRPr>
          </a:p>
          <a:p>
            <a:pPr marL="0" indent="0">
              <a:buNone/>
            </a:pPr>
            <a:endParaRPr lang="en-US" sz="18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31326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896112"/>
          </a:xfrm>
        </p:spPr>
        <p:txBody>
          <a:bodyPr>
            <a:normAutofit/>
          </a:bodyPr>
          <a:lstStyle/>
          <a:p>
            <a:r>
              <a:rPr lang="en-US" dirty="0" smtClean="0"/>
              <a:t>Basic Course </a:t>
            </a:r>
            <a:r>
              <a:rPr lang="en-US" dirty="0"/>
              <a:t>I</a:t>
            </a:r>
            <a:r>
              <a:rPr lang="en-US" dirty="0" smtClean="0"/>
              <a:t>nfo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9280"/>
            <a:ext cx="8229600" cy="4389120"/>
          </a:xfrm>
        </p:spPr>
        <p:txBody>
          <a:bodyPr>
            <a:normAutofit fontScale="92500" lnSpcReduction="10000"/>
          </a:bodyPr>
          <a:lstStyle/>
          <a:p>
            <a:r>
              <a:rPr lang="en-IN" sz="2800" b="1" dirty="0"/>
              <a:t>Prerequisites </a:t>
            </a:r>
            <a:r>
              <a:rPr lang="en-IN" sz="2800" dirty="0"/>
              <a:t>: </a:t>
            </a:r>
            <a:r>
              <a:rPr lang="en-IN" sz="2800" dirty="0" smtClean="0"/>
              <a:t>Basic </a:t>
            </a:r>
            <a:r>
              <a:rPr lang="en-IN" sz="2800" dirty="0"/>
              <a:t>familiarity </a:t>
            </a:r>
            <a:r>
              <a:rPr lang="en-IN" sz="2800" dirty="0" smtClean="0"/>
              <a:t>with algorithms; </a:t>
            </a:r>
          </a:p>
          <a:p>
            <a:pPr marL="0" indent="0">
              <a:buNone/>
            </a:pPr>
            <a:r>
              <a:rPr lang="en-IN" sz="2800" dirty="0"/>
              <a:t>	</a:t>
            </a:r>
            <a:r>
              <a:rPr lang="en-IN" sz="2800" dirty="0" smtClean="0"/>
              <a:t>	         Some </a:t>
            </a:r>
            <a:r>
              <a:rPr lang="en-IN" sz="2800" i="1" dirty="0"/>
              <a:t>mathematical maturity </a:t>
            </a:r>
            <a:r>
              <a:rPr lang="en-IN" sz="2800" dirty="0" smtClean="0"/>
              <a:t>will 		                   be helpful.</a:t>
            </a:r>
          </a:p>
          <a:p>
            <a:pPr marL="0" indent="0">
              <a:buNone/>
            </a:pPr>
            <a:r>
              <a:rPr lang="en-IN" sz="2800" dirty="0" smtClean="0"/>
              <a:t> </a:t>
            </a:r>
            <a:endParaRPr lang="en-IN" sz="2800" b="1" dirty="0" smtClean="0"/>
          </a:p>
          <a:p>
            <a:r>
              <a:rPr lang="en-IN" sz="2800" b="1" dirty="0" smtClean="0"/>
              <a:t>Grading </a:t>
            </a:r>
            <a:r>
              <a:rPr lang="en-IN" sz="2800" b="1" dirty="0"/>
              <a:t>policy </a:t>
            </a:r>
            <a:r>
              <a:rPr lang="en-IN" sz="2800" dirty="0"/>
              <a:t>: </a:t>
            </a:r>
            <a:r>
              <a:rPr lang="en-IN" sz="2800" dirty="0" smtClean="0"/>
              <a:t> Assignments </a:t>
            </a:r>
            <a:r>
              <a:rPr lang="en-IN" sz="2800" dirty="0"/>
              <a:t>- </a:t>
            </a:r>
            <a:r>
              <a:rPr lang="en-IN" sz="2800" dirty="0"/>
              <a:t>4</a:t>
            </a:r>
            <a:r>
              <a:rPr lang="en-IN" sz="2800" dirty="0" smtClean="0"/>
              <a:t>0</a:t>
            </a:r>
            <a:r>
              <a:rPr lang="en-IN" sz="2800" dirty="0" smtClean="0"/>
              <a:t>%</a:t>
            </a:r>
          </a:p>
          <a:p>
            <a:pPr marL="0" indent="0">
              <a:buNone/>
            </a:pPr>
            <a:r>
              <a:rPr lang="en-IN" sz="2800" dirty="0"/>
              <a:t>	</a:t>
            </a:r>
            <a:r>
              <a:rPr lang="en-IN" sz="2800" dirty="0" smtClean="0"/>
              <a:t>		</a:t>
            </a:r>
            <a:r>
              <a:rPr lang="en-IN" sz="2800" dirty="0" smtClean="0"/>
              <a:t> </a:t>
            </a:r>
            <a:r>
              <a:rPr lang="en-IN" sz="2800" dirty="0" smtClean="0"/>
              <a:t>Mid-term - </a:t>
            </a:r>
            <a:r>
              <a:rPr lang="en-IN" sz="2800" dirty="0" smtClean="0"/>
              <a:t>30% </a:t>
            </a:r>
            <a:endParaRPr lang="en-IN" sz="2800" dirty="0" smtClean="0"/>
          </a:p>
          <a:p>
            <a:pPr marL="0" indent="0">
              <a:buNone/>
            </a:pPr>
            <a:r>
              <a:rPr lang="en-IN" sz="2800" dirty="0"/>
              <a:t>	</a:t>
            </a:r>
            <a:r>
              <a:rPr lang="en-IN" sz="2800" dirty="0" smtClean="0"/>
              <a:t>		 </a:t>
            </a:r>
            <a:r>
              <a:rPr lang="en-IN" sz="2800" dirty="0" smtClean="0"/>
              <a:t>End-term </a:t>
            </a:r>
            <a:r>
              <a:rPr lang="en-IN" sz="2800" dirty="0" smtClean="0"/>
              <a:t>- </a:t>
            </a:r>
            <a:r>
              <a:rPr lang="en-IN" sz="2800" dirty="0" smtClean="0"/>
              <a:t>30%</a:t>
            </a:r>
            <a:endParaRPr lang="en-IN" sz="2800" dirty="0" smtClean="0"/>
          </a:p>
          <a:p>
            <a:pPr marL="0" indent="0">
              <a:buNone/>
            </a:pPr>
            <a:endParaRPr lang="en-IN" sz="2800" dirty="0" smtClean="0">
              <a:solidFill>
                <a:schemeClr val="accent1"/>
              </a:solidFill>
            </a:endParaRPr>
          </a:p>
          <a:p>
            <a:pPr marL="0" indent="0">
              <a:buNone/>
            </a:pPr>
            <a:r>
              <a:rPr lang="en-IN" sz="2800" b="1" dirty="0" smtClean="0"/>
              <a:t>  Course homepage:</a:t>
            </a:r>
          </a:p>
          <a:p>
            <a:pPr marL="0" indent="0">
              <a:buNone/>
            </a:pPr>
            <a:r>
              <a:rPr lang="en-IN" sz="1900" b="1" dirty="0" smtClean="0">
                <a:solidFill>
                  <a:srgbClr val="C00000"/>
                </a:solidFill>
              </a:rPr>
              <a:t>          drona.csa.iisc.ernet.in</a:t>
            </a:r>
            <a:r>
              <a:rPr lang="en-IN" sz="1900" b="1" dirty="0">
                <a:solidFill>
                  <a:srgbClr val="C00000"/>
                </a:solidFill>
              </a:rPr>
              <a:t>/~</a:t>
            </a:r>
            <a:r>
              <a:rPr lang="en-IN" sz="1900" b="1" dirty="0" err="1" smtClean="0">
                <a:solidFill>
                  <a:srgbClr val="C00000"/>
                </a:solidFill>
              </a:rPr>
              <a:t>chandan</a:t>
            </a:r>
            <a:r>
              <a:rPr lang="en-IN" sz="1900" b="1" dirty="0" smtClean="0">
                <a:solidFill>
                  <a:srgbClr val="C00000"/>
                </a:solidFill>
              </a:rPr>
              <a:t>/courses/complexity16/home.html</a:t>
            </a:r>
            <a:endParaRPr lang="en-IN" sz="1900" b="1" dirty="0" smtClean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en-IN" sz="1900" b="1" dirty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en-IN" sz="1900" b="1" dirty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en-IN" sz="2800" dirty="0" smtClean="0">
              <a:solidFill>
                <a:schemeClr val="accent1"/>
              </a:solidFill>
            </a:endParaRPr>
          </a:p>
          <a:p>
            <a:pPr marL="0" indent="0">
              <a:buNone/>
            </a:pPr>
            <a:endParaRPr lang="en-IN" sz="2800" dirty="0">
              <a:solidFill>
                <a:schemeClr val="accent1"/>
              </a:solidFill>
            </a:endParaRPr>
          </a:p>
          <a:p>
            <a:pPr marL="0" indent="0">
              <a:buNone/>
            </a:pPr>
            <a:endParaRPr lang="en-US" sz="18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78287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8400" y="2609088"/>
            <a:ext cx="8686800" cy="896112"/>
          </a:xfrm>
        </p:spPr>
        <p:txBody>
          <a:bodyPr>
            <a:normAutofit/>
          </a:bodyPr>
          <a:lstStyle/>
          <a:p>
            <a:r>
              <a:rPr lang="en-US" dirty="0" smtClean="0"/>
              <a:t>Let’s begin…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70155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896112"/>
          </a:xfrm>
        </p:spPr>
        <p:txBody>
          <a:bodyPr>
            <a:normAutofit/>
          </a:bodyPr>
          <a:lstStyle/>
          <a:p>
            <a:r>
              <a:rPr lang="en-US" dirty="0" smtClean="0"/>
              <a:t>Turing Machines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9280"/>
            <a:ext cx="8229600" cy="4693920"/>
          </a:xfrm>
        </p:spPr>
        <p:txBody>
          <a:bodyPr>
            <a:normAutofit/>
          </a:bodyPr>
          <a:lstStyle/>
          <a:p>
            <a:r>
              <a:rPr lang="en-IN" sz="2800" dirty="0" smtClean="0"/>
              <a:t>An algorithm is a set of instructions or rules.</a:t>
            </a:r>
          </a:p>
          <a:p>
            <a:r>
              <a:rPr lang="en-IN" sz="2800" dirty="0" smtClean="0"/>
              <a:t>To understand the performance of an algorithm we need a </a:t>
            </a:r>
            <a:r>
              <a:rPr lang="en-IN" sz="2800" u="sng" dirty="0" smtClean="0"/>
              <a:t>model of computation</a:t>
            </a:r>
            <a:r>
              <a:rPr lang="en-IN" sz="2800" dirty="0" smtClean="0"/>
              <a:t>. Turing machine is one such </a:t>
            </a:r>
            <a:r>
              <a:rPr lang="en-IN" sz="2800" i="1" dirty="0" smtClean="0"/>
              <a:t>natural </a:t>
            </a:r>
            <a:r>
              <a:rPr lang="en-IN" sz="2800" dirty="0" smtClean="0"/>
              <a:t>model. </a:t>
            </a:r>
          </a:p>
          <a:p>
            <a:pPr marL="0" indent="0">
              <a:buNone/>
            </a:pPr>
            <a:endParaRPr lang="en-US" sz="18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65146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 smtClean="0"/>
              <a:t>About the course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4800600"/>
          </a:xfrm>
        </p:spPr>
        <p:txBody>
          <a:bodyPr/>
          <a:lstStyle/>
          <a:p>
            <a:pPr algn="just"/>
            <a:r>
              <a:rPr lang="en-US" sz="2800" dirty="0" smtClean="0"/>
              <a:t>Computational complexity attempts </a:t>
            </a:r>
            <a:r>
              <a:rPr lang="en-US" sz="2800" dirty="0"/>
              <a:t>to classify computational </a:t>
            </a:r>
            <a:r>
              <a:rPr lang="en-US" sz="2800" dirty="0">
                <a:solidFill>
                  <a:srgbClr val="CC0000"/>
                </a:solidFill>
              </a:rPr>
              <a:t>problems</a:t>
            </a:r>
            <a:r>
              <a:rPr lang="en-US" sz="2800" dirty="0"/>
              <a:t> based on the amount of </a:t>
            </a:r>
            <a:r>
              <a:rPr lang="en-US" sz="2800" dirty="0">
                <a:solidFill>
                  <a:srgbClr val="CC0000"/>
                </a:solidFill>
              </a:rPr>
              <a:t>resources</a:t>
            </a:r>
            <a:r>
              <a:rPr lang="en-US" sz="2800" dirty="0"/>
              <a:t> required by </a:t>
            </a:r>
            <a:r>
              <a:rPr lang="en-US" sz="2800" dirty="0" smtClean="0">
                <a:solidFill>
                  <a:srgbClr val="CC0000"/>
                </a:solidFill>
              </a:rPr>
              <a:t>algorithms</a:t>
            </a:r>
            <a:r>
              <a:rPr lang="en-US" sz="2800" dirty="0" smtClean="0"/>
              <a:t> </a:t>
            </a:r>
            <a:r>
              <a:rPr lang="en-US" sz="2800" dirty="0"/>
              <a:t>to solve </a:t>
            </a:r>
            <a:r>
              <a:rPr lang="en-US" sz="2800" dirty="0" smtClean="0"/>
              <a:t>them.</a:t>
            </a:r>
            <a:endParaRPr lang="en-US" sz="2800" dirty="0"/>
          </a:p>
          <a:p>
            <a:r>
              <a:rPr lang="en-US" sz="2800" dirty="0" smtClean="0"/>
              <a:t>Computational </a:t>
            </a:r>
            <a:r>
              <a:rPr lang="en-US" sz="2800" b="1" dirty="0" smtClean="0"/>
              <a:t>problems</a:t>
            </a:r>
            <a:r>
              <a:rPr lang="en-US" sz="2800" dirty="0" smtClean="0"/>
              <a:t> come in various flavors: </a:t>
            </a:r>
          </a:p>
          <a:p>
            <a:pPr marL="82296" indent="0">
              <a:buNone/>
            </a:pPr>
            <a:r>
              <a:rPr lang="en-US" sz="2800" dirty="0"/>
              <a:t> </a:t>
            </a:r>
            <a:r>
              <a:rPr lang="en-US" sz="2800" dirty="0" smtClean="0"/>
              <a:t>                   a. </a:t>
            </a:r>
            <a:r>
              <a:rPr lang="en-US" sz="2800" dirty="0" smtClean="0">
                <a:solidFill>
                  <a:srgbClr val="3366FF"/>
                </a:solidFill>
              </a:rPr>
              <a:t>Decision problem</a:t>
            </a:r>
          </a:p>
          <a:p>
            <a:pPr marL="82296" indent="0">
              <a:buNone/>
            </a:pPr>
            <a:r>
              <a:rPr lang="en-US" sz="2800" dirty="0" smtClean="0">
                <a:solidFill>
                  <a:srgbClr val="3366FF"/>
                </a:solidFill>
              </a:rPr>
              <a:t>        </a:t>
            </a:r>
            <a:r>
              <a:rPr lang="en-US" sz="2500" dirty="0" smtClean="0">
                <a:solidFill>
                  <a:srgbClr val="993300"/>
                </a:solidFill>
              </a:rPr>
              <a:t>Example:  </a:t>
            </a:r>
            <a:r>
              <a:rPr lang="en-US" sz="2500" dirty="0" smtClean="0"/>
              <a:t>Is vertex </a:t>
            </a:r>
            <a:r>
              <a:rPr lang="en-US" sz="2500" dirty="0" smtClean="0">
                <a:solidFill>
                  <a:srgbClr val="CC0000"/>
                </a:solidFill>
              </a:rPr>
              <a:t>t</a:t>
            </a:r>
            <a:r>
              <a:rPr lang="en-US" sz="2500" dirty="0" smtClean="0"/>
              <a:t> reachable from vertex </a:t>
            </a:r>
            <a:r>
              <a:rPr lang="en-US" sz="2500" dirty="0" smtClean="0">
                <a:solidFill>
                  <a:srgbClr val="CC0000"/>
                </a:solidFill>
              </a:rPr>
              <a:t>s</a:t>
            </a:r>
            <a:r>
              <a:rPr lang="en-US" sz="2500" dirty="0" smtClean="0"/>
              <a:t> in graph </a:t>
            </a:r>
            <a:r>
              <a:rPr lang="en-US" sz="2500" dirty="0" smtClean="0">
                <a:solidFill>
                  <a:srgbClr val="CC0000"/>
                </a:solidFill>
              </a:rPr>
              <a:t>G</a:t>
            </a:r>
            <a:r>
              <a:rPr lang="en-US" sz="2500" dirty="0" smtClean="0"/>
              <a:t>?</a:t>
            </a:r>
            <a:endParaRPr lang="en-US" sz="2500" dirty="0"/>
          </a:p>
          <a:p>
            <a:pPr marL="82296" indent="0">
              <a:buNone/>
            </a:pPr>
            <a:r>
              <a:rPr lang="en-US" sz="2500" dirty="0" smtClean="0">
                <a:solidFill>
                  <a:srgbClr val="3366FF"/>
                </a:solidFill>
              </a:rPr>
              <a:t>                               </a:t>
            </a:r>
            <a:r>
              <a:rPr lang="en-US" sz="2500" dirty="0" smtClean="0"/>
              <a:t>(…output is YES/NO)</a:t>
            </a:r>
            <a:endParaRPr lang="en-US" sz="2500" dirty="0"/>
          </a:p>
        </p:txBody>
      </p:sp>
    </p:spTree>
    <p:extLst>
      <p:ext uri="{BB962C8B-B14F-4D97-AF65-F5344CB8AC3E}">
        <p14:creationId xmlns:p14="http://schemas.microsoft.com/office/powerpoint/2010/main" val="3421882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896112"/>
          </a:xfrm>
        </p:spPr>
        <p:txBody>
          <a:bodyPr>
            <a:normAutofit/>
          </a:bodyPr>
          <a:lstStyle/>
          <a:p>
            <a:r>
              <a:rPr lang="en-US" dirty="0" smtClean="0"/>
              <a:t>Turing Machines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9280"/>
            <a:ext cx="8229600" cy="4693920"/>
          </a:xfrm>
        </p:spPr>
        <p:txBody>
          <a:bodyPr>
            <a:normAutofit/>
          </a:bodyPr>
          <a:lstStyle/>
          <a:p>
            <a:r>
              <a:rPr lang="en-IN" sz="2800" dirty="0" smtClean="0"/>
              <a:t>An algorithm is a set of instructions or rules.</a:t>
            </a:r>
          </a:p>
          <a:p>
            <a:r>
              <a:rPr lang="en-IN" sz="2800" dirty="0" smtClean="0"/>
              <a:t>To understand the performance of an algorithm we need a </a:t>
            </a:r>
            <a:r>
              <a:rPr lang="en-IN" sz="2800" u="sng" dirty="0" smtClean="0"/>
              <a:t>model of computation</a:t>
            </a:r>
            <a:r>
              <a:rPr lang="en-IN" sz="2800" dirty="0" smtClean="0"/>
              <a:t>. Turing machine is one such </a:t>
            </a:r>
            <a:r>
              <a:rPr lang="en-IN" sz="2800" i="1" dirty="0" smtClean="0"/>
              <a:t>natural </a:t>
            </a:r>
            <a:r>
              <a:rPr lang="en-IN" sz="2800" dirty="0" smtClean="0"/>
              <a:t>model. </a:t>
            </a:r>
          </a:p>
          <a:p>
            <a:r>
              <a:rPr lang="en-IN" sz="2800" dirty="0" smtClean="0"/>
              <a:t>A TM consists of:</a:t>
            </a:r>
          </a:p>
          <a:p>
            <a:endParaRPr lang="en-IN" sz="2800" dirty="0"/>
          </a:p>
          <a:p>
            <a:endParaRPr lang="en-IN" sz="2800" dirty="0" smtClean="0"/>
          </a:p>
          <a:p>
            <a:pPr marL="82296" indent="0">
              <a:buNone/>
            </a:pPr>
            <a:r>
              <a:rPr lang="en-IN" sz="2800" dirty="0" smtClean="0"/>
              <a:t>                   </a:t>
            </a:r>
            <a:endParaRPr lang="en-IN" sz="2200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828800" y="4286071"/>
            <a:ext cx="6019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/>
              <a:buChar char="•"/>
            </a:pPr>
            <a:r>
              <a:rPr lang="en-IN" sz="2500" dirty="0" smtClean="0">
                <a:solidFill>
                  <a:srgbClr val="3366FF"/>
                </a:solidFill>
              </a:rPr>
              <a:t>Memory tape(s)</a:t>
            </a:r>
          </a:p>
          <a:p>
            <a:pPr marL="342900" indent="-342900">
              <a:buFont typeface="Arial"/>
              <a:buChar char="•"/>
            </a:pPr>
            <a:r>
              <a:rPr lang="en-IN" sz="2500" dirty="0" smtClean="0">
                <a:solidFill>
                  <a:srgbClr val="3366FF"/>
                </a:solidFill>
              </a:rPr>
              <a:t>A finite set of rules</a:t>
            </a:r>
          </a:p>
          <a:p>
            <a:pPr marL="342900" indent="-342900">
              <a:buFont typeface="Arial"/>
              <a:buChar char="•"/>
            </a:pPr>
            <a:endParaRPr lang="en-IN" sz="2200" dirty="0"/>
          </a:p>
        </p:txBody>
      </p:sp>
    </p:spTree>
    <p:extLst>
      <p:ext uri="{BB962C8B-B14F-4D97-AF65-F5344CB8AC3E}">
        <p14:creationId xmlns:p14="http://schemas.microsoft.com/office/powerpoint/2010/main" val="16897120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896112"/>
          </a:xfrm>
        </p:spPr>
        <p:txBody>
          <a:bodyPr>
            <a:normAutofit/>
          </a:bodyPr>
          <a:lstStyle/>
          <a:p>
            <a:r>
              <a:rPr lang="en-US" dirty="0" smtClean="0"/>
              <a:t>Turing Machines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9280"/>
            <a:ext cx="8229600" cy="4693920"/>
          </a:xfrm>
        </p:spPr>
        <p:txBody>
          <a:bodyPr>
            <a:normAutofit lnSpcReduction="10000"/>
          </a:bodyPr>
          <a:lstStyle/>
          <a:p>
            <a:r>
              <a:rPr lang="en-IN" sz="2800" dirty="0" smtClean="0"/>
              <a:t>An algorithm is a set of instructions or rules.</a:t>
            </a:r>
          </a:p>
          <a:p>
            <a:r>
              <a:rPr lang="en-IN" sz="2800" dirty="0" smtClean="0"/>
              <a:t>To understand the performance of an algorithm we need a </a:t>
            </a:r>
            <a:r>
              <a:rPr lang="en-IN" sz="2800" u="sng" dirty="0" smtClean="0"/>
              <a:t>model of computation</a:t>
            </a:r>
            <a:r>
              <a:rPr lang="en-IN" sz="2800" dirty="0" smtClean="0"/>
              <a:t>. Turing machine is one such </a:t>
            </a:r>
            <a:r>
              <a:rPr lang="en-IN" sz="2800" i="1" dirty="0" smtClean="0"/>
              <a:t>natural </a:t>
            </a:r>
            <a:r>
              <a:rPr lang="en-IN" sz="2800" dirty="0" smtClean="0"/>
              <a:t>model. </a:t>
            </a:r>
          </a:p>
          <a:p>
            <a:r>
              <a:rPr lang="en-IN" sz="2800" dirty="0" smtClean="0"/>
              <a:t>A TM consists of:</a:t>
            </a:r>
          </a:p>
          <a:p>
            <a:endParaRPr lang="en-IN" sz="2800" dirty="0"/>
          </a:p>
          <a:p>
            <a:endParaRPr lang="en-IN" sz="2800" dirty="0" smtClean="0"/>
          </a:p>
          <a:p>
            <a:endParaRPr lang="en-IN" sz="2800" dirty="0"/>
          </a:p>
          <a:p>
            <a:r>
              <a:rPr lang="en-IN" sz="2800" dirty="0" smtClean="0"/>
              <a:t>Turing machines              A mathematical way to</a:t>
            </a:r>
          </a:p>
          <a:p>
            <a:pPr marL="82296" indent="0">
              <a:buNone/>
            </a:pPr>
            <a:r>
              <a:rPr lang="en-IN" sz="2800" dirty="0"/>
              <a:t> </a:t>
            </a:r>
            <a:r>
              <a:rPr lang="en-IN" sz="2800" dirty="0" smtClean="0"/>
              <a:t>                                       describe algorithms.</a:t>
            </a:r>
            <a:endParaRPr lang="en-IN" sz="2800" dirty="0"/>
          </a:p>
          <a:p>
            <a:pPr marL="0" indent="0">
              <a:buNone/>
            </a:pPr>
            <a:endParaRPr lang="en-US" sz="1800" dirty="0">
              <a:solidFill>
                <a:schemeClr val="accent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828800" y="4114800"/>
            <a:ext cx="6019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/>
              <a:buChar char="•"/>
            </a:pPr>
            <a:r>
              <a:rPr lang="en-IN" sz="2500" dirty="0" smtClean="0">
                <a:solidFill>
                  <a:srgbClr val="3366FF"/>
                </a:solidFill>
              </a:rPr>
              <a:t>Memory tape(s)</a:t>
            </a:r>
          </a:p>
          <a:p>
            <a:pPr marL="342900" indent="-342900">
              <a:buFont typeface="Arial"/>
              <a:buChar char="•"/>
            </a:pPr>
            <a:r>
              <a:rPr lang="en-IN" sz="2500" dirty="0" smtClean="0">
                <a:solidFill>
                  <a:srgbClr val="3366FF"/>
                </a:solidFill>
              </a:rPr>
              <a:t>A finite set of rules</a:t>
            </a:r>
          </a:p>
          <a:p>
            <a:pPr marL="342900" indent="-342900">
              <a:buFont typeface="Arial"/>
              <a:buChar char="•"/>
            </a:pPr>
            <a:endParaRPr lang="en-IN" sz="2200" dirty="0"/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3581400" y="5638800"/>
            <a:ext cx="685800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970155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896112"/>
          </a:xfrm>
        </p:spPr>
        <p:txBody>
          <a:bodyPr>
            <a:normAutofit/>
          </a:bodyPr>
          <a:lstStyle/>
          <a:p>
            <a:r>
              <a:rPr lang="en-US" dirty="0" smtClean="0"/>
              <a:t>Turing Machines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9280"/>
            <a:ext cx="8229600" cy="4693920"/>
          </a:xfrm>
        </p:spPr>
        <p:txBody>
          <a:bodyPr>
            <a:normAutofit/>
          </a:bodyPr>
          <a:lstStyle/>
          <a:p>
            <a:r>
              <a:rPr lang="en-IN" sz="2800" dirty="0" smtClean="0"/>
              <a:t>An algorithm is a set of instructions or rules.</a:t>
            </a:r>
          </a:p>
          <a:p>
            <a:r>
              <a:rPr lang="en-IN" sz="2800" dirty="0" smtClean="0"/>
              <a:t>To understand the performance of an algorithm we need a </a:t>
            </a:r>
            <a:r>
              <a:rPr lang="en-IN" sz="2800" u="sng" dirty="0" smtClean="0"/>
              <a:t>model of computation</a:t>
            </a:r>
            <a:r>
              <a:rPr lang="en-IN" sz="2800" dirty="0" smtClean="0"/>
              <a:t>. Turing machine is one such </a:t>
            </a:r>
            <a:r>
              <a:rPr lang="en-IN" sz="2800" i="1" dirty="0" smtClean="0"/>
              <a:t>natural </a:t>
            </a:r>
            <a:r>
              <a:rPr lang="en-IN" sz="2800" dirty="0" smtClean="0"/>
              <a:t>model. </a:t>
            </a:r>
          </a:p>
          <a:p>
            <a:r>
              <a:rPr lang="en-IN" sz="2800" dirty="0" smtClean="0"/>
              <a:t>A TM consists of:</a:t>
            </a:r>
          </a:p>
          <a:p>
            <a:endParaRPr lang="en-IN" sz="2800" dirty="0"/>
          </a:p>
          <a:p>
            <a:endParaRPr lang="en-IN" sz="2800" dirty="0" smtClean="0"/>
          </a:p>
          <a:p>
            <a:pPr marL="82296" indent="0">
              <a:buNone/>
            </a:pPr>
            <a:r>
              <a:rPr lang="en-IN" sz="2800" dirty="0" smtClean="0"/>
              <a:t>   </a:t>
            </a:r>
            <a:r>
              <a:rPr lang="en-IN" sz="2400" dirty="0" smtClean="0"/>
              <a:t> </a:t>
            </a:r>
            <a:r>
              <a:rPr lang="en-IN" sz="2400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(e.g. of a physical realization a TM is a simple adder)</a:t>
            </a:r>
            <a:endParaRPr lang="en-IN" sz="2400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828800" y="4286071"/>
            <a:ext cx="6019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/>
              <a:buChar char="•"/>
            </a:pPr>
            <a:r>
              <a:rPr lang="en-IN" sz="2500" dirty="0" smtClean="0">
                <a:solidFill>
                  <a:srgbClr val="3366FF"/>
                </a:solidFill>
              </a:rPr>
              <a:t>Memory tape(s)</a:t>
            </a:r>
          </a:p>
          <a:p>
            <a:pPr marL="342900" indent="-342900">
              <a:buFont typeface="Arial"/>
              <a:buChar char="•"/>
            </a:pPr>
            <a:r>
              <a:rPr lang="en-IN" sz="2500" dirty="0" smtClean="0">
                <a:solidFill>
                  <a:srgbClr val="3366FF"/>
                </a:solidFill>
              </a:rPr>
              <a:t>A finite set of rules</a:t>
            </a:r>
          </a:p>
          <a:p>
            <a:pPr marL="342900" indent="-342900">
              <a:buFont typeface="Arial"/>
              <a:buChar char="•"/>
            </a:pPr>
            <a:endParaRPr lang="en-IN" sz="2200" dirty="0"/>
          </a:p>
        </p:txBody>
      </p:sp>
    </p:spTree>
    <p:extLst>
      <p:ext uri="{BB962C8B-B14F-4D97-AF65-F5344CB8AC3E}">
        <p14:creationId xmlns:p14="http://schemas.microsoft.com/office/powerpoint/2010/main" val="35918322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896112"/>
          </a:xfrm>
        </p:spPr>
        <p:txBody>
          <a:bodyPr>
            <a:normAutofit/>
          </a:bodyPr>
          <a:lstStyle/>
          <a:p>
            <a:r>
              <a:rPr lang="en-US" dirty="0" smtClean="0"/>
              <a:t>Turing Machines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9280"/>
            <a:ext cx="8229600" cy="4693920"/>
          </a:xfrm>
        </p:spPr>
        <p:txBody>
          <a:bodyPr>
            <a:normAutofit/>
          </a:bodyPr>
          <a:lstStyle/>
          <a:p>
            <a:r>
              <a:rPr lang="en-IN" sz="2800" dirty="0" smtClean="0">
                <a:solidFill>
                  <a:schemeClr val="accent4"/>
                </a:solidFill>
              </a:rPr>
              <a:t>Definition.</a:t>
            </a:r>
            <a:r>
              <a:rPr lang="en-IN" sz="2800" dirty="0" smtClean="0">
                <a:solidFill>
                  <a:srgbClr val="A50021"/>
                </a:solidFill>
              </a:rPr>
              <a:t>  </a:t>
            </a:r>
            <a:r>
              <a:rPr lang="en-IN" sz="2800" dirty="0" smtClean="0"/>
              <a:t>A </a:t>
            </a:r>
            <a:r>
              <a:rPr lang="en-IN" sz="2800" dirty="0" smtClean="0">
                <a:solidFill>
                  <a:srgbClr val="CC0000"/>
                </a:solidFill>
              </a:rPr>
              <a:t>k</a:t>
            </a:r>
            <a:r>
              <a:rPr lang="en-IN" sz="2800" dirty="0" smtClean="0"/>
              <a:t>-tape Turing Machine </a:t>
            </a:r>
            <a:r>
              <a:rPr lang="en-IN" sz="2800" dirty="0" smtClean="0">
                <a:solidFill>
                  <a:srgbClr val="CC0000"/>
                </a:solidFill>
              </a:rPr>
              <a:t>M</a:t>
            </a:r>
            <a:r>
              <a:rPr lang="en-IN" sz="2800" dirty="0" smtClean="0"/>
              <a:t> is described by a tuple </a:t>
            </a:r>
            <a:r>
              <a:rPr lang="en-IN" sz="2800" dirty="0" smtClean="0">
                <a:solidFill>
                  <a:srgbClr val="CC0000"/>
                </a:solidFill>
              </a:rPr>
              <a:t>(Γ, Q, δ)</a:t>
            </a:r>
            <a:r>
              <a:rPr lang="en-IN" sz="2800" dirty="0" smtClean="0"/>
              <a:t> such that</a:t>
            </a:r>
            <a:endParaRPr lang="en-US" sz="18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35322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896112"/>
          </a:xfrm>
        </p:spPr>
        <p:txBody>
          <a:bodyPr>
            <a:normAutofit/>
          </a:bodyPr>
          <a:lstStyle/>
          <a:p>
            <a:r>
              <a:rPr lang="en-US" dirty="0" smtClean="0"/>
              <a:t>Turing Machines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9280"/>
            <a:ext cx="8229600" cy="4693920"/>
          </a:xfrm>
        </p:spPr>
        <p:txBody>
          <a:bodyPr>
            <a:normAutofit/>
          </a:bodyPr>
          <a:lstStyle/>
          <a:p>
            <a:r>
              <a:rPr lang="en-IN" sz="2800" dirty="0" smtClean="0">
                <a:solidFill>
                  <a:schemeClr val="accent4"/>
                </a:solidFill>
              </a:rPr>
              <a:t>Definition.</a:t>
            </a:r>
            <a:r>
              <a:rPr lang="en-IN" sz="2800" dirty="0" smtClean="0">
                <a:solidFill>
                  <a:srgbClr val="A50021"/>
                </a:solidFill>
              </a:rPr>
              <a:t>  </a:t>
            </a:r>
            <a:r>
              <a:rPr lang="en-IN" sz="2800" dirty="0" smtClean="0"/>
              <a:t>A </a:t>
            </a:r>
            <a:r>
              <a:rPr lang="en-IN" sz="2800" dirty="0" smtClean="0">
                <a:solidFill>
                  <a:srgbClr val="CC0000"/>
                </a:solidFill>
              </a:rPr>
              <a:t>k</a:t>
            </a:r>
            <a:r>
              <a:rPr lang="en-IN" sz="2800" dirty="0" smtClean="0"/>
              <a:t>-tape Turing Machine </a:t>
            </a:r>
            <a:r>
              <a:rPr lang="en-IN" sz="2800" dirty="0" smtClean="0">
                <a:solidFill>
                  <a:srgbClr val="CC0000"/>
                </a:solidFill>
              </a:rPr>
              <a:t>M</a:t>
            </a:r>
            <a:r>
              <a:rPr lang="en-IN" sz="2800" dirty="0" smtClean="0"/>
              <a:t> is described by a tuple </a:t>
            </a:r>
            <a:r>
              <a:rPr lang="en-IN" sz="2800" dirty="0" smtClean="0">
                <a:solidFill>
                  <a:srgbClr val="CC0000"/>
                </a:solidFill>
              </a:rPr>
              <a:t>(Γ, Q, δ)</a:t>
            </a:r>
            <a:r>
              <a:rPr lang="en-IN" sz="2800" dirty="0" smtClean="0"/>
              <a:t> such that</a:t>
            </a:r>
            <a:endParaRPr lang="en-US" sz="1800" dirty="0">
              <a:solidFill>
                <a:schemeClr val="accent1"/>
              </a:solidFill>
            </a:endParaRPr>
          </a:p>
          <a:p>
            <a:r>
              <a:rPr lang="en-IN" sz="2800" dirty="0" smtClean="0">
                <a:solidFill>
                  <a:srgbClr val="CC0000"/>
                </a:solidFill>
              </a:rPr>
              <a:t>M</a:t>
            </a:r>
            <a:r>
              <a:rPr lang="en-IN" sz="2800" dirty="0" smtClean="0"/>
              <a:t> has </a:t>
            </a:r>
            <a:r>
              <a:rPr lang="en-IN" sz="2800" dirty="0" smtClean="0">
                <a:solidFill>
                  <a:srgbClr val="CC0000"/>
                </a:solidFill>
              </a:rPr>
              <a:t>k</a:t>
            </a:r>
            <a:r>
              <a:rPr lang="en-IN" sz="2800" dirty="0" smtClean="0"/>
              <a:t> memory tapes (input/work/output tapes) with </a:t>
            </a:r>
            <a:r>
              <a:rPr lang="en-IN" sz="2800" i="1" dirty="0" smtClean="0"/>
              <a:t>heads</a:t>
            </a:r>
            <a:r>
              <a:rPr lang="en-IN" sz="2800" dirty="0" smtClean="0"/>
              <a:t>;</a:t>
            </a:r>
          </a:p>
          <a:p>
            <a:r>
              <a:rPr lang="en-IN" sz="2800" dirty="0" smtClean="0">
                <a:solidFill>
                  <a:srgbClr val="CC0000"/>
                </a:solidFill>
              </a:rPr>
              <a:t>Γ</a:t>
            </a:r>
            <a:r>
              <a:rPr lang="en-IN" sz="2800" dirty="0" smtClean="0"/>
              <a:t>is a finite set of alphabets. (Every memory cell contains an element of </a:t>
            </a:r>
            <a:r>
              <a:rPr lang="en-IN" sz="2800" dirty="0" smtClean="0">
                <a:solidFill>
                  <a:srgbClr val="C00000"/>
                </a:solidFill>
              </a:rPr>
              <a:t>Γ</a:t>
            </a:r>
            <a:r>
              <a:rPr lang="en-IN" sz="2800" dirty="0" smtClean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2114579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896112"/>
          </a:xfrm>
        </p:spPr>
        <p:txBody>
          <a:bodyPr>
            <a:normAutofit/>
          </a:bodyPr>
          <a:lstStyle/>
          <a:p>
            <a:r>
              <a:rPr lang="en-US" dirty="0" smtClean="0"/>
              <a:t>Turing Machines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9280"/>
            <a:ext cx="8229600" cy="4693920"/>
          </a:xfrm>
        </p:spPr>
        <p:txBody>
          <a:bodyPr>
            <a:normAutofit/>
          </a:bodyPr>
          <a:lstStyle/>
          <a:p>
            <a:r>
              <a:rPr lang="en-IN" sz="2800" dirty="0" smtClean="0">
                <a:solidFill>
                  <a:schemeClr val="accent4"/>
                </a:solidFill>
              </a:rPr>
              <a:t>Definition.</a:t>
            </a:r>
            <a:r>
              <a:rPr lang="en-IN" sz="2800" dirty="0" smtClean="0">
                <a:solidFill>
                  <a:srgbClr val="A50021"/>
                </a:solidFill>
              </a:rPr>
              <a:t>  </a:t>
            </a:r>
            <a:r>
              <a:rPr lang="en-IN" sz="2800" dirty="0" smtClean="0"/>
              <a:t>A </a:t>
            </a:r>
            <a:r>
              <a:rPr lang="en-IN" sz="2800" dirty="0" smtClean="0">
                <a:solidFill>
                  <a:srgbClr val="CC0000"/>
                </a:solidFill>
              </a:rPr>
              <a:t>k</a:t>
            </a:r>
            <a:r>
              <a:rPr lang="en-IN" sz="2800" dirty="0" smtClean="0"/>
              <a:t>-tape Turing Machine </a:t>
            </a:r>
            <a:r>
              <a:rPr lang="en-IN" sz="2800" dirty="0" smtClean="0">
                <a:solidFill>
                  <a:srgbClr val="CC0000"/>
                </a:solidFill>
              </a:rPr>
              <a:t>M</a:t>
            </a:r>
            <a:r>
              <a:rPr lang="en-IN" sz="2800" dirty="0" smtClean="0"/>
              <a:t> is described by a tuple </a:t>
            </a:r>
            <a:r>
              <a:rPr lang="en-IN" sz="2800" dirty="0" smtClean="0">
                <a:solidFill>
                  <a:srgbClr val="CC0000"/>
                </a:solidFill>
              </a:rPr>
              <a:t>(Γ, Q, δ)</a:t>
            </a:r>
            <a:r>
              <a:rPr lang="en-IN" sz="2800" dirty="0" smtClean="0"/>
              <a:t> such that</a:t>
            </a:r>
            <a:endParaRPr lang="en-US" sz="1800" dirty="0">
              <a:solidFill>
                <a:schemeClr val="accent1"/>
              </a:solidFill>
            </a:endParaRPr>
          </a:p>
          <a:p>
            <a:r>
              <a:rPr lang="en-IN" sz="2800" dirty="0" smtClean="0">
                <a:solidFill>
                  <a:srgbClr val="CC0000"/>
                </a:solidFill>
              </a:rPr>
              <a:t>M</a:t>
            </a:r>
            <a:r>
              <a:rPr lang="en-IN" sz="2800" dirty="0" smtClean="0"/>
              <a:t> has </a:t>
            </a:r>
            <a:r>
              <a:rPr lang="en-IN" sz="2800" dirty="0" smtClean="0">
                <a:solidFill>
                  <a:srgbClr val="CC0000"/>
                </a:solidFill>
              </a:rPr>
              <a:t>k</a:t>
            </a:r>
            <a:r>
              <a:rPr lang="en-IN" sz="2800" dirty="0" smtClean="0"/>
              <a:t> memory tapes (input/work/output tapes) with </a:t>
            </a:r>
            <a:r>
              <a:rPr lang="en-IN" sz="2800" i="1" dirty="0" smtClean="0"/>
              <a:t>heads</a:t>
            </a:r>
            <a:r>
              <a:rPr lang="en-IN" sz="2800" dirty="0" smtClean="0"/>
              <a:t>;</a:t>
            </a:r>
          </a:p>
          <a:p>
            <a:r>
              <a:rPr lang="en-IN" sz="2800" dirty="0" smtClean="0">
                <a:solidFill>
                  <a:srgbClr val="CC0000"/>
                </a:solidFill>
              </a:rPr>
              <a:t>Γ</a:t>
            </a:r>
            <a:r>
              <a:rPr lang="en-IN" sz="2800" dirty="0" smtClean="0"/>
              <a:t>is a finite set of alphabets. (Every memory cell contains an element of </a:t>
            </a:r>
            <a:r>
              <a:rPr lang="en-IN" sz="2800" dirty="0" smtClean="0">
                <a:solidFill>
                  <a:srgbClr val="C00000"/>
                </a:solidFill>
              </a:rPr>
              <a:t>Γ</a:t>
            </a:r>
            <a:r>
              <a:rPr lang="en-IN" sz="2800" dirty="0" smtClean="0"/>
              <a:t>)</a:t>
            </a:r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4495800" y="4572000"/>
            <a:ext cx="304800" cy="4572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4800600" y="4876800"/>
            <a:ext cx="198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h</a:t>
            </a:r>
            <a:r>
              <a:rPr lang="en-US" dirty="0" smtClean="0"/>
              <a:t>as a </a:t>
            </a:r>
            <a:r>
              <a:rPr lang="en-US" dirty="0" smtClean="0">
                <a:solidFill>
                  <a:srgbClr val="3366FF"/>
                </a:solidFill>
              </a:rPr>
              <a:t>blank </a:t>
            </a:r>
            <a:r>
              <a:rPr lang="en-US" dirty="0" smtClean="0"/>
              <a:t>symbol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23438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896112"/>
          </a:xfrm>
        </p:spPr>
        <p:txBody>
          <a:bodyPr>
            <a:normAutofit/>
          </a:bodyPr>
          <a:lstStyle/>
          <a:p>
            <a:r>
              <a:rPr lang="en-US" dirty="0" smtClean="0"/>
              <a:t>Turing Machines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9280"/>
            <a:ext cx="8229600" cy="4693920"/>
          </a:xfrm>
        </p:spPr>
        <p:txBody>
          <a:bodyPr>
            <a:normAutofit/>
          </a:bodyPr>
          <a:lstStyle/>
          <a:p>
            <a:r>
              <a:rPr lang="en-IN" sz="2800" dirty="0" smtClean="0">
                <a:solidFill>
                  <a:schemeClr val="accent4"/>
                </a:solidFill>
              </a:rPr>
              <a:t>Definition.</a:t>
            </a:r>
            <a:r>
              <a:rPr lang="en-IN" sz="2800" dirty="0" smtClean="0">
                <a:solidFill>
                  <a:srgbClr val="A50021"/>
                </a:solidFill>
              </a:rPr>
              <a:t>  </a:t>
            </a:r>
            <a:r>
              <a:rPr lang="en-IN" sz="2800" dirty="0" smtClean="0"/>
              <a:t>A </a:t>
            </a:r>
            <a:r>
              <a:rPr lang="en-IN" sz="2800" dirty="0" smtClean="0">
                <a:solidFill>
                  <a:srgbClr val="CC0000"/>
                </a:solidFill>
              </a:rPr>
              <a:t>k</a:t>
            </a:r>
            <a:r>
              <a:rPr lang="en-IN" sz="2800" dirty="0" smtClean="0"/>
              <a:t>-tape Turing Machine </a:t>
            </a:r>
            <a:r>
              <a:rPr lang="en-IN" sz="2800" dirty="0" smtClean="0">
                <a:solidFill>
                  <a:srgbClr val="CC0000"/>
                </a:solidFill>
              </a:rPr>
              <a:t>M</a:t>
            </a:r>
            <a:r>
              <a:rPr lang="en-IN" sz="2800" dirty="0" smtClean="0"/>
              <a:t> is described by a tuple </a:t>
            </a:r>
            <a:r>
              <a:rPr lang="en-IN" sz="2800" dirty="0" smtClean="0">
                <a:solidFill>
                  <a:srgbClr val="CC0000"/>
                </a:solidFill>
              </a:rPr>
              <a:t>(Γ, Q, δ)</a:t>
            </a:r>
            <a:r>
              <a:rPr lang="en-IN" sz="2800" dirty="0" smtClean="0"/>
              <a:t> such that</a:t>
            </a:r>
            <a:endParaRPr lang="en-US" sz="1800" dirty="0">
              <a:solidFill>
                <a:schemeClr val="accent1"/>
              </a:solidFill>
            </a:endParaRPr>
          </a:p>
          <a:p>
            <a:r>
              <a:rPr lang="en-IN" sz="2800" dirty="0" smtClean="0">
                <a:solidFill>
                  <a:srgbClr val="CC0000"/>
                </a:solidFill>
              </a:rPr>
              <a:t>M</a:t>
            </a:r>
            <a:r>
              <a:rPr lang="en-IN" sz="2800" dirty="0" smtClean="0"/>
              <a:t> has </a:t>
            </a:r>
            <a:r>
              <a:rPr lang="en-IN" sz="2800" dirty="0" smtClean="0">
                <a:solidFill>
                  <a:srgbClr val="CC0000"/>
                </a:solidFill>
              </a:rPr>
              <a:t>k</a:t>
            </a:r>
            <a:r>
              <a:rPr lang="en-IN" sz="2800" dirty="0" smtClean="0"/>
              <a:t> memory tapes (input/work/output tapes) with </a:t>
            </a:r>
            <a:r>
              <a:rPr lang="en-IN" sz="2800" i="1" dirty="0" smtClean="0"/>
              <a:t>heads</a:t>
            </a:r>
            <a:r>
              <a:rPr lang="en-IN" sz="2800" dirty="0" smtClean="0"/>
              <a:t>;</a:t>
            </a:r>
          </a:p>
          <a:p>
            <a:r>
              <a:rPr lang="en-IN" sz="2800" dirty="0" smtClean="0">
                <a:solidFill>
                  <a:srgbClr val="CC0000"/>
                </a:solidFill>
              </a:rPr>
              <a:t>Γ</a:t>
            </a:r>
            <a:r>
              <a:rPr lang="en-IN" sz="2800" dirty="0" smtClean="0"/>
              <a:t>is a finite set of alphabets. (Every memory cell contains an element of </a:t>
            </a:r>
            <a:r>
              <a:rPr lang="en-IN" sz="2800" dirty="0" smtClean="0">
                <a:solidFill>
                  <a:srgbClr val="C00000"/>
                </a:solidFill>
              </a:rPr>
              <a:t>Γ</a:t>
            </a:r>
            <a:r>
              <a:rPr lang="en-IN" sz="2800" dirty="0" smtClean="0"/>
              <a:t>)</a:t>
            </a:r>
          </a:p>
          <a:p>
            <a:r>
              <a:rPr lang="en-IN" sz="2800" dirty="0" smtClean="0">
                <a:solidFill>
                  <a:srgbClr val="CC0000"/>
                </a:solidFill>
              </a:rPr>
              <a:t>Q</a:t>
            </a:r>
            <a:r>
              <a:rPr lang="en-IN" sz="2800" dirty="0" smtClean="0"/>
              <a:t> is a finite set of states.  (special states: </a:t>
            </a:r>
            <a:r>
              <a:rPr lang="en-IN" sz="2800" dirty="0" smtClean="0">
                <a:solidFill>
                  <a:srgbClr val="CC0000"/>
                </a:solidFill>
              </a:rPr>
              <a:t>q</a:t>
            </a:r>
            <a:r>
              <a:rPr lang="en-IN" sz="2800" baseline="-25000" dirty="0" smtClean="0">
                <a:solidFill>
                  <a:srgbClr val="CC0000"/>
                </a:solidFill>
              </a:rPr>
              <a:t>start</a:t>
            </a:r>
            <a:r>
              <a:rPr lang="en-IN" sz="2800" dirty="0"/>
              <a:t> </a:t>
            </a:r>
            <a:r>
              <a:rPr lang="en-IN" sz="2800" dirty="0" smtClean="0"/>
              <a:t>, </a:t>
            </a:r>
            <a:r>
              <a:rPr lang="en-IN" sz="2800" dirty="0" smtClean="0">
                <a:solidFill>
                  <a:srgbClr val="CC0000"/>
                </a:solidFill>
              </a:rPr>
              <a:t>q</a:t>
            </a:r>
            <a:r>
              <a:rPr lang="en-IN" sz="2800" baseline="-25000" dirty="0" smtClean="0">
                <a:solidFill>
                  <a:srgbClr val="CC0000"/>
                </a:solidFill>
              </a:rPr>
              <a:t>halt</a:t>
            </a:r>
            <a:r>
              <a:rPr lang="en-IN" sz="2800" dirty="0" smtClean="0"/>
              <a:t>)</a:t>
            </a:r>
          </a:p>
          <a:p>
            <a:r>
              <a:rPr lang="en-IN" sz="2800" dirty="0" smtClean="0">
                <a:solidFill>
                  <a:srgbClr val="CC0000"/>
                </a:solidFill>
              </a:rPr>
              <a:t>δ </a:t>
            </a:r>
            <a:r>
              <a:rPr lang="en-IN" sz="2800" dirty="0" smtClean="0"/>
              <a:t>is </a:t>
            </a:r>
            <a:r>
              <a:rPr lang="en-IN" sz="2800" dirty="0" smtClean="0"/>
              <a:t>a function from </a:t>
            </a:r>
            <a:r>
              <a:rPr lang="en-IN" sz="2800" dirty="0" smtClean="0">
                <a:solidFill>
                  <a:srgbClr val="CC0000"/>
                </a:solidFill>
              </a:rPr>
              <a:t>Q x Γ  </a:t>
            </a:r>
            <a:r>
              <a:rPr lang="en-IN" sz="2800" dirty="0" smtClean="0"/>
              <a:t>to </a:t>
            </a:r>
            <a:r>
              <a:rPr lang="en-IN" sz="2800" dirty="0">
                <a:solidFill>
                  <a:srgbClr val="CC0000"/>
                </a:solidFill>
              </a:rPr>
              <a:t>Q x Γ </a:t>
            </a:r>
            <a:r>
              <a:rPr lang="en-IN" sz="2800" dirty="0" smtClean="0">
                <a:solidFill>
                  <a:srgbClr val="CC0000"/>
                </a:solidFill>
              </a:rPr>
              <a:t>x {L,S,R}</a:t>
            </a:r>
          </a:p>
          <a:p>
            <a:endParaRPr lang="en-IN" sz="2800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4648200" y="5040868"/>
            <a:ext cx="228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CC0000"/>
                </a:solidFill>
              </a:rPr>
              <a:t>k</a:t>
            </a:r>
            <a:endParaRPr lang="en-US" dirty="0">
              <a:solidFill>
                <a:srgbClr val="CC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096000" y="5029200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CC0000"/>
                </a:solidFill>
              </a:rPr>
              <a:t>k</a:t>
            </a:r>
            <a:endParaRPr lang="en-US" dirty="0">
              <a:solidFill>
                <a:srgbClr val="CC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391400" y="5029200"/>
            <a:ext cx="228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CC0000"/>
                </a:solidFill>
              </a:rPr>
              <a:t>k</a:t>
            </a:r>
            <a:endParaRPr lang="en-US" dirty="0">
              <a:solidFill>
                <a:srgbClr val="CC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77131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896112"/>
          </a:xfrm>
        </p:spPr>
        <p:txBody>
          <a:bodyPr>
            <a:normAutofit/>
          </a:bodyPr>
          <a:lstStyle/>
          <a:p>
            <a:r>
              <a:rPr lang="en-US" dirty="0" smtClean="0"/>
              <a:t>Turing Machines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9280"/>
            <a:ext cx="8229600" cy="4693920"/>
          </a:xfrm>
        </p:spPr>
        <p:txBody>
          <a:bodyPr>
            <a:normAutofit/>
          </a:bodyPr>
          <a:lstStyle/>
          <a:p>
            <a:r>
              <a:rPr lang="en-IN" sz="2800" dirty="0" smtClean="0">
                <a:solidFill>
                  <a:schemeClr val="accent4"/>
                </a:solidFill>
              </a:rPr>
              <a:t>Definition.</a:t>
            </a:r>
            <a:r>
              <a:rPr lang="en-IN" sz="2800" dirty="0" smtClean="0">
                <a:solidFill>
                  <a:srgbClr val="A50021"/>
                </a:solidFill>
              </a:rPr>
              <a:t>  </a:t>
            </a:r>
            <a:r>
              <a:rPr lang="en-IN" sz="2800" dirty="0" smtClean="0"/>
              <a:t>A </a:t>
            </a:r>
            <a:r>
              <a:rPr lang="en-IN" sz="2800" dirty="0" smtClean="0">
                <a:solidFill>
                  <a:srgbClr val="CC0000"/>
                </a:solidFill>
              </a:rPr>
              <a:t>k</a:t>
            </a:r>
            <a:r>
              <a:rPr lang="en-IN" sz="2800" dirty="0" smtClean="0"/>
              <a:t>-tape Turing Machine </a:t>
            </a:r>
            <a:r>
              <a:rPr lang="en-IN" sz="2800" dirty="0" smtClean="0">
                <a:solidFill>
                  <a:srgbClr val="CC0000"/>
                </a:solidFill>
              </a:rPr>
              <a:t>M</a:t>
            </a:r>
            <a:r>
              <a:rPr lang="en-IN" sz="2800" dirty="0" smtClean="0"/>
              <a:t> is described by a tuple </a:t>
            </a:r>
            <a:r>
              <a:rPr lang="en-IN" sz="2800" dirty="0" smtClean="0">
                <a:solidFill>
                  <a:srgbClr val="CC0000"/>
                </a:solidFill>
              </a:rPr>
              <a:t>(Γ, Q, δ)</a:t>
            </a:r>
            <a:r>
              <a:rPr lang="en-IN" sz="2800" dirty="0" smtClean="0"/>
              <a:t> such that</a:t>
            </a:r>
            <a:endParaRPr lang="en-US" sz="1800" dirty="0">
              <a:solidFill>
                <a:schemeClr val="accent1"/>
              </a:solidFill>
            </a:endParaRPr>
          </a:p>
          <a:p>
            <a:r>
              <a:rPr lang="en-IN" sz="2800" dirty="0" smtClean="0">
                <a:solidFill>
                  <a:srgbClr val="CC0000"/>
                </a:solidFill>
              </a:rPr>
              <a:t>M</a:t>
            </a:r>
            <a:r>
              <a:rPr lang="en-IN" sz="2800" dirty="0" smtClean="0"/>
              <a:t> has </a:t>
            </a:r>
            <a:r>
              <a:rPr lang="en-IN" sz="2800" dirty="0" smtClean="0">
                <a:solidFill>
                  <a:srgbClr val="CC0000"/>
                </a:solidFill>
              </a:rPr>
              <a:t>k</a:t>
            </a:r>
            <a:r>
              <a:rPr lang="en-IN" sz="2800" dirty="0" smtClean="0"/>
              <a:t> memory tapes (input/work/output tapes) with </a:t>
            </a:r>
            <a:r>
              <a:rPr lang="en-IN" sz="2800" i="1" dirty="0" smtClean="0"/>
              <a:t>heads</a:t>
            </a:r>
            <a:r>
              <a:rPr lang="en-IN" sz="2800" dirty="0" smtClean="0"/>
              <a:t>;</a:t>
            </a:r>
          </a:p>
          <a:p>
            <a:r>
              <a:rPr lang="en-IN" sz="2800" dirty="0" smtClean="0">
                <a:solidFill>
                  <a:srgbClr val="CC0000"/>
                </a:solidFill>
              </a:rPr>
              <a:t>Γ</a:t>
            </a:r>
            <a:r>
              <a:rPr lang="en-IN" sz="2800" dirty="0" smtClean="0"/>
              <a:t>is a finite set of alphabets. (Every memory cell contains an element of </a:t>
            </a:r>
            <a:r>
              <a:rPr lang="en-IN" sz="2800" dirty="0" smtClean="0">
                <a:solidFill>
                  <a:srgbClr val="C00000"/>
                </a:solidFill>
              </a:rPr>
              <a:t>Γ</a:t>
            </a:r>
            <a:r>
              <a:rPr lang="en-IN" sz="2800" dirty="0" smtClean="0"/>
              <a:t>)</a:t>
            </a:r>
          </a:p>
          <a:p>
            <a:r>
              <a:rPr lang="en-IN" sz="2800" dirty="0" smtClean="0">
                <a:solidFill>
                  <a:srgbClr val="CC0000"/>
                </a:solidFill>
              </a:rPr>
              <a:t>Q</a:t>
            </a:r>
            <a:r>
              <a:rPr lang="en-IN" sz="2800" dirty="0" smtClean="0"/>
              <a:t> is a finite set of states.  (special states: </a:t>
            </a:r>
            <a:r>
              <a:rPr lang="en-IN" sz="2800" dirty="0" smtClean="0">
                <a:solidFill>
                  <a:srgbClr val="CC0000"/>
                </a:solidFill>
              </a:rPr>
              <a:t>q</a:t>
            </a:r>
            <a:r>
              <a:rPr lang="en-IN" sz="2800" baseline="-25000" dirty="0" smtClean="0">
                <a:solidFill>
                  <a:srgbClr val="CC0000"/>
                </a:solidFill>
              </a:rPr>
              <a:t>start</a:t>
            </a:r>
            <a:r>
              <a:rPr lang="en-IN" sz="2800" dirty="0"/>
              <a:t> </a:t>
            </a:r>
            <a:r>
              <a:rPr lang="en-IN" sz="2800" dirty="0" smtClean="0"/>
              <a:t>, </a:t>
            </a:r>
            <a:r>
              <a:rPr lang="en-IN" sz="2800" dirty="0" smtClean="0">
                <a:solidFill>
                  <a:srgbClr val="CC0000"/>
                </a:solidFill>
              </a:rPr>
              <a:t>q</a:t>
            </a:r>
            <a:r>
              <a:rPr lang="en-IN" sz="2800" baseline="-25000" dirty="0" smtClean="0">
                <a:solidFill>
                  <a:srgbClr val="CC0000"/>
                </a:solidFill>
              </a:rPr>
              <a:t>halt</a:t>
            </a:r>
            <a:r>
              <a:rPr lang="en-IN" sz="2800" dirty="0" smtClean="0"/>
              <a:t>)</a:t>
            </a:r>
          </a:p>
          <a:p>
            <a:r>
              <a:rPr lang="en-IN" sz="2800" dirty="0" smtClean="0">
                <a:solidFill>
                  <a:srgbClr val="CC0000"/>
                </a:solidFill>
              </a:rPr>
              <a:t>δ </a:t>
            </a:r>
            <a:r>
              <a:rPr lang="en-IN" sz="2800" dirty="0" smtClean="0"/>
              <a:t>is </a:t>
            </a:r>
            <a:r>
              <a:rPr lang="en-IN" sz="2800" dirty="0" smtClean="0"/>
              <a:t>a function from </a:t>
            </a:r>
            <a:r>
              <a:rPr lang="en-IN" sz="2800" dirty="0" smtClean="0">
                <a:solidFill>
                  <a:srgbClr val="CC0000"/>
                </a:solidFill>
              </a:rPr>
              <a:t>Q x Γ  </a:t>
            </a:r>
            <a:r>
              <a:rPr lang="en-IN" sz="2800" dirty="0" smtClean="0"/>
              <a:t>to </a:t>
            </a:r>
            <a:r>
              <a:rPr lang="en-IN" sz="2800" dirty="0">
                <a:solidFill>
                  <a:srgbClr val="CC0000"/>
                </a:solidFill>
              </a:rPr>
              <a:t>Q x Γ </a:t>
            </a:r>
            <a:r>
              <a:rPr lang="en-IN" sz="2800" dirty="0" smtClean="0">
                <a:solidFill>
                  <a:srgbClr val="CC0000"/>
                </a:solidFill>
              </a:rPr>
              <a:t>x {L,S,R}</a:t>
            </a:r>
          </a:p>
          <a:p>
            <a:endParaRPr lang="en-IN" sz="2800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4648200" y="5040868"/>
            <a:ext cx="228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CC0000"/>
                </a:solidFill>
              </a:rPr>
              <a:t>k</a:t>
            </a:r>
            <a:endParaRPr lang="en-US" dirty="0">
              <a:solidFill>
                <a:srgbClr val="CC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096000" y="5029200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CC0000"/>
                </a:solidFill>
              </a:rPr>
              <a:t>k</a:t>
            </a:r>
            <a:endParaRPr lang="en-US" dirty="0">
              <a:solidFill>
                <a:srgbClr val="CC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391400" y="5029200"/>
            <a:ext cx="228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CC0000"/>
                </a:solidFill>
              </a:rPr>
              <a:t>k</a:t>
            </a:r>
            <a:endParaRPr lang="en-US" dirty="0">
              <a:solidFill>
                <a:srgbClr val="CC0000"/>
              </a:solidFill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1143000" y="5638800"/>
            <a:ext cx="381000" cy="3048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1600200" y="5830669"/>
            <a:ext cx="58674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/>
              <a:t>k</a:t>
            </a:r>
            <a:r>
              <a:rPr lang="en-US" sz="2200" dirty="0" smtClean="0"/>
              <a:t>nown as </a:t>
            </a:r>
            <a:r>
              <a:rPr lang="en-US" sz="2200" dirty="0" smtClean="0">
                <a:solidFill>
                  <a:srgbClr val="3366FF"/>
                </a:solidFill>
              </a:rPr>
              <a:t>transition </a:t>
            </a:r>
            <a:r>
              <a:rPr lang="en-US" sz="2200" dirty="0" smtClean="0">
                <a:solidFill>
                  <a:srgbClr val="3366FF"/>
                </a:solidFill>
              </a:rPr>
              <a:t>function; </a:t>
            </a:r>
            <a:r>
              <a:rPr lang="en-US" sz="2200" dirty="0" smtClean="0"/>
              <a:t>it </a:t>
            </a:r>
            <a:r>
              <a:rPr lang="en-US" sz="2200" dirty="0" smtClean="0"/>
              <a:t>captures the dynamics of </a:t>
            </a:r>
            <a:r>
              <a:rPr lang="en-US" sz="2200" dirty="0" smtClean="0">
                <a:solidFill>
                  <a:srgbClr val="CC0000"/>
                </a:solidFill>
              </a:rPr>
              <a:t>M</a:t>
            </a:r>
            <a:endParaRPr lang="en-US" sz="2200" dirty="0">
              <a:solidFill>
                <a:srgbClr val="CC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87223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896112"/>
          </a:xfrm>
        </p:spPr>
        <p:txBody>
          <a:bodyPr>
            <a:normAutofit/>
          </a:bodyPr>
          <a:lstStyle/>
          <a:p>
            <a:r>
              <a:rPr lang="en-US" dirty="0" smtClean="0"/>
              <a:t>Turing Machines:  Computation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9280"/>
            <a:ext cx="8229600" cy="4693920"/>
          </a:xfrm>
        </p:spPr>
        <p:txBody>
          <a:bodyPr>
            <a:normAutofit/>
          </a:bodyPr>
          <a:lstStyle/>
          <a:p>
            <a:r>
              <a:rPr lang="en-IN" sz="2800" dirty="0" smtClean="0">
                <a:solidFill>
                  <a:srgbClr val="3366FF"/>
                </a:solidFill>
              </a:rPr>
              <a:t>Start configuration.</a:t>
            </a:r>
          </a:p>
          <a:p>
            <a:pPr lvl="1">
              <a:buFont typeface="Wingdings" charset="2"/>
              <a:buChar char="Ø"/>
            </a:pPr>
            <a:r>
              <a:rPr lang="en-IN" sz="2400" dirty="0" smtClean="0"/>
              <a:t> All tapes other than the input tape contain blank symbols.</a:t>
            </a:r>
          </a:p>
          <a:p>
            <a:pPr lvl="1">
              <a:buFont typeface="Wingdings" charset="2"/>
              <a:buChar char="Ø"/>
            </a:pPr>
            <a:r>
              <a:rPr lang="en-IN" sz="2400" dirty="0" smtClean="0"/>
              <a:t> The input tape contains the input string.</a:t>
            </a:r>
          </a:p>
          <a:p>
            <a:pPr lvl="1">
              <a:buFont typeface="Wingdings" charset="2"/>
              <a:buChar char="Ø"/>
            </a:pPr>
            <a:r>
              <a:rPr lang="en-IN" sz="2400" dirty="0"/>
              <a:t> </a:t>
            </a:r>
            <a:r>
              <a:rPr lang="en-IN" sz="2400" dirty="0" smtClean="0"/>
              <a:t>All the head positions are at the start of the tapes.</a:t>
            </a:r>
          </a:p>
          <a:p>
            <a:pPr lvl="1">
              <a:buFont typeface="Wingdings" charset="2"/>
              <a:buChar char="Ø"/>
            </a:pPr>
            <a:r>
              <a:rPr lang="en-IN" sz="2400" dirty="0"/>
              <a:t> </a:t>
            </a:r>
            <a:r>
              <a:rPr lang="en-IN" sz="2400" dirty="0" smtClean="0"/>
              <a:t>The machine is in the start state </a:t>
            </a:r>
            <a:r>
              <a:rPr lang="en-IN" sz="2400" dirty="0" smtClean="0">
                <a:solidFill>
                  <a:srgbClr val="CC0000"/>
                </a:solidFill>
              </a:rPr>
              <a:t>q</a:t>
            </a:r>
            <a:r>
              <a:rPr lang="en-IN" sz="2400" baseline="-25000" dirty="0" smtClean="0">
                <a:solidFill>
                  <a:srgbClr val="CC0000"/>
                </a:solidFill>
              </a:rPr>
              <a:t>start</a:t>
            </a:r>
            <a:r>
              <a:rPr lang="en-IN" sz="2400" dirty="0" smtClean="0"/>
              <a:t> .</a:t>
            </a:r>
          </a:p>
        </p:txBody>
      </p:sp>
    </p:spTree>
    <p:extLst>
      <p:ext uri="{BB962C8B-B14F-4D97-AF65-F5344CB8AC3E}">
        <p14:creationId xmlns:p14="http://schemas.microsoft.com/office/powerpoint/2010/main" val="6739521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896112"/>
          </a:xfrm>
        </p:spPr>
        <p:txBody>
          <a:bodyPr>
            <a:normAutofit/>
          </a:bodyPr>
          <a:lstStyle/>
          <a:p>
            <a:r>
              <a:rPr lang="en-US" dirty="0" smtClean="0"/>
              <a:t>Turing Machines:  Computation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9280"/>
            <a:ext cx="8229600" cy="4693920"/>
          </a:xfrm>
        </p:spPr>
        <p:txBody>
          <a:bodyPr>
            <a:normAutofit/>
          </a:bodyPr>
          <a:lstStyle/>
          <a:p>
            <a:r>
              <a:rPr lang="en-IN" sz="2800" dirty="0" smtClean="0">
                <a:solidFill>
                  <a:srgbClr val="3366FF"/>
                </a:solidFill>
              </a:rPr>
              <a:t>Start configuration.</a:t>
            </a:r>
          </a:p>
          <a:p>
            <a:pPr lvl="1">
              <a:buFont typeface="Wingdings" charset="2"/>
              <a:buChar char="Ø"/>
            </a:pPr>
            <a:r>
              <a:rPr lang="en-IN" sz="2400" dirty="0" smtClean="0"/>
              <a:t> All tapes other than the input tape contain blank symbols.</a:t>
            </a:r>
          </a:p>
          <a:p>
            <a:pPr lvl="1">
              <a:buFont typeface="Wingdings" charset="2"/>
              <a:buChar char="Ø"/>
            </a:pPr>
            <a:r>
              <a:rPr lang="en-IN" sz="2400" dirty="0" smtClean="0"/>
              <a:t> The input tape contains the input string.</a:t>
            </a:r>
          </a:p>
          <a:p>
            <a:pPr lvl="1">
              <a:buFont typeface="Wingdings" charset="2"/>
              <a:buChar char="Ø"/>
            </a:pPr>
            <a:r>
              <a:rPr lang="en-IN" sz="2400" dirty="0"/>
              <a:t> </a:t>
            </a:r>
            <a:r>
              <a:rPr lang="en-IN" sz="2400" dirty="0" smtClean="0"/>
              <a:t>All the head positions are at the start of the tapes.</a:t>
            </a:r>
          </a:p>
          <a:p>
            <a:pPr lvl="1">
              <a:buFont typeface="Wingdings" charset="2"/>
              <a:buChar char="Ø"/>
            </a:pPr>
            <a:r>
              <a:rPr lang="en-IN" sz="2400" dirty="0"/>
              <a:t> </a:t>
            </a:r>
            <a:r>
              <a:rPr lang="en-IN" sz="2400" dirty="0" smtClean="0"/>
              <a:t>The machine is in the start state </a:t>
            </a:r>
            <a:r>
              <a:rPr lang="en-IN" sz="2400" dirty="0" smtClean="0">
                <a:solidFill>
                  <a:srgbClr val="CC0000"/>
                </a:solidFill>
              </a:rPr>
              <a:t>q</a:t>
            </a:r>
            <a:r>
              <a:rPr lang="en-IN" sz="2400" baseline="-25000" dirty="0" smtClean="0">
                <a:solidFill>
                  <a:srgbClr val="CC0000"/>
                </a:solidFill>
              </a:rPr>
              <a:t>start</a:t>
            </a:r>
            <a:r>
              <a:rPr lang="en-IN" sz="2400" dirty="0" smtClean="0"/>
              <a:t> .</a:t>
            </a:r>
          </a:p>
          <a:p>
            <a:pPr marL="128016" indent="0">
              <a:buNone/>
            </a:pPr>
            <a:endParaRPr lang="en-IN" sz="1000" dirty="0" smtClean="0"/>
          </a:p>
          <a:p>
            <a:pPr marL="585216" indent="-457200"/>
            <a:r>
              <a:rPr lang="en-IN" sz="2800" dirty="0" smtClean="0">
                <a:solidFill>
                  <a:srgbClr val="3366FF"/>
                </a:solidFill>
              </a:rPr>
              <a:t>Computation.</a:t>
            </a:r>
          </a:p>
          <a:p>
            <a:pPr lvl="1">
              <a:buFont typeface="Wingdings" charset="2"/>
              <a:buChar char="Ø"/>
            </a:pPr>
            <a:r>
              <a:rPr lang="en-IN" sz="2400" dirty="0">
                <a:solidFill>
                  <a:srgbClr val="3366FF"/>
                </a:solidFill>
              </a:rPr>
              <a:t> </a:t>
            </a:r>
            <a:r>
              <a:rPr lang="en-IN" sz="2400" dirty="0" smtClean="0"/>
              <a:t>A </a:t>
            </a:r>
            <a:r>
              <a:rPr lang="en-IN" sz="2400" b="1" dirty="0" smtClean="0"/>
              <a:t>step of computation</a:t>
            </a:r>
            <a:r>
              <a:rPr lang="en-IN" sz="2400" dirty="0" smtClean="0"/>
              <a:t> is performed by applying </a:t>
            </a:r>
            <a:r>
              <a:rPr lang="en-IN" sz="2400" dirty="0" smtClean="0">
                <a:solidFill>
                  <a:srgbClr val="CC0000"/>
                </a:solidFill>
              </a:rPr>
              <a:t>δ</a:t>
            </a:r>
            <a:r>
              <a:rPr lang="en-IN" sz="2400" dirty="0" smtClean="0">
                <a:solidFill>
                  <a:srgbClr val="000000"/>
                </a:solidFill>
              </a:rPr>
              <a:t>.</a:t>
            </a:r>
          </a:p>
          <a:p>
            <a:pPr marL="402336" lvl="1" indent="0">
              <a:buNone/>
            </a:pPr>
            <a:endParaRPr lang="en-IN" sz="1000" dirty="0" smtClean="0">
              <a:solidFill>
                <a:srgbClr val="000000"/>
              </a:solidFill>
            </a:endParaRPr>
          </a:p>
          <a:p>
            <a:pPr marL="585216" indent="-457200"/>
            <a:r>
              <a:rPr lang="en-IN" sz="2800" dirty="0" smtClean="0">
                <a:solidFill>
                  <a:srgbClr val="3366FF"/>
                </a:solidFill>
              </a:rPr>
              <a:t>Halting.</a:t>
            </a:r>
          </a:p>
          <a:p>
            <a:pPr lvl="1">
              <a:buFont typeface="Wingdings" charset="2"/>
              <a:buChar char="Ø"/>
            </a:pPr>
            <a:r>
              <a:rPr lang="en-IN" sz="2400" dirty="0">
                <a:solidFill>
                  <a:srgbClr val="000000"/>
                </a:solidFill>
              </a:rPr>
              <a:t> </a:t>
            </a:r>
            <a:r>
              <a:rPr lang="en-IN" sz="2400" dirty="0" smtClean="0">
                <a:solidFill>
                  <a:srgbClr val="000000"/>
                </a:solidFill>
              </a:rPr>
              <a:t>Once the machine enters </a:t>
            </a:r>
            <a:r>
              <a:rPr lang="en-IN" sz="2400" dirty="0" smtClean="0">
                <a:solidFill>
                  <a:srgbClr val="CC0000"/>
                </a:solidFill>
              </a:rPr>
              <a:t>q</a:t>
            </a:r>
            <a:r>
              <a:rPr lang="en-IN" sz="2400" baseline="-25000" dirty="0" smtClean="0">
                <a:solidFill>
                  <a:srgbClr val="CC0000"/>
                </a:solidFill>
              </a:rPr>
              <a:t>halt</a:t>
            </a:r>
            <a:r>
              <a:rPr lang="en-IN" sz="2400" dirty="0" smtClean="0">
                <a:solidFill>
                  <a:srgbClr val="CC0000"/>
                </a:solidFill>
              </a:rPr>
              <a:t> </a:t>
            </a:r>
            <a:r>
              <a:rPr lang="en-IN" sz="2400" dirty="0" smtClean="0">
                <a:solidFill>
                  <a:srgbClr val="000000"/>
                </a:solidFill>
              </a:rPr>
              <a:t>it stops computation.</a:t>
            </a:r>
            <a:endParaRPr lang="en-IN" sz="2400" dirty="0">
              <a:solidFill>
                <a:srgbClr val="000000"/>
              </a:solidFill>
            </a:endParaRPr>
          </a:p>
          <a:p>
            <a:pPr marL="402336" lvl="1" indent="0">
              <a:buNone/>
            </a:pPr>
            <a:endParaRPr lang="en-IN" sz="24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41075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 smtClean="0"/>
              <a:t>About the course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4800600"/>
          </a:xfrm>
        </p:spPr>
        <p:txBody>
          <a:bodyPr/>
          <a:lstStyle/>
          <a:p>
            <a:pPr algn="just"/>
            <a:r>
              <a:rPr lang="en-US" sz="2800" dirty="0" smtClean="0"/>
              <a:t>Computational complexity attempts </a:t>
            </a:r>
            <a:r>
              <a:rPr lang="en-US" sz="2800" dirty="0"/>
              <a:t>to classify computational </a:t>
            </a:r>
            <a:r>
              <a:rPr lang="en-US" sz="2800" dirty="0">
                <a:solidFill>
                  <a:srgbClr val="CC0000"/>
                </a:solidFill>
              </a:rPr>
              <a:t>problems</a:t>
            </a:r>
            <a:r>
              <a:rPr lang="en-US" sz="2800" dirty="0"/>
              <a:t> based on the amount of </a:t>
            </a:r>
            <a:r>
              <a:rPr lang="en-US" sz="2800" dirty="0">
                <a:solidFill>
                  <a:srgbClr val="CC0000"/>
                </a:solidFill>
              </a:rPr>
              <a:t>resources</a:t>
            </a:r>
            <a:r>
              <a:rPr lang="en-US" sz="2800" dirty="0"/>
              <a:t> required by </a:t>
            </a:r>
            <a:r>
              <a:rPr lang="en-US" sz="2800" dirty="0" smtClean="0">
                <a:solidFill>
                  <a:srgbClr val="CC0000"/>
                </a:solidFill>
              </a:rPr>
              <a:t>algorithms</a:t>
            </a:r>
            <a:r>
              <a:rPr lang="en-US" sz="2800" dirty="0" smtClean="0"/>
              <a:t> </a:t>
            </a:r>
            <a:r>
              <a:rPr lang="en-US" sz="2800" dirty="0"/>
              <a:t>to solve </a:t>
            </a:r>
            <a:r>
              <a:rPr lang="en-US" sz="2800" dirty="0" smtClean="0"/>
              <a:t>them.</a:t>
            </a:r>
            <a:endParaRPr lang="en-US" sz="2800" dirty="0"/>
          </a:p>
          <a:p>
            <a:r>
              <a:rPr lang="en-US" sz="2800" dirty="0" smtClean="0"/>
              <a:t>Computational </a:t>
            </a:r>
            <a:r>
              <a:rPr lang="en-US" sz="2800" b="1" dirty="0" smtClean="0"/>
              <a:t>problems</a:t>
            </a:r>
            <a:r>
              <a:rPr lang="en-US" sz="2800" dirty="0" smtClean="0"/>
              <a:t> come in various flavors: </a:t>
            </a:r>
          </a:p>
          <a:p>
            <a:pPr marL="82296" indent="0">
              <a:buNone/>
            </a:pPr>
            <a:r>
              <a:rPr lang="en-US" sz="2800" dirty="0"/>
              <a:t> </a:t>
            </a:r>
            <a:r>
              <a:rPr lang="en-US" sz="2800" dirty="0" smtClean="0"/>
              <a:t>                   a. </a:t>
            </a:r>
            <a:r>
              <a:rPr lang="en-US" sz="2800" dirty="0" smtClean="0">
                <a:solidFill>
                  <a:srgbClr val="3366FF"/>
                </a:solidFill>
              </a:rPr>
              <a:t>Decision problem</a:t>
            </a:r>
          </a:p>
          <a:p>
            <a:pPr marL="82296" indent="0">
              <a:buNone/>
            </a:pPr>
            <a:r>
              <a:rPr lang="en-US" sz="2800" dirty="0">
                <a:solidFill>
                  <a:srgbClr val="3366FF"/>
                </a:solidFill>
              </a:rPr>
              <a:t> </a:t>
            </a:r>
            <a:r>
              <a:rPr lang="en-US" sz="2800" dirty="0" smtClean="0">
                <a:solidFill>
                  <a:srgbClr val="3366FF"/>
                </a:solidFill>
              </a:rPr>
              <a:t>                   </a:t>
            </a:r>
            <a:r>
              <a:rPr lang="en-US" sz="2800" dirty="0" smtClean="0">
                <a:solidFill>
                  <a:srgbClr val="000000"/>
                </a:solidFill>
              </a:rPr>
              <a:t>b.</a:t>
            </a:r>
            <a:r>
              <a:rPr lang="en-US" sz="2800" dirty="0" smtClean="0">
                <a:solidFill>
                  <a:srgbClr val="3366FF"/>
                </a:solidFill>
              </a:rPr>
              <a:t> Search problem</a:t>
            </a:r>
          </a:p>
          <a:p>
            <a:pPr marL="82296" indent="0">
              <a:buNone/>
            </a:pPr>
            <a:r>
              <a:rPr lang="en-US" sz="2800" dirty="0">
                <a:solidFill>
                  <a:srgbClr val="3366FF"/>
                </a:solidFill>
              </a:rPr>
              <a:t> </a:t>
            </a:r>
            <a:r>
              <a:rPr lang="en-US" sz="2800" dirty="0" smtClean="0">
                <a:solidFill>
                  <a:srgbClr val="3366FF"/>
                </a:solidFill>
              </a:rPr>
              <a:t>        </a:t>
            </a:r>
            <a:r>
              <a:rPr lang="en-US" sz="2500" dirty="0" smtClean="0">
                <a:solidFill>
                  <a:srgbClr val="800000"/>
                </a:solidFill>
              </a:rPr>
              <a:t>Example:   </a:t>
            </a:r>
            <a:r>
              <a:rPr lang="en-US" sz="2500" dirty="0" smtClean="0"/>
              <a:t>Find a satisfying assignment of a </a:t>
            </a:r>
            <a:r>
              <a:rPr lang="en-US" sz="2500" dirty="0" err="1" smtClean="0"/>
              <a:t>boolean</a:t>
            </a:r>
            <a:endParaRPr lang="en-US" sz="2500" dirty="0" smtClean="0"/>
          </a:p>
          <a:p>
            <a:pPr marL="82296" indent="0">
              <a:buNone/>
            </a:pPr>
            <a:r>
              <a:rPr lang="en-US" sz="2500" dirty="0"/>
              <a:t> </a:t>
            </a:r>
            <a:r>
              <a:rPr lang="en-US" sz="2500" dirty="0" smtClean="0"/>
              <a:t>                        </a:t>
            </a:r>
            <a:r>
              <a:rPr lang="en-US" sz="2500" dirty="0" smtClean="0"/>
              <a:t>formula</a:t>
            </a:r>
            <a:r>
              <a:rPr lang="en-US" sz="2500" dirty="0" smtClean="0"/>
              <a:t>, if it exists.</a:t>
            </a:r>
            <a:endParaRPr lang="en-US" sz="2500" dirty="0"/>
          </a:p>
        </p:txBody>
      </p:sp>
    </p:spTree>
    <p:extLst>
      <p:ext uri="{BB962C8B-B14F-4D97-AF65-F5344CB8AC3E}">
        <p14:creationId xmlns:p14="http://schemas.microsoft.com/office/powerpoint/2010/main" val="1479648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896112"/>
          </a:xfrm>
        </p:spPr>
        <p:txBody>
          <a:bodyPr>
            <a:normAutofit/>
          </a:bodyPr>
          <a:lstStyle/>
          <a:p>
            <a:r>
              <a:rPr lang="en-US" dirty="0" smtClean="0"/>
              <a:t>Turing Machines:  Running time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9280"/>
            <a:ext cx="8229600" cy="4693920"/>
          </a:xfrm>
        </p:spPr>
        <p:txBody>
          <a:bodyPr>
            <a:normAutofit/>
          </a:bodyPr>
          <a:lstStyle/>
          <a:p>
            <a:pPr algn="just"/>
            <a:r>
              <a:rPr lang="en-IN" sz="2800" dirty="0" smtClean="0"/>
              <a:t>Let </a:t>
            </a:r>
            <a:r>
              <a:rPr lang="en-IN" sz="2800" dirty="0" smtClean="0">
                <a:solidFill>
                  <a:srgbClr val="CC0000"/>
                </a:solidFill>
              </a:rPr>
              <a:t>f:  {0,1}*      {0,1}* </a:t>
            </a:r>
            <a:r>
              <a:rPr lang="en-IN" sz="2800" dirty="0" smtClean="0"/>
              <a:t>and </a:t>
            </a:r>
            <a:r>
              <a:rPr lang="en-IN" sz="2800" dirty="0" smtClean="0">
                <a:solidFill>
                  <a:srgbClr val="CC0000"/>
                </a:solidFill>
              </a:rPr>
              <a:t>T:  </a:t>
            </a:r>
            <a:r>
              <a:rPr lang="en-IN" sz="2800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CC0000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N     N </a:t>
            </a:r>
            <a:r>
              <a:rPr lang="en-IN" sz="2800" dirty="0" smtClean="0"/>
              <a:t>and </a:t>
            </a:r>
            <a:r>
              <a:rPr lang="en-IN" sz="2800" dirty="0" smtClean="0">
                <a:solidFill>
                  <a:srgbClr val="CC0000"/>
                </a:solidFill>
              </a:rPr>
              <a:t>M </a:t>
            </a:r>
            <a:r>
              <a:rPr lang="en-IN" sz="2800" dirty="0" smtClean="0"/>
              <a:t>be a Turing machine.</a:t>
            </a:r>
          </a:p>
          <a:p>
            <a:endParaRPr lang="en-IN" sz="1600" dirty="0" smtClean="0">
              <a:solidFill>
                <a:schemeClr val="accent4"/>
              </a:solidFill>
            </a:endParaRPr>
          </a:p>
          <a:p>
            <a:pPr algn="just"/>
            <a:r>
              <a:rPr lang="en-IN" sz="2800" dirty="0" smtClean="0">
                <a:solidFill>
                  <a:schemeClr val="accent4"/>
                </a:solidFill>
              </a:rPr>
              <a:t>Definition.</a:t>
            </a:r>
            <a:r>
              <a:rPr lang="en-IN" sz="2800" dirty="0" smtClean="0"/>
              <a:t>  We say </a:t>
            </a:r>
            <a:r>
              <a:rPr lang="en-IN" sz="2800" dirty="0" smtClean="0">
                <a:solidFill>
                  <a:srgbClr val="CC0000"/>
                </a:solidFill>
              </a:rPr>
              <a:t>M</a:t>
            </a:r>
            <a:r>
              <a:rPr lang="en-IN" sz="2800" dirty="0" smtClean="0"/>
              <a:t> </a:t>
            </a:r>
            <a:r>
              <a:rPr lang="en-IN" sz="2800" b="1" i="1" dirty="0" smtClean="0"/>
              <a:t>computes</a:t>
            </a:r>
            <a:r>
              <a:rPr lang="en-IN" sz="2800" dirty="0" smtClean="0"/>
              <a:t> </a:t>
            </a:r>
            <a:r>
              <a:rPr lang="en-IN" sz="2800" dirty="0" smtClean="0">
                <a:solidFill>
                  <a:srgbClr val="CC0000"/>
                </a:solidFill>
              </a:rPr>
              <a:t>f</a:t>
            </a:r>
            <a:r>
              <a:rPr lang="en-IN" sz="2800" dirty="0" smtClean="0"/>
              <a:t> if on every </a:t>
            </a:r>
            <a:r>
              <a:rPr lang="en-IN" sz="2800" dirty="0" smtClean="0">
                <a:solidFill>
                  <a:srgbClr val="CC0000"/>
                </a:solidFill>
              </a:rPr>
              <a:t>x</a:t>
            </a:r>
            <a:r>
              <a:rPr lang="en-IN" sz="2800" dirty="0" smtClean="0"/>
              <a:t> in </a:t>
            </a:r>
            <a:r>
              <a:rPr lang="en-IN" sz="2800" dirty="0" smtClean="0">
                <a:solidFill>
                  <a:srgbClr val="CC0000"/>
                </a:solidFill>
              </a:rPr>
              <a:t>{0,1}*</a:t>
            </a:r>
            <a:r>
              <a:rPr lang="en-IN" sz="2800" dirty="0" smtClean="0"/>
              <a:t>,</a:t>
            </a:r>
            <a:r>
              <a:rPr lang="en-IN" sz="2800" dirty="0" smtClean="0">
                <a:solidFill>
                  <a:srgbClr val="CC0000"/>
                </a:solidFill>
              </a:rPr>
              <a:t> M </a:t>
            </a:r>
            <a:r>
              <a:rPr lang="en-IN" sz="2800" dirty="0" smtClean="0"/>
              <a:t>halts with </a:t>
            </a:r>
            <a:r>
              <a:rPr lang="en-IN" sz="2800" dirty="0" smtClean="0">
                <a:solidFill>
                  <a:srgbClr val="CC0000"/>
                </a:solidFill>
              </a:rPr>
              <a:t>f(x)</a:t>
            </a:r>
            <a:r>
              <a:rPr lang="en-IN" sz="2800" dirty="0" smtClean="0"/>
              <a:t> on its output tape beginning from the start configuration with </a:t>
            </a:r>
            <a:r>
              <a:rPr lang="en-IN" sz="2800" dirty="0" smtClean="0">
                <a:solidFill>
                  <a:srgbClr val="CC0000"/>
                </a:solidFill>
              </a:rPr>
              <a:t>x</a:t>
            </a:r>
            <a:r>
              <a:rPr lang="en-IN" sz="2800" dirty="0" smtClean="0"/>
              <a:t> on its input tape.</a:t>
            </a:r>
          </a:p>
          <a:p>
            <a:pPr algn="just"/>
            <a:endParaRPr lang="en-IN" sz="1600" dirty="0" smtClean="0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2971800" y="2133600"/>
            <a:ext cx="304800" cy="0"/>
          </a:xfrm>
          <a:prstGeom prst="straightConnector1">
            <a:avLst/>
          </a:prstGeom>
          <a:ln>
            <a:solidFill>
              <a:srgbClr val="CC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>
            <a:off x="6019800" y="2133600"/>
            <a:ext cx="304800" cy="0"/>
          </a:xfrm>
          <a:prstGeom prst="straightConnector1">
            <a:avLst/>
          </a:prstGeom>
          <a:ln>
            <a:solidFill>
              <a:srgbClr val="CC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737975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896112"/>
          </a:xfrm>
        </p:spPr>
        <p:txBody>
          <a:bodyPr>
            <a:normAutofit/>
          </a:bodyPr>
          <a:lstStyle/>
          <a:p>
            <a:r>
              <a:rPr lang="en-US" dirty="0" smtClean="0"/>
              <a:t>Turing Machines:  Running time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9280"/>
            <a:ext cx="8229600" cy="4693920"/>
          </a:xfrm>
        </p:spPr>
        <p:txBody>
          <a:bodyPr>
            <a:normAutofit/>
          </a:bodyPr>
          <a:lstStyle/>
          <a:p>
            <a:pPr algn="just"/>
            <a:r>
              <a:rPr lang="en-IN" sz="2800" dirty="0" smtClean="0"/>
              <a:t>Let </a:t>
            </a:r>
            <a:r>
              <a:rPr lang="en-IN" sz="2800" dirty="0" smtClean="0">
                <a:solidFill>
                  <a:srgbClr val="CC0000"/>
                </a:solidFill>
              </a:rPr>
              <a:t>f:  {0,1}*      {0,1}* </a:t>
            </a:r>
            <a:r>
              <a:rPr lang="en-IN" sz="2800" dirty="0" smtClean="0"/>
              <a:t>and </a:t>
            </a:r>
            <a:r>
              <a:rPr lang="en-IN" sz="2800" dirty="0" smtClean="0">
                <a:solidFill>
                  <a:srgbClr val="CC0000"/>
                </a:solidFill>
              </a:rPr>
              <a:t>T:  </a:t>
            </a:r>
            <a:r>
              <a:rPr lang="en-IN" sz="2800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CC0000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N     N </a:t>
            </a:r>
            <a:r>
              <a:rPr lang="en-IN" sz="2800" dirty="0" smtClean="0"/>
              <a:t>and </a:t>
            </a:r>
            <a:r>
              <a:rPr lang="en-IN" sz="2800" dirty="0" smtClean="0">
                <a:solidFill>
                  <a:srgbClr val="CC0000"/>
                </a:solidFill>
              </a:rPr>
              <a:t>M </a:t>
            </a:r>
            <a:r>
              <a:rPr lang="en-IN" sz="2800" dirty="0" smtClean="0"/>
              <a:t>be a Turing machine.</a:t>
            </a:r>
          </a:p>
          <a:p>
            <a:endParaRPr lang="en-IN" sz="1600" dirty="0" smtClean="0">
              <a:solidFill>
                <a:schemeClr val="accent4"/>
              </a:solidFill>
            </a:endParaRPr>
          </a:p>
          <a:p>
            <a:pPr algn="just"/>
            <a:r>
              <a:rPr lang="en-IN" sz="2800" dirty="0" smtClean="0">
                <a:solidFill>
                  <a:schemeClr val="accent4"/>
                </a:solidFill>
              </a:rPr>
              <a:t>Definition.</a:t>
            </a:r>
            <a:r>
              <a:rPr lang="en-IN" sz="2800" dirty="0" smtClean="0"/>
              <a:t>  We say </a:t>
            </a:r>
            <a:r>
              <a:rPr lang="en-IN" sz="2800" dirty="0" smtClean="0">
                <a:solidFill>
                  <a:srgbClr val="CC0000"/>
                </a:solidFill>
              </a:rPr>
              <a:t>M</a:t>
            </a:r>
            <a:r>
              <a:rPr lang="en-IN" sz="2800" dirty="0" smtClean="0"/>
              <a:t> </a:t>
            </a:r>
            <a:r>
              <a:rPr lang="en-IN" sz="2800" b="1" i="1" dirty="0" smtClean="0"/>
              <a:t>computes</a:t>
            </a:r>
            <a:r>
              <a:rPr lang="en-IN" sz="2800" dirty="0" smtClean="0"/>
              <a:t> </a:t>
            </a:r>
            <a:r>
              <a:rPr lang="en-IN" sz="2800" dirty="0" smtClean="0">
                <a:solidFill>
                  <a:srgbClr val="CC0000"/>
                </a:solidFill>
              </a:rPr>
              <a:t>f</a:t>
            </a:r>
            <a:r>
              <a:rPr lang="en-IN" sz="2800" dirty="0" smtClean="0"/>
              <a:t> if on every </a:t>
            </a:r>
            <a:r>
              <a:rPr lang="en-IN" sz="2800" dirty="0" smtClean="0">
                <a:solidFill>
                  <a:srgbClr val="CC0000"/>
                </a:solidFill>
              </a:rPr>
              <a:t>x</a:t>
            </a:r>
            <a:r>
              <a:rPr lang="en-IN" sz="2800" dirty="0" smtClean="0"/>
              <a:t> in </a:t>
            </a:r>
            <a:r>
              <a:rPr lang="en-IN" sz="2800" dirty="0" smtClean="0">
                <a:solidFill>
                  <a:srgbClr val="CC0000"/>
                </a:solidFill>
              </a:rPr>
              <a:t>{0,1}*</a:t>
            </a:r>
            <a:r>
              <a:rPr lang="en-IN" sz="2800" dirty="0" smtClean="0"/>
              <a:t>,</a:t>
            </a:r>
            <a:r>
              <a:rPr lang="en-IN" sz="2800" dirty="0" smtClean="0">
                <a:solidFill>
                  <a:srgbClr val="CC0000"/>
                </a:solidFill>
              </a:rPr>
              <a:t> M </a:t>
            </a:r>
            <a:r>
              <a:rPr lang="en-IN" sz="2800" dirty="0" smtClean="0"/>
              <a:t>halts with </a:t>
            </a:r>
            <a:r>
              <a:rPr lang="en-IN" sz="2800" dirty="0" smtClean="0">
                <a:solidFill>
                  <a:srgbClr val="CC0000"/>
                </a:solidFill>
              </a:rPr>
              <a:t>f(x)</a:t>
            </a:r>
            <a:r>
              <a:rPr lang="en-IN" sz="2800" dirty="0" smtClean="0"/>
              <a:t> on its output tape beginning from the start configuration with </a:t>
            </a:r>
            <a:r>
              <a:rPr lang="en-IN" sz="2800" dirty="0" smtClean="0">
                <a:solidFill>
                  <a:srgbClr val="CC0000"/>
                </a:solidFill>
              </a:rPr>
              <a:t>x</a:t>
            </a:r>
            <a:r>
              <a:rPr lang="en-IN" sz="2800" dirty="0" smtClean="0"/>
              <a:t> on its input tape.</a:t>
            </a:r>
          </a:p>
          <a:p>
            <a:pPr algn="just"/>
            <a:endParaRPr lang="en-IN" sz="1600" dirty="0" smtClean="0"/>
          </a:p>
          <a:p>
            <a:pPr algn="just"/>
            <a:r>
              <a:rPr lang="en-IN" sz="2800" dirty="0" smtClean="0">
                <a:solidFill>
                  <a:schemeClr val="accent4"/>
                </a:solidFill>
              </a:rPr>
              <a:t>Definition.</a:t>
            </a:r>
            <a:r>
              <a:rPr lang="en-IN" sz="2800" dirty="0" smtClean="0"/>
              <a:t> </a:t>
            </a:r>
            <a:r>
              <a:rPr lang="en-IN" sz="2800" dirty="0" smtClean="0">
                <a:solidFill>
                  <a:srgbClr val="CC0000"/>
                </a:solidFill>
              </a:rPr>
              <a:t>M</a:t>
            </a:r>
            <a:r>
              <a:rPr lang="en-IN" sz="2800" dirty="0" smtClean="0"/>
              <a:t> computes </a:t>
            </a:r>
            <a:r>
              <a:rPr lang="en-IN" sz="2800" dirty="0" smtClean="0">
                <a:solidFill>
                  <a:srgbClr val="CC0000"/>
                </a:solidFill>
              </a:rPr>
              <a:t>f</a:t>
            </a:r>
            <a:r>
              <a:rPr lang="en-IN" sz="2800" dirty="0" smtClean="0"/>
              <a:t> </a:t>
            </a:r>
            <a:r>
              <a:rPr lang="en-IN" sz="2800" i="1" dirty="0" smtClean="0"/>
              <a:t>in </a:t>
            </a:r>
            <a:r>
              <a:rPr lang="en-IN" sz="2800" i="1" dirty="0" smtClean="0">
                <a:solidFill>
                  <a:srgbClr val="CC0000"/>
                </a:solidFill>
              </a:rPr>
              <a:t>T(|x|)</a:t>
            </a:r>
            <a:r>
              <a:rPr lang="en-IN" sz="2800" i="1" dirty="0" smtClean="0"/>
              <a:t> </a:t>
            </a:r>
            <a:r>
              <a:rPr lang="en-IN" sz="2800" b="1" i="1" dirty="0" smtClean="0"/>
              <a:t>time</a:t>
            </a:r>
            <a:r>
              <a:rPr lang="en-IN" sz="2800" dirty="0" smtClean="0"/>
              <a:t>, if </a:t>
            </a:r>
            <a:r>
              <a:rPr lang="en-IN" sz="2800" dirty="0" smtClean="0">
                <a:solidFill>
                  <a:srgbClr val="CC0000"/>
                </a:solidFill>
              </a:rPr>
              <a:t>M</a:t>
            </a:r>
            <a:r>
              <a:rPr lang="en-IN" sz="2800" dirty="0" smtClean="0"/>
              <a:t> computes </a:t>
            </a:r>
            <a:r>
              <a:rPr lang="en-IN" sz="2800" dirty="0" smtClean="0">
                <a:solidFill>
                  <a:srgbClr val="CC0000"/>
                </a:solidFill>
              </a:rPr>
              <a:t>f</a:t>
            </a:r>
            <a:r>
              <a:rPr lang="en-IN" sz="2800" dirty="0" smtClean="0"/>
              <a:t> and for every </a:t>
            </a:r>
            <a:r>
              <a:rPr lang="en-IN" sz="2800" dirty="0">
                <a:solidFill>
                  <a:srgbClr val="CC0000"/>
                </a:solidFill>
              </a:rPr>
              <a:t>x</a:t>
            </a:r>
            <a:r>
              <a:rPr lang="en-IN" sz="2800" dirty="0"/>
              <a:t> in </a:t>
            </a:r>
            <a:r>
              <a:rPr lang="en-IN" sz="2800" dirty="0" smtClean="0">
                <a:solidFill>
                  <a:srgbClr val="CC0000"/>
                </a:solidFill>
              </a:rPr>
              <a:t>{0,1}*</a:t>
            </a:r>
            <a:r>
              <a:rPr lang="en-IN" sz="2800" dirty="0" smtClean="0"/>
              <a:t>, and </a:t>
            </a:r>
            <a:r>
              <a:rPr lang="en-IN" sz="2800" dirty="0" smtClean="0">
                <a:solidFill>
                  <a:srgbClr val="CC0000"/>
                </a:solidFill>
              </a:rPr>
              <a:t>M </a:t>
            </a:r>
            <a:r>
              <a:rPr lang="en-IN" sz="2800" dirty="0" smtClean="0"/>
              <a:t>halts within </a:t>
            </a:r>
            <a:r>
              <a:rPr lang="en-IN" sz="2800" dirty="0" smtClean="0">
                <a:solidFill>
                  <a:srgbClr val="CC0000"/>
                </a:solidFill>
              </a:rPr>
              <a:t>T(|x|)</a:t>
            </a:r>
            <a:r>
              <a:rPr lang="en-IN" sz="2800" dirty="0" smtClean="0"/>
              <a:t> steps of computation. </a:t>
            </a:r>
            <a:endParaRPr lang="en-IN" sz="2800" dirty="0"/>
          </a:p>
          <a:p>
            <a:endParaRPr lang="en-IN" sz="2800" dirty="0" smtClean="0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2971800" y="2133600"/>
            <a:ext cx="304800" cy="0"/>
          </a:xfrm>
          <a:prstGeom prst="straightConnector1">
            <a:avLst/>
          </a:prstGeom>
          <a:ln>
            <a:solidFill>
              <a:srgbClr val="CC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>
            <a:off x="6019800" y="2133600"/>
            <a:ext cx="304800" cy="0"/>
          </a:xfrm>
          <a:prstGeom prst="straightConnector1">
            <a:avLst/>
          </a:prstGeom>
          <a:ln>
            <a:solidFill>
              <a:srgbClr val="CC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000629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896112"/>
          </a:xfrm>
        </p:spPr>
        <p:txBody>
          <a:bodyPr>
            <a:normAutofit/>
          </a:bodyPr>
          <a:lstStyle/>
          <a:p>
            <a:r>
              <a:rPr lang="en-US" dirty="0" smtClean="0"/>
              <a:t>Turing Machines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9280"/>
            <a:ext cx="8229600" cy="4693920"/>
          </a:xfrm>
        </p:spPr>
        <p:txBody>
          <a:bodyPr>
            <a:normAutofit/>
          </a:bodyPr>
          <a:lstStyle/>
          <a:p>
            <a:r>
              <a:rPr lang="en-IN" sz="2800" dirty="0" smtClean="0"/>
              <a:t>In this course, we would be dealing with</a:t>
            </a:r>
          </a:p>
          <a:p>
            <a:endParaRPr lang="en-IN" sz="2800" dirty="0" smtClean="0"/>
          </a:p>
          <a:p>
            <a:pPr lvl="1">
              <a:buFont typeface="Wingdings" charset="2"/>
              <a:buChar char="Ø"/>
            </a:pPr>
            <a:r>
              <a:rPr lang="en-IN" sz="2400" dirty="0" smtClean="0"/>
              <a:t> Turing machines that halt on every input.</a:t>
            </a:r>
          </a:p>
          <a:p>
            <a:pPr lvl="1">
              <a:buFont typeface="Wingdings" charset="2"/>
              <a:buChar char="Ø"/>
            </a:pPr>
            <a:r>
              <a:rPr lang="en-IN" sz="2400" dirty="0" smtClean="0"/>
              <a:t> Computational problems that can be solved by Turing machines. </a:t>
            </a:r>
            <a:endParaRPr lang="en-IN" sz="2400" dirty="0"/>
          </a:p>
          <a:p>
            <a:pPr marL="594360" indent="-457200"/>
            <a:endParaRPr lang="en-IN" sz="2800" dirty="0" smtClean="0"/>
          </a:p>
        </p:txBody>
      </p:sp>
    </p:spTree>
    <p:extLst>
      <p:ext uri="{BB962C8B-B14F-4D97-AF65-F5344CB8AC3E}">
        <p14:creationId xmlns:p14="http://schemas.microsoft.com/office/powerpoint/2010/main" val="25295809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896112"/>
          </a:xfrm>
        </p:spPr>
        <p:txBody>
          <a:bodyPr>
            <a:normAutofit/>
          </a:bodyPr>
          <a:lstStyle/>
          <a:p>
            <a:r>
              <a:rPr lang="en-US" dirty="0" smtClean="0"/>
              <a:t>Turing Machines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9280"/>
            <a:ext cx="8229600" cy="4693920"/>
          </a:xfrm>
        </p:spPr>
        <p:txBody>
          <a:bodyPr>
            <a:normAutofit/>
          </a:bodyPr>
          <a:lstStyle/>
          <a:p>
            <a:r>
              <a:rPr lang="en-IN" sz="2800" dirty="0" smtClean="0"/>
              <a:t>In this course, we would be dealing with</a:t>
            </a:r>
          </a:p>
          <a:p>
            <a:endParaRPr lang="en-IN" sz="2800" dirty="0" smtClean="0"/>
          </a:p>
          <a:p>
            <a:pPr lvl="1">
              <a:buFont typeface="Wingdings" charset="2"/>
              <a:buChar char="Ø"/>
            </a:pPr>
            <a:r>
              <a:rPr lang="en-IN" sz="2400" dirty="0" smtClean="0"/>
              <a:t> Turing machines that halt on every input.</a:t>
            </a:r>
          </a:p>
          <a:p>
            <a:pPr lvl="1">
              <a:buFont typeface="Wingdings" charset="2"/>
              <a:buChar char="Ø"/>
            </a:pPr>
            <a:r>
              <a:rPr lang="en-IN" sz="2400" dirty="0" smtClean="0"/>
              <a:t> Computational problems that can be solved by Turing machines. </a:t>
            </a:r>
            <a:endParaRPr lang="en-IN" sz="2400" dirty="0"/>
          </a:p>
          <a:p>
            <a:pPr marL="594360" indent="-457200"/>
            <a:endParaRPr lang="en-IN" sz="2800" dirty="0" smtClean="0"/>
          </a:p>
          <a:p>
            <a:pPr marL="594360" indent="-457200"/>
            <a:r>
              <a:rPr lang="en-IN" sz="2800" dirty="0" smtClean="0"/>
              <a:t>Can every computational problem be solved using Turing machines?</a:t>
            </a:r>
          </a:p>
          <a:p>
            <a:pPr marL="137160" indent="0">
              <a:buNone/>
            </a:pPr>
            <a:endParaRPr lang="en-IN" dirty="0" smtClean="0"/>
          </a:p>
          <a:p>
            <a:pPr marL="0" indent="0">
              <a:buNone/>
            </a:pPr>
            <a:endParaRPr lang="en-US" sz="18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4379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896112"/>
          </a:xfrm>
        </p:spPr>
        <p:txBody>
          <a:bodyPr>
            <a:normAutofit/>
          </a:bodyPr>
          <a:lstStyle/>
          <a:p>
            <a:r>
              <a:rPr lang="en-US" dirty="0" smtClean="0"/>
              <a:t>Turing Machines:   </a:t>
            </a:r>
            <a:r>
              <a:rPr lang="en-US" dirty="0" err="1" smtClean="0"/>
              <a:t>Uncomputability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9280"/>
            <a:ext cx="8229600" cy="4693920"/>
          </a:xfrm>
        </p:spPr>
        <p:txBody>
          <a:bodyPr>
            <a:normAutofit/>
          </a:bodyPr>
          <a:lstStyle/>
          <a:p>
            <a:r>
              <a:rPr lang="en-IN" sz="2800" dirty="0" smtClean="0"/>
              <a:t>There are problems for which there exists </a:t>
            </a:r>
            <a:r>
              <a:rPr lang="en-IN" sz="2800" i="1" dirty="0" smtClean="0">
                <a:solidFill>
                  <a:srgbClr val="FF0000"/>
                </a:solidFill>
              </a:rPr>
              <a:t>no</a:t>
            </a:r>
            <a:r>
              <a:rPr lang="en-IN" sz="2800" dirty="0" smtClean="0"/>
              <a:t> TM that halts on every input instances of the problem and outputs the correct answer. </a:t>
            </a:r>
          </a:p>
          <a:p>
            <a:pPr lvl="1">
              <a:buNone/>
            </a:pPr>
            <a:endParaRPr lang="en-US" sz="2200" dirty="0" smtClean="0">
              <a:solidFill>
                <a:srgbClr val="0033CC"/>
              </a:solidFill>
            </a:endParaRPr>
          </a:p>
          <a:p>
            <a:pPr lvl="1">
              <a:buFont typeface="Wingdings" charset="2"/>
              <a:buChar char="Ø"/>
            </a:pPr>
            <a:r>
              <a:rPr lang="en-US" sz="2200" dirty="0">
                <a:solidFill>
                  <a:srgbClr val="0033CC"/>
                </a:solidFill>
              </a:rPr>
              <a:t> </a:t>
            </a:r>
            <a:r>
              <a:rPr lang="en-US" sz="2200" dirty="0" smtClean="0">
                <a:solidFill>
                  <a:srgbClr val="0033CC"/>
                </a:solidFill>
              </a:rPr>
              <a:t>Input</a:t>
            </a:r>
            <a:r>
              <a:rPr lang="en-US" sz="2200" dirty="0">
                <a:solidFill>
                  <a:srgbClr val="0033CC"/>
                </a:solidFill>
              </a:rPr>
              <a:t>:</a:t>
            </a:r>
            <a:r>
              <a:rPr lang="en-US" sz="2200" dirty="0"/>
              <a:t>  A system of polynomial equations in many variables with integer </a:t>
            </a:r>
            <a:r>
              <a:rPr lang="en-US" sz="2200" dirty="0" smtClean="0"/>
              <a:t>coefficients. </a:t>
            </a:r>
          </a:p>
          <a:p>
            <a:pPr lvl="1">
              <a:buFont typeface="Wingdings" charset="2"/>
              <a:buChar char="Ø"/>
            </a:pPr>
            <a:r>
              <a:rPr lang="en-US" sz="2200" dirty="0">
                <a:solidFill>
                  <a:srgbClr val="0033CC"/>
                </a:solidFill>
              </a:rPr>
              <a:t> </a:t>
            </a:r>
            <a:r>
              <a:rPr lang="en-US" sz="2200" dirty="0" smtClean="0">
                <a:solidFill>
                  <a:srgbClr val="0033CC"/>
                </a:solidFill>
              </a:rPr>
              <a:t>Output</a:t>
            </a:r>
            <a:r>
              <a:rPr lang="en-US" sz="2200" dirty="0">
                <a:solidFill>
                  <a:srgbClr val="0033CC"/>
                </a:solidFill>
              </a:rPr>
              <a:t>:</a:t>
            </a:r>
            <a:r>
              <a:rPr lang="en-US" sz="2200" dirty="0"/>
              <a:t>  Check if the system has </a:t>
            </a:r>
            <a:r>
              <a:rPr lang="en-US" sz="2200" dirty="0">
                <a:solidFill>
                  <a:srgbClr val="CC0000"/>
                </a:solidFill>
              </a:rPr>
              <a:t>integer solutions</a:t>
            </a:r>
            <a:r>
              <a:rPr lang="en-US" sz="2200" dirty="0"/>
              <a:t> </a:t>
            </a:r>
            <a:r>
              <a:rPr lang="en-US" sz="2200" dirty="0" smtClean="0"/>
              <a:t>. </a:t>
            </a:r>
          </a:p>
          <a:p>
            <a:pPr lvl="1">
              <a:buFont typeface="Wingdings" charset="2"/>
              <a:buChar char="Ø"/>
            </a:pPr>
            <a:r>
              <a:rPr lang="en-US" sz="2200" dirty="0">
                <a:solidFill>
                  <a:srgbClr val="0033CC"/>
                </a:solidFill>
              </a:rPr>
              <a:t> </a:t>
            </a:r>
            <a:r>
              <a:rPr lang="en-US" sz="2200" dirty="0" smtClean="0">
                <a:solidFill>
                  <a:srgbClr val="0033CC"/>
                </a:solidFill>
              </a:rPr>
              <a:t>Question</a:t>
            </a:r>
            <a:r>
              <a:rPr lang="en-US" sz="2200" dirty="0">
                <a:solidFill>
                  <a:srgbClr val="0033CC"/>
                </a:solidFill>
              </a:rPr>
              <a:t>:</a:t>
            </a:r>
            <a:r>
              <a:rPr lang="en-US" sz="2200" dirty="0"/>
              <a:t> Is there an algorithm to solve this problem? </a:t>
            </a:r>
          </a:p>
          <a:p>
            <a:pPr lvl="1">
              <a:buFont typeface="Wingdings" charset="2"/>
              <a:buChar char="Ø"/>
            </a:pPr>
            <a:endParaRPr lang="en-IN" sz="2400" dirty="0" smtClean="0"/>
          </a:p>
          <a:p>
            <a:pPr marL="402336" lvl="1" indent="0">
              <a:buNone/>
            </a:pPr>
            <a:r>
              <a:rPr lang="en-IN" sz="2400" dirty="0" smtClean="0"/>
              <a:t> </a:t>
            </a:r>
            <a:endParaRPr lang="en-IN" sz="2400" dirty="0"/>
          </a:p>
          <a:p>
            <a:pPr marL="594360" indent="-457200"/>
            <a:endParaRPr lang="en-IN" sz="2800" dirty="0" smtClean="0"/>
          </a:p>
        </p:txBody>
      </p:sp>
    </p:spTree>
    <p:extLst>
      <p:ext uri="{BB962C8B-B14F-4D97-AF65-F5344CB8AC3E}">
        <p14:creationId xmlns:p14="http://schemas.microsoft.com/office/powerpoint/2010/main" val="22631144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896112"/>
          </a:xfrm>
        </p:spPr>
        <p:txBody>
          <a:bodyPr>
            <a:normAutofit/>
          </a:bodyPr>
          <a:lstStyle/>
          <a:p>
            <a:r>
              <a:rPr lang="en-US" dirty="0" smtClean="0"/>
              <a:t>Turing Machines:   </a:t>
            </a:r>
            <a:r>
              <a:rPr lang="en-US" dirty="0" err="1" smtClean="0"/>
              <a:t>Uncomputability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9280"/>
            <a:ext cx="8229600" cy="4693920"/>
          </a:xfrm>
        </p:spPr>
        <p:txBody>
          <a:bodyPr>
            <a:normAutofit/>
          </a:bodyPr>
          <a:lstStyle/>
          <a:p>
            <a:r>
              <a:rPr lang="en-IN" sz="2800" dirty="0" smtClean="0"/>
              <a:t>There are problems for which there exists </a:t>
            </a:r>
            <a:r>
              <a:rPr lang="en-IN" sz="2800" i="1" dirty="0" smtClean="0">
                <a:solidFill>
                  <a:srgbClr val="FF0000"/>
                </a:solidFill>
              </a:rPr>
              <a:t>no</a:t>
            </a:r>
            <a:r>
              <a:rPr lang="en-IN" sz="2800" dirty="0" smtClean="0"/>
              <a:t> TM that halts on every input instances of the problem and outputs the correct answer. </a:t>
            </a:r>
          </a:p>
          <a:p>
            <a:pPr lvl="1">
              <a:buNone/>
            </a:pPr>
            <a:endParaRPr lang="en-US" sz="2200" dirty="0" smtClean="0">
              <a:solidFill>
                <a:srgbClr val="0033CC"/>
              </a:solidFill>
            </a:endParaRPr>
          </a:p>
          <a:p>
            <a:pPr lvl="1">
              <a:buFont typeface="Wingdings" charset="2"/>
              <a:buChar char="Ø"/>
            </a:pPr>
            <a:r>
              <a:rPr lang="en-US" sz="2200" dirty="0">
                <a:solidFill>
                  <a:srgbClr val="0033CC"/>
                </a:solidFill>
              </a:rPr>
              <a:t> </a:t>
            </a:r>
            <a:r>
              <a:rPr lang="en-US" sz="2200" dirty="0" smtClean="0"/>
              <a:t>A typical input instance:</a:t>
            </a:r>
            <a:endParaRPr lang="en-US" sz="2200" dirty="0"/>
          </a:p>
          <a:p>
            <a:pPr lvl="1">
              <a:buFont typeface="Wingdings" charset="2"/>
              <a:buChar char="Ø"/>
            </a:pPr>
            <a:endParaRPr lang="en-IN" sz="2400" dirty="0" smtClean="0"/>
          </a:p>
          <a:p>
            <a:pPr marL="402336" lvl="1" indent="0">
              <a:buNone/>
            </a:pPr>
            <a:r>
              <a:rPr lang="en-IN" sz="2400" dirty="0" smtClean="0"/>
              <a:t> </a:t>
            </a:r>
            <a:endParaRPr lang="en-IN" sz="2400" dirty="0"/>
          </a:p>
          <a:p>
            <a:pPr marL="594360" indent="-457200"/>
            <a:endParaRPr lang="en-IN" sz="2800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2209800" y="4309408"/>
            <a:ext cx="24384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A50021"/>
                </a:solidFill>
              </a:rPr>
              <a:t>x</a:t>
            </a:r>
            <a:r>
              <a:rPr lang="en-US" sz="2400" baseline="30000" dirty="0" smtClean="0">
                <a:solidFill>
                  <a:srgbClr val="A50021"/>
                </a:solidFill>
              </a:rPr>
              <a:t>2</a:t>
            </a:r>
            <a:r>
              <a:rPr lang="en-US" sz="2400" dirty="0" smtClean="0">
                <a:solidFill>
                  <a:srgbClr val="A50021"/>
                </a:solidFill>
              </a:rPr>
              <a:t>y + 5y</a:t>
            </a:r>
            <a:r>
              <a:rPr lang="en-US" sz="2400" baseline="30000" dirty="0" smtClean="0">
                <a:solidFill>
                  <a:srgbClr val="A50021"/>
                </a:solidFill>
              </a:rPr>
              <a:t>3</a:t>
            </a:r>
            <a:r>
              <a:rPr lang="en-US" sz="2400" dirty="0" smtClean="0">
                <a:solidFill>
                  <a:srgbClr val="A50021"/>
                </a:solidFill>
              </a:rPr>
              <a:t> = 3</a:t>
            </a:r>
          </a:p>
          <a:p>
            <a:endParaRPr lang="en-US" sz="2400" dirty="0">
              <a:solidFill>
                <a:srgbClr val="A50021"/>
              </a:solidFill>
            </a:endParaRPr>
          </a:p>
          <a:p>
            <a:r>
              <a:rPr lang="en-US" sz="2400" dirty="0" smtClean="0">
                <a:solidFill>
                  <a:srgbClr val="A50021"/>
                </a:solidFill>
              </a:rPr>
              <a:t>x</a:t>
            </a:r>
            <a:r>
              <a:rPr lang="en-US" sz="2400" baseline="30000" dirty="0" smtClean="0">
                <a:solidFill>
                  <a:srgbClr val="A50021"/>
                </a:solidFill>
              </a:rPr>
              <a:t>2</a:t>
            </a:r>
            <a:r>
              <a:rPr lang="en-US" sz="2400" dirty="0" smtClean="0">
                <a:solidFill>
                  <a:srgbClr val="A50021"/>
                </a:solidFill>
              </a:rPr>
              <a:t> + z</a:t>
            </a:r>
            <a:r>
              <a:rPr lang="en-US" sz="2400" baseline="30000" dirty="0" smtClean="0">
                <a:solidFill>
                  <a:srgbClr val="A50021"/>
                </a:solidFill>
              </a:rPr>
              <a:t>5</a:t>
            </a:r>
            <a:r>
              <a:rPr lang="en-US" sz="2400" dirty="0" smtClean="0">
                <a:solidFill>
                  <a:srgbClr val="A50021"/>
                </a:solidFill>
              </a:rPr>
              <a:t> – 3y</a:t>
            </a:r>
            <a:r>
              <a:rPr lang="en-US" sz="2400" baseline="30000" dirty="0" smtClean="0">
                <a:solidFill>
                  <a:srgbClr val="A50021"/>
                </a:solidFill>
              </a:rPr>
              <a:t>2 </a:t>
            </a:r>
            <a:r>
              <a:rPr lang="en-US" sz="2400" dirty="0" smtClean="0">
                <a:solidFill>
                  <a:srgbClr val="A50021"/>
                </a:solidFill>
              </a:rPr>
              <a:t>= 0</a:t>
            </a:r>
          </a:p>
          <a:p>
            <a:endParaRPr lang="en-US" sz="2400" dirty="0">
              <a:solidFill>
                <a:srgbClr val="A50021"/>
              </a:solidFill>
            </a:endParaRPr>
          </a:p>
          <a:p>
            <a:r>
              <a:rPr lang="en-US" sz="2400" dirty="0" smtClean="0">
                <a:solidFill>
                  <a:srgbClr val="A50021"/>
                </a:solidFill>
              </a:rPr>
              <a:t>y</a:t>
            </a:r>
            <a:r>
              <a:rPr lang="en-US" sz="2400" baseline="30000" dirty="0" smtClean="0">
                <a:solidFill>
                  <a:srgbClr val="A50021"/>
                </a:solidFill>
              </a:rPr>
              <a:t>2 </a:t>
            </a:r>
            <a:r>
              <a:rPr lang="en-US" sz="2400" dirty="0" smtClean="0">
                <a:solidFill>
                  <a:srgbClr val="A50021"/>
                </a:solidFill>
              </a:rPr>
              <a:t>– 4z</a:t>
            </a:r>
            <a:r>
              <a:rPr lang="en-US" sz="2400" baseline="30000" dirty="0" smtClean="0">
                <a:solidFill>
                  <a:srgbClr val="A50021"/>
                </a:solidFill>
              </a:rPr>
              <a:t>6 </a:t>
            </a:r>
            <a:r>
              <a:rPr lang="en-US" sz="2400" dirty="0" smtClean="0">
                <a:solidFill>
                  <a:srgbClr val="A50021"/>
                </a:solidFill>
              </a:rPr>
              <a:t>= 0</a:t>
            </a:r>
            <a:endParaRPr lang="en-US" sz="2400" dirty="0">
              <a:solidFill>
                <a:srgbClr val="A50021"/>
              </a:solidFill>
            </a:endParaRPr>
          </a:p>
        </p:txBody>
      </p:sp>
      <p:sp>
        <p:nvSpPr>
          <p:cNvPr id="5" name="Right Brace 4"/>
          <p:cNvSpPr/>
          <p:nvPr/>
        </p:nvSpPr>
        <p:spPr>
          <a:xfrm>
            <a:off x="4800600" y="4385608"/>
            <a:ext cx="688848" cy="17526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5562600" y="5083076"/>
            <a:ext cx="2971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Integer solutions for x, y, z?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0039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896112"/>
          </a:xfrm>
        </p:spPr>
        <p:txBody>
          <a:bodyPr>
            <a:normAutofit/>
          </a:bodyPr>
          <a:lstStyle/>
          <a:p>
            <a:r>
              <a:rPr lang="en-US" dirty="0" smtClean="0"/>
              <a:t>Turing Machines:   </a:t>
            </a:r>
            <a:r>
              <a:rPr lang="en-US" dirty="0" err="1" smtClean="0"/>
              <a:t>Uncomputability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9280"/>
            <a:ext cx="8229600" cy="4693920"/>
          </a:xfrm>
        </p:spPr>
        <p:txBody>
          <a:bodyPr>
            <a:normAutofit/>
          </a:bodyPr>
          <a:lstStyle/>
          <a:p>
            <a:r>
              <a:rPr lang="en-IN" sz="2800" dirty="0" smtClean="0"/>
              <a:t>There are problems for which there exists </a:t>
            </a:r>
            <a:r>
              <a:rPr lang="en-IN" sz="2800" i="1" dirty="0" smtClean="0">
                <a:solidFill>
                  <a:srgbClr val="FF0000"/>
                </a:solidFill>
              </a:rPr>
              <a:t>no</a:t>
            </a:r>
            <a:r>
              <a:rPr lang="en-IN" sz="2800" dirty="0" smtClean="0"/>
              <a:t> TM that halts on every input instances of the problem and outputs the correct answer. </a:t>
            </a:r>
          </a:p>
          <a:p>
            <a:pPr lvl="1">
              <a:buNone/>
            </a:pPr>
            <a:endParaRPr lang="en-US" sz="2200" dirty="0" smtClean="0">
              <a:solidFill>
                <a:srgbClr val="0033CC"/>
              </a:solidFill>
            </a:endParaRPr>
          </a:p>
          <a:p>
            <a:pPr lvl="1">
              <a:buFont typeface="Wingdings" charset="2"/>
              <a:buChar char="Ø"/>
            </a:pPr>
            <a:r>
              <a:rPr lang="en-US" sz="2200" dirty="0">
                <a:solidFill>
                  <a:srgbClr val="0033CC"/>
                </a:solidFill>
              </a:rPr>
              <a:t> </a:t>
            </a:r>
            <a:r>
              <a:rPr lang="en-US" sz="2200" dirty="0" smtClean="0">
                <a:solidFill>
                  <a:srgbClr val="0033CC"/>
                </a:solidFill>
              </a:rPr>
              <a:t>Input</a:t>
            </a:r>
            <a:r>
              <a:rPr lang="en-US" sz="2200" dirty="0">
                <a:solidFill>
                  <a:srgbClr val="0033CC"/>
                </a:solidFill>
              </a:rPr>
              <a:t>:</a:t>
            </a:r>
            <a:r>
              <a:rPr lang="en-US" sz="2200" dirty="0"/>
              <a:t>  A system of polynomial equations in many variables with integer </a:t>
            </a:r>
            <a:r>
              <a:rPr lang="en-US" sz="2200" dirty="0" smtClean="0"/>
              <a:t>coefficients. </a:t>
            </a:r>
          </a:p>
          <a:p>
            <a:pPr lvl="1">
              <a:buFont typeface="Wingdings" charset="2"/>
              <a:buChar char="Ø"/>
            </a:pPr>
            <a:r>
              <a:rPr lang="en-US" sz="2200" dirty="0">
                <a:solidFill>
                  <a:srgbClr val="0033CC"/>
                </a:solidFill>
              </a:rPr>
              <a:t> </a:t>
            </a:r>
            <a:r>
              <a:rPr lang="en-US" sz="2200" dirty="0" smtClean="0">
                <a:solidFill>
                  <a:srgbClr val="0033CC"/>
                </a:solidFill>
              </a:rPr>
              <a:t>Output</a:t>
            </a:r>
            <a:r>
              <a:rPr lang="en-US" sz="2200" dirty="0">
                <a:solidFill>
                  <a:srgbClr val="0033CC"/>
                </a:solidFill>
              </a:rPr>
              <a:t>:</a:t>
            </a:r>
            <a:r>
              <a:rPr lang="en-US" sz="2200" dirty="0"/>
              <a:t>  Check if the system has </a:t>
            </a:r>
            <a:r>
              <a:rPr lang="en-US" sz="2200" dirty="0">
                <a:solidFill>
                  <a:srgbClr val="CC0000"/>
                </a:solidFill>
              </a:rPr>
              <a:t>integer solutions</a:t>
            </a:r>
            <a:r>
              <a:rPr lang="en-US" sz="2200" dirty="0"/>
              <a:t> </a:t>
            </a:r>
            <a:r>
              <a:rPr lang="en-US" sz="2200" dirty="0" smtClean="0"/>
              <a:t>. </a:t>
            </a:r>
          </a:p>
          <a:p>
            <a:pPr lvl="1">
              <a:buFont typeface="Wingdings" charset="2"/>
              <a:buChar char="Ø"/>
            </a:pPr>
            <a:r>
              <a:rPr lang="en-US" sz="2200" dirty="0">
                <a:solidFill>
                  <a:srgbClr val="0033CC"/>
                </a:solidFill>
              </a:rPr>
              <a:t> </a:t>
            </a:r>
            <a:r>
              <a:rPr lang="en-US" sz="2200" dirty="0" smtClean="0">
                <a:solidFill>
                  <a:srgbClr val="0033CC"/>
                </a:solidFill>
              </a:rPr>
              <a:t>Question</a:t>
            </a:r>
            <a:r>
              <a:rPr lang="en-US" sz="2200" dirty="0">
                <a:solidFill>
                  <a:srgbClr val="0033CC"/>
                </a:solidFill>
              </a:rPr>
              <a:t>:</a:t>
            </a:r>
            <a:r>
              <a:rPr lang="en-US" sz="2200" dirty="0"/>
              <a:t> Is there an algorithm to solve this problem? </a:t>
            </a:r>
          </a:p>
          <a:p>
            <a:pPr marL="402336" lvl="1" indent="0">
              <a:buNone/>
            </a:pPr>
            <a:r>
              <a:rPr lang="en-IN" sz="2400" dirty="0" smtClean="0"/>
              <a:t>                              </a:t>
            </a:r>
            <a:r>
              <a:rPr lang="en-IN" sz="2400" i="1" dirty="0" smtClean="0">
                <a:solidFill>
                  <a:srgbClr val="993300"/>
                </a:solidFill>
              </a:rPr>
              <a:t>(Hilbert’s tenth problem, 1900)</a:t>
            </a:r>
          </a:p>
          <a:p>
            <a:pPr marL="402336" lvl="1" indent="0">
              <a:buNone/>
            </a:pPr>
            <a:r>
              <a:rPr lang="en-IN" sz="2400" dirty="0" smtClean="0">
                <a:solidFill>
                  <a:srgbClr val="993300"/>
                </a:solidFill>
              </a:rPr>
              <a:t> </a:t>
            </a:r>
            <a:endParaRPr lang="en-IN" sz="2400" dirty="0">
              <a:solidFill>
                <a:srgbClr val="993300"/>
              </a:solidFill>
            </a:endParaRPr>
          </a:p>
          <a:p>
            <a:pPr marL="594360" indent="-457200"/>
            <a:endParaRPr lang="en-IN" sz="2800" dirty="0" smtClean="0"/>
          </a:p>
        </p:txBody>
      </p:sp>
    </p:spTree>
    <p:extLst>
      <p:ext uri="{BB962C8B-B14F-4D97-AF65-F5344CB8AC3E}">
        <p14:creationId xmlns:p14="http://schemas.microsoft.com/office/powerpoint/2010/main" val="31930180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896112"/>
          </a:xfrm>
        </p:spPr>
        <p:txBody>
          <a:bodyPr>
            <a:normAutofit/>
          </a:bodyPr>
          <a:lstStyle/>
          <a:p>
            <a:r>
              <a:rPr lang="en-US" dirty="0" smtClean="0"/>
              <a:t>Turing Machines:   </a:t>
            </a:r>
            <a:r>
              <a:rPr lang="en-US" dirty="0" err="1" smtClean="0"/>
              <a:t>Uncomputability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9280"/>
            <a:ext cx="8229600" cy="5227320"/>
          </a:xfrm>
        </p:spPr>
        <p:txBody>
          <a:bodyPr>
            <a:normAutofit/>
          </a:bodyPr>
          <a:lstStyle/>
          <a:p>
            <a:r>
              <a:rPr lang="en-IN" sz="2800" dirty="0" smtClean="0"/>
              <a:t>There are problems for which there exists </a:t>
            </a:r>
            <a:r>
              <a:rPr lang="en-IN" sz="2800" i="1" dirty="0" smtClean="0">
                <a:solidFill>
                  <a:srgbClr val="FF0000"/>
                </a:solidFill>
              </a:rPr>
              <a:t>no</a:t>
            </a:r>
            <a:r>
              <a:rPr lang="en-IN" sz="2800" dirty="0" smtClean="0"/>
              <a:t> TM that halts on every input instances of the problem and outputs the correct answer. </a:t>
            </a:r>
          </a:p>
          <a:p>
            <a:pPr lvl="1">
              <a:buNone/>
            </a:pPr>
            <a:endParaRPr lang="en-US" sz="2200" dirty="0" smtClean="0">
              <a:solidFill>
                <a:srgbClr val="0033CC"/>
              </a:solidFill>
            </a:endParaRPr>
          </a:p>
          <a:p>
            <a:pPr lvl="1">
              <a:buFont typeface="Wingdings" charset="2"/>
              <a:buChar char="Ø"/>
            </a:pPr>
            <a:r>
              <a:rPr lang="en-US" sz="2200" dirty="0">
                <a:solidFill>
                  <a:srgbClr val="0033CC"/>
                </a:solidFill>
              </a:rPr>
              <a:t> </a:t>
            </a:r>
            <a:r>
              <a:rPr lang="en-US" sz="2200" dirty="0" smtClean="0">
                <a:solidFill>
                  <a:srgbClr val="0033CC"/>
                </a:solidFill>
              </a:rPr>
              <a:t>Input</a:t>
            </a:r>
            <a:r>
              <a:rPr lang="en-US" sz="2200" dirty="0">
                <a:solidFill>
                  <a:srgbClr val="0033CC"/>
                </a:solidFill>
              </a:rPr>
              <a:t>:</a:t>
            </a:r>
            <a:r>
              <a:rPr lang="en-US" sz="2200" dirty="0"/>
              <a:t>  A system of polynomial equations in many variables with integer </a:t>
            </a:r>
            <a:r>
              <a:rPr lang="en-US" sz="2200" dirty="0" smtClean="0"/>
              <a:t>coefficients. </a:t>
            </a:r>
          </a:p>
          <a:p>
            <a:pPr lvl="1">
              <a:buFont typeface="Wingdings" charset="2"/>
              <a:buChar char="Ø"/>
            </a:pPr>
            <a:r>
              <a:rPr lang="en-US" sz="2200" dirty="0">
                <a:solidFill>
                  <a:srgbClr val="0033CC"/>
                </a:solidFill>
              </a:rPr>
              <a:t> </a:t>
            </a:r>
            <a:r>
              <a:rPr lang="en-US" sz="2200" dirty="0" smtClean="0">
                <a:solidFill>
                  <a:srgbClr val="0033CC"/>
                </a:solidFill>
              </a:rPr>
              <a:t>Output</a:t>
            </a:r>
            <a:r>
              <a:rPr lang="en-US" sz="2200" dirty="0">
                <a:solidFill>
                  <a:srgbClr val="0033CC"/>
                </a:solidFill>
              </a:rPr>
              <a:t>:</a:t>
            </a:r>
            <a:r>
              <a:rPr lang="en-US" sz="2200" dirty="0"/>
              <a:t>  Check if the system has </a:t>
            </a:r>
            <a:r>
              <a:rPr lang="en-US" sz="2200" dirty="0">
                <a:solidFill>
                  <a:srgbClr val="CC0000"/>
                </a:solidFill>
              </a:rPr>
              <a:t>integer solutions</a:t>
            </a:r>
            <a:r>
              <a:rPr lang="en-US" sz="2200" dirty="0"/>
              <a:t> </a:t>
            </a:r>
            <a:r>
              <a:rPr lang="en-US" sz="2200" dirty="0" smtClean="0"/>
              <a:t>. </a:t>
            </a:r>
          </a:p>
          <a:p>
            <a:pPr lvl="1">
              <a:buFont typeface="Wingdings" charset="2"/>
              <a:buChar char="Ø"/>
            </a:pPr>
            <a:r>
              <a:rPr lang="en-US" sz="2200" dirty="0">
                <a:solidFill>
                  <a:srgbClr val="0033CC"/>
                </a:solidFill>
              </a:rPr>
              <a:t> </a:t>
            </a:r>
            <a:r>
              <a:rPr lang="en-US" sz="2200" dirty="0" smtClean="0">
                <a:solidFill>
                  <a:srgbClr val="0033CC"/>
                </a:solidFill>
              </a:rPr>
              <a:t>Question</a:t>
            </a:r>
            <a:r>
              <a:rPr lang="en-US" sz="2200" dirty="0">
                <a:solidFill>
                  <a:srgbClr val="0033CC"/>
                </a:solidFill>
              </a:rPr>
              <a:t>:</a:t>
            </a:r>
            <a:r>
              <a:rPr lang="en-US" sz="2200" dirty="0"/>
              <a:t> Is there an algorithm to solve this problem? </a:t>
            </a:r>
            <a:endParaRPr lang="en-US" dirty="0"/>
          </a:p>
          <a:p>
            <a:endParaRPr lang="en-IN" sz="2500" dirty="0" smtClean="0">
              <a:solidFill>
                <a:schemeClr val="accent4"/>
              </a:solidFill>
            </a:endParaRPr>
          </a:p>
          <a:p>
            <a:r>
              <a:rPr lang="en-IN" sz="2500" dirty="0" smtClean="0">
                <a:solidFill>
                  <a:schemeClr val="accent4"/>
                </a:solidFill>
              </a:rPr>
              <a:t>Theorem. </a:t>
            </a:r>
            <a:r>
              <a:rPr lang="en-IN" sz="2500" dirty="0" smtClean="0"/>
              <a:t>There does not exist any algorithm (realizable by a TM) to solve this problem.</a:t>
            </a:r>
          </a:p>
          <a:p>
            <a:pPr marL="402336" lvl="1" indent="0">
              <a:buNone/>
            </a:pPr>
            <a:r>
              <a:rPr lang="en-IN" sz="2500" dirty="0" smtClean="0"/>
              <a:t> </a:t>
            </a:r>
            <a:endParaRPr lang="en-IN" sz="2500" dirty="0"/>
          </a:p>
          <a:p>
            <a:pPr marL="594360" indent="-457200"/>
            <a:endParaRPr lang="en-IN" sz="2800" dirty="0" smtClean="0"/>
          </a:p>
        </p:txBody>
      </p:sp>
    </p:spTree>
    <p:extLst>
      <p:ext uri="{BB962C8B-B14F-4D97-AF65-F5344CB8AC3E}">
        <p14:creationId xmlns:p14="http://schemas.microsoft.com/office/powerpoint/2010/main" val="18185767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896112"/>
          </a:xfrm>
        </p:spPr>
        <p:txBody>
          <a:bodyPr>
            <a:normAutofit/>
          </a:bodyPr>
          <a:lstStyle/>
          <a:p>
            <a:r>
              <a:rPr lang="en-US" dirty="0" smtClean="0"/>
              <a:t>Why Turing Machines?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9280"/>
            <a:ext cx="8229600" cy="4693920"/>
          </a:xfrm>
        </p:spPr>
        <p:txBody>
          <a:bodyPr>
            <a:normAutofit/>
          </a:bodyPr>
          <a:lstStyle/>
          <a:p>
            <a:r>
              <a:rPr lang="en-IN" sz="2800" dirty="0" smtClean="0"/>
              <a:t>TMs are natural and intuitive.</a:t>
            </a:r>
          </a:p>
          <a:p>
            <a:endParaRPr lang="en-IN" sz="2800" dirty="0"/>
          </a:p>
          <a:p>
            <a:pPr algn="just"/>
            <a:r>
              <a:rPr lang="en-US" sz="2800" dirty="0">
                <a:solidFill>
                  <a:srgbClr val="0033CC"/>
                </a:solidFill>
              </a:rPr>
              <a:t>Church-Turing thesis</a:t>
            </a:r>
            <a:r>
              <a:rPr lang="en-US" sz="2800" dirty="0"/>
              <a:t>: </a:t>
            </a:r>
            <a:r>
              <a:rPr lang="en-US" sz="2800" dirty="0" smtClean="0"/>
              <a:t> </a:t>
            </a:r>
            <a:r>
              <a:rPr lang="en-US" sz="2800" i="1" dirty="0" smtClean="0"/>
              <a:t>“</a:t>
            </a:r>
            <a:r>
              <a:rPr lang="en-US" sz="2800" i="1" dirty="0"/>
              <a:t>Every</a:t>
            </a:r>
            <a:r>
              <a:rPr lang="en-US" sz="2800" dirty="0"/>
              <a:t> </a:t>
            </a:r>
            <a:r>
              <a:rPr lang="en-US" sz="2800" i="1" dirty="0"/>
              <a:t>physically realizable computation device – whether it’s based on silicon, DNA, neurons or some other alien technology – can be simulated by a Turing machine”. </a:t>
            </a:r>
            <a:endParaRPr lang="en-US" sz="2800" i="1" dirty="0" smtClean="0"/>
          </a:p>
          <a:p>
            <a:pPr marL="82296" indent="0">
              <a:buNone/>
            </a:pPr>
            <a:r>
              <a:rPr lang="en-US" sz="2800" i="1" dirty="0"/>
              <a:t> </a:t>
            </a:r>
            <a:r>
              <a:rPr lang="en-US" sz="2800" i="1" dirty="0" smtClean="0"/>
              <a:t>                         </a:t>
            </a:r>
            <a:r>
              <a:rPr lang="en-US" sz="2800" i="1" dirty="0"/>
              <a:t>--- </a:t>
            </a:r>
            <a:r>
              <a:rPr lang="en-US" sz="2800" dirty="0"/>
              <a:t>[</a:t>
            </a:r>
            <a:r>
              <a:rPr lang="en-US" sz="2800" dirty="0">
                <a:solidFill>
                  <a:srgbClr val="7030A0"/>
                </a:solidFill>
              </a:rPr>
              <a:t>quote from </a:t>
            </a:r>
            <a:r>
              <a:rPr lang="en-US" sz="2800" dirty="0" err="1">
                <a:solidFill>
                  <a:srgbClr val="7030A0"/>
                </a:solidFill>
              </a:rPr>
              <a:t>Arora</a:t>
            </a:r>
            <a:r>
              <a:rPr lang="en-US" sz="2800" dirty="0">
                <a:solidFill>
                  <a:srgbClr val="7030A0"/>
                </a:solidFill>
              </a:rPr>
              <a:t>-Barak’s book</a:t>
            </a:r>
            <a:r>
              <a:rPr lang="en-US" sz="2800" dirty="0"/>
              <a:t>]</a:t>
            </a:r>
          </a:p>
          <a:p>
            <a:pPr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2921921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896112"/>
          </a:xfrm>
        </p:spPr>
        <p:txBody>
          <a:bodyPr>
            <a:normAutofit/>
          </a:bodyPr>
          <a:lstStyle/>
          <a:p>
            <a:r>
              <a:rPr lang="en-US" dirty="0" smtClean="0"/>
              <a:t>Why Turing Machines?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9280"/>
            <a:ext cx="8229600" cy="4693920"/>
          </a:xfrm>
        </p:spPr>
        <p:txBody>
          <a:bodyPr>
            <a:normAutofit/>
          </a:bodyPr>
          <a:lstStyle/>
          <a:p>
            <a:r>
              <a:rPr lang="en-IN" sz="2800" dirty="0" smtClean="0"/>
              <a:t>TMs are natural and intuitive.</a:t>
            </a:r>
          </a:p>
          <a:p>
            <a:endParaRPr lang="en-IN" sz="2800" dirty="0"/>
          </a:p>
          <a:p>
            <a:pPr algn="just"/>
            <a:r>
              <a:rPr lang="en-US" sz="2800" dirty="0">
                <a:solidFill>
                  <a:srgbClr val="0033CC"/>
                </a:solidFill>
              </a:rPr>
              <a:t>Church-Turing thesis</a:t>
            </a:r>
            <a:r>
              <a:rPr lang="en-US" sz="2800" dirty="0"/>
              <a:t>: </a:t>
            </a:r>
            <a:r>
              <a:rPr lang="en-US" sz="2800" dirty="0" smtClean="0"/>
              <a:t> </a:t>
            </a:r>
            <a:r>
              <a:rPr lang="en-US" sz="2800" i="1" dirty="0" smtClean="0"/>
              <a:t>“</a:t>
            </a:r>
            <a:r>
              <a:rPr lang="en-US" sz="2800" i="1" dirty="0"/>
              <a:t>Every</a:t>
            </a:r>
            <a:r>
              <a:rPr lang="en-US" sz="2800" dirty="0"/>
              <a:t> </a:t>
            </a:r>
            <a:r>
              <a:rPr lang="en-US" sz="2800" i="1" dirty="0"/>
              <a:t>physically realizable computation device – whether it’s based on silicon, DNA, neurons or some other alien technology – can be simulated by a Turing machine”. </a:t>
            </a:r>
            <a:endParaRPr lang="en-US" sz="2800" i="1" dirty="0" smtClean="0"/>
          </a:p>
          <a:p>
            <a:pPr marL="82296" indent="0">
              <a:buNone/>
            </a:pPr>
            <a:r>
              <a:rPr lang="en-US" sz="2800" i="1" dirty="0"/>
              <a:t> </a:t>
            </a:r>
            <a:r>
              <a:rPr lang="en-US" sz="2800" i="1" dirty="0" smtClean="0"/>
              <a:t>                         </a:t>
            </a:r>
            <a:r>
              <a:rPr lang="en-US" sz="2800" i="1" dirty="0"/>
              <a:t>--- </a:t>
            </a:r>
            <a:r>
              <a:rPr lang="en-US" sz="2800" dirty="0"/>
              <a:t>[</a:t>
            </a:r>
            <a:r>
              <a:rPr lang="en-US" sz="2800" dirty="0">
                <a:solidFill>
                  <a:srgbClr val="7030A0"/>
                </a:solidFill>
              </a:rPr>
              <a:t>quote from </a:t>
            </a:r>
            <a:r>
              <a:rPr lang="en-US" sz="2800" dirty="0" err="1">
                <a:solidFill>
                  <a:srgbClr val="7030A0"/>
                </a:solidFill>
              </a:rPr>
              <a:t>Arora</a:t>
            </a:r>
            <a:r>
              <a:rPr lang="en-US" sz="2800" dirty="0">
                <a:solidFill>
                  <a:srgbClr val="7030A0"/>
                </a:solidFill>
              </a:rPr>
              <a:t>-Barak’s book</a:t>
            </a:r>
            <a:r>
              <a:rPr lang="en-US" sz="2800" dirty="0" smtClean="0"/>
              <a:t>]</a:t>
            </a:r>
          </a:p>
          <a:p>
            <a:pPr algn="just"/>
            <a:r>
              <a:rPr lang="en-US" sz="2800" dirty="0" smtClean="0"/>
              <a:t>Several other computational models can be simulated by TMs.</a:t>
            </a:r>
            <a:endParaRPr lang="en-US" sz="2800" dirty="0"/>
          </a:p>
          <a:p>
            <a:pPr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317855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 smtClean="0"/>
              <a:t>About the course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4800600"/>
          </a:xfrm>
        </p:spPr>
        <p:txBody>
          <a:bodyPr/>
          <a:lstStyle/>
          <a:p>
            <a:pPr algn="just"/>
            <a:r>
              <a:rPr lang="en-US" sz="2800" dirty="0" smtClean="0"/>
              <a:t>Computational complexity attempts </a:t>
            </a:r>
            <a:r>
              <a:rPr lang="en-US" sz="2800" dirty="0"/>
              <a:t>to classify computational </a:t>
            </a:r>
            <a:r>
              <a:rPr lang="en-US" sz="2800" dirty="0">
                <a:solidFill>
                  <a:srgbClr val="CC0000"/>
                </a:solidFill>
              </a:rPr>
              <a:t>problems</a:t>
            </a:r>
            <a:r>
              <a:rPr lang="en-US" sz="2800" dirty="0"/>
              <a:t> based on the amount of </a:t>
            </a:r>
            <a:r>
              <a:rPr lang="en-US" sz="2800" dirty="0">
                <a:solidFill>
                  <a:srgbClr val="CC0000"/>
                </a:solidFill>
              </a:rPr>
              <a:t>resources</a:t>
            </a:r>
            <a:r>
              <a:rPr lang="en-US" sz="2800" dirty="0"/>
              <a:t> required by </a:t>
            </a:r>
            <a:r>
              <a:rPr lang="en-US" sz="2800" dirty="0" smtClean="0">
                <a:solidFill>
                  <a:srgbClr val="CC0000"/>
                </a:solidFill>
              </a:rPr>
              <a:t>algorithms</a:t>
            </a:r>
            <a:r>
              <a:rPr lang="en-US" sz="2800" dirty="0" smtClean="0"/>
              <a:t> </a:t>
            </a:r>
            <a:r>
              <a:rPr lang="en-US" sz="2800" dirty="0"/>
              <a:t>to solve </a:t>
            </a:r>
            <a:r>
              <a:rPr lang="en-US" sz="2800" dirty="0" smtClean="0"/>
              <a:t>them.</a:t>
            </a:r>
            <a:endParaRPr lang="en-US" sz="2800" dirty="0"/>
          </a:p>
          <a:p>
            <a:r>
              <a:rPr lang="en-US" sz="2800" dirty="0" smtClean="0"/>
              <a:t>Computational </a:t>
            </a:r>
            <a:r>
              <a:rPr lang="en-US" sz="2800" b="1" dirty="0" smtClean="0"/>
              <a:t>problems</a:t>
            </a:r>
            <a:r>
              <a:rPr lang="en-US" sz="2800" dirty="0" smtClean="0"/>
              <a:t> come in various flavors: </a:t>
            </a:r>
          </a:p>
          <a:p>
            <a:pPr marL="82296" indent="0">
              <a:buNone/>
            </a:pPr>
            <a:r>
              <a:rPr lang="en-US" sz="2800" dirty="0"/>
              <a:t> </a:t>
            </a:r>
            <a:r>
              <a:rPr lang="en-US" sz="2800" dirty="0" smtClean="0"/>
              <a:t>                   a. </a:t>
            </a:r>
            <a:r>
              <a:rPr lang="en-US" sz="2800" dirty="0" smtClean="0">
                <a:solidFill>
                  <a:srgbClr val="3366FF"/>
                </a:solidFill>
              </a:rPr>
              <a:t>Decision problem</a:t>
            </a:r>
          </a:p>
          <a:p>
            <a:pPr marL="82296" indent="0">
              <a:buNone/>
            </a:pPr>
            <a:r>
              <a:rPr lang="en-US" sz="2800" dirty="0">
                <a:solidFill>
                  <a:srgbClr val="3366FF"/>
                </a:solidFill>
              </a:rPr>
              <a:t> </a:t>
            </a:r>
            <a:r>
              <a:rPr lang="en-US" sz="2800" dirty="0" smtClean="0">
                <a:solidFill>
                  <a:srgbClr val="3366FF"/>
                </a:solidFill>
              </a:rPr>
              <a:t>                   </a:t>
            </a:r>
            <a:r>
              <a:rPr lang="en-US" sz="2800" dirty="0" smtClean="0">
                <a:solidFill>
                  <a:srgbClr val="000000"/>
                </a:solidFill>
              </a:rPr>
              <a:t>b.</a:t>
            </a:r>
            <a:r>
              <a:rPr lang="en-US" sz="2800" dirty="0" smtClean="0">
                <a:solidFill>
                  <a:srgbClr val="3366FF"/>
                </a:solidFill>
              </a:rPr>
              <a:t> Search problem</a:t>
            </a:r>
          </a:p>
          <a:p>
            <a:pPr marL="82296" indent="0">
              <a:buNone/>
            </a:pPr>
            <a:r>
              <a:rPr lang="en-US" sz="2800" dirty="0">
                <a:solidFill>
                  <a:srgbClr val="3366FF"/>
                </a:solidFill>
              </a:rPr>
              <a:t> </a:t>
            </a:r>
            <a:r>
              <a:rPr lang="en-US" sz="2800" dirty="0" smtClean="0">
                <a:solidFill>
                  <a:srgbClr val="3366FF"/>
                </a:solidFill>
              </a:rPr>
              <a:t>                   </a:t>
            </a:r>
            <a:r>
              <a:rPr lang="en-US" sz="2800" dirty="0" smtClean="0">
                <a:solidFill>
                  <a:srgbClr val="000000"/>
                </a:solidFill>
              </a:rPr>
              <a:t>c.</a:t>
            </a:r>
            <a:r>
              <a:rPr lang="en-US" sz="2800" dirty="0" smtClean="0">
                <a:solidFill>
                  <a:srgbClr val="3366FF"/>
                </a:solidFill>
              </a:rPr>
              <a:t> Counting problem</a:t>
            </a:r>
          </a:p>
          <a:p>
            <a:pPr marL="82296" indent="0">
              <a:buNone/>
            </a:pPr>
            <a:r>
              <a:rPr lang="en-US" sz="2800" dirty="0">
                <a:solidFill>
                  <a:srgbClr val="3366FF"/>
                </a:solidFill>
              </a:rPr>
              <a:t> </a:t>
            </a:r>
            <a:r>
              <a:rPr lang="en-US" sz="2800" dirty="0" smtClean="0">
                <a:solidFill>
                  <a:srgbClr val="3366FF"/>
                </a:solidFill>
              </a:rPr>
              <a:t>         </a:t>
            </a:r>
            <a:r>
              <a:rPr lang="en-US" sz="2500" dirty="0" smtClean="0">
                <a:solidFill>
                  <a:srgbClr val="800000"/>
                </a:solidFill>
              </a:rPr>
              <a:t>Example:   </a:t>
            </a:r>
            <a:r>
              <a:rPr lang="en-US" sz="2500" dirty="0" smtClean="0"/>
              <a:t>Find the number of cycles in a graph</a:t>
            </a:r>
          </a:p>
          <a:p>
            <a:pPr marL="82296" indent="0">
              <a:buNone/>
            </a:pPr>
            <a:r>
              <a:rPr lang="en-US" sz="2800" dirty="0"/>
              <a:t> </a:t>
            </a:r>
            <a:r>
              <a:rPr lang="en-US" sz="2800" dirty="0" smtClean="0"/>
              <a:t>      </a:t>
            </a:r>
            <a:endParaRPr lang="en-US" sz="2500" dirty="0"/>
          </a:p>
        </p:txBody>
      </p:sp>
    </p:spTree>
    <p:extLst>
      <p:ext uri="{BB962C8B-B14F-4D97-AF65-F5344CB8AC3E}">
        <p14:creationId xmlns:p14="http://schemas.microsoft.com/office/powerpoint/2010/main" val="3492961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57400" y="2685288"/>
            <a:ext cx="8686800" cy="896112"/>
          </a:xfrm>
        </p:spPr>
        <p:txBody>
          <a:bodyPr>
            <a:normAutofit/>
          </a:bodyPr>
          <a:lstStyle/>
          <a:p>
            <a:r>
              <a:rPr lang="en-US" dirty="0" smtClean="0"/>
              <a:t>Basic facts about TMs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14774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896112"/>
          </a:xfrm>
        </p:spPr>
        <p:txBody>
          <a:bodyPr>
            <a:normAutofit/>
          </a:bodyPr>
          <a:lstStyle/>
          <a:p>
            <a:r>
              <a:rPr lang="en-US" dirty="0" smtClean="0"/>
              <a:t>Turing Machines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9280"/>
            <a:ext cx="8229600" cy="4693920"/>
          </a:xfrm>
        </p:spPr>
        <p:txBody>
          <a:bodyPr>
            <a:normAutofit/>
          </a:bodyPr>
          <a:lstStyle/>
          <a:p>
            <a:pPr marL="594360" indent="-457200" algn="just"/>
            <a:r>
              <a:rPr lang="en-IN" sz="2800" dirty="0" smtClean="0">
                <a:solidFill>
                  <a:srgbClr val="3366FF"/>
                </a:solidFill>
              </a:rPr>
              <a:t>Time constructible functions</a:t>
            </a:r>
            <a:r>
              <a:rPr lang="en-IN" sz="2800" dirty="0" smtClean="0"/>
              <a:t>.  A function </a:t>
            </a:r>
            <a:r>
              <a:rPr lang="en-IN" sz="2800" dirty="0">
                <a:solidFill>
                  <a:srgbClr val="CC0000"/>
                </a:solidFill>
              </a:rPr>
              <a:t>T:  </a:t>
            </a:r>
            <a:r>
              <a:rPr lang="en-IN" sz="2800" dirty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CC0000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N     </a:t>
            </a:r>
            <a:r>
              <a:rPr lang="en-IN" sz="2800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CC0000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N </a:t>
            </a:r>
            <a:r>
              <a:rPr lang="en-IN" sz="2800" dirty="0" smtClean="0"/>
              <a:t>is </a:t>
            </a:r>
            <a:r>
              <a:rPr lang="en-IN" sz="2800" i="1" u="sng" dirty="0" smtClean="0"/>
              <a:t>time constructible</a:t>
            </a:r>
            <a:r>
              <a:rPr lang="en-IN" sz="2800" i="1" dirty="0" smtClean="0"/>
              <a:t> </a:t>
            </a:r>
            <a:r>
              <a:rPr lang="en-IN" sz="2800" dirty="0" smtClean="0"/>
              <a:t>if </a:t>
            </a:r>
            <a:r>
              <a:rPr lang="en-IN" sz="2800" dirty="0" smtClean="0">
                <a:solidFill>
                  <a:srgbClr val="CC0000"/>
                </a:solidFill>
              </a:rPr>
              <a:t>T(n) ≥ n </a:t>
            </a:r>
            <a:r>
              <a:rPr lang="en-IN" sz="2800" dirty="0" smtClean="0"/>
              <a:t>and there’s a TM that computes the function that maps </a:t>
            </a:r>
            <a:r>
              <a:rPr lang="en-IN" sz="2800" dirty="0" smtClean="0">
                <a:solidFill>
                  <a:srgbClr val="CC0000"/>
                </a:solidFill>
              </a:rPr>
              <a:t>x</a:t>
            </a:r>
            <a:r>
              <a:rPr lang="en-IN" sz="2800" dirty="0" smtClean="0"/>
              <a:t> to </a:t>
            </a:r>
            <a:r>
              <a:rPr lang="en-IN" sz="2800" dirty="0" smtClean="0">
                <a:solidFill>
                  <a:srgbClr val="CC0000"/>
                </a:solidFill>
              </a:rPr>
              <a:t>T(|x|)</a:t>
            </a:r>
            <a:r>
              <a:rPr lang="en-IN" sz="2800" dirty="0" smtClean="0"/>
              <a:t> in </a:t>
            </a:r>
            <a:r>
              <a:rPr lang="en-IN" sz="2800" dirty="0" smtClean="0">
                <a:solidFill>
                  <a:srgbClr val="CC0000"/>
                </a:solidFill>
              </a:rPr>
              <a:t>O(T(|x|))</a:t>
            </a:r>
            <a:r>
              <a:rPr lang="en-IN" sz="2800" dirty="0" smtClean="0"/>
              <a:t> time. </a:t>
            </a:r>
          </a:p>
          <a:p>
            <a:pPr marL="594360" indent="-457200"/>
            <a:endParaRPr lang="en-IN" sz="2800" dirty="0"/>
          </a:p>
          <a:p>
            <a:pPr marL="594360" indent="-457200"/>
            <a:r>
              <a:rPr lang="en-IN" sz="2800" dirty="0" smtClean="0">
                <a:solidFill>
                  <a:srgbClr val="800000"/>
                </a:solidFill>
              </a:rPr>
              <a:t>Examples:</a:t>
            </a:r>
            <a:r>
              <a:rPr lang="en-IN" sz="2800" dirty="0" smtClean="0">
                <a:solidFill>
                  <a:srgbClr val="993300"/>
                </a:solidFill>
              </a:rPr>
              <a:t>  </a:t>
            </a:r>
            <a:r>
              <a:rPr lang="en-IN" sz="2800" dirty="0" smtClean="0">
                <a:solidFill>
                  <a:srgbClr val="CC0000"/>
                </a:solidFill>
              </a:rPr>
              <a:t>T(n) = n</a:t>
            </a:r>
            <a:r>
              <a:rPr lang="en-IN" sz="2800" baseline="30000" dirty="0" smtClean="0">
                <a:solidFill>
                  <a:srgbClr val="CC0000"/>
                </a:solidFill>
              </a:rPr>
              <a:t>2</a:t>
            </a:r>
            <a:r>
              <a:rPr lang="en-IN" sz="2800" dirty="0" smtClean="0"/>
              <a:t>, or </a:t>
            </a:r>
            <a:r>
              <a:rPr lang="en-IN" sz="2800" dirty="0" smtClean="0">
                <a:solidFill>
                  <a:srgbClr val="CC0000"/>
                </a:solidFill>
              </a:rPr>
              <a:t>2</a:t>
            </a:r>
            <a:r>
              <a:rPr lang="en-IN" sz="2800" baseline="30000" dirty="0" smtClean="0">
                <a:solidFill>
                  <a:srgbClr val="CC0000"/>
                </a:solidFill>
              </a:rPr>
              <a:t>n</a:t>
            </a:r>
            <a:r>
              <a:rPr lang="en-IN" sz="2800" dirty="0" smtClean="0"/>
              <a:t>, or </a:t>
            </a:r>
            <a:r>
              <a:rPr lang="en-IN" sz="2800" dirty="0" smtClean="0">
                <a:solidFill>
                  <a:srgbClr val="CC0000"/>
                </a:solidFill>
              </a:rPr>
              <a:t>n log n</a:t>
            </a:r>
          </a:p>
        </p:txBody>
      </p:sp>
      <p:cxnSp>
        <p:nvCxnSpPr>
          <p:cNvPr id="4" name="Straight Arrow Connector 3"/>
          <p:cNvCxnSpPr/>
          <p:nvPr/>
        </p:nvCxnSpPr>
        <p:spPr>
          <a:xfrm>
            <a:off x="7924800" y="2133600"/>
            <a:ext cx="304800" cy="0"/>
          </a:xfrm>
          <a:prstGeom prst="straightConnector1">
            <a:avLst/>
          </a:prstGeom>
          <a:ln>
            <a:solidFill>
              <a:srgbClr val="CC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Right Brace 4"/>
          <p:cNvSpPr/>
          <p:nvPr/>
        </p:nvSpPr>
        <p:spPr>
          <a:xfrm rot="5400000">
            <a:off x="7658100" y="3009900"/>
            <a:ext cx="228600" cy="609600"/>
          </a:xfrm>
          <a:prstGeom prst="righ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7467600" y="3429000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</a:t>
            </a:r>
            <a:r>
              <a:rPr lang="en-US" dirty="0" smtClean="0"/>
              <a:t>n binary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27455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896112"/>
          </a:xfrm>
        </p:spPr>
        <p:txBody>
          <a:bodyPr>
            <a:normAutofit/>
          </a:bodyPr>
          <a:lstStyle/>
          <a:p>
            <a:r>
              <a:rPr lang="en-US" dirty="0" smtClean="0"/>
              <a:t>Turing Machines:  Robustness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9280"/>
            <a:ext cx="8229600" cy="5151120"/>
          </a:xfrm>
        </p:spPr>
        <p:txBody>
          <a:bodyPr>
            <a:normAutofit/>
          </a:bodyPr>
          <a:lstStyle/>
          <a:p>
            <a:pPr marL="365760" lvl="1" indent="-283464" algn="just">
              <a:spcBef>
                <a:spcPts val="600"/>
              </a:spcBef>
              <a:buSzPct val="80000"/>
              <a:buFont typeface="Wingdings 2"/>
              <a:buChar char=""/>
            </a:pPr>
            <a:r>
              <a:rPr lang="en-IN" dirty="0"/>
              <a:t>Let </a:t>
            </a:r>
            <a:r>
              <a:rPr lang="en-IN" dirty="0">
                <a:solidFill>
                  <a:srgbClr val="CC0000"/>
                </a:solidFill>
              </a:rPr>
              <a:t>f:  {0,1}*      {0,1}* </a:t>
            </a:r>
            <a:r>
              <a:rPr lang="en-IN" dirty="0"/>
              <a:t>and </a:t>
            </a:r>
            <a:r>
              <a:rPr lang="en-IN" dirty="0">
                <a:solidFill>
                  <a:srgbClr val="CC0000"/>
                </a:solidFill>
              </a:rPr>
              <a:t>T:  </a:t>
            </a:r>
            <a:r>
              <a:rPr lang="en-IN" dirty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CC0000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N     N  </a:t>
            </a:r>
            <a:r>
              <a:rPr lang="en-IN" dirty="0"/>
              <a:t>be a time constructible function. </a:t>
            </a:r>
            <a:endParaRPr lang="en-IN" dirty="0" smtClean="0">
              <a:solidFill>
                <a:srgbClr val="3366FF"/>
              </a:solidFill>
            </a:endParaRPr>
          </a:p>
          <a:p>
            <a:endParaRPr lang="en-IN" sz="1000" dirty="0" smtClean="0">
              <a:solidFill>
                <a:srgbClr val="3366FF"/>
              </a:solidFill>
            </a:endParaRPr>
          </a:p>
          <a:p>
            <a:r>
              <a:rPr lang="en-IN" sz="2800" dirty="0" smtClean="0">
                <a:solidFill>
                  <a:srgbClr val="3366FF"/>
                </a:solidFill>
              </a:rPr>
              <a:t> Binary </a:t>
            </a:r>
            <a:r>
              <a:rPr lang="en-IN" sz="2800" dirty="0" smtClean="0">
                <a:solidFill>
                  <a:srgbClr val="3366FF"/>
                </a:solidFill>
              </a:rPr>
              <a:t>alphabets suffice.</a:t>
            </a:r>
            <a:r>
              <a:rPr lang="en-IN" sz="2800" dirty="0" smtClean="0"/>
              <a:t> </a:t>
            </a:r>
          </a:p>
          <a:p>
            <a:pPr lvl="1" algn="just">
              <a:buFont typeface="Wingdings" charset="2"/>
              <a:buChar char="Ø"/>
            </a:pPr>
            <a:r>
              <a:rPr lang="en-IN" sz="2400" dirty="0" smtClean="0"/>
              <a:t> If a TM </a:t>
            </a:r>
            <a:r>
              <a:rPr lang="en-IN" sz="2400" dirty="0" smtClean="0">
                <a:solidFill>
                  <a:srgbClr val="CC0000"/>
                </a:solidFill>
              </a:rPr>
              <a:t>M</a:t>
            </a:r>
            <a:r>
              <a:rPr lang="en-IN" sz="2400" dirty="0" smtClean="0"/>
              <a:t> computes </a:t>
            </a:r>
            <a:r>
              <a:rPr lang="en-IN" sz="2400" dirty="0" smtClean="0">
                <a:solidFill>
                  <a:srgbClr val="CC0000"/>
                </a:solidFill>
              </a:rPr>
              <a:t>f</a:t>
            </a:r>
            <a:r>
              <a:rPr lang="en-IN" sz="2400" dirty="0" smtClean="0"/>
              <a:t> in </a:t>
            </a:r>
            <a:r>
              <a:rPr lang="en-IN" sz="2400" dirty="0" smtClean="0">
                <a:solidFill>
                  <a:srgbClr val="CC0000"/>
                </a:solidFill>
              </a:rPr>
              <a:t>T(n) </a:t>
            </a:r>
            <a:r>
              <a:rPr lang="en-IN" sz="2400" dirty="0" smtClean="0"/>
              <a:t>time using </a:t>
            </a:r>
            <a:r>
              <a:rPr lang="en-IN" sz="2400" dirty="0" smtClean="0">
                <a:solidFill>
                  <a:srgbClr val="CC0000"/>
                </a:solidFill>
              </a:rPr>
              <a:t>Γ </a:t>
            </a:r>
            <a:r>
              <a:rPr lang="en-IN" sz="2400" dirty="0" smtClean="0"/>
              <a:t>as </a:t>
            </a:r>
            <a:r>
              <a:rPr lang="en-IN" sz="2400" dirty="0" smtClean="0"/>
              <a:t>the alphabet set then there’s another TM </a:t>
            </a:r>
            <a:r>
              <a:rPr lang="en-IN" sz="2400" dirty="0" smtClean="0">
                <a:solidFill>
                  <a:srgbClr val="CC0000"/>
                </a:solidFill>
              </a:rPr>
              <a:t>M’</a:t>
            </a:r>
            <a:r>
              <a:rPr lang="en-IN" sz="2400" dirty="0" smtClean="0"/>
              <a:t> that computes </a:t>
            </a:r>
            <a:r>
              <a:rPr lang="en-IN" sz="2400" dirty="0" smtClean="0">
                <a:solidFill>
                  <a:srgbClr val="CC0000"/>
                </a:solidFill>
              </a:rPr>
              <a:t>f</a:t>
            </a:r>
            <a:r>
              <a:rPr lang="en-IN" sz="2400" dirty="0" smtClean="0"/>
              <a:t> in time </a:t>
            </a:r>
            <a:r>
              <a:rPr lang="en-IN" sz="2400" dirty="0" smtClean="0">
                <a:solidFill>
                  <a:srgbClr val="CC0000"/>
                </a:solidFill>
              </a:rPr>
              <a:t>4.log </a:t>
            </a:r>
            <a:r>
              <a:rPr lang="en-IN" sz="2400" dirty="0" smtClean="0">
                <a:solidFill>
                  <a:srgbClr val="CC0000"/>
                </a:solidFill>
              </a:rPr>
              <a:t>|</a:t>
            </a:r>
            <a:r>
              <a:rPr lang="en-IN" sz="2400" dirty="0">
                <a:solidFill>
                  <a:srgbClr val="CC0000"/>
                </a:solidFill>
              </a:rPr>
              <a:t>Γ</a:t>
            </a:r>
            <a:r>
              <a:rPr lang="en-IN" sz="2400" dirty="0" smtClean="0">
                <a:solidFill>
                  <a:srgbClr val="CC0000"/>
                </a:solidFill>
              </a:rPr>
              <a:t>| . T(n</a:t>
            </a:r>
            <a:r>
              <a:rPr lang="en-IN" sz="2400" dirty="0" smtClean="0">
                <a:solidFill>
                  <a:srgbClr val="CC0000"/>
                </a:solidFill>
              </a:rPr>
              <a:t>) </a:t>
            </a:r>
            <a:r>
              <a:rPr lang="en-IN" sz="2400" dirty="0" smtClean="0"/>
              <a:t>using </a:t>
            </a:r>
            <a:r>
              <a:rPr lang="en-IN" sz="2400" dirty="0" smtClean="0">
                <a:solidFill>
                  <a:srgbClr val="CC0000"/>
                </a:solidFill>
              </a:rPr>
              <a:t>{0, 1, blank} </a:t>
            </a:r>
            <a:r>
              <a:rPr lang="en-IN" sz="2400" dirty="0" smtClean="0"/>
              <a:t>as the alphabet set.</a:t>
            </a:r>
            <a:endParaRPr lang="en-IN" sz="2400" dirty="0" smtClean="0">
              <a:solidFill>
                <a:srgbClr val="3366FF"/>
              </a:solidFill>
            </a:endParaRPr>
          </a:p>
          <a:p>
            <a:pPr marL="585216" indent="-457200" algn="just"/>
            <a:endParaRPr lang="en-IN" sz="1000" dirty="0" smtClean="0">
              <a:solidFill>
                <a:srgbClr val="3366FF"/>
              </a:solidFill>
            </a:endParaRPr>
          </a:p>
          <a:p>
            <a:pPr lvl="1" algn="just">
              <a:buFont typeface="Wingdings" charset="2"/>
              <a:buChar char="Ø"/>
            </a:pPr>
            <a:endParaRPr lang="en-IN" sz="2400" dirty="0" smtClean="0">
              <a:solidFill>
                <a:srgbClr val="3366FF"/>
              </a:solidFill>
            </a:endParaRPr>
          </a:p>
        </p:txBody>
      </p:sp>
      <p:cxnSp>
        <p:nvCxnSpPr>
          <p:cNvPr id="4" name="Straight Arrow Connector 3"/>
          <p:cNvCxnSpPr/>
          <p:nvPr/>
        </p:nvCxnSpPr>
        <p:spPr>
          <a:xfrm>
            <a:off x="6172200" y="2133600"/>
            <a:ext cx="304800" cy="0"/>
          </a:xfrm>
          <a:prstGeom prst="straightConnector1">
            <a:avLst/>
          </a:prstGeom>
          <a:ln>
            <a:solidFill>
              <a:srgbClr val="CC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Straight Arrow Connector 4"/>
          <p:cNvCxnSpPr/>
          <p:nvPr/>
        </p:nvCxnSpPr>
        <p:spPr>
          <a:xfrm>
            <a:off x="2971800" y="2133600"/>
            <a:ext cx="304800" cy="0"/>
          </a:xfrm>
          <a:prstGeom prst="straightConnector1">
            <a:avLst/>
          </a:prstGeom>
          <a:ln>
            <a:solidFill>
              <a:srgbClr val="CC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680305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896112"/>
          </a:xfrm>
        </p:spPr>
        <p:txBody>
          <a:bodyPr>
            <a:normAutofit/>
          </a:bodyPr>
          <a:lstStyle/>
          <a:p>
            <a:r>
              <a:rPr lang="en-US" dirty="0" smtClean="0"/>
              <a:t>Turing Machines:  Robustness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9280"/>
            <a:ext cx="8229600" cy="5151120"/>
          </a:xfrm>
        </p:spPr>
        <p:txBody>
          <a:bodyPr>
            <a:normAutofit/>
          </a:bodyPr>
          <a:lstStyle/>
          <a:p>
            <a:pPr marL="365760" lvl="1" indent="-283464" algn="just">
              <a:spcBef>
                <a:spcPts val="600"/>
              </a:spcBef>
              <a:buSzPct val="80000"/>
              <a:buFont typeface="Wingdings 2"/>
              <a:buChar char=""/>
            </a:pPr>
            <a:r>
              <a:rPr lang="en-IN" dirty="0"/>
              <a:t>Let </a:t>
            </a:r>
            <a:r>
              <a:rPr lang="en-IN" dirty="0">
                <a:solidFill>
                  <a:srgbClr val="CC0000"/>
                </a:solidFill>
              </a:rPr>
              <a:t>f:  {0,1}*      {0,1}* </a:t>
            </a:r>
            <a:r>
              <a:rPr lang="en-IN" dirty="0"/>
              <a:t>and </a:t>
            </a:r>
            <a:r>
              <a:rPr lang="en-IN" dirty="0">
                <a:solidFill>
                  <a:srgbClr val="CC0000"/>
                </a:solidFill>
              </a:rPr>
              <a:t>T:  </a:t>
            </a:r>
            <a:r>
              <a:rPr lang="en-IN" dirty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CC0000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N     N  </a:t>
            </a:r>
            <a:r>
              <a:rPr lang="en-IN" dirty="0"/>
              <a:t>be a time constructible function. </a:t>
            </a:r>
            <a:endParaRPr lang="en-IN" dirty="0" smtClean="0">
              <a:solidFill>
                <a:srgbClr val="3366FF"/>
              </a:solidFill>
            </a:endParaRPr>
          </a:p>
          <a:p>
            <a:endParaRPr lang="en-IN" sz="1000" dirty="0" smtClean="0">
              <a:solidFill>
                <a:srgbClr val="3366FF"/>
              </a:solidFill>
            </a:endParaRPr>
          </a:p>
          <a:p>
            <a:r>
              <a:rPr lang="en-IN" sz="2800" dirty="0" smtClean="0">
                <a:solidFill>
                  <a:srgbClr val="3366FF"/>
                </a:solidFill>
              </a:rPr>
              <a:t> Binary </a:t>
            </a:r>
            <a:r>
              <a:rPr lang="en-IN" sz="2800" dirty="0" smtClean="0">
                <a:solidFill>
                  <a:srgbClr val="3366FF"/>
                </a:solidFill>
              </a:rPr>
              <a:t>alphabets suffice.</a:t>
            </a:r>
            <a:r>
              <a:rPr lang="en-IN" sz="2800" dirty="0" smtClean="0"/>
              <a:t> </a:t>
            </a:r>
          </a:p>
          <a:p>
            <a:pPr lvl="1" algn="just">
              <a:buFont typeface="Wingdings" charset="2"/>
              <a:buChar char="Ø"/>
            </a:pPr>
            <a:r>
              <a:rPr lang="en-IN" sz="2400" dirty="0" smtClean="0"/>
              <a:t> If a TM </a:t>
            </a:r>
            <a:r>
              <a:rPr lang="en-IN" sz="2400" dirty="0" smtClean="0">
                <a:solidFill>
                  <a:srgbClr val="CC0000"/>
                </a:solidFill>
              </a:rPr>
              <a:t>M</a:t>
            </a:r>
            <a:r>
              <a:rPr lang="en-IN" sz="2400" dirty="0" smtClean="0"/>
              <a:t> computes </a:t>
            </a:r>
            <a:r>
              <a:rPr lang="en-IN" sz="2400" dirty="0" smtClean="0">
                <a:solidFill>
                  <a:srgbClr val="CC0000"/>
                </a:solidFill>
              </a:rPr>
              <a:t>f</a:t>
            </a:r>
            <a:r>
              <a:rPr lang="en-IN" sz="2400" dirty="0" smtClean="0"/>
              <a:t> in </a:t>
            </a:r>
            <a:r>
              <a:rPr lang="en-IN" sz="2400" dirty="0" smtClean="0">
                <a:solidFill>
                  <a:srgbClr val="CC0000"/>
                </a:solidFill>
              </a:rPr>
              <a:t>T(n) </a:t>
            </a:r>
            <a:r>
              <a:rPr lang="en-IN" sz="2400" dirty="0" smtClean="0"/>
              <a:t>time using </a:t>
            </a:r>
            <a:r>
              <a:rPr lang="en-IN" sz="2400" dirty="0" smtClean="0">
                <a:solidFill>
                  <a:srgbClr val="CC0000"/>
                </a:solidFill>
              </a:rPr>
              <a:t>Γ </a:t>
            </a:r>
            <a:r>
              <a:rPr lang="en-IN" sz="2400" dirty="0" smtClean="0"/>
              <a:t>as </a:t>
            </a:r>
            <a:r>
              <a:rPr lang="en-IN" sz="2400" dirty="0" smtClean="0"/>
              <a:t>the alphabet set then there’s another TM </a:t>
            </a:r>
            <a:r>
              <a:rPr lang="en-IN" sz="2400" dirty="0" smtClean="0">
                <a:solidFill>
                  <a:srgbClr val="CC0000"/>
                </a:solidFill>
              </a:rPr>
              <a:t>M’</a:t>
            </a:r>
            <a:r>
              <a:rPr lang="en-IN" sz="2400" dirty="0" smtClean="0"/>
              <a:t> that computes </a:t>
            </a:r>
            <a:r>
              <a:rPr lang="en-IN" sz="2400" dirty="0" smtClean="0">
                <a:solidFill>
                  <a:srgbClr val="CC0000"/>
                </a:solidFill>
              </a:rPr>
              <a:t>f</a:t>
            </a:r>
            <a:r>
              <a:rPr lang="en-IN" sz="2400" dirty="0" smtClean="0"/>
              <a:t> in time </a:t>
            </a:r>
            <a:r>
              <a:rPr lang="en-IN" sz="2400" dirty="0" smtClean="0">
                <a:solidFill>
                  <a:srgbClr val="CC0000"/>
                </a:solidFill>
              </a:rPr>
              <a:t>4.log |</a:t>
            </a:r>
            <a:r>
              <a:rPr lang="en-IN" sz="2400" dirty="0">
                <a:solidFill>
                  <a:srgbClr val="CC0000"/>
                </a:solidFill>
              </a:rPr>
              <a:t>Γ</a:t>
            </a:r>
            <a:r>
              <a:rPr lang="en-IN" sz="2400" dirty="0" smtClean="0">
                <a:solidFill>
                  <a:srgbClr val="CC0000"/>
                </a:solidFill>
              </a:rPr>
              <a:t>| . T(n</a:t>
            </a:r>
            <a:r>
              <a:rPr lang="en-IN" sz="2400" dirty="0" smtClean="0">
                <a:solidFill>
                  <a:srgbClr val="CC0000"/>
                </a:solidFill>
              </a:rPr>
              <a:t>) </a:t>
            </a:r>
            <a:r>
              <a:rPr lang="en-IN" sz="2400" dirty="0" smtClean="0"/>
              <a:t>using </a:t>
            </a:r>
            <a:r>
              <a:rPr lang="en-IN" sz="2400" dirty="0" smtClean="0">
                <a:solidFill>
                  <a:srgbClr val="CC0000"/>
                </a:solidFill>
              </a:rPr>
              <a:t>{0, 1, blank} </a:t>
            </a:r>
            <a:r>
              <a:rPr lang="en-IN" sz="2400" dirty="0" smtClean="0"/>
              <a:t>as the alphabet set.</a:t>
            </a:r>
            <a:endParaRPr lang="en-IN" sz="2400" dirty="0" smtClean="0">
              <a:solidFill>
                <a:srgbClr val="3366FF"/>
              </a:solidFill>
            </a:endParaRPr>
          </a:p>
          <a:p>
            <a:pPr marL="585216" indent="-457200" algn="just"/>
            <a:endParaRPr lang="en-IN" sz="1000" dirty="0" smtClean="0">
              <a:solidFill>
                <a:srgbClr val="3366FF"/>
              </a:solidFill>
            </a:endParaRPr>
          </a:p>
          <a:p>
            <a:pPr marL="585216" indent="-457200" algn="just"/>
            <a:r>
              <a:rPr lang="en-IN" sz="2800" dirty="0" smtClean="0">
                <a:solidFill>
                  <a:srgbClr val="3366FF"/>
                </a:solidFill>
              </a:rPr>
              <a:t>A single tape suffices.</a:t>
            </a:r>
          </a:p>
          <a:p>
            <a:pPr lvl="1" algn="just">
              <a:buFont typeface="Wingdings" charset="2"/>
              <a:buChar char="Ø"/>
            </a:pPr>
            <a:r>
              <a:rPr lang="en-IN" sz="2400" dirty="0">
                <a:solidFill>
                  <a:srgbClr val="3366FF"/>
                </a:solidFill>
              </a:rPr>
              <a:t> </a:t>
            </a:r>
            <a:r>
              <a:rPr lang="en-IN" sz="2400" dirty="0" smtClean="0"/>
              <a:t>If </a:t>
            </a:r>
            <a:r>
              <a:rPr lang="en-IN" sz="2400" dirty="0"/>
              <a:t>a TM </a:t>
            </a:r>
            <a:r>
              <a:rPr lang="en-IN" sz="2400" dirty="0">
                <a:solidFill>
                  <a:srgbClr val="CC0000"/>
                </a:solidFill>
              </a:rPr>
              <a:t>M</a:t>
            </a:r>
            <a:r>
              <a:rPr lang="en-IN" sz="2400" dirty="0"/>
              <a:t> computes </a:t>
            </a:r>
            <a:r>
              <a:rPr lang="en-IN" sz="2400" dirty="0">
                <a:solidFill>
                  <a:srgbClr val="CC0000"/>
                </a:solidFill>
              </a:rPr>
              <a:t>f</a:t>
            </a:r>
            <a:r>
              <a:rPr lang="en-IN" sz="2400" dirty="0"/>
              <a:t> in </a:t>
            </a:r>
            <a:r>
              <a:rPr lang="en-IN" sz="2400" dirty="0">
                <a:solidFill>
                  <a:srgbClr val="CC0000"/>
                </a:solidFill>
              </a:rPr>
              <a:t>T(n) </a:t>
            </a:r>
            <a:r>
              <a:rPr lang="en-IN" sz="2400" dirty="0"/>
              <a:t>time using </a:t>
            </a:r>
            <a:r>
              <a:rPr lang="en-IN" sz="2400" dirty="0" smtClean="0">
                <a:solidFill>
                  <a:srgbClr val="CC0000"/>
                </a:solidFill>
              </a:rPr>
              <a:t>k </a:t>
            </a:r>
            <a:r>
              <a:rPr lang="en-IN" sz="2400" dirty="0" smtClean="0"/>
              <a:t>tapes then </a:t>
            </a:r>
            <a:r>
              <a:rPr lang="en-IN" sz="2400" dirty="0"/>
              <a:t>there’s another TM </a:t>
            </a:r>
            <a:r>
              <a:rPr lang="en-IN" sz="2400" dirty="0">
                <a:solidFill>
                  <a:srgbClr val="CC0000"/>
                </a:solidFill>
              </a:rPr>
              <a:t>M’</a:t>
            </a:r>
            <a:r>
              <a:rPr lang="en-IN" sz="2400" dirty="0"/>
              <a:t> that computes </a:t>
            </a:r>
            <a:r>
              <a:rPr lang="en-IN" sz="2400" dirty="0">
                <a:solidFill>
                  <a:srgbClr val="CC0000"/>
                </a:solidFill>
              </a:rPr>
              <a:t>f</a:t>
            </a:r>
            <a:r>
              <a:rPr lang="en-IN" sz="2400" dirty="0"/>
              <a:t> in time </a:t>
            </a:r>
            <a:r>
              <a:rPr lang="en-IN" sz="2400" dirty="0">
                <a:solidFill>
                  <a:srgbClr val="CC0000"/>
                </a:solidFill>
              </a:rPr>
              <a:t>5</a:t>
            </a:r>
            <a:r>
              <a:rPr lang="en-IN" sz="2400" dirty="0" smtClean="0">
                <a:solidFill>
                  <a:srgbClr val="CC0000"/>
                </a:solidFill>
              </a:rPr>
              <a:t>k </a:t>
            </a:r>
            <a:r>
              <a:rPr lang="en-IN" sz="2400" dirty="0">
                <a:solidFill>
                  <a:srgbClr val="CC0000"/>
                </a:solidFill>
              </a:rPr>
              <a:t>. T(n</a:t>
            </a:r>
            <a:r>
              <a:rPr lang="en-IN" sz="2400" dirty="0" smtClean="0">
                <a:solidFill>
                  <a:srgbClr val="CC0000"/>
                </a:solidFill>
              </a:rPr>
              <a:t>)</a:t>
            </a:r>
            <a:r>
              <a:rPr lang="en-IN" sz="2400" baseline="30000" dirty="0" smtClean="0">
                <a:solidFill>
                  <a:srgbClr val="CC0000"/>
                </a:solidFill>
              </a:rPr>
              <a:t>2</a:t>
            </a:r>
            <a:r>
              <a:rPr lang="en-IN" sz="2400" dirty="0" smtClean="0">
                <a:solidFill>
                  <a:srgbClr val="CC0000"/>
                </a:solidFill>
              </a:rPr>
              <a:t> </a:t>
            </a:r>
            <a:r>
              <a:rPr lang="en-IN" sz="2400" dirty="0"/>
              <a:t>using </a:t>
            </a:r>
            <a:r>
              <a:rPr lang="en-IN" sz="2400" dirty="0" smtClean="0"/>
              <a:t>a single tape that is used for input, work and output.</a:t>
            </a:r>
            <a:endParaRPr lang="en-IN" sz="2400" dirty="0">
              <a:solidFill>
                <a:srgbClr val="3366FF"/>
              </a:solidFill>
            </a:endParaRPr>
          </a:p>
          <a:p>
            <a:pPr lvl="1" algn="just">
              <a:buFont typeface="Wingdings" charset="2"/>
              <a:buChar char="Ø"/>
            </a:pPr>
            <a:endParaRPr lang="en-IN" sz="2400" dirty="0" smtClean="0">
              <a:solidFill>
                <a:srgbClr val="3366FF"/>
              </a:solidFill>
            </a:endParaRPr>
          </a:p>
        </p:txBody>
      </p:sp>
      <p:cxnSp>
        <p:nvCxnSpPr>
          <p:cNvPr id="4" name="Straight Arrow Connector 3"/>
          <p:cNvCxnSpPr/>
          <p:nvPr/>
        </p:nvCxnSpPr>
        <p:spPr>
          <a:xfrm>
            <a:off x="6172200" y="2133600"/>
            <a:ext cx="304800" cy="0"/>
          </a:xfrm>
          <a:prstGeom prst="straightConnector1">
            <a:avLst/>
          </a:prstGeom>
          <a:ln>
            <a:solidFill>
              <a:srgbClr val="CC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Straight Arrow Connector 4"/>
          <p:cNvCxnSpPr/>
          <p:nvPr/>
        </p:nvCxnSpPr>
        <p:spPr>
          <a:xfrm>
            <a:off x="2971800" y="2133600"/>
            <a:ext cx="304800" cy="0"/>
          </a:xfrm>
          <a:prstGeom prst="straightConnector1">
            <a:avLst/>
          </a:prstGeom>
          <a:ln>
            <a:solidFill>
              <a:srgbClr val="CC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832467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896112"/>
          </a:xfrm>
        </p:spPr>
        <p:txBody>
          <a:bodyPr>
            <a:normAutofit/>
          </a:bodyPr>
          <a:lstStyle/>
          <a:p>
            <a:r>
              <a:rPr lang="en-US" dirty="0" smtClean="0"/>
              <a:t>Turing Machines:  As strings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9280"/>
            <a:ext cx="8229600" cy="4693920"/>
          </a:xfrm>
        </p:spPr>
        <p:txBody>
          <a:bodyPr>
            <a:normAutofit/>
          </a:bodyPr>
          <a:lstStyle/>
          <a:p>
            <a:r>
              <a:rPr lang="en-IN" sz="2800" dirty="0" smtClean="0"/>
              <a:t>Every TM can be represented by a finite string over </a:t>
            </a:r>
            <a:r>
              <a:rPr lang="en-IN" sz="2800" dirty="0" smtClean="0">
                <a:solidFill>
                  <a:srgbClr val="CC0000"/>
                </a:solidFill>
              </a:rPr>
              <a:t>{0,1}</a:t>
            </a:r>
            <a:r>
              <a:rPr lang="en-IN" sz="2800" dirty="0" smtClean="0"/>
              <a:t>.</a:t>
            </a:r>
          </a:p>
          <a:p>
            <a:pPr marL="402336" lvl="1" indent="0">
              <a:buNone/>
            </a:pPr>
            <a:r>
              <a:rPr lang="en-IN" sz="2400" dirty="0"/>
              <a:t> </a:t>
            </a:r>
            <a:r>
              <a:rPr lang="en-IN" sz="2400" dirty="0" smtClean="0"/>
              <a:t>            …simply encode the description of the TM.</a:t>
            </a:r>
          </a:p>
          <a:p>
            <a:endParaRPr lang="en-IN" sz="2800" dirty="0"/>
          </a:p>
        </p:txBody>
      </p:sp>
    </p:spTree>
    <p:extLst>
      <p:ext uri="{BB962C8B-B14F-4D97-AF65-F5344CB8AC3E}">
        <p14:creationId xmlns:p14="http://schemas.microsoft.com/office/powerpoint/2010/main" val="20769337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896112"/>
          </a:xfrm>
        </p:spPr>
        <p:txBody>
          <a:bodyPr>
            <a:normAutofit/>
          </a:bodyPr>
          <a:lstStyle/>
          <a:p>
            <a:r>
              <a:rPr lang="en-US" dirty="0" smtClean="0"/>
              <a:t>Turing Machines:  As strings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9280"/>
            <a:ext cx="8229600" cy="4693920"/>
          </a:xfrm>
        </p:spPr>
        <p:txBody>
          <a:bodyPr>
            <a:normAutofit/>
          </a:bodyPr>
          <a:lstStyle/>
          <a:p>
            <a:r>
              <a:rPr lang="en-IN" sz="2800" dirty="0" smtClean="0"/>
              <a:t>Every TM can be represented by a finite string over </a:t>
            </a:r>
            <a:r>
              <a:rPr lang="en-IN" sz="2800" dirty="0" smtClean="0">
                <a:solidFill>
                  <a:srgbClr val="CC0000"/>
                </a:solidFill>
              </a:rPr>
              <a:t>{0,1}</a:t>
            </a:r>
            <a:r>
              <a:rPr lang="en-IN" sz="2800" dirty="0" smtClean="0"/>
              <a:t>.</a:t>
            </a:r>
          </a:p>
          <a:p>
            <a:endParaRPr lang="en-IN" sz="2800" dirty="0"/>
          </a:p>
          <a:p>
            <a:r>
              <a:rPr lang="en-IN" sz="2800" dirty="0" smtClean="0"/>
              <a:t>Every string over </a:t>
            </a:r>
            <a:r>
              <a:rPr lang="en-IN" sz="2800" dirty="0" smtClean="0">
                <a:solidFill>
                  <a:srgbClr val="CC0000"/>
                </a:solidFill>
              </a:rPr>
              <a:t>{0,1}</a:t>
            </a:r>
            <a:r>
              <a:rPr lang="en-IN" sz="2800" dirty="0" smtClean="0"/>
              <a:t> represents some TM.</a:t>
            </a:r>
          </a:p>
          <a:p>
            <a:pPr marL="402336" lvl="1" indent="0">
              <a:buNone/>
            </a:pPr>
            <a:r>
              <a:rPr lang="en-IN" sz="2400" dirty="0"/>
              <a:t> </a:t>
            </a:r>
            <a:r>
              <a:rPr lang="en-IN" sz="2400" dirty="0" smtClean="0"/>
              <a:t>                 …invalid strings map to a fixed, trivial TM.</a:t>
            </a:r>
          </a:p>
          <a:p>
            <a:endParaRPr lang="en-IN" sz="2800" dirty="0"/>
          </a:p>
        </p:txBody>
      </p:sp>
    </p:spTree>
    <p:extLst>
      <p:ext uri="{BB962C8B-B14F-4D97-AF65-F5344CB8AC3E}">
        <p14:creationId xmlns:p14="http://schemas.microsoft.com/office/powerpoint/2010/main" val="25633656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896112"/>
          </a:xfrm>
        </p:spPr>
        <p:txBody>
          <a:bodyPr>
            <a:normAutofit/>
          </a:bodyPr>
          <a:lstStyle/>
          <a:p>
            <a:r>
              <a:rPr lang="en-US" dirty="0" smtClean="0"/>
              <a:t>Turing Machines:  As strings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9280"/>
            <a:ext cx="8229600" cy="4693920"/>
          </a:xfrm>
        </p:spPr>
        <p:txBody>
          <a:bodyPr>
            <a:normAutofit/>
          </a:bodyPr>
          <a:lstStyle/>
          <a:p>
            <a:r>
              <a:rPr lang="en-IN" sz="2800" dirty="0" smtClean="0"/>
              <a:t>Every TM can be represented by a finite string over </a:t>
            </a:r>
            <a:r>
              <a:rPr lang="en-IN" sz="2800" dirty="0" smtClean="0">
                <a:solidFill>
                  <a:srgbClr val="CC0000"/>
                </a:solidFill>
              </a:rPr>
              <a:t>{0,1}</a:t>
            </a:r>
            <a:r>
              <a:rPr lang="en-IN" sz="2800" dirty="0" smtClean="0"/>
              <a:t>.</a:t>
            </a:r>
          </a:p>
          <a:p>
            <a:endParaRPr lang="en-IN" sz="2800" dirty="0"/>
          </a:p>
          <a:p>
            <a:r>
              <a:rPr lang="en-IN" sz="2800" dirty="0" smtClean="0"/>
              <a:t>Every string over </a:t>
            </a:r>
            <a:r>
              <a:rPr lang="en-IN" sz="2800" dirty="0" smtClean="0">
                <a:solidFill>
                  <a:srgbClr val="CC0000"/>
                </a:solidFill>
              </a:rPr>
              <a:t>{0,1}</a:t>
            </a:r>
            <a:r>
              <a:rPr lang="en-IN" sz="2800" dirty="0" smtClean="0"/>
              <a:t> represents some TM.</a:t>
            </a:r>
          </a:p>
          <a:p>
            <a:endParaRPr lang="en-IN" sz="2800" dirty="0"/>
          </a:p>
          <a:p>
            <a:r>
              <a:rPr lang="en-IN" sz="2800" dirty="0" smtClean="0"/>
              <a:t>Every TM has infinitely many string representations.</a:t>
            </a:r>
          </a:p>
          <a:p>
            <a:pPr marL="402336" lvl="1" indent="0">
              <a:buNone/>
            </a:pPr>
            <a:r>
              <a:rPr lang="en-IN" sz="2400" dirty="0"/>
              <a:t> </a:t>
            </a:r>
            <a:r>
              <a:rPr lang="en-IN" sz="2400" dirty="0" smtClean="0"/>
              <a:t>           … allow padding with arbitrary number of 0’s</a:t>
            </a:r>
          </a:p>
          <a:p>
            <a:endParaRPr lang="en-IN" sz="2800" dirty="0"/>
          </a:p>
          <a:p>
            <a:pPr marL="82296" indent="0">
              <a:buNone/>
            </a:pPr>
            <a:r>
              <a:rPr lang="en-IN" sz="2800" dirty="0" smtClean="0"/>
              <a:t>                                         </a:t>
            </a:r>
            <a:endParaRPr lang="en-IN" sz="2800" baseline="-25000" dirty="0" smtClean="0">
              <a:solidFill>
                <a:srgbClr val="CC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86263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896112"/>
          </a:xfrm>
        </p:spPr>
        <p:txBody>
          <a:bodyPr>
            <a:normAutofit/>
          </a:bodyPr>
          <a:lstStyle/>
          <a:p>
            <a:r>
              <a:rPr lang="en-US" dirty="0" smtClean="0"/>
              <a:t>Turing Machines:  As strings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9280"/>
            <a:ext cx="8229600" cy="4693920"/>
          </a:xfrm>
        </p:spPr>
        <p:txBody>
          <a:bodyPr>
            <a:normAutofit/>
          </a:bodyPr>
          <a:lstStyle/>
          <a:p>
            <a:r>
              <a:rPr lang="en-IN" sz="2800" dirty="0" smtClean="0"/>
              <a:t>Every TM can be represented by a finite string over </a:t>
            </a:r>
            <a:r>
              <a:rPr lang="en-IN" sz="2800" dirty="0" smtClean="0">
                <a:solidFill>
                  <a:srgbClr val="CC0000"/>
                </a:solidFill>
              </a:rPr>
              <a:t>{0,1}</a:t>
            </a:r>
            <a:r>
              <a:rPr lang="en-IN" sz="2800" dirty="0" smtClean="0"/>
              <a:t>.</a:t>
            </a:r>
          </a:p>
          <a:p>
            <a:endParaRPr lang="en-IN" sz="2800" dirty="0"/>
          </a:p>
          <a:p>
            <a:r>
              <a:rPr lang="en-IN" sz="2800" dirty="0" smtClean="0"/>
              <a:t>Every string over </a:t>
            </a:r>
            <a:r>
              <a:rPr lang="en-IN" sz="2800" dirty="0" smtClean="0">
                <a:solidFill>
                  <a:srgbClr val="CC0000"/>
                </a:solidFill>
              </a:rPr>
              <a:t>{0,1}</a:t>
            </a:r>
            <a:r>
              <a:rPr lang="en-IN" sz="2800" dirty="0" smtClean="0"/>
              <a:t> represents some TM.</a:t>
            </a:r>
          </a:p>
          <a:p>
            <a:endParaRPr lang="en-IN" sz="2800" dirty="0"/>
          </a:p>
          <a:p>
            <a:r>
              <a:rPr lang="en-IN" sz="2800" dirty="0" smtClean="0"/>
              <a:t>Every TM has infinitely many string representations.</a:t>
            </a:r>
          </a:p>
          <a:p>
            <a:endParaRPr lang="en-IN" sz="2800" dirty="0"/>
          </a:p>
          <a:p>
            <a:pPr marL="82296" indent="0">
              <a:buNone/>
            </a:pPr>
            <a:r>
              <a:rPr lang="en-IN" sz="2800" dirty="0" smtClean="0"/>
              <a:t>                        </a:t>
            </a:r>
            <a:r>
              <a:rPr lang="en-IN" sz="2800" dirty="0">
                <a:solidFill>
                  <a:srgbClr val="CC0000"/>
                </a:solidFill>
              </a:rPr>
              <a:t>α</a:t>
            </a:r>
            <a:r>
              <a:rPr lang="en-IN" sz="2800" dirty="0"/>
              <a:t>                  </a:t>
            </a:r>
            <a:r>
              <a:rPr lang="en-IN" sz="2800" dirty="0" smtClean="0"/>
              <a:t>  </a:t>
            </a:r>
            <a:r>
              <a:rPr lang="en-IN" sz="2800" dirty="0" smtClean="0">
                <a:solidFill>
                  <a:srgbClr val="CC0000"/>
                </a:solidFill>
              </a:rPr>
              <a:t>M</a:t>
            </a:r>
            <a:r>
              <a:rPr lang="en-IN" sz="2800" baseline="-25000" dirty="0" smtClean="0">
                <a:solidFill>
                  <a:srgbClr val="CC0000"/>
                </a:solidFill>
              </a:rPr>
              <a:t>α</a:t>
            </a:r>
            <a:endParaRPr lang="en-IN" sz="2800" baseline="-25000" dirty="0" smtClean="0">
              <a:solidFill>
                <a:srgbClr val="CC0000"/>
              </a:solidFill>
            </a:endParaRPr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3505200" y="5562600"/>
            <a:ext cx="1524000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flipV="1">
            <a:off x="2743200" y="5715000"/>
            <a:ext cx="304800" cy="3048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133600" y="6096000"/>
            <a:ext cx="121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{0,1} string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5181600" y="6096000"/>
            <a:ext cx="3200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TM corresponding to </a:t>
            </a:r>
            <a:r>
              <a:rPr lang="en-IN" dirty="0">
                <a:solidFill>
                  <a:srgbClr val="CC0000"/>
                </a:solidFill>
              </a:rPr>
              <a:t>α</a:t>
            </a:r>
            <a:endParaRPr lang="en-US" dirty="0"/>
          </a:p>
        </p:txBody>
      </p:sp>
      <p:cxnSp>
        <p:nvCxnSpPr>
          <p:cNvPr id="10" name="Straight Arrow Connector 9"/>
          <p:cNvCxnSpPr/>
          <p:nvPr/>
        </p:nvCxnSpPr>
        <p:spPr>
          <a:xfrm flipH="1" flipV="1">
            <a:off x="5715000" y="5791200"/>
            <a:ext cx="533400" cy="3048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73339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896112"/>
          </a:xfrm>
        </p:spPr>
        <p:txBody>
          <a:bodyPr>
            <a:normAutofit/>
          </a:bodyPr>
          <a:lstStyle/>
          <a:p>
            <a:r>
              <a:rPr lang="en-US" dirty="0" smtClean="0"/>
              <a:t>Turing Machines:  As strings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9280"/>
            <a:ext cx="8229600" cy="4693920"/>
          </a:xfrm>
        </p:spPr>
        <p:txBody>
          <a:bodyPr>
            <a:normAutofit/>
          </a:bodyPr>
          <a:lstStyle/>
          <a:p>
            <a:r>
              <a:rPr lang="en-IN" sz="2800" dirty="0" smtClean="0"/>
              <a:t>Every TM can be represented by a finite string over </a:t>
            </a:r>
            <a:r>
              <a:rPr lang="en-IN" sz="2800" dirty="0" smtClean="0">
                <a:solidFill>
                  <a:srgbClr val="CC0000"/>
                </a:solidFill>
              </a:rPr>
              <a:t>{0,1}</a:t>
            </a:r>
            <a:r>
              <a:rPr lang="en-IN" sz="2800" dirty="0" smtClean="0"/>
              <a:t>.</a:t>
            </a:r>
          </a:p>
          <a:p>
            <a:endParaRPr lang="en-IN" sz="2800" dirty="0"/>
          </a:p>
          <a:p>
            <a:r>
              <a:rPr lang="en-IN" sz="2800" dirty="0" smtClean="0"/>
              <a:t>Every string over </a:t>
            </a:r>
            <a:r>
              <a:rPr lang="en-IN" sz="2800" dirty="0" smtClean="0">
                <a:solidFill>
                  <a:srgbClr val="CC0000"/>
                </a:solidFill>
              </a:rPr>
              <a:t>{0,1}</a:t>
            </a:r>
            <a:r>
              <a:rPr lang="en-IN" sz="2800" dirty="0" smtClean="0"/>
              <a:t> represents some TM.</a:t>
            </a:r>
          </a:p>
          <a:p>
            <a:endParaRPr lang="en-IN" sz="2800" dirty="0"/>
          </a:p>
          <a:p>
            <a:r>
              <a:rPr lang="en-IN" sz="2800" dirty="0" smtClean="0"/>
              <a:t>Every TM has infinitely many string representations.</a:t>
            </a:r>
          </a:p>
          <a:p>
            <a:endParaRPr lang="en-IN" sz="2800" dirty="0"/>
          </a:p>
          <a:p>
            <a:r>
              <a:rPr lang="en-IN" sz="2800" dirty="0" smtClean="0">
                <a:solidFill>
                  <a:srgbClr val="0070C0"/>
                </a:solidFill>
              </a:rPr>
              <a:t>A TM (i.e. its string representation) can be given as an input to another </a:t>
            </a:r>
            <a:r>
              <a:rPr lang="en-IN" sz="2800" dirty="0" smtClean="0">
                <a:solidFill>
                  <a:srgbClr val="0070C0"/>
                </a:solidFill>
              </a:rPr>
              <a:t>TM !!</a:t>
            </a:r>
            <a:endParaRPr lang="en-IN" sz="2800" baseline="-25000" dirty="0" smtClean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43422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896112"/>
          </a:xfrm>
        </p:spPr>
        <p:txBody>
          <a:bodyPr>
            <a:normAutofit/>
          </a:bodyPr>
          <a:lstStyle/>
          <a:p>
            <a:r>
              <a:rPr lang="en-US" dirty="0" smtClean="0"/>
              <a:t>Universal Turing Machines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9280"/>
            <a:ext cx="8229600" cy="4693920"/>
          </a:xfrm>
        </p:spPr>
        <p:txBody>
          <a:bodyPr>
            <a:normAutofit/>
          </a:bodyPr>
          <a:lstStyle/>
          <a:p>
            <a:r>
              <a:rPr lang="en-IN" sz="2800" dirty="0" smtClean="0">
                <a:solidFill>
                  <a:schemeClr val="accent4"/>
                </a:solidFill>
              </a:rPr>
              <a:t>Theorem.  </a:t>
            </a:r>
            <a:r>
              <a:rPr lang="en-IN" sz="2800" dirty="0" smtClean="0"/>
              <a:t>There exists a TM </a:t>
            </a:r>
            <a:r>
              <a:rPr lang="en-IN" sz="2800" dirty="0" smtClean="0">
                <a:solidFill>
                  <a:srgbClr val="CC0000"/>
                </a:solidFill>
              </a:rPr>
              <a:t>U</a:t>
            </a:r>
            <a:r>
              <a:rPr lang="en-IN" sz="2800" dirty="0" smtClean="0"/>
              <a:t> that on every input </a:t>
            </a:r>
            <a:r>
              <a:rPr lang="en-IN" sz="2800" dirty="0" smtClean="0">
                <a:solidFill>
                  <a:srgbClr val="CC0000"/>
                </a:solidFill>
              </a:rPr>
              <a:t>x, </a:t>
            </a:r>
            <a:r>
              <a:rPr lang="en-IN" sz="2800" dirty="0" smtClean="0">
                <a:solidFill>
                  <a:srgbClr val="CC0000"/>
                </a:solidFill>
              </a:rPr>
              <a:t>α </a:t>
            </a:r>
            <a:r>
              <a:rPr lang="en-IN" sz="2800" dirty="0" smtClean="0"/>
              <a:t>in </a:t>
            </a:r>
            <a:r>
              <a:rPr lang="en-IN" sz="2800" dirty="0" smtClean="0">
                <a:solidFill>
                  <a:srgbClr val="CC0000"/>
                </a:solidFill>
              </a:rPr>
              <a:t>{0,1}* </a:t>
            </a:r>
            <a:r>
              <a:rPr lang="en-IN" sz="2800" dirty="0" smtClean="0"/>
              <a:t>outputs </a:t>
            </a:r>
            <a:r>
              <a:rPr lang="en-IN" sz="2800" dirty="0" smtClean="0">
                <a:solidFill>
                  <a:srgbClr val="CC0000"/>
                </a:solidFill>
              </a:rPr>
              <a:t>M</a:t>
            </a:r>
            <a:r>
              <a:rPr lang="en-IN" sz="2800" baseline="-25000" dirty="0" smtClean="0">
                <a:solidFill>
                  <a:srgbClr val="CC0000"/>
                </a:solidFill>
              </a:rPr>
              <a:t>α</a:t>
            </a:r>
            <a:r>
              <a:rPr lang="en-IN" sz="2800" dirty="0" smtClean="0">
                <a:solidFill>
                  <a:srgbClr val="CC0000"/>
                </a:solidFill>
              </a:rPr>
              <a:t>(x)</a:t>
            </a:r>
            <a:r>
              <a:rPr lang="en-IN" sz="2800" dirty="0" smtClean="0"/>
              <a:t>. </a:t>
            </a:r>
          </a:p>
          <a:p>
            <a:endParaRPr lang="en-IN" sz="2800" dirty="0" smtClean="0"/>
          </a:p>
          <a:p>
            <a:pPr algn="just"/>
            <a:r>
              <a:rPr lang="en-IN" sz="2800" dirty="0" smtClean="0"/>
              <a:t>Further, if </a:t>
            </a:r>
            <a:r>
              <a:rPr lang="en-IN" sz="2800" dirty="0" smtClean="0">
                <a:solidFill>
                  <a:srgbClr val="CC0000"/>
                </a:solidFill>
              </a:rPr>
              <a:t>M</a:t>
            </a:r>
            <a:r>
              <a:rPr lang="en-IN" sz="2800" baseline="-25000" dirty="0" smtClean="0">
                <a:solidFill>
                  <a:srgbClr val="CC0000"/>
                </a:solidFill>
              </a:rPr>
              <a:t>α</a:t>
            </a:r>
            <a:r>
              <a:rPr lang="en-IN" sz="2800" baseline="-25000" dirty="0" smtClean="0"/>
              <a:t> </a:t>
            </a:r>
            <a:r>
              <a:rPr lang="en-IN" sz="2800" dirty="0" smtClean="0"/>
              <a:t>halts within </a:t>
            </a:r>
            <a:r>
              <a:rPr lang="en-IN" sz="2800" dirty="0" smtClean="0">
                <a:solidFill>
                  <a:srgbClr val="CC0000"/>
                </a:solidFill>
              </a:rPr>
              <a:t>T </a:t>
            </a:r>
            <a:r>
              <a:rPr lang="en-IN" sz="2800" dirty="0" smtClean="0"/>
              <a:t>steps then </a:t>
            </a:r>
            <a:r>
              <a:rPr lang="en-IN" sz="2800" dirty="0" smtClean="0">
                <a:solidFill>
                  <a:srgbClr val="CC0000"/>
                </a:solidFill>
              </a:rPr>
              <a:t>U</a:t>
            </a:r>
            <a:r>
              <a:rPr lang="en-IN" sz="2800" dirty="0" smtClean="0"/>
              <a:t> halts within </a:t>
            </a:r>
            <a:r>
              <a:rPr lang="en-IN" sz="2800" dirty="0" smtClean="0">
                <a:solidFill>
                  <a:srgbClr val="CC0000"/>
                </a:solidFill>
              </a:rPr>
              <a:t>C. T. log T </a:t>
            </a:r>
            <a:r>
              <a:rPr lang="en-IN" sz="2800" dirty="0" smtClean="0"/>
              <a:t>steps, where </a:t>
            </a:r>
            <a:r>
              <a:rPr lang="en-IN" sz="2800" dirty="0" smtClean="0">
                <a:solidFill>
                  <a:srgbClr val="CC0000"/>
                </a:solidFill>
              </a:rPr>
              <a:t>C </a:t>
            </a:r>
            <a:r>
              <a:rPr lang="en-IN" sz="2800" dirty="0" smtClean="0"/>
              <a:t>is a constant that depends only on </a:t>
            </a:r>
            <a:r>
              <a:rPr lang="en-IN" sz="2800" dirty="0" smtClean="0">
                <a:solidFill>
                  <a:srgbClr val="CC0000"/>
                </a:solidFill>
              </a:rPr>
              <a:t>M</a:t>
            </a:r>
            <a:r>
              <a:rPr lang="en-IN" sz="2800" baseline="-25000" dirty="0" smtClean="0">
                <a:solidFill>
                  <a:srgbClr val="CC0000"/>
                </a:solidFill>
              </a:rPr>
              <a:t>α</a:t>
            </a:r>
            <a:r>
              <a:rPr lang="en-IN" sz="2800" baseline="-25000" dirty="0" smtClean="0"/>
              <a:t> </a:t>
            </a:r>
            <a:r>
              <a:rPr lang="en-IN" sz="2800" dirty="0" smtClean="0"/>
              <a:t>’s alphabet size, number of states and number of tapes.  </a:t>
            </a:r>
          </a:p>
          <a:p>
            <a:pPr algn="just"/>
            <a:endParaRPr lang="en-IN" sz="2800" dirty="0"/>
          </a:p>
        </p:txBody>
      </p:sp>
    </p:spTree>
    <p:extLst>
      <p:ext uri="{BB962C8B-B14F-4D97-AF65-F5344CB8AC3E}">
        <p14:creationId xmlns:p14="http://schemas.microsoft.com/office/powerpoint/2010/main" val="37768124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 smtClean="0"/>
              <a:t>About the course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4800600"/>
          </a:xfrm>
        </p:spPr>
        <p:txBody>
          <a:bodyPr>
            <a:normAutofit/>
          </a:bodyPr>
          <a:lstStyle/>
          <a:p>
            <a:pPr algn="just"/>
            <a:r>
              <a:rPr lang="en-US" sz="2800" dirty="0" smtClean="0"/>
              <a:t>Computational complexity attempts </a:t>
            </a:r>
            <a:r>
              <a:rPr lang="en-US" sz="2800" dirty="0"/>
              <a:t>to classify computational </a:t>
            </a:r>
            <a:r>
              <a:rPr lang="en-US" sz="2800" dirty="0">
                <a:solidFill>
                  <a:srgbClr val="CC0000"/>
                </a:solidFill>
              </a:rPr>
              <a:t>problems</a:t>
            </a:r>
            <a:r>
              <a:rPr lang="en-US" sz="2800" dirty="0"/>
              <a:t> based on the amount of </a:t>
            </a:r>
            <a:r>
              <a:rPr lang="en-US" sz="2800" dirty="0">
                <a:solidFill>
                  <a:srgbClr val="CC0000"/>
                </a:solidFill>
              </a:rPr>
              <a:t>resources</a:t>
            </a:r>
            <a:r>
              <a:rPr lang="en-US" sz="2800" dirty="0"/>
              <a:t> required by </a:t>
            </a:r>
            <a:r>
              <a:rPr lang="en-US" sz="2800" dirty="0" smtClean="0">
                <a:solidFill>
                  <a:srgbClr val="CC0000"/>
                </a:solidFill>
              </a:rPr>
              <a:t>algorithms</a:t>
            </a:r>
            <a:r>
              <a:rPr lang="en-US" sz="2800" dirty="0" smtClean="0"/>
              <a:t> </a:t>
            </a:r>
            <a:r>
              <a:rPr lang="en-US" sz="2800" dirty="0"/>
              <a:t>to solve </a:t>
            </a:r>
            <a:r>
              <a:rPr lang="en-US" sz="2800" dirty="0" smtClean="0"/>
              <a:t>them.</a:t>
            </a:r>
            <a:endParaRPr lang="en-US" sz="2800" dirty="0"/>
          </a:p>
          <a:p>
            <a:r>
              <a:rPr lang="en-US" sz="2800" dirty="0" smtClean="0"/>
              <a:t>Computational </a:t>
            </a:r>
            <a:r>
              <a:rPr lang="en-US" sz="2800" b="1" dirty="0" smtClean="0"/>
              <a:t>problems</a:t>
            </a:r>
            <a:r>
              <a:rPr lang="en-US" sz="2800" dirty="0" smtClean="0"/>
              <a:t> come in various flavors: </a:t>
            </a:r>
          </a:p>
          <a:p>
            <a:pPr marL="82296" indent="0">
              <a:buNone/>
            </a:pPr>
            <a:r>
              <a:rPr lang="en-US" sz="2800" dirty="0"/>
              <a:t> </a:t>
            </a:r>
            <a:r>
              <a:rPr lang="en-US" sz="2800" dirty="0" smtClean="0"/>
              <a:t>                   a. </a:t>
            </a:r>
            <a:r>
              <a:rPr lang="en-US" sz="2800" dirty="0" smtClean="0">
                <a:solidFill>
                  <a:srgbClr val="3366FF"/>
                </a:solidFill>
              </a:rPr>
              <a:t>Decision problem</a:t>
            </a:r>
          </a:p>
          <a:p>
            <a:pPr marL="82296" indent="0">
              <a:buNone/>
            </a:pPr>
            <a:r>
              <a:rPr lang="en-US" sz="2800" dirty="0">
                <a:solidFill>
                  <a:srgbClr val="3366FF"/>
                </a:solidFill>
              </a:rPr>
              <a:t> </a:t>
            </a:r>
            <a:r>
              <a:rPr lang="en-US" sz="2800" dirty="0" smtClean="0">
                <a:solidFill>
                  <a:srgbClr val="3366FF"/>
                </a:solidFill>
              </a:rPr>
              <a:t>                   </a:t>
            </a:r>
            <a:r>
              <a:rPr lang="en-US" sz="2800" dirty="0" smtClean="0">
                <a:solidFill>
                  <a:srgbClr val="000000"/>
                </a:solidFill>
              </a:rPr>
              <a:t>b.</a:t>
            </a:r>
            <a:r>
              <a:rPr lang="en-US" sz="2800" dirty="0" smtClean="0">
                <a:solidFill>
                  <a:srgbClr val="3366FF"/>
                </a:solidFill>
              </a:rPr>
              <a:t> Search problem</a:t>
            </a:r>
          </a:p>
          <a:p>
            <a:pPr marL="82296" indent="0">
              <a:buNone/>
            </a:pPr>
            <a:r>
              <a:rPr lang="en-US" sz="2800" dirty="0">
                <a:solidFill>
                  <a:srgbClr val="3366FF"/>
                </a:solidFill>
              </a:rPr>
              <a:t> </a:t>
            </a:r>
            <a:r>
              <a:rPr lang="en-US" sz="2800" dirty="0" smtClean="0">
                <a:solidFill>
                  <a:srgbClr val="3366FF"/>
                </a:solidFill>
              </a:rPr>
              <a:t>                   </a:t>
            </a:r>
            <a:r>
              <a:rPr lang="en-US" sz="2800" dirty="0" smtClean="0">
                <a:solidFill>
                  <a:srgbClr val="000000"/>
                </a:solidFill>
              </a:rPr>
              <a:t>c.</a:t>
            </a:r>
            <a:r>
              <a:rPr lang="en-US" sz="2800" dirty="0" smtClean="0">
                <a:solidFill>
                  <a:srgbClr val="3366FF"/>
                </a:solidFill>
              </a:rPr>
              <a:t> Counting problem</a:t>
            </a:r>
          </a:p>
          <a:p>
            <a:pPr marL="82296" indent="0">
              <a:buNone/>
            </a:pPr>
            <a:r>
              <a:rPr lang="en-US" sz="2800" dirty="0" smtClean="0">
                <a:solidFill>
                  <a:srgbClr val="3366FF"/>
                </a:solidFill>
              </a:rPr>
              <a:t>                    </a:t>
            </a:r>
            <a:r>
              <a:rPr lang="en-US" sz="2800" dirty="0" smtClean="0">
                <a:solidFill>
                  <a:srgbClr val="000000"/>
                </a:solidFill>
              </a:rPr>
              <a:t>d.</a:t>
            </a:r>
            <a:r>
              <a:rPr lang="en-US" sz="2800" dirty="0" smtClean="0">
                <a:solidFill>
                  <a:srgbClr val="3366FF"/>
                </a:solidFill>
              </a:rPr>
              <a:t> Optimization problem</a:t>
            </a:r>
            <a:r>
              <a:rPr lang="en-US" sz="2800" dirty="0" smtClean="0"/>
              <a:t> </a:t>
            </a:r>
          </a:p>
          <a:p>
            <a:pPr marL="82296" indent="0">
              <a:buNone/>
            </a:pPr>
            <a:r>
              <a:rPr lang="en-US" sz="2800" dirty="0"/>
              <a:t> </a:t>
            </a:r>
            <a:r>
              <a:rPr lang="en-US" sz="2800" dirty="0" smtClean="0"/>
              <a:t>       </a:t>
            </a:r>
            <a:r>
              <a:rPr lang="en-US" sz="2500" dirty="0" smtClean="0"/>
              <a:t> </a:t>
            </a:r>
            <a:r>
              <a:rPr lang="en-US" sz="2500" dirty="0" smtClean="0">
                <a:solidFill>
                  <a:srgbClr val="800000"/>
                </a:solidFill>
              </a:rPr>
              <a:t>Example:  </a:t>
            </a:r>
            <a:r>
              <a:rPr lang="en-US" sz="2500" dirty="0" smtClean="0"/>
              <a:t>Find a minimum size vertex cover in a graph</a:t>
            </a:r>
            <a:endParaRPr lang="en-US" sz="2500" dirty="0"/>
          </a:p>
        </p:txBody>
      </p:sp>
    </p:spTree>
    <p:extLst>
      <p:ext uri="{BB962C8B-B14F-4D97-AF65-F5344CB8AC3E}">
        <p14:creationId xmlns:p14="http://schemas.microsoft.com/office/powerpoint/2010/main" val="3614582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896112"/>
          </a:xfrm>
        </p:spPr>
        <p:txBody>
          <a:bodyPr>
            <a:normAutofit/>
          </a:bodyPr>
          <a:lstStyle/>
          <a:p>
            <a:r>
              <a:rPr lang="en-US" dirty="0" smtClean="0"/>
              <a:t>Universal Turing Machines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9280"/>
            <a:ext cx="8229600" cy="4693920"/>
          </a:xfrm>
        </p:spPr>
        <p:txBody>
          <a:bodyPr>
            <a:normAutofit/>
          </a:bodyPr>
          <a:lstStyle/>
          <a:p>
            <a:r>
              <a:rPr lang="en-IN" sz="2800" dirty="0" smtClean="0">
                <a:solidFill>
                  <a:schemeClr val="accent4"/>
                </a:solidFill>
              </a:rPr>
              <a:t>Theorem.  </a:t>
            </a:r>
            <a:r>
              <a:rPr lang="en-IN" sz="2800" dirty="0" smtClean="0"/>
              <a:t>There exists a TM </a:t>
            </a:r>
            <a:r>
              <a:rPr lang="en-IN" sz="2800" dirty="0" smtClean="0">
                <a:solidFill>
                  <a:srgbClr val="CC0000"/>
                </a:solidFill>
              </a:rPr>
              <a:t>U</a:t>
            </a:r>
            <a:r>
              <a:rPr lang="en-IN" sz="2800" dirty="0" smtClean="0"/>
              <a:t> that on every input </a:t>
            </a:r>
            <a:r>
              <a:rPr lang="en-IN" sz="2800" dirty="0" smtClean="0">
                <a:solidFill>
                  <a:srgbClr val="CC0000"/>
                </a:solidFill>
              </a:rPr>
              <a:t>x, </a:t>
            </a:r>
            <a:r>
              <a:rPr lang="en-IN" sz="2800" dirty="0" smtClean="0">
                <a:solidFill>
                  <a:srgbClr val="CC0000"/>
                </a:solidFill>
              </a:rPr>
              <a:t>α </a:t>
            </a:r>
            <a:r>
              <a:rPr lang="en-IN" sz="2800" dirty="0" smtClean="0"/>
              <a:t>in </a:t>
            </a:r>
            <a:r>
              <a:rPr lang="en-IN" sz="2800" dirty="0" smtClean="0">
                <a:solidFill>
                  <a:srgbClr val="CC0000"/>
                </a:solidFill>
              </a:rPr>
              <a:t>{0,1}* </a:t>
            </a:r>
            <a:r>
              <a:rPr lang="en-IN" sz="2800" dirty="0" smtClean="0"/>
              <a:t>outputs </a:t>
            </a:r>
            <a:r>
              <a:rPr lang="en-IN" sz="2800" dirty="0" smtClean="0">
                <a:solidFill>
                  <a:srgbClr val="CC0000"/>
                </a:solidFill>
              </a:rPr>
              <a:t>M</a:t>
            </a:r>
            <a:r>
              <a:rPr lang="en-IN" sz="2800" baseline="-25000" dirty="0" smtClean="0">
                <a:solidFill>
                  <a:srgbClr val="CC0000"/>
                </a:solidFill>
              </a:rPr>
              <a:t>α</a:t>
            </a:r>
            <a:r>
              <a:rPr lang="en-IN" sz="2800" dirty="0" smtClean="0">
                <a:solidFill>
                  <a:srgbClr val="CC0000"/>
                </a:solidFill>
              </a:rPr>
              <a:t>(x)</a:t>
            </a:r>
            <a:r>
              <a:rPr lang="en-IN" sz="2800" dirty="0" smtClean="0"/>
              <a:t>. </a:t>
            </a:r>
          </a:p>
          <a:p>
            <a:endParaRPr lang="en-IN" sz="2800" dirty="0" smtClean="0"/>
          </a:p>
          <a:p>
            <a:pPr algn="just"/>
            <a:r>
              <a:rPr lang="en-IN" sz="2800" dirty="0" smtClean="0"/>
              <a:t>Further, if </a:t>
            </a:r>
            <a:r>
              <a:rPr lang="en-IN" sz="2800" dirty="0" smtClean="0">
                <a:solidFill>
                  <a:srgbClr val="CC0000"/>
                </a:solidFill>
              </a:rPr>
              <a:t>M</a:t>
            </a:r>
            <a:r>
              <a:rPr lang="en-IN" sz="2800" baseline="-25000" dirty="0" smtClean="0">
                <a:solidFill>
                  <a:srgbClr val="CC0000"/>
                </a:solidFill>
              </a:rPr>
              <a:t>α</a:t>
            </a:r>
            <a:r>
              <a:rPr lang="en-IN" sz="2800" baseline="-25000" dirty="0" smtClean="0"/>
              <a:t> </a:t>
            </a:r>
            <a:r>
              <a:rPr lang="en-IN" sz="2800" dirty="0" smtClean="0"/>
              <a:t>halts within </a:t>
            </a:r>
            <a:r>
              <a:rPr lang="en-IN" sz="2800" dirty="0" smtClean="0">
                <a:solidFill>
                  <a:srgbClr val="CC0000"/>
                </a:solidFill>
              </a:rPr>
              <a:t>T </a:t>
            </a:r>
            <a:r>
              <a:rPr lang="en-IN" sz="2800" dirty="0" smtClean="0"/>
              <a:t>steps then </a:t>
            </a:r>
            <a:r>
              <a:rPr lang="en-IN" sz="2800" dirty="0" smtClean="0">
                <a:solidFill>
                  <a:srgbClr val="CC0000"/>
                </a:solidFill>
              </a:rPr>
              <a:t>U</a:t>
            </a:r>
            <a:r>
              <a:rPr lang="en-IN" sz="2800" dirty="0" smtClean="0"/>
              <a:t> halts within </a:t>
            </a:r>
            <a:r>
              <a:rPr lang="en-IN" sz="2800" dirty="0" smtClean="0">
                <a:solidFill>
                  <a:srgbClr val="CC0000"/>
                </a:solidFill>
              </a:rPr>
              <a:t>C. T. log T </a:t>
            </a:r>
            <a:r>
              <a:rPr lang="en-IN" sz="2800" dirty="0" smtClean="0"/>
              <a:t>steps, where </a:t>
            </a:r>
            <a:r>
              <a:rPr lang="en-IN" sz="2800" dirty="0" smtClean="0">
                <a:solidFill>
                  <a:srgbClr val="CC0000"/>
                </a:solidFill>
              </a:rPr>
              <a:t>C </a:t>
            </a:r>
            <a:r>
              <a:rPr lang="en-IN" sz="2800" dirty="0" smtClean="0"/>
              <a:t>is a constant that depends only on </a:t>
            </a:r>
            <a:r>
              <a:rPr lang="en-IN" sz="2800" dirty="0" smtClean="0">
                <a:solidFill>
                  <a:srgbClr val="CC0000"/>
                </a:solidFill>
              </a:rPr>
              <a:t>M</a:t>
            </a:r>
            <a:r>
              <a:rPr lang="en-IN" sz="2800" baseline="-25000" dirty="0" smtClean="0">
                <a:solidFill>
                  <a:srgbClr val="CC0000"/>
                </a:solidFill>
              </a:rPr>
              <a:t>α</a:t>
            </a:r>
            <a:r>
              <a:rPr lang="en-IN" sz="2800" baseline="-25000" dirty="0" smtClean="0"/>
              <a:t> </a:t>
            </a:r>
            <a:r>
              <a:rPr lang="en-IN" sz="2800" dirty="0" smtClean="0"/>
              <a:t>’s alphabet size, number of states and number of tapes.  </a:t>
            </a:r>
          </a:p>
          <a:p>
            <a:pPr algn="just"/>
            <a:endParaRPr lang="en-IN" sz="2800" dirty="0"/>
          </a:p>
          <a:p>
            <a:pPr algn="just"/>
            <a:r>
              <a:rPr lang="en-IN" sz="2800" dirty="0" smtClean="0"/>
              <a:t>Physical realization of UTMs are modern day electronic computers. </a:t>
            </a:r>
            <a:endParaRPr lang="en-IN" sz="2800" dirty="0"/>
          </a:p>
        </p:txBody>
      </p:sp>
    </p:spTree>
    <p:extLst>
      <p:ext uri="{BB962C8B-B14F-4D97-AF65-F5344CB8AC3E}">
        <p14:creationId xmlns:p14="http://schemas.microsoft.com/office/powerpoint/2010/main" val="19040026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57400" y="2685288"/>
            <a:ext cx="8686800" cy="1429512"/>
          </a:xfrm>
        </p:spPr>
        <p:txBody>
          <a:bodyPr>
            <a:normAutofit/>
          </a:bodyPr>
          <a:lstStyle/>
          <a:p>
            <a:r>
              <a:rPr lang="en-US" dirty="0" smtClean="0"/>
              <a:t>Complexity classes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 </a:t>
            </a:r>
            <a:r>
              <a:rPr lang="en-US" dirty="0" smtClean="0"/>
              <a:t>      P and NP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49174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896112"/>
          </a:xfrm>
        </p:spPr>
        <p:txBody>
          <a:bodyPr>
            <a:normAutofit/>
          </a:bodyPr>
          <a:lstStyle/>
          <a:p>
            <a:r>
              <a:rPr lang="en-US" dirty="0" smtClean="0"/>
              <a:t>Decision Problems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9280"/>
            <a:ext cx="8229600" cy="4693920"/>
          </a:xfrm>
        </p:spPr>
        <p:txBody>
          <a:bodyPr>
            <a:normAutofit/>
          </a:bodyPr>
          <a:lstStyle/>
          <a:p>
            <a:r>
              <a:rPr lang="en-IN" sz="2800" dirty="0" smtClean="0"/>
              <a:t>In the initial part of this course, we’ll focus primarily on </a:t>
            </a:r>
            <a:r>
              <a:rPr lang="en-IN" sz="2800" dirty="0" smtClean="0">
                <a:solidFill>
                  <a:srgbClr val="3366FF"/>
                </a:solidFill>
              </a:rPr>
              <a:t>decision problems</a:t>
            </a:r>
            <a:r>
              <a:rPr lang="en-IN" sz="2800" dirty="0" smtClean="0"/>
              <a:t>. </a:t>
            </a:r>
          </a:p>
          <a:p>
            <a:endParaRPr lang="en-IN" sz="2800" dirty="0"/>
          </a:p>
        </p:txBody>
      </p:sp>
    </p:spTree>
    <p:extLst>
      <p:ext uri="{BB962C8B-B14F-4D97-AF65-F5344CB8AC3E}">
        <p14:creationId xmlns:p14="http://schemas.microsoft.com/office/powerpoint/2010/main" val="39345525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896112"/>
          </a:xfrm>
        </p:spPr>
        <p:txBody>
          <a:bodyPr>
            <a:normAutofit/>
          </a:bodyPr>
          <a:lstStyle/>
          <a:p>
            <a:r>
              <a:rPr lang="en-US" dirty="0" smtClean="0"/>
              <a:t>Decision Problems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9280"/>
            <a:ext cx="8229600" cy="4693920"/>
          </a:xfrm>
        </p:spPr>
        <p:txBody>
          <a:bodyPr>
            <a:normAutofit/>
          </a:bodyPr>
          <a:lstStyle/>
          <a:p>
            <a:r>
              <a:rPr lang="en-IN" sz="2800" dirty="0" smtClean="0"/>
              <a:t>In the initial part of this course, we’ll focus primarily on </a:t>
            </a:r>
            <a:r>
              <a:rPr lang="en-IN" sz="2800" dirty="0" smtClean="0">
                <a:solidFill>
                  <a:srgbClr val="3366FF"/>
                </a:solidFill>
              </a:rPr>
              <a:t>decision problems</a:t>
            </a:r>
            <a:r>
              <a:rPr lang="en-IN" sz="2800" dirty="0" smtClean="0"/>
              <a:t>. </a:t>
            </a:r>
          </a:p>
          <a:p>
            <a:endParaRPr lang="en-IN" sz="2800" dirty="0"/>
          </a:p>
          <a:p>
            <a:r>
              <a:rPr lang="en-IN" sz="2800" dirty="0" smtClean="0"/>
              <a:t>Decision problems can be naturally identified with </a:t>
            </a:r>
            <a:r>
              <a:rPr lang="en-IN" sz="2800" dirty="0" smtClean="0">
                <a:solidFill>
                  <a:srgbClr val="3366FF"/>
                </a:solidFill>
              </a:rPr>
              <a:t>boolean functions</a:t>
            </a:r>
            <a:r>
              <a:rPr lang="en-IN" sz="2800" dirty="0" smtClean="0"/>
              <a:t>, i.e. functions from </a:t>
            </a:r>
            <a:r>
              <a:rPr lang="en-IN" sz="2800" dirty="0" smtClean="0">
                <a:solidFill>
                  <a:srgbClr val="CC0000"/>
                </a:solidFill>
              </a:rPr>
              <a:t>{0,1}* </a:t>
            </a:r>
            <a:r>
              <a:rPr lang="en-IN" sz="2800" dirty="0" smtClean="0"/>
              <a:t>to </a:t>
            </a:r>
            <a:r>
              <a:rPr lang="en-IN" sz="2800" dirty="0" smtClean="0">
                <a:solidFill>
                  <a:srgbClr val="CC0000"/>
                </a:solidFill>
              </a:rPr>
              <a:t>{0,1}</a:t>
            </a:r>
            <a:r>
              <a:rPr lang="en-IN" sz="2800" dirty="0" smtClean="0"/>
              <a:t>.</a:t>
            </a:r>
          </a:p>
          <a:p>
            <a:endParaRPr lang="en-IN" sz="2800" dirty="0"/>
          </a:p>
        </p:txBody>
      </p:sp>
    </p:spTree>
    <p:extLst>
      <p:ext uri="{BB962C8B-B14F-4D97-AF65-F5344CB8AC3E}">
        <p14:creationId xmlns:p14="http://schemas.microsoft.com/office/powerpoint/2010/main" val="2728714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896112"/>
          </a:xfrm>
        </p:spPr>
        <p:txBody>
          <a:bodyPr>
            <a:normAutofit/>
          </a:bodyPr>
          <a:lstStyle/>
          <a:p>
            <a:r>
              <a:rPr lang="en-US" dirty="0" smtClean="0"/>
              <a:t>Decision Problems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9280"/>
            <a:ext cx="8229600" cy="4693920"/>
          </a:xfrm>
        </p:spPr>
        <p:txBody>
          <a:bodyPr>
            <a:normAutofit/>
          </a:bodyPr>
          <a:lstStyle/>
          <a:p>
            <a:r>
              <a:rPr lang="en-IN" sz="2800" dirty="0" smtClean="0"/>
              <a:t>In the initial part of this course, we’ll focus primarily on </a:t>
            </a:r>
            <a:r>
              <a:rPr lang="en-IN" sz="2800" dirty="0" smtClean="0">
                <a:solidFill>
                  <a:srgbClr val="3366FF"/>
                </a:solidFill>
              </a:rPr>
              <a:t>decision problems</a:t>
            </a:r>
            <a:r>
              <a:rPr lang="en-IN" sz="2800" dirty="0" smtClean="0"/>
              <a:t>. </a:t>
            </a:r>
          </a:p>
          <a:p>
            <a:endParaRPr lang="en-IN" sz="2800" dirty="0"/>
          </a:p>
          <a:p>
            <a:r>
              <a:rPr lang="en-IN" sz="2800" dirty="0" smtClean="0"/>
              <a:t>Decision problems can be naturally identified with </a:t>
            </a:r>
            <a:r>
              <a:rPr lang="en-IN" sz="2800" dirty="0" smtClean="0">
                <a:solidFill>
                  <a:srgbClr val="3366FF"/>
                </a:solidFill>
              </a:rPr>
              <a:t>boolean functions</a:t>
            </a:r>
            <a:r>
              <a:rPr lang="en-IN" sz="2800" dirty="0" smtClean="0"/>
              <a:t>, i.e. functions from </a:t>
            </a:r>
            <a:r>
              <a:rPr lang="en-IN" sz="2800" dirty="0" smtClean="0">
                <a:solidFill>
                  <a:srgbClr val="CC0000"/>
                </a:solidFill>
              </a:rPr>
              <a:t>{0,1}* </a:t>
            </a:r>
            <a:r>
              <a:rPr lang="en-IN" sz="2800" dirty="0" smtClean="0"/>
              <a:t>to </a:t>
            </a:r>
            <a:r>
              <a:rPr lang="en-IN" sz="2800" dirty="0" smtClean="0">
                <a:solidFill>
                  <a:srgbClr val="CC0000"/>
                </a:solidFill>
              </a:rPr>
              <a:t>{0,1}</a:t>
            </a:r>
            <a:r>
              <a:rPr lang="en-IN" sz="2800" dirty="0" smtClean="0"/>
              <a:t>.</a:t>
            </a:r>
          </a:p>
          <a:p>
            <a:endParaRPr lang="en-IN" sz="2800" dirty="0"/>
          </a:p>
          <a:p>
            <a:r>
              <a:rPr lang="en-IN" sz="2800" dirty="0" smtClean="0"/>
              <a:t>Boolean functions can be naturally identified with sets of </a:t>
            </a:r>
            <a:r>
              <a:rPr lang="en-IN" sz="2800" dirty="0" smtClean="0">
                <a:solidFill>
                  <a:srgbClr val="CC0000"/>
                </a:solidFill>
              </a:rPr>
              <a:t>{0,1} </a:t>
            </a:r>
            <a:r>
              <a:rPr lang="en-IN" sz="2800" dirty="0" smtClean="0"/>
              <a:t>strings, also called </a:t>
            </a:r>
            <a:r>
              <a:rPr lang="en-IN" sz="2800" dirty="0" smtClean="0">
                <a:solidFill>
                  <a:srgbClr val="3366FF"/>
                </a:solidFill>
              </a:rPr>
              <a:t>languages</a:t>
            </a:r>
            <a:r>
              <a:rPr lang="en-IN" sz="2800" dirty="0" smtClean="0"/>
              <a:t>.</a:t>
            </a:r>
            <a:endParaRPr lang="en-IN" sz="2800" dirty="0"/>
          </a:p>
        </p:txBody>
      </p:sp>
    </p:spTree>
    <p:extLst>
      <p:ext uri="{BB962C8B-B14F-4D97-AF65-F5344CB8AC3E}">
        <p14:creationId xmlns:p14="http://schemas.microsoft.com/office/powerpoint/2010/main" val="33201638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896112"/>
          </a:xfrm>
        </p:spPr>
        <p:txBody>
          <a:bodyPr>
            <a:normAutofit/>
          </a:bodyPr>
          <a:lstStyle/>
          <a:p>
            <a:r>
              <a:rPr lang="en-US" dirty="0" smtClean="0"/>
              <a:t>Decision Problems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859280"/>
            <a:ext cx="8763000" cy="4693920"/>
          </a:xfrm>
        </p:spPr>
        <p:txBody>
          <a:bodyPr>
            <a:normAutofit/>
          </a:bodyPr>
          <a:lstStyle/>
          <a:p>
            <a:endParaRPr lang="en-IN" sz="2800" dirty="0" smtClean="0">
              <a:solidFill>
                <a:srgbClr val="3366FF"/>
              </a:solidFill>
            </a:endParaRPr>
          </a:p>
          <a:p>
            <a:pPr marL="82296" indent="0">
              <a:buNone/>
            </a:pPr>
            <a:r>
              <a:rPr lang="en-IN" sz="2800" dirty="0">
                <a:solidFill>
                  <a:srgbClr val="3366FF"/>
                </a:solidFill>
              </a:rPr>
              <a:t>D</a:t>
            </a:r>
            <a:r>
              <a:rPr lang="en-IN" sz="2800" dirty="0" smtClean="0">
                <a:solidFill>
                  <a:srgbClr val="3366FF"/>
                </a:solidFill>
              </a:rPr>
              <a:t>ecision problems       Boolean functions       Languages</a:t>
            </a:r>
          </a:p>
          <a:p>
            <a:pPr marL="82296" indent="0">
              <a:buNone/>
            </a:pPr>
            <a:endParaRPr lang="en-IN" sz="2800" dirty="0">
              <a:solidFill>
                <a:srgbClr val="3366FF"/>
              </a:solidFill>
            </a:endParaRPr>
          </a:p>
          <a:p>
            <a:r>
              <a:rPr lang="en-IN" sz="2800" dirty="0" smtClean="0">
                <a:solidFill>
                  <a:schemeClr val="accent4"/>
                </a:solidFill>
              </a:rPr>
              <a:t>Definition.</a:t>
            </a:r>
            <a:r>
              <a:rPr lang="en-IN" sz="2800" dirty="0" smtClean="0">
                <a:solidFill>
                  <a:srgbClr val="3366FF"/>
                </a:solidFill>
              </a:rPr>
              <a:t> </a:t>
            </a:r>
            <a:r>
              <a:rPr lang="en-IN" sz="2800" dirty="0" smtClean="0"/>
              <a:t> We say a TM </a:t>
            </a:r>
            <a:r>
              <a:rPr lang="en-IN" sz="2800" dirty="0" smtClean="0">
                <a:solidFill>
                  <a:srgbClr val="CC0000"/>
                </a:solidFill>
              </a:rPr>
              <a:t>M</a:t>
            </a:r>
            <a:r>
              <a:rPr lang="en-IN" sz="2800" dirty="0" smtClean="0"/>
              <a:t> </a:t>
            </a:r>
            <a:r>
              <a:rPr lang="en-IN" sz="2800" i="1" dirty="0" smtClean="0"/>
              <a:t>decides</a:t>
            </a:r>
            <a:r>
              <a:rPr lang="en-IN" sz="2800" dirty="0" smtClean="0"/>
              <a:t> a language </a:t>
            </a:r>
            <a:r>
              <a:rPr lang="en-IN" sz="2800" dirty="0" smtClean="0">
                <a:solidFill>
                  <a:srgbClr val="CC0000"/>
                </a:solidFill>
              </a:rPr>
              <a:t>L </a:t>
            </a:r>
            <a:r>
              <a:rPr lang="en-US" sz="2800" dirty="0" smtClean="0">
                <a:solidFill>
                  <a:srgbClr val="CC0000"/>
                </a:solidFill>
              </a:rPr>
              <a:t>⊆ {0,1}* </a:t>
            </a:r>
            <a:r>
              <a:rPr lang="en-US" sz="2800" dirty="0" smtClean="0"/>
              <a:t>if </a:t>
            </a:r>
            <a:r>
              <a:rPr lang="en-US" sz="2800" dirty="0" smtClean="0">
                <a:solidFill>
                  <a:srgbClr val="CC0000"/>
                </a:solidFill>
              </a:rPr>
              <a:t>M</a:t>
            </a:r>
            <a:r>
              <a:rPr lang="en-US" sz="2800" dirty="0" smtClean="0"/>
              <a:t> computes </a:t>
            </a:r>
            <a:r>
              <a:rPr lang="en-US" sz="2800" dirty="0" err="1" smtClean="0">
                <a:solidFill>
                  <a:srgbClr val="CC0000"/>
                </a:solidFill>
              </a:rPr>
              <a:t>f</a:t>
            </a:r>
            <a:r>
              <a:rPr lang="en-US" sz="2800" baseline="-25000" dirty="0" err="1" smtClean="0">
                <a:solidFill>
                  <a:srgbClr val="CC0000"/>
                </a:solidFill>
              </a:rPr>
              <a:t>L</a:t>
            </a:r>
            <a:r>
              <a:rPr lang="en-US" sz="2800" dirty="0" smtClean="0"/>
              <a:t>, where </a:t>
            </a:r>
            <a:r>
              <a:rPr lang="en-US" sz="2800" dirty="0" err="1" smtClean="0">
                <a:solidFill>
                  <a:srgbClr val="CC0000"/>
                </a:solidFill>
              </a:rPr>
              <a:t>f</a:t>
            </a:r>
            <a:r>
              <a:rPr lang="en-US" sz="2800" baseline="-25000" dirty="0" err="1" smtClean="0">
                <a:solidFill>
                  <a:srgbClr val="CC0000"/>
                </a:solidFill>
              </a:rPr>
              <a:t>L</a:t>
            </a:r>
            <a:r>
              <a:rPr lang="en-US" sz="2800" dirty="0" smtClean="0">
                <a:solidFill>
                  <a:srgbClr val="CC0000"/>
                </a:solidFill>
              </a:rPr>
              <a:t>(x) = </a:t>
            </a:r>
            <a:r>
              <a:rPr lang="en-US" sz="2800" dirty="0" smtClean="0">
                <a:solidFill>
                  <a:srgbClr val="CC0000"/>
                </a:solidFill>
              </a:rPr>
              <a:t>1 </a:t>
            </a:r>
            <a:r>
              <a:rPr lang="en-US" sz="2800" dirty="0" smtClean="0"/>
              <a:t>if and only if </a:t>
            </a:r>
            <a:r>
              <a:rPr lang="en-US" sz="2800" dirty="0" smtClean="0">
                <a:solidFill>
                  <a:srgbClr val="CC0000"/>
                </a:solidFill>
              </a:rPr>
              <a:t>x ∈ L</a:t>
            </a:r>
            <a:r>
              <a:rPr lang="en-US" sz="2800" dirty="0" smtClean="0">
                <a:solidFill>
                  <a:srgbClr val="CC0000"/>
                </a:solidFill>
              </a:rPr>
              <a:t>.</a:t>
            </a:r>
            <a:endParaRPr lang="en-IN" sz="2800" baseline="-25000" dirty="0" smtClean="0">
              <a:solidFill>
                <a:srgbClr val="CC0000"/>
              </a:solidFill>
            </a:endParaRPr>
          </a:p>
          <a:p>
            <a:endParaRPr lang="en-IN" sz="2800" dirty="0"/>
          </a:p>
        </p:txBody>
      </p:sp>
      <p:sp>
        <p:nvSpPr>
          <p:cNvPr id="4" name="Left-Right Arrow 3"/>
          <p:cNvSpPr/>
          <p:nvPr/>
        </p:nvSpPr>
        <p:spPr>
          <a:xfrm>
            <a:off x="3276600" y="2590800"/>
            <a:ext cx="304800" cy="152400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Left-Right Arrow 4"/>
          <p:cNvSpPr/>
          <p:nvPr/>
        </p:nvSpPr>
        <p:spPr>
          <a:xfrm>
            <a:off x="6553200" y="2590800"/>
            <a:ext cx="304800" cy="152400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28116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896112"/>
          </a:xfrm>
        </p:spPr>
        <p:txBody>
          <a:bodyPr>
            <a:normAutofit/>
          </a:bodyPr>
          <a:lstStyle/>
          <a:p>
            <a:r>
              <a:rPr lang="en-US" dirty="0" smtClean="0"/>
              <a:t>Complexity Class 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9280"/>
            <a:ext cx="8229600" cy="4693920"/>
          </a:xfrm>
        </p:spPr>
        <p:txBody>
          <a:bodyPr>
            <a:normAutofit/>
          </a:bodyPr>
          <a:lstStyle/>
          <a:p>
            <a:r>
              <a:rPr lang="en-IN" sz="2800" dirty="0" smtClean="0"/>
              <a:t>Let </a:t>
            </a:r>
            <a:r>
              <a:rPr lang="en-IN" sz="2800" dirty="0" smtClean="0">
                <a:solidFill>
                  <a:srgbClr val="CC0000"/>
                </a:solidFill>
              </a:rPr>
              <a:t>T</a:t>
            </a:r>
            <a:r>
              <a:rPr lang="en-IN" sz="2800" dirty="0">
                <a:solidFill>
                  <a:srgbClr val="CC0000"/>
                </a:solidFill>
              </a:rPr>
              <a:t>:  </a:t>
            </a:r>
            <a:r>
              <a:rPr lang="en-IN" sz="2800" dirty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CC0000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N     N </a:t>
            </a:r>
            <a:r>
              <a:rPr lang="en-IN" sz="2800" dirty="0" smtClean="0"/>
              <a:t>be some function.</a:t>
            </a:r>
          </a:p>
          <a:p>
            <a:endParaRPr lang="en-IN" sz="2800" dirty="0"/>
          </a:p>
          <a:p>
            <a:r>
              <a:rPr lang="en-IN" sz="2800" dirty="0" smtClean="0">
                <a:solidFill>
                  <a:schemeClr val="accent4"/>
                </a:solidFill>
              </a:rPr>
              <a:t>Definition</a:t>
            </a:r>
            <a:r>
              <a:rPr lang="en-IN" sz="2800" dirty="0" smtClean="0">
                <a:solidFill>
                  <a:schemeClr val="accent4"/>
                </a:solidFill>
              </a:rPr>
              <a:t>:  </a:t>
            </a:r>
            <a:r>
              <a:rPr lang="en-IN" sz="2800" dirty="0" smtClean="0"/>
              <a:t>A language </a:t>
            </a:r>
            <a:r>
              <a:rPr lang="en-IN" sz="2800" dirty="0" smtClean="0">
                <a:solidFill>
                  <a:srgbClr val="CC0000"/>
                </a:solidFill>
              </a:rPr>
              <a:t>L</a:t>
            </a:r>
            <a:r>
              <a:rPr lang="en-IN" sz="2800" dirty="0" smtClean="0"/>
              <a:t> is in </a:t>
            </a:r>
            <a:r>
              <a:rPr lang="en-IN" sz="2800" dirty="0" smtClean="0">
                <a:solidFill>
                  <a:srgbClr val="3366FF"/>
                </a:solidFill>
              </a:rPr>
              <a:t>DTIME(T(n))</a:t>
            </a:r>
            <a:r>
              <a:rPr lang="en-IN" sz="2800" dirty="0" smtClean="0"/>
              <a:t> if there’s a TM that decides </a:t>
            </a:r>
            <a:r>
              <a:rPr lang="en-IN" sz="2800" dirty="0" smtClean="0">
                <a:solidFill>
                  <a:srgbClr val="CC0000"/>
                </a:solidFill>
              </a:rPr>
              <a:t>L</a:t>
            </a:r>
            <a:r>
              <a:rPr lang="en-IN" sz="2800" dirty="0" smtClean="0"/>
              <a:t> in time </a:t>
            </a:r>
            <a:r>
              <a:rPr lang="en-IN" sz="2800" dirty="0" smtClean="0">
                <a:solidFill>
                  <a:srgbClr val="CC0000"/>
                </a:solidFill>
              </a:rPr>
              <a:t>O(</a:t>
            </a:r>
            <a:r>
              <a:rPr lang="en-IN" sz="2800" dirty="0" smtClean="0">
                <a:solidFill>
                  <a:srgbClr val="CC0000"/>
                </a:solidFill>
              </a:rPr>
              <a:t>T(n)).</a:t>
            </a:r>
            <a:endParaRPr lang="en-IN" sz="2800" dirty="0" smtClean="0">
              <a:solidFill>
                <a:srgbClr val="CC0000"/>
              </a:solidFill>
            </a:endParaRPr>
          </a:p>
          <a:p>
            <a:endParaRPr lang="en-IN" sz="2800" dirty="0"/>
          </a:p>
          <a:p>
            <a:r>
              <a:rPr lang="en-IN" sz="2800" dirty="0" smtClean="0">
                <a:solidFill>
                  <a:schemeClr val="accent4"/>
                </a:solidFill>
              </a:rPr>
              <a:t>Defintion: </a:t>
            </a:r>
            <a:r>
              <a:rPr lang="en-IN" sz="2800" dirty="0" smtClean="0"/>
              <a:t>Class </a:t>
            </a:r>
            <a:r>
              <a:rPr lang="en-IN" sz="2800" dirty="0" smtClean="0">
                <a:solidFill>
                  <a:srgbClr val="3366FF"/>
                </a:solidFill>
              </a:rPr>
              <a:t>P = </a:t>
            </a:r>
            <a:r>
              <a:rPr lang="en-US" sz="2800" dirty="0" smtClean="0">
                <a:solidFill>
                  <a:srgbClr val="3366FF"/>
                </a:solidFill>
              </a:rPr>
              <a:t>∪ DTIME (</a:t>
            </a:r>
            <a:r>
              <a:rPr lang="en-US" sz="2800" dirty="0" err="1" smtClean="0">
                <a:solidFill>
                  <a:srgbClr val="3366FF"/>
                </a:solidFill>
              </a:rPr>
              <a:t>n</a:t>
            </a:r>
            <a:r>
              <a:rPr lang="en-US" sz="2800" baseline="30000" dirty="0" err="1" smtClean="0">
                <a:solidFill>
                  <a:srgbClr val="3366FF"/>
                </a:solidFill>
              </a:rPr>
              <a:t>c</a:t>
            </a:r>
            <a:r>
              <a:rPr lang="en-US" sz="2800" dirty="0" smtClean="0">
                <a:solidFill>
                  <a:srgbClr val="3366FF"/>
                </a:solidFill>
              </a:rPr>
              <a:t>).</a:t>
            </a:r>
            <a:endParaRPr lang="en-IN" sz="2800" dirty="0">
              <a:solidFill>
                <a:srgbClr val="3366FF"/>
              </a:solidFill>
            </a:endParaRPr>
          </a:p>
        </p:txBody>
      </p:sp>
      <p:cxnSp>
        <p:nvCxnSpPr>
          <p:cNvPr id="4" name="Straight Arrow Connector 3"/>
          <p:cNvCxnSpPr/>
          <p:nvPr/>
        </p:nvCxnSpPr>
        <p:spPr>
          <a:xfrm>
            <a:off x="2209800" y="2133600"/>
            <a:ext cx="304800" cy="0"/>
          </a:xfrm>
          <a:prstGeom prst="straightConnector1">
            <a:avLst/>
          </a:prstGeom>
          <a:ln>
            <a:solidFill>
              <a:srgbClr val="CC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3733800" y="4648200"/>
            <a:ext cx="6858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 smtClean="0">
                <a:solidFill>
                  <a:srgbClr val="3366FF"/>
                </a:solidFill>
              </a:rPr>
              <a:t>c &gt; 0</a:t>
            </a:r>
            <a:endParaRPr lang="en-US" sz="1500" dirty="0">
              <a:solidFill>
                <a:srgbClr val="3366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3350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896112"/>
          </a:xfrm>
        </p:spPr>
        <p:txBody>
          <a:bodyPr>
            <a:normAutofit/>
          </a:bodyPr>
          <a:lstStyle/>
          <a:p>
            <a:r>
              <a:rPr lang="en-US" dirty="0" smtClean="0"/>
              <a:t>Complexity Class 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9280"/>
            <a:ext cx="8229600" cy="4693920"/>
          </a:xfrm>
        </p:spPr>
        <p:txBody>
          <a:bodyPr>
            <a:normAutofit/>
          </a:bodyPr>
          <a:lstStyle/>
          <a:p>
            <a:r>
              <a:rPr lang="en-IN" sz="2800" dirty="0" smtClean="0"/>
              <a:t>Let </a:t>
            </a:r>
            <a:r>
              <a:rPr lang="en-IN" sz="2800" dirty="0" smtClean="0">
                <a:solidFill>
                  <a:srgbClr val="CC0000"/>
                </a:solidFill>
              </a:rPr>
              <a:t>T</a:t>
            </a:r>
            <a:r>
              <a:rPr lang="en-IN" sz="2800" dirty="0">
                <a:solidFill>
                  <a:srgbClr val="CC0000"/>
                </a:solidFill>
              </a:rPr>
              <a:t>:  </a:t>
            </a:r>
            <a:r>
              <a:rPr lang="en-IN" sz="2800" dirty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CC0000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N     N </a:t>
            </a:r>
            <a:r>
              <a:rPr lang="en-IN" sz="2800" dirty="0" smtClean="0"/>
              <a:t>be some function.</a:t>
            </a:r>
          </a:p>
          <a:p>
            <a:endParaRPr lang="en-IN" sz="2800" dirty="0"/>
          </a:p>
          <a:p>
            <a:r>
              <a:rPr lang="en-IN" sz="2800" dirty="0" smtClean="0">
                <a:solidFill>
                  <a:schemeClr val="accent4"/>
                </a:solidFill>
              </a:rPr>
              <a:t>Definition</a:t>
            </a:r>
            <a:r>
              <a:rPr lang="en-IN" sz="2800" dirty="0" smtClean="0">
                <a:solidFill>
                  <a:schemeClr val="accent4"/>
                </a:solidFill>
              </a:rPr>
              <a:t>:  </a:t>
            </a:r>
            <a:r>
              <a:rPr lang="en-IN" sz="2800" dirty="0" smtClean="0"/>
              <a:t>A language </a:t>
            </a:r>
            <a:r>
              <a:rPr lang="en-IN" sz="2800" dirty="0" smtClean="0">
                <a:solidFill>
                  <a:srgbClr val="CC0000"/>
                </a:solidFill>
              </a:rPr>
              <a:t>L</a:t>
            </a:r>
            <a:r>
              <a:rPr lang="en-IN" sz="2800" dirty="0" smtClean="0"/>
              <a:t> is in </a:t>
            </a:r>
            <a:r>
              <a:rPr lang="en-IN" sz="2800" dirty="0" smtClean="0">
                <a:solidFill>
                  <a:srgbClr val="3366FF"/>
                </a:solidFill>
              </a:rPr>
              <a:t>DTIME(T(n))</a:t>
            </a:r>
            <a:r>
              <a:rPr lang="en-IN" sz="2800" dirty="0" smtClean="0"/>
              <a:t> if there’s a TM that decides </a:t>
            </a:r>
            <a:r>
              <a:rPr lang="en-IN" sz="2800" dirty="0" smtClean="0">
                <a:solidFill>
                  <a:srgbClr val="CC0000"/>
                </a:solidFill>
              </a:rPr>
              <a:t>L</a:t>
            </a:r>
            <a:r>
              <a:rPr lang="en-IN" sz="2800" dirty="0" smtClean="0"/>
              <a:t> in time </a:t>
            </a:r>
            <a:r>
              <a:rPr lang="en-IN" sz="2800" dirty="0" smtClean="0">
                <a:solidFill>
                  <a:srgbClr val="CC0000"/>
                </a:solidFill>
              </a:rPr>
              <a:t>O(T(n)).</a:t>
            </a:r>
            <a:endParaRPr lang="en-IN" sz="2800" dirty="0" smtClean="0">
              <a:solidFill>
                <a:srgbClr val="CC0000"/>
              </a:solidFill>
            </a:endParaRPr>
          </a:p>
          <a:p>
            <a:endParaRPr lang="en-IN" sz="2800" dirty="0"/>
          </a:p>
          <a:p>
            <a:r>
              <a:rPr lang="en-IN" sz="2800" dirty="0" smtClean="0">
                <a:solidFill>
                  <a:schemeClr val="accent4"/>
                </a:solidFill>
              </a:rPr>
              <a:t>Defintion: </a:t>
            </a:r>
            <a:r>
              <a:rPr lang="en-IN" sz="2800" dirty="0" smtClean="0"/>
              <a:t>Class </a:t>
            </a:r>
            <a:r>
              <a:rPr lang="en-IN" sz="2800" dirty="0" smtClean="0">
                <a:solidFill>
                  <a:srgbClr val="3366FF"/>
                </a:solidFill>
              </a:rPr>
              <a:t>P = </a:t>
            </a:r>
            <a:r>
              <a:rPr lang="en-US" sz="2800" dirty="0" smtClean="0">
                <a:solidFill>
                  <a:srgbClr val="3366FF"/>
                </a:solidFill>
              </a:rPr>
              <a:t>∪ DTIME (</a:t>
            </a:r>
            <a:r>
              <a:rPr lang="en-US" sz="2800" dirty="0" err="1" smtClean="0">
                <a:solidFill>
                  <a:srgbClr val="3366FF"/>
                </a:solidFill>
              </a:rPr>
              <a:t>n</a:t>
            </a:r>
            <a:r>
              <a:rPr lang="en-US" sz="2800" baseline="30000" dirty="0" err="1" smtClean="0">
                <a:solidFill>
                  <a:srgbClr val="3366FF"/>
                </a:solidFill>
              </a:rPr>
              <a:t>c</a:t>
            </a:r>
            <a:r>
              <a:rPr lang="en-US" sz="2800" dirty="0" smtClean="0">
                <a:solidFill>
                  <a:srgbClr val="3366FF"/>
                </a:solidFill>
              </a:rPr>
              <a:t>).</a:t>
            </a:r>
            <a:endParaRPr lang="en-IN" sz="2800" dirty="0">
              <a:solidFill>
                <a:srgbClr val="3366FF"/>
              </a:solidFill>
            </a:endParaRPr>
          </a:p>
        </p:txBody>
      </p:sp>
      <p:cxnSp>
        <p:nvCxnSpPr>
          <p:cNvPr id="4" name="Straight Arrow Connector 3"/>
          <p:cNvCxnSpPr/>
          <p:nvPr/>
        </p:nvCxnSpPr>
        <p:spPr>
          <a:xfrm>
            <a:off x="2209800" y="2133600"/>
            <a:ext cx="304800" cy="0"/>
          </a:xfrm>
          <a:prstGeom prst="straightConnector1">
            <a:avLst/>
          </a:prstGeom>
          <a:ln>
            <a:solidFill>
              <a:srgbClr val="CC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3733800" y="4648200"/>
            <a:ext cx="6858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 smtClean="0">
                <a:solidFill>
                  <a:srgbClr val="3366FF"/>
                </a:solidFill>
              </a:rPr>
              <a:t>c &gt; 0</a:t>
            </a:r>
            <a:endParaRPr lang="en-US" sz="1500" dirty="0">
              <a:solidFill>
                <a:srgbClr val="3366FF"/>
              </a:solidFill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 flipH="1" flipV="1">
            <a:off x="3352800" y="4724400"/>
            <a:ext cx="304800" cy="6858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3657600" y="5421868"/>
            <a:ext cx="3810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Deterministic polynomial-time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89979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896112"/>
          </a:xfrm>
        </p:spPr>
        <p:txBody>
          <a:bodyPr>
            <a:normAutofit/>
          </a:bodyPr>
          <a:lstStyle/>
          <a:p>
            <a:r>
              <a:rPr lang="en-US" dirty="0" smtClean="0"/>
              <a:t>Complexity Class P :  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9280"/>
            <a:ext cx="8229600" cy="4693920"/>
          </a:xfrm>
        </p:spPr>
        <p:txBody>
          <a:bodyPr>
            <a:normAutofit/>
          </a:bodyPr>
          <a:lstStyle/>
          <a:p>
            <a:r>
              <a:rPr lang="en-IN" sz="2800" dirty="0" smtClean="0">
                <a:solidFill>
                  <a:srgbClr val="660066"/>
                </a:solidFill>
              </a:rPr>
              <a:t>Cycle detection </a:t>
            </a:r>
            <a:r>
              <a:rPr lang="en-IN" sz="2800" i="1" dirty="0" smtClean="0">
                <a:solidFill>
                  <a:srgbClr val="7EC3D4"/>
                </a:solidFill>
              </a:rPr>
              <a:t>(DFS)</a:t>
            </a:r>
          </a:p>
          <a:p>
            <a:pPr marL="1145286" lvl="3" indent="-285750">
              <a:buFont typeface="Wingdings" charset="2"/>
              <a:buChar char="Ø"/>
            </a:pPr>
            <a:r>
              <a:rPr lang="en-IN" sz="2200" dirty="0" smtClean="0"/>
              <a:t>Check if a given graph has a cycle.</a:t>
            </a:r>
            <a:r>
              <a:rPr lang="en-IN" dirty="0" smtClean="0">
                <a:solidFill>
                  <a:srgbClr val="660066"/>
                </a:solidFill>
              </a:rPr>
              <a:t>  </a:t>
            </a:r>
          </a:p>
          <a:p>
            <a:pPr marL="1145286" lvl="3" indent="-285750">
              <a:buFont typeface="Wingdings" charset="2"/>
              <a:buChar char="Ø"/>
            </a:pPr>
            <a:endParaRPr lang="en-IN" dirty="0" smtClean="0">
              <a:solidFill>
                <a:srgbClr val="66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5446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896112"/>
          </a:xfrm>
        </p:spPr>
        <p:txBody>
          <a:bodyPr>
            <a:normAutofit/>
          </a:bodyPr>
          <a:lstStyle/>
          <a:p>
            <a:r>
              <a:rPr lang="en-US" dirty="0" smtClean="0"/>
              <a:t>Complexity Class P :  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9280"/>
            <a:ext cx="8610600" cy="4693920"/>
          </a:xfrm>
        </p:spPr>
        <p:txBody>
          <a:bodyPr>
            <a:normAutofit/>
          </a:bodyPr>
          <a:lstStyle/>
          <a:p>
            <a:r>
              <a:rPr lang="en-IN" sz="2800" dirty="0" smtClean="0">
                <a:solidFill>
                  <a:srgbClr val="660066"/>
                </a:solidFill>
              </a:rPr>
              <a:t>Cycle detection</a:t>
            </a:r>
            <a:endParaRPr lang="en-IN" dirty="0">
              <a:solidFill>
                <a:srgbClr val="660066"/>
              </a:solidFill>
            </a:endParaRPr>
          </a:p>
          <a:p>
            <a:endParaRPr lang="en-IN" sz="2800" dirty="0" smtClean="0">
              <a:solidFill>
                <a:srgbClr val="660066"/>
              </a:solidFill>
            </a:endParaRPr>
          </a:p>
          <a:p>
            <a:r>
              <a:rPr lang="en-IN" sz="2800" dirty="0" smtClean="0">
                <a:solidFill>
                  <a:srgbClr val="660066"/>
                </a:solidFill>
              </a:rPr>
              <a:t>Solvabililty of a system of linear equations </a:t>
            </a:r>
            <a:r>
              <a:rPr lang="en-IN" sz="1800" i="1" dirty="0" smtClean="0">
                <a:solidFill>
                  <a:srgbClr val="7EC3D4"/>
                </a:solidFill>
              </a:rPr>
              <a:t>(Gaussian elimination)</a:t>
            </a:r>
          </a:p>
          <a:p>
            <a:pPr lvl="1">
              <a:buFont typeface="Wingdings" charset="2"/>
              <a:buChar char="Ø"/>
            </a:pPr>
            <a:r>
              <a:rPr lang="en-IN" sz="2400" dirty="0" smtClean="0">
                <a:solidFill>
                  <a:srgbClr val="660066"/>
                </a:solidFill>
              </a:rPr>
              <a:t> </a:t>
            </a:r>
            <a:r>
              <a:rPr lang="en-IN" sz="2200" dirty="0" smtClean="0">
                <a:solidFill>
                  <a:srgbClr val="000000"/>
                </a:solidFill>
              </a:rPr>
              <a:t>Given a system of linear equations over </a:t>
            </a:r>
            <a:r>
              <a:rPr lang="en-IN" sz="2200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Q</a:t>
            </a:r>
            <a:r>
              <a:rPr lang="en-IN" sz="2200" dirty="0" smtClean="0">
                <a:solidFill>
                  <a:srgbClr val="000000"/>
                </a:solidFill>
              </a:rPr>
              <a:t> check if there exists a common solution to all the linear equations.</a:t>
            </a:r>
          </a:p>
        </p:txBody>
      </p:sp>
    </p:spTree>
    <p:extLst>
      <p:ext uri="{BB962C8B-B14F-4D97-AF65-F5344CB8AC3E}">
        <p14:creationId xmlns:p14="http://schemas.microsoft.com/office/powerpoint/2010/main" val="27905510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 smtClean="0"/>
              <a:t>About the course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4800600"/>
          </a:xfrm>
        </p:spPr>
        <p:txBody>
          <a:bodyPr/>
          <a:lstStyle/>
          <a:p>
            <a:pPr algn="just"/>
            <a:r>
              <a:rPr lang="en-US" sz="2800" dirty="0" smtClean="0"/>
              <a:t>Computational complexity attempts </a:t>
            </a:r>
            <a:r>
              <a:rPr lang="en-US" sz="2800" dirty="0"/>
              <a:t>to classify computational </a:t>
            </a:r>
            <a:r>
              <a:rPr lang="en-US" sz="2800" dirty="0">
                <a:solidFill>
                  <a:srgbClr val="CC0000"/>
                </a:solidFill>
              </a:rPr>
              <a:t>problems</a:t>
            </a:r>
            <a:r>
              <a:rPr lang="en-US" sz="2800" dirty="0"/>
              <a:t> based on the amount of </a:t>
            </a:r>
            <a:r>
              <a:rPr lang="en-US" sz="2800" dirty="0">
                <a:solidFill>
                  <a:srgbClr val="CC0000"/>
                </a:solidFill>
              </a:rPr>
              <a:t>resources</a:t>
            </a:r>
            <a:r>
              <a:rPr lang="en-US" sz="2800" dirty="0"/>
              <a:t> required by </a:t>
            </a:r>
            <a:r>
              <a:rPr lang="en-US" sz="2800" dirty="0" smtClean="0">
                <a:solidFill>
                  <a:srgbClr val="CC0000"/>
                </a:solidFill>
              </a:rPr>
              <a:t>algorithms</a:t>
            </a:r>
            <a:r>
              <a:rPr lang="en-US" sz="2800" dirty="0" smtClean="0"/>
              <a:t> </a:t>
            </a:r>
            <a:r>
              <a:rPr lang="en-US" sz="2800" dirty="0"/>
              <a:t>to solve </a:t>
            </a:r>
            <a:r>
              <a:rPr lang="en-US" sz="2800" dirty="0" smtClean="0"/>
              <a:t>them.</a:t>
            </a:r>
            <a:endParaRPr lang="en-US" sz="2800" dirty="0"/>
          </a:p>
          <a:p>
            <a:r>
              <a:rPr lang="en-US" sz="2800" b="1" dirty="0"/>
              <a:t>Algorithms</a:t>
            </a:r>
            <a:r>
              <a:rPr lang="en-US" sz="2800" dirty="0"/>
              <a:t> are </a:t>
            </a:r>
            <a:r>
              <a:rPr lang="en-US" sz="2800" u="sng" dirty="0" smtClean="0"/>
              <a:t>methods</a:t>
            </a:r>
            <a:r>
              <a:rPr lang="en-US" sz="2800" dirty="0" smtClean="0"/>
              <a:t> of solving problems; they are studied </a:t>
            </a:r>
            <a:r>
              <a:rPr lang="en-US" sz="2800" dirty="0"/>
              <a:t>using formal </a:t>
            </a:r>
            <a:r>
              <a:rPr lang="en-US" sz="2800" u="sng" dirty="0"/>
              <a:t>models of </a:t>
            </a:r>
            <a:r>
              <a:rPr lang="en-US" sz="2800" u="sng" dirty="0" smtClean="0"/>
              <a:t>computation</a:t>
            </a:r>
            <a:r>
              <a:rPr lang="en-US" sz="2800" dirty="0" smtClean="0"/>
              <a:t>, like </a:t>
            </a:r>
            <a:r>
              <a:rPr lang="en-US" sz="2800" dirty="0" smtClean="0">
                <a:solidFill>
                  <a:srgbClr val="3366FF"/>
                </a:solidFill>
              </a:rPr>
              <a:t>Turing machines. </a:t>
            </a:r>
            <a:endParaRPr lang="en-US" sz="2500" dirty="0"/>
          </a:p>
        </p:txBody>
      </p:sp>
    </p:spTree>
    <p:extLst>
      <p:ext uri="{BB962C8B-B14F-4D97-AF65-F5344CB8AC3E}">
        <p14:creationId xmlns:p14="http://schemas.microsoft.com/office/powerpoint/2010/main" val="3295434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896112"/>
          </a:xfrm>
        </p:spPr>
        <p:txBody>
          <a:bodyPr>
            <a:normAutofit/>
          </a:bodyPr>
          <a:lstStyle/>
          <a:p>
            <a:r>
              <a:rPr lang="en-US" dirty="0" smtClean="0"/>
              <a:t>Complexity Class P :  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9280"/>
            <a:ext cx="8229600" cy="4693920"/>
          </a:xfrm>
        </p:spPr>
        <p:txBody>
          <a:bodyPr>
            <a:normAutofit/>
          </a:bodyPr>
          <a:lstStyle/>
          <a:p>
            <a:r>
              <a:rPr lang="en-IN" sz="2800" dirty="0" smtClean="0">
                <a:solidFill>
                  <a:srgbClr val="660066"/>
                </a:solidFill>
              </a:rPr>
              <a:t>Cycle detection</a:t>
            </a:r>
            <a:endParaRPr lang="en-IN" dirty="0">
              <a:solidFill>
                <a:srgbClr val="660066"/>
              </a:solidFill>
            </a:endParaRPr>
          </a:p>
          <a:p>
            <a:endParaRPr lang="en-IN" sz="2800" dirty="0" smtClean="0">
              <a:solidFill>
                <a:srgbClr val="660066"/>
              </a:solidFill>
            </a:endParaRPr>
          </a:p>
          <a:p>
            <a:r>
              <a:rPr lang="en-IN" sz="2800" dirty="0" smtClean="0">
                <a:solidFill>
                  <a:srgbClr val="660066"/>
                </a:solidFill>
              </a:rPr>
              <a:t>Solvabililty of a system of linear equations</a:t>
            </a:r>
          </a:p>
          <a:p>
            <a:endParaRPr lang="en-IN" sz="2800" dirty="0">
              <a:solidFill>
                <a:srgbClr val="660066"/>
              </a:solidFill>
            </a:endParaRPr>
          </a:p>
          <a:p>
            <a:r>
              <a:rPr lang="en-IN" sz="2800" dirty="0" smtClean="0">
                <a:solidFill>
                  <a:srgbClr val="660066"/>
                </a:solidFill>
              </a:rPr>
              <a:t>Perfect matching  </a:t>
            </a:r>
            <a:r>
              <a:rPr lang="en-IN" sz="2800" i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(Edmonds 1965)</a:t>
            </a:r>
          </a:p>
          <a:p>
            <a:pPr marL="699516" lvl="1" indent="-342900">
              <a:buFont typeface="Wingdings" charset="2"/>
              <a:buChar char="Ø"/>
            </a:pPr>
            <a:r>
              <a:rPr lang="en-IN" sz="2200" dirty="0" smtClean="0">
                <a:solidFill>
                  <a:srgbClr val="000000"/>
                </a:solidFill>
              </a:rPr>
              <a:t>Check if a given graph has a perfect matching</a:t>
            </a:r>
          </a:p>
        </p:txBody>
      </p:sp>
    </p:spTree>
    <p:extLst>
      <p:ext uri="{BB962C8B-B14F-4D97-AF65-F5344CB8AC3E}">
        <p14:creationId xmlns:p14="http://schemas.microsoft.com/office/powerpoint/2010/main" val="32799676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896112"/>
          </a:xfrm>
        </p:spPr>
        <p:txBody>
          <a:bodyPr>
            <a:normAutofit/>
          </a:bodyPr>
          <a:lstStyle/>
          <a:p>
            <a:r>
              <a:rPr lang="en-US" dirty="0" smtClean="0"/>
              <a:t>Complexity Class P :  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9280"/>
            <a:ext cx="8229600" cy="4693920"/>
          </a:xfrm>
        </p:spPr>
        <p:txBody>
          <a:bodyPr>
            <a:normAutofit/>
          </a:bodyPr>
          <a:lstStyle/>
          <a:p>
            <a:r>
              <a:rPr lang="en-IN" sz="2800" dirty="0" smtClean="0">
                <a:solidFill>
                  <a:srgbClr val="660066"/>
                </a:solidFill>
              </a:rPr>
              <a:t>Cycle detection</a:t>
            </a:r>
            <a:endParaRPr lang="en-IN" dirty="0">
              <a:solidFill>
                <a:srgbClr val="660066"/>
              </a:solidFill>
            </a:endParaRPr>
          </a:p>
          <a:p>
            <a:endParaRPr lang="en-IN" sz="2800" dirty="0" smtClean="0">
              <a:solidFill>
                <a:srgbClr val="660066"/>
              </a:solidFill>
            </a:endParaRPr>
          </a:p>
          <a:p>
            <a:r>
              <a:rPr lang="en-IN" sz="2800" dirty="0" smtClean="0">
                <a:solidFill>
                  <a:srgbClr val="660066"/>
                </a:solidFill>
              </a:rPr>
              <a:t>Solvabililty of a system of linear equations</a:t>
            </a:r>
          </a:p>
          <a:p>
            <a:endParaRPr lang="en-IN" sz="2800" dirty="0">
              <a:solidFill>
                <a:srgbClr val="660066"/>
              </a:solidFill>
            </a:endParaRPr>
          </a:p>
          <a:p>
            <a:r>
              <a:rPr lang="en-IN" sz="2800" dirty="0" smtClean="0">
                <a:solidFill>
                  <a:srgbClr val="660066"/>
                </a:solidFill>
              </a:rPr>
              <a:t>Perfect matching</a:t>
            </a:r>
          </a:p>
          <a:p>
            <a:endParaRPr lang="en-IN" sz="2800" dirty="0">
              <a:solidFill>
                <a:srgbClr val="660066"/>
              </a:solidFill>
            </a:endParaRPr>
          </a:p>
          <a:p>
            <a:r>
              <a:rPr lang="en-IN" sz="2800" dirty="0" smtClean="0">
                <a:solidFill>
                  <a:srgbClr val="660066"/>
                </a:solidFill>
              </a:rPr>
              <a:t>Primality testing  </a:t>
            </a:r>
            <a:r>
              <a:rPr lang="en-IN" sz="2800" i="1" dirty="0" smtClean="0">
                <a:solidFill>
                  <a:srgbClr val="7EC3D4"/>
                </a:solidFill>
              </a:rPr>
              <a:t>(AKS test 2002)</a:t>
            </a:r>
          </a:p>
          <a:p>
            <a:pPr lvl="1">
              <a:buFont typeface="Wingdings" charset="2"/>
              <a:buChar char="Ø"/>
            </a:pPr>
            <a:r>
              <a:rPr lang="en-IN" sz="2200" dirty="0" smtClean="0">
                <a:solidFill>
                  <a:srgbClr val="000000"/>
                </a:solidFill>
              </a:rPr>
              <a:t> Check if a number is prime</a:t>
            </a:r>
          </a:p>
        </p:txBody>
      </p:sp>
    </p:spTree>
    <p:extLst>
      <p:ext uri="{BB962C8B-B14F-4D97-AF65-F5344CB8AC3E}">
        <p14:creationId xmlns:p14="http://schemas.microsoft.com/office/powerpoint/2010/main" val="800658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896112"/>
          </a:xfrm>
        </p:spPr>
        <p:txBody>
          <a:bodyPr>
            <a:normAutofit/>
          </a:bodyPr>
          <a:lstStyle/>
          <a:p>
            <a:r>
              <a:rPr lang="en-US" dirty="0" smtClean="0"/>
              <a:t>Polynomial time Turing Machines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9280"/>
            <a:ext cx="8229600" cy="4693920"/>
          </a:xfrm>
        </p:spPr>
        <p:txBody>
          <a:bodyPr>
            <a:normAutofit/>
          </a:bodyPr>
          <a:lstStyle/>
          <a:p>
            <a:pPr algn="just"/>
            <a:r>
              <a:rPr lang="en-IN" sz="2800" dirty="0" smtClean="0">
                <a:solidFill>
                  <a:schemeClr val="accent4"/>
                </a:solidFill>
              </a:rPr>
              <a:t>Definition.</a:t>
            </a:r>
            <a:r>
              <a:rPr lang="en-IN" sz="2800" dirty="0" smtClean="0">
                <a:solidFill>
                  <a:srgbClr val="000000"/>
                </a:solidFill>
              </a:rPr>
              <a:t>  A TM </a:t>
            </a:r>
            <a:r>
              <a:rPr lang="en-IN" sz="2800" dirty="0" smtClean="0">
                <a:solidFill>
                  <a:schemeClr val="accent3"/>
                </a:solidFill>
              </a:rPr>
              <a:t>M</a:t>
            </a:r>
            <a:r>
              <a:rPr lang="en-IN" sz="2800" dirty="0" smtClean="0">
                <a:solidFill>
                  <a:srgbClr val="000000"/>
                </a:solidFill>
              </a:rPr>
              <a:t> is a </a:t>
            </a:r>
            <a:r>
              <a:rPr lang="en-IN" sz="2800" i="1" dirty="0" smtClean="0">
                <a:solidFill>
                  <a:srgbClr val="000000"/>
                </a:solidFill>
              </a:rPr>
              <a:t>polynimial time </a:t>
            </a:r>
            <a:r>
              <a:rPr lang="en-IN" sz="2800" dirty="0" smtClean="0">
                <a:solidFill>
                  <a:srgbClr val="000000"/>
                </a:solidFill>
              </a:rPr>
              <a:t>TM if there’s a </a:t>
            </a:r>
            <a:r>
              <a:rPr lang="en-IN" sz="2800" u="sng" dirty="0" smtClean="0">
                <a:solidFill>
                  <a:srgbClr val="000000"/>
                </a:solidFill>
              </a:rPr>
              <a:t>polynomial function</a:t>
            </a:r>
            <a:r>
              <a:rPr lang="en-IN" sz="2800" dirty="0" smtClean="0">
                <a:solidFill>
                  <a:srgbClr val="000000"/>
                </a:solidFill>
              </a:rPr>
              <a:t> </a:t>
            </a:r>
            <a:r>
              <a:rPr lang="en-IN" sz="2800" dirty="0" smtClean="0">
                <a:solidFill>
                  <a:srgbClr val="C32D2E"/>
                </a:solidFill>
              </a:rPr>
              <a:t>q:</a:t>
            </a:r>
            <a:r>
              <a:rPr lang="en-IN" sz="2800" dirty="0" smtClean="0">
                <a:solidFill>
                  <a:srgbClr val="000000"/>
                </a:solidFill>
              </a:rPr>
              <a:t> </a:t>
            </a:r>
            <a:r>
              <a:rPr lang="en-IN" sz="2800" dirty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CC0000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N     </a:t>
            </a:r>
            <a:r>
              <a:rPr lang="en-IN" sz="2800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CC0000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N </a:t>
            </a:r>
            <a:r>
              <a:rPr lang="en-IN" sz="2800" dirty="0" smtClean="0">
                <a:solidFill>
                  <a:srgbClr val="000000"/>
                </a:solidFill>
              </a:rPr>
              <a:t>such that for every input </a:t>
            </a:r>
            <a:r>
              <a:rPr lang="en-US" sz="2800" dirty="0" smtClean="0">
                <a:solidFill>
                  <a:srgbClr val="CC0000"/>
                </a:solidFill>
              </a:rPr>
              <a:t>x ∈ {</a:t>
            </a:r>
            <a:r>
              <a:rPr lang="en-US" sz="2800" dirty="0" smtClean="0">
                <a:solidFill>
                  <a:srgbClr val="CC0000"/>
                </a:solidFill>
              </a:rPr>
              <a:t>0,1}*, M </a:t>
            </a:r>
            <a:r>
              <a:rPr lang="en-US" sz="2800" dirty="0" smtClean="0">
                <a:solidFill>
                  <a:srgbClr val="000000"/>
                </a:solidFill>
              </a:rPr>
              <a:t>halts within </a:t>
            </a:r>
            <a:r>
              <a:rPr lang="en-US" sz="2800" dirty="0" smtClean="0">
                <a:solidFill>
                  <a:srgbClr val="CC0000"/>
                </a:solidFill>
              </a:rPr>
              <a:t>q(|x|) </a:t>
            </a:r>
            <a:r>
              <a:rPr lang="en-US" sz="2800" dirty="0" smtClean="0"/>
              <a:t>steps.</a:t>
            </a:r>
          </a:p>
          <a:p>
            <a:pPr algn="just"/>
            <a:endParaRPr lang="en-US" sz="2800" dirty="0"/>
          </a:p>
          <a:p>
            <a:pPr algn="just"/>
            <a:endParaRPr lang="en-US" sz="2800" dirty="0" smtClean="0"/>
          </a:p>
          <a:p>
            <a:pPr marL="82296" indent="0" algn="just">
              <a:buNone/>
            </a:pPr>
            <a:endParaRPr lang="en-IN" sz="2800" dirty="0" smtClean="0"/>
          </a:p>
          <a:p>
            <a:endParaRPr lang="en-IN" sz="2800" dirty="0">
              <a:solidFill>
                <a:srgbClr val="660066"/>
              </a:solidFill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4800600" y="2590800"/>
            <a:ext cx="304800" cy="0"/>
          </a:xfrm>
          <a:prstGeom prst="straightConnector1">
            <a:avLst/>
          </a:prstGeom>
          <a:ln>
            <a:solidFill>
              <a:srgbClr val="CC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838200" y="3657600"/>
            <a:ext cx="6781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>
                <a:solidFill>
                  <a:srgbClr val="0070C0"/>
                </a:solidFill>
              </a:rPr>
              <a:t>Polynomial function.    </a:t>
            </a:r>
            <a:r>
              <a:rPr lang="en-US" sz="2200" dirty="0" smtClean="0">
                <a:solidFill>
                  <a:schemeClr val="accent3"/>
                </a:solidFill>
              </a:rPr>
              <a:t>q(n</a:t>
            </a:r>
            <a:r>
              <a:rPr lang="en-US" sz="2200" dirty="0" smtClean="0">
                <a:solidFill>
                  <a:schemeClr val="accent3"/>
                </a:solidFill>
              </a:rPr>
              <a:t>) = </a:t>
            </a:r>
            <a:r>
              <a:rPr lang="en-US" sz="2200" dirty="0" err="1" smtClean="0">
                <a:solidFill>
                  <a:schemeClr val="accent3"/>
                </a:solidFill>
              </a:rPr>
              <a:t>n</a:t>
            </a:r>
            <a:r>
              <a:rPr lang="en-US" sz="2200" baseline="30000" dirty="0" err="1" smtClean="0">
                <a:solidFill>
                  <a:schemeClr val="accent3"/>
                </a:solidFill>
              </a:rPr>
              <a:t>c</a:t>
            </a:r>
            <a:r>
              <a:rPr lang="en-US" sz="2200" dirty="0" smtClean="0">
                <a:solidFill>
                  <a:schemeClr val="accent3"/>
                </a:solidFill>
              </a:rPr>
              <a:t> </a:t>
            </a:r>
            <a:r>
              <a:rPr lang="en-US" sz="2200" dirty="0" smtClean="0"/>
              <a:t>for </a:t>
            </a:r>
            <a:r>
              <a:rPr lang="en-US" sz="2200" dirty="0" smtClean="0"/>
              <a:t>some constant </a:t>
            </a:r>
            <a:r>
              <a:rPr lang="en-US" sz="2200" dirty="0" smtClean="0">
                <a:solidFill>
                  <a:srgbClr val="C32D2E"/>
                </a:solidFill>
              </a:rPr>
              <a:t>c</a:t>
            </a:r>
            <a:endParaRPr lang="en-US" sz="2200" dirty="0">
              <a:solidFill>
                <a:srgbClr val="C32D2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63583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896112"/>
          </a:xfrm>
        </p:spPr>
        <p:txBody>
          <a:bodyPr>
            <a:normAutofit/>
          </a:bodyPr>
          <a:lstStyle/>
          <a:p>
            <a:r>
              <a:rPr lang="en-US" dirty="0" smtClean="0"/>
              <a:t>Class (functional) 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9280"/>
            <a:ext cx="8229600" cy="4693920"/>
          </a:xfrm>
        </p:spPr>
        <p:txBody>
          <a:bodyPr>
            <a:normAutofit/>
          </a:bodyPr>
          <a:lstStyle/>
          <a:p>
            <a:r>
              <a:rPr lang="en-IN" sz="2800" dirty="0" smtClean="0"/>
              <a:t>What if a problem is not a decision problem? Like the task of adding two integers.</a:t>
            </a:r>
          </a:p>
        </p:txBody>
      </p:sp>
    </p:spTree>
    <p:extLst>
      <p:ext uri="{BB962C8B-B14F-4D97-AF65-F5344CB8AC3E}">
        <p14:creationId xmlns:p14="http://schemas.microsoft.com/office/powerpoint/2010/main" val="22670371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896112"/>
          </a:xfrm>
        </p:spPr>
        <p:txBody>
          <a:bodyPr>
            <a:normAutofit/>
          </a:bodyPr>
          <a:lstStyle/>
          <a:p>
            <a:r>
              <a:rPr lang="en-US" dirty="0" smtClean="0"/>
              <a:t>Class (functional) 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9280"/>
            <a:ext cx="8229600" cy="4693920"/>
          </a:xfrm>
        </p:spPr>
        <p:txBody>
          <a:bodyPr>
            <a:normAutofit/>
          </a:bodyPr>
          <a:lstStyle/>
          <a:p>
            <a:r>
              <a:rPr lang="en-IN" sz="2800" dirty="0" smtClean="0"/>
              <a:t>What if a problem is not a decision problem? Like the task of adding two integers.</a:t>
            </a:r>
          </a:p>
          <a:p>
            <a:r>
              <a:rPr lang="en-IN" sz="2800" dirty="0" smtClean="0"/>
              <a:t>One way is to focus on the </a:t>
            </a:r>
            <a:r>
              <a:rPr lang="en-IN" sz="2800" dirty="0" smtClean="0">
                <a:solidFill>
                  <a:srgbClr val="CC0000"/>
                </a:solidFill>
              </a:rPr>
              <a:t>i-th </a:t>
            </a:r>
            <a:r>
              <a:rPr lang="en-IN" sz="2800" dirty="0" smtClean="0"/>
              <a:t>bit of the output and make it a decision problem. </a:t>
            </a:r>
          </a:p>
          <a:p>
            <a:pPr marL="82296" indent="0">
              <a:buNone/>
            </a:pPr>
            <a:r>
              <a:rPr lang="en-IN" sz="2800" dirty="0"/>
              <a:t> </a:t>
            </a:r>
            <a:r>
              <a:rPr lang="en-IN" sz="2800" dirty="0" smtClean="0"/>
              <a:t>                         </a:t>
            </a:r>
            <a:r>
              <a:rPr lang="en-IN" sz="2400" dirty="0" smtClean="0"/>
              <a:t>(Is the </a:t>
            </a:r>
            <a:r>
              <a:rPr lang="en-IN" sz="2400" dirty="0" smtClean="0">
                <a:solidFill>
                  <a:srgbClr val="CC0000"/>
                </a:solidFill>
              </a:rPr>
              <a:t>i-th </a:t>
            </a:r>
            <a:r>
              <a:rPr lang="en-IN" sz="2400" dirty="0" smtClean="0"/>
              <a:t>bit, on input </a:t>
            </a:r>
            <a:r>
              <a:rPr lang="en-IN" sz="2400" dirty="0" smtClean="0">
                <a:solidFill>
                  <a:srgbClr val="CC0000"/>
                </a:solidFill>
              </a:rPr>
              <a:t>x</a:t>
            </a:r>
            <a:r>
              <a:rPr lang="en-IN" sz="2400" dirty="0" smtClean="0"/>
              <a:t>, </a:t>
            </a:r>
            <a:r>
              <a:rPr lang="en-IN" sz="2400" dirty="0" smtClean="0">
                <a:solidFill>
                  <a:srgbClr val="CC0000"/>
                </a:solidFill>
              </a:rPr>
              <a:t>1</a:t>
            </a:r>
            <a:r>
              <a:rPr lang="en-IN" sz="2400" dirty="0" smtClean="0"/>
              <a:t>?)</a:t>
            </a:r>
            <a:endParaRPr lang="en-IN" sz="2400" dirty="0"/>
          </a:p>
          <a:p>
            <a:endParaRPr lang="en-IN" dirty="0" smtClean="0"/>
          </a:p>
          <a:p>
            <a:pPr marL="1145286" lvl="3" indent="-285750">
              <a:buFont typeface="Wingdings" charset="2"/>
              <a:buChar char="Ø"/>
            </a:pPr>
            <a:endParaRPr lang="en-IN" dirty="0" smtClean="0">
              <a:solidFill>
                <a:srgbClr val="66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91892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896112"/>
          </a:xfrm>
        </p:spPr>
        <p:txBody>
          <a:bodyPr>
            <a:normAutofit/>
          </a:bodyPr>
          <a:lstStyle/>
          <a:p>
            <a:r>
              <a:rPr lang="en-US" dirty="0" smtClean="0"/>
              <a:t>Class (functional) 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9280"/>
            <a:ext cx="8229600" cy="4693920"/>
          </a:xfrm>
        </p:spPr>
        <p:txBody>
          <a:bodyPr>
            <a:normAutofit/>
          </a:bodyPr>
          <a:lstStyle/>
          <a:p>
            <a:r>
              <a:rPr lang="en-IN" sz="2800" dirty="0" smtClean="0"/>
              <a:t>What if a problem is not a decision problem? Like the task of adding two integers.</a:t>
            </a:r>
          </a:p>
          <a:p>
            <a:r>
              <a:rPr lang="en-IN" sz="2800" dirty="0" smtClean="0"/>
              <a:t>One way is to focus on the </a:t>
            </a:r>
            <a:r>
              <a:rPr lang="en-IN" sz="2800" dirty="0" smtClean="0">
                <a:solidFill>
                  <a:srgbClr val="CC0000"/>
                </a:solidFill>
              </a:rPr>
              <a:t>i-th </a:t>
            </a:r>
            <a:r>
              <a:rPr lang="en-IN" sz="2800" dirty="0" smtClean="0"/>
              <a:t>bit of the output and make it a decision problem. </a:t>
            </a:r>
          </a:p>
          <a:p>
            <a:endParaRPr lang="en-IN" sz="2800" dirty="0"/>
          </a:p>
          <a:p>
            <a:pPr algn="just"/>
            <a:r>
              <a:rPr lang="en-IN" sz="2800" dirty="0" smtClean="0"/>
              <a:t>Alternatively, we define a class called </a:t>
            </a:r>
            <a:r>
              <a:rPr lang="en-IN" sz="2800" dirty="0" smtClean="0">
                <a:solidFill>
                  <a:srgbClr val="3366FF"/>
                </a:solidFill>
              </a:rPr>
              <a:t>functional P</a:t>
            </a:r>
            <a:r>
              <a:rPr lang="en-IN" sz="2800" dirty="0" smtClean="0"/>
              <a:t>. </a:t>
            </a:r>
            <a:endParaRPr lang="en-IN" dirty="0" smtClean="0">
              <a:solidFill>
                <a:srgbClr val="66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68285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896112"/>
          </a:xfrm>
        </p:spPr>
        <p:txBody>
          <a:bodyPr>
            <a:normAutofit/>
          </a:bodyPr>
          <a:lstStyle/>
          <a:p>
            <a:r>
              <a:rPr lang="en-US" dirty="0" smtClean="0"/>
              <a:t>Class (functional) 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9280"/>
            <a:ext cx="8229600" cy="4693920"/>
          </a:xfrm>
        </p:spPr>
        <p:txBody>
          <a:bodyPr>
            <a:normAutofit/>
          </a:bodyPr>
          <a:lstStyle/>
          <a:p>
            <a:r>
              <a:rPr lang="en-IN" sz="2800" dirty="0" smtClean="0"/>
              <a:t>What if a problem is not a decision problem? Like the task of adding two integers.</a:t>
            </a:r>
          </a:p>
          <a:p>
            <a:r>
              <a:rPr lang="en-IN" sz="2800" dirty="0" smtClean="0"/>
              <a:t>One way is to focus on the </a:t>
            </a:r>
            <a:r>
              <a:rPr lang="en-IN" sz="2800" dirty="0" smtClean="0">
                <a:solidFill>
                  <a:srgbClr val="CC0000"/>
                </a:solidFill>
              </a:rPr>
              <a:t>i-th </a:t>
            </a:r>
            <a:r>
              <a:rPr lang="en-IN" sz="2800" dirty="0" smtClean="0"/>
              <a:t>bit of the output and make it a decision problem. </a:t>
            </a:r>
          </a:p>
          <a:p>
            <a:endParaRPr lang="en-IN" sz="2800" dirty="0"/>
          </a:p>
          <a:p>
            <a:pPr algn="just"/>
            <a:r>
              <a:rPr lang="en-IN" sz="2800" dirty="0"/>
              <a:t>W</a:t>
            </a:r>
            <a:r>
              <a:rPr lang="en-IN" sz="2800" dirty="0" smtClean="0"/>
              <a:t>e say that a problem or a function </a:t>
            </a:r>
            <a:r>
              <a:rPr lang="en-IN" sz="2800" dirty="0" smtClean="0">
                <a:solidFill>
                  <a:srgbClr val="CC0000"/>
                </a:solidFill>
              </a:rPr>
              <a:t>f: {0,1}*     {0,1}*</a:t>
            </a:r>
            <a:r>
              <a:rPr lang="en-IN" sz="2800" dirty="0" smtClean="0"/>
              <a:t> is in </a:t>
            </a:r>
            <a:r>
              <a:rPr lang="en-IN" sz="2800" dirty="0" smtClean="0">
                <a:solidFill>
                  <a:srgbClr val="3366FF"/>
                </a:solidFill>
              </a:rPr>
              <a:t>FP</a:t>
            </a:r>
            <a:r>
              <a:rPr lang="en-IN" sz="2800" dirty="0" smtClean="0"/>
              <a:t> (functional P) if there’s a </a:t>
            </a:r>
            <a:r>
              <a:rPr lang="en-IN" sz="2800" dirty="0" smtClean="0"/>
              <a:t>polynomial-time </a:t>
            </a:r>
            <a:r>
              <a:rPr lang="en-IN" sz="2800" dirty="0" smtClean="0"/>
              <a:t>TM that computes </a:t>
            </a:r>
            <a:r>
              <a:rPr lang="en-IN" sz="2800" dirty="0" smtClean="0">
                <a:solidFill>
                  <a:srgbClr val="CC0000"/>
                </a:solidFill>
              </a:rPr>
              <a:t>f.</a:t>
            </a:r>
          </a:p>
          <a:p>
            <a:pPr marL="82296" indent="0">
              <a:buNone/>
            </a:pPr>
            <a:r>
              <a:rPr lang="en-IN" sz="2800" dirty="0"/>
              <a:t> </a:t>
            </a:r>
            <a:r>
              <a:rPr lang="en-IN" sz="2800" dirty="0" smtClean="0"/>
              <a:t>                      </a:t>
            </a:r>
            <a:endParaRPr lang="en-IN" dirty="0" smtClean="0"/>
          </a:p>
          <a:p>
            <a:pPr marL="1145286" lvl="3" indent="-285750">
              <a:buFont typeface="Wingdings" charset="2"/>
              <a:buChar char="Ø"/>
            </a:pPr>
            <a:endParaRPr lang="en-IN" dirty="0" smtClean="0">
              <a:solidFill>
                <a:srgbClr val="660066"/>
              </a:solidFill>
            </a:endParaRPr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7315200" y="4495800"/>
            <a:ext cx="381000" cy="0"/>
          </a:xfrm>
          <a:prstGeom prst="straightConnector1">
            <a:avLst/>
          </a:prstGeom>
          <a:ln>
            <a:solidFill>
              <a:srgbClr val="CC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756981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896112"/>
          </a:xfrm>
        </p:spPr>
        <p:txBody>
          <a:bodyPr>
            <a:normAutofit/>
          </a:bodyPr>
          <a:lstStyle/>
          <a:p>
            <a:r>
              <a:rPr lang="en-US" dirty="0" smtClean="0"/>
              <a:t>Complexity Class FP :  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9280"/>
            <a:ext cx="8229600" cy="4693920"/>
          </a:xfrm>
        </p:spPr>
        <p:txBody>
          <a:bodyPr>
            <a:normAutofit/>
          </a:bodyPr>
          <a:lstStyle/>
          <a:p>
            <a:r>
              <a:rPr lang="en-IN" sz="2800" dirty="0" smtClean="0">
                <a:solidFill>
                  <a:srgbClr val="660066"/>
                </a:solidFill>
              </a:rPr>
              <a:t>Greatest Common Divisor </a:t>
            </a:r>
            <a:r>
              <a:rPr lang="en-IN" sz="2800" i="1" dirty="0" smtClean="0">
                <a:solidFill>
                  <a:srgbClr val="7EC3D4"/>
                </a:solidFill>
              </a:rPr>
              <a:t>(Euclid ~300 BC)</a:t>
            </a:r>
          </a:p>
          <a:p>
            <a:pPr marL="1145286" lvl="3" indent="-285750">
              <a:buFont typeface="Wingdings" charset="2"/>
              <a:buChar char="Ø"/>
            </a:pPr>
            <a:r>
              <a:rPr lang="en-IN" sz="2200" dirty="0" smtClean="0"/>
              <a:t>Given two integers a and b, find their gcd.</a:t>
            </a:r>
            <a:r>
              <a:rPr lang="en-IN" dirty="0" smtClean="0">
                <a:solidFill>
                  <a:srgbClr val="660066"/>
                </a:solidFill>
              </a:rPr>
              <a:t>  </a:t>
            </a:r>
          </a:p>
          <a:p>
            <a:pPr marL="1145286" lvl="3" indent="-285750">
              <a:buFont typeface="Wingdings" charset="2"/>
              <a:buChar char="Ø"/>
            </a:pPr>
            <a:endParaRPr lang="en-IN" dirty="0" smtClean="0">
              <a:solidFill>
                <a:srgbClr val="66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2309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896112"/>
          </a:xfrm>
        </p:spPr>
        <p:txBody>
          <a:bodyPr>
            <a:normAutofit/>
          </a:bodyPr>
          <a:lstStyle/>
          <a:p>
            <a:r>
              <a:rPr lang="en-US" dirty="0" smtClean="0"/>
              <a:t>Complexity Class FP :  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9280"/>
            <a:ext cx="8229600" cy="4693920"/>
          </a:xfrm>
        </p:spPr>
        <p:txBody>
          <a:bodyPr>
            <a:normAutofit/>
          </a:bodyPr>
          <a:lstStyle/>
          <a:p>
            <a:r>
              <a:rPr lang="en-IN" sz="2800" dirty="0" smtClean="0">
                <a:solidFill>
                  <a:srgbClr val="660066"/>
                </a:solidFill>
              </a:rPr>
              <a:t>Greatest Common Divisor</a:t>
            </a:r>
          </a:p>
          <a:p>
            <a:endParaRPr lang="en-IN" sz="2800" dirty="0">
              <a:solidFill>
                <a:srgbClr val="660066"/>
              </a:solidFill>
            </a:endParaRPr>
          </a:p>
          <a:p>
            <a:r>
              <a:rPr lang="en-IN" sz="2800" dirty="0" smtClean="0">
                <a:solidFill>
                  <a:srgbClr val="660066"/>
                </a:solidFill>
              </a:rPr>
              <a:t>Counting paths in a DAG </a:t>
            </a:r>
            <a:r>
              <a:rPr lang="en-IN" sz="2800" i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(homework)</a:t>
            </a:r>
          </a:p>
          <a:p>
            <a:pPr lvl="1">
              <a:buFont typeface="Wingdings" charset="2"/>
              <a:buChar char="Ø"/>
            </a:pPr>
            <a:r>
              <a:rPr lang="en-IN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IN" sz="2200" dirty="0" smtClean="0"/>
              <a:t>Find the number of paths between two vetices in a directed </a:t>
            </a:r>
            <a:endParaRPr lang="en-IN" sz="2200" dirty="0"/>
          </a:p>
          <a:p>
            <a:pPr marL="402336" lvl="1" indent="0">
              <a:buNone/>
            </a:pPr>
            <a:r>
              <a:rPr lang="en-IN" sz="2200" dirty="0" smtClean="0"/>
              <a:t>     acyclic </a:t>
            </a:r>
            <a:r>
              <a:rPr lang="en-IN" sz="2200" dirty="0" smtClean="0"/>
              <a:t>graph.</a:t>
            </a:r>
          </a:p>
        </p:txBody>
      </p:sp>
    </p:spTree>
    <p:extLst>
      <p:ext uri="{BB962C8B-B14F-4D97-AF65-F5344CB8AC3E}">
        <p14:creationId xmlns:p14="http://schemas.microsoft.com/office/powerpoint/2010/main" val="34752808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896112"/>
          </a:xfrm>
        </p:spPr>
        <p:txBody>
          <a:bodyPr>
            <a:normAutofit/>
          </a:bodyPr>
          <a:lstStyle/>
          <a:p>
            <a:r>
              <a:rPr lang="en-US" dirty="0" smtClean="0"/>
              <a:t>Complexity Class FP :  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9280"/>
            <a:ext cx="8229600" cy="4693920"/>
          </a:xfrm>
        </p:spPr>
        <p:txBody>
          <a:bodyPr>
            <a:normAutofit/>
          </a:bodyPr>
          <a:lstStyle/>
          <a:p>
            <a:r>
              <a:rPr lang="en-IN" sz="2800" dirty="0" smtClean="0">
                <a:solidFill>
                  <a:srgbClr val="660066"/>
                </a:solidFill>
              </a:rPr>
              <a:t>Greatest Common Divisor</a:t>
            </a:r>
          </a:p>
          <a:p>
            <a:endParaRPr lang="en-IN" sz="2800" dirty="0">
              <a:solidFill>
                <a:srgbClr val="660066"/>
              </a:solidFill>
            </a:endParaRPr>
          </a:p>
          <a:p>
            <a:r>
              <a:rPr lang="en-IN" sz="2800" dirty="0" smtClean="0">
                <a:solidFill>
                  <a:srgbClr val="660066"/>
                </a:solidFill>
              </a:rPr>
              <a:t>Counting paths in a DAG</a:t>
            </a:r>
          </a:p>
          <a:p>
            <a:endParaRPr lang="en-IN" sz="2800" dirty="0">
              <a:solidFill>
                <a:srgbClr val="660066"/>
              </a:solidFill>
            </a:endParaRPr>
          </a:p>
          <a:p>
            <a:r>
              <a:rPr lang="en-IN" sz="2800" dirty="0" smtClean="0">
                <a:solidFill>
                  <a:srgbClr val="660066"/>
                </a:solidFill>
              </a:rPr>
              <a:t>Maximum matching </a:t>
            </a:r>
            <a:r>
              <a:rPr lang="en-IN" sz="2800" i="1" dirty="0" smtClean="0">
                <a:solidFill>
                  <a:srgbClr val="7EC3D4"/>
                </a:solidFill>
              </a:rPr>
              <a:t>(Edmonds 1965)</a:t>
            </a:r>
          </a:p>
          <a:p>
            <a:pPr lvl="1">
              <a:buFont typeface="Wingdings" charset="2"/>
              <a:buChar char="Ø"/>
            </a:pPr>
            <a:r>
              <a:rPr lang="en-IN" sz="2200" dirty="0" smtClean="0"/>
              <a:t> Find a maximum matching in a given graph</a:t>
            </a:r>
          </a:p>
        </p:txBody>
      </p:sp>
    </p:spTree>
    <p:extLst>
      <p:ext uri="{BB962C8B-B14F-4D97-AF65-F5344CB8AC3E}">
        <p14:creationId xmlns:p14="http://schemas.microsoft.com/office/powerpoint/2010/main" val="1888830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 smtClean="0"/>
              <a:t>About the course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4800600"/>
          </a:xfrm>
        </p:spPr>
        <p:txBody>
          <a:bodyPr/>
          <a:lstStyle/>
          <a:p>
            <a:pPr algn="just"/>
            <a:r>
              <a:rPr lang="en-US" sz="2800" dirty="0" smtClean="0"/>
              <a:t>Computational complexity attempts </a:t>
            </a:r>
            <a:r>
              <a:rPr lang="en-US" sz="2800" dirty="0"/>
              <a:t>to classify computational </a:t>
            </a:r>
            <a:r>
              <a:rPr lang="en-US" sz="2800" dirty="0">
                <a:solidFill>
                  <a:srgbClr val="CC0000"/>
                </a:solidFill>
              </a:rPr>
              <a:t>problems</a:t>
            </a:r>
            <a:r>
              <a:rPr lang="en-US" sz="2800" dirty="0"/>
              <a:t> based on the amount of </a:t>
            </a:r>
            <a:r>
              <a:rPr lang="en-US" sz="2800" dirty="0">
                <a:solidFill>
                  <a:srgbClr val="CC0000"/>
                </a:solidFill>
              </a:rPr>
              <a:t>resources</a:t>
            </a:r>
            <a:r>
              <a:rPr lang="en-US" sz="2800" dirty="0"/>
              <a:t> required by </a:t>
            </a:r>
            <a:r>
              <a:rPr lang="en-US" sz="2800" dirty="0" smtClean="0">
                <a:solidFill>
                  <a:srgbClr val="CC0000"/>
                </a:solidFill>
              </a:rPr>
              <a:t>algorithms</a:t>
            </a:r>
            <a:r>
              <a:rPr lang="en-US" sz="2800" dirty="0" smtClean="0"/>
              <a:t> </a:t>
            </a:r>
            <a:r>
              <a:rPr lang="en-US" sz="2800" dirty="0"/>
              <a:t>to solve </a:t>
            </a:r>
            <a:r>
              <a:rPr lang="en-US" sz="2800" dirty="0" smtClean="0"/>
              <a:t>them.</a:t>
            </a:r>
            <a:endParaRPr lang="en-US" sz="2800" dirty="0"/>
          </a:p>
          <a:p>
            <a:r>
              <a:rPr lang="en-US" sz="2800" b="1" dirty="0"/>
              <a:t>Algorithms</a:t>
            </a:r>
            <a:r>
              <a:rPr lang="en-US" sz="2800" dirty="0"/>
              <a:t> are </a:t>
            </a:r>
            <a:r>
              <a:rPr lang="en-US" sz="2800" u="sng" dirty="0"/>
              <a:t>methods</a:t>
            </a:r>
            <a:r>
              <a:rPr lang="en-US" sz="2800" dirty="0"/>
              <a:t> of solving </a:t>
            </a:r>
            <a:r>
              <a:rPr lang="en-US" sz="2800" dirty="0" smtClean="0"/>
              <a:t>problems; they are studied </a:t>
            </a:r>
            <a:r>
              <a:rPr lang="en-US" sz="2800" dirty="0"/>
              <a:t>using formal </a:t>
            </a:r>
            <a:r>
              <a:rPr lang="en-US" sz="2800" u="sng" dirty="0"/>
              <a:t>models of </a:t>
            </a:r>
            <a:r>
              <a:rPr lang="en-US" sz="2800" u="sng" dirty="0" smtClean="0"/>
              <a:t>computation</a:t>
            </a:r>
            <a:r>
              <a:rPr lang="en-US" sz="2800" dirty="0" smtClean="0"/>
              <a:t>, like </a:t>
            </a:r>
            <a:r>
              <a:rPr lang="en-US" sz="2800" dirty="0" smtClean="0">
                <a:solidFill>
                  <a:srgbClr val="3366FF"/>
                </a:solidFill>
              </a:rPr>
              <a:t>Turing machines. </a:t>
            </a:r>
          </a:p>
          <a:p>
            <a:pPr marL="82296" indent="0">
              <a:buNone/>
            </a:pPr>
            <a:r>
              <a:rPr lang="en-US" sz="2800" dirty="0" smtClean="0">
                <a:solidFill>
                  <a:srgbClr val="3366FF"/>
                </a:solidFill>
              </a:rPr>
              <a:t>                     </a:t>
            </a:r>
            <a:endParaRPr lang="en-US" sz="2500" dirty="0"/>
          </a:p>
        </p:txBody>
      </p:sp>
      <p:sp>
        <p:nvSpPr>
          <p:cNvPr id="4" name="TextBox 3"/>
          <p:cNvSpPr txBox="1"/>
          <p:nvPr/>
        </p:nvSpPr>
        <p:spPr>
          <a:xfrm>
            <a:off x="1905000" y="4445913"/>
            <a:ext cx="4495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2200" dirty="0" smtClean="0">
                <a:solidFill>
                  <a:srgbClr val="000000"/>
                </a:solidFill>
              </a:rPr>
              <a:t>a </a:t>
            </a:r>
            <a:r>
              <a:rPr lang="en-US" sz="2200" dirty="0">
                <a:solidFill>
                  <a:schemeClr val="accent1"/>
                </a:solidFill>
              </a:rPr>
              <a:t>memory</a:t>
            </a:r>
            <a:r>
              <a:rPr lang="en-US" sz="2200" dirty="0">
                <a:solidFill>
                  <a:srgbClr val="000000"/>
                </a:solidFill>
              </a:rPr>
              <a:t> with head (like a RAM)</a:t>
            </a:r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2057400" y="4191000"/>
            <a:ext cx="0" cy="2286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92375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896112"/>
          </a:xfrm>
        </p:spPr>
        <p:txBody>
          <a:bodyPr>
            <a:normAutofit/>
          </a:bodyPr>
          <a:lstStyle/>
          <a:p>
            <a:r>
              <a:rPr lang="en-US" dirty="0" smtClean="0"/>
              <a:t>Complexity Class FP :  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9280"/>
            <a:ext cx="8229600" cy="4693920"/>
          </a:xfrm>
        </p:spPr>
        <p:txBody>
          <a:bodyPr>
            <a:normAutofit/>
          </a:bodyPr>
          <a:lstStyle/>
          <a:p>
            <a:r>
              <a:rPr lang="en-IN" sz="2800" dirty="0" smtClean="0">
                <a:solidFill>
                  <a:srgbClr val="660066"/>
                </a:solidFill>
              </a:rPr>
              <a:t>Greatest Common Divisor</a:t>
            </a:r>
          </a:p>
          <a:p>
            <a:endParaRPr lang="en-IN" sz="2800" dirty="0">
              <a:solidFill>
                <a:srgbClr val="660066"/>
              </a:solidFill>
            </a:endParaRPr>
          </a:p>
          <a:p>
            <a:r>
              <a:rPr lang="en-IN" sz="2800" dirty="0" smtClean="0">
                <a:solidFill>
                  <a:srgbClr val="660066"/>
                </a:solidFill>
              </a:rPr>
              <a:t>Counting paths in a DAG</a:t>
            </a:r>
          </a:p>
          <a:p>
            <a:endParaRPr lang="en-IN" sz="2800" dirty="0">
              <a:solidFill>
                <a:srgbClr val="660066"/>
              </a:solidFill>
            </a:endParaRPr>
          </a:p>
          <a:p>
            <a:r>
              <a:rPr lang="en-IN" sz="2800" dirty="0" smtClean="0">
                <a:solidFill>
                  <a:srgbClr val="660066"/>
                </a:solidFill>
              </a:rPr>
              <a:t>Maximum matching</a:t>
            </a:r>
          </a:p>
          <a:p>
            <a:endParaRPr lang="en-IN" sz="2800" dirty="0">
              <a:solidFill>
                <a:srgbClr val="660066"/>
              </a:solidFill>
            </a:endParaRPr>
          </a:p>
          <a:p>
            <a:r>
              <a:rPr lang="en-IN" sz="2800" dirty="0">
                <a:solidFill>
                  <a:srgbClr val="660066"/>
                </a:solidFill>
              </a:rPr>
              <a:t>Linear Programming </a:t>
            </a:r>
            <a:r>
              <a:rPr lang="en-IN" sz="2400" i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(Khachiyan 1979, Karmarkar 1984)</a:t>
            </a:r>
          </a:p>
          <a:p>
            <a:pPr lvl="1">
              <a:buFont typeface="Wingdings" charset="2"/>
              <a:buChar char="Ø"/>
            </a:pPr>
            <a:r>
              <a:rPr lang="en-IN" sz="2200" dirty="0" smtClean="0"/>
              <a:t>Optimize a linear objective function subject to linear (in)equality constraints</a:t>
            </a:r>
          </a:p>
        </p:txBody>
      </p:sp>
    </p:spTree>
    <p:extLst>
      <p:ext uri="{BB962C8B-B14F-4D97-AF65-F5344CB8AC3E}">
        <p14:creationId xmlns:p14="http://schemas.microsoft.com/office/powerpoint/2010/main" val="2247272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896112"/>
          </a:xfrm>
        </p:spPr>
        <p:txBody>
          <a:bodyPr>
            <a:normAutofit/>
          </a:bodyPr>
          <a:lstStyle/>
          <a:p>
            <a:r>
              <a:rPr lang="en-US" dirty="0" smtClean="0"/>
              <a:t>Complexity Class NP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9280"/>
            <a:ext cx="8229600" cy="4693920"/>
          </a:xfrm>
        </p:spPr>
        <p:txBody>
          <a:bodyPr>
            <a:normAutofit/>
          </a:bodyPr>
          <a:lstStyle/>
          <a:p>
            <a:r>
              <a:rPr lang="en-IN" sz="2800" dirty="0" smtClean="0">
                <a:solidFill>
                  <a:srgbClr val="000000"/>
                </a:solidFill>
              </a:rPr>
              <a:t>Solving a problem is generally </a:t>
            </a:r>
            <a:r>
              <a:rPr lang="en-IN" sz="2800" i="1" dirty="0" smtClean="0">
                <a:solidFill>
                  <a:srgbClr val="000000"/>
                </a:solidFill>
              </a:rPr>
              <a:t>harder</a:t>
            </a:r>
            <a:r>
              <a:rPr lang="en-IN" sz="2800" dirty="0" smtClean="0">
                <a:solidFill>
                  <a:srgbClr val="000000"/>
                </a:solidFill>
              </a:rPr>
              <a:t> than verifying a given solution to the problem. </a:t>
            </a:r>
          </a:p>
          <a:p>
            <a:endParaRPr lang="en-IN" sz="2800" dirty="0">
              <a:solidFill>
                <a:srgbClr val="66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30626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896112"/>
          </a:xfrm>
        </p:spPr>
        <p:txBody>
          <a:bodyPr>
            <a:normAutofit/>
          </a:bodyPr>
          <a:lstStyle/>
          <a:p>
            <a:r>
              <a:rPr lang="en-US" dirty="0" smtClean="0"/>
              <a:t>Complexity Class NP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9280"/>
            <a:ext cx="8229600" cy="4693920"/>
          </a:xfrm>
        </p:spPr>
        <p:txBody>
          <a:bodyPr>
            <a:normAutofit/>
          </a:bodyPr>
          <a:lstStyle/>
          <a:p>
            <a:r>
              <a:rPr lang="en-IN" sz="2800" dirty="0" smtClean="0">
                <a:solidFill>
                  <a:srgbClr val="000000"/>
                </a:solidFill>
              </a:rPr>
              <a:t>Solving a problem is generally </a:t>
            </a:r>
            <a:r>
              <a:rPr lang="en-IN" sz="2800" i="1" dirty="0" smtClean="0">
                <a:solidFill>
                  <a:srgbClr val="000000"/>
                </a:solidFill>
              </a:rPr>
              <a:t>harder</a:t>
            </a:r>
            <a:r>
              <a:rPr lang="en-IN" sz="2800" dirty="0" smtClean="0">
                <a:solidFill>
                  <a:srgbClr val="000000"/>
                </a:solidFill>
              </a:rPr>
              <a:t> </a:t>
            </a:r>
            <a:r>
              <a:rPr lang="en-IN" sz="2800" dirty="0" smtClean="0">
                <a:solidFill>
                  <a:srgbClr val="000000"/>
                </a:solidFill>
              </a:rPr>
              <a:t>than verifying a given solution to the problem. </a:t>
            </a:r>
          </a:p>
          <a:p>
            <a:endParaRPr lang="en-IN" sz="2800" dirty="0">
              <a:solidFill>
                <a:srgbClr val="660066"/>
              </a:solidFill>
            </a:endParaRPr>
          </a:p>
          <a:p>
            <a:pPr algn="just"/>
            <a:r>
              <a:rPr lang="en-IN" sz="2800" dirty="0" smtClean="0">
                <a:solidFill>
                  <a:srgbClr val="000000"/>
                </a:solidFill>
              </a:rPr>
              <a:t>Class </a:t>
            </a:r>
            <a:r>
              <a:rPr lang="en-IN" sz="2800" dirty="0" smtClean="0">
                <a:solidFill>
                  <a:srgbClr val="3366FF"/>
                </a:solidFill>
              </a:rPr>
              <a:t>NP</a:t>
            </a:r>
            <a:r>
              <a:rPr lang="en-IN" sz="2800" dirty="0" smtClean="0">
                <a:solidFill>
                  <a:srgbClr val="000000"/>
                </a:solidFill>
              </a:rPr>
              <a:t> captures the set of decision problems whose solutions are </a:t>
            </a:r>
            <a:r>
              <a:rPr lang="en-IN" sz="2800" i="1" dirty="0" smtClean="0">
                <a:solidFill>
                  <a:srgbClr val="000000"/>
                </a:solidFill>
              </a:rPr>
              <a:t>efficiently verifiable</a:t>
            </a:r>
            <a:r>
              <a:rPr lang="en-IN" sz="2800" dirty="0" smtClean="0">
                <a:solidFill>
                  <a:srgbClr val="000000"/>
                </a:solidFill>
              </a:rPr>
              <a:t>. </a:t>
            </a:r>
          </a:p>
          <a:p>
            <a:pPr marL="82296" indent="0">
              <a:buNone/>
            </a:pPr>
            <a:endParaRPr lang="en-IN" sz="2800" dirty="0">
              <a:solidFill>
                <a:srgbClr val="660066"/>
              </a:solidFill>
            </a:endParaRPr>
          </a:p>
          <a:p>
            <a:pPr marL="82296" indent="0">
              <a:buNone/>
            </a:pPr>
            <a:r>
              <a:rPr lang="en-IN" sz="2800" dirty="0" smtClean="0">
                <a:solidFill>
                  <a:srgbClr val="660066"/>
                </a:solidFill>
              </a:rPr>
              <a:t> </a:t>
            </a:r>
            <a:endParaRPr lang="en-IN" sz="2800" dirty="0">
              <a:solidFill>
                <a:srgbClr val="66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9798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896112"/>
          </a:xfrm>
        </p:spPr>
        <p:txBody>
          <a:bodyPr>
            <a:normAutofit/>
          </a:bodyPr>
          <a:lstStyle/>
          <a:p>
            <a:r>
              <a:rPr lang="en-US" dirty="0" smtClean="0"/>
              <a:t>Complexity Class NP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9280"/>
            <a:ext cx="8229600" cy="4693920"/>
          </a:xfrm>
        </p:spPr>
        <p:txBody>
          <a:bodyPr>
            <a:normAutofit/>
          </a:bodyPr>
          <a:lstStyle/>
          <a:p>
            <a:r>
              <a:rPr lang="en-IN" sz="2800" dirty="0" smtClean="0">
                <a:solidFill>
                  <a:srgbClr val="000000"/>
                </a:solidFill>
              </a:rPr>
              <a:t>Solving a problem is generally </a:t>
            </a:r>
            <a:r>
              <a:rPr lang="en-IN" sz="2800" i="1" dirty="0" smtClean="0">
                <a:solidFill>
                  <a:srgbClr val="000000"/>
                </a:solidFill>
              </a:rPr>
              <a:t>harder</a:t>
            </a:r>
            <a:r>
              <a:rPr lang="en-IN" sz="2800" dirty="0" smtClean="0">
                <a:solidFill>
                  <a:srgbClr val="000000"/>
                </a:solidFill>
              </a:rPr>
              <a:t> than verifying a given solution to the problem. </a:t>
            </a:r>
          </a:p>
          <a:p>
            <a:endParaRPr lang="en-IN" sz="2800" dirty="0">
              <a:solidFill>
                <a:srgbClr val="660066"/>
              </a:solidFill>
            </a:endParaRPr>
          </a:p>
          <a:p>
            <a:pPr algn="just"/>
            <a:r>
              <a:rPr lang="en-IN" sz="2800" dirty="0" smtClean="0">
                <a:solidFill>
                  <a:srgbClr val="000000"/>
                </a:solidFill>
              </a:rPr>
              <a:t>Class </a:t>
            </a:r>
            <a:r>
              <a:rPr lang="en-IN" sz="2800" dirty="0" smtClean="0">
                <a:solidFill>
                  <a:srgbClr val="3366FF"/>
                </a:solidFill>
              </a:rPr>
              <a:t>NP</a:t>
            </a:r>
            <a:r>
              <a:rPr lang="en-IN" sz="2800" dirty="0" smtClean="0">
                <a:solidFill>
                  <a:srgbClr val="000000"/>
                </a:solidFill>
              </a:rPr>
              <a:t> captures the set of decision problems whose solutions are </a:t>
            </a:r>
            <a:r>
              <a:rPr lang="en-IN" sz="2800" i="1" dirty="0" smtClean="0">
                <a:solidFill>
                  <a:srgbClr val="000000"/>
                </a:solidFill>
              </a:rPr>
              <a:t>efficiently verifiable</a:t>
            </a:r>
            <a:r>
              <a:rPr lang="en-IN" sz="2800" dirty="0" smtClean="0">
                <a:solidFill>
                  <a:srgbClr val="000000"/>
                </a:solidFill>
              </a:rPr>
              <a:t>. </a:t>
            </a:r>
          </a:p>
          <a:p>
            <a:pPr marL="82296" indent="0">
              <a:buNone/>
            </a:pPr>
            <a:endParaRPr lang="en-IN" sz="2800" dirty="0">
              <a:solidFill>
                <a:srgbClr val="660066"/>
              </a:solidFill>
            </a:endParaRPr>
          </a:p>
          <a:p>
            <a:pPr marL="82296" indent="0">
              <a:buNone/>
            </a:pPr>
            <a:r>
              <a:rPr lang="en-IN" sz="2800" dirty="0" smtClean="0">
                <a:solidFill>
                  <a:srgbClr val="660066"/>
                </a:solidFill>
              </a:rPr>
              <a:t> </a:t>
            </a:r>
            <a:endParaRPr lang="en-IN" sz="2800" dirty="0">
              <a:solidFill>
                <a:srgbClr val="660066"/>
              </a:solidFill>
            </a:endParaRPr>
          </a:p>
        </p:txBody>
      </p:sp>
      <p:cxnSp>
        <p:nvCxnSpPr>
          <p:cNvPr id="5" name="Straight Arrow Connector 4"/>
          <p:cNvCxnSpPr/>
          <p:nvPr/>
        </p:nvCxnSpPr>
        <p:spPr>
          <a:xfrm flipV="1">
            <a:off x="1676400" y="3733800"/>
            <a:ext cx="304800" cy="9144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1524000" y="4800600"/>
            <a:ext cx="43434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u="sng" dirty="0" smtClean="0"/>
              <a:t>Nondeterministic polynomial-time</a:t>
            </a:r>
            <a:endParaRPr lang="en-US" sz="2200" u="sng" dirty="0"/>
          </a:p>
        </p:txBody>
      </p:sp>
    </p:spTree>
    <p:extLst>
      <p:ext uri="{BB962C8B-B14F-4D97-AF65-F5344CB8AC3E}">
        <p14:creationId xmlns:p14="http://schemas.microsoft.com/office/powerpoint/2010/main" val="26855279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896112"/>
          </a:xfrm>
        </p:spPr>
        <p:txBody>
          <a:bodyPr>
            <a:normAutofit/>
          </a:bodyPr>
          <a:lstStyle/>
          <a:p>
            <a:r>
              <a:rPr lang="en-US" dirty="0" smtClean="0"/>
              <a:t>Complexity Class NP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9280"/>
            <a:ext cx="8229600" cy="4693920"/>
          </a:xfrm>
        </p:spPr>
        <p:txBody>
          <a:bodyPr>
            <a:normAutofit/>
          </a:bodyPr>
          <a:lstStyle/>
          <a:p>
            <a:pPr algn="just"/>
            <a:r>
              <a:rPr lang="en-IN" sz="2800" dirty="0" smtClean="0">
                <a:solidFill>
                  <a:schemeClr val="accent4"/>
                </a:solidFill>
              </a:rPr>
              <a:t>Definition.</a:t>
            </a:r>
            <a:r>
              <a:rPr lang="en-IN" sz="2800" dirty="0" smtClean="0">
                <a:solidFill>
                  <a:srgbClr val="000000"/>
                </a:solidFill>
              </a:rPr>
              <a:t> A language </a:t>
            </a:r>
            <a:r>
              <a:rPr lang="en-IN" sz="2800" dirty="0">
                <a:solidFill>
                  <a:srgbClr val="CC0000"/>
                </a:solidFill>
              </a:rPr>
              <a:t>L </a:t>
            </a:r>
            <a:r>
              <a:rPr lang="en-US" sz="2800" dirty="0">
                <a:solidFill>
                  <a:srgbClr val="CC0000"/>
                </a:solidFill>
              </a:rPr>
              <a:t>⊆ {0,1}* </a:t>
            </a:r>
            <a:r>
              <a:rPr lang="en-US" sz="2800" dirty="0" smtClean="0"/>
              <a:t>is in </a:t>
            </a:r>
            <a:r>
              <a:rPr lang="en-US" sz="2800" dirty="0" smtClean="0">
                <a:solidFill>
                  <a:srgbClr val="3366FF"/>
                </a:solidFill>
              </a:rPr>
              <a:t>NP </a:t>
            </a:r>
            <a:r>
              <a:rPr lang="en-US" sz="2800" dirty="0" smtClean="0"/>
              <a:t>if there’s a polynomial function </a:t>
            </a:r>
            <a:r>
              <a:rPr lang="en-IN" sz="2800" dirty="0" smtClean="0">
                <a:solidFill>
                  <a:srgbClr val="C32D2E"/>
                </a:solidFill>
              </a:rPr>
              <a:t>p:</a:t>
            </a:r>
            <a:r>
              <a:rPr lang="en-IN" sz="2800" dirty="0" smtClean="0">
                <a:solidFill>
                  <a:srgbClr val="000000"/>
                </a:solidFill>
              </a:rPr>
              <a:t> </a:t>
            </a:r>
            <a:r>
              <a:rPr lang="en-IN" sz="2800" dirty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CC0000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N     N </a:t>
            </a:r>
            <a:r>
              <a:rPr lang="en-US" sz="2800" dirty="0" smtClean="0"/>
              <a:t>and a polynomial time TM </a:t>
            </a:r>
            <a:r>
              <a:rPr lang="en-US" sz="2800" dirty="0" smtClean="0">
                <a:solidFill>
                  <a:schemeClr val="accent3"/>
                </a:solidFill>
              </a:rPr>
              <a:t>M</a:t>
            </a:r>
            <a:r>
              <a:rPr lang="en-US" sz="2800" dirty="0" smtClean="0"/>
              <a:t> (called the </a:t>
            </a:r>
            <a:r>
              <a:rPr lang="en-US" sz="2800" i="1" u="sng" dirty="0" smtClean="0"/>
              <a:t>verifier</a:t>
            </a:r>
            <a:r>
              <a:rPr lang="en-US" sz="2800" dirty="0" smtClean="0"/>
              <a:t>) such that for every </a:t>
            </a:r>
            <a:r>
              <a:rPr lang="en-US" sz="2800" dirty="0" smtClean="0">
                <a:solidFill>
                  <a:srgbClr val="C32D2E"/>
                </a:solidFill>
              </a:rPr>
              <a:t>x,</a:t>
            </a:r>
          </a:p>
          <a:p>
            <a:pPr marL="82296" indent="0" algn="just">
              <a:buNone/>
            </a:pPr>
            <a:endParaRPr lang="en-US" sz="1000" dirty="0" smtClean="0"/>
          </a:p>
          <a:p>
            <a:pPr marL="82296" indent="0" algn="just">
              <a:buNone/>
            </a:pPr>
            <a:r>
              <a:rPr lang="en-US" sz="2800" dirty="0"/>
              <a:t> </a:t>
            </a:r>
            <a:r>
              <a:rPr lang="en-US" sz="2800" dirty="0" smtClean="0"/>
              <a:t>      </a:t>
            </a:r>
            <a:r>
              <a:rPr lang="en-US" sz="2800" dirty="0" smtClean="0">
                <a:solidFill>
                  <a:srgbClr val="CC0000"/>
                </a:solidFill>
              </a:rPr>
              <a:t>x ∈ L                </a:t>
            </a:r>
            <a:r>
              <a:rPr lang="en-US" sz="2800" dirty="0" smtClean="0">
                <a:solidFill>
                  <a:srgbClr val="C32D2E"/>
                </a:solidFill>
              </a:rPr>
              <a:t>∃</a:t>
            </a:r>
            <a:r>
              <a:rPr lang="en-US" sz="2800" dirty="0" smtClean="0">
                <a:solidFill>
                  <a:srgbClr val="C32D2E"/>
                </a:solidFill>
              </a:rPr>
              <a:t>u </a:t>
            </a:r>
            <a:r>
              <a:rPr lang="en-US" sz="2800" dirty="0" smtClean="0">
                <a:solidFill>
                  <a:srgbClr val="C32D2E"/>
                </a:solidFill>
              </a:rPr>
              <a:t> </a:t>
            </a:r>
            <a:r>
              <a:rPr lang="en-US" sz="2800" dirty="0" smtClean="0">
                <a:solidFill>
                  <a:srgbClr val="CC0000"/>
                </a:solidFill>
              </a:rPr>
              <a:t>∈ {</a:t>
            </a:r>
            <a:r>
              <a:rPr lang="en-US" sz="2800" dirty="0" smtClean="0">
                <a:solidFill>
                  <a:srgbClr val="CC0000"/>
                </a:solidFill>
              </a:rPr>
              <a:t>0,1}</a:t>
            </a:r>
            <a:r>
              <a:rPr lang="en-US" sz="2800" baseline="30000" dirty="0" smtClean="0">
                <a:solidFill>
                  <a:srgbClr val="CC0000"/>
                </a:solidFill>
              </a:rPr>
              <a:t>p(|x|)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smtClean="0">
                <a:solidFill>
                  <a:srgbClr val="CC0000"/>
                </a:solidFill>
              </a:rPr>
              <a:t>   </a:t>
            </a:r>
            <a:r>
              <a:rPr lang="en-US" sz="2800" dirty="0" err="1" smtClean="0">
                <a:solidFill>
                  <a:srgbClr val="CC0000"/>
                </a:solidFill>
              </a:rPr>
              <a:t>s.t</a:t>
            </a:r>
            <a:r>
              <a:rPr lang="en-US" sz="2800" dirty="0" err="1" smtClean="0">
                <a:solidFill>
                  <a:srgbClr val="CC0000"/>
                </a:solidFill>
              </a:rPr>
              <a:t>.</a:t>
            </a:r>
            <a:r>
              <a:rPr lang="en-US" sz="2800" dirty="0" smtClean="0">
                <a:solidFill>
                  <a:srgbClr val="CC0000"/>
                </a:solidFill>
              </a:rPr>
              <a:t>  M(x, u) = 1</a:t>
            </a:r>
            <a:endParaRPr lang="en-US" sz="2800" baseline="30000" dirty="0" smtClean="0"/>
          </a:p>
        </p:txBody>
      </p:sp>
      <p:cxnSp>
        <p:nvCxnSpPr>
          <p:cNvPr id="4" name="Straight Arrow Connector 3"/>
          <p:cNvCxnSpPr/>
          <p:nvPr/>
        </p:nvCxnSpPr>
        <p:spPr>
          <a:xfrm>
            <a:off x="4572000" y="2590800"/>
            <a:ext cx="304800" cy="0"/>
          </a:xfrm>
          <a:prstGeom prst="straightConnector1">
            <a:avLst/>
          </a:prstGeom>
          <a:ln>
            <a:solidFill>
              <a:srgbClr val="CC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Left-Right Arrow 6"/>
          <p:cNvSpPr/>
          <p:nvPr/>
        </p:nvSpPr>
        <p:spPr>
          <a:xfrm>
            <a:off x="2590800" y="3657600"/>
            <a:ext cx="457200" cy="152400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43352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896112"/>
          </a:xfrm>
        </p:spPr>
        <p:txBody>
          <a:bodyPr>
            <a:normAutofit/>
          </a:bodyPr>
          <a:lstStyle/>
          <a:p>
            <a:r>
              <a:rPr lang="en-US" dirty="0" smtClean="0"/>
              <a:t>Complexity Class NP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9280"/>
            <a:ext cx="8229600" cy="4693920"/>
          </a:xfrm>
        </p:spPr>
        <p:txBody>
          <a:bodyPr>
            <a:normAutofit/>
          </a:bodyPr>
          <a:lstStyle/>
          <a:p>
            <a:pPr algn="just"/>
            <a:r>
              <a:rPr lang="en-IN" sz="2800" dirty="0" smtClean="0">
                <a:solidFill>
                  <a:schemeClr val="accent4"/>
                </a:solidFill>
              </a:rPr>
              <a:t>Definition.</a:t>
            </a:r>
            <a:r>
              <a:rPr lang="en-IN" sz="2800" dirty="0" smtClean="0">
                <a:solidFill>
                  <a:srgbClr val="000000"/>
                </a:solidFill>
              </a:rPr>
              <a:t> A language </a:t>
            </a:r>
            <a:r>
              <a:rPr lang="en-IN" sz="2800" dirty="0">
                <a:solidFill>
                  <a:srgbClr val="CC0000"/>
                </a:solidFill>
              </a:rPr>
              <a:t>L </a:t>
            </a:r>
            <a:r>
              <a:rPr lang="en-US" sz="2800" dirty="0">
                <a:solidFill>
                  <a:srgbClr val="CC0000"/>
                </a:solidFill>
              </a:rPr>
              <a:t>⊆ {0,1}* </a:t>
            </a:r>
            <a:r>
              <a:rPr lang="en-US" sz="2800" dirty="0" smtClean="0"/>
              <a:t>is in </a:t>
            </a:r>
            <a:r>
              <a:rPr lang="en-US" sz="2800" dirty="0" smtClean="0">
                <a:solidFill>
                  <a:srgbClr val="3366FF"/>
                </a:solidFill>
              </a:rPr>
              <a:t>NP </a:t>
            </a:r>
            <a:r>
              <a:rPr lang="en-US" sz="2800" dirty="0" smtClean="0"/>
              <a:t>if there’s a polynomial function </a:t>
            </a:r>
            <a:r>
              <a:rPr lang="en-IN" sz="2800" dirty="0" smtClean="0">
                <a:solidFill>
                  <a:srgbClr val="C32D2E"/>
                </a:solidFill>
              </a:rPr>
              <a:t>p:</a:t>
            </a:r>
            <a:r>
              <a:rPr lang="en-IN" sz="2800" dirty="0" smtClean="0">
                <a:solidFill>
                  <a:srgbClr val="000000"/>
                </a:solidFill>
              </a:rPr>
              <a:t> </a:t>
            </a:r>
            <a:r>
              <a:rPr lang="en-IN" sz="2800" dirty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CC0000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N     N </a:t>
            </a:r>
            <a:r>
              <a:rPr lang="en-US" sz="2800" dirty="0" smtClean="0"/>
              <a:t>and a polynomial time TM </a:t>
            </a:r>
            <a:r>
              <a:rPr lang="en-US" sz="2800" dirty="0" smtClean="0">
                <a:solidFill>
                  <a:schemeClr val="accent3"/>
                </a:solidFill>
              </a:rPr>
              <a:t>M</a:t>
            </a:r>
            <a:r>
              <a:rPr lang="en-US" sz="2800" dirty="0" smtClean="0"/>
              <a:t> (called the </a:t>
            </a:r>
            <a:r>
              <a:rPr lang="en-US" sz="2800" i="1" u="sng" dirty="0" smtClean="0"/>
              <a:t>verifier</a:t>
            </a:r>
            <a:r>
              <a:rPr lang="en-US" sz="2800" dirty="0" smtClean="0"/>
              <a:t>) such that for every </a:t>
            </a:r>
            <a:r>
              <a:rPr lang="en-US" sz="2800" dirty="0" smtClean="0">
                <a:solidFill>
                  <a:srgbClr val="C32D2E"/>
                </a:solidFill>
              </a:rPr>
              <a:t>x,</a:t>
            </a:r>
          </a:p>
          <a:p>
            <a:pPr marL="82296" indent="0" algn="just">
              <a:buNone/>
            </a:pPr>
            <a:endParaRPr lang="en-US" sz="1000" dirty="0" smtClean="0"/>
          </a:p>
          <a:p>
            <a:pPr marL="82296" indent="0" algn="just">
              <a:buNone/>
            </a:pPr>
            <a:r>
              <a:rPr lang="en-US" sz="2800" dirty="0"/>
              <a:t> </a:t>
            </a:r>
            <a:r>
              <a:rPr lang="en-US" sz="2800" dirty="0" smtClean="0"/>
              <a:t>      </a:t>
            </a:r>
            <a:r>
              <a:rPr lang="en-US" sz="2800" dirty="0" smtClean="0">
                <a:solidFill>
                  <a:srgbClr val="CC0000"/>
                </a:solidFill>
              </a:rPr>
              <a:t>x ∈ L                </a:t>
            </a:r>
            <a:r>
              <a:rPr lang="en-US" sz="2800" dirty="0" smtClean="0">
                <a:solidFill>
                  <a:srgbClr val="C32D2E"/>
                </a:solidFill>
              </a:rPr>
              <a:t>∃</a:t>
            </a:r>
            <a:r>
              <a:rPr lang="en-US" sz="2800" dirty="0" smtClean="0">
                <a:solidFill>
                  <a:srgbClr val="C32D2E"/>
                </a:solidFill>
              </a:rPr>
              <a:t>u </a:t>
            </a:r>
            <a:r>
              <a:rPr lang="en-US" sz="2800" dirty="0" smtClean="0">
                <a:solidFill>
                  <a:srgbClr val="C32D2E"/>
                </a:solidFill>
              </a:rPr>
              <a:t> </a:t>
            </a:r>
            <a:r>
              <a:rPr lang="en-US" sz="2800" dirty="0" smtClean="0">
                <a:solidFill>
                  <a:srgbClr val="CC0000"/>
                </a:solidFill>
              </a:rPr>
              <a:t>∈ {</a:t>
            </a:r>
            <a:r>
              <a:rPr lang="en-US" sz="2800" dirty="0" smtClean="0">
                <a:solidFill>
                  <a:srgbClr val="CC0000"/>
                </a:solidFill>
              </a:rPr>
              <a:t>0,1}</a:t>
            </a:r>
            <a:r>
              <a:rPr lang="en-US" sz="2800" baseline="30000" dirty="0" smtClean="0">
                <a:solidFill>
                  <a:srgbClr val="CC0000"/>
                </a:solidFill>
              </a:rPr>
              <a:t>p(|x|)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smtClean="0">
                <a:solidFill>
                  <a:srgbClr val="CC0000"/>
                </a:solidFill>
              </a:rPr>
              <a:t>   </a:t>
            </a:r>
            <a:r>
              <a:rPr lang="en-US" sz="2800" dirty="0" err="1" smtClean="0">
                <a:solidFill>
                  <a:srgbClr val="CC0000"/>
                </a:solidFill>
              </a:rPr>
              <a:t>s.t</a:t>
            </a:r>
            <a:r>
              <a:rPr lang="en-US" sz="2800" dirty="0" err="1" smtClean="0">
                <a:solidFill>
                  <a:srgbClr val="CC0000"/>
                </a:solidFill>
              </a:rPr>
              <a:t>.</a:t>
            </a:r>
            <a:r>
              <a:rPr lang="en-US" sz="2800" dirty="0" smtClean="0">
                <a:solidFill>
                  <a:srgbClr val="CC0000"/>
                </a:solidFill>
              </a:rPr>
              <a:t>  M(x, u) = 1</a:t>
            </a:r>
            <a:endParaRPr lang="en-US" sz="2800" baseline="30000" dirty="0" smtClean="0"/>
          </a:p>
        </p:txBody>
      </p:sp>
      <p:cxnSp>
        <p:nvCxnSpPr>
          <p:cNvPr id="4" name="Straight Arrow Connector 3"/>
          <p:cNvCxnSpPr/>
          <p:nvPr/>
        </p:nvCxnSpPr>
        <p:spPr>
          <a:xfrm>
            <a:off x="4572000" y="2590800"/>
            <a:ext cx="304800" cy="0"/>
          </a:xfrm>
          <a:prstGeom prst="straightConnector1">
            <a:avLst/>
          </a:prstGeom>
          <a:ln>
            <a:solidFill>
              <a:srgbClr val="CC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Left-Right Arrow 6"/>
          <p:cNvSpPr/>
          <p:nvPr/>
        </p:nvSpPr>
        <p:spPr>
          <a:xfrm>
            <a:off x="2590800" y="3657600"/>
            <a:ext cx="457200" cy="152400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Arrow Connector 5"/>
          <p:cNvCxnSpPr/>
          <p:nvPr/>
        </p:nvCxnSpPr>
        <p:spPr>
          <a:xfrm flipV="1">
            <a:off x="6477000" y="3886200"/>
            <a:ext cx="1066800" cy="8382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800600" y="4800600"/>
            <a:ext cx="3962400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>
                <a:solidFill>
                  <a:schemeClr val="accent3"/>
                </a:solidFill>
              </a:rPr>
              <a:t>u</a:t>
            </a:r>
            <a:r>
              <a:rPr lang="en-US" sz="2200" dirty="0" smtClean="0"/>
              <a:t> is called a </a:t>
            </a:r>
            <a:r>
              <a:rPr lang="en-US" sz="2200" i="1" u="sng" dirty="0" smtClean="0"/>
              <a:t>certificate or witness</a:t>
            </a:r>
            <a:r>
              <a:rPr lang="en-US" sz="2200" u="sng" dirty="0" smtClean="0"/>
              <a:t> </a:t>
            </a:r>
            <a:r>
              <a:rPr lang="en-US" sz="2200" dirty="0" smtClean="0"/>
              <a:t>for </a:t>
            </a:r>
            <a:r>
              <a:rPr lang="en-US" sz="2200" dirty="0" smtClean="0">
                <a:solidFill>
                  <a:srgbClr val="C32D2E"/>
                </a:solidFill>
              </a:rPr>
              <a:t>x</a:t>
            </a:r>
            <a:r>
              <a:rPr lang="en-US" sz="2200" dirty="0" smtClean="0"/>
              <a:t> (w.r.t </a:t>
            </a:r>
            <a:r>
              <a:rPr lang="en-US" sz="2200" dirty="0" smtClean="0">
                <a:solidFill>
                  <a:srgbClr val="C32D2E"/>
                </a:solidFill>
              </a:rPr>
              <a:t>L</a:t>
            </a:r>
            <a:r>
              <a:rPr lang="en-US" sz="2200" dirty="0" smtClean="0"/>
              <a:t> and </a:t>
            </a:r>
            <a:r>
              <a:rPr lang="en-US" sz="2200" dirty="0" smtClean="0">
                <a:solidFill>
                  <a:srgbClr val="C32D2E"/>
                </a:solidFill>
              </a:rPr>
              <a:t>M</a:t>
            </a:r>
            <a:r>
              <a:rPr lang="en-US" sz="2200" dirty="0" smtClean="0"/>
              <a:t>) if </a:t>
            </a:r>
            <a:r>
              <a:rPr lang="en-US" sz="2400" dirty="0" smtClean="0">
                <a:solidFill>
                  <a:srgbClr val="CC0000"/>
                </a:solidFill>
              </a:rPr>
              <a:t>x ∈ L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7012538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896112"/>
          </a:xfrm>
        </p:spPr>
        <p:txBody>
          <a:bodyPr>
            <a:normAutofit/>
          </a:bodyPr>
          <a:lstStyle/>
          <a:p>
            <a:r>
              <a:rPr lang="en-US" dirty="0" smtClean="0"/>
              <a:t>Complexity Class NP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9280"/>
            <a:ext cx="8229600" cy="4693920"/>
          </a:xfrm>
        </p:spPr>
        <p:txBody>
          <a:bodyPr>
            <a:normAutofit/>
          </a:bodyPr>
          <a:lstStyle/>
          <a:p>
            <a:pPr algn="just"/>
            <a:r>
              <a:rPr lang="en-IN" sz="2800" dirty="0" smtClean="0">
                <a:solidFill>
                  <a:schemeClr val="accent4"/>
                </a:solidFill>
              </a:rPr>
              <a:t>Definition.</a:t>
            </a:r>
            <a:r>
              <a:rPr lang="en-IN" sz="2800" dirty="0" smtClean="0">
                <a:solidFill>
                  <a:srgbClr val="000000"/>
                </a:solidFill>
              </a:rPr>
              <a:t> A language </a:t>
            </a:r>
            <a:r>
              <a:rPr lang="en-IN" sz="2800" dirty="0">
                <a:solidFill>
                  <a:srgbClr val="CC0000"/>
                </a:solidFill>
              </a:rPr>
              <a:t>L </a:t>
            </a:r>
            <a:r>
              <a:rPr lang="en-US" sz="2800" dirty="0">
                <a:solidFill>
                  <a:srgbClr val="CC0000"/>
                </a:solidFill>
              </a:rPr>
              <a:t>⊆ {0,1}* </a:t>
            </a:r>
            <a:r>
              <a:rPr lang="en-US" sz="2800" dirty="0" smtClean="0"/>
              <a:t>is in </a:t>
            </a:r>
            <a:r>
              <a:rPr lang="en-US" sz="2800" dirty="0" smtClean="0">
                <a:solidFill>
                  <a:srgbClr val="3366FF"/>
                </a:solidFill>
              </a:rPr>
              <a:t>NP </a:t>
            </a:r>
            <a:r>
              <a:rPr lang="en-US" sz="2800" dirty="0" smtClean="0"/>
              <a:t>if there’s a polynomial function </a:t>
            </a:r>
            <a:r>
              <a:rPr lang="en-IN" sz="2800" dirty="0" smtClean="0">
                <a:solidFill>
                  <a:srgbClr val="C32D2E"/>
                </a:solidFill>
              </a:rPr>
              <a:t>p:</a:t>
            </a:r>
            <a:r>
              <a:rPr lang="en-IN" sz="2800" dirty="0" smtClean="0">
                <a:solidFill>
                  <a:srgbClr val="000000"/>
                </a:solidFill>
              </a:rPr>
              <a:t> </a:t>
            </a:r>
            <a:r>
              <a:rPr lang="en-IN" sz="2800" dirty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CC0000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N     N </a:t>
            </a:r>
            <a:r>
              <a:rPr lang="en-US" sz="2800" dirty="0" smtClean="0"/>
              <a:t>and a polynomial time TM </a:t>
            </a:r>
            <a:r>
              <a:rPr lang="en-US" sz="2800" dirty="0" smtClean="0">
                <a:solidFill>
                  <a:schemeClr val="accent3"/>
                </a:solidFill>
              </a:rPr>
              <a:t>M</a:t>
            </a:r>
            <a:r>
              <a:rPr lang="en-US" sz="2800" dirty="0" smtClean="0"/>
              <a:t> (called the </a:t>
            </a:r>
            <a:r>
              <a:rPr lang="en-US" sz="2800" i="1" u="sng" dirty="0" smtClean="0"/>
              <a:t>verifier</a:t>
            </a:r>
            <a:r>
              <a:rPr lang="en-US" sz="2800" dirty="0" smtClean="0"/>
              <a:t>) such that for every </a:t>
            </a:r>
            <a:r>
              <a:rPr lang="en-US" sz="2800" dirty="0" smtClean="0">
                <a:solidFill>
                  <a:srgbClr val="C32D2E"/>
                </a:solidFill>
              </a:rPr>
              <a:t>x,</a:t>
            </a:r>
          </a:p>
          <a:p>
            <a:pPr marL="82296" indent="0" algn="just">
              <a:buNone/>
            </a:pPr>
            <a:endParaRPr lang="en-US" sz="1000" dirty="0" smtClean="0"/>
          </a:p>
          <a:p>
            <a:pPr marL="82296" indent="0" algn="just">
              <a:buNone/>
            </a:pPr>
            <a:r>
              <a:rPr lang="en-US" sz="2800" dirty="0" smtClean="0"/>
              <a:t>       </a:t>
            </a:r>
            <a:r>
              <a:rPr lang="en-US" sz="2800" dirty="0" smtClean="0">
                <a:solidFill>
                  <a:srgbClr val="CC0000"/>
                </a:solidFill>
              </a:rPr>
              <a:t>x ∈ L                </a:t>
            </a:r>
            <a:r>
              <a:rPr lang="en-US" sz="2800" dirty="0" smtClean="0">
                <a:solidFill>
                  <a:srgbClr val="C32D2E"/>
                </a:solidFill>
              </a:rPr>
              <a:t>∃u  </a:t>
            </a:r>
            <a:r>
              <a:rPr lang="en-US" sz="2800" dirty="0" smtClean="0">
                <a:solidFill>
                  <a:srgbClr val="CC0000"/>
                </a:solidFill>
              </a:rPr>
              <a:t>∈ {0,1}</a:t>
            </a:r>
            <a:r>
              <a:rPr lang="en-US" sz="2800" baseline="30000" dirty="0" smtClean="0">
                <a:solidFill>
                  <a:srgbClr val="CC0000"/>
                </a:solidFill>
              </a:rPr>
              <a:t>p(|x|)</a:t>
            </a:r>
            <a:r>
              <a:rPr lang="en-US" sz="2800" dirty="0" smtClean="0">
                <a:solidFill>
                  <a:srgbClr val="CC0000"/>
                </a:solidFill>
              </a:rPr>
              <a:t>    </a:t>
            </a:r>
            <a:r>
              <a:rPr lang="en-US" sz="2800" dirty="0" err="1" smtClean="0">
                <a:solidFill>
                  <a:srgbClr val="CC0000"/>
                </a:solidFill>
              </a:rPr>
              <a:t>s.t.</a:t>
            </a:r>
            <a:r>
              <a:rPr lang="en-US" sz="2800" dirty="0" smtClean="0">
                <a:solidFill>
                  <a:srgbClr val="CC0000"/>
                </a:solidFill>
              </a:rPr>
              <a:t>  M(x, u) = 1</a:t>
            </a:r>
          </a:p>
          <a:p>
            <a:pPr marL="82296" indent="0" algn="just">
              <a:buNone/>
            </a:pPr>
            <a:endParaRPr lang="en-US" sz="2800" baseline="30000" dirty="0">
              <a:solidFill>
                <a:srgbClr val="CC0000"/>
              </a:solidFill>
            </a:endParaRPr>
          </a:p>
          <a:p>
            <a:pPr marL="82296" indent="0" algn="just">
              <a:buNone/>
            </a:pPr>
            <a:endParaRPr lang="en-US" sz="2800" baseline="30000" dirty="0" smtClean="0">
              <a:solidFill>
                <a:srgbClr val="CC0000"/>
              </a:solidFill>
            </a:endParaRPr>
          </a:p>
          <a:p>
            <a:pPr algn="just"/>
            <a:r>
              <a:rPr lang="en-US" sz="2800" dirty="0"/>
              <a:t>It follows that verifier </a:t>
            </a:r>
            <a:r>
              <a:rPr lang="en-US" sz="2800" dirty="0">
                <a:solidFill>
                  <a:srgbClr val="C32D2E"/>
                </a:solidFill>
              </a:rPr>
              <a:t>M</a:t>
            </a:r>
            <a:r>
              <a:rPr lang="en-US" sz="2800" dirty="0"/>
              <a:t> cannot be fooled! </a:t>
            </a:r>
          </a:p>
          <a:p>
            <a:pPr marL="82296" indent="0" algn="just">
              <a:buNone/>
            </a:pPr>
            <a:endParaRPr lang="en-US" sz="2800" baseline="30000" dirty="0" smtClean="0"/>
          </a:p>
        </p:txBody>
      </p:sp>
      <p:cxnSp>
        <p:nvCxnSpPr>
          <p:cNvPr id="4" name="Straight Arrow Connector 3"/>
          <p:cNvCxnSpPr/>
          <p:nvPr/>
        </p:nvCxnSpPr>
        <p:spPr>
          <a:xfrm>
            <a:off x="4572000" y="2590800"/>
            <a:ext cx="304800" cy="0"/>
          </a:xfrm>
          <a:prstGeom prst="straightConnector1">
            <a:avLst/>
          </a:prstGeom>
          <a:ln>
            <a:solidFill>
              <a:srgbClr val="CC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Left-Right Arrow 6"/>
          <p:cNvSpPr/>
          <p:nvPr/>
        </p:nvSpPr>
        <p:spPr>
          <a:xfrm>
            <a:off x="2590800" y="3657600"/>
            <a:ext cx="457200" cy="152400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74692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896112"/>
          </a:xfrm>
        </p:spPr>
        <p:txBody>
          <a:bodyPr>
            <a:normAutofit/>
          </a:bodyPr>
          <a:lstStyle/>
          <a:p>
            <a:r>
              <a:rPr lang="en-US" dirty="0" smtClean="0"/>
              <a:t>Complexity Class NP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9280"/>
            <a:ext cx="8229600" cy="4693920"/>
          </a:xfrm>
        </p:spPr>
        <p:txBody>
          <a:bodyPr>
            <a:normAutofit/>
          </a:bodyPr>
          <a:lstStyle/>
          <a:p>
            <a:pPr algn="just"/>
            <a:r>
              <a:rPr lang="en-IN" sz="2800" dirty="0" smtClean="0">
                <a:solidFill>
                  <a:schemeClr val="accent4"/>
                </a:solidFill>
              </a:rPr>
              <a:t>Definition.</a:t>
            </a:r>
            <a:r>
              <a:rPr lang="en-IN" sz="2800" dirty="0" smtClean="0">
                <a:solidFill>
                  <a:srgbClr val="000000"/>
                </a:solidFill>
              </a:rPr>
              <a:t> A language </a:t>
            </a:r>
            <a:r>
              <a:rPr lang="en-IN" sz="2800" dirty="0">
                <a:solidFill>
                  <a:srgbClr val="CC0000"/>
                </a:solidFill>
              </a:rPr>
              <a:t>L </a:t>
            </a:r>
            <a:r>
              <a:rPr lang="en-US" sz="2800" dirty="0">
                <a:solidFill>
                  <a:srgbClr val="CC0000"/>
                </a:solidFill>
              </a:rPr>
              <a:t>⊆ {0,1}* </a:t>
            </a:r>
            <a:r>
              <a:rPr lang="en-US" sz="2800" dirty="0" smtClean="0"/>
              <a:t>is in </a:t>
            </a:r>
            <a:r>
              <a:rPr lang="en-US" sz="2800" dirty="0" smtClean="0">
                <a:solidFill>
                  <a:srgbClr val="3366FF"/>
                </a:solidFill>
              </a:rPr>
              <a:t>NP </a:t>
            </a:r>
            <a:r>
              <a:rPr lang="en-US" sz="2800" dirty="0" smtClean="0"/>
              <a:t>if there’s a polynomial function </a:t>
            </a:r>
            <a:r>
              <a:rPr lang="en-IN" sz="2800" dirty="0" smtClean="0">
                <a:solidFill>
                  <a:srgbClr val="C32D2E"/>
                </a:solidFill>
              </a:rPr>
              <a:t>p:</a:t>
            </a:r>
            <a:r>
              <a:rPr lang="en-IN" sz="2800" dirty="0" smtClean="0">
                <a:solidFill>
                  <a:srgbClr val="000000"/>
                </a:solidFill>
              </a:rPr>
              <a:t> </a:t>
            </a:r>
            <a:r>
              <a:rPr lang="en-IN" sz="2800" dirty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CC0000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N     N </a:t>
            </a:r>
            <a:r>
              <a:rPr lang="en-US" sz="2800" dirty="0" smtClean="0"/>
              <a:t>and a polynomial time TM </a:t>
            </a:r>
            <a:r>
              <a:rPr lang="en-US" sz="2800" dirty="0" smtClean="0">
                <a:solidFill>
                  <a:schemeClr val="accent3"/>
                </a:solidFill>
              </a:rPr>
              <a:t>M</a:t>
            </a:r>
            <a:r>
              <a:rPr lang="en-US" sz="2800" dirty="0" smtClean="0"/>
              <a:t> (called the </a:t>
            </a:r>
            <a:r>
              <a:rPr lang="en-US" sz="2800" i="1" u="sng" dirty="0" smtClean="0"/>
              <a:t>verifier</a:t>
            </a:r>
            <a:r>
              <a:rPr lang="en-US" sz="2800" dirty="0" smtClean="0"/>
              <a:t>) such that for every </a:t>
            </a:r>
            <a:r>
              <a:rPr lang="en-US" sz="2800" dirty="0" smtClean="0">
                <a:solidFill>
                  <a:srgbClr val="C32D2E"/>
                </a:solidFill>
              </a:rPr>
              <a:t>x,</a:t>
            </a:r>
          </a:p>
          <a:p>
            <a:pPr marL="82296" indent="0" algn="just">
              <a:buNone/>
            </a:pPr>
            <a:endParaRPr lang="en-US" sz="1000" dirty="0" smtClean="0"/>
          </a:p>
          <a:p>
            <a:pPr marL="82296" indent="0" algn="just">
              <a:buNone/>
            </a:pPr>
            <a:r>
              <a:rPr lang="en-US" sz="2800" dirty="0" smtClean="0"/>
              <a:t>       </a:t>
            </a:r>
            <a:r>
              <a:rPr lang="en-US" sz="2800" dirty="0" smtClean="0">
                <a:solidFill>
                  <a:srgbClr val="CC0000"/>
                </a:solidFill>
              </a:rPr>
              <a:t>x ∈ L                </a:t>
            </a:r>
            <a:r>
              <a:rPr lang="en-US" sz="2800" dirty="0" smtClean="0">
                <a:solidFill>
                  <a:srgbClr val="C32D2E"/>
                </a:solidFill>
              </a:rPr>
              <a:t>∃u  </a:t>
            </a:r>
            <a:r>
              <a:rPr lang="en-US" sz="2800" dirty="0" smtClean="0">
                <a:solidFill>
                  <a:srgbClr val="CC0000"/>
                </a:solidFill>
              </a:rPr>
              <a:t>∈ {0,1}</a:t>
            </a:r>
            <a:r>
              <a:rPr lang="en-US" sz="2800" baseline="30000" dirty="0" smtClean="0">
                <a:solidFill>
                  <a:srgbClr val="CC0000"/>
                </a:solidFill>
              </a:rPr>
              <a:t>p(|x|)</a:t>
            </a:r>
            <a:r>
              <a:rPr lang="en-US" sz="2800" dirty="0" smtClean="0">
                <a:solidFill>
                  <a:srgbClr val="CC0000"/>
                </a:solidFill>
              </a:rPr>
              <a:t>    </a:t>
            </a:r>
            <a:r>
              <a:rPr lang="en-US" sz="2800" dirty="0" err="1" smtClean="0">
                <a:solidFill>
                  <a:srgbClr val="CC0000"/>
                </a:solidFill>
              </a:rPr>
              <a:t>s.t.</a:t>
            </a:r>
            <a:r>
              <a:rPr lang="en-US" sz="2800" dirty="0" smtClean="0">
                <a:solidFill>
                  <a:srgbClr val="CC0000"/>
                </a:solidFill>
              </a:rPr>
              <a:t>  M(x, u) = 1</a:t>
            </a:r>
          </a:p>
          <a:p>
            <a:pPr marL="82296" indent="0" algn="just">
              <a:buNone/>
            </a:pPr>
            <a:endParaRPr lang="en-US" sz="2800" baseline="30000" dirty="0">
              <a:solidFill>
                <a:srgbClr val="CC0000"/>
              </a:solidFill>
            </a:endParaRPr>
          </a:p>
          <a:p>
            <a:pPr marL="82296" indent="0" algn="just">
              <a:buNone/>
            </a:pPr>
            <a:endParaRPr lang="en-US" sz="2800" baseline="30000" dirty="0" smtClean="0">
              <a:solidFill>
                <a:srgbClr val="CC0000"/>
              </a:solidFill>
            </a:endParaRPr>
          </a:p>
          <a:p>
            <a:pPr algn="just"/>
            <a:r>
              <a:rPr lang="en-US" sz="2800" dirty="0"/>
              <a:t>Class </a:t>
            </a:r>
            <a:r>
              <a:rPr lang="en-US" sz="2800" dirty="0">
                <a:solidFill>
                  <a:srgbClr val="3366FF"/>
                </a:solidFill>
              </a:rPr>
              <a:t>NP</a:t>
            </a:r>
            <a:r>
              <a:rPr lang="en-US" sz="2800" dirty="0"/>
              <a:t> contains those problems (languages) which have such efficient verifiers.</a:t>
            </a:r>
          </a:p>
        </p:txBody>
      </p:sp>
      <p:cxnSp>
        <p:nvCxnSpPr>
          <p:cNvPr id="4" name="Straight Arrow Connector 3"/>
          <p:cNvCxnSpPr/>
          <p:nvPr/>
        </p:nvCxnSpPr>
        <p:spPr>
          <a:xfrm>
            <a:off x="4572000" y="2590800"/>
            <a:ext cx="304800" cy="0"/>
          </a:xfrm>
          <a:prstGeom prst="straightConnector1">
            <a:avLst/>
          </a:prstGeom>
          <a:ln>
            <a:solidFill>
              <a:srgbClr val="CC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Left-Right Arrow 6"/>
          <p:cNvSpPr/>
          <p:nvPr/>
        </p:nvSpPr>
        <p:spPr>
          <a:xfrm>
            <a:off x="2590800" y="3657600"/>
            <a:ext cx="457200" cy="152400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615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896112"/>
          </a:xfrm>
        </p:spPr>
        <p:txBody>
          <a:bodyPr>
            <a:normAutofit/>
          </a:bodyPr>
          <a:lstStyle/>
          <a:p>
            <a:r>
              <a:rPr lang="en-US" dirty="0" smtClean="0"/>
              <a:t>Class NP :  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9280"/>
            <a:ext cx="8229600" cy="4693920"/>
          </a:xfrm>
        </p:spPr>
        <p:txBody>
          <a:bodyPr>
            <a:normAutofit/>
          </a:bodyPr>
          <a:lstStyle/>
          <a:p>
            <a:r>
              <a:rPr lang="en-IN" sz="2800" dirty="0">
                <a:solidFill>
                  <a:srgbClr val="660066"/>
                </a:solidFill>
              </a:rPr>
              <a:t>V</a:t>
            </a:r>
            <a:r>
              <a:rPr lang="en-IN" sz="2800" dirty="0" smtClean="0">
                <a:solidFill>
                  <a:srgbClr val="660066"/>
                </a:solidFill>
              </a:rPr>
              <a:t>ertex cover</a:t>
            </a:r>
          </a:p>
          <a:p>
            <a:pPr marL="699516" lvl="1" indent="-342900">
              <a:buFont typeface="Wingdings" charset="2"/>
              <a:buChar char="Ø"/>
            </a:pPr>
            <a:r>
              <a:rPr lang="en-IN" sz="2400" dirty="0" smtClean="0"/>
              <a:t>Given a graph </a:t>
            </a:r>
            <a:r>
              <a:rPr lang="en-IN" sz="2400" dirty="0" smtClean="0">
                <a:solidFill>
                  <a:srgbClr val="C00000"/>
                </a:solidFill>
              </a:rPr>
              <a:t>G</a:t>
            </a:r>
            <a:r>
              <a:rPr lang="en-IN" sz="2400" dirty="0" smtClean="0"/>
              <a:t> and an integer </a:t>
            </a:r>
            <a:r>
              <a:rPr lang="en-IN" sz="2400" dirty="0" smtClean="0">
                <a:solidFill>
                  <a:srgbClr val="C00000"/>
                </a:solidFill>
              </a:rPr>
              <a:t>k</a:t>
            </a:r>
            <a:r>
              <a:rPr lang="en-IN" sz="2400" dirty="0" smtClean="0"/>
              <a:t>, check if </a:t>
            </a:r>
            <a:r>
              <a:rPr lang="en-IN" sz="2400" dirty="0" smtClean="0">
                <a:solidFill>
                  <a:srgbClr val="C00000"/>
                </a:solidFill>
              </a:rPr>
              <a:t>G</a:t>
            </a:r>
            <a:r>
              <a:rPr lang="en-IN" sz="2400" dirty="0" smtClean="0"/>
              <a:t> has a vertex cover of size </a:t>
            </a:r>
            <a:r>
              <a:rPr lang="en-IN" sz="2400" dirty="0" smtClean="0">
                <a:solidFill>
                  <a:srgbClr val="C00000"/>
                </a:solidFill>
              </a:rPr>
              <a:t>k</a:t>
            </a:r>
            <a:r>
              <a:rPr lang="en-IN" sz="2400" dirty="0" smtClean="0"/>
              <a:t>.</a:t>
            </a:r>
            <a:endParaRPr lang="en-IN" sz="2400" dirty="0"/>
          </a:p>
          <a:p>
            <a:endParaRPr lang="en-IN" sz="2800" dirty="0" smtClean="0">
              <a:solidFill>
                <a:srgbClr val="000000"/>
              </a:solidFill>
            </a:endParaRPr>
          </a:p>
          <a:p>
            <a:endParaRPr lang="en-IN" sz="2800" dirty="0">
              <a:solidFill>
                <a:srgbClr val="66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24255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896112"/>
          </a:xfrm>
        </p:spPr>
        <p:txBody>
          <a:bodyPr>
            <a:normAutofit/>
          </a:bodyPr>
          <a:lstStyle/>
          <a:p>
            <a:r>
              <a:rPr lang="en-US" dirty="0" smtClean="0"/>
              <a:t>Class NP :  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9280"/>
            <a:ext cx="8229600" cy="4693920"/>
          </a:xfrm>
        </p:spPr>
        <p:txBody>
          <a:bodyPr>
            <a:normAutofit/>
          </a:bodyPr>
          <a:lstStyle/>
          <a:p>
            <a:r>
              <a:rPr lang="en-IN" sz="2800" dirty="0">
                <a:solidFill>
                  <a:srgbClr val="660066"/>
                </a:solidFill>
              </a:rPr>
              <a:t>V</a:t>
            </a:r>
            <a:r>
              <a:rPr lang="en-IN" sz="2800" dirty="0" smtClean="0">
                <a:solidFill>
                  <a:srgbClr val="660066"/>
                </a:solidFill>
              </a:rPr>
              <a:t>ertex cover</a:t>
            </a:r>
          </a:p>
          <a:p>
            <a:endParaRPr lang="en-IN" sz="2800" dirty="0" smtClean="0">
              <a:solidFill>
                <a:srgbClr val="000000"/>
              </a:solidFill>
            </a:endParaRPr>
          </a:p>
          <a:p>
            <a:r>
              <a:rPr lang="en-IN" sz="2800" dirty="0" smtClean="0">
                <a:solidFill>
                  <a:srgbClr val="660066"/>
                </a:solidFill>
              </a:rPr>
              <a:t>0/1 integer programming</a:t>
            </a:r>
          </a:p>
          <a:p>
            <a:pPr marL="699516" lvl="1" indent="-342900">
              <a:buFont typeface="Wingdings" charset="2"/>
              <a:buChar char="Ø"/>
            </a:pPr>
            <a:r>
              <a:rPr lang="en-IN" sz="2400" dirty="0" smtClean="0">
                <a:solidFill>
                  <a:srgbClr val="000000"/>
                </a:solidFill>
              </a:rPr>
              <a:t>Given a system of linear (in)equalities with integer coefficients, check if there’s a </a:t>
            </a:r>
            <a:r>
              <a:rPr lang="en-IN" sz="2400" dirty="0" smtClean="0">
                <a:solidFill>
                  <a:srgbClr val="C00000"/>
                </a:solidFill>
              </a:rPr>
              <a:t>0-1</a:t>
            </a:r>
            <a:r>
              <a:rPr lang="en-IN" sz="2400" dirty="0" smtClean="0">
                <a:solidFill>
                  <a:srgbClr val="000000"/>
                </a:solidFill>
              </a:rPr>
              <a:t> assignment to the variables that satisfy all the </a:t>
            </a:r>
            <a:r>
              <a:rPr lang="en-IN" sz="2400" dirty="0">
                <a:solidFill>
                  <a:srgbClr val="000000"/>
                </a:solidFill>
              </a:rPr>
              <a:t>(in)</a:t>
            </a:r>
            <a:r>
              <a:rPr lang="en-IN" sz="2400" dirty="0" smtClean="0">
                <a:solidFill>
                  <a:srgbClr val="000000"/>
                </a:solidFill>
              </a:rPr>
              <a:t>equalities. </a:t>
            </a:r>
          </a:p>
          <a:p>
            <a:endParaRPr lang="en-IN" sz="2800" dirty="0">
              <a:solidFill>
                <a:srgbClr val="66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8123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Solstice.thmx</Template>
  <TotalTime>2466</TotalTime>
  <Words>4511</Words>
  <Application>Microsoft Office PowerPoint</Application>
  <PresentationFormat>On-screen Show (4:3)</PresentationFormat>
  <Paragraphs>610</Paragraphs>
  <Slides>105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105</vt:i4>
      </vt:variant>
    </vt:vector>
  </HeadingPairs>
  <TitlesOfParts>
    <vt:vector size="106" baseType="lpstr">
      <vt:lpstr>Solstice</vt:lpstr>
      <vt:lpstr>Computational Complexity Theory</vt:lpstr>
      <vt:lpstr>About the course</vt:lpstr>
      <vt:lpstr>About the course</vt:lpstr>
      <vt:lpstr>About the course</vt:lpstr>
      <vt:lpstr>About the course</vt:lpstr>
      <vt:lpstr>About the course</vt:lpstr>
      <vt:lpstr>About the course</vt:lpstr>
      <vt:lpstr>About the course</vt:lpstr>
      <vt:lpstr>About the course</vt:lpstr>
      <vt:lpstr>About the course</vt:lpstr>
      <vt:lpstr>About the course</vt:lpstr>
      <vt:lpstr>About the course</vt:lpstr>
      <vt:lpstr>About the course</vt:lpstr>
      <vt:lpstr> </vt:lpstr>
      <vt:lpstr> </vt:lpstr>
      <vt:lpstr>Structural Complexity</vt:lpstr>
      <vt:lpstr>Structural Complexity</vt:lpstr>
      <vt:lpstr>Structural Complexity</vt:lpstr>
      <vt:lpstr>Structural Complexity</vt:lpstr>
      <vt:lpstr>Structural Complexity</vt:lpstr>
      <vt:lpstr>Structural Complexity</vt:lpstr>
      <vt:lpstr>Structural Complexity</vt:lpstr>
      <vt:lpstr>Structural Complexity</vt:lpstr>
      <vt:lpstr>Structural Complexity</vt:lpstr>
      <vt:lpstr>Structural Complexity</vt:lpstr>
      <vt:lpstr>Role of Randomness in Computation</vt:lpstr>
      <vt:lpstr>Role of Randomness in Computation</vt:lpstr>
      <vt:lpstr>Role of Randomness in Computation</vt:lpstr>
      <vt:lpstr>Role of Randomness in Computation</vt:lpstr>
      <vt:lpstr>Role of Randomness in Computation</vt:lpstr>
      <vt:lpstr>Role of Randomness in Computation</vt:lpstr>
      <vt:lpstr>Average-case Complexity</vt:lpstr>
      <vt:lpstr>Average-case Complexity</vt:lpstr>
      <vt:lpstr>Average-case Complexity</vt:lpstr>
      <vt:lpstr>Average-case Complexity</vt:lpstr>
      <vt:lpstr>Basic Course Info</vt:lpstr>
      <vt:lpstr>Basic Course Info</vt:lpstr>
      <vt:lpstr>Let’s begin…</vt:lpstr>
      <vt:lpstr>Turing Machines</vt:lpstr>
      <vt:lpstr>Turing Machines</vt:lpstr>
      <vt:lpstr>Turing Machines</vt:lpstr>
      <vt:lpstr>Turing Machines</vt:lpstr>
      <vt:lpstr>Turing Machines</vt:lpstr>
      <vt:lpstr>Turing Machines</vt:lpstr>
      <vt:lpstr>Turing Machines</vt:lpstr>
      <vt:lpstr>Turing Machines</vt:lpstr>
      <vt:lpstr>Turing Machines</vt:lpstr>
      <vt:lpstr>Turing Machines:  Computation</vt:lpstr>
      <vt:lpstr>Turing Machines:  Computation</vt:lpstr>
      <vt:lpstr>Turing Machines:  Running time</vt:lpstr>
      <vt:lpstr>Turing Machines:  Running time</vt:lpstr>
      <vt:lpstr>Turing Machines</vt:lpstr>
      <vt:lpstr>Turing Machines</vt:lpstr>
      <vt:lpstr>Turing Machines:   Uncomputability</vt:lpstr>
      <vt:lpstr>Turing Machines:   Uncomputability</vt:lpstr>
      <vt:lpstr>Turing Machines:   Uncomputability</vt:lpstr>
      <vt:lpstr>Turing Machines:   Uncomputability</vt:lpstr>
      <vt:lpstr>Why Turing Machines?</vt:lpstr>
      <vt:lpstr>Why Turing Machines?</vt:lpstr>
      <vt:lpstr>Basic facts about TMs</vt:lpstr>
      <vt:lpstr>Turing Machines</vt:lpstr>
      <vt:lpstr>Turing Machines:  Robustness</vt:lpstr>
      <vt:lpstr>Turing Machines:  Robustness</vt:lpstr>
      <vt:lpstr>Turing Machines:  As strings</vt:lpstr>
      <vt:lpstr>Turing Machines:  As strings</vt:lpstr>
      <vt:lpstr>Turing Machines:  As strings</vt:lpstr>
      <vt:lpstr>Turing Machines:  As strings</vt:lpstr>
      <vt:lpstr>Turing Machines:  As strings</vt:lpstr>
      <vt:lpstr>Universal Turing Machines </vt:lpstr>
      <vt:lpstr>Universal Turing Machines </vt:lpstr>
      <vt:lpstr>Complexity classes        P and NP</vt:lpstr>
      <vt:lpstr>Decision Problems</vt:lpstr>
      <vt:lpstr>Decision Problems</vt:lpstr>
      <vt:lpstr>Decision Problems</vt:lpstr>
      <vt:lpstr>Decision Problems</vt:lpstr>
      <vt:lpstr>Complexity Class P</vt:lpstr>
      <vt:lpstr>Complexity Class P</vt:lpstr>
      <vt:lpstr>Complexity Class P :  Examples</vt:lpstr>
      <vt:lpstr>Complexity Class P :  Examples</vt:lpstr>
      <vt:lpstr>Complexity Class P :  Examples</vt:lpstr>
      <vt:lpstr>Complexity Class P :  Examples</vt:lpstr>
      <vt:lpstr>Polynomial time Turing Machines</vt:lpstr>
      <vt:lpstr>Class (functional) P</vt:lpstr>
      <vt:lpstr>Class (functional) P</vt:lpstr>
      <vt:lpstr>Class (functional) P</vt:lpstr>
      <vt:lpstr>Class (functional) P</vt:lpstr>
      <vt:lpstr>Complexity Class FP :  Examples</vt:lpstr>
      <vt:lpstr>Complexity Class FP :  Examples</vt:lpstr>
      <vt:lpstr>Complexity Class FP :  Examples</vt:lpstr>
      <vt:lpstr>Complexity Class FP :  Examples</vt:lpstr>
      <vt:lpstr>Complexity Class NP</vt:lpstr>
      <vt:lpstr>Complexity Class NP</vt:lpstr>
      <vt:lpstr>Complexity Class NP</vt:lpstr>
      <vt:lpstr>Complexity Class NP</vt:lpstr>
      <vt:lpstr>Complexity Class NP</vt:lpstr>
      <vt:lpstr>Complexity Class NP</vt:lpstr>
      <vt:lpstr>Complexity Class NP</vt:lpstr>
      <vt:lpstr>Class NP :  Examples</vt:lpstr>
      <vt:lpstr>Class NP :  Examples</vt:lpstr>
      <vt:lpstr>Class NP :  Examples</vt:lpstr>
      <vt:lpstr>Class NP :  Examples</vt:lpstr>
      <vt:lpstr>Is P = NP ?</vt:lpstr>
      <vt:lpstr>Is P = NP ?</vt:lpstr>
      <vt:lpstr>Is P = NP ?</vt:lpstr>
      <vt:lpstr>Is P = NP ?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Chandan Saha</cp:lastModifiedBy>
  <cp:revision>289</cp:revision>
  <dcterms:created xsi:type="dcterms:W3CDTF">2013-06-25T04:38:04Z</dcterms:created>
  <dcterms:modified xsi:type="dcterms:W3CDTF">2016-08-04T05:22:53Z</dcterms:modified>
</cp:coreProperties>
</file>