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67"/>
  </p:notesMasterIdLst>
  <p:sldIdLst>
    <p:sldId id="256" r:id="rId2"/>
    <p:sldId id="580" r:id="rId3"/>
    <p:sldId id="710" r:id="rId4"/>
    <p:sldId id="711" r:id="rId5"/>
    <p:sldId id="716" r:id="rId6"/>
    <p:sldId id="717" r:id="rId7"/>
    <p:sldId id="718" r:id="rId8"/>
    <p:sldId id="719" r:id="rId9"/>
    <p:sldId id="720" r:id="rId10"/>
    <p:sldId id="721" r:id="rId11"/>
    <p:sldId id="645" r:id="rId12"/>
    <p:sldId id="652" r:id="rId13"/>
    <p:sldId id="653" r:id="rId14"/>
    <p:sldId id="649" r:id="rId15"/>
    <p:sldId id="650" r:id="rId16"/>
    <p:sldId id="651" r:id="rId17"/>
    <p:sldId id="641" r:id="rId18"/>
    <p:sldId id="643" r:id="rId19"/>
    <p:sldId id="644" r:id="rId20"/>
    <p:sldId id="654" r:id="rId21"/>
    <p:sldId id="655" r:id="rId22"/>
    <p:sldId id="656" r:id="rId23"/>
    <p:sldId id="657" r:id="rId24"/>
    <p:sldId id="658" r:id="rId25"/>
    <p:sldId id="740" r:id="rId26"/>
    <p:sldId id="741" r:id="rId27"/>
    <p:sldId id="661" r:id="rId28"/>
    <p:sldId id="662" r:id="rId29"/>
    <p:sldId id="663" r:id="rId30"/>
    <p:sldId id="665" r:id="rId31"/>
    <p:sldId id="666" r:id="rId32"/>
    <p:sldId id="667" r:id="rId33"/>
    <p:sldId id="668" r:id="rId34"/>
    <p:sldId id="669" r:id="rId35"/>
    <p:sldId id="670" r:id="rId36"/>
    <p:sldId id="671" r:id="rId37"/>
    <p:sldId id="672" r:id="rId38"/>
    <p:sldId id="673" r:id="rId39"/>
    <p:sldId id="674" r:id="rId40"/>
    <p:sldId id="675" r:id="rId41"/>
    <p:sldId id="676" r:id="rId42"/>
    <p:sldId id="677" r:id="rId43"/>
    <p:sldId id="678" r:id="rId44"/>
    <p:sldId id="679" r:id="rId45"/>
    <p:sldId id="680" r:id="rId46"/>
    <p:sldId id="681" r:id="rId47"/>
    <p:sldId id="682" r:id="rId48"/>
    <p:sldId id="683" r:id="rId49"/>
    <p:sldId id="684" r:id="rId50"/>
    <p:sldId id="685" r:id="rId51"/>
    <p:sldId id="686" r:id="rId52"/>
    <p:sldId id="687" r:id="rId53"/>
    <p:sldId id="688" r:id="rId54"/>
    <p:sldId id="689" r:id="rId55"/>
    <p:sldId id="690" r:id="rId56"/>
    <p:sldId id="691" r:id="rId57"/>
    <p:sldId id="692" r:id="rId58"/>
    <p:sldId id="693" r:id="rId59"/>
    <p:sldId id="694" r:id="rId60"/>
    <p:sldId id="697" r:id="rId61"/>
    <p:sldId id="698" r:id="rId62"/>
    <p:sldId id="699" r:id="rId63"/>
    <p:sldId id="742" r:id="rId64"/>
    <p:sldId id="743" r:id="rId65"/>
    <p:sldId id="744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38" autoAdjust="0"/>
    <p:restoredTop sz="99423" autoAdjust="0"/>
  </p:normalViewPr>
  <p:slideViewPr>
    <p:cSldViewPr>
      <p:cViewPr>
        <p:scale>
          <a:sx n="100" d="100"/>
          <a:sy n="100" d="100"/>
        </p:scale>
        <p:origin x="-168" y="9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notesMaster" Target="notesMasters/notesMaster1.xml"/><Relationship Id="rId68" Type="http://schemas.openxmlformats.org/officeDocument/2006/relationships/printerSettings" Target="printerSettings/printerSettings1.bin"/><Relationship Id="rId69" Type="http://schemas.openxmlformats.org/officeDocument/2006/relationships/commentAuthors" Target="commentAuthor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esProps" Target="presProps.xml"/><Relationship Id="rId71" Type="http://schemas.openxmlformats.org/officeDocument/2006/relationships/viewProps" Target="viewProps.xml"/><Relationship Id="rId72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15/08/16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771336"/>
            <a:ext cx="90678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Lecture 3: </a:t>
            </a:r>
            <a:r>
              <a:rPr lang="en-US" sz="3400" dirty="0" smtClean="0">
                <a:solidFill>
                  <a:srgbClr val="0033CC"/>
                </a:solidFill>
              </a:rPr>
              <a:t> Cook-Levin theorem,</a:t>
            </a:r>
          </a:p>
          <a:p>
            <a:pPr algn="ctr"/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            Some NP-complete problems </a:t>
            </a:r>
          </a:p>
          <a:p>
            <a:pPr algn="ctr"/>
            <a:r>
              <a:rPr lang="en-US" sz="3400" dirty="0" smtClean="0">
                <a:solidFill>
                  <a:srgbClr val="0033CC"/>
                </a:solidFill>
              </a:rPr>
              <a:t>                   </a:t>
            </a: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NP-complete problem:   First example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/>
              <a:t> = { </a:t>
            </a:r>
            <a:r>
              <a:rPr lang="en-US" sz="2800" dirty="0" smtClean="0">
                <a:solidFill>
                  <a:srgbClr val="CC0000"/>
                </a:solidFill>
              </a:rPr>
              <a:t>(α, x, 1</a:t>
            </a:r>
            <a:r>
              <a:rPr lang="en-US" sz="2800" baseline="300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CC0000"/>
                </a:solidFill>
              </a:rPr>
              <a:t>, 1</a:t>
            </a:r>
            <a:r>
              <a:rPr lang="en-US" sz="2800" baseline="30000" dirty="0" smtClean="0">
                <a:solidFill>
                  <a:srgbClr val="CC0000"/>
                </a:solidFill>
              </a:rPr>
              <a:t>t 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:  </a:t>
            </a:r>
            <a:r>
              <a:rPr lang="en-US" sz="2800" dirty="0" smtClean="0">
                <a:solidFill>
                  <a:srgbClr val="000000"/>
                </a:solidFill>
              </a:rPr>
              <a:t>there exists a</a:t>
            </a:r>
            <a:r>
              <a:rPr lang="en-US" sz="2800" dirty="0" smtClean="0">
                <a:solidFill>
                  <a:srgbClr val="C32D2E"/>
                </a:solidFill>
              </a:rPr>
              <a:t> u </a:t>
            </a:r>
            <a:r>
              <a:rPr lang="en-US" sz="2800" dirty="0">
                <a:solidFill>
                  <a:srgbClr val="CC0000"/>
                </a:solidFill>
              </a:rPr>
              <a:t>∈{0,1</a:t>
            </a:r>
            <a:r>
              <a:rPr lang="en-US" sz="2800" dirty="0" smtClean="0">
                <a:solidFill>
                  <a:srgbClr val="CC0000"/>
                </a:solidFill>
              </a:rPr>
              <a:t>}</a:t>
            </a:r>
            <a:r>
              <a:rPr lang="en-US" sz="2800" baseline="300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baseline="-25000" dirty="0" smtClean="0">
                <a:solidFill>
                  <a:srgbClr val="CC0000"/>
                </a:solidFill>
              </a:rPr>
              <a:t>α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accepts 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x, u) </a:t>
            </a:r>
            <a:r>
              <a:rPr lang="en-US" sz="2800" dirty="0" smtClean="0">
                <a:solidFill>
                  <a:srgbClr val="000000"/>
                </a:solidFill>
              </a:rPr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t </a:t>
            </a:r>
            <a:r>
              <a:rPr lang="en-US" sz="2800" dirty="0" smtClean="0">
                <a:solidFill>
                  <a:srgbClr val="000000"/>
                </a:solidFill>
              </a:rPr>
              <a:t>steps }</a:t>
            </a:r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/>
              <a:t> is NP-complete.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The language </a:t>
            </a:r>
            <a:r>
              <a:rPr lang="en-US" sz="2800" dirty="0">
                <a:solidFill>
                  <a:srgbClr val="CC0000"/>
                </a:solidFill>
              </a:rPr>
              <a:t>L’</a:t>
            </a:r>
            <a:r>
              <a:rPr lang="en-US" sz="2800" dirty="0"/>
              <a:t> involves Turing machine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in its definition. Next, we’ll see an example of an NP-complete problem that is arguably more natural.</a:t>
            </a:r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60056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i="1" u="sng" dirty="0" err="1"/>
              <a:t>boolean</a:t>
            </a:r>
            <a:r>
              <a:rPr lang="en-US" sz="2800" i="1" u="sng" dirty="0"/>
              <a:t> formula</a:t>
            </a:r>
            <a:r>
              <a:rPr lang="en-US" sz="2800" i="1" dirty="0"/>
              <a:t> </a:t>
            </a:r>
            <a:r>
              <a:rPr lang="en-US" sz="2800" dirty="0"/>
              <a:t>on variables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, …, </a:t>
            </a:r>
            <a:r>
              <a:rPr lang="en-US" sz="2800" dirty="0" err="1">
                <a:solidFill>
                  <a:srgbClr val="CC0000"/>
                </a:solidFill>
              </a:rPr>
              <a:t>x</a:t>
            </a:r>
            <a:r>
              <a:rPr lang="en-US" sz="2800" baseline="-25000" dirty="0" err="1">
                <a:solidFill>
                  <a:srgbClr val="CC0000"/>
                </a:solidFill>
              </a:rPr>
              <a:t>n</a:t>
            </a:r>
            <a:r>
              <a:rPr lang="en-US" sz="2800" baseline="-250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consists of AND, </a:t>
            </a:r>
            <a:r>
              <a:rPr lang="en-US" sz="2800" dirty="0" smtClean="0"/>
              <a:t>OR and </a:t>
            </a:r>
            <a:r>
              <a:rPr lang="en-US" sz="2800" dirty="0"/>
              <a:t>NOT operations. </a:t>
            </a:r>
            <a:endParaRPr lang="en-US" sz="28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is </a:t>
            </a:r>
            <a:r>
              <a:rPr lang="en-US" sz="2800" i="1" u="sng" dirty="0" err="1"/>
              <a:t>satisfiable</a:t>
            </a:r>
            <a:r>
              <a:rPr lang="en-US" sz="2800" dirty="0"/>
              <a:t> if there’s a </a:t>
            </a:r>
            <a:r>
              <a:rPr lang="en-US" sz="2800" dirty="0">
                <a:solidFill>
                  <a:srgbClr val="CC0000"/>
                </a:solidFill>
              </a:rPr>
              <a:t>{0,1}</a:t>
            </a:r>
            <a:r>
              <a:rPr lang="en-US" sz="2800" dirty="0"/>
              <a:t>-assignment to its variables that makes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evaluate to </a:t>
            </a:r>
            <a:r>
              <a:rPr lang="en-US" sz="2800" dirty="0">
                <a:solidFill>
                  <a:srgbClr val="CC0000"/>
                </a:solidFill>
              </a:rPr>
              <a:t>1.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250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 rot="16200000">
            <a:off x="3581401" y="2514601"/>
            <a:ext cx="304800" cy="1219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/>
          <p:cNvSpPr/>
          <p:nvPr/>
        </p:nvSpPr>
        <p:spPr>
          <a:xfrm rot="16200000">
            <a:off x="5600700" y="2400300"/>
            <a:ext cx="304800" cy="14478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>
            <a:off x="3733801" y="3276601"/>
            <a:ext cx="2133599" cy="761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1"/>
          </p:cNvCxnSpPr>
          <p:nvPr/>
        </p:nvCxnSpPr>
        <p:spPr>
          <a:xfrm>
            <a:off x="5753100" y="3276600"/>
            <a:ext cx="1905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867400" y="38817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clauses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287914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76600" y="28956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114800" y="2895600"/>
            <a:ext cx="4572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572000" y="2819400"/>
            <a:ext cx="6096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572000" y="2819400"/>
            <a:ext cx="14478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14800" y="38862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literals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119331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742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NP-complete.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812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       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</a:t>
            </a:r>
            <a:r>
              <a:rPr lang="en-US" sz="2400" dirty="0" smtClean="0"/>
              <a:t>Easy to see that </a:t>
            </a:r>
            <a:r>
              <a:rPr lang="en-US" sz="2400" dirty="0" smtClean="0">
                <a:solidFill>
                  <a:srgbClr val="CC0000"/>
                </a:solidFill>
              </a:rPr>
              <a:t>SAT </a:t>
            </a:r>
            <a:r>
              <a:rPr lang="en-US" sz="2400" dirty="0" smtClean="0">
                <a:solidFill>
                  <a:srgbClr val="000000"/>
                </a:solidFill>
              </a:rPr>
              <a:t>is in </a:t>
            </a:r>
            <a:r>
              <a:rPr lang="en-US" sz="2400" dirty="0" smtClean="0">
                <a:solidFill>
                  <a:srgbClr val="3366FF"/>
                </a:solidFill>
              </a:rPr>
              <a:t>NP</a:t>
            </a:r>
            <a:r>
              <a:rPr lang="en-US" sz="2400" dirty="0" smtClean="0">
                <a:solidFill>
                  <a:srgbClr val="CC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                                 </a:t>
            </a:r>
            <a:r>
              <a:rPr lang="en-US" sz="2400" dirty="0" smtClean="0">
                <a:solidFill>
                  <a:srgbClr val="000000"/>
                </a:solidFill>
              </a:rPr>
              <a:t>Need to show that </a:t>
            </a:r>
            <a:r>
              <a:rPr lang="en-US" sz="2400" dirty="0" smtClean="0">
                <a:solidFill>
                  <a:srgbClr val="CC0000"/>
                </a:solidFill>
              </a:rPr>
              <a:t>SAT </a:t>
            </a:r>
            <a:r>
              <a:rPr lang="en-US" sz="2400" dirty="0" smtClean="0">
                <a:solidFill>
                  <a:srgbClr val="000000"/>
                </a:solidFill>
              </a:rPr>
              <a:t>is NP-hard.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71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13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lvl="3" algn="just">
              <a:buFont typeface="Wingdings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x ∈ L</a:t>
            </a:r>
            <a:r>
              <a:rPr lang="en-US" sz="2800" dirty="0" smtClean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SAT  </a:t>
            </a:r>
          </a:p>
          <a:p>
            <a:pPr marL="923544" lvl="3" indent="0" algn="just">
              <a:buNone/>
            </a:pPr>
            <a:r>
              <a:rPr lang="en-US" sz="2800" dirty="0" smtClean="0"/>
              <a:t>            </a:t>
            </a: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4495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4419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4876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14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lvl="3" algn="just">
              <a:buFont typeface="Wingdings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x ∈ L</a:t>
            </a:r>
            <a:r>
              <a:rPr lang="en-US" sz="2800" dirty="0" smtClean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SAT</a:t>
            </a:r>
            <a:r>
              <a:rPr lang="en-US" sz="2800" dirty="0" smtClean="0"/>
              <a:t>  </a:t>
            </a:r>
          </a:p>
          <a:p>
            <a:pPr marL="1170432" lvl="2" indent="-457200" algn="just"/>
            <a:endParaRPr lang="en-US" u="sng" dirty="0" smtClean="0"/>
          </a:p>
          <a:p>
            <a:pPr marL="1170432" lvl="2" indent="-457200" algn="just"/>
            <a:r>
              <a:rPr lang="en-US" u="sng" dirty="0" smtClean="0"/>
              <a:t>Notation: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baseline="-25000" dirty="0" err="1">
                <a:solidFill>
                  <a:srgbClr val="CC0000"/>
                </a:solidFill>
              </a:rPr>
              <a:t>x</a:t>
            </a:r>
            <a:r>
              <a:rPr lang="en-US" dirty="0">
                <a:solidFill>
                  <a:srgbClr val="CC0000"/>
                </a:solidFill>
              </a:rPr>
              <a:t>| := </a:t>
            </a:r>
            <a:r>
              <a:rPr lang="en-US" dirty="0" smtClean="0"/>
              <a:t>size of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baseline="-25000" dirty="0" err="1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 </a:t>
            </a:r>
          </a:p>
          <a:p>
            <a:pPr marL="713232" lvl="2" indent="0" algn="just">
              <a:buNone/>
            </a:pPr>
            <a:r>
              <a:rPr lang="en-US" baseline="-25000" dirty="0">
                <a:solidFill>
                  <a:srgbClr val="CC0000"/>
                </a:solidFill>
              </a:rPr>
              <a:t> </a:t>
            </a:r>
            <a:r>
              <a:rPr lang="en-US" baseline="-25000" dirty="0" smtClean="0">
                <a:solidFill>
                  <a:srgbClr val="CC0000"/>
                </a:solidFill>
              </a:rPr>
              <a:t>                                           </a:t>
            </a:r>
            <a:r>
              <a:rPr lang="en-US" dirty="0" smtClean="0"/>
              <a:t>= number </a:t>
            </a:r>
            <a:r>
              <a:rPr lang="en-US" dirty="0"/>
              <a:t>of </a:t>
            </a:r>
            <a:r>
              <a:rPr lang="en-US" dirty="0">
                <a:solidFill>
                  <a:srgbClr val="CC0000"/>
                </a:solidFill>
              </a:rPr>
              <a:t>∨ </a:t>
            </a:r>
            <a:r>
              <a:rPr lang="en-US" dirty="0">
                <a:solidFill>
                  <a:srgbClr val="000000"/>
                </a:solidFill>
              </a:rPr>
              <a:t>or</a:t>
            </a:r>
            <a:r>
              <a:rPr lang="en-US" dirty="0">
                <a:solidFill>
                  <a:srgbClr val="CC0000"/>
                </a:solidFill>
              </a:rPr>
              <a:t> ∧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baseline="-25000" dirty="0" err="1">
                <a:solidFill>
                  <a:srgbClr val="CC0000"/>
                </a:solidFill>
              </a:rPr>
              <a:t>x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   </a:t>
            </a:r>
            <a:r>
              <a:rPr lang="en-US" sz="3200" dirty="0" smtClean="0"/>
              <a:t>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4495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4419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4876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53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Class P and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/>
          <a:lstStyle/>
          <a:p>
            <a:pPr algn="just"/>
            <a:r>
              <a:rPr lang="en-US" sz="2800" dirty="0" smtClean="0"/>
              <a:t>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There’s a </a:t>
            </a:r>
            <a:r>
              <a:rPr lang="en-US" i="1" dirty="0" smtClean="0"/>
              <a:t>(deterministic)</a:t>
            </a:r>
            <a:r>
              <a:rPr lang="en-US" dirty="0" smtClean="0"/>
              <a:t> </a:t>
            </a:r>
            <a:r>
              <a:rPr lang="en-US" i="1" dirty="0" smtClean="0"/>
              <a:t>poly-time </a:t>
            </a:r>
            <a:r>
              <a:rPr lang="en-US" dirty="0" smtClean="0"/>
              <a:t>TM</a:t>
            </a:r>
            <a:r>
              <a:rPr lang="en-US" i="1" dirty="0" smtClean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such that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for every </a:t>
            </a:r>
            <a:r>
              <a:rPr lang="en-US" dirty="0" smtClean="0">
                <a:solidFill>
                  <a:srgbClr val="CC0000"/>
                </a:solidFill>
              </a:rPr>
              <a:t>x∈{0,1}*,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r>
              <a:rPr lang="en-US" dirty="0" smtClean="0">
                <a:solidFill>
                  <a:srgbClr val="CC0000"/>
                </a:solidFill>
              </a:rPr>
              <a:t>  </a:t>
            </a:r>
            <a:r>
              <a:rPr lang="en-US" dirty="0" err="1" smtClean="0"/>
              <a:t>iff</a:t>
            </a:r>
            <a:r>
              <a:rPr lang="en-US" dirty="0" smtClean="0">
                <a:solidFill>
                  <a:srgbClr val="CC0000"/>
                </a:solidFill>
              </a:rPr>
              <a:t>  M(x) = 1 </a:t>
            </a:r>
            <a:endParaRPr lang="en-US" dirty="0" smtClean="0"/>
          </a:p>
          <a:p>
            <a:pPr algn="just"/>
            <a:endParaRPr lang="en-US" sz="12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/>
              <a:t>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There’s a </a:t>
            </a:r>
            <a:r>
              <a:rPr lang="en-US" i="1" dirty="0"/>
              <a:t>poly-time </a:t>
            </a:r>
            <a:r>
              <a:rPr lang="en-US" dirty="0" smtClean="0"/>
              <a:t>TM</a:t>
            </a:r>
            <a:r>
              <a:rPr lang="en-US" i="1" dirty="0" smtClean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</a:t>
            </a:r>
            <a:r>
              <a:rPr lang="en-US" i="1" dirty="0"/>
              <a:t>(verifier</a:t>
            </a:r>
            <a:r>
              <a:rPr lang="en-US" i="1" dirty="0" smtClean="0"/>
              <a:t>) </a:t>
            </a:r>
            <a:r>
              <a:rPr lang="en-US" dirty="0" smtClean="0"/>
              <a:t>such </a:t>
            </a:r>
            <a:r>
              <a:rPr lang="en-US" dirty="0"/>
              <a:t>that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err="1">
                <a:solidFill>
                  <a:srgbClr val="CC0000"/>
                </a:solidFill>
              </a:rPr>
              <a:t>x∈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r>
              <a:rPr lang="en-US" dirty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there’s </a:t>
            </a:r>
            <a:r>
              <a:rPr lang="en-US" dirty="0"/>
              <a:t>a </a:t>
            </a:r>
            <a:r>
              <a:rPr lang="en-US" i="1" dirty="0" smtClean="0"/>
              <a:t>poly(|x|)-</a:t>
            </a:r>
            <a:r>
              <a:rPr lang="en-US" i="1" dirty="0"/>
              <a:t>size certificate </a:t>
            </a:r>
            <a:r>
              <a:rPr lang="en-US" dirty="0">
                <a:solidFill>
                  <a:srgbClr val="CC0000"/>
                </a:solidFill>
              </a:rPr>
              <a:t>u </a:t>
            </a:r>
            <a:r>
              <a:rPr lang="en-US" dirty="0" err="1">
                <a:solidFill>
                  <a:srgbClr val="000000"/>
                </a:solidFill>
              </a:rPr>
              <a:t>s.t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CC0000"/>
                </a:solidFill>
              </a:rPr>
              <a:t>M(</a:t>
            </a:r>
            <a:r>
              <a:rPr lang="en-US" dirty="0" err="1">
                <a:solidFill>
                  <a:srgbClr val="CC0000"/>
                </a:solidFill>
              </a:rPr>
              <a:t>x,u</a:t>
            </a:r>
            <a:r>
              <a:rPr lang="en-US" dirty="0">
                <a:solidFill>
                  <a:srgbClr val="CC0000"/>
                </a:solidFill>
              </a:rPr>
              <a:t>) = 1</a:t>
            </a: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Note that verifier cannot be fooled.</a:t>
            </a:r>
          </a:p>
        </p:txBody>
      </p:sp>
    </p:spTree>
    <p:extLst>
      <p:ext uri="{BB962C8B-B14F-4D97-AF65-F5344CB8AC3E}">
        <p14:creationId xmlns:p14="http://schemas.microsoft.com/office/powerpoint/2010/main" val="1993274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7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Idea:  </a:t>
            </a:r>
            <a:r>
              <a:rPr lang="en-US" sz="2800" dirty="0" smtClean="0"/>
              <a:t>Capture the computation of </a:t>
            </a:r>
            <a:r>
              <a:rPr lang="en-US" sz="2800" dirty="0" smtClean="0">
                <a:solidFill>
                  <a:schemeClr val="accent3"/>
                </a:solidFill>
              </a:rPr>
              <a:t>M(x, ..) </a:t>
            </a:r>
            <a:r>
              <a:rPr lang="en-US" sz="2800" dirty="0" smtClean="0"/>
              <a:t>by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such that  </a:t>
            </a:r>
            <a:endParaRPr lang="en-US" sz="2800" dirty="0"/>
          </a:p>
          <a:p>
            <a:pPr marL="356616" lvl="1" indent="0" algn="just">
              <a:buNone/>
            </a:pPr>
            <a:r>
              <a:rPr lang="en-US" sz="2400" dirty="0" smtClean="0">
                <a:solidFill>
                  <a:srgbClr val="C32D2E"/>
                </a:solidFill>
              </a:rPr>
              <a:t> ∃</a:t>
            </a:r>
            <a:r>
              <a:rPr lang="en-US" sz="2400" dirty="0">
                <a:solidFill>
                  <a:srgbClr val="C32D2E"/>
                </a:solidFill>
              </a:rPr>
              <a:t>u </a:t>
            </a:r>
            <a:r>
              <a:rPr lang="en-US" sz="2400" dirty="0">
                <a:solidFill>
                  <a:srgbClr val="CC0000"/>
                </a:solidFill>
              </a:rPr>
              <a:t>∈{0,1}</a:t>
            </a:r>
            <a:r>
              <a:rPr lang="en-US" sz="2400" baseline="30000" dirty="0">
                <a:solidFill>
                  <a:srgbClr val="CC0000"/>
                </a:solidFill>
              </a:rPr>
              <a:t>p(|x|)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>
                <a:solidFill>
                  <a:srgbClr val="CC0000"/>
                </a:solidFill>
              </a:rPr>
              <a:t>  M(x, u) = </a:t>
            </a:r>
            <a:r>
              <a:rPr lang="en-US" sz="2400" dirty="0" smtClean="0">
                <a:solidFill>
                  <a:srgbClr val="CC0000"/>
                </a:solidFill>
              </a:rPr>
              <a:t>1               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baseline="-25000" dirty="0" err="1">
                <a:solidFill>
                  <a:srgbClr val="CC0000"/>
                </a:solidFill>
              </a:rPr>
              <a:t>x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err="1" smtClean="0">
                <a:solidFill>
                  <a:srgbClr val="000000"/>
                </a:solidFill>
              </a:rPr>
              <a:t>satisfiable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4953000" y="4038600"/>
            <a:ext cx="6096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9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Idea:  </a:t>
            </a:r>
            <a:r>
              <a:rPr lang="en-US" sz="2800" dirty="0" smtClean="0"/>
              <a:t>Capture the computation of </a:t>
            </a:r>
            <a:r>
              <a:rPr lang="en-US" sz="2800" dirty="0" smtClean="0">
                <a:solidFill>
                  <a:schemeClr val="accent3"/>
                </a:solidFill>
              </a:rPr>
              <a:t>M(x, ..) </a:t>
            </a:r>
            <a:r>
              <a:rPr lang="en-US" sz="2800" dirty="0" smtClean="0"/>
              <a:t>by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such that  </a:t>
            </a:r>
            <a:endParaRPr lang="en-US" sz="2800" dirty="0"/>
          </a:p>
          <a:p>
            <a:pPr marL="356616" lvl="1" indent="0" algn="just">
              <a:buNone/>
            </a:pPr>
            <a:r>
              <a:rPr lang="en-US" sz="2400" dirty="0" smtClean="0">
                <a:solidFill>
                  <a:srgbClr val="C32D2E"/>
                </a:solidFill>
              </a:rPr>
              <a:t> ∃</a:t>
            </a:r>
            <a:r>
              <a:rPr lang="en-US" sz="2400" dirty="0">
                <a:solidFill>
                  <a:srgbClr val="C32D2E"/>
                </a:solidFill>
              </a:rPr>
              <a:t>u </a:t>
            </a:r>
            <a:r>
              <a:rPr lang="en-US" sz="2400" dirty="0">
                <a:solidFill>
                  <a:srgbClr val="CC0000"/>
                </a:solidFill>
              </a:rPr>
              <a:t>∈{0,1}</a:t>
            </a:r>
            <a:r>
              <a:rPr lang="en-US" sz="2400" baseline="30000" dirty="0">
                <a:solidFill>
                  <a:srgbClr val="CC0000"/>
                </a:solidFill>
              </a:rPr>
              <a:t>p(|x|)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>
                <a:solidFill>
                  <a:srgbClr val="CC0000"/>
                </a:solidFill>
              </a:rPr>
              <a:t>  M(x, u) = </a:t>
            </a:r>
            <a:r>
              <a:rPr lang="en-US" sz="2400" dirty="0" smtClean="0">
                <a:solidFill>
                  <a:srgbClr val="CC0000"/>
                </a:solidFill>
              </a:rPr>
              <a:t>1               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baseline="-25000" dirty="0" err="1">
                <a:solidFill>
                  <a:srgbClr val="CC0000"/>
                </a:solidFill>
              </a:rPr>
              <a:t>x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err="1" smtClean="0">
                <a:solidFill>
                  <a:srgbClr val="000000"/>
                </a:solidFill>
              </a:rPr>
              <a:t>satisfiable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For any fixed x,  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>
                <a:solidFill>
                  <a:schemeClr val="accent3"/>
                </a:solidFill>
              </a:rPr>
              <a:t>(x, ..) </a:t>
            </a:r>
            <a:r>
              <a:rPr lang="en-US" sz="2800" dirty="0" smtClean="0"/>
              <a:t>is a deterministic TM that takes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/>
              <a:t> as input and runs in time polynomial in </a:t>
            </a:r>
            <a:r>
              <a:rPr lang="en-US" sz="2800" dirty="0" smtClean="0">
                <a:solidFill>
                  <a:srgbClr val="C32D2E"/>
                </a:solidFill>
              </a:rPr>
              <a:t>|u|</a:t>
            </a:r>
            <a:r>
              <a:rPr lang="en-US" sz="2800" dirty="0" smtClean="0"/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4953000" y="4038600"/>
            <a:ext cx="6096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08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on every input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/>
              <a:t> of length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, and outputs </a:t>
            </a:r>
            <a:r>
              <a:rPr lang="en-US" sz="2800" dirty="0" smtClean="0">
                <a:solidFill>
                  <a:srgbClr val="CC0000"/>
                </a:solidFill>
              </a:rPr>
              <a:t>0</a:t>
            </a:r>
            <a:r>
              <a:rPr lang="en-US" sz="2800" dirty="0" smtClean="0"/>
              <a:t>/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 </a:t>
            </a:r>
            <a:endParaRPr lang="en-US" sz="28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5042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additional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0752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additional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12301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additional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Cook</a:t>
            </a:r>
            <a:r>
              <a:rPr lang="en-US" sz="2800" dirty="0"/>
              <a:t>-Levin theorem follows from </a:t>
            </a:r>
            <a:r>
              <a:rPr lang="en-US" sz="2800" dirty="0" smtClean="0"/>
              <a:t>above!</a:t>
            </a:r>
            <a:endParaRPr lang="en-US" sz="2800" dirty="0"/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32053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ssume (</a:t>
            </a:r>
            <a:r>
              <a:rPr lang="en-US" sz="2800" dirty="0" err="1" smtClean="0">
                <a:solidFill>
                  <a:srgbClr val="000000"/>
                </a:solidFill>
              </a:rPr>
              <a:t>w.l.o.g</a:t>
            </a:r>
            <a:r>
              <a:rPr lang="en-US" sz="2800" dirty="0" smtClean="0">
                <a:solidFill>
                  <a:srgbClr val="000000"/>
                </a:solidFill>
              </a:rPr>
              <a:t>) that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has a single tape and it writes its output on the first cell at the end of computation.</a:t>
            </a:r>
          </a:p>
        </p:txBody>
      </p:sp>
    </p:spTree>
    <p:extLst>
      <p:ext uri="{BB962C8B-B14F-4D97-AF65-F5344CB8AC3E}">
        <p14:creationId xmlns:p14="http://schemas.microsoft.com/office/powerpoint/2010/main" val="2380473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</a:rPr>
              <a:t>Assume (</a:t>
            </a:r>
            <a:r>
              <a:rPr lang="en-US" sz="2800" dirty="0" err="1">
                <a:solidFill>
                  <a:srgbClr val="000000"/>
                </a:solidFill>
              </a:rPr>
              <a:t>w.l.o.g</a:t>
            </a:r>
            <a:r>
              <a:rPr lang="en-US" sz="2800" dirty="0">
                <a:solidFill>
                  <a:srgbClr val="000000"/>
                </a:solidFill>
              </a:rPr>
              <a:t>) that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has a single tape and it writes its output on the first cell at the end of computation.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tep of computation of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consists of 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the content of the current cell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state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head position</a:t>
            </a:r>
          </a:p>
        </p:txBody>
      </p:sp>
    </p:spTree>
    <p:extLst>
      <p:ext uri="{BB962C8B-B14F-4D97-AF65-F5344CB8AC3E}">
        <p14:creationId xmlns:p14="http://schemas.microsoft.com/office/powerpoint/2010/main" val="316952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</a:rPr>
              <a:t>Assume (</a:t>
            </a:r>
            <a:r>
              <a:rPr lang="en-US" sz="2800" dirty="0" err="1">
                <a:solidFill>
                  <a:srgbClr val="000000"/>
                </a:solidFill>
              </a:rPr>
              <a:t>w.l.o.g</a:t>
            </a:r>
            <a:r>
              <a:rPr lang="en-US" sz="2800" dirty="0">
                <a:solidFill>
                  <a:srgbClr val="000000"/>
                </a:solidFill>
              </a:rPr>
              <a:t>) that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has a single tape and it writes its output on the first cell at the end of computation.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tep of computation of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consists of 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the content of the current cell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state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head position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Think of a ‘compound’ tape: every cell stores the current state, a bit content and head indicator.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4567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0"/>
            <a:duotone>
              <a:schemeClr val="bg2">
                <a:shade val="9000"/>
                <a:satMod val="300000"/>
              </a:schemeClr>
              <a:schemeClr val="bg2">
                <a:tint val="90000"/>
                <a:satMod val="225000"/>
              </a:schemeClr>
            </a:duotone>
            <a:lum/>
          </a:blip>
          <a:srcRect/>
          <a:tile tx="0" ty="0" sx="90000" sy="90000" flip="x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(NP-complete)</a:t>
            </a:r>
          </a:p>
          <a:p>
            <a:endParaRPr lang="en-IN" sz="12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(NP-complete)</a:t>
            </a:r>
          </a:p>
          <a:p>
            <a:endParaRPr lang="en-IN" sz="12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Integer factoring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(??)</a:t>
            </a:r>
          </a:p>
          <a:p>
            <a:endParaRPr lang="en-IN" sz="12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Graph isomorphism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(Quasi-P)</a:t>
            </a:r>
          </a:p>
          <a:p>
            <a:endParaRPr lang="en-IN" sz="12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Primality testing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(P)</a:t>
            </a:r>
          </a:p>
          <a:p>
            <a:endParaRPr lang="en-IN" sz="12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Linear programming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(P)</a:t>
            </a:r>
          </a:p>
        </p:txBody>
      </p:sp>
    </p:spTree>
    <p:extLst>
      <p:ext uri="{BB962C8B-B14F-4D97-AF65-F5344CB8AC3E}">
        <p14:creationId xmlns:p14="http://schemas.microsoft.com/office/powerpoint/2010/main" val="174677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99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56067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410200" y="2667000"/>
            <a:ext cx="8382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19050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 = 1    if head points to this cell</a:t>
            </a:r>
          </a:p>
          <a:p>
            <a:r>
              <a:rPr lang="en-US" dirty="0"/>
              <a:t> </a:t>
            </a:r>
            <a:r>
              <a:rPr lang="en-US" dirty="0" smtClean="0"/>
              <a:t>  = 0    otherwise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604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4648200" y="2590800"/>
            <a:ext cx="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14800" y="2069068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0/1 bit content of this cell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466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2057400" y="2590800"/>
            <a:ext cx="9906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90600" y="19050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 state when h = 1; otherwise we don</a:t>
            </a:r>
            <a:r>
              <a:rPr lang="fr-FR" dirty="0" smtClean="0"/>
              <a:t>’</a:t>
            </a:r>
            <a:r>
              <a:rPr lang="en-US" dirty="0" smtClean="0"/>
              <a:t>t care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998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7315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800" dirty="0" smtClean="0"/>
              <a:t>Computation of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can be completely described by a sequence of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compound tapes, the </a:t>
            </a:r>
            <a:r>
              <a:rPr lang="en-US" sz="2800" dirty="0" err="1" smtClean="0">
                <a:solidFill>
                  <a:srgbClr val="CC0000"/>
                </a:solidFill>
              </a:rPr>
              <a:t>i-th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of which captures a </a:t>
            </a:r>
            <a:r>
              <a:rPr lang="en-US" sz="2800" i="1" dirty="0" smtClean="0"/>
              <a:t>`snapshot’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CC0000"/>
                </a:solidFill>
              </a:rPr>
              <a:t>N’s</a:t>
            </a:r>
            <a:r>
              <a:rPr lang="en-US" sz="2800" dirty="0" smtClean="0"/>
              <a:t> computation at the </a:t>
            </a:r>
            <a:r>
              <a:rPr lang="en-US" sz="2800" dirty="0" err="1" smtClean="0">
                <a:solidFill>
                  <a:srgbClr val="CC0000"/>
                </a:solidFill>
              </a:rPr>
              <a:t>i-th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step.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2899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524000" y="5791200"/>
            <a:ext cx="152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8200" y="6324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irst input bit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66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922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667964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err="1" smtClean="0"/>
              <a:t>compund</a:t>
            </a:r>
            <a:r>
              <a:rPr lang="en-US" sz="2000" dirty="0" smtClean="0"/>
              <a:t>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3886200" y="1321713"/>
            <a:ext cx="198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T(n)  cells</a:t>
            </a:r>
            <a:endParaRPr lang="en-US" sz="2200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62000" y="1524000"/>
            <a:ext cx="2971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257800" y="1524000"/>
            <a:ext cx="3276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330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0"/>
            <a:duotone>
              <a:schemeClr val="bg2">
                <a:shade val="9000"/>
                <a:satMod val="300000"/>
              </a:schemeClr>
              <a:schemeClr val="bg2">
                <a:tint val="90000"/>
                <a:satMod val="225000"/>
              </a:schemeClr>
            </a:duotone>
            <a:lum/>
          </a:blip>
          <a:srcRect/>
          <a:tile tx="0" ty="0" sx="90000" sy="90000" flip="x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theoretical computer science!</a:t>
            </a:r>
          </a:p>
          <a:p>
            <a:endParaRPr lang="en-IN" sz="2800" dirty="0"/>
          </a:p>
          <a:p>
            <a:r>
              <a:rPr lang="en-IN" sz="2800" dirty="0" smtClean="0"/>
              <a:t>Mathematics has gained much from attempts to prove such negative statements—Galois theory, Godel’s incompleteness, Fermat’s Last Theorem, Turing’s undecidability,  Continuum hypothesis etc.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0167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600200"/>
            <a:ext cx="609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h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 =  1  </a:t>
            </a:r>
            <a:r>
              <a:rPr lang="en-US" sz="2200" dirty="0" err="1" smtClean="0"/>
              <a:t>iff</a:t>
            </a:r>
            <a:r>
              <a:rPr lang="en-US" sz="2200" dirty="0" smtClean="0"/>
              <a:t>  head points to cell </a:t>
            </a:r>
            <a:r>
              <a:rPr lang="en-US" sz="2200" dirty="0" smtClean="0">
                <a:solidFill>
                  <a:srgbClr val="CC0000"/>
                </a:solidFill>
              </a:rPr>
              <a:t>j</a:t>
            </a:r>
            <a:r>
              <a:rPr lang="en-US" sz="2200" dirty="0" smtClean="0"/>
              <a:t> at </a:t>
            </a:r>
            <a:r>
              <a:rPr lang="en-US" sz="2200" dirty="0" err="1" smtClean="0">
                <a:solidFill>
                  <a:srgbClr val="CC0000"/>
                </a:solidFill>
              </a:rPr>
              <a:t>i-th</a:t>
            </a:r>
            <a:r>
              <a:rPr lang="en-US" sz="2200" dirty="0" smtClean="0">
                <a:solidFill>
                  <a:srgbClr val="CC0000"/>
                </a:solidFill>
              </a:rPr>
              <a:t> </a:t>
            </a:r>
            <a:r>
              <a:rPr lang="en-US" sz="2200" dirty="0" smtClean="0"/>
              <a:t>step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b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 =  </a:t>
            </a:r>
            <a:r>
              <a:rPr lang="en-US" sz="2200" dirty="0" smtClean="0"/>
              <a:t>bit content of cell </a:t>
            </a:r>
            <a:r>
              <a:rPr lang="en-US" sz="2200" dirty="0" smtClean="0">
                <a:solidFill>
                  <a:srgbClr val="CC0000"/>
                </a:solidFill>
              </a:rPr>
              <a:t>j</a:t>
            </a:r>
            <a:r>
              <a:rPr lang="en-US" sz="2200" dirty="0" smtClean="0"/>
              <a:t> at </a:t>
            </a:r>
            <a:r>
              <a:rPr lang="en-US" sz="2200" dirty="0" err="1" smtClean="0">
                <a:solidFill>
                  <a:srgbClr val="CC0000"/>
                </a:solidFill>
              </a:rPr>
              <a:t>i-th</a:t>
            </a:r>
            <a:r>
              <a:rPr lang="en-US" sz="2200" dirty="0" smtClean="0">
                <a:solidFill>
                  <a:srgbClr val="CC0000"/>
                </a:solidFill>
              </a:rPr>
              <a:t> </a:t>
            </a:r>
            <a:r>
              <a:rPr lang="en-US" sz="2200" dirty="0" smtClean="0"/>
              <a:t>step</a:t>
            </a:r>
          </a:p>
        </p:txBody>
      </p:sp>
    </p:spTree>
    <p:extLst>
      <p:ext uri="{BB962C8B-B14F-4D97-AF65-F5344CB8AC3E}">
        <p14:creationId xmlns:p14="http://schemas.microsoft.com/office/powerpoint/2010/main" val="1241166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600200"/>
            <a:ext cx="6477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h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 =  1  </a:t>
            </a:r>
            <a:r>
              <a:rPr lang="en-US" sz="2200" dirty="0" err="1" smtClean="0"/>
              <a:t>iff</a:t>
            </a:r>
            <a:r>
              <a:rPr lang="en-US" sz="2200" dirty="0" smtClean="0"/>
              <a:t>  head points to cell </a:t>
            </a:r>
            <a:r>
              <a:rPr lang="en-US" sz="2200" dirty="0" smtClean="0">
                <a:solidFill>
                  <a:srgbClr val="CC0000"/>
                </a:solidFill>
              </a:rPr>
              <a:t>j</a:t>
            </a:r>
            <a:r>
              <a:rPr lang="en-US" sz="2200" dirty="0" smtClean="0"/>
              <a:t> at </a:t>
            </a:r>
            <a:r>
              <a:rPr lang="en-US" sz="2200" dirty="0" err="1" smtClean="0">
                <a:solidFill>
                  <a:srgbClr val="CC0000"/>
                </a:solidFill>
              </a:rPr>
              <a:t>i-th</a:t>
            </a:r>
            <a:r>
              <a:rPr lang="en-US" sz="2200" dirty="0" smtClean="0">
                <a:solidFill>
                  <a:srgbClr val="CC0000"/>
                </a:solidFill>
              </a:rPr>
              <a:t> </a:t>
            </a:r>
            <a:r>
              <a:rPr lang="en-US" sz="2200" dirty="0" smtClean="0"/>
              <a:t>step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b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 =  </a:t>
            </a:r>
            <a:r>
              <a:rPr lang="en-US" sz="2200" dirty="0" smtClean="0"/>
              <a:t>bit content of cell </a:t>
            </a:r>
            <a:r>
              <a:rPr lang="en-US" sz="2200" dirty="0" smtClean="0">
                <a:solidFill>
                  <a:srgbClr val="CC0000"/>
                </a:solidFill>
              </a:rPr>
              <a:t>j</a:t>
            </a:r>
            <a:r>
              <a:rPr lang="en-US" sz="2200" dirty="0" smtClean="0"/>
              <a:t> at </a:t>
            </a:r>
            <a:r>
              <a:rPr lang="en-US" sz="2200" dirty="0" err="1" smtClean="0">
                <a:solidFill>
                  <a:srgbClr val="CC0000"/>
                </a:solidFill>
              </a:rPr>
              <a:t>i-th</a:t>
            </a:r>
            <a:r>
              <a:rPr lang="en-US" sz="2200" dirty="0" smtClean="0">
                <a:solidFill>
                  <a:srgbClr val="CC0000"/>
                </a:solidFill>
              </a:rPr>
              <a:t> </a:t>
            </a:r>
            <a:r>
              <a:rPr lang="en-US" sz="2200" dirty="0" smtClean="0"/>
              <a:t>step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 smtClean="0">
                <a:solidFill>
                  <a:srgbClr val="CC0000"/>
                </a:solidFill>
              </a:rPr>
              <a:t>  =  </a:t>
            </a:r>
            <a:r>
              <a:rPr lang="en-US" sz="2200" dirty="0" smtClean="0"/>
              <a:t>a sequence of </a:t>
            </a:r>
            <a:r>
              <a:rPr lang="en-US" sz="2200" dirty="0" smtClean="0">
                <a:solidFill>
                  <a:srgbClr val="CC0000"/>
                </a:solidFill>
              </a:rPr>
              <a:t>log |Q|</a:t>
            </a:r>
            <a:r>
              <a:rPr lang="en-US" sz="2200" dirty="0" smtClean="0"/>
              <a:t> bits which contains the current state info if </a:t>
            </a:r>
            <a:r>
              <a:rPr lang="en-US" sz="2200" dirty="0" err="1" smtClean="0">
                <a:solidFill>
                  <a:srgbClr val="CC0000"/>
                </a:solidFill>
              </a:rPr>
              <a:t>h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 smtClean="0">
                <a:solidFill>
                  <a:srgbClr val="CC0000"/>
                </a:solidFill>
              </a:rPr>
              <a:t> = 1</a:t>
            </a:r>
            <a:r>
              <a:rPr lang="en-US" sz="2200" dirty="0" smtClean="0"/>
              <a:t>; otherwise we don’t care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1825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6002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Think of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the bits of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/>
              <a:t> </a:t>
            </a:r>
            <a:r>
              <a:rPr lang="en-US" sz="2400" dirty="0" smtClean="0"/>
              <a:t>as formal </a:t>
            </a:r>
            <a:r>
              <a:rPr lang="en-US" sz="2400" dirty="0" err="1" smtClean="0"/>
              <a:t>boolean</a:t>
            </a:r>
            <a:r>
              <a:rPr lang="en-US" sz="2400" dirty="0" smtClean="0"/>
              <a:t> variables.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3779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371600"/>
            <a:ext cx="609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solidFill>
                  <a:srgbClr val="008000"/>
                </a:solidFill>
              </a:rPr>
              <a:t>Locality of computation:  </a:t>
            </a:r>
            <a:r>
              <a:rPr lang="en-US" sz="2400" dirty="0" smtClean="0"/>
              <a:t>The variables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/>
              <a:t> depend only on the variables </a:t>
            </a:r>
            <a:endParaRPr lang="en-US" sz="22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</a:t>
            </a:r>
            <a:r>
              <a:rPr lang="en-US" sz="2400" dirty="0" smtClean="0">
                <a:solidFill>
                  <a:srgbClr val="CC0000"/>
                </a:solidFill>
              </a:rPr>
              <a:t> ,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</a:t>
            </a:r>
            <a:r>
              <a:rPr lang="en-US" sz="2400" baseline="-25000" dirty="0">
                <a:solidFill>
                  <a:srgbClr val="CC0000"/>
                </a:solidFill>
              </a:rPr>
              <a:t>-1</a:t>
            </a:r>
            <a:r>
              <a:rPr lang="en-US" sz="2400" baseline="-25000" dirty="0" smtClean="0">
                <a:solidFill>
                  <a:srgbClr val="CC0000"/>
                </a:solidFill>
              </a:rPr>
              <a:t>,j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</a:t>
            </a:r>
            <a:r>
              <a:rPr lang="en-US" sz="2400" dirty="0" smtClean="0">
                <a:solidFill>
                  <a:srgbClr val="CC0000"/>
                </a:solidFill>
              </a:rPr>
              <a:t> , </a:t>
            </a:r>
            <a:r>
              <a:rPr lang="en-US" sz="2400" dirty="0" smtClean="0"/>
              <a:t>and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  b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</a:t>
            </a:r>
            <a:r>
              <a:rPr lang="en-US" sz="2400" baseline="-25000" dirty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571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8486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196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</a:t>
            </a:r>
            <a:r>
              <a:rPr lang="en-US" dirty="0" smtClean="0"/>
              <a:t>    b</a:t>
            </a:r>
            <a:r>
              <a:rPr lang="en-US" baseline="-25000" dirty="0" smtClean="0"/>
              <a:t>i-1,j   </a:t>
            </a:r>
            <a:r>
              <a:rPr lang="en-US" dirty="0" smtClean="0"/>
              <a:t> h</a:t>
            </a:r>
            <a:r>
              <a:rPr lang="en-US" baseline="-25000" dirty="0" smtClean="0"/>
              <a:t>i-1,j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58028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i-1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572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81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860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i-1,j-1</a:t>
            </a:r>
            <a:r>
              <a:rPr lang="en-US" dirty="0" smtClean="0"/>
              <a:t> b</a:t>
            </a:r>
            <a:r>
              <a:rPr lang="en-US" baseline="-25000" dirty="0" smtClean="0"/>
              <a:t>i-1,j-1  </a:t>
            </a:r>
            <a:r>
              <a:rPr lang="en-US" dirty="0" smtClean="0"/>
              <a:t>h</a:t>
            </a:r>
            <a:r>
              <a:rPr lang="en-US" baseline="-25000" dirty="0" smtClean="0"/>
              <a:t>i-1,j-1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38800" y="5715000"/>
            <a:ext cx="1828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38800" y="5791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i-1,j+1</a:t>
            </a:r>
            <a:r>
              <a:rPr lang="en-US" dirty="0" smtClean="0"/>
              <a:t> b</a:t>
            </a:r>
            <a:r>
              <a:rPr lang="en-US" baseline="-25000" dirty="0" smtClean="0"/>
              <a:t>i-1,j+1   </a:t>
            </a:r>
            <a:r>
              <a:rPr lang="en-US" dirty="0" smtClean="0"/>
              <a:t>h</a:t>
            </a:r>
            <a:r>
              <a:rPr lang="en-US" baseline="-25000" dirty="0" smtClean="0"/>
              <a:t>i-1,j+1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8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432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j-1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j+1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30480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16200000">
            <a:off x="47625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 rot="16200000">
            <a:off x="65532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24200" y="4572000"/>
            <a:ext cx="11430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48200" y="4724400"/>
            <a:ext cx="0" cy="685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029200" y="4572000"/>
            <a:ext cx="12954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239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Hence,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dirty="0" err="1" smtClean="0">
                <a:solidFill>
                  <a:srgbClr val="CC0000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7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Hence,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dirty="0" err="1" smtClean="0">
                <a:solidFill>
                  <a:srgbClr val="CC0000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339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Similarly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h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dirty="0" err="1">
                <a:solidFill>
                  <a:srgbClr val="CC0000"/>
                </a:solidFill>
              </a:rPr>
              <a:t>H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Φ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>
                <a:solidFill>
                  <a:srgbClr val="CC0000"/>
                </a:solidFill>
              </a:rPr>
              <a:t>Φ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953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Similarly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dirty="0" err="1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θ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 smtClean="0">
                <a:solidFill>
                  <a:srgbClr val="CC0000"/>
                </a:solidFill>
              </a:rPr>
              <a:t>θ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323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Similarly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dirty="0" err="1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θ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 smtClean="0">
                <a:solidFill>
                  <a:srgbClr val="CC0000"/>
                </a:solidFill>
              </a:rPr>
              <a:t>θ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838200" y="1676400"/>
            <a:ext cx="2362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200400" y="1371600"/>
            <a:ext cx="4038600" cy="37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dirty="0" smtClean="0"/>
              <a:t>-</a:t>
            </a:r>
            <a:r>
              <a:rPr lang="en-US" dirty="0" err="1" smtClean="0"/>
              <a:t>th</a:t>
            </a:r>
            <a:r>
              <a:rPr lang="en-US" dirty="0" smtClean="0"/>
              <a:t> bit of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where</a:t>
            </a:r>
            <a:r>
              <a:rPr lang="en-US" dirty="0" smtClean="0">
                <a:solidFill>
                  <a:srgbClr val="CC0000"/>
                </a:solidFill>
              </a:rPr>
              <a:t>  1  ≤  k  ≤  log |Q|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638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Observe that a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i="1" u="sng" dirty="0" smtClean="0">
                <a:solidFill>
                  <a:srgbClr val="000000"/>
                </a:solidFill>
              </a:rPr>
              <a:t>valid</a:t>
            </a:r>
            <a:r>
              <a:rPr lang="en-US" dirty="0" smtClean="0">
                <a:solidFill>
                  <a:srgbClr val="000000"/>
                </a:solidFill>
              </a:rPr>
              <a:t> if and only if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θ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are satisfied for all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 smtClean="0">
                <a:solidFill>
                  <a:srgbClr val="CC0000"/>
                </a:solidFill>
              </a:rPr>
              <a:t>, j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dirty="0" smtClean="0">
                <a:solidFill>
                  <a:srgbClr val="CC0000"/>
                </a:solidFill>
              </a:rPr>
              <a:t>k.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020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Polynomial time reduction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We say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polynomial time (Karp) reducible</a:t>
            </a:r>
            <a:r>
              <a:rPr lang="en-US" sz="2800" i="1" dirty="0" smtClean="0"/>
              <a:t> </a:t>
            </a:r>
            <a:r>
              <a:rPr lang="en-US" sz="2800" dirty="0" smtClean="0"/>
              <a:t>to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 smtClean="0"/>
              <a:t> if there’s a polynomial time computable function </a:t>
            </a:r>
            <a:r>
              <a:rPr lang="en-IN" sz="2800" dirty="0" smtClean="0">
                <a:solidFill>
                  <a:srgbClr val="CC0000"/>
                </a:solidFill>
              </a:rPr>
              <a:t>f </a:t>
            </a:r>
            <a:r>
              <a:rPr lang="en-IN" sz="2800" dirty="0" smtClean="0"/>
              <a:t> s.t. </a:t>
            </a:r>
            <a:endParaRPr lang="en-IN" sz="2800" dirty="0"/>
          </a:p>
          <a:p>
            <a:pPr marL="82296" indent="0" algn="just">
              <a:buNone/>
            </a:pPr>
            <a:r>
              <a:rPr lang="en-IN" sz="2800" dirty="0" smtClean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</p:txBody>
      </p:sp>
      <p:sp>
        <p:nvSpPr>
          <p:cNvPr id="5" name="Left-Right Arrow 4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9812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4600" y="4419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56196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5638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6388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781800" y="47814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705600" y="5410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781800" y="542931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6388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943600" y="4038600"/>
            <a:ext cx="685800" cy="914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0198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6019800" y="5486400"/>
            <a:ext cx="609600" cy="685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0" y="570035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324600" y="5791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077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Observe that a computation of </a:t>
            </a:r>
            <a:r>
              <a:rPr lang="en-US" dirty="0" smtClean="0">
                <a:solidFill>
                  <a:srgbClr val="CC0000"/>
                </a:solidFill>
              </a:rPr>
              <a:t>N </a:t>
            </a:r>
            <a:r>
              <a:rPr lang="en-US" dirty="0" smtClean="0">
                <a:solidFill>
                  <a:srgbClr val="000000"/>
                </a:solidFill>
              </a:rPr>
              <a:t>is </a:t>
            </a:r>
            <a:r>
              <a:rPr lang="en-US" i="1" u="sng" dirty="0" smtClean="0">
                <a:solidFill>
                  <a:srgbClr val="000000"/>
                </a:solidFill>
              </a:rPr>
              <a:t>valid</a:t>
            </a:r>
            <a:r>
              <a:rPr lang="en-US" dirty="0" smtClean="0">
                <a:solidFill>
                  <a:srgbClr val="000000"/>
                </a:solidFill>
              </a:rPr>
              <a:t> if and only if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θ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are satisfied for all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 smtClean="0">
                <a:solidFill>
                  <a:srgbClr val="CC0000"/>
                </a:solidFill>
              </a:rPr>
              <a:t>, j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dirty="0" smtClean="0">
                <a:solidFill>
                  <a:srgbClr val="CC0000"/>
                </a:solidFill>
              </a:rPr>
              <a:t>k. 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 err="1">
                <a:solidFill>
                  <a:srgbClr val="CC0000"/>
                </a:solidFill>
              </a:rPr>
              <a:t>i</a:t>
            </a:r>
            <a:r>
              <a:rPr lang="en-US" sz="2400" dirty="0" smtClean="0">
                <a:solidFill>
                  <a:srgbClr val="CC0000"/>
                </a:solidFill>
              </a:rPr>
              <a:t>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[1, T(n)]</a:t>
            </a:r>
            <a:r>
              <a:rPr lang="en-US" sz="2800" dirty="0" smtClean="0">
                <a:solidFill>
                  <a:srgbClr val="CC0000"/>
                </a:solidFill>
              </a:rPr>
              <a:t> ,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 smtClean="0">
                <a:solidFill>
                  <a:srgbClr val="CC0000"/>
                </a:solidFill>
              </a:rPr>
              <a:t>j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</a:t>
            </a:r>
            <a:r>
              <a:rPr lang="en-US" sz="2400" dirty="0" smtClean="0">
                <a:solidFill>
                  <a:schemeClr val="accent3"/>
                </a:solidFill>
              </a:rPr>
              <a:t>] , </a:t>
            </a:r>
            <a:r>
              <a:rPr lang="en-US" sz="2400" dirty="0" smtClean="0"/>
              <a:t>and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 smtClean="0">
                <a:solidFill>
                  <a:srgbClr val="CC0000"/>
                </a:solidFill>
              </a:rPr>
              <a:t>k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</a:t>
            </a:r>
            <a:r>
              <a:rPr lang="en-US" sz="2400" dirty="0" smtClean="0">
                <a:solidFill>
                  <a:schemeClr val="accent3"/>
                </a:solidFill>
              </a:rPr>
              <a:t>log |Q|]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205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Observe that a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i="1" u="sng" dirty="0" smtClean="0">
                <a:solidFill>
                  <a:srgbClr val="000000"/>
                </a:solidFill>
              </a:rPr>
              <a:t>valid</a:t>
            </a:r>
            <a:r>
              <a:rPr lang="en-US" dirty="0" smtClean="0">
                <a:solidFill>
                  <a:srgbClr val="000000"/>
                </a:solidFill>
              </a:rPr>
              <a:t> if and only if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θ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are satisfied for all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 smtClean="0">
                <a:solidFill>
                  <a:srgbClr val="CC0000"/>
                </a:solidFill>
              </a:rPr>
              <a:t>, j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dirty="0" smtClean="0">
                <a:solidFill>
                  <a:srgbClr val="CC0000"/>
                </a:solidFill>
              </a:rPr>
              <a:t>k. 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Let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be the conjunction of </a:t>
            </a:r>
            <a:r>
              <a:rPr lang="en-US" dirty="0" err="1" smtClean="0">
                <a:solidFill>
                  <a:srgbClr val="CC0000"/>
                </a:solidFill>
              </a:rPr>
              <a:t>Ψ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θ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dirty="0">
                <a:solidFill>
                  <a:srgbClr val="000000"/>
                </a:solidFill>
              </a:rPr>
              <a:t>all </a:t>
            </a:r>
            <a:r>
              <a:rPr lang="en-US" dirty="0" err="1">
                <a:solidFill>
                  <a:srgbClr val="CC0000"/>
                </a:solidFill>
              </a:rPr>
              <a:t>i</a:t>
            </a:r>
            <a:r>
              <a:rPr lang="en-US" dirty="0">
                <a:solidFill>
                  <a:srgbClr val="CC0000"/>
                </a:solidFill>
              </a:rPr>
              <a:t>, j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dirty="0">
                <a:solidFill>
                  <a:srgbClr val="CC0000"/>
                </a:solidFill>
              </a:rPr>
              <a:t>k. 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Size of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663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Observe that a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i="1" u="sng" dirty="0" smtClean="0">
                <a:solidFill>
                  <a:srgbClr val="000000"/>
                </a:solidFill>
              </a:rPr>
              <a:t>valid</a:t>
            </a:r>
            <a:r>
              <a:rPr lang="en-US" dirty="0" smtClean="0">
                <a:solidFill>
                  <a:srgbClr val="000000"/>
                </a:solidFill>
              </a:rPr>
              <a:t> if and only if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θ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are satisfied for all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 smtClean="0">
                <a:solidFill>
                  <a:srgbClr val="CC0000"/>
                </a:solidFill>
              </a:rPr>
              <a:t>, j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dirty="0" smtClean="0">
                <a:solidFill>
                  <a:srgbClr val="CC0000"/>
                </a:solidFill>
              </a:rPr>
              <a:t>k. 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Let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be the conjunction of </a:t>
            </a:r>
            <a:r>
              <a:rPr lang="en-US" dirty="0" err="1" smtClean="0">
                <a:solidFill>
                  <a:srgbClr val="CC0000"/>
                </a:solidFill>
              </a:rPr>
              <a:t>Ψ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θ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dirty="0">
                <a:solidFill>
                  <a:srgbClr val="000000"/>
                </a:solidFill>
              </a:rPr>
              <a:t>all </a:t>
            </a:r>
            <a:r>
              <a:rPr lang="en-US" dirty="0" err="1">
                <a:solidFill>
                  <a:srgbClr val="CC0000"/>
                </a:solidFill>
              </a:rPr>
              <a:t>i</a:t>
            </a:r>
            <a:r>
              <a:rPr lang="en-US" dirty="0">
                <a:solidFill>
                  <a:srgbClr val="CC0000"/>
                </a:solidFill>
              </a:rPr>
              <a:t>, j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dirty="0">
                <a:solidFill>
                  <a:srgbClr val="CC0000"/>
                </a:solidFill>
              </a:rPr>
              <a:t>k. 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Size of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accepts </a:t>
            </a:r>
            <a:r>
              <a:rPr lang="en-US" dirty="0" smtClean="0">
                <a:solidFill>
                  <a:srgbClr val="CC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if and only if the computation is valid (i.e.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err="1" smtClean="0">
                <a:solidFill>
                  <a:srgbClr val="000000"/>
                </a:solidFill>
              </a:rPr>
              <a:t>is</a:t>
            </a:r>
            <a:r>
              <a:rPr lang="en-US" dirty="0" smtClean="0">
                <a:solidFill>
                  <a:srgbClr val="000000"/>
                </a:solidFill>
              </a:rPr>
              <a:t> satisfied), and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outputs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(i.e.  </a:t>
            </a:r>
            <a:r>
              <a:rPr lang="en-US" dirty="0" err="1" smtClean="0">
                <a:solidFill>
                  <a:srgbClr val="CC0000"/>
                </a:solidFill>
              </a:rPr>
              <a:t>b</a:t>
            </a:r>
            <a:r>
              <a:rPr lang="en-US" baseline="-25000" dirty="0" err="1" smtClean="0">
                <a:solidFill>
                  <a:srgbClr val="CC0000"/>
                </a:solidFill>
              </a:rPr>
              <a:t>T</a:t>
            </a:r>
            <a:r>
              <a:rPr lang="en-US" baseline="-25000" dirty="0" smtClean="0">
                <a:solidFill>
                  <a:srgbClr val="CC0000"/>
                </a:solidFill>
              </a:rPr>
              <a:t>(n),1</a:t>
            </a:r>
            <a:r>
              <a:rPr lang="en-US" dirty="0" smtClean="0">
                <a:solidFill>
                  <a:srgbClr val="CC0000"/>
                </a:solidFill>
              </a:rPr>
              <a:t> = 1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44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Observe that a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i="1" u="sng" dirty="0" smtClean="0">
                <a:solidFill>
                  <a:srgbClr val="000000"/>
                </a:solidFill>
              </a:rPr>
              <a:t>valid</a:t>
            </a:r>
            <a:r>
              <a:rPr lang="en-US" dirty="0" smtClean="0">
                <a:solidFill>
                  <a:srgbClr val="000000"/>
                </a:solidFill>
              </a:rPr>
              <a:t> if and only if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θ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are satisfied for all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 smtClean="0">
                <a:solidFill>
                  <a:srgbClr val="CC0000"/>
                </a:solidFill>
              </a:rPr>
              <a:t>, j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dirty="0" smtClean="0">
                <a:solidFill>
                  <a:srgbClr val="CC0000"/>
                </a:solidFill>
              </a:rPr>
              <a:t>k. 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Let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be the conjunction of </a:t>
            </a:r>
            <a:r>
              <a:rPr lang="en-US" dirty="0" err="1" smtClean="0">
                <a:solidFill>
                  <a:srgbClr val="CC0000"/>
                </a:solidFill>
              </a:rPr>
              <a:t>Ψ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θ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dirty="0">
                <a:solidFill>
                  <a:srgbClr val="000000"/>
                </a:solidFill>
              </a:rPr>
              <a:t>all </a:t>
            </a:r>
            <a:r>
              <a:rPr lang="en-US" dirty="0" err="1">
                <a:solidFill>
                  <a:srgbClr val="CC0000"/>
                </a:solidFill>
              </a:rPr>
              <a:t>i</a:t>
            </a:r>
            <a:r>
              <a:rPr lang="en-US" dirty="0">
                <a:solidFill>
                  <a:srgbClr val="CC0000"/>
                </a:solidFill>
              </a:rPr>
              <a:t>, j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dirty="0">
                <a:solidFill>
                  <a:srgbClr val="CC0000"/>
                </a:solidFill>
              </a:rPr>
              <a:t>k. 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Size of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accepts </a:t>
            </a:r>
            <a:r>
              <a:rPr lang="en-US" dirty="0" smtClean="0">
                <a:solidFill>
                  <a:srgbClr val="CC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if and only if the computation is valid (i.e.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err="1" smtClean="0">
                <a:solidFill>
                  <a:srgbClr val="000000"/>
                </a:solidFill>
              </a:rPr>
              <a:t>is</a:t>
            </a:r>
            <a:r>
              <a:rPr lang="en-US" dirty="0" smtClean="0">
                <a:solidFill>
                  <a:srgbClr val="000000"/>
                </a:solidFill>
              </a:rPr>
              <a:t> satisfied), and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outputs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(i.e.  </a:t>
            </a:r>
            <a:r>
              <a:rPr lang="en-US" dirty="0" err="1" smtClean="0">
                <a:solidFill>
                  <a:srgbClr val="CC0000"/>
                </a:solidFill>
              </a:rPr>
              <a:t>b</a:t>
            </a:r>
            <a:r>
              <a:rPr lang="en-US" baseline="-25000" dirty="0" err="1" smtClean="0">
                <a:solidFill>
                  <a:srgbClr val="CC0000"/>
                </a:solidFill>
              </a:rPr>
              <a:t>T</a:t>
            </a:r>
            <a:r>
              <a:rPr lang="en-US" baseline="-25000" dirty="0" smtClean="0">
                <a:solidFill>
                  <a:srgbClr val="CC0000"/>
                </a:solidFill>
              </a:rPr>
              <a:t>(n),1</a:t>
            </a:r>
            <a:r>
              <a:rPr lang="en-US" dirty="0" smtClean="0">
                <a:solidFill>
                  <a:srgbClr val="CC0000"/>
                </a:solidFill>
              </a:rPr>
              <a:t> = 1</a:t>
            </a:r>
            <a:r>
              <a:rPr lang="en-US" dirty="0" smtClean="0">
                <a:solidFill>
                  <a:srgbClr val="000000"/>
                </a:solidFill>
              </a:rPr>
              <a:t>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Define</a:t>
            </a:r>
            <a:r>
              <a:rPr lang="en-US" dirty="0" smtClean="0">
                <a:solidFill>
                  <a:srgbClr val="CC0000"/>
                </a:solidFill>
              </a:rPr>
              <a:t> ϕ = λ ∧ (</a:t>
            </a:r>
            <a:r>
              <a:rPr lang="en-US" dirty="0" err="1" smtClean="0">
                <a:solidFill>
                  <a:srgbClr val="CC0000"/>
                </a:solidFill>
              </a:rPr>
              <a:t>b</a:t>
            </a:r>
            <a:r>
              <a:rPr lang="en-US" baseline="-25000" dirty="0" err="1" smtClean="0">
                <a:solidFill>
                  <a:srgbClr val="CC0000"/>
                </a:solidFill>
              </a:rPr>
              <a:t>T</a:t>
            </a:r>
            <a:r>
              <a:rPr lang="en-US" baseline="-25000" dirty="0">
                <a:solidFill>
                  <a:srgbClr val="CC0000"/>
                </a:solidFill>
              </a:rPr>
              <a:t>(n</a:t>
            </a:r>
            <a:r>
              <a:rPr lang="en-US" baseline="-25000" dirty="0" smtClean="0">
                <a:solidFill>
                  <a:srgbClr val="CC0000"/>
                </a:solidFill>
              </a:rPr>
              <a:t>),1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CC0000"/>
                </a:solidFill>
              </a:rPr>
              <a:t>= 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782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Observe that a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i="1" u="sng" dirty="0" smtClean="0">
                <a:solidFill>
                  <a:srgbClr val="000000"/>
                </a:solidFill>
              </a:rPr>
              <a:t>valid</a:t>
            </a:r>
            <a:r>
              <a:rPr lang="en-US" dirty="0" smtClean="0">
                <a:solidFill>
                  <a:srgbClr val="000000"/>
                </a:solidFill>
              </a:rPr>
              <a:t> if and only if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θ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are satisfied for all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 smtClean="0">
                <a:solidFill>
                  <a:srgbClr val="CC0000"/>
                </a:solidFill>
              </a:rPr>
              <a:t>, j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dirty="0" smtClean="0">
                <a:solidFill>
                  <a:srgbClr val="CC0000"/>
                </a:solidFill>
              </a:rPr>
              <a:t>k. 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Let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be the conjunction of </a:t>
            </a:r>
            <a:r>
              <a:rPr lang="en-US" dirty="0" err="1" smtClean="0">
                <a:solidFill>
                  <a:srgbClr val="CC0000"/>
                </a:solidFill>
              </a:rPr>
              <a:t>Ψ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CC0000"/>
                </a:solidFill>
              </a:rPr>
              <a:t>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θ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dirty="0">
                <a:solidFill>
                  <a:srgbClr val="000000"/>
                </a:solidFill>
              </a:rPr>
              <a:t>all </a:t>
            </a:r>
            <a:r>
              <a:rPr lang="en-US" dirty="0" err="1">
                <a:solidFill>
                  <a:srgbClr val="CC0000"/>
                </a:solidFill>
              </a:rPr>
              <a:t>i</a:t>
            </a:r>
            <a:r>
              <a:rPr lang="en-US" dirty="0">
                <a:solidFill>
                  <a:srgbClr val="CC0000"/>
                </a:solidFill>
              </a:rPr>
              <a:t>, j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dirty="0">
                <a:solidFill>
                  <a:srgbClr val="CC0000"/>
                </a:solidFill>
              </a:rPr>
              <a:t>k. 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Size of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accepts </a:t>
            </a:r>
            <a:r>
              <a:rPr lang="en-US" dirty="0" smtClean="0">
                <a:solidFill>
                  <a:srgbClr val="CC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if and only if the computation is valid (i.e.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err="1" smtClean="0">
                <a:solidFill>
                  <a:srgbClr val="000000"/>
                </a:solidFill>
              </a:rPr>
              <a:t>is</a:t>
            </a:r>
            <a:r>
              <a:rPr lang="en-US" dirty="0" smtClean="0">
                <a:solidFill>
                  <a:srgbClr val="000000"/>
                </a:solidFill>
              </a:rPr>
              <a:t> satisfied), and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outputs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(i.e.  </a:t>
            </a:r>
            <a:r>
              <a:rPr lang="en-US" dirty="0" err="1" smtClean="0">
                <a:solidFill>
                  <a:srgbClr val="CC0000"/>
                </a:solidFill>
              </a:rPr>
              <a:t>b</a:t>
            </a:r>
            <a:r>
              <a:rPr lang="en-US" baseline="-25000" dirty="0" err="1" smtClean="0">
                <a:solidFill>
                  <a:srgbClr val="CC0000"/>
                </a:solidFill>
              </a:rPr>
              <a:t>T</a:t>
            </a:r>
            <a:r>
              <a:rPr lang="en-US" baseline="-25000" dirty="0" smtClean="0">
                <a:solidFill>
                  <a:srgbClr val="CC0000"/>
                </a:solidFill>
              </a:rPr>
              <a:t>(n),1</a:t>
            </a:r>
            <a:r>
              <a:rPr lang="en-US" dirty="0" smtClean="0">
                <a:solidFill>
                  <a:srgbClr val="CC0000"/>
                </a:solidFill>
              </a:rPr>
              <a:t> = 1</a:t>
            </a:r>
            <a:r>
              <a:rPr lang="en-US" dirty="0" smtClean="0">
                <a:solidFill>
                  <a:srgbClr val="000000"/>
                </a:solidFill>
              </a:rPr>
              <a:t>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Define</a:t>
            </a:r>
            <a:r>
              <a:rPr lang="en-US" dirty="0" smtClean="0">
                <a:solidFill>
                  <a:srgbClr val="CC0000"/>
                </a:solidFill>
              </a:rPr>
              <a:t> ϕ = λ ∧ (</a:t>
            </a:r>
            <a:r>
              <a:rPr lang="en-US" dirty="0" err="1" smtClean="0">
                <a:solidFill>
                  <a:srgbClr val="CC0000"/>
                </a:solidFill>
              </a:rPr>
              <a:t>b</a:t>
            </a:r>
            <a:r>
              <a:rPr lang="en-US" baseline="-25000" dirty="0" err="1" smtClean="0">
                <a:solidFill>
                  <a:srgbClr val="CC0000"/>
                </a:solidFill>
              </a:rPr>
              <a:t>T</a:t>
            </a:r>
            <a:r>
              <a:rPr lang="en-US" baseline="-25000" dirty="0">
                <a:solidFill>
                  <a:srgbClr val="CC0000"/>
                </a:solidFill>
              </a:rPr>
              <a:t>(n</a:t>
            </a:r>
            <a:r>
              <a:rPr lang="en-US" baseline="-25000" dirty="0" smtClean="0">
                <a:solidFill>
                  <a:srgbClr val="CC0000"/>
                </a:solidFill>
              </a:rPr>
              <a:t>),1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CC0000"/>
                </a:solidFill>
              </a:rPr>
              <a:t>= 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276600" y="5638800"/>
            <a:ext cx="2057400" cy="838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334000" y="5867400"/>
            <a:ext cx="9144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48400" y="5638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Convert to CNF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237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CNF of size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and is also computable from</a:t>
            </a:r>
            <a:r>
              <a:rPr lang="en-US" dirty="0" smtClean="0">
                <a:solidFill>
                  <a:srgbClr val="CC0000"/>
                </a:solidFill>
              </a:rPr>
              <a:t> N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time.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313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CNF of size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and is also computable from</a:t>
            </a:r>
            <a:r>
              <a:rPr lang="en-US" dirty="0" smtClean="0">
                <a:solidFill>
                  <a:srgbClr val="CC0000"/>
                </a:solidFill>
              </a:rPr>
              <a:t> N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time.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</a:t>
            </a:r>
            <a:r>
              <a:rPr lang="en-US" dirty="0" smtClean="0">
                <a:solidFill>
                  <a:srgbClr val="000000"/>
                </a:solidFill>
              </a:rPr>
              <a:t>function of </a:t>
            </a:r>
            <a:r>
              <a:rPr lang="en-US" dirty="0" smtClean="0">
                <a:solidFill>
                  <a:srgbClr val="CC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(the input) and some “additional variables”  (the </a:t>
            </a:r>
            <a:r>
              <a:rPr lang="en-US" dirty="0" err="1" smtClean="0">
                <a:solidFill>
                  <a:srgbClr val="CC0000"/>
                </a:solidFill>
              </a:rPr>
              <a:t>b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baseline="-25000" dirty="0" smtClean="0">
                <a:solidFill>
                  <a:srgbClr val="CC0000"/>
                </a:solidFill>
              </a:rPr>
              <a:t>,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h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baseline="-25000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variables).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888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CNF of size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and is also computable from</a:t>
            </a:r>
            <a:r>
              <a:rPr lang="en-US" dirty="0" smtClean="0">
                <a:solidFill>
                  <a:srgbClr val="CC0000"/>
                </a:solidFill>
              </a:rPr>
              <a:t> N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time.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</a:t>
            </a:r>
            <a:r>
              <a:rPr lang="en-US" dirty="0" smtClean="0">
                <a:solidFill>
                  <a:srgbClr val="000000"/>
                </a:solidFill>
              </a:rPr>
              <a:t>function of </a:t>
            </a:r>
            <a:r>
              <a:rPr lang="en-US" dirty="0" smtClean="0">
                <a:solidFill>
                  <a:srgbClr val="CC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(the input) and some “additional variables”  (the </a:t>
            </a:r>
            <a:r>
              <a:rPr lang="en-US" dirty="0" err="1" smtClean="0">
                <a:solidFill>
                  <a:srgbClr val="CC0000"/>
                </a:solidFill>
              </a:rPr>
              <a:t>b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baseline="-25000" dirty="0" smtClean="0">
                <a:solidFill>
                  <a:srgbClr val="CC0000"/>
                </a:solidFill>
              </a:rPr>
              <a:t>,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h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baseline="-25000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variables).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(u, </a:t>
            </a:r>
            <a:r>
              <a:rPr lang="en-US" i="1" dirty="0">
                <a:solidFill>
                  <a:srgbClr val="CC0000"/>
                </a:solidFill>
              </a:rPr>
              <a:t>“</a:t>
            </a:r>
            <a:r>
              <a:rPr lang="en-US" i="1" dirty="0"/>
              <a:t>additional variables</a:t>
            </a:r>
            <a:r>
              <a:rPr lang="en-US" i="1" dirty="0">
                <a:solidFill>
                  <a:srgbClr val="CC0000"/>
                </a:solidFill>
              </a:rPr>
              <a:t>”</a:t>
            </a:r>
            <a:r>
              <a:rPr lang="en-US" dirty="0">
                <a:solidFill>
                  <a:srgbClr val="CC0000"/>
                </a:solidFill>
              </a:rPr>
              <a:t>) </a:t>
            </a:r>
            <a:r>
              <a:rPr lang="en-US" dirty="0"/>
              <a:t>is </a:t>
            </a:r>
            <a:r>
              <a:rPr lang="en-US" dirty="0" err="1"/>
              <a:t>satisfiable</a:t>
            </a:r>
            <a:r>
              <a:rPr lang="en-US" dirty="0"/>
              <a:t> if and only if </a:t>
            </a:r>
            <a:r>
              <a:rPr lang="en-US" dirty="0">
                <a:solidFill>
                  <a:srgbClr val="CC0000"/>
                </a:solidFill>
              </a:rPr>
              <a:t>N(u) =</a:t>
            </a:r>
            <a:r>
              <a:rPr lang="en-US" dirty="0" smtClean="0">
                <a:solidFill>
                  <a:srgbClr val="CC0000"/>
                </a:solidFill>
              </a:rPr>
              <a:t>1.</a:t>
            </a:r>
            <a:endParaRPr lang="en-US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444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CNF of size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and is also computable from</a:t>
            </a:r>
            <a:r>
              <a:rPr lang="en-US" dirty="0" smtClean="0">
                <a:solidFill>
                  <a:srgbClr val="CC0000"/>
                </a:solidFill>
              </a:rPr>
              <a:t> N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time.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</a:t>
            </a:r>
            <a:r>
              <a:rPr lang="en-US" dirty="0" smtClean="0">
                <a:solidFill>
                  <a:srgbClr val="000000"/>
                </a:solidFill>
              </a:rPr>
              <a:t>function of </a:t>
            </a:r>
            <a:r>
              <a:rPr lang="en-US" dirty="0" smtClean="0">
                <a:solidFill>
                  <a:srgbClr val="CC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(the input) and some “additional variables”  (the </a:t>
            </a:r>
            <a:r>
              <a:rPr lang="en-US" dirty="0" err="1" smtClean="0">
                <a:solidFill>
                  <a:srgbClr val="CC0000"/>
                </a:solidFill>
              </a:rPr>
              <a:t>b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baseline="-25000" dirty="0" smtClean="0">
                <a:solidFill>
                  <a:srgbClr val="CC0000"/>
                </a:solidFill>
              </a:rPr>
              <a:t>,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h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baseline="-25000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variables).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(u, </a:t>
            </a:r>
            <a:r>
              <a:rPr lang="en-US" i="1" dirty="0">
                <a:solidFill>
                  <a:srgbClr val="CC0000"/>
                </a:solidFill>
              </a:rPr>
              <a:t>“</a:t>
            </a:r>
            <a:r>
              <a:rPr lang="en-US" i="1" dirty="0"/>
              <a:t>additional variables</a:t>
            </a:r>
            <a:r>
              <a:rPr lang="en-US" i="1" dirty="0">
                <a:solidFill>
                  <a:srgbClr val="CC0000"/>
                </a:solidFill>
              </a:rPr>
              <a:t>”</a:t>
            </a:r>
            <a:r>
              <a:rPr lang="en-US" dirty="0">
                <a:solidFill>
                  <a:srgbClr val="CC0000"/>
                </a:solidFill>
              </a:rPr>
              <a:t>) </a:t>
            </a:r>
            <a:r>
              <a:rPr lang="en-US" dirty="0"/>
              <a:t>is </a:t>
            </a:r>
            <a:r>
              <a:rPr lang="en-US" dirty="0" err="1"/>
              <a:t>satisfiable</a:t>
            </a:r>
            <a:r>
              <a:rPr lang="en-US" dirty="0"/>
              <a:t> if and only if </a:t>
            </a:r>
            <a:r>
              <a:rPr lang="en-US" dirty="0">
                <a:solidFill>
                  <a:srgbClr val="CC0000"/>
                </a:solidFill>
              </a:rPr>
              <a:t>N(u) =</a:t>
            </a:r>
            <a:r>
              <a:rPr lang="en-US" dirty="0" smtClean="0">
                <a:solidFill>
                  <a:srgbClr val="CC0000"/>
                </a:solidFill>
              </a:rPr>
              <a:t>1.</a:t>
            </a:r>
            <a:endParaRPr lang="en-US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72200" y="5715000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660066"/>
                </a:solidFill>
              </a:rPr>
              <a:t>Q.E.D</a:t>
            </a:r>
            <a:endParaRPr lang="en-US" sz="22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69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With some more effort, size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can be brought down to </a:t>
            </a:r>
            <a:r>
              <a:rPr lang="en-US" dirty="0" smtClean="0">
                <a:solidFill>
                  <a:srgbClr val="CC0000"/>
                </a:solidFill>
              </a:rPr>
              <a:t>O(T(n). log T(n))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97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Polynomial time reduction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We say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polynomial time (Karp) reducible</a:t>
            </a:r>
            <a:r>
              <a:rPr lang="en-US" sz="2800" i="1" dirty="0" smtClean="0"/>
              <a:t> </a:t>
            </a:r>
            <a:r>
              <a:rPr lang="en-US" sz="2800" dirty="0" smtClean="0"/>
              <a:t>to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 smtClean="0"/>
              <a:t> if there’s a polynomial time computable function </a:t>
            </a:r>
            <a:r>
              <a:rPr lang="en-IN" sz="2800" dirty="0" smtClean="0">
                <a:solidFill>
                  <a:srgbClr val="CC0000"/>
                </a:solidFill>
              </a:rPr>
              <a:t>f </a:t>
            </a:r>
            <a:r>
              <a:rPr lang="en-IN" sz="2800" dirty="0" smtClean="0"/>
              <a:t> s.t. </a:t>
            </a:r>
            <a:endParaRPr lang="en-IN" sz="2800" dirty="0"/>
          </a:p>
          <a:p>
            <a:pPr marL="82296" indent="0" algn="just">
              <a:buNone/>
            </a:pPr>
            <a:r>
              <a:rPr lang="en-IN" sz="2800" dirty="0" smtClean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Notation.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2  </a:t>
            </a:r>
            <a:r>
              <a:rPr lang="en-US" sz="2800" dirty="0" smtClean="0">
                <a:solidFill>
                  <a:srgbClr val="000000"/>
                </a:solidFill>
              </a:rPr>
              <a:t>and</a:t>
            </a:r>
            <a:r>
              <a:rPr lang="en-US" sz="2800" dirty="0" smtClean="0">
                <a:solidFill>
                  <a:srgbClr val="CC0000"/>
                </a:solidFill>
              </a:rPr>
              <a:t> 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3 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sz="2800" i="1" dirty="0" smtClean="0">
              <a:solidFill>
                <a:srgbClr val="000000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With some more effort, size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can be brought down to </a:t>
            </a:r>
            <a:r>
              <a:rPr lang="en-US" dirty="0" smtClean="0">
                <a:solidFill>
                  <a:srgbClr val="CC0000"/>
                </a:solidFill>
              </a:rPr>
              <a:t>O(T(n). log T(n))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The reduction from </a:t>
            </a:r>
            <a:r>
              <a:rPr lang="en-US" dirty="0" smtClean="0">
                <a:solidFill>
                  <a:srgbClr val="CC0000"/>
                </a:solidFill>
              </a:rPr>
              <a:t>N, u </a:t>
            </a:r>
            <a:r>
              <a:rPr lang="en-US" dirty="0" smtClean="0">
                <a:solidFill>
                  <a:srgbClr val="000000"/>
                </a:solidFill>
              </a:rPr>
              <a:t>to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(u, …) </a:t>
            </a:r>
            <a:r>
              <a:rPr lang="en-US" dirty="0" smtClean="0">
                <a:solidFill>
                  <a:srgbClr val="000000"/>
                </a:solidFill>
              </a:rPr>
              <a:t>is not just a poly-time reduction, it is actually a </a:t>
            </a:r>
            <a:r>
              <a:rPr lang="en-US" i="1" u="sng" dirty="0" smtClean="0">
                <a:solidFill>
                  <a:srgbClr val="000000"/>
                </a:solidFill>
              </a:rPr>
              <a:t>log-space reduction</a:t>
            </a:r>
            <a:r>
              <a:rPr lang="en-US" dirty="0" smtClean="0">
                <a:solidFill>
                  <a:srgbClr val="000000"/>
                </a:solidFill>
              </a:rPr>
              <a:t> (we’ll define this later).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942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With some more effort, size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can be brought down to </a:t>
            </a:r>
            <a:r>
              <a:rPr lang="en-US" dirty="0" smtClean="0">
                <a:solidFill>
                  <a:srgbClr val="CC0000"/>
                </a:solidFill>
              </a:rPr>
              <a:t>O(T(n). log T(n))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The reduction from </a:t>
            </a:r>
            <a:r>
              <a:rPr lang="en-US" dirty="0" smtClean="0">
                <a:solidFill>
                  <a:srgbClr val="CC0000"/>
                </a:solidFill>
              </a:rPr>
              <a:t>N, u </a:t>
            </a:r>
            <a:r>
              <a:rPr lang="en-US" dirty="0" smtClean="0">
                <a:solidFill>
                  <a:srgbClr val="000000"/>
                </a:solidFill>
              </a:rPr>
              <a:t>to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(u, …) </a:t>
            </a:r>
            <a:r>
              <a:rPr lang="en-US" dirty="0" smtClean="0">
                <a:solidFill>
                  <a:srgbClr val="000000"/>
                </a:solidFill>
              </a:rPr>
              <a:t>is not just a poly-time reduction, it is actually a </a:t>
            </a:r>
            <a:r>
              <a:rPr lang="en-US" i="1" dirty="0" smtClean="0">
                <a:solidFill>
                  <a:srgbClr val="000000"/>
                </a:solidFill>
              </a:rPr>
              <a:t>log-space reduction</a:t>
            </a:r>
            <a:r>
              <a:rPr lang="en-US" dirty="0" smtClean="0">
                <a:solidFill>
                  <a:srgbClr val="000000"/>
                </a:solidFill>
              </a:rPr>
              <a:t> (we’ll define this later).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Observe that once </a:t>
            </a:r>
            <a:r>
              <a:rPr lang="en-US" sz="2800" dirty="0" smtClean="0">
                <a:solidFill>
                  <a:srgbClr val="CC0000"/>
                </a:solidFill>
              </a:rPr>
              <a:t>u </a:t>
            </a:r>
            <a:r>
              <a:rPr lang="en-US" sz="2800" dirty="0" smtClean="0">
                <a:solidFill>
                  <a:srgbClr val="000000"/>
                </a:solidFill>
              </a:rPr>
              <a:t>is fixed the values of the “additional variables” are </a:t>
            </a:r>
            <a:r>
              <a:rPr lang="en-US" dirty="0" smtClean="0">
                <a:solidFill>
                  <a:srgbClr val="000000"/>
                </a:solidFill>
              </a:rPr>
              <a:t>also </a:t>
            </a:r>
            <a:r>
              <a:rPr lang="en-US" sz="2800" dirty="0" smtClean="0">
                <a:solidFill>
                  <a:srgbClr val="000000"/>
                </a:solidFill>
              </a:rPr>
              <a:t>determined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52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With some more effort, size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can be brought down to </a:t>
            </a:r>
            <a:r>
              <a:rPr lang="en-US" dirty="0" smtClean="0">
                <a:solidFill>
                  <a:srgbClr val="CC0000"/>
                </a:solidFill>
              </a:rPr>
              <a:t>O(T(n). log T(n))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The reduction from </a:t>
            </a:r>
            <a:r>
              <a:rPr lang="en-US" dirty="0" smtClean="0">
                <a:solidFill>
                  <a:srgbClr val="CC0000"/>
                </a:solidFill>
              </a:rPr>
              <a:t>N, u </a:t>
            </a:r>
            <a:r>
              <a:rPr lang="en-US" dirty="0" smtClean="0">
                <a:solidFill>
                  <a:srgbClr val="000000"/>
                </a:solidFill>
              </a:rPr>
              <a:t>to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(u, …) </a:t>
            </a:r>
            <a:r>
              <a:rPr lang="en-US" dirty="0" smtClean="0">
                <a:solidFill>
                  <a:srgbClr val="000000"/>
                </a:solidFill>
              </a:rPr>
              <a:t>is not just a poly-time reduction, it is actually a </a:t>
            </a:r>
            <a:r>
              <a:rPr lang="en-US" i="1" dirty="0" smtClean="0">
                <a:solidFill>
                  <a:srgbClr val="000000"/>
                </a:solidFill>
              </a:rPr>
              <a:t>log-space reduction</a:t>
            </a:r>
            <a:r>
              <a:rPr lang="en-US" dirty="0" smtClean="0">
                <a:solidFill>
                  <a:srgbClr val="000000"/>
                </a:solidFill>
              </a:rPr>
              <a:t> (we’ll define this later).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Each clause of 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 </a:t>
            </a:r>
            <a:r>
              <a:rPr lang="en-US" dirty="0" smtClean="0">
                <a:solidFill>
                  <a:srgbClr val="000000"/>
                </a:solidFill>
              </a:rPr>
              <a:t>has only </a:t>
            </a:r>
            <a:r>
              <a:rPr lang="en-US" u="sng" dirty="0" smtClean="0">
                <a:solidFill>
                  <a:srgbClr val="000000"/>
                </a:solidFill>
              </a:rPr>
              <a:t>constantly</a:t>
            </a:r>
            <a:r>
              <a:rPr lang="en-US" dirty="0" smtClean="0">
                <a:solidFill>
                  <a:srgbClr val="000000"/>
                </a:solidFill>
              </a:rPr>
              <a:t> many literals.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64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004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Cook-Levin.</a:t>
            </a:r>
            <a:r>
              <a:rPr lang="en-US" sz="2800" dirty="0" smtClean="0"/>
              <a:t> There’s some constant k such that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35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A50021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000000"/>
                </a:solidFill>
              </a:rPr>
              <a:t> Proof sketch:   </a:t>
            </a:r>
            <a:r>
              <a:rPr lang="en-US" dirty="0">
                <a:solidFill>
                  <a:srgbClr val="CC0000"/>
                </a:solidFill>
              </a:rPr>
              <a:t>(x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4</a:t>
            </a:r>
            <a:r>
              <a:rPr lang="en-US" dirty="0" smtClean="0">
                <a:solidFill>
                  <a:srgbClr val="CC0000"/>
                </a:solidFill>
              </a:rPr>
              <a:t> 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>
                <a:solidFill>
                  <a:srgbClr val="CC0000"/>
                </a:solidFill>
              </a:rPr>
              <a:t>   (</a:t>
            </a:r>
            <a:r>
              <a:rPr lang="en-US" dirty="0">
                <a:solidFill>
                  <a:srgbClr val="CC0000"/>
                </a:solidFill>
              </a:rPr>
              <a:t>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x</a:t>
            </a:r>
            <a:r>
              <a:rPr lang="en-US" baseline="-25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z) ∧ (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¬x</a:t>
            </a:r>
            <a:r>
              <a:rPr lang="en-US" baseline="-25000" dirty="0">
                <a:solidFill>
                  <a:srgbClr val="CC0000"/>
                </a:solidFill>
              </a:rPr>
              <a:t>4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¬z)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.</a:t>
            </a:r>
            <a:endParaRPr lang="en-US" dirty="0"/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497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NP-hard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for every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L’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Further, 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NP-complete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L’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and is </a:t>
            </a:r>
            <a:r>
              <a:rPr lang="en-US" sz="2800" dirty="0" smtClean="0">
                <a:solidFill>
                  <a:srgbClr val="000000"/>
                </a:solidFill>
              </a:rPr>
              <a:t>NP-hard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NP-hard and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then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 NP-complete then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if and only if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219200" y="4267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600200" y="5638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24000" y="4419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28800" y="5867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4572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5269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6" idx="6"/>
          </p:cNvCxnSpPr>
          <p:nvPr/>
        </p:nvCxnSpPr>
        <p:spPr>
          <a:xfrm>
            <a:off x="2514600" y="48006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43400" y="4699337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Hardest problems inside NP in the sense that if one NPC problem is in P then all problems in NP is in 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9588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NP-hard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for every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L’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Further, 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NP-complete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L’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and is </a:t>
            </a:r>
            <a:r>
              <a:rPr lang="en-US" sz="2800" dirty="0" smtClean="0">
                <a:solidFill>
                  <a:srgbClr val="000000"/>
                </a:solidFill>
              </a:rPr>
              <a:t>NP-hard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NP-hard and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then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 NP-complete then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if and only if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Exercise.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any language and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be a language in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3366FF"/>
                </a:solidFill>
              </a:rPr>
              <a:t>NP.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If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also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721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ew words on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smtClean="0"/>
              <a:t>As to how we define a reduction from one language to the other (or one function to the other) is usually guided by a </a:t>
            </a:r>
            <a:r>
              <a:rPr lang="en-US" sz="2800" i="1" u="sng" dirty="0" smtClean="0"/>
              <a:t>question on</a:t>
            </a:r>
            <a:r>
              <a:rPr lang="en-US" sz="2800" i="1" dirty="0" smtClean="0"/>
              <a:t> whether two </a:t>
            </a:r>
            <a:r>
              <a:rPr lang="en-US" sz="2800" i="1" u="sng" dirty="0" smtClean="0"/>
              <a:t>complexity classes</a:t>
            </a:r>
            <a:r>
              <a:rPr lang="en-US" sz="2800" i="1" dirty="0" smtClean="0"/>
              <a:t> are different or identical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For polynomial time reductions, the question is whether P equals NP.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Reductions help us define </a:t>
            </a:r>
            <a:r>
              <a:rPr lang="en-US" sz="2800" i="1" dirty="0" smtClean="0"/>
              <a:t>complete problems</a:t>
            </a:r>
            <a:r>
              <a:rPr lang="en-US" sz="2800" dirty="0" smtClean="0"/>
              <a:t> (the ‘hardest’ problems in a class) which in turn help us compare the complexity classes under consideration.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3278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4553</TotalTime>
  <Words>4586</Words>
  <Application>Microsoft Macintosh PowerPoint</Application>
  <PresentationFormat>On-screen Show (4:3)</PresentationFormat>
  <Paragraphs>468</Paragraphs>
  <Slides>65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Solstice</vt:lpstr>
      <vt:lpstr>Computational Complexity Theory</vt:lpstr>
      <vt:lpstr>Recap: Class P and NP</vt:lpstr>
      <vt:lpstr>Class NP :  Examples</vt:lpstr>
      <vt:lpstr>Is P = NP ?</vt:lpstr>
      <vt:lpstr>Recap:  Polynomial time reduction</vt:lpstr>
      <vt:lpstr>Recap:  Polynomial time reduction</vt:lpstr>
      <vt:lpstr>Recap:  NP-completeness</vt:lpstr>
      <vt:lpstr>Recap:  NP-completeness</vt:lpstr>
      <vt:lpstr>Few words on reductions</vt:lpstr>
      <vt:lpstr>NP-complete problem:   First example</vt:lpstr>
      <vt:lpstr>A natural NP-complete problem</vt:lpstr>
      <vt:lpstr>A natural NP-complete problem</vt:lpstr>
      <vt:lpstr>A natural NP-complete problem</vt:lpstr>
      <vt:lpstr>A natural NP-complete problem</vt:lpstr>
      <vt:lpstr>A natural NP-complete problem</vt:lpstr>
      <vt:lpstr>A natural NP-complete problem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Comments</vt:lpstr>
      <vt:lpstr>Cook-Levin theorem:  Comments</vt:lpstr>
      <vt:lpstr>Cook-Levin theorem:  Comments</vt:lpstr>
      <vt:lpstr>Cook-Levin theorem:  Comments</vt:lpstr>
      <vt:lpstr>3SAT is NP-complete</vt:lpstr>
      <vt:lpstr>3SAT is NP-complete</vt:lpstr>
      <vt:lpstr>3SAT is NP-complete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597</cp:revision>
  <dcterms:created xsi:type="dcterms:W3CDTF">2013-06-25T04:38:04Z</dcterms:created>
  <dcterms:modified xsi:type="dcterms:W3CDTF">2016-08-15T13:39:50Z</dcterms:modified>
</cp:coreProperties>
</file>