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slides/slide83.xml" ContentType="application/vnd.openxmlformats-officedocument.presentationml.slide+xml"/>
  <Override PartName="/ppt/slides/slide8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627" r:id="rId1"/>
  </p:sldMasterIdLst>
  <p:notesMasterIdLst>
    <p:notesMasterId r:id="rId86"/>
  </p:notesMasterIdLst>
  <p:sldIdLst>
    <p:sldId id="256" r:id="rId2"/>
    <p:sldId id="819" r:id="rId3"/>
    <p:sldId id="823" r:id="rId4"/>
    <p:sldId id="824" r:id="rId5"/>
    <p:sldId id="825" r:id="rId6"/>
    <p:sldId id="827" r:id="rId7"/>
    <p:sldId id="828" r:id="rId8"/>
    <p:sldId id="829" r:id="rId9"/>
    <p:sldId id="830" r:id="rId10"/>
    <p:sldId id="831" r:id="rId11"/>
    <p:sldId id="821" r:id="rId12"/>
    <p:sldId id="832" r:id="rId13"/>
    <p:sldId id="833" r:id="rId14"/>
    <p:sldId id="854" r:id="rId15"/>
    <p:sldId id="834" r:id="rId16"/>
    <p:sldId id="835" r:id="rId17"/>
    <p:sldId id="836" r:id="rId18"/>
    <p:sldId id="838" r:id="rId19"/>
    <p:sldId id="839" r:id="rId20"/>
    <p:sldId id="840" r:id="rId21"/>
    <p:sldId id="842" r:id="rId22"/>
    <p:sldId id="843" r:id="rId23"/>
    <p:sldId id="844" r:id="rId24"/>
    <p:sldId id="845" r:id="rId25"/>
    <p:sldId id="847" r:id="rId26"/>
    <p:sldId id="848" r:id="rId27"/>
    <p:sldId id="849" r:id="rId28"/>
    <p:sldId id="850" r:id="rId29"/>
    <p:sldId id="851" r:id="rId30"/>
    <p:sldId id="852" r:id="rId31"/>
    <p:sldId id="853" r:id="rId32"/>
    <p:sldId id="573" r:id="rId33"/>
    <p:sldId id="700" r:id="rId34"/>
    <p:sldId id="574" r:id="rId35"/>
    <p:sldId id="701" r:id="rId36"/>
    <p:sldId id="702" r:id="rId37"/>
    <p:sldId id="703" r:id="rId38"/>
    <p:sldId id="704" r:id="rId39"/>
    <p:sldId id="705" r:id="rId40"/>
    <p:sldId id="706" r:id="rId41"/>
    <p:sldId id="707" r:id="rId42"/>
    <p:sldId id="708" r:id="rId43"/>
    <p:sldId id="709" r:id="rId44"/>
    <p:sldId id="710" r:id="rId45"/>
    <p:sldId id="711" r:id="rId46"/>
    <p:sldId id="717" r:id="rId47"/>
    <p:sldId id="712" r:id="rId48"/>
    <p:sldId id="713" r:id="rId49"/>
    <p:sldId id="714" r:id="rId50"/>
    <p:sldId id="715" r:id="rId51"/>
    <p:sldId id="716" r:id="rId52"/>
    <p:sldId id="816" r:id="rId53"/>
    <p:sldId id="718" r:id="rId54"/>
    <p:sldId id="719" r:id="rId55"/>
    <p:sldId id="720" r:id="rId56"/>
    <p:sldId id="721" r:id="rId57"/>
    <p:sldId id="722" r:id="rId58"/>
    <p:sldId id="723" r:id="rId59"/>
    <p:sldId id="725" r:id="rId60"/>
    <p:sldId id="726" r:id="rId61"/>
    <p:sldId id="724" r:id="rId62"/>
    <p:sldId id="727" r:id="rId63"/>
    <p:sldId id="728" r:id="rId64"/>
    <p:sldId id="730" r:id="rId65"/>
    <p:sldId id="731" r:id="rId66"/>
    <p:sldId id="732" r:id="rId67"/>
    <p:sldId id="733" r:id="rId68"/>
    <p:sldId id="734" r:id="rId69"/>
    <p:sldId id="735" r:id="rId70"/>
    <p:sldId id="737" r:id="rId71"/>
    <p:sldId id="739" r:id="rId72"/>
    <p:sldId id="740" r:id="rId73"/>
    <p:sldId id="817" r:id="rId74"/>
    <p:sldId id="741" r:id="rId75"/>
    <p:sldId id="742" r:id="rId76"/>
    <p:sldId id="744" r:id="rId77"/>
    <p:sldId id="745" r:id="rId78"/>
    <p:sldId id="746" r:id="rId79"/>
    <p:sldId id="749" r:id="rId80"/>
    <p:sldId id="464" r:id="rId81"/>
    <p:sldId id="750" r:id="rId82"/>
    <p:sldId id="818" r:id="rId83"/>
    <p:sldId id="751" r:id="rId84"/>
    <p:sldId id="752" r:id="rId8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Chandan Saha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003399"/>
    <a:srgbClr val="CC0000"/>
    <a:srgbClr val="FF0000"/>
    <a:srgbClr val="0033CC"/>
    <a:srgbClr val="660066"/>
    <a:srgbClr val="A50021"/>
    <a:srgbClr val="990033"/>
    <a:srgbClr val="993300"/>
    <a:srgbClr val="8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638" autoAdjust="0"/>
    <p:restoredTop sz="99423" autoAdjust="0"/>
  </p:normalViewPr>
  <p:slideViewPr>
    <p:cSldViewPr>
      <p:cViewPr>
        <p:scale>
          <a:sx n="100" d="100"/>
          <a:sy n="100" d="100"/>
        </p:scale>
        <p:origin x="-1944" y="-4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slide" Target="slides/slide83.xml"/><Relationship Id="rId89" Type="http://schemas.openxmlformats.org/officeDocument/2006/relationships/viewProps" Target="view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commentAuthors" Target="commentAuthor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90" Type="http://schemas.openxmlformats.org/officeDocument/2006/relationships/theme" Target="theme/theme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slide" Target="slides/slide84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slide" Target="slides/slide82.xml"/><Relationship Id="rId88" Type="http://schemas.openxmlformats.org/officeDocument/2006/relationships/presProps" Target="presProps.xml"/><Relationship Id="rId9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D5589B-E1FE-416A-A65D-11B7513E7580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139FDB-DAC5-4962-98CA-E875AF49AF7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8613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39C4FB-7D33-419B-8833-D1372BFD11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8E80666-FB37-4B36-9149-507F3B0178E3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7E63A33-8271-4DD0-9C48-789913D7C11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037CB94-8DD8-4BDE-8682-625D4C182390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9" name="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4037CB94-8DD8-4BDE-8682-625D4C182390}" type="datetimeFigureOut">
              <a:rPr lang="en-US" smtClean="0"/>
              <a:pPr/>
              <a:t>8/16/2016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488F1E7-F9C5-4955-A18A-A8898DD5EB9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628" r:id="rId1"/>
    <p:sldLayoutId id="2147484629" r:id="rId2"/>
    <p:sldLayoutId id="2147484630" r:id="rId3"/>
    <p:sldLayoutId id="2147484631" r:id="rId4"/>
    <p:sldLayoutId id="2147484632" r:id="rId5"/>
    <p:sldLayoutId id="2147484633" r:id="rId6"/>
    <p:sldLayoutId id="2147484634" r:id="rId7"/>
    <p:sldLayoutId id="2147484635" r:id="rId8"/>
    <p:sldLayoutId id="2147484636" r:id="rId9"/>
    <p:sldLayoutId id="2147484637" r:id="rId10"/>
    <p:sldLayoutId id="2147484638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609600"/>
            <a:ext cx="84582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C</a:t>
            </a:r>
            <a:r>
              <a:rPr lang="en-US" dirty="0" smtClean="0"/>
              <a:t>omputational Complexity Theory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90600" y="2695136"/>
            <a:ext cx="8153400" cy="2486464"/>
          </a:xfrm>
        </p:spPr>
        <p:txBody>
          <a:bodyPr>
            <a:normAutofit/>
          </a:bodyPr>
          <a:lstStyle/>
          <a:p>
            <a:pPr algn="ctr"/>
            <a:endParaRPr lang="en-US" sz="3400" dirty="0"/>
          </a:p>
          <a:p>
            <a:r>
              <a:rPr lang="en-US" sz="3400" dirty="0" smtClean="0">
                <a:solidFill>
                  <a:srgbClr val="A50021"/>
                </a:solidFill>
              </a:rPr>
              <a:t>Lecture 4:  </a:t>
            </a:r>
            <a:r>
              <a:rPr lang="en-US" sz="3400" dirty="0" smtClean="0">
                <a:solidFill>
                  <a:srgbClr val="0033CC"/>
                </a:solidFill>
              </a:rPr>
              <a:t>NTMs,  Search </a:t>
            </a:r>
            <a:r>
              <a:rPr lang="en-US" sz="3400" dirty="0" err="1" smtClean="0">
                <a:solidFill>
                  <a:srgbClr val="0033CC"/>
                </a:solidFill>
              </a:rPr>
              <a:t>vs</a:t>
            </a:r>
            <a:r>
              <a:rPr lang="en-US" sz="3400" dirty="0" smtClean="0">
                <a:solidFill>
                  <a:srgbClr val="0033CC"/>
                </a:solidFill>
              </a:rPr>
              <a:t> Decision,  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  Class co-NP</a:t>
            </a:r>
          </a:p>
          <a:p>
            <a:r>
              <a:rPr lang="en-US" sz="3400" dirty="0">
                <a:solidFill>
                  <a:srgbClr val="0033CC"/>
                </a:solidFill>
              </a:rPr>
              <a:t> </a:t>
            </a:r>
            <a:r>
              <a:rPr lang="en-US" sz="3400" dirty="0" smtClean="0">
                <a:solidFill>
                  <a:srgbClr val="0033CC"/>
                </a:solidFill>
              </a:rPr>
              <a:t>             </a:t>
            </a:r>
            <a:endParaRPr lang="en-US" sz="3400" dirty="0" smtClean="0"/>
          </a:p>
          <a:p>
            <a:endParaRPr lang="en-US" sz="3400" dirty="0" smtClean="0"/>
          </a:p>
          <a:p>
            <a:endParaRPr lang="en-US" sz="3400" dirty="0" smtClean="0"/>
          </a:p>
          <a:p>
            <a:endParaRPr lang="en-US" sz="3400" dirty="0"/>
          </a:p>
        </p:txBody>
      </p:sp>
      <p:sp>
        <p:nvSpPr>
          <p:cNvPr id="4" name="TextBox 3"/>
          <p:cNvSpPr txBox="1"/>
          <p:nvPr/>
        </p:nvSpPr>
        <p:spPr>
          <a:xfrm>
            <a:off x="2667000" y="5420380"/>
            <a:ext cx="46482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Indian Institute of Science</a:t>
            </a:r>
            <a:endParaRPr lang="en-US" sz="2800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xmlns:p14="http://schemas.microsoft.com/office/powerpoint/2010/main"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endParaRPr lang="en-US" sz="2800" dirty="0"/>
          </a:p>
          <a:p>
            <a:pPr algn="just"/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43400" y="4953000"/>
            <a:ext cx="457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m</a:t>
            </a:r>
            <a:r>
              <a:rPr lang="en-US" sz="2000" dirty="0" smtClean="0"/>
              <a:t>ay not be possible to convert </a:t>
            </a:r>
            <a:r>
              <a:rPr lang="en-US" sz="2000" dirty="0" err="1" smtClean="0"/>
              <a:t>a</a:t>
            </a:r>
            <a:r>
              <a:rPr lang="en-US" sz="2000" dirty="0" err="1" smtClean="0">
                <a:solidFill>
                  <a:srgbClr val="CC0000"/>
                </a:solidFill>
              </a:rPr>
              <a:t>Ψ</a:t>
            </a:r>
            <a:r>
              <a:rPr lang="en-US" sz="20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000" baseline="-25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to a </a:t>
            </a:r>
            <a:r>
              <a:rPr lang="en-US" sz="2000" u="sng" dirty="0" smtClean="0"/>
              <a:t>poly-size</a:t>
            </a:r>
            <a:r>
              <a:rPr lang="en-US" sz="2000" dirty="0" smtClean="0"/>
              <a:t> CNF </a:t>
            </a:r>
            <a:r>
              <a:rPr lang="en-US" sz="2000" dirty="0" err="1" smtClean="0">
                <a:solidFill>
                  <a:srgbClr val="CC0000"/>
                </a:solidFill>
              </a:rPr>
              <a:t>ϕ</a:t>
            </a:r>
            <a:r>
              <a:rPr lang="en-US" sz="20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such that </a:t>
            </a:r>
            <a:r>
              <a:rPr lang="en-US" sz="2000" dirty="0" err="1">
                <a:solidFill>
                  <a:srgbClr val="CC0000"/>
                </a:solidFill>
              </a:rPr>
              <a:t>Ψ</a:t>
            </a:r>
            <a:r>
              <a:rPr lang="en-US" sz="2000" baseline="-25000" dirty="0" err="1">
                <a:solidFill>
                  <a:srgbClr val="CC0000"/>
                </a:solidFill>
              </a:rPr>
              <a:t>x</a:t>
            </a:r>
            <a:r>
              <a:rPr lang="en-US" sz="2000" dirty="0">
                <a:solidFill>
                  <a:srgbClr val="CC0000"/>
                </a:solidFill>
              </a:rPr>
              <a:t>(u</a:t>
            </a:r>
            <a:r>
              <a:rPr lang="en-US" sz="2000" dirty="0" smtClean="0">
                <a:solidFill>
                  <a:srgbClr val="CC0000"/>
                </a:solidFill>
              </a:rPr>
              <a:t>) = </a:t>
            </a:r>
            <a:r>
              <a:rPr lang="en-US" sz="2000" dirty="0" err="1" smtClean="0">
                <a:solidFill>
                  <a:srgbClr val="CC0000"/>
                </a:solidFill>
              </a:rPr>
              <a:t>ϕ</a:t>
            </a:r>
            <a:r>
              <a:rPr lang="en-US" sz="20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000" dirty="0">
                <a:solidFill>
                  <a:srgbClr val="CC0000"/>
                </a:solidFill>
              </a:rPr>
              <a:t>(u</a:t>
            </a:r>
            <a:r>
              <a:rPr lang="en-US" sz="2000" dirty="0" smtClean="0">
                <a:solidFill>
                  <a:srgbClr val="CC0000"/>
                </a:solidFill>
              </a:rPr>
              <a:t>).</a:t>
            </a:r>
            <a:endParaRPr lang="en-US" sz="2000" dirty="0"/>
          </a:p>
        </p:txBody>
      </p:sp>
      <p:cxnSp>
        <p:nvCxnSpPr>
          <p:cNvPr id="10" name="Straight Arrow Connector 9"/>
          <p:cNvCxnSpPr>
            <a:stCxn id="4" idx="1"/>
          </p:cNvCxnSpPr>
          <p:nvPr/>
        </p:nvCxnSpPr>
        <p:spPr>
          <a:xfrm flipH="1" flipV="1">
            <a:off x="3581400" y="4343401"/>
            <a:ext cx="762000" cy="96354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741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From circuit to CNF.</a:t>
            </a:r>
            <a:r>
              <a:rPr lang="en-US" sz="2800" dirty="0" smtClean="0"/>
              <a:t>  From circuit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err="1" smtClean="0"/>
              <a:t>construct</a:t>
            </a:r>
            <a:r>
              <a:rPr lang="en-US" sz="2800" dirty="0" smtClean="0"/>
              <a:t> a CNF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introducing some </a:t>
            </a:r>
            <a:r>
              <a:rPr lang="en-US" sz="2800" u="sng" dirty="0" smtClean="0">
                <a:solidFill>
                  <a:srgbClr val="000000"/>
                </a:solidFill>
              </a:rPr>
              <a:t>extra variables</a:t>
            </a:r>
            <a:r>
              <a:rPr lang="en-US" sz="2800" dirty="0" smtClean="0">
                <a:solidFill>
                  <a:srgbClr val="000000"/>
                </a:solidFill>
              </a:rPr>
              <a:t> such that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= N(u</a:t>
            </a:r>
            <a:r>
              <a:rPr lang="en-US" sz="2800" dirty="0" smtClean="0">
                <a:solidFill>
                  <a:srgbClr val="CC0000"/>
                </a:solidFill>
              </a:rPr>
              <a:t>) = 1</a:t>
            </a:r>
            <a:r>
              <a:rPr lang="en-US" sz="2800" dirty="0" smtClean="0"/>
              <a:t>  </a:t>
            </a:r>
            <a:r>
              <a:rPr lang="en-US" sz="2800" dirty="0" err="1" smtClean="0"/>
              <a:t>iff</a:t>
            </a:r>
            <a:r>
              <a:rPr lang="en-US" sz="2800" dirty="0" smtClean="0"/>
              <a:t>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“</a:t>
            </a:r>
            <a:r>
              <a:rPr lang="en-US" sz="2800" i="1" dirty="0">
                <a:solidFill>
                  <a:srgbClr val="660066"/>
                </a:solidFill>
              </a:rPr>
              <a:t>extra variables</a:t>
            </a:r>
            <a:r>
              <a:rPr lang="en-US" sz="2800" i="1" dirty="0">
                <a:solidFill>
                  <a:srgbClr val="CC0000"/>
                </a:solidFill>
              </a:rPr>
              <a:t>”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352915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From circuit to CNF.</a:t>
            </a:r>
            <a:r>
              <a:rPr lang="en-US" sz="2800" dirty="0" smtClean="0"/>
              <a:t>  From circuit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err="1" smtClean="0"/>
              <a:t>construct</a:t>
            </a:r>
            <a:r>
              <a:rPr lang="en-US" sz="2800" dirty="0" smtClean="0"/>
              <a:t> a CNF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introducing some </a:t>
            </a:r>
            <a:r>
              <a:rPr lang="en-US" sz="2800" u="sng" dirty="0" smtClean="0">
                <a:solidFill>
                  <a:srgbClr val="000000"/>
                </a:solidFill>
              </a:rPr>
              <a:t>extra variables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such that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= N(u</a:t>
            </a:r>
            <a:r>
              <a:rPr lang="en-US" sz="2800" dirty="0" smtClean="0">
                <a:solidFill>
                  <a:srgbClr val="CC0000"/>
                </a:solidFill>
              </a:rPr>
              <a:t>) = 1</a:t>
            </a:r>
            <a:r>
              <a:rPr lang="en-US" sz="2800" dirty="0" smtClean="0"/>
              <a:t>  </a:t>
            </a:r>
            <a:r>
              <a:rPr lang="en-US" sz="2800" dirty="0" err="1" smtClean="0"/>
              <a:t>iff</a:t>
            </a:r>
            <a:r>
              <a:rPr lang="en-US" sz="2800" dirty="0" smtClean="0"/>
              <a:t>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(u) = 1</a:t>
            </a:r>
          </a:p>
          <a:p>
            <a:pPr algn="just"/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2057400" y="4572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293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From circuit to CNF.</a:t>
            </a:r>
            <a:r>
              <a:rPr lang="en-US" sz="2800" dirty="0" smtClean="0"/>
              <a:t>  From circuit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err="1" smtClean="0"/>
              <a:t>construct</a:t>
            </a:r>
            <a:r>
              <a:rPr lang="en-US" sz="2800" dirty="0" smtClean="0"/>
              <a:t> a CNF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introducing some </a:t>
            </a:r>
            <a:r>
              <a:rPr lang="en-US" sz="2800" u="sng" dirty="0" smtClean="0">
                <a:solidFill>
                  <a:srgbClr val="000000"/>
                </a:solidFill>
              </a:rPr>
              <a:t>extra variables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such that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= N(u</a:t>
            </a:r>
            <a:r>
              <a:rPr lang="en-US" sz="2800" dirty="0" smtClean="0">
                <a:solidFill>
                  <a:srgbClr val="CC0000"/>
                </a:solidFill>
              </a:rPr>
              <a:t>) = 1</a:t>
            </a:r>
            <a:r>
              <a:rPr lang="en-US" sz="2800" dirty="0" smtClean="0"/>
              <a:t>  </a:t>
            </a:r>
            <a:r>
              <a:rPr lang="en-US" sz="2800" dirty="0" err="1" smtClean="0"/>
              <a:t>iff</a:t>
            </a:r>
            <a:r>
              <a:rPr lang="en-US" sz="2800" dirty="0" smtClean="0"/>
              <a:t>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/>
              <a:t>satisfiable</a:t>
            </a:r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2057400" y="4572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025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From circuit to CNF.</a:t>
            </a:r>
            <a:r>
              <a:rPr lang="en-US" sz="2800" dirty="0" smtClean="0"/>
              <a:t>  From circuit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err="1" smtClean="0"/>
              <a:t>construct</a:t>
            </a:r>
            <a:r>
              <a:rPr lang="en-US" sz="2800" dirty="0" smtClean="0"/>
              <a:t> a CNF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introducing some </a:t>
            </a:r>
            <a:r>
              <a:rPr lang="en-US" sz="2800" u="sng" dirty="0" smtClean="0">
                <a:solidFill>
                  <a:srgbClr val="000000"/>
                </a:solidFill>
              </a:rPr>
              <a:t>extra variables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such that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= N(u</a:t>
            </a:r>
            <a:r>
              <a:rPr lang="en-US" sz="2800" dirty="0" smtClean="0">
                <a:solidFill>
                  <a:srgbClr val="CC0000"/>
                </a:solidFill>
              </a:rPr>
              <a:t>) = 1</a:t>
            </a:r>
            <a:r>
              <a:rPr lang="en-US" sz="2800" dirty="0" smtClean="0"/>
              <a:t>  </a:t>
            </a:r>
            <a:r>
              <a:rPr lang="en-US" sz="2800" dirty="0" err="1" smtClean="0"/>
              <a:t>iff</a:t>
            </a:r>
            <a:r>
              <a:rPr lang="en-US" sz="2800" dirty="0" smtClean="0"/>
              <a:t>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</a:t>
            </a:r>
            <a:r>
              <a:rPr lang="en-US" sz="2800" dirty="0" smtClean="0"/>
              <a:t>that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/>
              <a:t>satisfiable</a:t>
            </a:r>
            <a:endParaRPr lang="en-US" sz="2800" dirty="0"/>
          </a:p>
          <a:p>
            <a:pPr algn="just"/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</a:t>
            </a:r>
            <a:r>
              <a:rPr lang="en-US" sz="2800" dirty="0"/>
              <a:t>is computable in time </a:t>
            </a:r>
            <a:r>
              <a:rPr lang="en-US" sz="2800" i="1" dirty="0">
                <a:solidFill>
                  <a:srgbClr val="CC0000"/>
                </a:solidFill>
              </a:rPr>
              <a:t>poly</a:t>
            </a:r>
            <a:r>
              <a:rPr lang="en-US" sz="2800" dirty="0">
                <a:solidFill>
                  <a:srgbClr val="CC0000"/>
                </a:solidFill>
              </a:rPr>
              <a:t>(T(n))</a:t>
            </a:r>
            <a:r>
              <a:rPr lang="en-US" sz="2800" dirty="0"/>
              <a:t> </a:t>
            </a:r>
            <a:r>
              <a:rPr lang="en-US" sz="2800" dirty="0" smtClean="0"/>
              <a:t>from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/>
              <a:t>.</a:t>
            </a:r>
            <a:endParaRPr lang="en-US" sz="2800" dirty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2057400" y="4572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5105400" y="61722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…if </a:t>
            </a:r>
            <a:r>
              <a:rPr lang="en-US" sz="2000" dirty="0" smtClean="0">
                <a:solidFill>
                  <a:srgbClr val="CC0000"/>
                </a:solidFill>
              </a:rPr>
              <a:t>T(n)</a:t>
            </a:r>
            <a:r>
              <a:rPr lang="en-US" sz="2000" dirty="0" smtClean="0"/>
              <a:t> is time constructible!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173766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From circuit to CNF.</a:t>
            </a:r>
            <a:r>
              <a:rPr lang="en-US" sz="2800" dirty="0" smtClean="0"/>
              <a:t>  From circuit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err="1" smtClean="0"/>
              <a:t>construct</a:t>
            </a:r>
            <a:r>
              <a:rPr lang="en-US" sz="2800" dirty="0" smtClean="0"/>
              <a:t> a CNF 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introducing some </a:t>
            </a:r>
            <a:r>
              <a:rPr lang="en-US" sz="2800" u="sng" dirty="0" smtClean="0">
                <a:solidFill>
                  <a:srgbClr val="000000"/>
                </a:solidFill>
              </a:rPr>
              <a:t>extra variables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000000"/>
                </a:solidFill>
              </a:rPr>
              <a:t> such that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r>
              <a:rPr lang="en-US" sz="2800" dirty="0"/>
              <a:t> </a:t>
            </a:r>
            <a:r>
              <a:rPr lang="en-US" sz="2800" dirty="0" smtClean="0"/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= N(u</a:t>
            </a:r>
            <a:r>
              <a:rPr lang="en-US" sz="2800" dirty="0" smtClean="0">
                <a:solidFill>
                  <a:srgbClr val="CC0000"/>
                </a:solidFill>
              </a:rPr>
              <a:t>) = 1</a:t>
            </a:r>
            <a:r>
              <a:rPr lang="en-US" sz="2800" dirty="0" smtClean="0"/>
              <a:t>  </a:t>
            </a:r>
            <a:r>
              <a:rPr lang="en-US" sz="2800" dirty="0" err="1" smtClean="0"/>
              <a:t>iff</a:t>
            </a:r>
            <a:r>
              <a:rPr lang="en-US" sz="2800" dirty="0" smtClean="0"/>
              <a:t>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 </a:t>
            </a:r>
          </a:p>
          <a:p>
            <a:pPr algn="just"/>
            <a:endParaRPr lang="en-US" sz="2800" dirty="0" smtClean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</a:t>
            </a:r>
            <a:r>
              <a:rPr lang="en-US" sz="2800" dirty="0" smtClean="0"/>
              <a:t>that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>
                <a:solidFill>
                  <a:srgbClr val="CC0000"/>
                </a:solidFill>
              </a:rPr>
              <a:t>) </a:t>
            </a:r>
            <a:r>
              <a:rPr lang="en-US" sz="2800" dirty="0"/>
              <a:t>is </a:t>
            </a:r>
            <a:r>
              <a:rPr lang="en-US" sz="2800" dirty="0" err="1"/>
              <a:t>satisfiable</a:t>
            </a:r>
            <a:endParaRPr lang="en-US" sz="2800" dirty="0"/>
          </a:p>
          <a:p>
            <a:pPr algn="just"/>
            <a:endParaRPr lang="en-US" sz="2800" dirty="0" smtClean="0"/>
          </a:p>
          <a:p>
            <a:pPr marL="365760" lvl="3" indent="-283464" algn="just"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Char char=""/>
            </a:pPr>
            <a:r>
              <a:rPr lang="en-US" sz="2800" dirty="0" smtClean="0"/>
              <a:t>A satisfying assignment </a:t>
            </a:r>
            <a:r>
              <a:rPr lang="en-US" sz="2800" dirty="0">
                <a:solidFill>
                  <a:srgbClr val="CC0000"/>
                </a:solidFill>
              </a:rPr>
              <a:t>(u, </a:t>
            </a:r>
            <a:r>
              <a:rPr lang="en-US" sz="2800" i="1" dirty="0">
                <a:solidFill>
                  <a:srgbClr val="CC0000"/>
                </a:solidFill>
              </a:rPr>
              <a:t>v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for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trivially gives a certificate </a:t>
            </a:r>
            <a:r>
              <a:rPr lang="en-US" sz="2800" dirty="0" smtClean="0">
                <a:solidFill>
                  <a:srgbClr val="CC0000"/>
                </a:solidFill>
              </a:rPr>
              <a:t>u </a:t>
            </a:r>
            <a:r>
              <a:rPr lang="en-US" sz="2800" dirty="0" smtClean="0"/>
              <a:t>such that </a:t>
            </a:r>
            <a:r>
              <a:rPr lang="en-US" sz="2800" dirty="0" smtClean="0">
                <a:solidFill>
                  <a:srgbClr val="CC0000"/>
                </a:solidFill>
              </a:rPr>
              <a:t>M(x, u) = 1</a:t>
            </a:r>
            <a:r>
              <a:rPr lang="en-US" sz="2800" dirty="0" smtClean="0"/>
              <a:t>.</a:t>
            </a:r>
            <a:endParaRPr lang="en-US" sz="2800" dirty="0" smtClean="0">
              <a:solidFill>
                <a:srgbClr val="CC0000"/>
              </a:solidFill>
            </a:endParaRP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 smtClean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endParaRPr lang="en-US" sz="2800" dirty="0"/>
          </a:p>
        </p:txBody>
      </p:sp>
      <p:sp>
        <p:nvSpPr>
          <p:cNvPr id="4" name="Left-Right Arrow 3"/>
          <p:cNvSpPr/>
          <p:nvPr/>
        </p:nvSpPr>
        <p:spPr>
          <a:xfrm>
            <a:off x="2057400" y="4572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2335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228600" y="2755750"/>
            <a:ext cx="8763000" cy="135905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NTM:  An alternate characterization of NP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811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63718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r>
              <a:rPr lang="en-IN" sz="2800" dirty="0"/>
              <a:t>At every step of </a:t>
            </a:r>
            <a:r>
              <a:rPr lang="en-IN" sz="2800" dirty="0" smtClean="0"/>
              <a:t>computation, </a:t>
            </a:r>
            <a:r>
              <a:rPr lang="en-IN" sz="2800" dirty="0"/>
              <a:t>the machine applies one of two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i="1" u="sng" dirty="0"/>
              <a:t>arbitrarily</a:t>
            </a:r>
            <a:r>
              <a:rPr lang="en-IN" sz="2800" dirty="0"/>
              <a:t>.</a:t>
            </a:r>
            <a:endParaRPr lang="en-US" sz="2800" dirty="0"/>
          </a:p>
          <a:p>
            <a:pPr algn="just"/>
            <a:endParaRPr lang="en-IN" sz="2800" dirty="0" smtClean="0">
              <a:solidFill>
                <a:srgbClr val="CC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5943600" y="4267200"/>
            <a:ext cx="152400" cy="578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334000" y="49338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t</a:t>
            </a:r>
            <a:r>
              <a:rPr lang="en-US" sz="2000" dirty="0" smtClean="0"/>
              <a:t>his is different from </a:t>
            </a:r>
            <a:r>
              <a:rPr lang="en-US" sz="2000" i="1" u="sng" dirty="0" smtClean="0"/>
              <a:t>randomly</a:t>
            </a:r>
            <a:endParaRPr lang="en-US" sz="2000" i="1" u="sng" dirty="0"/>
          </a:p>
        </p:txBody>
      </p:sp>
    </p:spTree>
    <p:extLst>
      <p:ext uri="{BB962C8B-B14F-4D97-AF65-F5344CB8AC3E}">
        <p14:creationId xmlns:p14="http://schemas.microsoft.com/office/powerpoint/2010/main" val="899291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r>
              <a:rPr lang="en-IN" sz="2800" dirty="0"/>
              <a:t>At every step of </a:t>
            </a:r>
            <a:r>
              <a:rPr lang="en-IN" sz="2800" dirty="0" smtClean="0"/>
              <a:t>computation, </a:t>
            </a:r>
            <a:r>
              <a:rPr lang="en-IN" sz="2800" dirty="0"/>
              <a:t>the machine applies one of two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i="1" u="sng" dirty="0"/>
              <a:t>arbitrarily</a:t>
            </a:r>
            <a:r>
              <a:rPr lang="en-IN" sz="2800" dirty="0"/>
              <a:t>.</a:t>
            </a:r>
            <a:endParaRPr lang="en-US" sz="2800" dirty="0"/>
          </a:p>
          <a:p>
            <a:pPr algn="just"/>
            <a:endParaRPr lang="en-IN" sz="2800" dirty="0" smtClean="0">
              <a:solidFill>
                <a:srgbClr val="CC0000"/>
              </a:solidFill>
            </a:endParaRPr>
          </a:p>
        </p:txBody>
      </p:sp>
      <p:cxnSp>
        <p:nvCxnSpPr>
          <p:cNvPr id="4" name="Straight Arrow Connector 3"/>
          <p:cNvCxnSpPr/>
          <p:nvPr/>
        </p:nvCxnSpPr>
        <p:spPr>
          <a:xfrm flipH="1">
            <a:off x="5943600" y="4267200"/>
            <a:ext cx="152400" cy="57882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5334000" y="4933890"/>
            <a:ext cx="35052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</a:t>
            </a:r>
            <a:r>
              <a:rPr lang="en-US" sz="2000" dirty="0" smtClean="0"/>
              <a:t>lso called </a:t>
            </a:r>
            <a:r>
              <a:rPr lang="en-US" sz="2000" i="1" u="sng" dirty="0" err="1" smtClean="0"/>
              <a:t>nondeterministically</a:t>
            </a:r>
            <a:endParaRPr lang="en-US" sz="2000" i="1" u="sng" dirty="0"/>
          </a:p>
        </p:txBody>
      </p:sp>
    </p:spTree>
    <p:extLst>
      <p:ext uri="{BB962C8B-B14F-4D97-AF65-F5344CB8AC3E}">
        <p14:creationId xmlns:p14="http://schemas.microsoft.com/office/powerpoint/2010/main" val="338203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660066"/>
                </a:solidFill>
              </a:rPr>
              <a:t>(Cook-Levin)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/>
              <a:t>is NP-complete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30421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US" sz="2800" dirty="0" smtClean="0"/>
              <a:t>A </a:t>
            </a:r>
            <a:r>
              <a:rPr lang="en-US" sz="2800" i="1" dirty="0" smtClean="0"/>
              <a:t>nondeterministic Turing machine</a:t>
            </a:r>
            <a:r>
              <a:rPr lang="en-US" sz="2800" dirty="0" smtClean="0"/>
              <a:t> is like a deterministic Turing machines but with two transition functions.</a:t>
            </a:r>
          </a:p>
          <a:p>
            <a:pPr algn="just"/>
            <a:r>
              <a:rPr lang="en-US" sz="2800" dirty="0" smtClean="0"/>
              <a:t>It is formally defined by a tuple </a:t>
            </a:r>
            <a:r>
              <a:rPr lang="en-IN" sz="2800" dirty="0">
                <a:solidFill>
                  <a:srgbClr val="CC0000"/>
                </a:solidFill>
              </a:rPr>
              <a:t>(Γ, Q, </a:t>
            </a:r>
            <a:r>
              <a:rPr lang="en-IN" sz="2800" dirty="0" smtClean="0">
                <a:solidFill>
                  <a:srgbClr val="CC0000"/>
                </a:solidFill>
              </a:rPr>
              <a:t>δ</a:t>
            </a:r>
            <a:r>
              <a:rPr lang="en-IN" sz="2800" baseline="-25000" dirty="0" smtClean="0">
                <a:solidFill>
                  <a:srgbClr val="CC0000"/>
                </a:solidFill>
              </a:rPr>
              <a:t>0 </a:t>
            </a:r>
            <a:r>
              <a:rPr lang="en-IN" sz="2800" dirty="0" smtClean="0">
                <a:solidFill>
                  <a:srgbClr val="CC0000"/>
                </a:solidFill>
              </a:rPr>
              <a:t>, δ</a:t>
            </a:r>
            <a:r>
              <a:rPr lang="en-IN" sz="2800" baseline="-25000" dirty="0" smtClean="0">
                <a:solidFill>
                  <a:srgbClr val="CC0000"/>
                </a:solidFill>
              </a:rPr>
              <a:t>1</a:t>
            </a:r>
            <a:r>
              <a:rPr lang="en-IN" sz="2800" dirty="0" smtClean="0">
                <a:solidFill>
                  <a:srgbClr val="CC0000"/>
                </a:solidFill>
              </a:rPr>
              <a:t>). </a:t>
            </a:r>
            <a:r>
              <a:rPr lang="en-IN" sz="2800" dirty="0" smtClean="0">
                <a:solidFill>
                  <a:srgbClr val="000000"/>
                </a:solidFill>
              </a:rPr>
              <a:t>It has a special state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in addition to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start</a:t>
            </a:r>
            <a:r>
              <a:rPr lang="en-IN" sz="2800" dirty="0" smtClean="0">
                <a:solidFill>
                  <a:srgbClr val="CC0000"/>
                </a:solidFill>
              </a:rPr>
              <a:t> </a:t>
            </a:r>
            <a:r>
              <a:rPr lang="en-IN" sz="2800" dirty="0" smtClean="0">
                <a:solidFill>
                  <a:srgbClr val="000000"/>
                </a:solidFill>
              </a:rPr>
              <a:t>and</a:t>
            </a:r>
            <a:r>
              <a:rPr lang="en-IN" sz="2800" dirty="0" smtClean="0">
                <a:solidFill>
                  <a:srgbClr val="CC0000"/>
                </a:solidFill>
              </a:rPr>
              <a:t> q</a:t>
            </a:r>
            <a:r>
              <a:rPr lang="en-IN" sz="2800" baseline="-25000" dirty="0" smtClean="0">
                <a:solidFill>
                  <a:srgbClr val="CC0000"/>
                </a:solidFill>
              </a:rPr>
              <a:t>halt</a:t>
            </a:r>
            <a:r>
              <a:rPr lang="en-IN" sz="2800" dirty="0" smtClean="0">
                <a:solidFill>
                  <a:srgbClr val="CC0000"/>
                </a:solidFill>
              </a:rPr>
              <a:t>.</a:t>
            </a:r>
          </a:p>
          <a:p>
            <a:pPr algn="just"/>
            <a:r>
              <a:rPr lang="en-IN" sz="2800" dirty="0"/>
              <a:t>At every step of </a:t>
            </a:r>
            <a:r>
              <a:rPr lang="en-IN" sz="2800" dirty="0" smtClean="0"/>
              <a:t>computation, </a:t>
            </a:r>
            <a:r>
              <a:rPr lang="en-IN" sz="2800" dirty="0"/>
              <a:t>the machine applies one of two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i="1" u="sng" dirty="0"/>
              <a:t>arbitrarily</a:t>
            </a:r>
            <a:r>
              <a:rPr lang="en-IN" sz="2800" dirty="0"/>
              <a:t>.</a:t>
            </a:r>
            <a:endParaRPr lang="en-US" sz="2800" dirty="0"/>
          </a:p>
          <a:p>
            <a:pPr algn="just"/>
            <a:r>
              <a:rPr lang="en-IN" sz="2800" dirty="0"/>
              <a:t>Unlike DTMs,  NTMs are not intended to be physically realizable (because of the arbitrary nature of application of the transition functions).</a:t>
            </a:r>
            <a:endParaRPr lang="en-IN" sz="2800" dirty="0" smtClean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125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u="sng" dirty="0" smtClean="0"/>
              <a:t>accepts</a:t>
            </a:r>
            <a:r>
              <a:rPr lang="en-IN" sz="2800" dirty="0" smtClean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∈{0,1}* </a:t>
            </a:r>
            <a:r>
              <a:rPr lang="en-US" sz="2800" dirty="0" err="1"/>
              <a:t>iff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there </a:t>
            </a:r>
            <a:r>
              <a:rPr lang="en-US" sz="2800" b="1" i="1" u="sng" dirty="0" smtClean="0"/>
              <a:t>exists</a:t>
            </a:r>
            <a:r>
              <a:rPr lang="en-US" sz="2800" dirty="0" smtClean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(beginning from the start configuration) that makes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reach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Defintion</a:t>
            </a:r>
            <a:r>
              <a:rPr lang="en-IN" sz="2800" dirty="0" smtClean="0"/>
              <a:t>.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u="sng" dirty="0" smtClean="0"/>
              <a:t>decides</a:t>
            </a:r>
            <a:r>
              <a:rPr lang="en-IN" sz="2800" dirty="0" smtClean="0"/>
              <a:t> </a:t>
            </a:r>
            <a:r>
              <a:rPr lang="en-IN" sz="2800" dirty="0"/>
              <a:t>a </a:t>
            </a:r>
            <a:r>
              <a:rPr lang="en-IN" sz="2800" dirty="0" smtClean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accepts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endParaRPr lang="en-US" dirty="0" smtClean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On every sequence of applications of the transition functions on input </a:t>
            </a:r>
            <a:r>
              <a:rPr lang="en-US" dirty="0" smtClean="0">
                <a:solidFill>
                  <a:schemeClr val="accent3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C0000"/>
                </a:solidFill>
              </a:rPr>
              <a:t>M </a:t>
            </a:r>
            <a:r>
              <a:rPr lang="en-US" dirty="0" smtClean="0">
                <a:solidFill>
                  <a:srgbClr val="000000"/>
                </a:solidFill>
              </a:rPr>
              <a:t>either reaches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accept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halt</a:t>
            </a:r>
            <a:r>
              <a:rPr lang="en-US" dirty="0">
                <a:solidFill>
                  <a:srgbClr val="CC0000"/>
                </a:solidFill>
              </a:rPr>
              <a:t>.</a:t>
            </a:r>
            <a:endParaRPr lang="en-US" dirty="0" smtClean="0"/>
          </a:p>
        </p:txBody>
      </p:sp>
      <p:sp>
        <p:nvSpPr>
          <p:cNvPr id="5" name="Left-Right Arrow 4"/>
          <p:cNvSpPr/>
          <p:nvPr/>
        </p:nvSpPr>
        <p:spPr>
          <a:xfrm>
            <a:off x="3048000" y="4495800"/>
            <a:ext cx="381000" cy="76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6423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dirty="0" smtClean="0"/>
              <a:t>accepts</a:t>
            </a:r>
            <a:r>
              <a:rPr lang="en-IN" sz="2800" dirty="0" smtClean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∈{0,1}* </a:t>
            </a:r>
            <a:r>
              <a:rPr lang="en-US" sz="2800" dirty="0" err="1"/>
              <a:t>iff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there </a:t>
            </a:r>
            <a:r>
              <a:rPr lang="en-US" sz="2800" b="1" i="1" dirty="0" smtClean="0"/>
              <a:t>exists</a:t>
            </a:r>
            <a:r>
              <a:rPr lang="en-US" sz="2800" dirty="0" smtClean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(beginning from the start configuration) that makes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reach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Defintion</a:t>
            </a:r>
            <a:r>
              <a:rPr lang="en-IN" sz="2800" dirty="0" smtClean="0"/>
              <a:t>.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dirty="0" smtClean="0"/>
              <a:t>decides</a:t>
            </a:r>
            <a:r>
              <a:rPr lang="en-IN" sz="2800" dirty="0" smtClean="0"/>
              <a:t> </a:t>
            </a:r>
            <a:r>
              <a:rPr lang="en-IN" sz="2800" dirty="0"/>
              <a:t>a </a:t>
            </a:r>
            <a:r>
              <a:rPr lang="en-IN" sz="2800" dirty="0" smtClean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accepts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endParaRPr lang="en-US" dirty="0" smtClean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On every sequence of applications of the transition functions on input </a:t>
            </a:r>
            <a:r>
              <a:rPr lang="en-US" dirty="0" smtClean="0">
                <a:solidFill>
                  <a:schemeClr val="accent3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C0000"/>
                </a:solidFill>
              </a:rPr>
              <a:t>M </a:t>
            </a:r>
            <a:r>
              <a:rPr lang="en-US" dirty="0" smtClean="0">
                <a:solidFill>
                  <a:srgbClr val="000000"/>
                </a:solidFill>
              </a:rPr>
              <a:t>either reaches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accept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halt</a:t>
            </a:r>
            <a:r>
              <a:rPr lang="en-US" dirty="0">
                <a:solidFill>
                  <a:srgbClr val="CC0000"/>
                </a:solidFill>
              </a:rPr>
              <a:t>.</a:t>
            </a:r>
            <a:endParaRPr lang="en-US" dirty="0" smtClean="0"/>
          </a:p>
        </p:txBody>
      </p:sp>
      <p:sp>
        <p:nvSpPr>
          <p:cNvPr id="5" name="Left-Right Arrow 4"/>
          <p:cNvSpPr/>
          <p:nvPr/>
        </p:nvSpPr>
        <p:spPr>
          <a:xfrm>
            <a:off x="3048000" y="4495800"/>
            <a:ext cx="381000" cy="76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2819400" y="5867400"/>
            <a:ext cx="5638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remember in this course we’ll always be dealing with TMs that halt on every input.</a:t>
            </a:r>
            <a:endParaRPr lang="en-US" dirty="0"/>
          </a:p>
        </p:txBody>
      </p:sp>
      <p:cxnSp>
        <p:nvCxnSpPr>
          <p:cNvPr id="7" name="Straight Arrow Connector 6"/>
          <p:cNvCxnSpPr/>
          <p:nvPr/>
        </p:nvCxnSpPr>
        <p:spPr>
          <a:xfrm flipV="1">
            <a:off x="5105400" y="5638800"/>
            <a:ext cx="0" cy="228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86940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Nondeterministic Turing Machines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</a:t>
            </a:r>
            <a:r>
              <a:rPr lang="en-IN" sz="2800" i="1" dirty="0" smtClean="0"/>
              <a:t>accepts</a:t>
            </a:r>
            <a:r>
              <a:rPr lang="en-IN" sz="2800" dirty="0" smtClean="0"/>
              <a:t> a string </a:t>
            </a:r>
            <a:r>
              <a:rPr lang="en-US" sz="2800" dirty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∈{0,1}* </a:t>
            </a:r>
            <a:r>
              <a:rPr lang="en-US" sz="2800" dirty="0" err="1"/>
              <a:t>iff</a:t>
            </a:r>
            <a:r>
              <a:rPr lang="en-US" sz="2800" dirty="0"/>
              <a:t> </a:t>
            </a:r>
            <a:r>
              <a:rPr lang="en-US" sz="2800" dirty="0" smtClean="0"/>
              <a:t>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there </a:t>
            </a:r>
            <a:r>
              <a:rPr lang="en-US" sz="2800" b="1" i="1" dirty="0" smtClean="0"/>
              <a:t>exists</a:t>
            </a:r>
            <a:r>
              <a:rPr lang="en-US" sz="2800" dirty="0" smtClean="0"/>
              <a:t> a sequence of applications of the transition functions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(beginning from the start configuration) that makes </a:t>
            </a:r>
            <a:r>
              <a:rPr lang="en-IN" sz="2800" dirty="0" smtClean="0">
                <a:solidFill>
                  <a:srgbClr val="CC0000"/>
                </a:solidFill>
              </a:rPr>
              <a:t>M </a:t>
            </a:r>
            <a:r>
              <a:rPr lang="en-IN" sz="2800" dirty="0" smtClean="0"/>
              <a:t>reach </a:t>
            </a:r>
            <a:r>
              <a:rPr lang="en-IN" sz="2800" dirty="0" smtClean="0">
                <a:solidFill>
                  <a:srgbClr val="CC0000"/>
                </a:solidFill>
              </a:rPr>
              <a:t>q</a:t>
            </a:r>
            <a:r>
              <a:rPr lang="en-IN" sz="2800" baseline="-25000" dirty="0" smtClean="0">
                <a:solidFill>
                  <a:srgbClr val="CC0000"/>
                </a:solidFill>
              </a:rPr>
              <a:t>accept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Defintion</a:t>
            </a:r>
            <a:r>
              <a:rPr lang="en-IN" sz="2800" dirty="0" smtClean="0"/>
              <a:t>.  An NTM </a:t>
            </a:r>
            <a:r>
              <a:rPr lang="en-IN" sz="2800" dirty="0">
                <a:solidFill>
                  <a:srgbClr val="CC0000"/>
                </a:solidFill>
              </a:rPr>
              <a:t>M</a:t>
            </a:r>
            <a:r>
              <a:rPr lang="en-IN" sz="2800" dirty="0"/>
              <a:t> </a:t>
            </a:r>
            <a:r>
              <a:rPr lang="en-IN" sz="2800" i="1" dirty="0" smtClean="0"/>
              <a:t>decides</a:t>
            </a:r>
            <a:r>
              <a:rPr lang="en-IN" sz="2800" dirty="0" smtClean="0"/>
              <a:t>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in </a:t>
            </a:r>
            <a:r>
              <a:rPr lang="en-US" sz="2800" dirty="0" smtClean="0">
                <a:solidFill>
                  <a:srgbClr val="CC0000"/>
                </a:solidFill>
              </a:rPr>
              <a:t>T(|x|)</a:t>
            </a:r>
            <a:r>
              <a:rPr lang="en-US" sz="2800" dirty="0" smtClean="0"/>
              <a:t> time if</a:t>
            </a:r>
          </a:p>
          <a:p>
            <a:pPr lvl="1" algn="just">
              <a:buFont typeface="Wingdings" charset="2"/>
              <a:buChar char="Ø"/>
            </a:pPr>
            <a:r>
              <a:rPr lang="en-US" sz="2400" dirty="0"/>
              <a:t>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 smtClean="0"/>
              <a:t> accepts </a:t>
            </a:r>
            <a:r>
              <a:rPr lang="en-US" dirty="0" smtClean="0">
                <a:solidFill>
                  <a:srgbClr val="CC0000"/>
                </a:solidFill>
              </a:rPr>
              <a:t>x</a:t>
            </a:r>
            <a:r>
              <a:rPr lang="en-US" dirty="0" smtClean="0"/>
              <a:t>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endParaRPr lang="en-US" dirty="0" smtClean="0">
              <a:solidFill>
                <a:srgbClr val="CC0000"/>
              </a:solidFill>
            </a:endParaRPr>
          </a:p>
          <a:p>
            <a:pPr lvl="1" algn="just">
              <a:buFont typeface="Wingdings" charset="2"/>
              <a:buChar char="Ø"/>
            </a:pP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smtClean="0"/>
              <a:t>On </a:t>
            </a:r>
            <a:r>
              <a:rPr lang="en-US" u="sng" dirty="0" smtClean="0"/>
              <a:t>every sequence </a:t>
            </a:r>
            <a:r>
              <a:rPr lang="en-US" dirty="0" smtClean="0"/>
              <a:t>of applications of the transition functions on input </a:t>
            </a:r>
            <a:r>
              <a:rPr lang="en-US" dirty="0" smtClean="0">
                <a:solidFill>
                  <a:schemeClr val="accent3"/>
                </a:solidFill>
              </a:rPr>
              <a:t>x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CC0000"/>
                </a:solidFill>
              </a:rPr>
              <a:t>M </a:t>
            </a:r>
            <a:r>
              <a:rPr lang="en-US" dirty="0" smtClean="0">
                <a:solidFill>
                  <a:srgbClr val="000000"/>
                </a:solidFill>
              </a:rPr>
              <a:t>either reaches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accept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or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>
                <a:solidFill>
                  <a:srgbClr val="CC0000"/>
                </a:solidFill>
              </a:rPr>
              <a:t>q</a:t>
            </a:r>
            <a:r>
              <a:rPr lang="en-US" baseline="-25000" dirty="0" err="1" smtClean="0">
                <a:solidFill>
                  <a:srgbClr val="CC0000"/>
                </a:solidFill>
              </a:rPr>
              <a:t>halt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000000"/>
                </a:solidFill>
              </a:rPr>
              <a:t>within</a:t>
            </a:r>
            <a:r>
              <a:rPr lang="en-US" dirty="0" smtClean="0">
                <a:solidFill>
                  <a:srgbClr val="CC0000"/>
                </a:solidFill>
              </a:rPr>
              <a:t> T(|x|) </a:t>
            </a:r>
            <a:r>
              <a:rPr lang="en-US" dirty="0" smtClean="0"/>
              <a:t>steps of computation.</a:t>
            </a:r>
          </a:p>
        </p:txBody>
      </p:sp>
      <p:sp>
        <p:nvSpPr>
          <p:cNvPr id="5" name="Left-Right Arrow 4"/>
          <p:cNvSpPr/>
          <p:nvPr/>
        </p:nvSpPr>
        <p:spPr>
          <a:xfrm>
            <a:off x="3048000" y="4495800"/>
            <a:ext cx="381000" cy="762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35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NTIME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  <a:endParaRPr lang="en-US" sz="2800" dirty="0" smtClean="0"/>
          </a:p>
        </p:txBody>
      </p:sp>
    </p:spTree>
    <p:extLst>
      <p:ext uri="{BB962C8B-B14F-4D97-AF65-F5344CB8AC3E}">
        <p14:creationId xmlns:p14="http://schemas.microsoft.com/office/powerpoint/2010/main" val="3287114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  Then, there’s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</a:t>
            </a:r>
            <a:r>
              <a:rPr lang="en-US" sz="2800" dirty="0" smtClean="0">
                <a:solidFill>
                  <a:srgbClr val="000000"/>
                </a:solidFill>
              </a:rPr>
              <a:t>,  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1</a:t>
            </a:r>
          </a:p>
          <a:p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2286000" y="4953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856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  Then, there’s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</a:t>
            </a:r>
            <a:r>
              <a:rPr lang="en-US" sz="2800" dirty="0" smtClean="0">
                <a:solidFill>
                  <a:srgbClr val="000000"/>
                </a:solidFill>
              </a:rPr>
              <a:t>,  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indent="0">
              <a:buNone/>
            </a:pPr>
            <a:r>
              <a:rPr lang="en-US" sz="2800" dirty="0"/>
              <a:t>T</a:t>
            </a:r>
            <a:r>
              <a:rPr lang="en-US" sz="2800" dirty="0" smtClean="0"/>
              <a:t>hink of an NTM </a:t>
            </a:r>
            <a:r>
              <a:rPr lang="en-US" sz="2800" dirty="0" smtClean="0">
                <a:solidFill>
                  <a:srgbClr val="CC0000"/>
                </a:solidFill>
              </a:rPr>
              <a:t>M’ </a:t>
            </a:r>
            <a:r>
              <a:rPr lang="en-US" sz="2800" dirty="0" smtClean="0">
                <a:solidFill>
                  <a:srgbClr val="000000"/>
                </a:solidFill>
              </a:rPr>
              <a:t>that on input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, at first </a:t>
            </a:r>
            <a:r>
              <a:rPr lang="en-US" sz="2800" i="1" u="sng" dirty="0" smtClean="0">
                <a:solidFill>
                  <a:srgbClr val="000000"/>
                </a:solidFill>
              </a:rPr>
              <a:t>guesses</a:t>
            </a:r>
            <a:r>
              <a:rPr lang="en-US" sz="2800" dirty="0" smtClean="0">
                <a:solidFill>
                  <a:srgbClr val="000000"/>
                </a:solidFill>
              </a:rPr>
              <a:t> a </a:t>
            </a:r>
            <a:r>
              <a:rPr lang="en-US" sz="2800" dirty="0">
                <a:solidFill>
                  <a:srgbClr val="C32D2E"/>
                </a:solidFill>
              </a:rPr>
              <a:t>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by applying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nondeterministically</a:t>
            </a:r>
            <a:endParaRPr lang="en-US" sz="2800" dirty="0">
              <a:solidFill>
                <a:srgbClr val="CC0000"/>
              </a:solidFill>
            </a:endParaRPr>
          </a:p>
          <a:p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2286000" y="4953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1253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5181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  Then, there’s a poly-time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r>
              <a:rPr lang="en-US" sz="2800" dirty="0" err="1" smtClean="0">
                <a:solidFill>
                  <a:srgbClr val="000000"/>
                </a:solidFill>
              </a:rPr>
              <a:t>s.t</a:t>
            </a:r>
            <a:r>
              <a:rPr lang="en-US" sz="2800" dirty="0" smtClean="0">
                <a:solidFill>
                  <a:srgbClr val="000000"/>
                </a:solidFill>
              </a:rPr>
              <a:t>,  </a:t>
            </a:r>
            <a:endParaRPr lang="en-US" sz="2800" dirty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err="1">
                <a:solidFill>
                  <a:srgbClr val="CC0000"/>
                </a:solidFill>
              </a:rPr>
              <a:t>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>
                <a:solidFill>
                  <a:srgbClr val="000000"/>
                </a:solidFill>
              </a:rPr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</a:t>
            </a:r>
            <a:r>
              <a:rPr lang="en-US" sz="2800" dirty="0" smtClean="0">
                <a:solidFill>
                  <a:srgbClr val="CC0000"/>
                </a:solidFill>
              </a:rPr>
              <a:t>1</a:t>
            </a:r>
          </a:p>
          <a:p>
            <a:pPr marL="82296" indent="0">
              <a:buNone/>
            </a:pPr>
            <a:endParaRPr lang="en-US" sz="2800" dirty="0" smtClean="0">
              <a:solidFill>
                <a:srgbClr val="000000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…. </a:t>
            </a:r>
            <a:r>
              <a:rPr lang="en-US" sz="2800" dirty="0">
                <a:solidFill>
                  <a:srgbClr val="000000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nd then simulates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on </a:t>
            </a:r>
            <a:r>
              <a:rPr lang="en-US" sz="2800" dirty="0" smtClean="0">
                <a:solidFill>
                  <a:srgbClr val="CC0000"/>
                </a:solidFill>
              </a:rPr>
              <a:t>(x, u) </a:t>
            </a:r>
            <a:r>
              <a:rPr lang="en-US" sz="2800" dirty="0" smtClean="0"/>
              <a:t>to </a:t>
            </a:r>
            <a:r>
              <a:rPr lang="en-US" sz="2800" u="sng" dirty="0" smtClean="0"/>
              <a:t>verify</a:t>
            </a:r>
            <a:r>
              <a:rPr lang="en-US" sz="2800" dirty="0" smtClean="0">
                <a:solidFill>
                  <a:srgbClr val="CC0000"/>
                </a:solidFill>
              </a:rPr>
              <a:t> M(</a:t>
            </a:r>
            <a:r>
              <a:rPr lang="en-US" sz="2800" dirty="0" err="1" smtClean="0">
                <a:solidFill>
                  <a:srgbClr val="CC0000"/>
                </a:solidFill>
              </a:rPr>
              <a:t>x,u</a:t>
            </a:r>
            <a:r>
              <a:rPr lang="en-US" sz="2800" dirty="0" smtClean="0">
                <a:solidFill>
                  <a:srgbClr val="CC0000"/>
                </a:solidFill>
              </a:rPr>
              <a:t>) = 1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5" name="Left-Right Arrow 4"/>
          <p:cNvSpPr/>
          <p:nvPr/>
        </p:nvSpPr>
        <p:spPr>
          <a:xfrm>
            <a:off x="2286000" y="4953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827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in </a:t>
            </a:r>
            <a:r>
              <a:rPr lang="en-US" sz="2800" dirty="0">
                <a:solidFill>
                  <a:srgbClr val="3366FF"/>
                </a:solidFill>
              </a:rPr>
              <a:t>NTIME 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  Then, there’s an NTM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that decides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 smtClean="0">
                <a:solidFill>
                  <a:srgbClr val="CC0000"/>
                </a:solidFill>
              </a:rPr>
              <a:t>p(n) = O(</a:t>
            </a:r>
            <a:r>
              <a:rPr lang="en-US" sz="2800" dirty="0" err="1" smtClean="0">
                <a:solidFill>
                  <a:srgbClr val="CC0000"/>
                </a:solidFill>
              </a:rPr>
              <a:t>n</a:t>
            </a:r>
            <a:r>
              <a:rPr lang="en-US" sz="2800" baseline="30000" dirty="0" err="1" smtClean="0">
                <a:solidFill>
                  <a:srgbClr val="CC0000"/>
                </a:solidFill>
              </a:rPr>
              <a:t>c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 time.    (|x| = n) 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5433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in </a:t>
            </a:r>
            <a:r>
              <a:rPr lang="en-US" sz="2800" dirty="0">
                <a:solidFill>
                  <a:srgbClr val="3366FF"/>
                </a:solidFill>
              </a:rPr>
              <a:t>NTIME 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  Then, there’s an NTM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that decides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C0000"/>
                </a:solidFill>
              </a:rPr>
              <a:t>p(n) = O(</a:t>
            </a:r>
            <a:r>
              <a:rPr lang="en-US" sz="2800" dirty="0" err="1">
                <a:solidFill>
                  <a:srgbClr val="CC0000"/>
                </a:solidFill>
              </a:rPr>
              <a:t>n</a:t>
            </a:r>
            <a:r>
              <a:rPr lang="en-US" sz="2800" baseline="30000" dirty="0" err="1">
                <a:solidFill>
                  <a:srgbClr val="CC0000"/>
                </a:solidFill>
              </a:rPr>
              <a:t>c</a:t>
            </a:r>
            <a:r>
              <a:rPr lang="en-US" sz="2800" dirty="0">
                <a:solidFill>
                  <a:srgbClr val="CC0000"/>
                </a:solidFill>
              </a:rPr>
              <a:t>)</a:t>
            </a:r>
            <a:r>
              <a:rPr lang="en-US" sz="2800" dirty="0">
                <a:solidFill>
                  <a:srgbClr val="000000"/>
                </a:solidFill>
              </a:rPr>
              <a:t> time.    (|x| = n) </a:t>
            </a:r>
            <a:endParaRPr lang="en-IN" sz="2800" dirty="0">
              <a:solidFill>
                <a:srgbClr val="3366FF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Think of a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that takes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>
                <a:solidFill>
                  <a:srgbClr val="CC0000"/>
                </a:solidFill>
              </a:rPr>
              <a:t>∈{0,1</a:t>
            </a:r>
            <a:r>
              <a:rPr lang="en-US" sz="2800" dirty="0" smtClean="0">
                <a:solidFill>
                  <a:srgbClr val="CC0000"/>
                </a:solidFill>
              </a:rPr>
              <a:t>}</a:t>
            </a:r>
            <a:r>
              <a:rPr lang="en-US" sz="2800" baseline="30000" dirty="0" smtClean="0">
                <a:solidFill>
                  <a:srgbClr val="CC0000"/>
                </a:solidFill>
              </a:rPr>
              <a:t>p(n)</a:t>
            </a:r>
            <a:r>
              <a:rPr lang="en-US" sz="2800" dirty="0" smtClean="0">
                <a:solidFill>
                  <a:srgbClr val="000000"/>
                </a:solidFill>
              </a:rPr>
              <a:t> as input,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445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</a:t>
            </a:r>
            <a:r>
              <a:rPr lang="en-US" sz="2800" dirty="0"/>
              <a:t>Let</a:t>
            </a:r>
            <a:r>
              <a:rPr lang="en-US" sz="2800" dirty="0">
                <a:solidFill>
                  <a:srgbClr val="CC0000"/>
                </a:solidFill>
              </a:rPr>
              <a:t> SAT </a:t>
            </a:r>
            <a:r>
              <a:rPr lang="en-US" sz="2800" dirty="0">
                <a:solidFill>
                  <a:srgbClr val="000000"/>
                </a:solidFill>
              </a:rPr>
              <a:t>be the language consisting of all </a:t>
            </a:r>
            <a:r>
              <a:rPr lang="en-US" sz="2800" i="1" dirty="0" err="1">
                <a:solidFill>
                  <a:srgbClr val="000000"/>
                </a:solidFill>
              </a:rPr>
              <a:t>satisfiable</a:t>
            </a:r>
            <a:r>
              <a:rPr lang="en-US" sz="2800" i="1" dirty="0">
                <a:solidFill>
                  <a:srgbClr val="000000"/>
                </a:solidFill>
              </a:rPr>
              <a:t> </a:t>
            </a:r>
            <a:r>
              <a:rPr lang="en-US" sz="2800" i="1" dirty="0" smtClean="0">
                <a:solidFill>
                  <a:srgbClr val="000000"/>
                </a:solidFill>
              </a:rPr>
              <a:t>CNF formulae.</a:t>
            </a:r>
            <a:r>
              <a:rPr lang="en-US" sz="2800" dirty="0" smtClean="0">
                <a:solidFill>
                  <a:srgbClr val="000000"/>
                </a:solidFill>
              </a:rPr>
              <a:t>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 smtClean="0">
              <a:solidFill>
                <a:srgbClr val="000000"/>
              </a:solidFill>
            </a:endParaRPr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i="1" dirty="0">
                <a:solidFill>
                  <a:srgbClr val="660066"/>
                </a:solidFill>
              </a:rPr>
              <a:t>(Cook-Levin) </a:t>
            </a:r>
            <a:r>
              <a:rPr lang="en-US" sz="2800" dirty="0">
                <a:solidFill>
                  <a:srgbClr val="CC0000"/>
                </a:solidFill>
              </a:rPr>
              <a:t>SAT </a:t>
            </a:r>
            <a:r>
              <a:rPr lang="en-US" sz="2800" dirty="0"/>
              <a:t>is NP-complete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>
                <a:solidFill>
                  <a:schemeClr val="accent4"/>
                </a:solidFill>
              </a:rPr>
              <a:t>Theorem.</a:t>
            </a:r>
            <a:r>
              <a:rPr lang="en-US" sz="2800" dirty="0"/>
              <a:t>  Let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 be a D</a:t>
            </a:r>
            <a:r>
              <a:rPr lang="en-US" sz="2800" dirty="0" smtClean="0"/>
              <a:t>TM </a:t>
            </a:r>
            <a:r>
              <a:rPr lang="en-US" sz="2800" dirty="0"/>
              <a:t>that runs in time </a:t>
            </a:r>
            <a:r>
              <a:rPr lang="en-US" sz="2800" dirty="0">
                <a:solidFill>
                  <a:srgbClr val="CC0000"/>
                </a:solidFill>
              </a:rPr>
              <a:t>T(n)</a:t>
            </a:r>
            <a:r>
              <a:rPr lang="en-US" sz="2800" dirty="0"/>
              <a:t> on </a:t>
            </a:r>
            <a:r>
              <a:rPr lang="en-US" sz="2800" dirty="0" smtClean="0"/>
              <a:t>inputs of </a:t>
            </a:r>
            <a:r>
              <a:rPr lang="en-US" sz="2800" dirty="0"/>
              <a:t>length </a:t>
            </a:r>
            <a:r>
              <a:rPr lang="en-US" sz="2800" dirty="0">
                <a:solidFill>
                  <a:srgbClr val="CC0000"/>
                </a:solidFill>
              </a:rPr>
              <a:t>n</a:t>
            </a:r>
            <a:r>
              <a:rPr lang="en-US" sz="2800" dirty="0"/>
              <a:t>, and outputs </a:t>
            </a:r>
            <a:r>
              <a:rPr lang="en-US" sz="2800" dirty="0">
                <a:solidFill>
                  <a:srgbClr val="CC0000"/>
                </a:solidFill>
              </a:rPr>
              <a:t>0</a:t>
            </a:r>
            <a:r>
              <a:rPr lang="en-US" sz="2800" dirty="0"/>
              <a:t>/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  <a:r>
              <a:rPr lang="en-US" sz="2800" dirty="0"/>
              <a:t>. Then,    </a:t>
            </a:r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/>
              <a:t>There’s </a:t>
            </a:r>
            <a:r>
              <a:rPr lang="en-US" sz="2800" dirty="0" smtClean="0"/>
              <a:t>a </a:t>
            </a:r>
            <a:r>
              <a:rPr lang="en-US" sz="2800" u="sng" dirty="0" err="1" smtClean="0"/>
              <a:t>boolean</a:t>
            </a:r>
            <a:r>
              <a:rPr lang="en-US" sz="2800" u="sng" dirty="0" smtClean="0"/>
              <a:t> circuit</a:t>
            </a:r>
            <a:r>
              <a:rPr lang="en-US" sz="2800" dirty="0" smtClean="0"/>
              <a:t> </a:t>
            </a: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dirty="0" smtClean="0"/>
              <a:t> </a:t>
            </a:r>
            <a:r>
              <a:rPr lang="en-US" sz="2800" dirty="0"/>
              <a:t>of size </a:t>
            </a:r>
            <a:r>
              <a:rPr lang="en-US" sz="2800" i="1" dirty="0">
                <a:solidFill>
                  <a:srgbClr val="CC0000"/>
                </a:solidFill>
              </a:rPr>
              <a:t>poly</a:t>
            </a:r>
            <a:r>
              <a:rPr lang="en-US" sz="2800" dirty="0">
                <a:solidFill>
                  <a:srgbClr val="CC0000"/>
                </a:solidFill>
              </a:rPr>
              <a:t>(T(n))</a:t>
            </a:r>
            <a:r>
              <a:rPr lang="en-US" sz="2800" dirty="0"/>
              <a:t> such that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dirty="0" smtClean="0">
                <a:solidFill>
                  <a:srgbClr val="CC0000"/>
                </a:solidFill>
              </a:rPr>
              <a:t>(u) = N</a:t>
            </a:r>
            <a:r>
              <a:rPr lang="en-US" sz="2800" dirty="0">
                <a:solidFill>
                  <a:srgbClr val="CC0000"/>
                </a:solidFill>
              </a:rPr>
              <a:t>(u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  <a:r>
              <a:rPr lang="en-US" sz="2800" dirty="0"/>
              <a:t>,</a:t>
            </a:r>
            <a:r>
              <a:rPr lang="en-US" sz="2800" dirty="0" smtClean="0"/>
              <a:t> for every </a:t>
            </a:r>
            <a:r>
              <a:rPr lang="en-US" sz="2800" dirty="0" smtClean="0">
                <a:solidFill>
                  <a:srgbClr val="CC0000"/>
                </a:solidFill>
              </a:rPr>
              <a:t>u</a:t>
            </a:r>
            <a:r>
              <a:rPr lang="en-US" sz="2800" dirty="0" smtClean="0"/>
              <a:t> of length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.</a:t>
            </a:r>
            <a:endParaRPr lang="en-US" sz="2800" dirty="0"/>
          </a:p>
          <a:p>
            <a:pPr marL="1385316" lvl="3" indent="-571500" algn="just">
              <a:buFont typeface="+mj-lt"/>
              <a:buAutoNum type="arabicPeriod"/>
            </a:pPr>
            <a:r>
              <a:rPr lang="en-US" sz="2800" dirty="0" err="1">
                <a:solidFill>
                  <a:srgbClr val="CC0000"/>
                </a:solidFill>
              </a:rPr>
              <a:t>Ψ</a:t>
            </a:r>
            <a:r>
              <a:rPr lang="en-US" sz="2800" dirty="0" smtClean="0"/>
              <a:t> is computable </a:t>
            </a:r>
            <a:r>
              <a:rPr lang="en-US" sz="2800" dirty="0"/>
              <a:t>in time </a:t>
            </a:r>
            <a:r>
              <a:rPr lang="en-US" sz="2800" i="1" dirty="0">
                <a:solidFill>
                  <a:srgbClr val="CC0000"/>
                </a:solidFill>
              </a:rPr>
              <a:t>poly</a:t>
            </a:r>
            <a:r>
              <a:rPr lang="en-US" sz="2800" dirty="0">
                <a:solidFill>
                  <a:srgbClr val="CC0000"/>
                </a:solidFill>
              </a:rPr>
              <a:t>(T(n)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  <a:r>
              <a:rPr lang="en-US" sz="2800" dirty="0"/>
              <a:t> </a:t>
            </a:r>
            <a:r>
              <a:rPr lang="en-US" sz="2800" dirty="0" smtClean="0"/>
              <a:t>from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/>
              <a:t>.</a:t>
            </a:r>
            <a:endParaRPr lang="en-US" sz="2800" dirty="0">
              <a:solidFill>
                <a:srgbClr val="CC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5334000" y="6324600"/>
            <a:ext cx="449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…if </a:t>
            </a:r>
            <a:r>
              <a:rPr lang="en-US" sz="2000" dirty="0" smtClean="0">
                <a:solidFill>
                  <a:srgbClr val="CC0000"/>
                </a:solidFill>
              </a:rPr>
              <a:t>T(n)</a:t>
            </a:r>
            <a:r>
              <a:rPr lang="en-US" sz="2000" dirty="0" smtClean="0"/>
              <a:t> is time constructible!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92367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Alternate characterization of 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>
            <a:normAutofit/>
          </a:bodyPr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</a:t>
            </a:r>
            <a:r>
              <a:rPr lang="en-IN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is in </a:t>
            </a:r>
            <a:r>
              <a:rPr lang="en-IN" sz="2800" dirty="0" smtClean="0">
                <a:solidFill>
                  <a:srgbClr val="3366FF"/>
                </a:solidFill>
              </a:rPr>
              <a:t>NTIME(T(n))</a:t>
            </a:r>
            <a:r>
              <a:rPr lang="en-IN" sz="2800" dirty="0" smtClean="0"/>
              <a:t> if there’s an NTM </a:t>
            </a:r>
            <a:r>
              <a:rPr lang="en-IN" sz="2800" dirty="0" smtClean="0">
                <a:solidFill>
                  <a:srgbClr val="CC0000"/>
                </a:solidFill>
              </a:rPr>
              <a:t>M</a:t>
            </a:r>
            <a:r>
              <a:rPr lang="en-IN" sz="2800" dirty="0" smtClean="0"/>
              <a:t> that decides </a:t>
            </a:r>
            <a:r>
              <a:rPr lang="en-IN" sz="2800" dirty="0" smtClean="0">
                <a:solidFill>
                  <a:srgbClr val="CC0000"/>
                </a:solidFill>
              </a:rPr>
              <a:t>L</a:t>
            </a:r>
            <a:r>
              <a:rPr lang="en-IN" sz="2800" dirty="0" smtClean="0"/>
              <a:t> in </a:t>
            </a:r>
            <a:r>
              <a:rPr lang="en-IN" sz="2800" dirty="0" smtClean="0">
                <a:solidFill>
                  <a:srgbClr val="CC0000"/>
                </a:solidFill>
              </a:rPr>
              <a:t>c. T(n) </a:t>
            </a:r>
            <a:r>
              <a:rPr lang="en-IN" sz="2800" dirty="0" smtClean="0"/>
              <a:t>time on inputs of length </a:t>
            </a:r>
            <a:r>
              <a:rPr lang="en-IN" sz="2800" dirty="0" smtClean="0">
                <a:solidFill>
                  <a:srgbClr val="CC0000"/>
                </a:solidFill>
              </a:rPr>
              <a:t>n, </a:t>
            </a:r>
            <a:r>
              <a:rPr lang="en-IN" sz="2800" dirty="0" smtClean="0">
                <a:solidFill>
                  <a:srgbClr val="000000"/>
                </a:solidFill>
              </a:rPr>
              <a:t>where </a:t>
            </a:r>
            <a:r>
              <a:rPr lang="en-IN" sz="2800" dirty="0" smtClean="0">
                <a:solidFill>
                  <a:schemeClr val="accent3"/>
                </a:solidFill>
              </a:rPr>
              <a:t>c</a:t>
            </a:r>
            <a:r>
              <a:rPr lang="en-IN" sz="2800" dirty="0" smtClean="0">
                <a:solidFill>
                  <a:srgbClr val="000000"/>
                </a:solidFill>
              </a:rPr>
              <a:t> is a constant</a:t>
            </a:r>
            <a:r>
              <a:rPr lang="en-IN" sz="2800" dirty="0" smtClean="0"/>
              <a:t>. </a:t>
            </a:r>
          </a:p>
          <a:p>
            <a:pPr algn="just"/>
            <a:endParaRPr lang="en-IN" sz="2800" dirty="0"/>
          </a:p>
          <a:p>
            <a:r>
              <a:rPr lang="en-IN" sz="2800" dirty="0" smtClean="0">
                <a:solidFill>
                  <a:srgbClr val="84AA33"/>
                </a:solidFill>
              </a:rPr>
              <a:t>Theorem.</a:t>
            </a:r>
            <a:r>
              <a:rPr lang="en-IN" sz="2800" dirty="0" smtClean="0"/>
              <a:t>  </a:t>
            </a:r>
            <a:r>
              <a:rPr lang="en-IN" sz="2800" dirty="0" smtClean="0">
                <a:solidFill>
                  <a:srgbClr val="3366FF"/>
                </a:solidFill>
              </a:rPr>
              <a:t>NP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3366FF"/>
                </a:solidFill>
              </a:rPr>
              <a:t>.</a:t>
            </a:r>
          </a:p>
          <a:p>
            <a:pPr marL="82296" indent="0">
              <a:buNone/>
            </a:pPr>
            <a:r>
              <a:rPr lang="en-US" sz="2800" dirty="0" smtClean="0">
                <a:solidFill>
                  <a:schemeClr val="accent3">
                    <a:lumMod val="75000"/>
                  </a:schemeClr>
                </a:solidFill>
              </a:rPr>
              <a:t>   Proof sketch:  </a:t>
            </a:r>
            <a:r>
              <a:rPr lang="en-US" sz="2800" dirty="0" smtClean="0">
                <a:solidFill>
                  <a:srgbClr val="000000"/>
                </a:solidFill>
              </a:rPr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be in </a:t>
            </a:r>
            <a:r>
              <a:rPr lang="en-US" sz="2800" dirty="0">
                <a:solidFill>
                  <a:srgbClr val="3366FF"/>
                </a:solidFill>
              </a:rPr>
              <a:t>NTIME (</a:t>
            </a:r>
            <a:r>
              <a:rPr lang="en-US" sz="2800" dirty="0" err="1">
                <a:solidFill>
                  <a:srgbClr val="3366FF"/>
                </a:solidFill>
              </a:rPr>
              <a:t>n</a:t>
            </a:r>
            <a:r>
              <a:rPr lang="en-US" sz="2800" baseline="30000" dirty="0" err="1">
                <a:solidFill>
                  <a:srgbClr val="3366FF"/>
                </a:solidFill>
              </a:rPr>
              <a:t>c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  <a:r>
              <a:rPr lang="en-US" sz="2800" dirty="0" smtClean="0">
                <a:solidFill>
                  <a:srgbClr val="000000"/>
                </a:solidFill>
              </a:rPr>
              <a:t>.  Then, there’s an NTM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that decides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in </a:t>
            </a:r>
            <a:r>
              <a:rPr lang="en-US" sz="2800" dirty="0">
                <a:solidFill>
                  <a:srgbClr val="CC0000"/>
                </a:solidFill>
              </a:rPr>
              <a:t>p(n) = O(</a:t>
            </a:r>
            <a:r>
              <a:rPr lang="en-US" sz="2800" dirty="0" err="1">
                <a:solidFill>
                  <a:srgbClr val="CC0000"/>
                </a:solidFill>
              </a:rPr>
              <a:t>n</a:t>
            </a:r>
            <a:r>
              <a:rPr lang="en-US" sz="2800" baseline="30000" dirty="0" err="1">
                <a:solidFill>
                  <a:srgbClr val="CC0000"/>
                </a:solidFill>
              </a:rPr>
              <a:t>c</a:t>
            </a:r>
            <a:r>
              <a:rPr lang="en-US" sz="2800" dirty="0">
                <a:solidFill>
                  <a:srgbClr val="CC0000"/>
                </a:solidFill>
              </a:rPr>
              <a:t>)</a:t>
            </a:r>
            <a:r>
              <a:rPr lang="en-US" sz="2800" dirty="0">
                <a:solidFill>
                  <a:srgbClr val="000000"/>
                </a:solidFill>
              </a:rPr>
              <a:t> time.    (|x| = n) </a:t>
            </a:r>
            <a:endParaRPr lang="en-IN" sz="2800" dirty="0">
              <a:solidFill>
                <a:srgbClr val="3366FF"/>
              </a:solidFill>
            </a:endParaRPr>
          </a:p>
          <a:p>
            <a:pPr marL="82296" indent="0">
              <a:buNone/>
            </a:pPr>
            <a:r>
              <a:rPr lang="en-US" sz="2800" dirty="0" smtClean="0">
                <a:solidFill>
                  <a:srgbClr val="000000"/>
                </a:solidFill>
              </a:rPr>
              <a:t>Think of a verifier </a:t>
            </a:r>
            <a:r>
              <a:rPr lang="en-US" sz="2800" dirty="0" smtClean="0">
                <a:solidFill>
                  <a:srgbClr val="CC0000"/>
                </a:solidFill>
              </a:rPr>
              <a:t>M</a:t>
            </a:r>
            <a:r>
              <a:rPr lang="en-US" sz="2800" dirty="0" smtClean="0">
                <a:solidFill>
                  <a:srgbClr val="000000"/>
                </a:solidFill>
              </a:rPr>
              <a:t> that takes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 and </a:t>
            </a:r>
            <a:r>
              <a:rPr lang="en-US" sz="2800" dirty="0" smtClean="0">
                <a:solidFill>
                  <a:srgbClr val="C32D2E"/>
                </a:solidFill>
              </a:rPr>
              <a:t>u </a:t>
            </a:r>
            <a:r>
              <a:rPr lang="en-US" sz="2800" dirty="0">
                <a:solidFill>
                  <a:srgbClr val="CC0000"/>
                </a:solidFill>
              </a:rPr>
              <a:t>∈{0,1</a:t>
            </a:r>
            <a:r>
              <a:rPr lang="en-US" sz="2800" dirty="0" smtClean="0">
                <a:solidFill>
                  <a:srgbClr val="CC0000"/>
                </a:solidFill>
              </a:rPr>
              <a:t>}</a:t>
            </a:r>
            <a:r>
              <a:rPr lang="en-US" sz="2800" baseline="30000" dirty="0" smtClean="0">
                <a:solidFill>
                  <a:srgbClr val="CC0000"/>
                </a:solidFill>
              </a:rPr>
              <a:t>p(n)</a:t>
            </a:r>
            <a:r>
              <a:rPr lang="en-US" sz="2800" dirty="0" smtClean="0">
                <a:solidFill>
                  <a:srgbClr val="000000"/>
                </a:solidFill>
              </a:rPr>
              <a:t> as input, and simulates </a:t>
            </a:r>
            <a:r>
              <a:rPr lang="en-US" sz="2800" dirty="0" smtClean="0">
                <a:solidFill>
                  <a:srgbClr val="CC0000"/>
                </a:solidFill>
              </a:rPr>
              <a:t>M’</a:t>
            </a:r>
            <a:r>
              <a:rPr lang="en-US" sz="2800" dirty="0" smtClean="0">
                <a:solidFill>
                  <a:srgbClr val="000000"/>
                </a:solidFill>
              </a:rPr>
              <a:t> on </a:t>
            </a:r>
            <a:r>
              <a:rPr lang="en-US" sz="2800" dirty="0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000000"/>
                </a:solidFill>
              </a:rPr>
              <a:t> with </a:t>
            </a:r>
            <a:r>
              <a:rPr lang="en-US" sz="2800" dirty="0" smtClean="0">
                <a:solidFill>
                  <a:srgbClr val="CC0000"/>
                </a:solidFill>
              </a:rPr>
              <a:t>u </a:t>
            </a:r>
            <a:r>
              <a:rPr lang="en-US" sz="2800" dirty="0" smtClean="0">
                <a:solidFill>
                  <a:srgbClr val="000000"/>
                </a:solidFill>
              </a:rPr>
              <a:t>as the sequence of choices for applying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0 </a:t>
            </a:r>
            <a:r>
              <a:rPr lang="en-IN" sz="2800" dirty="0"/>
              <a:t>and </a:t>
            </a:r>
            <a:r>
              <a:rPr lang="en-IN" sz="2800" dirty="0">
                <a:solidFill>
                  <a:srgbClr val="CC0000"/>
                </a:solidFill>
              </a:rPr>
              <a:t>δ</a:t>
            </a:r>
            <a:r>
              <a:rPr lang="en-IN" sz="2800" baseline="-25000" dirty="0">
                <a:solidFill>
                  <a:srgbClr val="CC0000"/>
                </a:solidFill>
              </a:rPr>
              <a:t>1</a:t>
            </a:r>
            <a:r>
              <a:rPr lang="en-IN" sz="2800" dirty="0"/>
              <a:t> </a:t>
            </a:r>
            <a:r>
              <a:rPr lang="en-IN" sz="2800" dirty="0" smtClean="0"/>
              <a:t>.</a:t>
            </a:r>
            <a:endParaRPr lang="en-IN" sz="28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0" y="36576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 smtClean="0">
                <a:solidFill>
                  <a:srgbClr val="3366FF"/>
                </a:solidFill>
              </a:rPr>
              <a:t>c &gt; 0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905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676400" y="2755750"/>
            <a:ext cx="8763000" cy="1359050"/>
          </a:xfrm>
        </p:spPr>
        <p:txBody>
          <a:bodyPr>
            <a:normAutofit/>
          </a:bodyPr>
          <a:lstStyle/>
          <a:p>
            <a:r>
              <a:rPr lang="en-US" dirty="0" smtClean="0"/>
              <a:t>Search versus Decision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3030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Search version of NP problems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/>
              <a:t>Recall:  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There’s a </a:t>
            </a:r>
            <a:r>
              <a:rPr lang="en-US" i="1" dirty="0" smtClean="0"/>
              <a:t>poly-time verifier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/>
              <a:t> </a:t>
            </a:r>
            <a:r>
              <a:rPr lang="en-US" dirty="0" smtClean="0"/>
              <a:t>such that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err="1">
                <a:solidFill>
                  <a:srgbClr val="CC0000"/>
                </a:solidFill>
              </a:rPr>
              <a:t>x∈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there’s a </a:t>
            </a:r>
            <a:r>
              <a:rPr lang="en-US" i="1" dirty="0" smtClean="0"/>
              <a:t>poly-size certificate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err="1" smtClean="0">
                <a:solidFill>
                  <a:srgbClr val="000000"/>
                </a:solidFill>
              </a:rPr>
              <a:t>s.t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M(</a:t>
            </a:r>
            <a:r>
              <a:rPr lang="en-US" dirty="0" err="1" smtClean="0">
                <a:solidFill>
                  <a:srgbClr val="CC0000"/>
                </a:solidFill>
              </a:rPr>
              <a:t>x,u</a:t>
            </a:r>
            <a:r>
              <a:rPr lang="en-US" dirty="0" smtClean="0">
                <a:solidFill>
                  <a:srgbClr val="CC0000"/>
                </a:solidFill>
              </a:rPr>
              <a:t>) = 1</a:t>
            </a:r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Search version of L:  </a:t>
            </a:r>
            <a:r>
              <a:rPr lang="en-US" sz="2800" dirty="0" smtClean="0">
                <a:solidFill>
                  <a:schemeClr val="tx2"/>
                </a:solidFill>
              </a:rPr>
              <a:t>Given an input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x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>
                <a:solidFill>
                  <a:srgbClr val="CC0000"/>
                </a:solidFill>
              </a:rPr>
              <a:t>*</a:t>
            </a:r>
            <a:r>
              <a:rPr lang="en-US" sz="2800" dirty="0" smtClean="0">
                <a:solidFill>
                  <a:srgbClr val="4F271C"/>
                </a:solidFill>
              </a:rPr>
              <a:t>, </a:t>
            </a:r>
            <a:r>
              <a:rPr lang="en-US" sz="2800" i="1" u="sng" dirty="0" smtClean="0">
                <a:solidFill>
                  <a:srgbClr val="4F271C"/>
                </a:solidFill>
              </a:rPr>
              <a:t>find</a:t>
            </a:r>
            <a:r>
              <a:rPr lang="en-US" sz="2800" dirty="0" smtClean="0">
                <a:solidFill>
                  <a:srgbClr val="4F271C"/>
                </a:solidFill>
              </a:rPr>
              <a:t> a </a:t>
            </a:r>
            <a:r>
              <a:rPr lang="en-US" sz="2800" dirty="0" smtClean="0">
                <a:solidFill>
                  <a:srgbClr val="CC0000"/>
                </a:solidFill>
              </a:rPr>
              <a:t>u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</a:t>
            </a:r>
            <a:r>
              <a:rPr lang="en-US" sz="2800" baseline="300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4F271C"/>
                </a:solidFill>
              </a:rPr>
              <a:t>such that </a:t>
            </a:r>
            <a:r>
              <a:rPr lang="en-US" dirty="0">
                <a:solidFill>
                  <a:srgbClr val="CC0000"/>
                </a:solidFill>
              </a:rPr>
              <a:t>M(</a:t>
            </a:r>
            <a:r>
              <a:rPr lang="en-US" dirty="0" err="1">
                <a:solidFill>
                  <a:srgbClr val="CC0000"/>
                </a:solidFill>
              </a:rPr>
              <a:t>x,u</a:t>
            </a:r>
            <a:r>
              <a:rPr lang="en-US" dirty="0">
                <a:solidFill>
                  <a:srgbClr val="CC0000"/>
                </a:solidFill>
              </a:rPr>
              <a:t>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if such a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smtClean="0"/>
              <a:t>exists.</a:t>
            </a:r>
            <a:endParaRPr lang="en-US" dirty="0"/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4F271C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9412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Search version of NP problems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/>
              <a:t>Recall:  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There’s a </a:t>
            </a:r>
            <a:r>
              <a:rPr lang="en-US" i="1" dirty="0" smtClean="0"/>
              <a:t>poly-time verifier </a:t>
            </a:r>
            <a:r>
              <a:rPr lang="en-US" dirty="0" smtClean="0">
                <a:solidFill>
                  <a:srgbClr val="CC0000"/>
                </a:solidFill>
              </a:rPr>
              <a:t>M</a:t>
            </a:r>
            <a:r>
              <a:rPr lang="en-US" dirty="0"/>
              <a:t> </a:t>
            </a:r>
            <a:r>
              <a:rPr lang="en-US" dirty="0" smtClean="0"/>
              <a:t>such that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err="1">
                <a:solidFill>
                  <a:srgbClr val="CC0000"/>
                </a:solidFill>
              </a:rPr>
              <a:t>x∈</a:t>
            </a:r>
            <a:r>
              <a:rPr lang="en-US" dirty="0" err="1" smtClean="0">
                <a:solidFill>
                  <a:srgbClr val="CC0000"/>
                </a:solidFill>
              </a:rPr>
              <a:t>L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iff</a:t>
            </a:r>
            <a:r>
              <a:rPr lang="en-US" dirty="0" smtClean="0"/>
              <a:t> there’s a </a:t>
            </a:r>
            <a:r>
              <a:rPr lang="en-US" i="1" dirty="0" smtClean="0"/>
              <a:t>poly-size certificate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err="1" smtClean="0">
                <a:solidFill>
                  <a:srgbClr val="000000"/>
                </a:solidFill>
              </a:rPr>
              <a:t>s.t</a:t>
            </a:r>
            <a:r>
              <a:rPr lang="en-US" dirty="0" smtClean="0">
                <a:solidFill>
                  <a:srgbClr val="000000"/>
                </a:solidFill>
              </a:rPr>
              <a:t> </a:t>
            </a:r>
            <a:r>
              <a:rPr lang="en-US" dirty="0" smtClean="0">
                <a:solidFill>
                  <a:srgbClr val="CC0000"/>
                </a:solidFill>
              </a:rPr>
              <a:t>M(</a:t>
            </a:r>
            <a:r>
              <a:rPr lang="en-US" dirty="0" err="1" smtClean="0">
                <a:solidFill>
                  <a:srgbClr val="CC0000"/>
                </a:solidFill>
              </a:rPr>
              <a:t>x,u</a:t>
            </a:r>
            <a:r>
              <a:rPr lang="en-US" dirty="0" smtClean="0">
                <a:solidFill>
                  <a:srgbClr val="CC0000"/>
                </a:solidFill>
              </a:rPr>
              <a:t>) = 1</a:t>
            </a:r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Search version of L:  </a:t>
            </a:r>
            <a:r>
              <a:rPr lang="en-US" sz="2800" dirty="0" smtClean="0">
                <a:solidFill>
                  <a:schemeClr val="tx2"/>
                </a:solidFill>
              </a:rPr>
              <a:t>Given an input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x </a:t>
            </a:r>
            <a:r>
              <a:rPr lang="en-US" sz="2800" dirty="0" smtClean="0">
                <a:solidFill>
                  <a:srgbClr val="CC0000"/>
                </a:solidFill>
              </a:rPr>
              <a:t>∈ {0,1}</a:t>
            </a:r>
            <a:r>
              <a:rPr lang="en-US" sz="2800" baseline="30000" dirty="0">
                <a:solidFill>
                  <a:srgbClr val="CC0000"/>
                </a:solidFill>
              </a:rPr>
              <a:t>*</a:t>
            </a:r>
            <a:r>
              <a:rPr lang="en-US" sz="2800" dirty="0" smtClean="0">
                <a:solidFill>
                  <a:srgbClr val="4F271C"/>
                </a:solidFill>
              </a:rPr>
              <a:t>, </a:t>
            </a:r>
            <a:r>
              <a:rPr lang="en-US" sz="2800" i="1" u="sng" dirty="0" smtClean="0">
                <a:solidFill>
                  <a:srgbClr val="4F271C"/>
                </a:solidFill>
              </a:rPr>
              <a:t>find</a:t>
            </a:r>
            <a:r>
              <a:rPr lang="en-US" sz="2800" dirty="0" smtClean="0">
                <a:solidFill>
                  <a:srgbClr val="4F271C"/>
                </a:solidFill>
              </a:rPr>
              <a:t> a </a:t>
            </a:r>
            <a:r>
              <a:rPr lang="en-US" sz="2800" dirty="0" smtClean="0">
                <a:solidFill>
                  <a:srgbClr val="CC0000"/>
                </a:solidFill>
              </a:rPr>
              <a:t>u</a:t>
            </a:r>
            <a:r>
              <a:rPr lang="en-US" sz="2800" dirty="0" smtClean="0">
                <a:solidFill>
                  <a:srgbClr val="C32D2E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</a:t>
            </a:r>
            <a:r>
              <a:rPr lang="en-US" sz="2800" baseline="300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4F271C"/>
                </a:solidFill>
              </a:rPr>
              <a:t>such that </a:t>
            </a:r>
            <a:r>
              <a:rPr lang="en-US" dirty="0">
                <a:solidFill>
                  <a:srgbClr val="CC0000"/>
                </a:solidFill>
              </a:rPr>
              <a:t>M(</a:t>
            </a:r>
            <a:r>
              <a:rPr lang="en-US" dirty="0" err="1">
                <a:solidFill>
                  <a:srgbClr val="CC0000"/>
                </a:solidFill>
              </a:rPr>
              <a:t>x,u</a:t>
            </a:r>
            <a:r>
              <a:rPr lang="en-US" dirty="0">
                <a:solidFill>
                  <a:srgbClr val="CC0000"/>
                </a:solidFill>
              </a:rPr>
              <a:t>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r>
              <a:rPr lang="en-US" dirty="0" smtClean="0">
                <a:solidFill>
                  <a:srgbClr val="000000"/>
                </a:solidFill>
              </a:rPr>
              <a:t>, if such a </a:t>
            </a:r>
            <a:r>
              <a:rPr lang="en-US" dirty="0" smtClean="0">
                <a:solidFill>
                  <a:srgbClr val="CC0000"/>
                </a:solidFill>
              </a:rPr>
              <a:t>u </a:t>
            </a:r>
            <a:r>
              <a:rPr lang="en-US" dirty="0" smtClean="0"/>
              <a:t>exists.</a:t>
            </a:r>
            <a:endParaRPr lang="en-US" dirty="0"/>
          </a:p>
          <a:p>
            <a:pPr algn="just">
              <a:buFont typeface="Arial"/>
              <a:buChar char="•"/>
            </a:pPr>
            <a:endParaRPr lang="en-US" sz="2800" dirty="0" smtClean="0">
              <a:solidFill>
                <a:srgbClr val="4F271C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Example:  </a:t>
            </a:r>
            <a:r>
              <a:rPr lang="en-US" sz="2800" dirty="0" smtClean="0">
                <a:solidFill>
                  <a:srgbClr val="4F271C"/>
                </a:solidFill>
              </a:rPr>
              <a:t>Given a 3CNF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000000"/>
                </a:solidFill>
              </a:rPr>
              <a:t>, find a satisfying assignment for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if such an assignment exists.</a:t>
            </a:r>
          </a:p>
          <a:p>
            <a:pPr lvl="1" algn="just">
              <a:buFont typeface="Wingdings" charset="2"/>
              <a:buChar char="Ø"/>
            </a:pPr>
            <a:endParaRPr lang="en-US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364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4862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</a:t>
            </a:r>
            <a:r>
              <a:rPr lang="en-US" sz="2800" u="sng" dirty="0" smtClean="0">
                <a:solidFill>
                  <a:srgbClr val="000000"/>
                </a:solidFill>
              </a:rPr>
              <a:t>NP-complete</a:t>
            </a:r>
            <a:r>
              <a:rPr lang="en-US" sz="2800" dirty="0" smtClean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can be solved in poly-time if and only if the decision version can be solved in poly-time.</a:t>
            </a:r>
            <a:endParaRPr lang="en-US" sz="28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5428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</a:t>
            </a:r>
            <a:r>
              <a:rPr lang="en-US" sz="2800" u="sng" dirty="0" smtClean="0">
                <a:solidFill>
                  <a:srgbClr val="000000"/>
                </a:solidFill>
              </a:rPr>
              <a:t>NP-complete</a:t>
            </a:r>
            <a:r>
              <a:rPr lang="en-US" sz="2800" dirty="0" smtClean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can be solved in poly-time if and only if the decision version can be solved in poly-time.</a:t>
            </a:r>
          </a:p>
          <a:p>
            <a:pPr algn="just"/>
            <a:endParaRPr lang="en-US" sz="2800" dirty="0" smtClean="0">
              <a:solidFill>
                <a:schemeClr val="accent5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 (search       decision)  Obvious.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048000" y="49530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48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Decision versus Search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rgbClr val="000000"/>
                </a:solidFill>
              </a:rPr>
              <a:t>Is the search version of an NP-problem more difficult than the corresponding decision version?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Let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 smtClean="0">
                <a:solidFill>
                  <a:srgbClr val="000000"/>
                </a:solidFill>
              </a:rPr>
              <a:t>be </a:t>
            </a:r>
            <a:r>
              <a:rPr lang="en-US" sz="2800" u="sng" dirty="0" smtClean="0">
                <a:solidFill>
                  <a:srgbClr val="000000"/>
                </a:solidFill>
              </a:rPr>
              <a:t>NP-complete</a:t>
            </a:r>
            <a:r>
              <a:rPr lang="en-US" sz="2800" dirty="0" smtClean="0">
                <a:solidFill>
                  <a:srgbClr val="000000"/>
                </a:solidFill>
              </a:rPr>
              <a:t>. Then, the search version of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can be solved in poly-time if and only if the decision version can be solved in poly-time.</a:t>
            </a:r>
          </a:p>
          <a:p>
            <a:pPr algn="just"/>
            <a:endParaRPr lang="en-US" sz="2800" dirty="0" smtClean="0">
              <a:solidFill>
                <a:schemeClr val="accent5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 (decision        search)  We’ll prove this for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                  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 first.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49530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88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278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57258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Box 27"/>
          <p:cNvSpPr txBox="1"/>
          <p:nvPr/>
        </p:nvSpPr>
        <p:spPr>
          <a:xfrm>
            <a:off x="4343400" y="4355068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09600" y="1586805"/>
            <a:ext cx="784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800000"/>
                </a:solidFill>
              </a:rPr>
              <a:t>Main </a:t>
            </a:r>
            <a:r>
              <a:rPr lang="en-US" sz="2800" dirty="0" smtClean="0">
                <a:solidFill>
                  <a:srgbClr val="800000"/>
                </a:solidFill>
              </a:rPr>
              <a:t>insight:</a:t>
            </a:r>
            <a:r>
              <a:rPr lang="en-US" sz="2800" dirty="0" smtClean="0"/>
              <a:t>  </a:t>
            </a:r>
            <a:r>
              <a:rPr lang="en-US" sz="2800" dirty="0"/>
              <a:t>Computation is </a:t>
            </a:r>
            <a:r>
              <a:rPr lang="en-US" sz="2800" i="1" dirty="0"/>
              <a:t>local</a:t>
            </a:r>
            <a:r>
              <a:rPr lang="en-US" sz="2800" dirty="0"/>
              <a:t>; i.e. every step of computation </a:t>
            </a:r>
            <a:r>
              <a:rPr lang="en-US" sz="2800" i="1" dirty="0"/>
              <a:t>looks at </a:t>
            </a:r>
            <a:r>
              <a:rPr lang="en-US" sz="2800" dirty="0"/>
              <a:t>and </a:t>
            </a:r>
            <a:r>
              <a:rPr lang="en-US" sz="2800" i="1" dirty="0"/>
              <a:t>changes</a:t>
            </a:r>
            <a:r>
              <a:rPr lang="en-US" sz="2800" dirty="0"/>
              <a:t> only constantly many </a:t>
            </a:r>
            <a:r>
              <a:rPr lang="en-US" sz="2800" dirty="0" smtClean="0"/>
              <a:t>bits.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762000" y="571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8486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4196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86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</a:t>
            </a:r>
            <a:r>
              <a:rPr lang="en-US" dirty="0" smtClean="0"/>
              <a:t>    b</a:t>
            </a:r>
            <a:r>
              <a:rPr lang="en-US" baseline="-25000" dirty="0" smtClean="0"/>
              <a:t>i-1,j   </a:t>
            </a:r>
            <a:r>
              <a:rPr lang="en-US" dirty="0" smtClean="0"/>
              <a:t> h</a:t>
            </a:r>
            <a:r>
              <a:rPr lang="en-US" baseline="-25000" dirty="0" smtClean="0"/>
              <a:t>i-1,j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58028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i-1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2954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572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81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2860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i-1,j-1</a:t>
            </a:r>
            <a:r>
              <a:rPr lang="en-US" dirty="0" smtClean="0"/>
              <a:t> b</a:t>
            </a:r>
            <a:r>
              <a:rPr lang="en-US" baseline="-25000" dirty="0" smtClean="0"/>
              <a:t>i-1,j-1  </a:t>
            </a:r>
            <a:r>
              <a:rPr lang="en-US" dirty="0" smtClean="0"/>
              <a:t>h</a:t>
            </a:r>
            <a:r>
              <a:rPr lang="en-US" baseline="-25000" dirty="0" smtClean="0"/>
              <a:t>i-1,j-1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429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95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638800" y="5715000"/>
            <a:ext cx="1828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638800" y="5791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i-1,j+1</a:t>
            </a:r>
            <a:r>
              <a:rPr lang="en-US" dirty="0" smtClean="0"/>
              <a:t> b</a:t>
            </a:r>
            <a:r>
              <a:rPr lang="en-US" baseline="-25000" dirty="0" smtClean="0"/>
              <a:t>i-1,j+1   </a:t>
            </a:r>
            <a:r>
              <a:rPr lang="en-US" dirty="0" smtClean="0"/>
              <a:t>h</a:t>
            </a:r>
            <a:r>
              <a:rPr lang="en-US" baseline="-25000" dirty="0" smtClean="0"/>
              <a:t>i-1,j+1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62484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858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432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j-1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2484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j+1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30480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 Brace 40"/>
          <p:cNvSpPr/>
          <p:nvPr/>
        </p:nvSpPr>
        <p:spPr>
          <a:xfrm rot="16200000">
            <a:off x="47625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e 41"/>
          <p:cNvSpPr/>
          <p:nvPr/>
        </p:nvSpPr>
        <p:spPr>
          <a:xfrm rot="16200000">
            <a:off x="65532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" name="Straight Arrow Connector 5"/>
          <p:cNvCxnSpPr/>
          <p:nvPr/>
        </p:nvCxnSpPr>
        <p:spPr>
          <a:xfrm flipH="1">
            <a:off x="3124200" y="4572000"/>
            <a:ext cx="11430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4648200" y="4724400"/>
            <a:ext cx="0" cy="6858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>
            <a:off x="5029200" y="4572000"/>
            <a:ext cx="1295400" cy="914400"/>
          </a:xfrm>
          <a:prstGeom prst="straightConnector1">
            <a:avLst/>
          </a:prstGeom>
          <a:ln>
            <a:solidFill>
              <a:srgbClr val="0000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32400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162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74004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279381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87960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6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816123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6180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081888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1360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3430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Cook-Levin theorem:  Proof</a:t>
            </a:r>
            <a:endParaRPr lang="en-US" dirty="0"/>
          </a:p>
        </p:txBody>
      </p:sp>
      <p:sp>
        <p:nvSpPr>
          <p:cNvPr id="20" name="Rectangle 19"/>
          <p:cNvSpPr/>
          <p:nvPr/>
        </p:nvSpPr>
        <p:spPr>
          <a:xfrm>
            <a:off x="685800" y="37338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/>
          <p:cNvSpPr txBox="1"/>
          <p:nvPr/>
        </p:nvSpPr>
        <p:spPr>
          <a:xfrm>
            <a:off x="6019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26" name="Rectangle 25"/>
          <p:cNvSpPr/>
          <p:nvPr/>
        </p:nvSpPr>
        <p:spPr>
          <a:xfrm>
            <a:off x="3886200" y="37338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TextBox 28"/>
          <p:cNvSpPr txBox="1"/>
          <p:nvPr/>
        </p:nvSpPr>
        <p:spPr>
          <a:xfrm>
            <a:off x="3962400" y="3810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 smtClean="0"/>
              <a:t>q</a:t>
            </a:r>
            <a:r>
              <a:rPr lang="en-US" baseline="-25000" dirty="0" err="1" smtClean="0"/>
              <a:t>i,j</a:t>
            </a:r>
            <a:r>
              <a:rPr lang="en-US" dirty="0" smtClean="0"/>
              <a:t>       </a:t>
            </a:r>
            <a:r>
              <a:rPr lang="en-US" dirty="0" err="1" smtClean="0"/>
              <a:t>b</a:t>
            </a:r>
            <a:r>
              <a:rPr lang="en-US" baseline="-25000" dirty="0" err="1" smtClean="0"/>
              <a:t>i,j</a:t>
            </a:r>
            <a:r>
              <a:rPr lang="en-US" dirty="0" smtClean="0"/>
              <a:t>     </a:t>
            </a:r>
            <a:r>
              <a:rPr lang="en-US" dirty="0" err="1" smtClean="0"/>
              <a:t>h</a:t>
            </a:r>
            <a:r>
              <a:rPr lang="en-US" baseline="-25000" dirty="0" err="1" smtClean="0"/>
              <a:t>i,j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52400" y="3821668"/>
            <a:ext cx="304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i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37338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34" name="Straight Connector 33"/>
          <p:cNvCxnSpPr/>
          <p:nvPr/>
        </p:nvCxnSpPr>
        <p:spPr>
          <a:xfrm>
            <a:off x="45720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/>
          <p:cNvCxnSpPr/>
          <p:nvPr/>
        </p:nvCxnSpPr>
        <p:spPr>
          <a:xfrm>
            <a:off x="5105400" y="37338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extBox 1"/>
          <p:cNvSpPr txBox="1"/>
          <p:nvPr/>
        </p:nvSpPr>
        <p:spPr>
          <a:xfrm>
            <a:off x="609600" y="1586805"/>
            <a:ext cx="784860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>
                <a:solidFill>
                  <a:srgbClr val="800000"/>
                </a:solidFill>
              </a:rPr>
              <a:t>Main </a:t>
            </a:r>
            <a:r>
              <a:rPr lang="en-US" sz="2800" dirty="0" smtClean="0">
                <a:solidFill>
                  <a:srgbClr val="800000"/>
                </a:solidFill>
              </a:rPr>
              <a:t>insight:</a:t>
            </a:r>
            <a:r>
              <a:rPr lang="en-US" sz="2800" dirty="0" smtClean="0"/>
              <a:t>  </a:t>
            </a:r>
            <a:r>
              <a:rPr lang="en-US" sz="2800" dirty="0"/>
              <a:t>Computation is </a:t>
            </a:r>
            <a:r>
              <a:rPr lang="en-US" sz="2800" i="1" dirty="0"/>
              <a:t>local</a:t>
            </a:r>
            <a:r>
              <a:rPr lang="en-US" sz="2800" dirty="0"/>
              <a:t>; i.e. every step of computation </a:t>
            </a:r>
            <a:r>
              <a:rPr lang="en-US" sz="2800" i="1" dirty="0"/>
              <a:t>looks at </a:t>
            </a:r>
            <a:r>
              <a:rPr lang="en-US" sz="2800" dirty="0"/>
              <a:t>and </a:t>
            </a:r>
            <a:r>
              <a:rPr lang="en-US" sz="2800" i="1" dirty="0"/>
              <a:t>changes</a:t>
            </a:r>
            <a:r>
              <a:rPr lang="en-US" sz="2800" dirty="0"/>
              <a:t> only constantly many </a:t>
            </a:r>
            <a:r>
              <a:rPr lang="en-US" sz="2800" dirty="0" smtClean="0"/>
              <a:t>bits.</a:t>
            </a:r>
            <a:endParaRPr lang="en-US" sz="2800" dirty="0"/>
          </a:p>
        </p:txBody>
      </p:sp>
      <p:sp>
        <p:nvSpPr>
          <p:cNvPr id="13" name="Rectangle 12"/>
          <p:cNvSpPr/>
          <p:nvPr/>
        </p:nvSpPr>
        <p:spPr>
          <a:xfrm>
            <a:off x="762000" y="5715000"/>
            <a:ext cx="7772400" cy="533400"/>
          </a:xfrm>
          <a:prstGeom prst="rect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8486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sp>
        <p:nvSpPr>
          <p:cNvPr id="15" name="Rectangle 14"/>
          <p:cNvSpPr/>
          <p:nvPr/>
        </p:nvSpPr>
        <p:spPr>
          <a:xfrm>
            <a:off x="39624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4196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</a:t>
            </a:r>
            <a:r>
              <a:rPr lang="en-US" dirty="0"/>
              <a:t>j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0386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</a:t>
            </a:r>
            <a:r>
              <a:rPr lang="en-US" dirty="0" smtClean="0"/>
              <a:t>    b</a:t>
            </a:r>
            <a:r>
              <a:rPr lang="en-US" baseline="-25000" dirty="0" smtClean="0"/>
              <a:t>i-1,j   </a:t>
            </a:r>
            <a:r>
              <a:rPr lang="en-US" dirty="0" smtClean="0"/>
              <a:t> h</a:t>
            </a:r>
            <a:r>
              <a:rPr lang="en-US" baseline="-25000" dirty="0" smtClean="0"/>
              <a:t>i-1,j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52400" y="5802868"/>
            <a:ext cx="685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i-1</a:t>
            </a:r>
            <a:endParaRPr lang="en-US" sz="2000" dirty="0"/>
          </a:p>
        </p:txBody>
      </p:sp>
      <p:sp>
        <p:nvSpPr>
          <p:cNvPr id="19" name="TextBox 18"/>
          <p:cNvSpPr txBox="1"/>
          <p:nvPr/>
        </p:nvSpPr>
        <p:spPr>
          <a:xfrm>
            <a:off x="1295400" y="5715000"/>
            <a:ext cx="10668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….</a:t>
            </a:r>
            <a:endParaRPr lang="en-US" sz="22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4572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5181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Rectangle 23"/>
          <p:cNvSpPr/>
          <p:nvPr/>
        </p:nvSpPr>
        <p:spPr>
          <a:xfrm>
            <a:off x="2286000" y="5715000"/>
            <a:ext cx="16764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/>
          <p:cNvSpPr txBox="1"/>
          <p:nvPr/>
        </p:nvSpPr>
        <p:spPr>
          <a:xfrm>
            <a:off x="2286000" y="5791200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i-1,j-1</a:t>
            </a:r>
            <a:r>
              <a:rPr lang="en-US" dirty="0" smtClean="0"/>
              <a:t> b</a:t>
            </a:r>
            <a:r>
              <a:rPr lang="en-US" baseline="-25000" dirty="0" smtClean="0"/>
              <a:t>i-1,j-1  </a:t>
            </a:r>
            <a:r>
              <a:rPr lang="en-US" dirty="0" smtClean="0"/>
              <a:t>h</a:t>
            </a:r>
            <a:r>
              <a:rPr lang="en-US" baseline="-25000" dirty="0" smtClean="0"/>
              <a:t>i-1,j-1</a:t>
            </a:r>
            <a:endParaRPr lang="en-US" dirty="0"/>
          </a:p>
        </p:txBody>
      </p:sp>
      <p:cxnSp>
        <p:nvCxnSpPr>
          <p:cNvPr id="27" name="Straight Connector 26"/>
          <p:cNvCxnSpPr/>
          <p:nvPr/>
        </p:nvCxnSpPr>
        <p:spPr>
          <a:xfrm>
            <a:off x="3429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28956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5638800" y="5715000"/>
            <a:ext cx="1828800" cy="5334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6" name="TextBox 35"/>
          <p:cNvSpPr txBox="1"/>
          <p:nvPr/>
        </p:nvSpPr>
        <p:spPr>
          <a:xfrm>
            <a:off x="5638800" y="5791200"/>
            <a:ext cx="2057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q</a:t>
            </a:r>
            <a:r>
              <a:rPr lang="en-US" baseline="-25000" dirty="0" smtClean="0"/>
              <a:t>i-1,j+1</a:t>
            </a:r>
            <a:r>
              <a:rPr lang="en-US" dirty="0" smtClean="0"/>
              <a:t> b</a:t>
            </a:r>
            <a:r>
              <a:rPr lang="en-US" baseline="-25000" dirty="0" smtClean="0"/>
              <a:t>i-1,j+1   </a:t>
            </a:r>
            <a:r>
              <a:rPr lang="en-US" dirty="0" smtClean="0"/>
              <a:t>h</a:t>
            </a:r>
            <a:r>
              <a:rPr lang="en-US" baseline="-25000" dirty="0" smtClean="0"/>
              <a:t>i-1,j+1</a:t>
            </a:r>
            <a:endParaRPr lang="en-US" dirty="0"/>
          </a:p>
        </p:txBody>
      </p:sp>
      <p:cxnSp>
        <p:nvCxnSpPr>
          <p:cNvPr id="37" name="Straight Connector 36"/>
          <p:cNvCxnSpPr/>
          <p:nvPr/>
        </p:nvCxnSpPr>
        <p:spPr>
          <a:xfrm>
            <a:off x="62484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6858000" y="5715000"/>
            <a:ext cx="0" cy="533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27432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j-1</a:t>
            </a:r>
            <a:endParaRPr lang="en-US" dirty="0"/>
          </a:p>
        </p:txBody>
      </p:sp>
      <p:sp>
        <p:nvSpPr>
          <p:cNvPr id="40" name="TextBox 39"/>
          <p:cNvSpPr txBox="1"/>
          <p:nvPr/>
        </p:nvSpPr>
        <p:spPr>
          <a:xfrm>
            <a:off x="6248400" y="6400800"/>
            <a:ext cx="990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</a:t>
            </a:r>
            <a:r>
              <a:rPr lang="en-US" dirty="0" smtClean="0"/>
              <a:t>ell j+1</a:t>
            </a:r>
            <a:endParaRPr lang="en-US" dirty="0"/>
          </a:p>
        </p:txBody>
      </p:sp>
      <p:sp>
        <p:nvSpPr>
          <p:cNvPr id="4" name="Left Brace 3"/>
          <p:cNvSpPr/>
          <p:nvPr/>
        </p:nvSpPr>
        <p:spPr>
          <a:xfrm rot="16200000">
            <a:off x="30480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Left Brace 40"/>
          <p:cNvSpPr/>
          <p:nvPr/>
        </p:nvSpPr>
        <p:spPr>
          <a:xfrm rot="16200000">
            <a:off x="47625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Left Brace 41"/>
          <p:cNvSpPr/>
          <p:nvPr/>
        </p:nvSpPr>
        <p:spPr>
          <a:xfrm rot="16200000">
            <a:off x="6553200" y="5715000"/>
            <a:ext cx="190500" cy="1333500"/>
          </a:xfrm>
          <a:prstGeom prst="leftBrac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Isosceles Triangle 4"/>
          <p:cNvSpPr/>
          <p:nvPr/>
        </p:nvSpPr>
        <p:spPr>
          <a:xfrm>
            <a:off x="4267200" y="4572000"/>
            <a:ext cx="1143000" cy="762000"/>
          </a:xfrm>
          <a:prstGeom prst="triangle">
            <a:avLst/>
          </a:prstGeom>
          <a:solidFill>
            <a:srgbClr val="3366FF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Connector 8"/>
          <p:cNvCxnSpPr>
            <a:stCxn id="5" idx="0"/>
          </p:cNvCxnSpPr>
          <p:nvPr/>
        </p:nvCxnSpPr>
        <p:spPr>
          <a:xfrm flipH="1" flipV="1">
            <a:off x="4800600" y="4267200"/>
            <a:ext cx="38100" cy="3048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590800" y="5334000"/>
            <a:ext cx="16764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6" name="Straight Connector 45"/>
          <p:cNvCxnSpPr>
            <a:endCxn id="5" idx="3"/>
          </p:cNvCxnSpPr>
          <p:nvPr/>
        </p:nvCxnSpPr>
        <p:spPr>
          <a:xfrm flipV="1">
            <a:off x="3124200" y="5334000"/>
            <a:ext cx="17145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>
            <a:stCxn id="5" idx="4"/>
          </p:cNvCxnSpPr>
          <p:nvPr/>
        </p:nvCxnSpPr>
        <p:spPr>
          <a:xfrm>
            <a:off x="5410200" y="5334000"/>
            <a:ext cx="17526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TextBox 50"/>
          <p:cNvSpPr txBox="1"/>
          <p:nvPr/>
        </p:nvSpPr>
        <p:spPr>
          <a:xfrm>
            <a:off x="4876800" y="5257800"/>
            <a:ext cx="60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4182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1628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0728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1628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5867400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72200" y="6056293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85179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657600" y="26625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>
                <a:solidFill>
                  <a:srgbClr val="CC0000"/>
                </a:solidFill>
              </a:rPr>
              <a:t>(x</a:t>
            </a:r>
            <a:r>
              <a:rPr lang="en-US" sz="2400" baseline="-25000" dirty="0">
                <a:solidFill>
                  <a:srgbClr val="CC0000"/>
                </a:solidFill>
              </a:rPr>
              <a:t>1</a:t>
            </a:r>
            <a:r>
              <a:rPr lang="en-US" sz="2400" dirty="0">
                <a:solidFill>
                  <a:srgbClr val="CC0000"/>
                </a:solidFill>
              </a:rPr>
              <a:t>,…,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8" name="TextBox 7"/>
          <p:cNvSpPr txBox="1"/>
          <p:nvPr/>
        </p:nvSpPr>
        <p:spPr>
          <a:xfrm>
            <a:off x="5334000" y="27548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</a:t>
            </a:r>
            <a:r>
              <a:rPr lang="en-US" dirty="0" err="1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3733800" y="3124200"/>
            <a:ext cx="5334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2971800" y="36531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0" name="TextBox 9"/>
          <p:cNvSpPr txBox="1"/>
          <p:nvPr/>
        </p:nvSpPr>
        <p:spPr>
          <a:xfrm>
            <a:off x="1219200" y="37454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(0,..) ) = </a:t>
            </a:r>
            <a:r>
              <a:rPr lang="en-US" dirty="0">
                <a:solidFill>
                  <a:srgbClr val="FF0000"/>
                </a:solidFill>
              </a:rPr>
              <a:t>N</a:t>
            </a:r>
          </a:p>
        </p:txBody>
      </p:sp>
      <p:cxnSp>
        <p:nvCxnSpPr>
          <p:cNvPr id="11" name="Straight Arrow Connector 10"/>
          <p:cNvCxnSpPr/>
          <p:nvPr/>
        </p:nvCxnSpPr>
        <p:spPr>
          <a:xfrm>
            <a:off x="4267200" y="3124200"/>
            <a:ext cx="1447800" cy="60960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257800" y="3729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CC0000"/>
                </a:solidFill>
              </a:rPr>
              <a:t>…,</a:t>
            </a:r>
            <a:r>
              <a:rPr lang="en-US" sz="2400" dirty="0" err="1">
                <a:solidFill>
                  <a:srgbClr val="CC0000"/>
                </a:solidFill>
              </a:rPr>
              <a:t>x</a:t>
            </a:r>
            <a:r>
              <a:rPr lang="en-US" sz="2400" baseline="-25000" dirty="0" err="1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3" name="TextBox 12"/>
          <p:cNvSpPr txBox="1"/>
          <p:nvPr/>
        </p:nvSpPr>
        <p:spPr>
          <a:xfrm>
            <a:off x="6934200" y="3821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4" name="Straight Arrow Connector 13"/>
          <p:cNvCxnSpPr/>
          <p:nvPr/>
        </p:nvCxnSpPr>
        <p:spPr>
          <a:xfrm flipH="1">
            <a:off x="4648200" y="4191000"/>
            <a:ext cx="1219200" cy="60960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810000" y="47199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16" name="TextBox 15"/>
          <p:cNvSpPr txBox="1"/>
          <p:nvPr/>
        </p:nvSpPr>
        <p:spPr>
          <a:xfrm>
            <a:off x="1524000" y="48122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>
            <a:off x="3733800" y="51816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667000" y="5634335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0" name="TextBox 19"/>
          <p:cNvSpPr txBox="1"/>
          <p:nvPr/>
        </p:nvSpPr>
        <p:spPr>
          <a:xfrm>
            <a:off x="4572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FF0000"/>
                </a:solidFill>
              </a:rPr>
              <a:t>N</a:t>
            </a:r>
            <a:endParaRPr lang="en-US" dirty="0">
              <a:solidFill>
                <a:srgbClr val="FF0000"/>
              </a:solidFill>
            </a:endParaRPr>
          </a:p>
        </p:txBody>
      </p:sp>
      <p:cxnSp>
        <p:nvCxnSpPr>
          <p:cNvPr id="18" name="Straight Arrow Connector 17"/>
          <p:cNvCxnSpPr/>
          <p:nvPr/>
        </p:nvCxnSpPr>
        <p:spPr>
          <a:xfrm>
            <a:off x="4648200" y="5181600"/>
            <a:ext cx="1447800" cy="457200"/>
          </a:xfrm>
          <a:prstGeom prst="straightConnector1">
            <a:avLst/>
          </a:prstGeom>
          <a:ln>
            <a:solidFill>
              <a:srgbClr val="FF6600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5257800" y="5638800"/>
            <a:ext cx="2286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smtClean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 smtClean="0">
                <a:solidFill>
                  <a:srgbClr val="0000FF"/>
                </a:solidFill>
              </a:rPr>
              <a:t>0</a:t>
            </a:r>
            <a:r>
              <a:rPr lang="en-US" sz="2400" dirty="0" smtClean="0">
                <a:solidFill>
                  <a:srgbClr val="CC0000"/>
                </a:solidFill>
              </a:rPr>
              <a:t>,</a:t>
            </a:r>
            <a:r>
              <a:rPr lang="en-US" sz="2400" dirty="0">
                <a:solidFill>
                  <a:srgbClr val="0000FF"/>
                </a:solidFill>
              </a:rPr>
              <a:t>1</a:t>
            </a:r>
            <a:r>
              <a:rPr lang="en-US" sz="2400" dirty="0" smtClean="0">
                <a:solidFill>
                  <a:srgbClr val="CC0000"/>
                </a:solidFill>
              </a:rPr>
              <a:t>,…,</a:t>
            </a:r>
            <a:r>
              <a:rPr lang="en-US" sz="2400" dirty="0" err="1" smtClean="0">
                <a:solidFill>
                  <a:srgbClr val="CC0000"/>
                </a:solidFill>
              </a:rPr>
              <a:t>x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400" dirty="0">
                <a:solidFill>
                  <a:srgbClr val="CC0000"/>
                </a:solidFill>
              </a:rPr>
              <a:t>) </a:t>
            </a:r>
            <a:endParaRPr lang="en-US" sz="2400" dirty="0"/>
          </a:p>
        </p:txBody>
      </p:sp>
      <p:sp>
        <p:nvSpPr>
          <p:cNvPr id="22" name="TextBox 21"/>
          <p:cNvSpPr txBox="1"/>
          <p:nvPr/>
        </p:nvSpPr>
        <p:spPr>
          <a:xfrm>
            <a:off x="7162800" y="5726668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A( </a:t>
            </a:r>
            <a:r>
              <a:rPr lang="en-US" dirty="0" err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ϕ</a:t>
            </a:r>
            <a:r>
              <a:rPr lang="en-US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(1,0,0...) ) = </a:t>
            </a:r>
            <a:r>
              <a:rPr lang="en-US" dirty="0" smtClean="0">
                <a:solidFill>
                  <a:srgbClr val="008000"/>
                </a:solidFill>
              </a:rPr>
              <a:t>Y</a:t>
            </a:r>
            <a:endParaRPr lang="en-US" dirty="0">
              <a:solidFill>
                <a:srgbClr val="008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172200" y="5867400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172200" y="6056293"/>
            <a:ext cx="5334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.</a:t>
            </a:r>
          </a:p>
          <a:p>
            <a:r>
              <a:rPr lang="en-US" sz="28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96541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SAT is </a:t>
            </a:r>
            <a:r>
              <a:rPr lang="en-US" i="1" dirty="0" smtClean="0"/>
              <a:t>downward self-reducible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(decision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= SAT</a:t>
            </a:r>
            <a:r>
              <a:rPr lang="en-US" sz="2800" dirty="0" smtClean="0">
                <a:solidFill>
                  <a:srgbClr val="000000"/>
                </a:solidFill>
              </a:rPr>
              <a:t>,  and </a:t>
            </a:r>
            <a:r>
              <a:rPr lang="en-US" sz="2800" i="1" dirty="0" smtClean="0">
                <a:solidFill>
                  <a:schemeClr val="accent3"/>
                </a:solidFill>
              </a:rPr>
              <a:t>A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(x</a:t>
            </a:r>
            <a:r>
              <a:rPr lang="en-US" sz="2800" baseline="-25000" dirty="0" smtClean="0">
                <a:solidFill>
                  <a:srgbClr val="CC0000"/>
                </a:solidFill>
              </a:rPr>
              <a:t>1</a:t>
            </a:r>
            <a:r>
              <a:rPr lang="en-US" sz="2800" dirty="0" smtClean="0">
                <a:solidFill>
                  <a:srgbClr val="CC0000"/>
                </a:solidFill>
              </a:rPr>
              <a:t>,…,</a:t>
            </a:r>
            <a:r>
              <a:rPr lang="en-US" sz="2800" dirty="0" err="1" smtClean="0">
                <a:solidFill>
                  <a:srgbClr val="CC0000"/>
                </a:solidFill>
              </a:rPr>
              <a:t>x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n</a:t>
            </a:r>
            <a:r>
              <a:rPr lang="en-US" sz="2800" dirty="0" smtClean="0">
                <a:solidFill>
                  <a:srgbClr val="CC0000"/>
                </a:solidFill>
              </a:rPr>
              <a:t>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We can find a satisfying assignment of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with at most </a:t>
            </a:r>
            <a:r>
              <a:rPr lang="en-US" sz="2800" dirty="0" smtClean="0">
                <a:solidFill>
                  <a:srgbClr val="CC0000"/>
                </a:solidFill>
              </a:rPr>
              <a:t>2n </a:t>
            </a:r>
            <a:r>
              <a:rPr lang="en-US" sz="2800" dirty="0" smtClean="0"/>
              <a:t>calls to</a:t>
            </a:r>
            <a:r>
              <a:rPr lang="en-US" sz="2800" dirty="0" smtClean="0">
                <a:solidFill>
                  <a:srgbClr val="CC0000"/>
                </a:solidFill>
              </a:rPr>
              <a:t> A.</a:t>
            </a:r>
            <a:endParaRPr lang="en-US" sz="2800" dirty="0"/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4" name="Right Arrow 3"/>
          <p:cNvSpPr/>
          <p:nvPr/>
        </p:nvSpPr>
        <p:spPr>
          <a:xfrm>
            <a:off x="33528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71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</a:t>
            </a:r>
            <a:r>
              <a:rPr lang="en-US" dirty="0" smtClean="0"/>
              <a:t>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892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110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6062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5181600" y="4343400"/>
            <a:ext cx="34290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000" dirty="0" smtClean="0"/>
              <a:t>Since Cook-Levin theorem actually gives a </a:t>
            </a:r>
            <a:r>
              <a:rPr lang="en-US" sz="2000" i="1" dirty="0" smtClean="0"/>
              <a:t>Levin-reduction </a:t>
            </a:r>
            <a:r>
              <a:rPr lang="en-US" sz="2000" dirty="0" smtClean="0"/>
              <a:t>from </a:t>
            </a:r>
            <a:r>
              <a:rPr lang="en-US" sz="2000" dirty="0" smtClean="0">
                <a:solidFill>
                  <a:srgbClr val="CC0000"/>
                </a:solidFill>
              </a:rPr>
              <a:t>x</a:t>
            </a:r>
            <a:r>
              <a:rPr lang="en-US" sz="2000" dirty="0" smtClean="0"/>
              <a:t> to </a:t>
            </a:r>
            <a:r>
              <a:rPr lang="en-US" sz="2000" dirty="0" err="1" smtClean="0">
                <a:solidFill>
                  <a:srgbClr val="CC0000"/>
                </a:solidFill>
              </a:rPr>
              <a:t>ϕ</a:t>
            </a:r>
            <a:r>
              <a:rPr lang="en-US" sz="20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000" dirty="0"/>
              <a:t>,</a:t>
            </a:r>
            <a:r>
              <a:rPr lang="en-US" sz="2000" baseline="-25000" dirty="0" smtClean="0">
                <a:solidFill>
                  <a:srgbClr val="CC0000"/>
                </a:solidFill>
              </a:rPr>
              <a:t> </a:t>
            </a:r>
            <a:r>
              <a:rPr lang="en-US" sz="2000" dirty="0" smtClean="0"/>
              <a:t>we can find a certificate of </a:t>
            </a:r>
            <a:r>
              <a:rPr lang="en-US" sz="2000" dirty="0" smtClean="0">
                <a:solidFill>
                  <a:srgbClr val="CC0000"/>
                </a:solidFill>
              </a:rPr>
              <a:t>x</a:t>
            </a:r>
            <a:r>
              <a:rPr lang="en-US" sz="2000" dirty="0" smtClean="0"/>
              <a:t> from a certificate of </a:t>
            </a:r>
            <a:r>
              <a:rPr lang="en-US" sz="2000" dirty="0" err="1" smtClean="0">
                <a:solidFill>
                  <a:srgbClr val="CC0000"/>
                </a:solidFill>
              </a:rPr>
              <a:t>ϕ</a:t>
            </a:r>
            <a:r>
              <a:rPr lang="en-US" sz="20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000" dirty="0">
                <a:solidFill>
                  <a:srgbClr val="CC0000"/>
                </a:solidFill>
              </a:rPr>
              <a:t>.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0462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812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     … we know how to using  </a:t>
            </a:r>
            <a:r>
              <a:rPr lang="en-US" sz="2400" i="1" dirty="0" smtClean="0">
                <a:solidFill>
                  <a:srgbClr val="CC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 poly-time decider for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dirty="0">
              <a:solidFill>
                <a:srgbClr val="CC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57420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baseline="-25000" dirty="0" err="1">
                <a:solidFill>
                  <a:srgbClr val="CC0000"/>
                </a:solidFill>
              </a:rPr>
              <a:t>x</a:t>
            </a:r>
            <a:r>
              <a:rPr lang="en-US" sz="2800" dirty="0">
                <a:solidFill>
                  <a:srgbClr val="CC0000"/>
                </a:solidFill>
              </a:rPr>
              <a:t> 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 M(x, u) = 1</a:t>
            </a:r>
          </a:p>
          <a:p>
            <a:pPr algn="just"/>
            <a:endParaRPr lang="en-US" sz="2800" dirty="0" smtClean="0"/>
          </a:p>
          <a:p>
            <a:pPr marL="713232" lvl="2" indent="0" algn="just">
              <a:buNone/>
            </a:pPr>
            <a:endParaRPr lang="en-US" u="sng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0490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5344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</a:t>
            </a:r>
            <a:endParaRPr lang="en-US" sz="2400" dirty="0">
              <a:solidFill>
                <a:srgbClr val="00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     … we know how to using  </a:t>
            </a:r>
            <a:r>
              <a:rPr lang="en-US" sz="2400" i="1" dirty="0" smtClean="0">
                <a:solidFill>
                  <a:srgbClr val="CC0000"/>
                </a:solidFill>
              </a:rPr>
              <a:t>A</a:t>
            </a:r>
            <a:r>
              <a:rPr lang="en-US" sz="2400" dirty="0" smtClean="0">
                <a:solidFill>
                  <a:srgbClr val="000000"/>
                </a:solidFill>
              </a:rPr>
              <a:t>,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a poly-time decider for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3429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 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</a:t>
            </a:r>
            <a:endParaRPr lang="en-US" sz="2200" baseline="-25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00200" y="37338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00200" y="3657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97834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 fontScale="90000"/>
          </a:bodyPr>
          <a:lstStyle/>
          <a:p>
            <a:r>
              <a:rPr lang="en-US" dirty="0"/>
              <a:t>Decision ≡ Search for NPC problems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>
                <a:solidFill>
                  <a:schemeClr val="accent5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(decision       search)  Let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>
                <a:solidFill>
                  <a:srgbClr val="000000"/>
                </a:solidFill>
              </a:rPr>
              <a:t>be NP-complete,  and </a:t>
            </a:r>
            <a:r>
              <a:rPr lang="en-US" sz="2800" i="1" dirty="0">
                <a:solidFill>
                  <a:schemeClr val="accent3"/>
                </a:solidFill>
              </a:rPr>
              <a:t>B</a:t>
            </a:r>
            <a:r>
              <a:rPr lang="en-US" sz="2800" dirty="0" smtClean="0">
                <a:solidFill>
                  <a:srgbClr val="000000"/>
                </a:solidFill>
              </a:rPr>
              <a:t> be a poly-time algorithm to decide if </a:t>
            </a:r>
            <a:r>
              <a:rPr lang="en-US" sz="2800" dirty="0" err="1">
                <a:solidFill>
                  <a:srgbClr val="CC0000"/>
                </a:solidFill>
              </a:rPr>
              <a:t>x∈</a:t>
            </a:r>
            <a:r>
              <a:rPr lang="en-US" sz="2800" dirty="0" err="1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CC0000"/>
                </a:solidFill>
              </a:rPr>
              <a:t>.</a:t>
            </a:r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4" name="Right Arrow 3"/>
          <p:cNvSpPr/>
          <p:nvPr/>
        </p:nvSpPr>
        <p:spPr>
          <a:xfrm>
            <a:off x="3124200" y="1676400"/>
            <a:ext cx="4572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143000" y="2814935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SAT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L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38800" y="2819400"/>
            <a:ext cx="205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L  ≤</a:t>
            </a:r>
            <a:r>
              <a:rPr lang="en-US" sz="2400" baseline="-25000" dirty="0">
                <a:solidFill>
                  <a:srgbClr val="CC0000"/>
                </a:solidFill>
              </a:rPr>
              <a:t>p</a:t>
            </a:r>
            <a:r>
              <a:rPr lang="en-US" sz="2400" dirty="0">
                <a:solidFill>
                  <a:srgbClr val="CC0000"/>
                </a:solidFill>
              </a:rPr>
              <a:t>  </a:t>
            </a:r>
            <a:r>
              <a:rPr lang="en-US" sz="2400" dirty="0" smtClean="0">
                <a:solidFill>
                  <a:srgbClr val="CC0000"/>
                </a:solidFill>
              </a:rPr>
              <a:t>SAT</a:t>
            </a:r>
            <a:endParaRPr lang="en-US" sz="2400" baseline="-25000" dirty="0">
              <a:solidFill>
                <a:srgbClr val="CC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562600" y="3505200"/>
            <a:ext cx="1828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rgbClr val="CC0000"/>
                </a:solidFill>
              </a:rPr>
              <a:t>x            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endParaRPr lang="en-US" sz="2200" baseline="-25000" dirty="0"/>
          </a:p>
        </p:txBody>
      </p:sp>
      <p:cxnSp>
        <p:nvCxnSpPr>
          <p:cNvPr id="10" name="Straight Arrow Connector 9"/>
          <p:cNvCxnSpPr/>
          <p:nvPr/>
        </p:nvCxnSpPr>
        <p:spPr>
          <a:xfrm>
            <a:off x="6019800" y="38100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6019800" y="37338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066800" y="4796135"/>
            <a:ext cx="7924800" cy="1200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400" dirty="0" smtClean="0"/>
              <a:t>How to find a certificate of 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400" dirty="0" smtClean="0">
                <a:solidFill>
                  <a:srgbClr val="CC0000"/>
                </a:solidFill>
              </a:rPr>
              <a:t> </a:t>
            </a:r>
            <a:r>
              <a:rPr lang="en-US" sz="2400" dirty="0" smtClean="0"/>
              <a:t>using algorithm</a:t>
            </a:r>
            <a:r>
              <a:rPr lang="en-US" sz="2400" dirty="0" smtClean="0">
                <a:solidFill>
                  <a:srgbClr val="CC0000"/>
                </a:solidFill>
              </a:rPr>
              <a:t> B </a:t>
            </a:r>
            <a:r>
              <a:rPr lang="en-US" sz="2400" dirty="0" smtClean="0">
                <a:solidFill>
                  <a:srgbClr val="000000"/>
                </a:solidFill>
              </a:rPr>
              <a:t>?</a:t>
            </a:r>
          </a:p>
          <a:p>
            <a:pPr algn="just"/>
            <a:endParaRPr lang="en-US" sz="2400" dirty="0">
              <a:solidFill>
                <a:srgbClr val="000000"/>
              </a:solidFill>
            </a:endParaRPr>
          </a:p>
          <a:p>
            <a:pPr algn="just"/>
            <a:r>
              <a:rPr lang="en-US" sz="2400" dirty="0" smtClean="0">
                <a:solidFill>
                  <a:srgbClr val="000000"/>
                </a:solidFill>
              </a:rPr>
              <a:t>      Take    </a:t>
            </a:r>
            <a:r>
              <a:rPr lang="en-US" sz="2400" i="1" dirty="0" smtClean="0">
                <a:solidFill>
                  <a:srgbClr val="CC0000"/>
                </a:solidFill>
              </a:rPr>
              <a:t>A</a:t>
            </a:r>
            <a:r>
              <a:rPr lang="en-US" sz="2400" dirty="0" smtClean="0">
                <a:solidFill>
                  <a:srgbClr val="CC0000"/>
                </a:solidFill>
              </a:rPr>
              <a:t>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 =  </a:t>
            </a:r>
            <a:r>
              <a:rPr lang="en-US" sz="2400" i="1" dirty="0" smtClean="0">
                <a:solidFill>
                  <a:srgbClr val="CC0000"/>
                </a:solidFill>
              </a:rPr>
              <a:t>B</a:t>
            </a:r>
            <a:r>
              <a:rPr lang="en-US" sz="2400" dirty="0" smtClean="0">
                <a:solidFill>
                  <a:srgbClr val="CC0000"/>
                </a:solidFill>
              </a:rPr>
              <a:t>( f(</a:t>
            </a:r>
            <a:r>
              <a:rPr lang="en-US" sz="2400" dirty="0" err="1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 )</a:t>
            </a:r>
            <a:endParaRPr lang="en-US" sz="2400" dirty="0">
              <a:solidFill>
                <a:srgbClr val="CC0000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143000" y="3429000"/>
            <a:ext cx="1981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           f(</a:t>
            </a:r>
            <a:r>
              <a:rPr lang="en-US" sz="2400" dirty="0" err="1" smtClean="0">
                <a:solidFill>
                  <a:srgbClr val="CC0000"/>
                </a:solidFill>
              </a:rPr>
              <a:t>ϕ</a:t>
            </a:r>
            <a:r>
              <a:rPr lang="en-US" sz="2400" dirty="0" smtClean="0">
                <a:solidFill>
                  <a:srgbClr val="CC0000"/>
                </a:solidFill>
              </a:rPr>
              <a:t>)</a:t>
            </a:r>
            <a:endParaRPr lang="en-US" sz="2200" baseline="-25000" dirty="0"/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1600200" y="3733800"/>
            <a:ext cx="6096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600200" y="3657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8484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6705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5105400" y="2209800"/>
            <a:ext cx="3200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660066"/>
                </a:solidFill>
              </a:rPr>
              <a:t>Probably not!</a:t>
            </a:r>
            <a:endParaRPr lang="en-US" sz="2800" dirty="0">
              <a:solidFill>
                <a:srgbClr val="66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5660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/>
              <a:t>Let </a:t>
            </a:r>
            <a:r>
              <a:rPr lang="en-IN" sz="2800" dirty="0" smtClean="0">
                <a:solidFill>
                  <a:srgbClr val="3366FF"/>
                </a:solidFill>
              </a:rPr>
              <a:t>EE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DTIME (2</a:t>
            </a:r>
            <a:r>
              <a:rPr lang="en-US" sz="2800" baseline="30000" dirty="0" smtClean="0">
                <a:solidFill>
                  <a:srgbClr val="3366FF"/>
                </a:solidFill>
              </a:rPr>
              <a:t>c.2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  <a:r>
              <a:rPr lang="en-US" sz="2800" dirty="0" smtClean="0"/>
              <a:t>and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N</a:t>
            </a:r>
            <a:r>
              <a:rPr lang="en-IN" sz="2800" dirty="0" smtClean="0">
                <a:solidFill>
                  <a:srgbClr val="3366FF"/>
                </a:solidFill>
              </a:rPr>
              <a:t>EE </a:t>
            </a:r>
            <a:r>
              <a:rPr lang="en-IN" sz="2800" dirty="0">
                <a:solidFill>
                  <a:srgbClr val="3366FF"/>
                </a:solidFill>
              </a:rPr>
              <a:t>= </a:t>
            </a:r>
            <a:r>
              <a:rPr lang="en-US" sz="2800" dirty="0">
                <a:solidFill>
                  <a:srgbClr val="3366FF"/>
                </a:solidFill>
              </a:rPr>
              <a:t>∪ </a:t>
            </a:r>
            <a:r>
              <a:rPr lang="en-US" sz="2800" dirty="0" smtClean="0">
                <a:solidFill>
                  <a:srgbClr val="3366FF"/>
                </a:solidFill>
              </a:rPr>
              <a:t>NTIME </a:t>
            </a:r>
            <a:r>
              <a:rPr lang="en-US" sz="2800" dirty="0">
                <a:solidFill>
                  <a:srgbClr val="3366FF"/>
                </a:solidFill>
              </a:rPr>
              <a:t>(2</a:t>
            </a:r>
            <a:r>
              <a:rPr lang="en-US" sz="2800" baseline="30000" dirty="0">
                <a:solidFill>
                  <a:srgbClr val="3366FF"/>
                </a:solidFill>
              </a:rPr>
              <a:t>c.2  </a:t>
            </a:r>
            <a:r>
              <a:rPr lang="en-US" sz="2800" dirty="0">
                <a:solidFill>
                  <a:srgbClr val="3366FF"/>
                </a:solidFill>
              </a:rPr>
              <a:t>)</a:t>
            </a:r>
          </a:p>
          <a:p>
            <a:pPr algn="just"/>
            <a:endParaRPr lang="en-US" sz="2800" dirty="0" smtClean="0"/>
          </a:p>
          <a:p>
            <a:pPr algn="just"/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19812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1148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n</a:t>
            </a:r>
            <a:endParaRPr lang="en-US" dirty="0">
              <a:solidFill>
                <a:srgbClr val="3366FF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981200" y="3867835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0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91000" y="3364468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rgbClr val="3366FF"/>
                </a:solidFill>
              </a:rPr>
              <a:t>n</a:t>
            </a:r>
            <a:endParaRPr lang="en-US" dirty="0">
              <a:solidFill>
                <a:srgbClr val="3366FF"/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 flipV="1">
            <a:off x="4495800" y="2895600"/>
            <a:ext cx="1295400" cy="457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/>
          <p:nvPr/>
        </p:nvCxnSpPr>
        <p:spPr>
          <a:xfrm flipH="1">
            <a:off x="4648200" y="3352800"/>
            <a:ext cx="1143000" cy="381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5987534" y="2971800"/>
            <a:ext cx="27754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dirty="0" smtClean="0"/>
              <a:t>Doubly exponential analogues of </a:t>
            </a:r>
            <a:r>
              <a:rPr lang="en-US" sz="2200" dirty="0" smtClean="0">
                <a:solidFill>
                  <a:srgbClr val="3366FF"/>
                </a:solidFill>
              </a:rPr>
              <a:t>P</a:t>
            </a:r>
            <a:r>
              <a:rPr lang="en-US" sz="2200" dirty="0" smtClean="0"/>
              <a:t> and </a:t>
            </a:r>
            <a:r>
              <a:rPr lang="en-US" sz="2200" dirty="0" smtClean="0">
                <a:solidFill>
                  <a:srgbClr val="3366FF"/>
                </a:solidFill>
              </a:rPr>
              <a:t>NP</a:t>
            </a:r>
            <a:endParaRPr lang="en-US" sz="22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4253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054250"/>
          </a:xfrm>
        </p:spPr>
        <p:txBody>
          <a:bodyPr>
            <a:normAutofit/>
          </a:bodyPr>
          <a:lstStyle/>
          <a:p>
            <a:r>
              <a:rPr lang="en-US" dirty="0"/>
              <a:t>Decision versus Search</a:t>
            </a:r>
            <a:endParaRPr lang="en-US" i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Is </a:t>
            </a:r>
            <a:r>
              <a:rPr lang="en-US" sz="2800" i="1" dirty="0" smtClean="0"/>
              <a:t>search</a:t>
            </a:r>
            <a:r>
              <a:rPr lang="en-US" sz="2800" dirty="0" smtClean="0"/>
              <a:t> equivalent to </a:t>
            </a:r>
            <a:r>
              <a:rPr lang="en-US" sz="2800" i="1" dirty="0" smtClean="0"/>
              <a:t>decision</a:t>
            </a:r>
            <a:r>
              <a:rPr lang="en-US" sz="2800" dirty="0" smtClean="0"/>
              <a:t> for every NP problem?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Theorem. </a:t>
            </a:r>
            <a:r>
              <a:rPr lang="en-US" sz="2800" i="1" dirty="0" smtClean="0">
                <a:solidFill>
                  <a:srgbClr val="660066"/>
                </a:solidFill>
              </a:rPr>
              <a:t>(</a:t>
            </a:r>
            <a:r>
              <a:rPr lang="en-US" sz="2800" i="1" dirty="0" err="1" smtClean="0">
                <a:solidFill>
                  <a:srgbClr val="660066"/>
                </a:solidFill>
              </a:rPr>
              <a:t>Bellare-Goldwasser</a:t>
            </a:r>
            <a:r>
              <a:rPr lang="en-US" sz="2800" i="1" dirty="0" smtClean="0">
                <a:solidFill>
                  <a:srgbClr val="660066"/>
                </a:solidFill>
              </a:rPr>
              <a:t>)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smtClean="0"/>
              <a:t>If </a:t>
            </a:r>
            <a:r>
              <a:rPr lang="en-US" sz="2800" dirty="0" smtClean="0">
                <a:solidFill>
                  <a:srgbClr val="3366FF"/>
                </a:solidFill>
              </a:rPr>
              <a:t>EE ≠ NEE </a:t>
            </a:r>
            <a:r>
              <a:rPr lang="en-US" sz="2800" dirty="0" smtClean="0"/>
              <a:t>then there’s a language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 for which search does not reduce to decision.</a:t>
            </a:r>
            <a:endParaRPr lang="en-US" sz="2800" i="1" dirty="0" smtClean="0">
              <a:solidFill>
                <a:srgbClr val="660066"/>
              </a:solidFill>
            </a:endParaRPr>
          </a:p>
          <a:p>
            <a:pPr algn="just"/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10589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Example.</a:t>
            </a: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SAT  =</a:t>
            </a:r>
            <a:r>
              <a:rPr lang="en-US" sz="2800" dirty="0" smtClean="0">
                <a:solidFill>
                  <a:srgbClr val="000000"/>
                </a:solidFill>
              </a:rPr>
              <a:t>  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: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not</a:t>
            </a:r>
            <a:r>
              <a:rPr lang="en-US" sz="2800" dirty="0" smtClean="0"/>
              <a:t>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}.</a:t>
            </a: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2971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30243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Example.</a:t>
            </a: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SAT  =</a:t>
            </a:r>
            <a:r>
              <a:rPr lang="en-US" sz="2800" dirty="0" smtClean="0">
                <a:solidFill>
                  <a:srgbClr val="000000"/>
                </a:solidFill>
              </a:rPr>
              <a:t>  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: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not</a:t>
            </a:r>
            <a:r>
              <a:rPr lang="en-US" sz="2800" dirty="0" smtClean="0"/>
              <a:t>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}.</a:t>
            </a:r>
          </a:p>
          <a:p>
            <a:pPr algn="just"/>
            <a:endParaRPr lang="en-US" sz="2800" dirty="0"/>
          </a:p>
          <a:p>
            <a:pPr algn="just"/>
            <a:r>
              <a:rPr lang="en-US" sz="2800" dirty="0" smtClean="0">
                <a:solidFill>
                  <a:srgbClr val="990033"/>
                </a:solidFill>
              </a:rPr>
              <a:t>Note: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/>
              <a:t> is </a:t>
            </a:r>
            <a:r>
              <a:rPr lang="en-US" sz="2800" b="1" i="1" u="sng" dirty="0" smtClean="0"/>
              <a:t>not</a:t>
            </a:r>
            <a:r>
              <a:rPr lang="en-US" sz="2800" dirty="0" smtClean="0"/>
              <a:t> complement of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Every language in </a:t>
            </a:r>
            <a:r>
              <a:rPr lang="en-US" sz="2800" dirty="0" smtClean="0">
                <a:solidFill>
                  <a:srgbClr val="3366FF"/>
                </a:solidFill>
              </a:rPr>
              <a:t>P</a:t>
            </a:r>
            <a:r>
              <a:rPr lang="en-US" sz="2800" dirty="0" smtClean="0"/>
              <a:t> is in both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/>
              <a:t>.</a:t>
            </a: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2971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7372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rgbClr val="84AA33"/>
                </a:solidFill>
              </a:rPr>
              <a:t>Definition.   </a:t>
            </a:r>
            <a:r>
              <a:rPr lang="en-US" sz="2800" dirty="0" smtClean="0"/>
              <a:t>For every </a:t>
            </a:r>
            <a:r>
              <a:rPr lang="en-IN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</a:t>
            </a:r>
            <a:r>
              <a:rPr lang="en-US" sz="2800" dirty="0" smtClean="0">
                <a:solidFill>
                  <a:srgbClr val="CC0000"/>
                </a:solidFill>
              </a:rPr>
              <a:t>{0,1}* </a:t>
            </a:r>
            <a:r>
              <a:rPr lang="en-US" sz="2800" dirty="0" smtClean="0"/>
              <a:t>let</a:t>
            </a:r>
            <a:r>
              <a:rPr lang="en-US" sz="2800" dirty="0" smtClean="0">
                <a:solidFill>
                  <a:srgbClr val="CC0000"/>
                </a:solidFill>
              </a:rPr>
              <a:t> L </a:t>
            </a:r>
            <a:r>
              <a:rPr lang="en-US" sz="2800" dirty="0">
                <a:solidFill>
                  <a:srgbClr val="CC0000"/>
                </a:solidFill>
              </a:rPr>
              <a:t>= {0,1}</a:t>
            </a:r>
            <a:r>
              <a:rPr lang="en-US" sz="2800" dirty="0" smtClean="0">
                <a:solidFill>
                  <a:srgbClr val="CC0000"/>
                </a:solidFill>
              </a:rPr>
              <a:t>* \ L</a:t>
            </a:r>
            <a:r>
              <a:rPr lang="en-US" sz="2800" dirty="0" smtClean="0">
                <a:solidFill>
                  <a:srgbClr val="000000"/>
                </a:solidFill>
              </a:rPr>
              <a:t>. 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sz="2800" dirty="0" smtClean="0">
                <a:solidFill>
                  <a:srgbClr val="000000"/>
                </a:solidFill>
              </a:rPr>
              <a:t>if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>
                <a:solidFill>
                  <a:srgbClr val="000000"/>
                </a:solidFill>
              </a:rPr>
              <a:t> is in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Example.</a:t>
            </a:r>
            <a:r>
              <a:rPr lang="en-US" sz="2800" dirty="0" smtClean="0">
                <a:solidFill>
                  <a:srgbClr val="000000"/>
                </a:solidFill>
              </a:rPr>
              <a:t>   </a:t>
            </a:r>
            <a:r>
              <a:rPr lang="en-US" sz="2800" dirty="0" smtClean="0">
                <a:solidFill>
                  <a:srgbClr val="CC0000"/>
                </a:solidFill>
              </a:rPr>
              <a:t>SAT  =</a:t>
            </a:r>
            <a:r>
              <a:rPr lang="en-US" sz="2800" dirty="0" smtClean="0">
                <a:solidFill>
                  <a:srgbClr val="000000"/>
                </a:solidFill>
              </a:rPr>
              <a:t>  {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: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is </a:t>
            </a:r>
            <a:r>
              <a:rPr lang="en-US" sz="2800" i="1" u="sng" dirty="0" smtClean="0"/>
              <a:t>not</a:t>
            </a:r>
            <a:r>
              <a:rPr lang="en-US" sz="2800" dirty="0" smtClean="0"/>
              <a:t> </a:t>
            </a:r>
            <a:r>
              <a:rPr lang="en-US" sz="2800" dirty="0" err="1" smtClean="0"/>
              <a:t>satisfiable</a:t>
            </a:r>
            <a:r>
              <a:rPr lang="en-US" sz="2800" dirty="0" smtClean="0"/>
              <a:t>}.</a:t>
            </a: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96000" y="1524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4724400" y="20574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286000" y="29718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" name="Oval 3"/>
          <p:cNvSpPr/>
          <p:nvPr/>
        </p:nvSpPr>
        <p:spPr>
          <a:xfrm rot="19811939">
            <a:off x="2864122" y="4070334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765352">
            <a:off x="3495143" y="4075259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505200" y="5257800"/>
            <a:ext cx="685800" cy="838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895600" y="4419600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4114800" y="4419600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3657600" y="549806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935554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28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 </a:t>
            </a:r>
            <a:r>
              <a:rPr lang="en-US" sz="2800" dirty="0">
                <a:solidFill>
                  <a:srgbClr val="C32D2E"/>
                </a:solidFill>
              </a:rPr>
              <a:t>∃u </a:t>
            </a:r>
            <a:r>
              <a:rPr lang="en-US" sz="2800" dirty="0">
                <a:solidFill>
                  <a:srgbClr val="CC0000"/>
                </a:solidFill>
              </a:rPr>
              <a:t>∈{0,1}</a:t>
            </a:r>
            <a:r>
              <a:rPr lang="en-US" sz="2800" baseline="30000" dirty="0">
                <a:solidFill>
                  <a:srgbClr val="CC0000"/>
                </a:solidFill>
              </a:rPr>
              <a:t>p(|x|)</a:t>
            </a:r>
            <a:r>
              <a:rPr lang="en-US" sz="2800" dirty="0">
                <a:solidFill>
                  <a:srgbClr val="CC0000"/>
                </a:solidFill>
              </a:rPr>
              <a:t>  </a:t>
            </a:r>
            <a:r>
              <a:rPr lang="en-US" sz="2800" dirty="0" err="1"/>
              <a:t>s.t.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 smtClean="0">
                <a:solidFill>
                  <a:srgbClr val="CC0000"/>
                </a:solidFill>
              </a:rPr>
              <a:t>= </a:t>
            </a:r>
            <a:r>
              <a:rPr lang="en-US" sz="2800" dirty="0">
                <a:solidFill>
                  <a:srgbClr val="CC0000"/>
                </a:solidFill>
              </a:rPr>
              <a:t>1</a:t>
            </a:r>
          </a:p>
          <a:p>
            <a:pPr algn="just"/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43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8687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6172200" y="3886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4495800"/>
            <a:ext cx="251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M </a:t>
            </a:r>
            <a:r>
              <a:rPr lang="en-US" sz="2400" dirty="0" smtClean="0"/>
              <a:t>outputs the </a:t>
            </a:r>
            <a:r>
              <a:rPr lang="en-US" sz="2400" i="1" dirty="0" smtClean="0"/>
              <a:t>opposite</a:t>
            </a:r>
            <a:r>
              <a:rPr lang="en-US" sz="2400" dirty="0" smtClean="0"/>
              <a:t> of </a:t>
            </a:r>
            <a:r>
              <a:rPr lang="en-US" sz="2400" dirty="0" smtClean="0">
                <a:solidFill>
                  <a:srgbClr val="CC0000"/>
                </a:solidFill>
              </a:rPr>
              <a:t>M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019800" y="4572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6005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Arrow Connector 4"/>
          <p:cNvCxnSpPr/>
          <p:nvPr/>
        </p:nvCxnSpPr>
        <p:spPr>
          <a:xfrm flipV="1">
            <a:off x="6172200" y="3886200"/>
            <a:ext cx="0" cy="5334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867400" y="4495800"/>
            <a:ext cx="2743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CC0000"/>
                </a:solidFill>
              </a:rPr>
              <a:t>M </a:t>
            </a:r>
            <a:r>
              <a:rPr lang="en-US" sz="2400" dirty="0" smtClean="0"/>
              <a:t>is a poly-time TM</a:t>
            </a:r>
            <a:endParaRPr lang="en-US" sz="2400" dirty="0"/>
          </a:p>
        </p:txBody>
      </p:sp>
      <p:cxnSp>
        <p:nvCxnSpPr>
          <p:cNvPr id="14" name="Straight Connector 13"/>
          <p:cNvCxnSpPr/>
          <p:nvPr/>
        </p:nvCxnSpPr>
        <p:spPr>
          <a:xfrm>
            <a:off x="6019800" y="45720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4975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algn="just"/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V="1">
            <a:off x="2286000" y="3897868"/>
            <a:ext cx="0" cy="685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057400" y="4736068"/>
            <a:ext cx="1295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i</a:t>
            </a:r>
            <a:r>
              <a:rPr lang="en-US" dirty="0" smtClean="0"/>
              <a:t>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  <a:endParaRPr lang="en-US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70105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co-NP :  Alternate definition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/>
              <a:t>Recall, a </a:t>
            </a:r>
            <a:r>
              <a:rPr lang="en-US" sz="2800" dirty="0"/>
              <a:t>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>
                <a:solidFill>
                  <a:srgbClr val="3366FF"/>
                </a:solidFill>
              </a:rPr>
              <a:t>NP </a:t>
            </a:r>
            <a:r>
              <a:rPr lang="en-US" sz="2800" dirty="0" smtClean="0"/>
              <a:t>if </a:t>
            </a:r>
            <a:r>
              <a:rPr lang="en-US" dirty="0" smtClean="0"/>
              <a:t>there’s </a:t>
            </a:r>
            <a:r>
              <a:rPr lang="en-US" dirty="0"/>
              <a:t>a </a:t>
            </a:r>
            <a:r>
              <a:rPr lang="en-US" i="1" dirty="0"/>
              <a:t>poly-time verifier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x∈L</a:t>
            </a:r>
            <a:r>
              <a:rPr lang="en-US" dirty="0" smtClean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32D2E"/>
                </a:solidFill>
              </a:rPr>
              <a:t>∃u </a:t>
            </a:r>
            <a:r>
              <a:rPr lang="en-US" dirty="0" smtClean="0">
                <a:solidFill>
                  <a:srgbClr val="CC0000"/>
                </a:solidFill>
              </a:rPr>
              <a:t>∈{0,1}</a:t>
            </a:r>
            <a:r>
              <a:rPr lang="en-US" baseline="30000" dirty="0" smtClean="0">
                <a:solidFill>
                  <a:srgbClr val="CC0000"/>
                </a:solidFill>
              </a:rPr>
              <a:t>p(|x|)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err="1" smtClean="0"/>
              <a:t>s.t.</a:t>
            </a:r>
            <a:r>
              <a:rPr lang="en-US" dirty="0" smtClean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</a:t>
            </a:r>
            <a:r>
              <a:rPr lang="en-US" dirty="0" smtClean="0">
                <a:solidFill>
                  <a:srgbClr val="CC0000"/>
                </a:solidFill>
              </a:rPr>
              <a:t>∀</a:t>
            </a:r>
            <a:r>
              <a:rPr lang="en-US" dirty="0" smtClean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0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 smtClean="0">
                <a:solidFill>
                  <a:srgbClr val="CC0000"/>
                </a:solidFill>
              </a:rPr>
              <a:t>            </a:t>
            </a:r>
            <a:r>
              <a:rPr lang="en-US" dirty="0" err="1">
                <a:solidFill>
                  <a:srgbClr val="CC0000"/>
                </a:solidFill>
              </a:rPr>
              <a:t>x∈L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</a:t>
            </a:r>
            <a:r>
              <a:rPr lang="en-US" dirty="0" smtClean="0">
                <a:solidFill>
                  <a:srgbClr val="CC0000"/>
                </a:solidFill>
              </a:rPr>
              <a:t>1</a:t>
            </a: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365760" lvl="1" indent="-283464" algn="just">
              <a:spcBef>
                <a:spcPts val="600"/>
              </a:spcBef>
              <a:buSzPct val="80000"/>
              <a:buFont typeface="Wingdings 2"/>
              <a:buChar char=""/>
            </a:pPr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>
                <a:solidFill>
                  <a:srgbClr val="000000"/>
                </a:solidFill>
              </a:rPr>
              <a:t>  A language </a:t>
            </a:r>
            <a:r>
              <a:rPr lang="en-IN" sz="2800" dirty="0">
                <a:solidFill>
                  <a:srgbClr val="CC0000"/>
                </a:solidFill>
              </a:rPr>
              <a:t>L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in </a:t>
            </a:r>
            <a:r>
              <a:rPr lang="en-US" sz="2800" dirty="0" smtClean="0">
                <a:solidFill>
                  <a:srgbClr val="3366FF"/>
                </a:solidFill>
              </a:rPr>
              <a:t>co-NP </a:t>
            </a:r>
            <a:r>
              <a:rPr lang="en-US" dirty="0"/>
              <a:t>if there’s a </a:t>
            </a:r>
            <a:r>
              <a:rPr lang="en-US" i="1" dirty="0"/>
              <a:t>poly-time </a:t>
            </a:r>
            <a:r>
              <a:rPr lang="en-US" i="1" dirty="0" smtClean="0"/>
              <a:t>TM </a:t>
            </a:r>
            <a:r>
              <a:rPr lang="en-US" dirty="0">
                <a:solidFill>
                  <a:srgbClr val="CC0000"/>
                </a:solidFill>
              </a:rPr>
              <a:t>M</a:t>
            </a:r>
            <a:r>
              <a:rPr lang="en-US" dirty="0"/>
              <a:t> such </a:t>
            </a:r>
            <a:r>
              <a:rPr lang="en-US" dirty="0" smtClean="0"/>
              <a:t>that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r>
              <a:rPr lang="en-US" dirty="0"/>
              <a:t> </a:t>
            </a:r>
            <a:r>
              <a:rPr lang="en-US" dirty="0" smtClean="0"/>
              <a:t>           </a:t>
            </a:r>
            <a:r>
              <a:rPr lang="en-US" dirty="0" err="1" smtClean="0">
                <a:solidFill>
                  <a:srgbClr val="CC0000"/>
                </a:solidFill>
              </a:rPr>
              <a:t>x</a:t>
            </a:r>
            <a:r>
              <a:rPr lang="en-US" dirty="0" err="1">
                <a:solidFill>
                  <a:srgbClr val="CC0000"/>
                </a:solidFill>
              </a:rPr>
              <a:t>∈L</a:t>
            </a:r>
            <a:r>
              <a:rPr lang="en-US" dirty="0">
                <a:solidFill>
                  <a:srgbClr val="CC0000"/>
                </a:solidFill>
              </a:rPr>
              <a:t>        ∀</a:t>
            </a:r>
            <a:r>
              <a:rPr lang="en-US" dirty="0">
                <a:solidFill>
                  <a:srgbClr val="C32D2E"/>
                </a:solidFill>
              </a:rPr>
              <a:t>u </a:t>
            </a:r>
            <a:r>
              <a:rPr lang="en-US" dirty="0">
                <a:solidFill>
                  <a:srgbClr val="CC0000"/>
                </a:solidFill>
              </a:rPr>
              <a:t>∈{0,1}</a:t>
            </a:r>
            <a:r>
              <a:rPr lang="en-US" baseline="30000" dirty="0">
                <a:solidFill>
                  <a:srgbClr val="CC0000"/>
                </a:solidFill>
              </a:rPr>
              <a:t>p(|x|)</a:t>
            </a:r>
            <a:r>
              <a:rPr lang="en-US" dirty="0">
                <a:solidFill>
                  <a:srgbClr val="CC0000"/>
                </a:solidFill>
              </a:rPr>
              <a:t> </a:t>
            </a:r>
            <a:r>
              <a:rPr lang="en-US" dirty="0" err="1"/>
              <a:t>s.t.</a:t>
            </a:r>
            <a:r>
              <a:rPr lang="en-US" dirty="0">
                <a:solidFill>
                  <a:srgbClr val="CC0000"/>
                </a:solidFill>
              </a:rPr>
              <a:t>  M(x, u) = 1</a:t>
            </a: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>
              <a:solidFill>
                <a:srgbClr val="CC0000"/>
              </a:solidFill>
            </a:endParaRPr>
          </a:p>
          <a:p>
            <a:pPr marL="82296" lvl="1" indent="0" algn="just">
              <a:spcBef>
                <a:spcPts val="600"/>
              </a:spcBef>
              <a:buSzPct val="80000"/>
              <a:buNone/>
            </a:pPr>
            <a:endParaRPr lang="en-US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algn="just"/>
            <a:endParaRPr lang="en-US" sz="2800" dirty="0"/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82296" indent="0" algn="just">
              <a:buNone/>
            </a:pPr>
            <a:endParaRPr lang="en-US" sz="2800" dirty="0">
              <a:solidFill>
                <a:srgbClr val="000000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>
            <a:off x="6019800" y="35052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2209800" y="29718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Left-Right Arrow 12"/>
          <p:cNvSpPr/>
          <p:nvPr/>
        </p:nvSpPr>
        <p:spPr>
          <a:xfrm>
            <a:off x="25908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Left-Right Arrow 14"/>
          <p:cNvSpPr/>
          <p:nvPr/>
        </p:nvSpPr>
        <p:spPr>
          <a:xfrm>
            <a:off x="2590800" y="30480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Left-Right Arrow 15"/>
          <p:cNvSpPr/>
          <p:nvPr/>
        </p:nvSpPr>
        <p:spPr>
          <a:xfrm>
            <a:off x="2590800" y="3581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2209800" y="3505200"/>
            <a:ext cx="1524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Left-Right Arrow 17"/>
          <p:cNvSpPr/>
          <p:nvPr/>
        </p:nvSpPr>
        <p:spPr>
          <a:xfrm>
            <a:off x="2590800" y="54864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502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987260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81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   Proof.</a:t>
            </a:r>
            <a:r>
              <a:rPr lang="en-US" sz="2800" dirty="0" smtClean="0"/>
              <a:t>  Let  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/>
              <a:t>   Then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endParaRPr lang="en-US" sz="2800" dirty="0" smtClean="0">
              <a:solidFill>
                <a:srgbClr val="CC0000"/>
              </a:solidFill>
            </a:endParaRP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49530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177662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81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   Proof.</a:t>
            </a:r>
            <a:r>
              <a:rPr lang="en-US" sz="2800" dirty="0" smtClean="0"/>
              <a:t>  Let  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/>
              <a:t>   Then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r>
              <a:rPr lang="en-US" sz="2800" dirty="0">
                <a:solidFill>
                  <a:srgbClr val="CC0000"/>
                </a:solidFill>
              </a:rPr>
              <a:t>L  </a:t>
            </a:r>
            <a:r>
              <a:rPr lang="en-US" sz="2800" dirty="0" smtClean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     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49530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14600" y="54864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1828800" y="5562600"/>
            <a:ext cx="381000" cy="152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50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5181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SAT </a:t>
            </a:r>
            <a:r>
              <a:rPr lang="en-US" sz="2800" dirty="0" smtClean="0"/>
              <a:t>is co-NP-complete.</a:t>
            </a:r>
          </a:p>
          <a:p>
            <a:pPr marL="82296" indent="0" algn="just">
              <a:buNone/>
            </a:pPr>
            <a:r>
              <a:rPr lang="en-US" sz="2800" dirty="0" smtClean="0">
                <a:solidFill>
                  <a:srgbClr val="993300"/>
                </a:solidFill>
              </a:rPr>
              <a:t>   Proof.</a:t>
            </a:r>
            <a:r>
              <a:rPr lang="en-US" sz="2800" dirty="0" smtClean="0"/>
              <a:t>  Let   </a:t>
            </a:r>
            <a:r>
              <a:rPr lang="en-US" sz="2800" dirty="0" smtClean="0">
                <a:solidFill>
                  <a:srgbClr val="CC0000"/>
                </a:solidFill>
              </a:rPr>
              <a:t>L 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∈</a:t>
            </a:r>
            <a:r>
              <a:rPr lang="en-US" sz="2800" dirty="0" smtClean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.</a:t>
            </a:r>
            <a:r>
              <a:rPr lang="en-US" sz="2800" dirty="0" smtClean="0"/>
              <a:t>   Then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     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 </a:t>
            </a:r>
            <a:r>
              <a:rPr lang="en-US" sz="2800" dirty="0">
                <a:solidFill>
                  <a:srgbClr val="CC0000"/>
                </a:solidFill>
              </a:rPr>
              <a:t>∈</a:t>
            </a:r>
            <a:r>
              <a:rPr lang="en-US" sz="2800" dirty="0"/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3366FF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                    </a:t>
            </a:r>
            <a:r>
              <a:rPr lang="en-US" sz="2800" dirty="0">
                <a:solidFill>
                  <a:srgbClr val="CC0000"/>
                </a:solidFill>
              </a:rPr>
              <a:t>L  </a:t>
            </a:r>
            <a:r>
              <a:rPr lang="en-US" sz="2800" dirty="0" smtClean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                    L  </a:t>
            </a:r>
            <a:r>
              <a:rPr lang="en-US" sz="2800" dirty="0">
                <a:solidFill>
                  <a:srgbClr val="CC0000"/>
                </a:solidFill>
              </a:rPr>
              <a:t>≤</a:t>
            </a:r>
            <a:r>
              <a:rPr lang="en-US" sz="2800" baseline="-25000" dirty="0">
                <a:solidFill>
                  <a:srgbClr val="CC0000"/>
                </a:solidFill>
              </a:rPr>
              <a:t>p</a:t>
            </a:r>
            <a:r>
              <a:rPr lang="en-US" sz="2800" dirty="0" smtClean="0">
                <a:solidFill>
                  <a:srgbClr val="CC0000"/>
                </a:solidFill>
              </a:rPr>
              <a:t> SAT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2286000" y="38862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2514600" y="49530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>
            <a:off x="2514600" y="5486400"/>
            <a:ext cx="228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3352800" y="5943600"/>
            <a:ext cx="609600" cy="0"/>
          </a:xfrm>
          <a:prstGeom prst="line">
            <a:avLst/>
          </a:prstGeom>
          <a:ln>
            <a:solidFill>
              <a:srgbClr val="CC0000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ight Arrow 8"/>
          <p:cNvSpPr/>
          <p:nvPr/>
        </p:nvSpPr>
        <p:spPr>
          <a:xfrm>
            <a:off x="1828800" y="5562600"/>
            <a:ext cx="381000" cy="152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828800" y="6019800"/>
            <a:ext cx="381000" cy="1524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574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o-NP-completeness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686800" cy="4800600"/>
          </a:xfrm>
        </p:spPr>
        <p:txBody>
          <a:bodyPr/>
          <a:lstStyle/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Definition.</a:t>
            </a:r>
            <a:r>
              <a:rPr lang="en-US" sz="2800" dirty="0" smtClean="0"/>
              <a:t>  A language </a:t>
            </a:r>
            <a:r>
              <a:rPr lang="en-IN" sz="2800" dirty="0" smtClean="0">
                <a:solidFill>
                  <a:srgbClr val="CC0000"/>
                </a:solidFill>
              </a:rPr>
              <a:t>L’ </a:t>
            </a:r>
            <a:r>
              <a:rPr lang="en-US" sz="2800" dirty="0">
                <a:solidFill>
                  <a:srgbClr val="CC0000"/>
                </a:solidFill>
              </a:rPr>
              <a:t>⊆ {0,1}* </a:t>
            </a:r>
            <a:r>
              <a:rPr lang="en-US" sz="2800" dirty="0"/>
              <a:t>is </a:t>
            </a:r>
            <a:r>
              <a:rPr lang="en-US" sz="2800" i="1" dirty="0" smtClean="0">
                <a:solidFill>
                  <a:srgbClr val="000000"/>
                </a:solidFill>
              </a:rPr>
              <a:t>co-NP-complete</a:t>
            </a:r>
            <a:r>
              <a:rPr lang="en-US" sz="2800" dirty="0" smtClean="0">
                <a:solidFill>
                  <a:srgbClr val="3366FF"/>
                </a:solidFill>
              </a:rPr>
              <a:t> </a:t>
            </a:r>
            <a:r>
              <a:rPr lang="en-US" sz="2800" dirty="0" smtClean="0"/>
              <a:t>if</a:t>
            </a:r>
          </a:p>
          <a:p>
            <a:pPr lvl="1" algn="just">
              <a:buFont typeface="Wingdings" charset="2"/>
              <a:buChar char="Ø"/>
            </a:pPr>
            <a:r>
              <a:rPr lang="en-US" dirty="0" smtClean="0"/>
              <a:t> L’ is in </a:t>
            </a:r>
            <a:r>
              <a:rPr lang="en-US" dirty="0" smtClean="0">
                <a:solidFill>
                  <a:srgbClr val="3366FF"/>
                </a:solidFill>
              </a:rPr>
              <a:t>co-NP</a:t>
            </a:r>
          </a:p>
          <a:p>
            <a:pPr lvl="1" algn="just">
              <a:buFont typeface="Wingdings" charset="2"/>
              <a:buChar char="Ø"/>
            </a:pPr>
            <a:r>
              <a:rPr lang="en-US" dirty="0"/>
              <a:t> </a:t>
            </a:r>
            <a:r>
              <a:rPr lang="en-US" dirty="0" smtClean="0"/>
              <a:t>Every language</a:t>
            </a:r>
            <a:r>
              <a:rPr lang="en-US" dirty="0" smtClean="0">
                <a:solidFill>
                  <a:srgbClr val="CC0000"/>
                </a:solidFill>
              </a:rPr>
              <a:t> L </a:t>
            </a:r>
            <a:r>
              <a:rPr lang="en-US" dirty="0" smtClean="0"/>
              <a:t>in</a:t>
            </a:r>
            <a:r>
              <a:rPr lang="en-US" dirty="0" smtClean="0">
                <a:solidFill>
                  <a:srgbClr val="CC0000"/>
                </a:solidFill>
              </a:rPr>
              <a:t> </a:t>
            </a:r>
            <a:r>
              <a:rPr lang="en-US" dirty="0" smtClean="0">
                <a:solidFill>
                  <a:srgbClr val="3366FF"/>
                </a:solidFill>
              </a:rPr>
              <a:t>co-NP </a:t>
            </a:r>
            <a:r>
              <a:rPr lang="en-US" dirty="0" smtClean="0">
                <a:solidFill>
                  <a:srgbClr val="000000"/>
                </a:solidFill>
              </a:rPr>
              <a:t>is polynomial-time (Karp) reducible to</a:t>
            </a:r>
            <a:r>
              <a:rPr lang="en-US" dirty="0" smtClean="0">
                <a:solidFill>
                  <a:srgbClr val="CC0000"/>
                </a:solidFill>
              </a:rPr>
              <a:t> L’</a:t>
            </a:r>
            <a:r>
              <a:rPr lang="en-US" dirty="0" smtClean="0">
                <a:solidFill>
                  <a:srgbClr val="000000"/>
                </a:solidFill>
              </a:rPr>
              <a:t>.</a:t>
            </a:r>
            <a:endParaRPr lang="en-US" dirty="0">
              <a:solidFill>
                <a:srgbClr val="000000"/>
              </a:solidFill>
            </a:endParaRPr>
          </a:p>
          <a:p>
            <a:pPr lvl="1" algn="just">
              <a:buFont typeface="Wingdings" charset="2"/>
              <a:buChar char="Ø"/>
            </a:pPr>
            <a:endParaRPr lang="en-US" dirty="0" smtClean="0">
              <a:solidFill>
                <a:srgbClr val="000000"/>
              </a:solidFill>
            </a:endParaRPr>
          </a:p>
          <a:p>
            <a:pPr algn="just">
              <a:buFont typeface="Arial"/>
              <a:buChar char="•"/>
            </a:pPr>
            <a:r>
              <a:rPr lang="en-US" sz="2800" dirty="0" smtClean="0">
                <a:solidFill>
                  <a:schemeClr val="accent4"/>
                </a:solidFill>
              </a:rPr>
              <a:t>Theorem.</a:t>
            </a:r>
            <a:r>
              <a:rPr lang="en-US" sz="2800" dirty="0" smtClean="0">
                <a:solidFill>
                  <a:srgbClr val="000000"/>
                </a:solidFill>
              </a:rPr>
              <a:t>  Let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      </a:t>
            </a:r>
            <a:r>
              <a:rPr lang="en-US" sz="2800" dirty="0" smtClean="0">
                <a:solidFill>
                  <a:srgbClr val="CC0000"/>
                </a:solidFill>
              </a:rPr>
              <a:t>TAUTOLOGY = </a:t>
            </a:r>
            <a:r>
              <a:rPr lang="en-US" sz="2800" dirty="0" smtClean="0">
                <a:solidFill>
                  <a:srgbClr val="000000"/>
                </a:solidFill>
              </a:rPr>
              <a:t>{</a:t>
            </a:r>
            <a:r>
              <a:rPr lang="en-US" sz="2800" dirty="0" err="1">
                <a:solidFill>
                  <a:srgbClr val="CC0000"/>
                </a:solidFill>
              </a:rPr>
              <a:t>ϕ</a:t>
            </a:r>
            <a:r>
              <a:rPr lang="en-US" sz="2800" dirty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CC0000"/>
                </a:solidFill>
              </a:rPr>
              <a:t>:  </a:t>
            </a:r>
            <a:r>
              <a:rPr lang="en-US" sz="2800" dirty="0" smtClean="0">
                <a:solidFill>
                  <a:srgbClr val="000000"/>
                </a:solidFill>
              </a:rPr>
              <a:t>every assignment satisfies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}.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CC0000"/>
                </a:solidFill>
              </a:rPr>
              <a:t>TAUTOLOGY</a:t>
            </a:r>
            <a:r>
              <a:rPr lang="en-US" sz="2800" dirty="0" smtClean="0">
                <a:solidFill>
                  <a:srgbClr val="000000"/>
                </a:solidFill>
              </a:rPr>
              <a:t> is </a:t>
            </a:r>
            <a:r>
              <a:rPr lang="en-US" sz="2800" dirty="0" smtClean="0">
                <a:solidFill>
                  <a:srgbClr val="3366FF"/>
                </a:solidFill>
              </a:rPr>
              <a:t>co-NP</a:t>
            </a:r>
            <a:r>
              <a:rPr lang="en-US" sz="2800" dirty="0" smtClean="0">
                <a:solidFill>
                  <a:srgbClr val="000000"/>
                </a:solidFill>
              </a:rPr>
              <a:t> complete. </a:t>
            </a:r>
          </a:p>
          <a:p>
            <a:pPr marL="82296" indent="0" algn="just">
              <a:buNone/>
            </a:pPr>
            <a:r>
              <a:rPr lang="en-US" sz="2800" dirty="0">
                <a:solidFill>
                  <a:srgbClr val="000000"/>
                </a:solidFill>
              </a:rPr>
              <a:t> </a:t>
            </a:r>
            <a:r>
              <a:rPr lang="en-US" sz="2800" dirty="0" smtClean="0">
                <a:solidFill>
                  <a:srgbClr val="000000"/>
                </a:solidFill>
              </a:rPr>
              <a:t>  </a:t>
            </a:r>
            <a:r>
              <a:rPr lang="en-US" sz="2800" dirty="0" smtClean="0">
                <a:solidFill>
                  <a:srgbClr val="993300"/>
                </a:solidFill>
              </a:rPr>
              <a:t>Proof.</a:t>
            </a:r>
            <a:r>
              <a:rPr lang="en-US" sz="2800" dirty="0" smtClean="0">
                <a:solidFill>
                  <a:srgbClr val="000000"/>
                </a:solidFill>
              </a:rPr>
              <a:t>   Similar </a:t>
            </a:r>
            <a:r>
              <a:rPr lang="en-US" sz="2800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(homework)</a:t>
            </a:r>
          </a:p>
        </p:txBody>
      </p:sp>
    </p:spTree>
    <p:extLst>
      <p:ext uri="{BB962C8B-B14F-4D97-AF65-F5344CB8AC3E}">
        <p14:creationId xmlns:p14="http://schemas.microsoft.com/office/powerpoint/2010/main" val="456676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endParaRPr lang="en-US" sz="2800" dirty="0"/>
          </a:p>
          <a:p>
            <a:pPr algn="just"/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282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1707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985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  <a:endParaRPr lang="en-IN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 rot="19811939">
            <a:off x="6394794" y="4532762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 rot="1765352">
            <a:off x="7025815" y="4537687"/>
            <a:ext cx="1340052" cy="2172278"/>
          </a:xfrm>
          <a:prstGeom prst="ellipse">
            <a:avLst/>
          </a:prstGeom>
          <a:solidFill>
            <a:schemeClr val="accent1">
              <a:lumMod val="40000"/>
              <a:lumOff val="60000"/>
              <a:alpha val="5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7035872" y="5720228"/>
            <a:ext cx="685800" cy="8382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426272" y="4882028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NP</a:t>
            </a:r>
            <a:endParaRPr lang="en-US" sz="2000" dirty="0"/>
          </a:p>
        </p:txBody>
      </p:sp>
      <p:sp>
        <p:nvSpPr>
          <p:cNvPr id="11" name="TextBox 10"/>
          <p:cNvSpPr txBox="1"/>
          <p:nvPr/>
        </p:nvSpPr>
        <p:spPr>
          <a:xfrm>
            <a:off x="7645472" y="4882028"/>
            <a:ext cx="99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c</a:t>
            </a:r>
            <a:r>
              <a:rPr lang="en-US" sz="2000" dirty="0" smtClean="0"/>
              <a:t>o-NP</a:t>
            </a:r>
            <a:endParaRPr lang="en-US" sz="2000" dirty="0"/>
          </a:p>
        </p:txBody>
      </p:sp>
      <p:sp>
        <p:nvSpPr>
          <p:cNvPr id="12" name="TextBox 11"/>
          <p:cNvSpPr txBox="1"/>
          <p:nvPr/>
        </p:nvSpPr>
        <p:spPr>
          <a:xfrm>
            <a:off x="7188272" y="5960496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P</a:t>
            </a:r>
            <a:endParaRPr lang="en-US" sz="2000" dirty="0"/>
          </a:p>
        </p:txBody>
      </p:sp>
      <p:sp>
        <p:nvSpPr>
          <p:cNvPr id="4" name="Oval 3"/>
          <p:cNvSpPr/>
          <p:nvPr/>
        </p:nvSpPr>
        <p:spPr>
          <a:xfrm>
            <a:off x="6248400" y="3505200"/>
            <a:ext cx="2286000" cy="3124200"/>
          </a:xfrm>
          <a:prstGeom prst="ellipse">
            <a:avLst/>
          </a:prstGeom>
          <a:noFill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7086600" y="3886200"/>
            <a:ext cx="76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EXP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989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rgbClr val="008000"/>
                </a:solidFill>
              </a:rPr>
              <a:t>Exponential Time Hypothesis. </a:t>
            </a:r>
            <a:r>
              <a:rPr lang="en-US" sz="2800" i="1" dirty="0" smtClean="0">
                <a:solidFill>
                  <a:srgbClr val="660066"/>
                </a:solidFill>
              </a:rPr>
              <a:t>(</a:t>
            </a:r>
            <a:r>
              <a:rPr lang="en-US" sz="2800" i="1" dirty="0" err="1" smtClean="0">
                <a:solidFill>
                  <a:srgbClr val="660066"/>
                </a:solidFill>
              </a:rPr>
              <a:t>Impagliazzo</a:t>
            </a:r>
            <a:r>
              <a:rPr lang="en-US" sz="2800" i="1" dirty="0" smtClean="0">
                <a:solidFill>
                  <a:srgbClr val="660066"/>
                </a:solidFill>
              </a:rPr>
              <a:t> &amp; </a:t>
            </a:r>
            <a:r>
              <a:rPr lang="en-US" sz="2800" i="1" dirty="0" err="1" smtClean="0">
                <a:solidFill>
                  <a:srgbClr val="660066"/>
                </a:solidFill>
              </a:rPr>
              <a:t>Paturi</a:t>
            </a:r>
            <a:r>
              <a:rPr lang="en-US" sz="2800" i="1" dirty="0" smtClean="0">
                <a:solidFill>
                  <a:srgbClr val="660066"/>
                </a:solidFill>
              </a:rPr>
              <a:t>)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smtClean="0"/>
              <a:t>Any algorithm for </a:t>
            </a:r>
            <a:r>
              <a:rPr lang="en-US" sz="2800" dirty="0" smtClean="0">
                <a:solidFill>
                  <a:srgbClr val="CC0000"/>
                </a:solidFill>
              </a:rPr>
              <a:t>3-SAT </a:t>
            </a:r>
            <a:r>
              <a:rPr lang="en-US" sz="2800" dirty="0" smtClean="0"/>
              <a:t>takes time </a:t>
            </a:r>
            <a:r>
              <a:rPr lang="en-US" sz="2800" dirty="0" err="1" smtClean="0">
                <a:solidFill>
                  <a:srgbClr val="CC0000"/>
                </a:solidFill>
              </a:rPr>
              <a:t>Ω</a:t>
            </a:r>
            <a:r>
              <a:rPr lang="en-US" sz="2800" dirty="0" smtClean="0">
                <a:solidFill>
                  <a:srgbClr val="CC0000"/>
                </a:solidFill>
              </a:rPr>
              <a:t>(2</a:t>
            </a:r>
            <a:r>
              <a:rPr lang="en-US" sz="2800" baseline="30000" dirty="0" smtClean="0">
                <a:solidFill>
                  <a:srgbClr val="CC0000"/>
                </a:solidFill>
              </a:rPr>
              <a:t>δ.n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/>
              <a:t> is a constant and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is the input size. </a:t>
            </a:r>
            <a:endParaRPr lang="en-IN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890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7756263" cy="1054250"/>
          </a:xfrm>
        </p:spPr>
        <p:txBody>
          <a:bodyPr/>
          <a:lstStyle/>
          <a:p>
            <a:r>
              <a:rPr lang="en-US" dirty="0" smtClean="0"/>
              <a:t>Class EXP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382000" cy="4800600"/>
          </a:xfrm>
        </p:spPr>
        <p:txBody>
          <a:bodyPr/>
          <a:lstStyle/>
          <a:p>
            <a:pPr algn="just"/>
            <a:r>
              <a:rPr lang="en-IN" sz="2800" dirty="0" smtClean="0">
                <a:solidFill>
                  <a:schemeClr val="accent4"/>
                </a:solidFill>
              </a:rPr>
              <a:t>Definition.  </a:t>
            </a:r>
            <a:r>
              <a:rPr lang="en-IN" sz="2800" dirty="0" smtClean="0"/>
              <a:t>Class </a:t>
            </a:r>
            <a:r>
              <a:rPr lang="en-IN" sz="2800" dirty="0" smtClean="0">
                <a:solidFill>
                  <a:srgbClr val="3366FF"/>
                </a:solidFill>
              </a:rPr>
              <a:t>EXP</a:t>
            </a:r>
            <a:r>
              <a:rPr lang="en-IN" sz="2800" dirty="0" smtClean="0"/>
              <a:t> is the exponential time analogue of class </a:t>
            </a:r>
            <a:r>
              <a:rPr lang="en-IN" sz="2800" dirty="0" smtClean="0">
                <a:solidFill>
                  <a:srgbClr val="3366FF"/>
                </a:solidFill>
              </a:rPr>
              <a:t>P</a:t>
            </a:r>
            <a:r>
              <a:rPr lang="en-IN" sz="2800" dirty="0" smtClean="0"/>
              <a:t>. </a:t>
            </a:r>
          </a:p>
          <a:p>
            <a:pPr marL="82296" indent="0" algn="just">
              <a:buNone/>
            </a:pPr>
            <a:r>
              <a:rPr lang="en-IN" sz="2800" dirty="0"/>
              <a:t> </a:t>
            </a:r>
            <a:r>
              <a:rPr lang="en-IN" sz="2800" dirty="0" smtClean="0"/>
              <a:t>                  </a:t>
            </a:r>
            <a:r>
              <a:rPr lang="en-IN" sz="2800" dirty="0" smtClean="0">
                <a:solidFill>
                  <a:srgbClr val="3366FF"/>
                </a:solidFill>
              </a:rPr>
              <a:t>EXP  =  </a:t>
            </a:r>
            <a:r>
              <a:rPr lang="en-US" sz="2800" dirty="0">
                <a:solidFill>
                  <a:srgbClr val="3366FF"/>
                </a:solidFill>
              </a:rPr>
              <a:t>∪ DTIME </a:t>
            </a:r>
            <a:r>
              <a:rPr lang="en-US" sz="2800" dirty="0" smtClean="0">
                <a:solidFill>
                  <a:srgbClr val="3366FF"/>
                </a:solidFill>
              </a:rPr>
              <a:t>( 2</a:t>
            </a:r>
            <a:r>
              <a:rPr lang="en-US" sz="2800" baseline="30000" dirty="0" smtClean="0">
                <a:solidFill>
                  <a:srgbClr val="3366FF"/>
                </a:solidFill>
              </a:rPr>
              <a:t>n   </a:t>
            </a:r>
            <a:r>
              <a:rPr lang="en-US" sz="2800" dirty="0" smtClean="0">
                <a:solidFill>
                  <a:srgbClr val="3366FF"/>
                </a:solidFill>
              </a:rPr>
              <a:t>) 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chemeClr val="accent4"/>
                </a:solidFill>
              </a:rPr>
              <a:t>Observation.</a:t>
            </a:r>
            <a:r>
              <a:rPr lang="en-US" sz="2800" dirty="0" smtClean="0">
                <a:solidFill>
                  <a:srgbClr val="3366FF"/>
                </a:solidFill>
              </a:rPr>
              <a:t>   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NP  </a:t>
            </a:r>
            <a:r>
              <a:rPr lang="en-US" sz="2800" dirty="0">
                <a:solidFill>
                  <a:srgbClr val="CC0000"/>
                </a:solidFill>
              </a:rPr>
              <a:t>⊆</a:t>
            </a:r>
            <a:r>
              <a:rPr lang="en-US" sz="2800" dirty="0" smtClean="0">
                <a:solidFill>
                  <a:srgbClr val="3366FF"/>
                </a:solidFill>
              </a:rPr>
              <a:t>  EXP</a:t>
            </a:r>
          </a:p>
          <a:p>
            <a:pPr algn="just"/>
            <a:endParaRPr lang="en-US" sz="2800" dirty="0">
              <a:solidFill>
                <a:srgbClr val="3366FF"/>
              </a:solidFill>
            </a:endParaRPr>
          </a:p>
          <a:p>
            <a:pPr algn="just"/>
            <a:r>
              <a:rPr lang="en-US" sz="2800" dirty="0" smtClean="0">
                <a:solidFill>
                  <a:srgbClr val="008000"/>
                </a:solidFill>
              </a:rPr>
              <a:t>Exponential Time Hypothesis. </a:t>
            </a:r>
            <a:r>
              <a:rPr lang="en-US" sz="2800" i="1" dirty="0" smtClean="0">
                <a:solidFill>
                  <a:srgbClr val="660066"/>
                </a:solidFill>
              </a:rPr>
              <a:t>(</a:t>
            </a:r>
            <a:r>
              <a:rPr lang="en-US" sz="2800" i="1" dirty="0" err="1" smtClean="0">
                <a:solidFill>
                  <a:srgbClr val="660066"/>
                </a:solidFill>
              </a:rPr>
              <a:t>Impagliazzo</a:t>
            </a:r>
            <a:r>
              <a:rPr lang="en-US" sz="2800" i="1" dirty="0" smtClean="0">
                <a:solidFill>
                  <a:srgbClr val="660066"/>
                </a:solidFill>
              </a:rPr>
              <a:t> &amp; </a:t>
            </a:r>
            <a:r>
              <a:rPr lang="en-US" sz="2800" i="1" dirty="0" err="1" smtClean="0">
                <a:solidFill>
                  <a:srgbClr val="660066"/>
                </a:solidFill>
              </a:rPr>
              <a:t>Paturi</a:t>
            </a:r>
            <a:r>
              <a:rPr lang="en-US" sz="2800" i="1" dirty="0" smtClean="0">
                <a:solidFill>
                  <a:srgbClr val="660066"/>
                </a:solidFill>
              </a:rPr>
              <a:t>)</a:t>
            </a:r>
            <a:r>
              <a:rPr lang="en-US" sz="2800" dirty="0" smtClean="0">
                <a:solidFill>
                  <a:srgbClr val="660066"/>
                </a:solidFill>
              </a:rPr>
              <a:t> </a:t>
            </a:r>
            <a:r>
              <a:rPr lang="en-US" sz="2800" dirty="0" smtClean="0"/>
              <a:t>Any algorithm for </a:t>
            </a:r>
            <a:r>
              <a:rPr lang="en-US" sz="2800" dirty="0" smtClean="0">
                <a:solidFill>
                  <a:srgbClr val="CC0000"/>
                </a:solidFill>
              </a:rPr>
              <a:t>3-SAT </a:t>
            </a:r>
            <a:r>
              <a:rPr lang="en-US" sz="2800" dirty="0" smtClean="0"/>
              <a:t>takes time </a:t>
            </a:r>
            <a:r>
              <a:rPr lang="en-US" sz="2800" dirty="0" err="1" smtClean="0">
                <a:solidFill>
                  <a:srgbClr val="CC0000"/>
                </a:solidFill>
              </a:rPr>
              <a:t>Ω</a:t>
            </a:r>
            <a:r>
              <a:rPr lang="en-US" sz="2800" dirty="0" smtClean="0">
                <a:solidFill>
                  <a:srgbClr val="CC0000"/>
                </a:solidFill>
              </a:rPr>
              <a:t>(2</a:t>
            </a:r>
            <a:r>
              <a:rPr lang="en-US" sz="2800" baseline="30000" dirty="0" smtClean="0">
                <a:solidFill>
                  <a:srgbClr val="CC0000"/>
                </a:solidFill>
              </a:rPr>
              <a:t>δ.n</a:t>
            </a:r>
            <a:r>
              <a:rPr lang="en-US" sz="2800" dirty="0" smtClean="0">
                <a:solidFill>
                  <a:srgbClr val="CC0000"/>
                </a:solidFill>
              </a:rPr>
              <a:t>)</a:t>
            </a:r>
            <a:r>
              <a:rPr lang="en-US" sz="2800" dirty="0" smtClean="0"/>
              <a:t>, where </a:t>
            </a:r>
            <a:r>
              <a:rPr lang="en-US" sz="2800" dirty="0" err="1" smtClean="0">
                <a:solidFill>
                  <a:srgbClr val="CC0000"/>
                </a:solidFill>
              </a:rPr>
              <a:t>δ</a:t>
            </a:r>
            <a:r>
              <a:rPr lang="en-US" sz="2800" dirty="0" smtClean="0"/>
              <a:t> is a constant and </a:t>
            </a:r>
            <a:r>
              <a:rPr lang="en-US" sz="2800" dirty="0" smtClean="0">
                <a:solidFill>
                  <a:srgbClr val="CC0000"/>
                </a:solidFill>
              </a:rPr>
              <a:t>n</a:t>
            </a:r>
            <a:r>
              <a:rPr lang="en-US" sz="2800" dirty="0" smtClean="0"/>
              <a:t> is the input size. </a:t>
            </a:r>
            <a:endParaRPr lang="en-IN" sz="2800" i="1" dirty="0"/>
          </a:p>
        </p:txBody>
      </p:sp>
      <p:sp>
        <p:nvSpPr>
          <p:cNvPr id="5" name="TextBox 4"/>
          <p:cNvSpPr txBox="1"/>
          <p:nvPr/>
        </p:nvSpPr>
        <p:spPr>
          <a:xfrm>
            <a:off x="5562600" y="2286000"/>
            <a:ext cx="30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3366FF"/>
                </a:solidFill>
              </a:rPr>
              <a:t>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429000" y="2819400"/>
            <a:ext cx="6858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500" dirty="0">
                <a:solidFill>
                  <a:srgbClr val="3366FF"/>
                </a:solidFill>
              </a:rPr>
              <a:t>c</a:t>
            </a:r>
            <a:r>
              <a:rPr lang="en-US" sz="1500" dirty="0" smtClean="0">
                <a:solidFill>
                  <a:srgbClr val="3366FF"/>
                </a:solidFill>
              </a:rPr>
              <a:t> ≥ 1</a:t>
            </a:r>
            <a:endParaRPr lang="en-US" sz="1500" dirty="0">
              <a:solidFill>
                <a:srgbClr val="3366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124200" y="58674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ETH          </a:t>
            </a:r>
            <a:r>
              <a:rPr lang="en-US" sz="2000" dirty="0" smtClean="0">
                <a:solidFill>
                  <a:srgbClr val="3366FF"/>
                </a:solidFill>
              </a:rPr>
              <a:t>P ≠ NP</a:t>
            </a:r>
            <a:endParaRPr lang="en-US" sz="2000" dirty="0">
              <a:solidFill>
                <a:srgbClr val="3366FF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3886200" y="6019800"/>
            <a:ext cx="228600" cy="152400"/>
          </a:xfrm>
          <a:prstGeom prst="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856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304800"/>
            <a:ext cx="8382000" cy="1054250"/>
          </a:xfrm>
        </p:spPr>
        <p:txBody>
          <a:bodyPr>
            <a:normAutofit/>
          </a:bodyPr>
          <a:lstStyle/>
          <a:p>
            <a:r>
              <a:rPr lang="en-US" dirty="0" smtClean="0"/>
              <a:t>Recap:  Cook-Levin theorem</a:t>
            </a:r>
            <a:endParaRPr 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447800"/>
            <a:ext cx="8534400" cy="5257800"/>
          </a:xfrm>
        </p:spPr>
        <p:txBody>
          <a:bodyPr>
            <a:normAutofit/>
          </a:bodyPr>
          <a:lstStyle/>
          <a:p>
            <a:pPr algn="just"/>
            <a:r>
              <a:rPr lang="en-US" sz="2800" dirty="0" smtClean="0"/>
              <a:t>Let </a:t>
            </a:r>
            <a:r>
              <a:rPr lang="en-US" sz="2800" dirty="0" smtClean="0">
                <a:solidFill>
                  <a:srgbClr val="CC0000"/>
                </a:solidFill>
              </a:rPr>
              <a:t>L</a:t>
            </a:r>
            <a:r>
              <a:rPr lang="en-US" sz="2800" dirty="0" smtClean="0"/>
              <a:t> ∈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>
                <a:solidFill>
                  <a:srgbClr val="3366FF"/>
                </a:solidFill>
              </a:rPr>
              <a:t>NP</a:t>
            </a:r>
            <a:r>
              <a:rPr lang="en-US" sz="2800" dirty="0" smtClean="0"/>
              <a:t>. 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 smtClean="0"/>
              <a:t>We intend to come up with a polynomial time computable function </a:t>
            </a:r>
            <a:r>
              <a:rPr lang="en-US" sz="2800" dirty="0" smtClean="0">
                <a:solidFill>
                  <a:srgbClr val="CC0000"/>
                </a:solidFill>
              </a:rPr>
              <a:t>f:  x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/>
              <a:t>   </a:t>
            </a:r>
            <a:r>
              <a:rPr lang="en-US" sz="2800" dirty="0" err="1" smtClean="0"/>
              <a:t>s.t.</a:t>
            </a:r>
            <a:r>
              <a:rPr lang="en-US" sz="2800" dirty="0" smtClean="0"/>
              <a:t>,</a:t>
            </a:r>
          </a:p>
          <a:p>
            <a:pPr marL="82296" indent="0" algn="just">
              <a:buNone/>
            </a:pPr>
            <a:r>
              <a:rPr lang="en-US" sz="2800" dirty="0" smtClean="0"/>
              <a:t>               </a:t>
            </a:r>
            <a:r>
              <a:rPr lang="en-US" sz="2800" dirty="0" smtClean="0">
                <a:solidFill>
                  <a:srgbClr val="CC0000"/>
                </a:solidFill>
              </a:rPr>
              <a:t>x </a:t>
            </a:r>
            <a:r>
              <a:rPr lang="en-US" sz="2800" dirty="0">
                <a:solidFill>
                  <a:srgbClr val="CC0000"/>
                </a:solidFill>
              </a:rPr>
              <a:t>∈ L</a:t>
            </a:r>
            <a:r>
              <a:rPr lang="en-US" sz="2800" dirty="0"/>
              <a:t>          </a:t>
            </a:r>
            <a:r>
              <a:rPr lang="en-US" sz="2800" dirty="0" err="1" smtClean="0">
                <a:solidFill>
                  <a:srgbClr val="CC0000"/>
                </a:solidFill>
              </a:rPr>
              <a:t>ϕ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 </a:t>
            </a:r>
            <a:r>
              <a:rPr lang="en-US" sz="2800" dirty="0">
                <a:solidFill>
                  <a:srgbClr val="CC0000"/>
                </a:solidFill>
              </a:rPr>
              <a:t>∈ SAT</a:t>
            </a:r>
            <a:r>
              <a:rPr lang="en-US" sz="2800" dirty="0"/>
              <a:t>  </a:t>
            </a:r>
          </a:p>
          <a:p>
            <a:pPr marL="82296" indent="0" algn="just">
              <a:buNone/>
            </a:pPr>
            <a:endParaRPr lang="en-US" sz="2800" dirty="0"/>
          </a:p>
          <a:p>
            <a:pPr algn="just"/>
            <a:r>
              <a:rPr lang="en-US" sz="2800" dirty="0"/>
              <a:t>Language </a:t>
            </a:r>
            <a:r>
              <a:rPr lang="en-US" sz="2800" dirty="0">
                <a:solidFill>
                  <a:srgbClr val="CC0000"/>
                </a:solidFill>
              </a:rPr>
              <a:t>L</a:t>
            </a:r>
            <a:r>
              <a:rPr lang="en-US" sz="2800" dirty="0"/>
              <a:t> has a poly-time verifier </a:t>
            </a:r>
            <a:r>
              <a:rPr lang="en-US" sz="2800" dirty="0">
                <a:solidFill>
                  <a:srgbClr val="CC0000"/>
                </a:solidFill>
              </a:rPr>
              <a:t>M </a:t>
            </a:r>
            <a:r>
              <a:rPr lang="en-US" sz="2800" dirty="0"/>
              <a:t>such that</a:t>
            </a:r>
          </a:p>
          <a:p>
            <a:pPr marL="82296" lvl="3" indent="0" algn="just">
              <a:spcBef>
                <a:spcPts val="600"/>
              </a:spcBef>
              <a:buClr>
                <a:schemeClr val="accent1"/>
              </a:buClr>
              <a:buSzPct val="80000"/>
              <a:buNone/>
            </a:pPr>
            <a:r>
              <a:rPr lang="en-US" sz="2800" dirty="0"/>
              <a:t>              </a:t>
            </a:r>
            <a:r>
              <a:rPr lang="en-US" sz="2800" dirty="0" err="1">
                <a:solidFill>
                  <a:srgbClr val="CC0000"/>
                </a:solidFill>
              </a:rPr>
              <a:t>x∈L</a:t>
            </a:r>
            <a:r>
              <a:rPr lang="en-US" sz="2800" dirty="0">
                <a:solidFill>
                  <a:srgbClr val="CC0000"/>
                </a:solidFill>
              </a:rPr>
              <a:t>        </a:t>
            </a:r>
            <a:r>
              <a:rPr lang="en-US" sz="2800" dirty="0" err="1" smtClean="0">
                <a:solidFill>
                  <a:srgbClr val="CC0000"/>
                </a:solidFill>
              </a:rPr>
              <a:t>Ψ</a:t>
            </a:r>
            <a:r>
              <a:rPr lang="en-US" sz="2800" baseline="-25000" dirty="0" err="1" smtClean="0">
                <a:solidFill>
                  <a:srgbClr val="CC0000"/>
                </a:solidFill>
              </a:rPr>
              <a:t>x</a:t>
            </a:r>
            <a:r>
              <a:rPr lang="en-US" sz="2800" dirty="0" smtClean="0">
                <a:solidFill>
                  <a:srgbClr val="CC0000"/>
                </a:solidFill>
              </a:rPr>
              <a:t>(</a:t>
            </a:r>
            <a:r>
              <a:rPr lang="en-US" sz="2800" dirty="0">
                <a:solidFill>
                  <a:srgbClr val="CC0000"/>
                </a:solidFill>
              </a:rPr>
              <a:t>u) </a:t>
            </a:r>
            <a:r>
              <a:rPr lang="en-US" sz="2800" dirty="0" smtClean="0"/>
              <a:t>is </a:t>
            </a:r>
            <a:r>
              <a:rPr lang="en-US" sz="2800" dirty="0" err="1" smtClean="0"/>
              <a:t>satisfiable</a:t>
            </a:r>
            <a:endParaRPr lang="en-US" sz="2800" dirty="0"/>
          </a:p>
          <a:p>
            <a:pPr algn="just"/>
            <a:endParaRPr lang="en-US" sz="2800" dirty="0" smtClean="0"/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5257800" y="2209800"/>
            <a:ext cx="4572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257800" y="2133600"/>
            <a:ext cx="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" name="Left-Right Arrow 5"/>
          <p:cNvSpPr/>
          <p:nvPr/>
        </p:nvSpPr>
        <p:spPr>
          <a:xfrm>
            <a:off x="3200400" y="2590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Left-Right Arrow 7"/>
          <p:cNvSpPr/>
          <p:nvPr/>
        </p:nvSpPr>
        <p:spPr>
          <a:xfrm>
            <a:off x="2819400" y="4114800"/>
            <a:ext cx="381000" cy="152400"/>
          </a:xfrm>
          <a:prstGeom prst="leftRight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343400" y="4953000"/>
            <a:ext cx="457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a</a:t>
            </a:r>
            <a:r>
              <a:rPr lang="en-US" sz="2000" dirty="0" smtClean="0"/>
              <a:t> poly-size circuit but not a poly-size CNF</a:t>
            </a:r>
            <a:endParaRPr lang="en-US" sz="2000" dirty="0"/>
          </a:p>
        </p:txBody>
      </p:sp>
      <p:cxnSp>
        <p:nvCxnSpPr>
          <p:cNvPr id="10" name="Straight Arrow Connector 9"/>
          <p:cNvCxnSpPr>
            <a:stCxn id="4" idx="1"/>
          </p:cNvCxnSpPr>
          <p:nvPr/>
        </p:nvCxnSpPr>
        <p:spPr>
          <a:xfrm flipH="1" flipV="1">
            <a:off x="3581400" y="4343400"/>
            <a:ext cx="762000" cy="80965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5552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ＭＳ ゴシック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Solstice.thmx</Template>
  <TotalTime>5570</TotalTime>
  <Words>5266</Words>
  <Application>Microsoft Office PowerPoint</Application>
  <PresentationFormat>On-screen Show (4:3)</PresentationFormat>
  <Paragraphs>612</Paragraphs>
  <Slides>84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84</vt:i4>
      </vt:variant>
    </vt:vector>
  </HeadingPairs>
  <TitlesOfParts>
    <vt:vector size="85" baseType="lpstr">
      <vt:lpstr>Solstice</vt:lpstr>
      <vt:lpstr>Computational Complexity Theory</vt:lpstr>
      <vt:lpstr>Recap:  Cook-Levin theorem</vt:lpstr>
      <vt:lpstr>Recap:  Cook-Levin theorem</vt:lpstr>
      <vt:lpstr>Cook-Levin theorem:  Proof</vt:lpstr>
      <vt:lpstr>Cook-Levin theorem:  Proof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Recap:  Cook-Levin theorem</vt:lpstr>
      <vt:lpstr>NTM:  An alternate characterization of NP</vt:lpstr>
      <vt:lpstr>Nondeterministic Turing Machines</vt:lpstr>
      <vt:lpstr>Nondeterministic Turing Machines</vt:lpstr>
      <vt:lpstr>Nondeterministic Turing Machines</vt:lpstr>
      <vt:lpstr>Nondeterministic Turing Machines</vt:lpstr>
      <vt:lpstr>Nondeterministic Turing Machines</vt:lpstr>
      <vt:lpstr>Nondeterministic Turing Machines</vt:lpstr>
      <vt:lpstr>Nondeterministic Turing Machines</vt:lpstr>
      <vt:lpstr>Class NTIME</vt:lpstr>
      <vt:lpstr>Alternate characterization of NP</vt:lpstr>
      <vt:lpstr>Alternate characterization of NP</vt:lpstr>
      <vt:lpstr>Alternate characterization of NP</vt:lpstr>
      <vt:lpstr>Alternate characterization of NP</vt:lpstr>
      <vt:lpstr>Alternate characterization of NP</vt:lpstr>
      <vt:lpstr>Alternate characterization of NP</vt:lpstr>
      <vt:lpstr>Search versus Decision</vt:lpstr>
      <vt:lpstr>Search version of NP problems</vt:lpstr>
      <vt:lpstr>Search version of NP problems</vt:lpstr>
      <vt:lpstr>Decision versus Search</vt:lpstr>
      <vt:lpstr>Decision versus Search</vt:lpstr>
      <vt:lpstr>Decision versus Search</vt:lpstr>
      <vt:lpstr>Decision versus Search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SAT is downward self-reducible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≡ Search for NPC problems</vt:lpstr>
      <vt:lpstr>Decision versus Search</vt:lpstr>
      <vt:lpstr>Decision versus Search</vt:lpstr>
      <vt:lpstr>Decision versus Search</vt:lpstr>
      <vt:lpstr>Decision versus Search</vt:lpstr>
      <vt:lpstr>Class co-NP</vt:lpstr>
      <vt:lpstr>Class co-NP</vt:lpstr>
      <vt:lpstr>Class co-NP</vt:lpstr>
      <vt:lpstr>Class co-NP :  Alternate definition</vt:lpstr>
      <vt:lpstr>Class co-NP :  Alternate definition</vt:lpstr>
      <vt:lpstr>Class co-NP :  Alternate definition</vt:lpstr>
      <vt:lpstr>Class co-NP :  Alternate definition</vt:lpstr>
      <vt:lpstr>Class co-NP :  Alternate definition</vt:lpstr>
      <vt:lpstr>Class co-NP :  Alternate definition</vt:lpstr>
      <vt:lpstr>co-NP-completeness</vt:lpstr>
      <vt:lpstr>co-NP-completeness</vt:lpstr>
      <vt:lpstr>co-NP-completeness</vt:lpstr>
      <vt:lpstr>co-NP-completeness</vt:lpstr>
      <vt:lpstr>co-NP-completeness</vt:lpstr>
      <vt:lpstr>Class EXP</vt:lpstr>
      <vt:lpstr>Class EXP</vt:lpstr>
      <vt:lpstr>Class EXP</vt:lpstr>
      <vt:lpstr>Class EXP</vt:lpstr>
      <vt:lpstr>Class EXP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Chandan Saha</cp:lastModifiedBy>
  <cp:revision>822</cp:revision>
  <dcterms:created xsi:type="dcterms:W3CDTF">2013-06-25T04:38:04Z</dcterms:created>
  <dcterms:modified xsi:type="dcterms:W3CDTF">2016-08-16T07:57:56Z</dcterms:modified>
</cp:coreProperties>
</file>