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75"/>
  </p:notesMasterIdLst>
  <p:sldIdLst>
    <p:sldId id="256" r:id="rId2"/>
    <p:sldId id="840" r:id="rId3"/>
    <p:sldId id="842" r:id="rId4"/>
    <p:sldId id="844" r:id="rId5"/>
    <p:sldId id="847" r:id="rId6"/>
    <p:sldId id="700" r:id="rId7"/>
    <p:sldId id="701" r:id="rId8"/>
    <p:sldId id="734" r:id="rId9"/>
    <p:sldId id="818" r:id="rId10"/>
    <p:sldId id="751" r:id="rId11"/>
    <p:sldId id="585" r:id="rId12"/>
    <p:sldId id="586" r:id="rId13"/>
    <p:sldId id="753" r:id="rId14"/>
    <p:sldId id="754" r:id="rId15"/>
    <p:sldId id="755" r:id="rId16"/>
    <p:sldId id="756" r:id="rId17"/>
    <p:sldId id="587" r:id="rId18"/>
    <p:sldId id="757" r:id="rId19"/>
    <p:sldId id="758" r:id="rId20"/>
    <p:sldId id="760" r:id="rId21"/>
    <p:sldId id="759" r:id="rId22"/>
    <p:sldId id="761" r:id="rId23"/>
    <p:sldId id="762" r:id="rId24"/>
    <p:sldId id="763" r:id="rId25"/>
    <p:sldId id="764" r:id="rId26"/>
    <p:sldId id="765" r:id="rId27"/>
    <p:sldId id="766" r:id="rId28"/>
    <p:sldId id="767" r:id="rId29"/>
    <p:sldId id="768" r:id="rId30"/>
    <p:sldId id="769" r:id="rId31"/>
    <p:sldId id="770" r:id="rId32"/>
    <p:sldId id="771" r:id="rId33"/>
    <p:sldId id="774" r:id="rId34"/>
    <p:sldId id="773" r:id="rId35"/>
    <p:sldId id="775" r:id="rId36"/>
    <p:sldId id="776" r:id="rId37"/>
    <p:sldId id="777" r:id="rId38"/>
    <p:sldId id="778" r:id="rId39"/>
    <p:sldId id="779" r:id="rId40"/>
    <p:sldId id="611" r:id="rId41"/>
    <p:sldId id="781" r:id="rId42"/>
    <p:sldId id="782" r:id="rId43"/>
    <p:sldId id="783" r:id="rId44"/>
    <p:sldId id="784" r:id="rId45"/>
    <p:sldId id="785" r:id="rId46"/>
    <p:sldId id="786" r:id="rId47"/>
    <p:sldId id="788" r:id="rId48"/>
    <p:sldId id="780" r:id="rId49"/>
    <p:sldId id="790" r:id="rId50"/>
    <p:sldId id="791" r:id="rId51"/>
    <p:sldId id="792" r:id="rId52"/>
    <p:sldId id="794" r:id="rId53"/>
    <p:sldId id="793" r:id="rId54"/>
    <p:sldId id="796" r:id="rId55"/>
    <p:sldId id="795" r:id="rId56"/>
    <p:sldId id="797" r:id="rId57"/>
    <p:sldId id="798" r:id="rId58"/>
    <p:sldId id="799" r:id="rId59"/>
    <p:sldId id="800" r:id="rId60"/>
    <p:sldId id="801" r:id="rId61"/>
    <p:sldId id="803" r:id="rId62"/>
    <p:sldId id="804" r:id="rId63"/>
    <p:sldId id="805" r:id="rId64"/>
    <p:sldId id="806" r:id="rId65"/>
    <p:sldId id="807" r:id="rId66"/>
    <p:sldId id="808" r:id="rId67"/>
    <p:sldId id="809" r:id="rId68"/>
    <p:sldId id="810" r:id="rId69"/>
    <p:sldId id="811" r:id="rId70"/>
    <p:sldId id="812" r:id="rId71"/>
    <p:sldId id="813" r:id="rId72"/>
    <p:sldId id="814" r:id="rId73"/>
    <p:sldId id="815" r:id="rId7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100" d="100"/>
          <a:sy n="100" d="100"/>
        </p:scale>
        <p:origin x="-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theme" Target="theme/theme1.xml"/><Relationship Id="rId81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notesMaster" Target="notesMasters/notesMaster1.xml"/><Relationship Id="rId76" Type="http://schemas.openxmlformats.org/officeDocument/2006/relationships/printerSettings" Target="printerSettings/printerSettings1.bin"/><Relationship Id="rId77" Type="http://schemas.openxmlformats.org/officeDocument/2006/relationships/commentAuthors" Target="commentAuthors.xml"/><Relationship Id="rId78" Type="http://schemas.openxmlformats.org/officeDocument/2006/relationships/presProps" Target="presProps.xml"/><Relationship Id="rId79" Type="http://schemas.openxmlformats.org/officeDocument/2006/relationships/viewProps" Target="viewProp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23/08/16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</a:t>
            </a:r>
            <a:r>
              <a:rPr lang="en-US" sz="3400" dirty="0" smtClean="0">
                <a:solidFill>
                  <a:srgbClr val="A50021"/>
                </a:solidFill>
              </a:rPr>
              <a:t>5:  </a:t>
            </a:r>
            <a:r>
              <a:rPr lang="en-US" sz="3400" dirty="0" err="1" smtClean="0">
                <a:solidFill>
                  <a:srgbClr val="0033CC"/>
                </a:solidFill>
              </a:rPr>
              <a:t>Diagonalization</a:t>
            </a:r>
            <a:r>
              <a:rPr lang="en-US" sz="3400" dirty="0" err="1">
                <a:solidFill>
                  <a:srgbClr val="0033CC"/>
                </a:solidFill>
              </a:rPr>
              <a:t>,</a:t>
            </a:r>
            <a:r>
              <a:rPr lang="en-US" sz="3400" dirty="0" err="1" smtClean="0">
                <a:solidFill>
                  <a:srgbClr val="0033CC"/>
                </a:solidFill>
              </a:rPr>
              <a:t>Time</a:t>
            </a:r>
            <a:r>
              <a:rPr lang="en-US" sz="3400" dirty="0" smtClean="0">
                <a:solidFill>
                  <a:srgbClr val="0033CC"/>
                </a:solidFill>
              </a:rPr>
              <a:t> Hierarchy,   </a:t>
            </a:r>
            <a:endParaRPr lang="en-US" sz="3400" dirty="0" smtClean="0">
              <a:solidFill>
                <a:srgbClr val="0033CC"/>
              </a:solidFill>
            </a:endParaRP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</a:t>
            </a:r>
            <a:r>
              <a:rPr lang="en-US" sz="3400" dirty="0" smtClean="0">
                <a:solidFill>
                  <a:srgbClr val="0033CC"/>
                </a:solidFill>
              </a:rPr>
              <a:t>Ladner’s theorem</a:t>
            </a:r>
            <a:endParaRPr lang="en-US" sz="3400" dirty="0" smtClean="0">
              <a:solidFill>
                <a:srgbClr val="0033CC"/>
              </a:solidFill>
            </a:endParaRP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Class </a:t>
            </a:r>
            <a:r>
              <a:rPr lang="en-US" dirty="0" smtClean="0"/>
              <a:t>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rgbClr val="008000"/>
                </a:solidFill>
              </a:rPr>
              <a:t>Exponential Time Hypothesis. </a:t>
            </a:r>
            <a:r>
              <a:rPr lang="en-US" sz="2800" i="1" dirty="0" smtClean="0">
                <a:solidFill>
                  <a:srgbClr val="660066"/>
                </a:solidFill>
              </a:rPr>
              <a:t>(</a:t>
            </a:r>
            <a:r>
              <a:rPr lang="en-US" sz="2800" i="1" dirty="0" err="1" smtClean="0">
                <a:solidFill>
                  <a:srgbClr val="660066"/>
                </a:solidFill>
              </a:rPr>
              <a:t>Impagliazzo</a:t>
            </a:r>
            <a:r>
              <a:rPr lang="en-US" sz="2800" i="1" dirty="0" smtClean="0">
                <a:solidFill>
                  <a:srgbClr val="660066"/>
                </a:solidFill>
              </a:rPr>
              <a:t> &amp; </a:t>
            </a:r>
            <a:r>
              <a:rPr lang="en-US" sz="2800" i="1" dirty="0" err="1" smtClean="0">
                <a:solidFill>
                  <a:srgbClr val="660066"/>
                </a:solidFill>
              </a:rPr>
              <a:t>Paturi</a:t>
            </a:r>
            <a:r>
              <a:rPr lang="en-US" sz="2800" i="1" dirty="0" smtClean="0">
                <a:solidFill>
                  <a:srgbClr val="660066"/>
                </a:solidFill>
              </a:rPr>
              <a:t>)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Any algorithm for </a:t>
            </a:r>
            <a:r>
              <a:rPr lang="en-US" sz="2800" dirty="0" smtClean="0">
                <a:solidFill>
                  <a:srgbClr val="CC0000"/>
                </a:solidFill>
              </a:rPr>
              <a:t>3-SAT </a:t>
            </a:r>
            <a:r>
              <a:rPr lang="en-US" sz="2800" dirty="0" smtClean="0"/>
              <a:t>takes time </a:t>
            </a:r>
            <a:r>
              <a:rPr lang="en-US" sz="2800" dirty="0" err="1" smtClean="0">
                <a:solidFill>
                  <a:srgbClr val="CC0000"/>
                </a:solidFill>
              </a:rPr>
              <a:t>Ω</a:t>
            </a:r>
            <a:r>
              <a:rPr lang="en-US" sz="2800" dirty="0" smtClean="0">
                <a:solidFill>
                  <a:srgbClr val="CC0000"/>
                </a:solidFill>
              </a:rPr>
              <a:t>(2</a:t>
            </a:r>
            <a:r>
              <a:rPr lang="en-US" sz="2800" baseline="30000" dirty="0" smtClean="0">
                <a:solidFill>
                  <a:srgbClr val="CC0000"/>
                </a:solidFill>
              </a:rPr>
              <a:t>δ.n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/>
              <a:t> is a constant and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is the input size. </a:t>
            </a:r>
            <a:endParaRPr lang="en-IN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890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83137" y="267955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38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endParaRPr lang="en-IN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488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</p:txBody>
      </p:sp>
    </p:spTree>
    <p:extLst>
      <p:ext uri="{BB962C8B-B14F-4D97-AF65-F5344CB8AC3E}">
        <p14:creationId xmlns:p14="http://schemas.microsoft.com/office/powerpoint/2010/main" val="2882946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  <a:endParaRPr lang="en-IN" sz="28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586164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  <a:endParaRPr lang="en-IN" sz="2800" baseline="-25000" dirty="0" smtClean="0"/>
          </a:p>
        </p:txBody>
      </p:sp>
      <p:cxnSp>
        <p:nvCxnSpPr>
          <p:cNvPr id="7" name="Elbow Connector 6"/>
          <p:cNvCxnSpPr/>
          <p:nvPr/>
        </p:nvCxnSpPr>
        <p:spPr>
          <a:xfrm>
            <a:off x="2362200" y="4648200"/>
            <a:ext cx="685800" cy="53340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24200" y="5040868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If </a:t>
            </a:r>
            <a:r>
              <a:rPr lang="en-IN" sz="2400" dirty="0">
                <a:solidFill>
                  <a:srgbClr val="CC0000"/>
                </a:solidFill>
              </a:rPr>
              <a:t>M</a:t>
            </a:r>
            <a:r>
              <a:rPr lang="en-IN" sz="2400" baseline="-25000" dirty="0">
                <a:solidFill>
                  <a:srgbClr val="CC0000"/>
                </a:solidFill>
              </a:rPr>
              <a:t>α</a:t>
            </a:r>
            <a:r>
              <a:rPr lang="en-IN" sz="2400" dirty="0"/>
              <a:t> </a:t>
            </a:r>
            <a:r>
              <a:rPr lang="en-IN" sz="2400" dirty="0" smtClean="0"/>
              <a:t>takes </a:t>
            </a:r>
            <a:r>
              <a:rPr lang="en-IN" sz="2400" dirty="0" smtClean="0">
                <a:solidFill>
                  <a:srgbClr val="CC0000"/>
                </a:solidFill>
              </a:rPr>
              <a:t>T</a:t>
            </a:r>
            <a:r>
              <a:rPr lang="en-IN" sz="2400" dirty="0" smtClean="0"/>
              <a:t> time on </a:t>
            </a:r>
            <a:r>
              <a:rPr lang="en-IN" sz="2400" dirty="0">
                <a:solidFill>
                  <a:srgbClr val="CC0000"/>
                </a:solidFill>
              </a:rPr>
              <a:t>x</a:t>
            </a:r>
            <a:r>
              <a:rPr lang="en-IN" sz="2400" dirty="0"/>
              <a:t> </a:t>
            </a:r>
            <a:r>
              <a:rPr lang="en-IN" sz="2400" dirty="0" smtClean="0"/>
              <a:t>then </a:t>
            </a:r>
            <a:r>
              <a:rPr lang="en-IN" sz="2400" dirty="0" smtClean="0">
                <a:solidFill>
                  <a:srgbClr val="CC0000"/>
                </a:solidFill>
              </a:rPr>
              <a:t>U </a:t>
            </a:r>
            <a:r>
              <a:rPr lang="en-IN" sz="2400" dirty="0" smtClean="0"/>
              <a:t>takes </a:t>
            </a:r>
            <a:r>
              <a:rPr lang="en-IN" sz="2400" dirty="0" smtClean="0">
                <a:solidFill>
                  <a:srgbClr val="CC0000"/>
                </a:solidFill>
              </a:rPr>
              <a:t>O(T log T) </a:t>
            </a:r>
            <a:r>
              <a:rPr lang="en-IN" sz="2400" dirty="0" smtClean="0"/>
              <a:t>time to simulate </a:t>
            </a:r>
            <a:r>
              <a:rPr lang="en-IN" sz="2400" dirty="0">
                <a:solidFill>
                  <a:srgbClr val="CC0000"/>
                </a:solidFill>
              </a:rPr>
              <a:t>M</a:t>
            </a:r>
            <a:r>
              <a:rPr lang="en-IN" sz="2400" baseline="-25000" dirty="0">
                <a:solidFill>
                  <a:srgbClr val="CC0000"/>
                </a:solidFill>
              </a:rPr>
              <a:t>α</a:t>
            </a:r>
            <a:r>
              <a:rPr lang="en-IN" sz="2400" dirty="0"/>
              <a:t> on </a:t>
            </a:r>
            <a:r>
              <a:rPr lang="en-IN" sz="24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/>
              <a:t>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65018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IN" sz="2800" baseline="-250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Every string represents some TM,  and every TM can be represented by </a:t>
            </a:r>
            <a:r>
              <a:rPr lang="en-IN" sz="2800" u="sng" dirty="0" smtClean="0"/>
              <a:t>infinitely many </a:t>
            </a:r>
            <a:r>
              <a:rPr lang="en-IN" sz="2800" dirty="0" smtClean="0"/>
              <a:t>strings.</a:t>
            </a:r>
          </a:p>
        </p:txBody>
      </p:sp>
    </p:spTree>
    <p:extLst>
      <p:ext uri="{BB962C8B-B14F-4D97-AF65-F5344CB8AC3E}">
        <p14:creationId xmlns:p14="http://schemas.microsoft.com/office/powerpoint/2010/main" val="295788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</a:t>
            </a:r>
            <a:r>
              <a:rPr lang="en-IN" sz="2800" u="sng" dirty="0" smtClean="0"/>
              <a:t>time-constructible</a:t>
            </a:r>
            <a:r>
              <a:rPr lang="en-IN" sz="2800" dirty="0" smtClean="0"/>
              <a:t>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marL="82296" indent="0" algn="just">
              <a:buNone/>
            </a:pPr>
            <a:endParaRPr lang="en-IN" sz="2800" dirty="0" smtClean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5000" y="2052935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e.g.  f(n) = n,  g(n) = n</a:t>
            </a:r>
            <a:r>
              <a:rPr lang="en-US" sz="2400" baseline="30000" dirty="0"/>
              <a:t>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6246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8117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1556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NTMs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r>
              <a:rPr lang="en-IN" sz="2800" dirty="0"/>
              <a:t>Unlike DTMs,  NTMs are not intended to be physically realizable (because of the arbitrary nature of application of the transition functions).</a:t>
            </a:r>
            <a:endParaRPr lang="en-IN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125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Task:</a:t>
            </a:r>
            <a:r>
              <a:rPr lang="en-IN" sz="2800" dirty="0" smtClean="0"/>
              <a:t>  Show that there’s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decided by a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TM </a:t>
            </a:r>
            <a:r>
              <a:rPr lang="en-IN" sz="2800" dirty="0" smtClean="0">
                <a:solidFill>
                  <a:srgbClr val="CC0000"/>
                </a:solidFill>
              </a:rPr>
              <a:t>D</a:t>
            </a:r>
            <a:r>
              <a:rPr lang="en-IN" sz="2800" dirty="0" smtClean="0"/>
              <a:t> with time complexity </a:t>
            </a:r>
            <a:r>
              <a:rPr lang="en-IN" sz="2800" dirty="0" smtClean="0">
                <a:solidFill>
                  <a:srgbClr val="CC0000"/>
                </a:solidFill>
              </a:rPr>
              <a:t>O(n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/>
              <a:t>s.t., any TM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with runtime </a:t>
            </a:r>
            <a:r>
              <a:rPr lang="en-IN" sz="2800" dirty="0" smtClean="0">
                <a:solidFill>
                  <a:srgbClr val="CC0000"/>
                </a:solidFill>
              </a:rPr>
              <a:t>O(n)</a:t>
            </a:r>
            <a:r>
              <a:rPr lang="en-IN" sz="2800" dirty="0" smtClean="0"/>
              <a:t> cannot decide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82786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  <a:endParaRPr lang="en-IN" sz="28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2190721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steps.</a:t>
            </a:r>
          </a:p>
        </p:txBody>
      </p:sp>
    </p:spTree>
    <p:extLst>
      <p:ext uri="{BB962C8B-B14F-4D97-AF65-F5344CB8AC3E}">
        <p14:creationId xmlns:p14="http://schemas.microsoft.com/office/powerpoint/2010/main" val="676529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steps.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a. 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stops and outputs </a:t>
            </a:r>
            <a:r>
              <a:rPr lang="en-IN" sz="2800" dirty="0" smtClean="0">
                <a:solidFill>
                  <a:srgbClr val="CC0000"/>
                </a:solidFill>
              </a:rPr>
              <a:t>b </a:t>
            </a:r>
            <a:r>
              <a:rPr lang="en-IN" sz="2800" dirty="0" smtClean="0"/>
              <a:t>then output</a:t>
            </a:r>
            <a:r>
              <a:rPr lang="en-IN" sz="2800" dirty="0" smtClean="0">
                <a:solidFill>
                  <a:srgbClr val="CC0000"/>
                </a:solidFill>
              </a:rPr>
              <a:t> 1-b 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4097794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steps.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a. 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stops and outputs </a:t>
            </a:r>
            <a:r>
              <a:rPr lang="en-IN" sz="2800" dirty="0" smtClean="0">
                <a:solidFill>
                  <a:srgbClr val="CC0000"/>
                </a:solidFill>
              </a:rPr>
              <a:t>b </a:t>
            </a:r>
            <a:r>
              <a:rPr lang="en-IN" sz="2800" dirty="0" smtClean="0"/>
              <a:t>then output</a:t>
            </a:r>
            <a:r>
              <a:rPr lang="en-IN" sz="2800" dirty="0" smtClean="0">
                <a:solidFill>
                  <a:srgbClr val="CC0000"/>
                </a:solidFill>
              </a:rPr>
              <a:t> 1-b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             </a:t>
            </a:r>
            <a:r>
              <a:rPr lang="en-IN" sz="2800" dirty="0" smtClean="0">
                <a:solidFill>
                  <a:srgbClr val="000000"/>
                </a:solidFill>
              </a:rPr>
              <a:t>b.  otherwise, output </a:t>
            </a:r>
            <a:r>
              <a:rPr lang="en-IN" sz="2800" dirty="0" smtClean="0">
                <a:solidFill>
                  <a:srgbClr val="CC0000"/>
                </a:solidFill>
              </a:rPr>
              <a:t>1.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943041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</a:t>
            </a:r>
            <a:r>
              <a:rPr lang="en-IN" sz="2800" dirty="0"/>
              <a:t> </a:t>
            </a:r>
            <a:r>
              <a:rPr lang="en-IN" sz="2800" dirty="0" smtClean="0"/>
              <a:t>  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runs in </a:t>
            </a:r>
            <a:r>
              <a:rPr lang="en-IN" sz="2800" dirty="0" smtClean="0">
                <a:solidFill>
                  <a:srgbClr val="CC0000"/>
                </a:solidFill>
              </a:rPr>
              <a:t>O(n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) </a:t>
            </a:r>
            <a:r>
              <a:rPr lang="en-IN" sz="2800" dirty="0" smtClean="0"/>
              <a:t>time as </a:t>
            </a:r>
            <a:r>
              <a:rPr lang="en-IN" sz="2800" dirty="0" smtClean="0">
                <a:solidFill>
                  <a:srgbClr val="CC0000"/>
                </a:solidFill>
              </a:rPr>
              <a:t>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is time-constructible.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831306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</a:t>
            </a:r>
            <a:r>
              <a:rPr lang="en-IN" sz="2800" dirty="0" smtClean="0">
                <a:solidFill>
                  <a:schemeClr val="accent4"/>
                </a:solidFill>
              </a:rPr>
              <a:t>Claim.</a:t>
            </a:r>
            <a:r>
              <a:rPr lang="en-IN" sz="2800" dirty="0" smtClean="0"/>
              <a:t>  There’s no 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with running time </a:t>
            </a:r>
            <a:r>
              <a:rPr lang="en-IN" sz="2800" dirty="0" smtClean="0">
                <a:solidFill>
                  <a:srgbClr val="CC0000"/>
                </a:solidFill>
              </a:rPr>
              <a:t>O(n)</a:t>
            </a:r>
            <a:r>
              <a:rPr lang="en-IN" sz="2800" dirty="0" smtClean="0"/>
              <a:t> that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</a:t>
            </a:r>
            <a:r>
              <a:rPr lang="en-IN" sz="2800" dirty="0"/>
              <a:t> </a:t>
            </a:r>
            <a:r>
              <a:rPr lang="en-IN" sz="2800" dirty="0" smtClean="0"/>
              <a:t>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(the </a:t>
            </a:r>
            <a:r>
              <a:rPr lang="en-IN" sz="2800" dirty="0" smtClean="0"/>
              <a:t>language accepted by </a:t>
            </a:r>
            <a:r>
              <a:rPr lang="en-IN" sz="2800" dirty="0" smtClean="0">
                <a:solidFill>
                  <a:srgbClr val="CC0000"/>
                </a:solidFill>
              </a:rPr>
              <a:t>D</a:t>
            </a:r>
            <a:r>
              <a:rPr lang="en-IN" sz="2800" dirty="0" smtClean="0"/>
              <a:t>).</a:t>
            </a:r>
            <a:endParaRPr lang="en-IN" sz="2800" dirty="0" smtClean="0"/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881514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14192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1143000" y="4191000"/>
            <a:ext cx="152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19200" y="46482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32D2E"/>
                </a:solidFill>
              </a:rPr>
              <a:t>c</a:t>
            </a:r>
            <a:r>
              <a:rPr lang="en-US" sz="2000" dirty="0" smtClean="0"/>
              <a:t> is a constant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1692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598049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NTMs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u="sng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u="sng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</a:t>
            </a:r>
            <a:r>
              <a:rPr lang="en-IN" sz="2800" dirty="0" smtClean="0"/>
              <a:t>configuration) </a:t>
            </a:r>
            <a:r>
              <a:rPr lang="en-IN" sz="2800" dirty="0" smtClean="0"/>
              <a:t>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u="sng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/>
              <a:t>a </a:t>
            </a:r>
            <a:r>
              <a:rPr lang="en-IN" sz="2800" dirty="0" smtClean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every sequence 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>
                <a:solidFill>
                  <a:srgbClr val="CC0000"/>
                </a:solidFill>
              </a:rPr>
              <a:t>.</a:t>
            </a:r>
            <a:endParaRPr lang="en-US" dirty="0" smtClean="0"/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23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</p:txBody>
      </p:sp>
    </p:spTree>
    <p:extLst>
      <p:ext uri="{BB962C8B-B14F-4D97-AF65-F5344CB8AC3E}">
        <p14:creationId xmlns:p14="http://schemas.microsoft.com/office/powerpoint/2010/main" val="3950878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</a:t>
            </a:r>
          </a:p>
        </p:txBody>
      </p:sp>
    </p:spTree>
    <p:extLst>
      <p:ext uri="{BB962C8B-B14F-4D97-AF65-F5344CB8AC3E}">
        <p14:creationId xmlns:p14="http://schemas.microsoft.com/office/powerpoint/2010/main" val="3478930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</a:t>
            </a:r>
          </a:p>
        </p:txBody>
      </p:sp>
    </p:spTree>
    <p:extLst>
      <p:ext uri="{BB962C8B-B14F-4D97-AF65-F5344CB8AC3E}">
        <p14:creationId xmlns:p14="http://schemas.microsoft.com/office/powerpoint/2010/main" val="3560196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315200" y="5867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86600" y="63362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c</a:t>
            </a:r>
            <a:r>
              <a:rPr lang="en-US" dirty="0" smtClean="0">
                <a:solidFill>
                  <a:srgbClr val="CC0000"/>
                </a:solidFill>
              </a:rPr>
              <a:t>’</a:t>
            </a:r>
            <a:r>
              <a:rPr lang="en-US" dirty="0" smtClean="0"/>
              <a:t> is a constant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771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(</a:t>
            </a:r>
            <a:r>
              <a:rPr lang="en-IN" sz="2400" dirty="0">
                <a:solidFill>
                  <a:srgbClr val="000000"/>
                </a:solidFill>
              </a:rPr>
              <a:t>as </a:t>
            </a:r>
            <a:r>
              <a:rPr lang="en-IN" sz="2400" dirty="0">
                <a:solidFill>
                  <a:srgbClr val="CC0000"/>
                </a:solidFill>
              </a:rPr>
              <a:t>c’.c. |x|. log |x| </a:t>
            </a:r>
            <a:r>
              <a:rPr lang="en-IN" sz="2400" dirty="0" smtClean="0">
                <a:solidFill>
                  <a:srgbClr val="CC0000"/>
                </a:solidFill>
              </a:rPr>
              <a:t> &lt;  |x|</a:t>
            </a:r>
            <a:r>
              <a:rPr lang="en-IN" sz="2400" baseline="30000" dirty="0" smtClean="0">
                <a:solidFill>
                  <a:srgbClr val="CC0000"/>
                </a:solidFill>
              </a:rPr>
              <a:t>2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for </a:t>
            </a:r>
            <a:r>
              <a:rPr lang="en-IN" sz="2400" u="sng" dirty="0" smtClean="0">
                <a:solidFill>
                  <a:srgbClr val="000000"/>
                </a:solidFill>
              </a:rPr>
              <a:t>sufficiently large</a:t>
            </a:r>
            <a:r>
              <a:rPr lang="en-IN" sz="2400" dirty="0" smtClean="0">
                <a:solidFill>
                  <a:srgbClr val="000000"/>
                </a:solidFill>
              </a:rPr>
              <a:t> </a:t>
            </a:r>
            <a:r>
              <a:rPr lang="en-IN" sz="24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1182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And </a:t>
            </a:r>
            <a:r>
              <a:rPr lang="en-IN" sz="2400" dirty="0" smtClean="0">
                <a:solidFill>
                  <a:srgbClr val="CC0000"/>
                </a:solidFill>
              </a:rPr>
              <a:t>D</a:t>
            </a:r>
            <a:r>
              <a:rPr lang="en-IN" sz="2400" dirty="0" smtClean="0">
                <a:solidFill>
                  <a:srgbClr val="000000"/>
                </a:solidFill>
              </a:rPr>
              <a:t> outputs the opposite of what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000000"/>
                </a:solidFill>
              </a:rPr>
              <a:t> outputs. </a:t>
            </a:r>
          </a:p>
        </p:txBody>
      </p:sp>
    </p:spTree>
    <p:extLst>
      <p:ext uri="{BB962C8B-B14F-4D97-AF65-F5344CB8AC3E}">
        <p14:creationId xmlns:p14="http://schemas.microsoft.com/office/powerpoint/2010/main" val="572802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Hence, </a:t>
            </a:r>
            <a:r>
              <a:rPr lang="en-IN" sz="2400" dirty="0" smtClean="0">
                <a:solidFill>
                  <a:srgbClr val="C32D2E"/>
                </a:solidFill>
              </a:rPr>
              <a:t>D(x) = 1-b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002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Hence, </a:t>
            </a:r>
            <a:r>
              <a:rPr lang="en-IN" sz="2400" dirty="0" smtClean="0">
                <a:solidFill>
                  <a:srgbClr val="C32D2E"/>
                </a:solidFill>
              </a:rPr>
              <a:t>D(x) = 1-b</a:t>
            </a:r>
          </a:p>
          <a:p>
            <a:pPr marL="356616" lvl="1" indent="0" algn="just">
              <a:buNone/>
            </a:pPr>
            <a:endParaRPr lang="en-IN" sz="2400" dirty="0">
              <a:solidFill>
                <a:srgbClr val="C32D2E"/>
              </a:solidFill>
            </a:endParaRPr>
          </a:p>
          <a:p>
            <a:pPr marL="356616" lvl="1" indent="0" algn="just">
              <a:buNone/>
            </a:pPr>
            <a:r>
              <a:rPr lang="en-IN" sz="2400" dirty="0" smtClean="0">
                <a:solidFill>
                  <a:srgbClr val="C32D2E"/>
                </a:solidFill>
              </a:rPr>
              <a:t>          </a:t>
            </a:r>
            <a:r>
              <a:rPr lang="en-IN" sz="2400" dirty="0" smtClean="0">
                <a:solidFill>
                  <a:srgbClr val="000000"/>
                </a:solidFill>
              </a:rPr>
              <a:t>Contradiction!</a:t>
            </a:r>
            <a:r>
              <a:rPr lang="en-IN" sz="2400" dirty="0" smtClean="0">
                <a:solidFill>
                  <a:srgbClr val="C32D2E"/>
                </a:solidFill>
              </a:rPr>
              <a:t>   M </a:t>
            </a:r>
            <a:r>
              <a:rPr lang="en-IN" sz="2400" dirty="0" smtClean="0">
                <a:solidFill>
                  <a:srgbClr val="000000"/>
                </a:solidFill>
              </a:rPr>
              <a:t>does not decide</a:t>
            </a:r>
            <a:r>
              <a:rPr lang="en-IN" sz="2400" dirty="0" smtClean="0">
                <a:solidFill>
                  <a:srgbClr val="C32D2E"/>
                </a:solidFill>
              </a:rPr>
              <a:t> L.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761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693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Similar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(homework)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647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NTMs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in </a:t>
            </a:r>
            <a:r>
              <a:rPr lang="en-US" sz="2800" dirty="0" smtClean="0">
                <a:solidFill>
                  <a:srgbClr val="CC0000"/>
                </a:solidFill>
              </a:rPr>
              <a:t>T(|x|)</a:t>
            </a:r>
            <a:r>
              <a:rPr lang="en-US" sz="2800" dirty="0" smtClean="0"/>
              <a:t> </a:t>
            </a:r>
            <a:r>
              <a:rPr lang="en-US" sz="2800" u="sng" dirty="0" smtClean="0"/>
              <a:t>time</a:t>
            </a:r>
            <a:r>
              <a:rPr lang="en-US" sz="2800" dirty="0" smtClean="0"/>
              <a:t> 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</a:t>
            </a:r>
            <a:r>
              <a:rPr lang="en-US" u="sng" dirty="0" smtClean="0"/>
              <a:t>every sequence </a:t>
            </a:r>
            <a:r>
              <a:rPr lang="en-US" dirty="0" smtClean="0"/>
              <a:t>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within</a:t>
            </a:r>
            <a:r>
              <a:rPr lang="en-US" dirty="0" smtClean="0">
                <a:solidFill>
                  <a:srgbClr val="CC0000"/>
                </a:solidFill>
              </a:rPr>
              <a:t> T(|x|) </a:t>
            </a:r>
            <a:r>
              <a:rPr lang="en-US" dirty="0" smtClean="0"/>
              <a:t>steps of computation.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35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3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514600" y="3124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95600" y="4495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9400" y="3276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24200" y="4724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2971800" y="3429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4126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10000" y="41910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38800" y="40386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NP-intermediate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0849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7000" y="2667000"/>
            <a:ext cx="518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 the notion makes sense only if </a:t>
            </a:r>
            <a:r>
              <a:rPr lang="en-US" sz="2200" dirty="0" smtClean="0">
                <a:solidFill>
                  <a:srgbClr val="3366FF"/>
                </a:solidFill>
              </a:rPr>
              <a:t>P ≠ NP</a:t>
            </a:r>
            <a:endParaRPr lang="en-US" sz="22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14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  <a:endParaRPr lang="en-US" sz="2800" i="1" dirty="0" smtClean="0"/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862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A delicate argument using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946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 smtClean="0">
                <a:solidFill>
                  <a:srgbClr val="3366FF"/>
                </a:solidFill>
              </a:rPr>
              <a:t>NP-intermediate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489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Let  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=</a:t>
            </a:r>
            <a:r>
              <a:rPr lang="en-US" sz="2800" dirty="0" smtClean="0"/>
              <a:t> {</a:t>
            </a:r>
            <a:r>
              <a:rPr lang="en-US" sz="2800" dirty="0" smtClean="0">
                <a:solidFill>
                  <a:srgbClr val="CC0000"/>
                </a:solidFill>
              </a:rPr>
              <a:t>Ψ0 1      </a:t>
            </a:r>
            <a:r>
              <a:rPr lang="en-US" sz="2800" dirty="0" smtClean="0"/>
              <a:t>: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rgbClr val="CC0000"/>
                </a:solidFill>
              </a:rPr>
              <a:t> SAT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CC0000"/>
                </a:solidFill>
              </a:rPr>
              <a:t>|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| = m</a:t>
            </a:r>
            <a:r>
              <a:rPr lang="en-US" sz="2800" dirty="0" smtClean="0"/>
              <a:t>}  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733800" y="4724400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4629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515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Let  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=</a:t>
            </a:r>
            <a:r>
              <a:rPr lang="en-US" sz="2800" dirty="0" smtClean="0"/>
              <a:t> {</a:t>
            </a:r>
            <a:r>
              <a:rPr lang="en-US" sz="2800" dirty="0" smtClean="0">
                <a:solidFill>
                  <a:srgbClr val="CC0000"/>
                </a:solidFill>
              </a:rPr>
              <a:t>Ψ0 1      </a:t>
            </a:r>
            <a:r>
              <a:rPr lang="en-US" sz="2800" dirty="0" smtClean="0"/>
              <a:t>: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rgbClr val="CC0000"/>
                </a:solidFill>
              </a:rPr>
              <a:t> SAT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CC0000"/>
                </a:solidFill>
              </a:rPr>
              <a:t>|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| = m</a:t>
            </a:r>
            <a:r>
              <a:rPr lang="en-US" sz="2800" dirty="0" smtClean="0"/>
              <a:t>}  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733800" y="4724400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4629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572220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indent="0" algn="just">
              <a:buNone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dirty="0"/>
              <a:t> would be defined in such a way that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/>
              <a:t> is NP-intermediate</a:t>
            </a:r>
          </a:p>
          <a:p>
            <a:pPr marL="82296" indent="0" algn="just">
              <a:buNone/>
            </a:pPr>
            <a:r>
              <a:rPr lang="en-US" sz="2400" dirty="0"/>
              <a:t>                             (assuming </a:t>
            </a:r>
            <a:r>
              <a:rPr lang="en-US" sz="2400" dirty="0">
                <a:solidFill>
                  <a:srgbClr val="3366FF"/>
                </a:solidFill>
              </a:rPr>
              <a:t>P ≠ NP 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54957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1567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81600" y="4278868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</a:t>
            </a:r>
            <a:r>
              <a:rPr lang="en-US" sz="2000" dirty="0" smtClean="0"/>
              <a:t>or every m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876800" y="3974068"/>
            <a:ext cx="304800" cy="4894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986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Another definition of </a:t>
            </a:r>
            <a:r>
              <a:rPr lang="en-US" dirty="0" smtClean="0"/>
              <a:t>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856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∉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  then  </a:t>
            </a:r>
            <a:r>
              <a:rPr lang="en-US" sz="2800" dirty="0" smtClean="0">
                <a:solidFill>
                  <a:srgbClr val="CC0000"/>
                </a:solidFill>
              </a:rPr>
              <a:t>H(m)   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</a:t>
            </a:r>
            <a:endParaRPr lang="en-US" sz="32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4419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15000" y="480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573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∉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  then  </a:t>
            </a:r>
            <a:r>
              <a:rPr lang="en-US" sz="2800" dirty="0" smtClean="0">
                <a:solidFill>
                  <a:srgbClr val="CC0000"/>
                </a:solidFill>
              </a:rPr>
              <a:t>H(m)   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</a:t>
            </a:r>
            <a:endParaRPr lang="en-US" sz="32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 smtClean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</a:t>
            </a:r>
            <a:r>
              <a:rPr lang="en-US" sz="2800" dirty="0" smtClean="0">
                <a:solidFill>
                  <a:srgbClr val="660066"/>
                </a:solidFill>
              </a:rPr>
              <a:t>Proof:</a:t>
            </a:r>
            <a:r>
              <a:rPr lang="en-US" sz="2800" dirty="0" smtClean="0">
                <a:solidFill>
                  <a:srgbClr val="CC0000"/>
                </a:solidFill>
              </a:rPr>
              <a:t>   </a:t>
            </a:r>
            <a:r>
              <a:rPr lang="en-US" sz="2800" dirty="0" smtClean="0">
                <a:solidFill>
                  <a:srgbClr val="000000"/>
                </a:solidFill>
              </a:rPr>
              <a:t>Later (uses </a:t>
            </a:r>
            <a:r>
              <a:rPr lang="en-US" sz="2800" dirty="0" err="1" smtClean="0">
                <a:solidFill>
                  <a:srgbClr val="000000"/>
                </a:solidFill>
              </a:rPr>
              <a:t>diagonalization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4419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15000" y="480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635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2354743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550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0465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605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553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 rot="16200000">
            <a:off x="2514600" y="4953000"/>
            <a:ext cx="381000" cy="838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5638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ength at most  </a:t>
            </a:r>
            <a:r>
              <a:rPr lang="en-US" dirty="0" smtClean="0">
                <a:solidFill>
                  <a:srgbClr val="CC0000"/>
                </a:solidFill>
              </a:rPr>
              <a:t>m + 1 + </a:t>
            </a:r>
            <a:r>
              <a:rPr lang="en-US" dirty="0" err="1" smtClean="0">
                <a:solidFill>
                  <a:srgbClr val="CC0000"/>
                </a:solidFill>
              </a:rPr>
              <a:t>m</a:t>
            </a:r>
            <a:r>
              <a:rPr lang="en-US" baseline="30000" dirty="0" err="1" smtClean="0">
                <a:solidFill>
                  <a:srgbClr val="CC0000"/>
                </a:solidFill>
              </a:rPr>
              <a:t>C</a:t>
            </a:r>
            <a:endParaRPr lang="en-US" baseline="30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509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Hence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C0000"/>
                </a:solidFill>
              </a:rPr>
              <a:t>∉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18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723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Decision </a:t>
            </a:r>
            <a:r>
              <a:rPr lang="en-US" dirty="0"/>
              <a:t>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/>
              <a:t>Recall: 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There’s a </a:t>
            </a:r>
            <a:r>
              <a:rPr lang="en-US" i="1" dirty="0" smtClean="0"/>
              <a:t>poly-time verifier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such that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err="1">
                <a:solidFill>
                  <a:srgbClr val="CC0000"/>
                </a:solidFill>
              </a:rPr>
              <a:t>x∈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there’s a </a:t>
            </a:r>
            <a:r>
              <a:rPr lang="en-US" i="1" dirty="0" smtClean="0"/>
              <a:t>poly-size certificate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err="1" smtClean="0">
                <a:solidFill>
                  <a:srgbClr val="000000"/>
                </a:solidFill>
              </a:rPr>
              <a:t>s.t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M(</a:t>
            </a:r>
            <a:r>
              <a:rPr lang="en-US" dirty="0" err="1" smtClean="0">
                <a:solidFill>
                  <a:srgbClr val="CC0000"/>
                </a:solidFill>
              </a:rPr>
              <a:t>x,u</a:t>
            </a:r>
            <a:r>
              <a:rPr lang="en-US" dirty="0" smtClean="0">
                <a:solidFill>
                  <a:srgbClr val="CC0000"/>
                </a:solidFill>
              </a:rPr>
              <a:t>) = 1</a:t>
            </a:r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Search version of L:  </a:t>
            </a:r>
            <a:r>
              <a:rPr lang="en-US" sz="2800" dirty="0" smtClean="0">
                <a:solidFill>
                  <a:schemeClr val="tx2"/>
                </a:solidFill>
              </a:rPr>
              <a:t>Given an input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x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>
                <a:solidFill>
                  <a:srgbClr val="CC0000"/>
                </a:solidFill>
              </a:rPr>
              <a:t>*</a:t>
            </a:r>
            <a:r>
              <a:rPr lang="en-US" sz="2800" dirty="0" smtClean="0">
                <a:solidFill>
                  <a:srgbClr val="4F271C"/>
                </a:solidFill>
              </a:rPr>
              <a:t>, </a:t>
            </a:r>
            <a:r>
              <a:rPr lang="en-US" sz="2800" i="1" u="sng" dirty="0" smtClean="0">
                <a:solidFill>
                  <a:srgbClr val="4F271C"/>
                </a:solidFill>
              </a:rPr>
              <a:t>find</a:t>
            </a:r>
            <a:r>
              <a:rPr lang="en-US" sz="2800" dirty="0" smtClean="0">
                <a:solidFill>
                  <a:srgbClr val="4F271C"/>
                </a:solidFill>
              </a:rPr>
              <a:t> a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</a:t>
            </a:r>
            <a:r>
              <a:rPr lang="en-US" sz="2800" baseline="300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4F271C"/>
                </a:solidFill>
              </a:rPr>
              <a:t>such that </a:t>
            </a:r>
            <a:r>
              <a:rPr lang="en-US" dirty="0">
                <a:solidFill>
                  <a:srgbClr val="CC0000"/>
                </a:solidFill>
              </a:rPr>
              <a:t>M(</a:t>
            </a:r>
            <a:r>
              <a:rPr lang="en-US" dirty="0" err="1">
                <a:solidFill>
                  <a:srgbClr val="CC0000"/>
                </a:solidFill>
              </a:rPr>
              <a:t>x,u</a:t>
            </a:r>
            <a:r>
              <a:rPr lang="en-US" dirty="0">
                <a:solidFill>
                  <a:srgbClr val="CC0000"/>
                </a:solidFill>
              </a:rPr>
              <a:t>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if such a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smtClean="0"/>
              <a:t>exists.</a:t>
            </a:r>
            <a:endParaRPr lang="en-US" dirty="0"/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4F271C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Example:  </a:t>
            </a:r>
            <a:r>
              <a:rPr lang="en-US" sz="2800" dirty="0" smtClean="0">
                <a:solidFill>
                  <a:srgbClr val="4F271C"/>
                </a:solidFill>
              </a:rPr>
              <a:t>Given a 3CNF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, find a satisfying assignment for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such an assignment exists.</a:t>
            </a:r>
          </a:p>
          <a:p>
            <a:pPr lvl="1" algn="just">
              <a:buFont typeface="Wingdings" charset="2"/>
              <a:buChar char="Ø"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642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127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5143500" y="3695700"/>
            <a:ext cx="304800" cy="3810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 rot="16200000">
            <a:off x="6438900" y="3619501"/>
            <a:ext cx="381000" cy="6096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00600" y="4114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| = n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72200" y="4114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dirty="0">
                <a:solidFill>
                  <a:srgbClr val="CC0000"/>
                </a:solidFill>
              </a:rPr>
              <a:t> 0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baseline="30000" dirty="0" smtClean="0">
                <a:solidFill>
                  <a:srgbClr val="CC0000"/>
                </a:solidFill>
              </a:rPr>
              <a:t>k</a:t>
            </a:r>
            <a:r>
              <a:rPr lang="en-US" dirty="0" smtClean="0">
                <a:solidFill>
                  <a:srgbClr val="CC0000"/>
                </a:solidFill>
              </a:rPr>
              <a:t>| = </a:t>
            </a:r>
            <a:r>
              <a:rPr lang="en-US" dirty="0" err="1" smtClean="0">
                <a:solidFill>
                  <a:srgbClr val="CC0000"/>
                </a:solidFill>
              </a:rPr>
              <a:t>n</a:t>
            </a:r>
            <a:r>
              <a:rPr lang="en-US" baseline="30000" dirty="0" err="1" smtClean="0">
                <a:solidFill>
                  <a:srgbClr val="CC0000"/>
                </a:solidFill>
              </a:rPr>
              <a:t>c</a:t>
            </a:r>
            <a:endParaRPr lang="en-US" baseline="30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25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  <a:endParaRPr lang="en-US" sz="24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516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25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667000" y="4800600"/>
            <a:ext cx="381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24200" y="52578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Either </a:t>
            </a:r>
            <a:r>
              <a:rPr lang="en-US" sz="2000" dirty="0" smtClean="0">
                <a:solidFill>
                  <a:srgbClr val="CC0000"/>
                </a:solidFill>
              </a:rPr>
              <a:t>m</a:t>
            </a:r>
            <a:r>
              <a:rPr lang="en-US" sz="2000" dirty="0" smtClean="0"/>
              <a:t> is small (in which case the task reduces to checking if a small 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is </a:t>
            </a:r>
            <a:r>
              <a:rPr lang="en-US" sz="2000" dirty="0" err="1" smtClean="0"/>
              <a:t>satisfiable</a:t>
            </a:r>
            <a:r>
              <a:rPr lang="en-US" sz="2000" dirty="0" smtClean="0"/>
              <a:t>), </a:t>
            </a:r>
            <a:endParaRPr lang="en-US" sz="2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367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667000" y="4800600"/>
            <a:ext cx="381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24200" y="5257800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Either </a:t>
            </a:r>
            <a:r>
              <a:rPr lang="en-US" sz="2000" dirty="0" smtClean="0">
                <a:solidFill>
                  <a:srgbClr val="CC0000"/>
                </a:solidFill>
              </a:rPr>
              <a:t>m</a:t>
            </a:r>
            <a:r>
              <a:rPr lang="en-US" sz="2000" dirty="0" smtClean="0"/>
              <a:t> is small (in which case the task reduces to checking if a small 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is </a:t>
            </a:r>
            <a:r>
              <a:rPr lang="en-US" sz="2000" dirty="0" err="1" smtClean="0"/>
              <a:t>satisfiable</a:t>
            </a:r>
            <a:r>
              <a:rPr lang="en-US" sz="2000" dirty="0" smtClean="0"/>
              <a:t>), or </a:t>
            </a:r>
            <a:r>
              <a:rPr lang="en-US" sz="2000" dirty="0" smtClean="0">
                <a:solidFill>
                  <a:srgbClr val="CC0000"/>
                </a:solidFill>
              </a:rPr>
              <a:t>H(m) &gt; 2c </a:t>
            </a:r>
            <a:r>
              <a:rPr lang="en-US" sz="2000" dirty="0" smtClean="0"/>
              <a:t>(as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>
                <a:solidFill>
                  <a:srgbClr val="CC0000"/>
                </a:solidFill>
              </a:rPr>
              <a:t>H(m) </a:t>
            </a:r>
            <a:r>
              <a:rPr lang="en-US" sz="2000" dirty="0" smtClean="0">
                <a:solidFill>
                  <a:srgbClr val="000000"/>
                </a:solidFill>
              </a:rPr>
              <a:t>tends to infinity with </a:t>
            </a:r>
            <a:r>
              <a:rPr lang="en-US" sz="2000" dirty="0" smtClean="0">
                <a:solidFill>
                  <a:srgbClr val="CC0000"/>
                </a:solidFill>
              </a:rPr>
              <a:t>m</a:t>
            </a:r>
            <a:r>
              <a:rPr lang="en-US" sz="2000" dirty="0" smtClean="0">
                <a:solidFill>
                  <a:srgbClr val="000000"/>
                </a:solidFill>
              </a:rPr>
              <a:t>).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118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          </a:t>
            </a:r>
            <a:r>
              <a:rPr lang="en-US" sz="2400" dirty="0" smtClean="0">
                <a:solidFill>
                  <a:srgbClr val="CC0000"/>
                </a:solidFill>
              </a:rPr>
              <a:t>|f(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)|  ≥  m</a:t>
            </a:r>
            <a:r>
              <a:rPr lang="en-US" sz="2400" baseline="30000" dirty="0" smtClean="0">
                <a:solidFill>
                  <a:srgbClr val="CC0000"/>
                </a:solidFill>
              </a:rPr>
              <a:t>2c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00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err="1" smtClean="0">
                <a:solidFill>
                  <a:srgbClr val="CC0000"/>
                </a:solidFill>
              </a:rPr>
              <a:t>n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c</a:t>
            </a:r>
            <a:r>
              <a:rPr lang="en-US" sz="2400" dirty="0" smtClean="0">
                <a:solidFill>
                  <a:srgbClr val="CC0000"/>
                </a:solidFill>
              </a:rPr>
              <a:t>   =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|f(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)|  ≥  m</a:t>
            </a:r>
            <a:r>
              <a:rPr lang="en-US" sz="2400" baseline="30000" dirty="0" smtClean="0">
                <a:solidFill>
                  <a:srgbClr val="CC0000"/>
                </a:solidFill>
              </a:rPr>
              <a:t>2c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948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007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382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Decision </a:t>
            </a:r>
            <a:r>
              <a:rPr lang="en-US" dirty="0" smtClean="0"/>
              <a:t>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 </a:t>
            </a:r>
            <a:r>
              <a:rPr lang="en-US" sz="2800" i="1" dirty="0">
                <a:solidFill>
                  <a:srgbClr val="660066"/>
                </a:solidFill>
              </a:rPr>
              <a:t>(</a:t>
            </a:r>
            <a:r>
              <a:rPr lang="en-US" sz="2800" i="1" dirty="0" err="1">
                <a:solidFill>
                  <a:srgbClr val="660066"/>
                </a:solidFill>
              </a:rPr>
              <a:t>Bellare-Goldwasser</a:t>
            </a:r>
            <a:r>
              <a:rPr lang="en-US" sz="2800" i="1" dirty="0">
                <a:solidFill>
                  <a:srgbClr val="660066"/>
                </a:solidFill>
              </a:rPr>
              <a:t>)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/>
              <a:t>If </a:t>
            </a:r>
            <a:r>
              <a:rPr lang="en-US" sz="2800" dirty="0">
                <a:solidFill>
                  <a:srgbClr val="3366FF"/>
                </a:solidFill>
              </a:rPr>
              <a:t>EE ≠ NEE </a:t>
            </a:r>
            <a:r>
              <a:rPr lang="en-US" sz="2800" dirty="0"/>
              <a:t>then there’s a language in </a:t>
            </a:r>
            <a:r>
              <a:rPr lang="en-US" sz="2800" dirty="0">
                <a:solidFill>
                  <a:srgbClr val="3366FF"/>
                </a:solidFill>
              </a:rPr>
              <a:t>NP</a:t>
            </a:r>
            <a:r>
              <a:rPr lang="en-US" sz="2800" dirty="0"/>
              <a:t> for which search </a:t>
            </a:r>
            <a:r>
              <a:rPr lang="en-US" sz="2800" u="sng" dirty="0"/>
              <a:t>does not</a:t>
            </a:r>
            <a:r>
              <a:rPr lang="en-US" sz="2800" dirty="0"/>
              <a:t> reduce to decision.</a:t>
            </a:r>
            <a:endParaRPr lang="en-US" sz="2800" i="1" dirty="0">
              <a:solidFill>
                <a:srgbClr val="660066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428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886200"/>
            <a:ext cx="1524000" cy="6858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3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886200"/>
            <a:ext cx="1524000" cy="6858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733800" y="55626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Thus, checking if an </a:t>
            </a:r>
            <a:r>
              <a:rPr lang="en-US" sz="2000" dirty="0" smtClean="0">
                <a:solidFill>
                  <a:srgbClr val="CC0000"/>
                </a:solidFill>
              </a:rPr>
              <a:t>n</a:t>
            </a:r>
            <a:r>
              <a:rPr lang="en-US" sz="2000" dirty="0" smtClean="0"/>
              <a:t>-size formula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is </a:t>
            </a:r>
            <a:r>
              <a:rPr lang="en-US" sz="2000" dirty="0" err="1" smtClean="0">
                <a:solidFill>
                  <a:srgbClr val="000000"/>
                </a:solidFill>
              </a:rPr>
              <a:t>satisfiable</a:t>
            </a:r>
            <a:r>
              <a:rPr lang="en-US" sz="2000" dirty="0" smtClean="0">
                <a:solidFill>
                  <a:srgbClr val="000000"/>
                </a:solidFill>
              </a:rPr>
              <a:t> reduces to checking if a </a:t>
            </a:r>
            <a:r>
              <a:rPr lang="en-US" sz="2000" dirty="0">
                <a:solidFill>
                  <a:srgbClr val="CC0000"/>
                </a:solidFill>
              </a:rPr>
              <a:t>√</a:t>
            </a:r>
            <a:r>
              <a:rPr lang="en-US" sz="2000" dirty="0" smtClean="0">
                <a:solidFill>
                  <a:srgbClr val="CC0000"/>
                </a:solidFill>
              </a:rPr>
              <a:t>n</a:t>
            </a:r>
            <a:r>
              <a:rPr lang="en-US" sz="2000" dirty="0" smtClean="0"/>
              <a:t>-</a:t>
            </a:r>
            <a:r>
              <a:rPr lang="en-US" sz="2000" dirty="0" smtClean="0">
                <a:solidFill>
                  <a:srgbClr val="000000"/>
                </a:solidFill>
              </a:rPr>
              <a:t>size formula 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is </a:t>
            </a:r>
            <a:r>
              <a:rPr lang="en-US" sz="2000" dirty="0" err="1" smtClean="0">
                <a:solidFill>
                  <a:srgbClr val="000000"/>
                </a:solidFill>
              </a:rPr>
              <a:t>satisfiable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52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886200"/>
            <a:ext cx="1524000" cy="6858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752600" y="55626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Do this recursively</a:t>
            </a:r>
            <a:r>
              <a:rPr lang="en-US" sz="2000" dirty="0" smtClean="0"/>
              <a:t>!   Only </a:t>
            </a:r>
            <a:r>
              <a:rPr lang="en-US" sz="2000" dirty="0" smtClean="0">
                <a:solidFill>
                  <a:srgbClr val="CC0000"/>
                </a:solidFill>
              </a:rPr>
              <a:t>O(log log n)</a:t>
            </a:r>
            <a:r>
              <a:rPr lang="en-US" sz="2000" dirty="0" smtClean="0"/>
              <a:t> recursive steps required.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54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marL="585216" indent="-457200" algn="just"/>
            <a:r>
              <a:rPr lang="en-US" sz="2800" dirty="0" smtClean="0">
                <a:solidFill>
                  <a:srgbClr val="000000"/>
                </a:solidFill>
              </a:rPr>
              <a:t>Hence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not NP-complete.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886200"/>
            <a:ext cx="1524000" cy="6858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64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Class </a:t>
            </a:r>
            <a:r>
              <a:rPr lang="en-US" dirty="0" smtClean="0"/>
              <a:t>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chemeClr val="accent4"/>
                </a:solidFill>
              </a:rPr>
              <a:t>Another definition</a:t>
            </a:r>
            <a:r>
              <a:rPr lang="en-US" dirty="0">
                <a:solidFill>
                  <a:schemeClr val="accent4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 A language </a:t>
            </a:r>
            <a:r>
              <a:rPr lang="en-IN" dirty="0">
                <a:solidFill>
                  <a:srgbClr val="CC0000"/>
                </a:solidFill>
              </a:rPr>
              <a:t>L </a:t>
            </a:r>
            <a:r>
              <a:rPr lang="en-US" dirty="0">
                <a:solidFill>
                  <a:srgbClr val="CC0000"/>
                </a:solidFill>
              </a:rPr>
              <a:t>⊆ {0,1}* </a:t>
            </a:r>
            <a:r>
              <a:rPr lang="en-US" dirty="0"/>
              <a:t>is in </a:t>
            </a:r>
            <a:r>
              <a:rPr lang="en-US" dirty="0">
                <a:solidFill>
                  <a:srgbClr val="3366FF"/>
                </a:solidFill>
              </a:rPr>
              <a:t>co-NP </a:t>
            </a:r>
            <a:r>
              <a:rPr lang="en-US" dirty="0"/>
              <a:t>if there’s a </a:t>
            </a:r>
            <a:r>
              <a:rPr lang="en-US" i="1" dirty="0"/>
              <a:t>poly-time TM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1</a:t>
            </a: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 rot="19811939">
            <a:off x="6623394" y="4685162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765352">
            <a:off x="7254415" y="4690087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264472" y="5872628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654872" y="503442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874072" y="5034428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416872" y="6112896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3" name="Left-Right Arrow 12"/>
          <p:cNvSpPr/>
          <p:nvPr/>
        </p:nvSpPr>
        <p:spPr>
          <a:xfrm>
            <a:off x="25908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554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Recap: Class </a:t>
            </a:r>
            <a:r>
              <a:rPr lang="en-US" dirty="0" smtClean="0"/>
              <a:t>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 rot="19811939">
            <a:off x="6394794" y="4532762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765352">
            <a:off x="7025815" y="4537687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35872" y="5720228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26272" y="488202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645472" y="4882028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188272" y="5960496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6248400" y="3505200"/>
            <a:ext cx="2286000" cy="3124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086600" y="38862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89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5678</TotalTime>
  <Words>5997</Words>
  <Application>Microsoft Macintosh PowerPoint</Application>
  <PresentationFormat>On-screen Show (4:3)</PresentationFormat>
  <Paragraphs>622</Paragraphs>
  <Slides>73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4" baseType="lpstr">
      <vt:lpstr>Solstice</vt:lpstr>
      <vt:lpstr>Computational Complexity Theory</vt:lpstr>
      <vt:lpstr>Recap: NTMs</vt:lpstr>
      <vt:lpstr>Recap: NTMs</vt:lpstr>
      <vt:lpstr>Recap: NTMs</vt:lpstr>
      <vt:lpstr>Recap:  Another definition of NP</vt:lpstr>
      <vt:lpstr>Recap: Decision versus Search</vt:lpstr>
      <vt:lpstr>Recap: Decision versus Search</vt:lpstr>
      <vt:lpstr>Recap: Class co-NP</vt:lpstr>
      <vt:lpstr>Recap: Class EXP</vt:lpstr>
      <vt:lpstr>Recap: Class EXP</vt:lpstr>
      <vt:lpstr>Diagonalization</vt:lpstr>
      <vt:lpstr>Diagonalization</vt:lpstr>
      <vt:lpstr>Diagonalization</vt:lpstr>
      <vt:lpstr>Diagonalization</vt:lpstr>
      <vt:lpstr>Diagonalization</vt:lpstr>
      <vt:lpstr>Diagonalization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Ladner’s theorem:  Constructing  H</vt:lpstr>
      <vt:lpstr>Ladner’s theorem:  Constructing  H</vt:lpstr>
      <vt:lpstr>Ladner’s theorem:  Constructing  H</vt:lpstr>
      <vt:lpstr>Ladner’s theorem:  Constructing  H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841</cp:revision>
  <dcterms:created xsi:type="dcterms:W3CDTF">2013-06-25T04:38:04Z</dcterms:created>
  <dcterms:modified xsi:type="dcterms:W3CDTF">2016-08-23T04:07:46Z</dcterms:modified>
</cp:coreProperties>
</file>