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81"/>
  </p:notesMasterIdLst>
  <p:sldIdLst>
    <p:sldId id="256" r:id="rId2"/>
    <p:sldId id="463" r:id="rId3"/>
    <p:sldId id="464" r:id="rId4"/>
    <p:sldId id="462" r:id="rId5"/>
    <p:sldId id="465" r:id="rId6"/>
    <p:sldId id="466" r:id="rId7"/>
    <p:sldId id="467" r:id="rId8"/>
    <p:sldId id="468" r:id="rId9"/>
    <p:sldId id="469" r:id="rId10"/>
    <p:sldId id="470" r:id="rId11"/>
    <p:sldId id="471" r:id="rId12"/>
    <p:sldId id="472" r:id="rId13"/>
    <p:sldId id="473" r:id="rId14"/>
    <p:sldId id="436" r:id="rId15"/>
    <p:sldId id="438" r:id="rId16"/>
    <p:sldId id="474" r:id="rId17"/>
    <p:sldId id="449" r:id="rId18"/>
    <p:sldId id="475" r:id="rId19"/>
    <p:sldId id="476" r:id="rId20"/>
    <p:sldId id="477" r:id="rId21"/>
    <p:sldId id="478" r:id="rId22"/>
    <p:sldId id="480" r:id="rId23"/>
    <p:sldId id="479" r:id="rId24"/>
    <p:sldId id="481" r:id="rId25"/>
    <p:sldId id="482" r:id="rId26"/>
    <p:sldId id="484" r:id="rId27"/>
    <p:sldId id="483" r:id="rId28"/>
    <p:sldId id="485" r:id="rId29"/>
    <p:sldId id="486" r:id="rId30"/>
    <p:sldId id="487" r:id="rId31"/>
    <p:sldId id="488" r:id="rId32"/>
    <p:sldId id="489" r:id="rId33"/>
    <p:sldId id="492" r:id="rId34"/>
    <p:sldId id="493" r:id="rId35"/>
    <p:sldId id="439" r:id="rId36"/>
    <p:sldId id="494" r:id="rId37"/>
    <p:sldId id="496" r:id="rId38"/>
    <p:sldId id="498" r:id="rId39"/>
    <p:sldId id="495" r:id="rId40"/>
    <p:sldId id="497" r:id="rId41"/>
    <p:sldId id="500" r:id="rId42"/>
    <p:sldId id="501" r:id="rId43"/>
    <p:sldId id="502" r:id="rId44"/>
    <p:sldId id="503" r:id="rId45"/>
    <p:sldId id="573" r:id="rId46"/>
    <p:sldId id="504" r:id="rId47"/>
    <p:sldId id="514" r:id="rId48"/>
    <p:sldId id="516" r:id="rId49"/>
    <p:sldId id="518" r:id="rId50"/>
    <p:sldId id="520" r:id="rId51"/>
    <p:sldId id="505" r:id="rId52"/>
    <p:sldId id="506" r:id="rId53"/>
    <p:sldId id="507" r:id="rId54"/>
    <p:sldId id="508" r:id="rId55"/>
    <p:sldId id="509" r:id="rId56"/>
    <p:sldId id="511" r:id="rId57"/>
    <p:sldId id="512" r:id="rId58"/>
    <p:sldId id="525" r:id="rId59"/>
    <p:sldId id="574" r:id="rId60"/>
    <p:sldId id="523" r:id="rId61"/>
    <p:sldId id="524" r:id="rId62"/>
    <p:sldId id="526" r:id="rId63"/>
    <p:sldId id="527" r:id="rId64"/>
    <p:sldId id="528" r:id="rId65"/>
    <p:sldId id="529" r:id="rId66"/>
    <p:sldId id="530" r:id="rId67"/>
    <p:sldId id="531" r:id="rId68"/>
    <p:sldId id="532" r:id="rId69"/>
    <p:sldId id="533" r:id="rId70"/>
    <p:sldId id="534" r:id="rId71"/>
    <p:sldId id="535" r:id="rId72"/>
    <p:sldId id="536" r:id="rId73"/>
    <p:sldId id="537" r:id="rId74"/>
    <p:sldId id="538" r:id="rId75"/>
    <p:sldId id="543" r:id="rId76"/>
    <p:sldId id="539" r:id="rId77"/>
    <p:sldId id="540" r:id="rId78"/>
    <p:sldId id="541" r:id="rId79"/>
    <p:sldId id="542" r:id="rId8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3399"/>
    <a:srgbClr val="CC0000"/>
    <a:srgbClr val="FF0000"/>
    <a:srgbClr val="0033CC"/>
    <a:srgbClr val="660066"/>
    <a:srgbClr val="A50021"/>
    <a:srgbClr val="990033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38" autoAdjust="0"/>
    <p:restoredTop sz="94658" autoAdjust="0"/>
  </p:normalViewPr>
  <p:slideViewPr>
    <p:cSldViewPr>
      <p:cViewPr>
        <p:scale>
          <a:sx n="100" d="100"/>
          <a:sy n="100" d="100"/>
        </p:scale>
        <p:origin x="-80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notesMaster" Target="notesMasters/notesMaster1.xml"/><Relationship Id="rId82" Type="http://schemas.openxmlformats.org/officeDocument/2006/relationships/printerSettings" Target="printerSettings/printerSettings1.bin"/><Relationship Id="rId83" Type="http://schemas.openxmlformats.org/officeDocument/2006/relationships/presProps" Target="presProps.xml"/><Relationship Id="rId84" Type="http://schemas.openxmlformats.org/officeDocument/2006/relationships/viewProps" Target="viewProps.xml"/><Relationship Id="rId85" Type="http://schemas.openxmlformats.org/officeDocument/2006/relationships/theme" Target="theme/theme1.xml"/><Relationship Id="rId8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08/08/17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08/08/17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08/08/17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08/08/17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08/08/17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08/08/17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08/08/17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08/08/17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08/08/17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08/08/17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08/08/17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08/08/17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08/08/17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695136"/>
            <a:ext cx="78486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pPr algn="ctr"/>
            <a:r>
              <a:rPr lang="en-US" sz="3400" dirty="0" smtClean="0">
                <a:solidFill>
                  <a:srgbClr val="A50021"/>
                </a:solidFill>
              </a:rPr>
              <a:t>Lecture 1:  </a:t>
            </a:r>
            <a:r>
              <a:rPr lang="en-US" sz="3400" dirty="0" smtClean="0">
                <a:solidFill>
                  <a:srgbClr val="0033CC"/>
                </a:solidFill>
              </a:rPr>
              <a:t>Intro;  Turing machines; </a:t>
            </a:r>
          </a:p>
          <a:p>
            <a:pPr algn="ctr"/>
            <a:r>
              <a:rPr lang="en-US" sz="3400" dirty="0" smtClean="0">
                <a:solidFill>
                  <a:srgbClr val="0033CC"/>
                </a:solidFill>
              </a:rPr>
              <a:t>     Class P and NP </a:t>
            </a:r>
          </a:p>
          <a:p>
            <a:pPr algn="ctr"/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     </a:t>
            </a:r>
          </a:p>
          <a:p>
            <a:pPr algn="ctr"/>
            <a:endParaRPr lang="en-US" sz="3000" dirty="0" smtClean="0">
              <a:solidFill>
                <a:srgbClr val="0033CC"/>
              </a:solidFill>
            </a:endParaRPr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b="1" dirty="0"/>
              <a:t>Algorithms</a:t>
            </a:r>
            <a:r>
              <a:rPr lang="en-US" sz="2800" dirty="0"/>
              <a:t> are </a:t>
            </a:r>
            <a:r>
              <a:rPr lang="en-US" sz="2800" u="sng" dirty="0"/>
              <a:t>methods</a:t>
            </a:r>
            <a:r>
              <a:rPr lang="en-US" sz="2800" dirty="0"/>
              <a:t> of solving </a:t>
            </a:r>
            <a:r>
              <a:rPr lang="en-US" sz="2800" dirty="0" smtClean="0"/>
              <a:t>problems; they </a:t>
            </a:r>
            <a:r>
              <a:rPr lang="en-US" sz="2800" dirty="0"/>
              <a:t>are </a:t>
            </a:r>
            <a:r>
              <a:rPr lang="en-US" sz="2800" dirty="0" smtClean="0"/>
              <a:t>studied </a:t>
            </a:r>
            <a:r>
              <a:rPr lang="en-US" sz="2800" dirty="0"/>
              <a:t>using formal </a:t>
            </a:r>
            <a:r>
              <a:rPr lang="en-US" sz="2800" u="sng" dirty="0"/>
              <a:t>models of </a:t>
            </a:r>
            <a:r>
              <a:rPr lang="en-US" sz="2800" u="sng" dirty="0" smtClean="0"/>
              <a:t>computation</a:t>
            </a:r>
            <a:r>
              <a:rPr lang="en-US" sz="2800" dirty="0" smtClean="0"/>
              <a:t>, like </a:t>
            </a:r>
            <a:r>
              <a:rPr lang="en-US" sz="2800" dirty="0" smtClean="0">
                <a:solidFill>
                  <a:srgbClr val="3366FF"/>
                </a:solidFill>
              </a:rPr>
              <a:t>Turing machines. 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rgbClr val="3366FF"/>
                </a:solidFill>
              </a:rPr>
              <a:t>                     </a:t>
            </a:r>
            <a:endParaRPr lang="en-US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4419600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 smtClean="0">
                <a:solidFill>
                  <a:srgbClr val="000000"/>
                </a:solidFill>
              </a:rPr>
              <a:t>a </a:t>
            </a:r>
            <a:r>
              <a:rPr lang="en-US" sz="2200" dirty="0">
                <a:solidFill>
                  <a:schemeClr val="accent1"/>
                </a:solidFill>
              </a:rPr>
              <a:t>memory</a:t>
            </a:r>
            <a:r>
              <a:rPr lang="en-US" sz="2200" dirty="0">
                <a:solidFill>
                  <a:srgbClr val="000000"/>
                </a:solidFill>
              </a:rPr>
              <a:t> with head (like a RAM</a:t>
            </a:r>
            <a:r>
              <a:rPr lang="en-US" sz="2200" dirty="0" smtClean="0">
                <a:solidFill>
                  <a:srgbClr val="000000"/>
                </a:solidFill>
              </a:rPr>
              <a:t>)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smtClean="0">
                <a:solidFill>
                  <a:srgbClr val="000000"/>
                </a:solidFill>
              </a:rPr>
              <a:t>a </a:t>
            </a:r>
            <a:r>
              <a:rPr lang="en-US" sz="2200" dirty="0" smtClean="0">
                <a:solidFill>
                  <a:srgbClr val="3891A7"/>
                </a:solidFill>
              </a:rPr>
              <a:t>finite control </a:t>
            </a:r>
            <a:r>
              <a:rPr lang="en-US" sz="2200" dirty="0" smtClean="0">
                <a:solidFill>
                  <a:srgbClr val="000000"/>
                </a:solidFill>
              </a:rPr>
              <a:t>(like a processor)</a:t>
            </a:r>
            <a:endParaRPr lang="en-US" sz="2200" dirty="0">
              <a:solidFill>
                <a:srgbClr val="00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57400" y="41910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2683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b="1" dirty="0"/>
              <a:t>Algorithms</a:t>
            </a:r>
            <a:r>
              <a:rPr lang="en-US" sz="2800" dirty="0"/>
              <a:t> are </a:t>
            </a:r>
            <a:r>
              <a:rPr lang="en-US" sz="2800" u="sng" dirty="0"/>
              <a:t>methods</a:t>
            </a:r>
            <a:r>
              <a:rPr lang="en-US" sz="2800" dirty="0"/>
              <a:t> of solving </a:t>
            </a:r>
            <a:r>
              <a:rPr lang="en-US" sz="2800" dirty="0" smtClean="0"/>
              <a:t>problems; they </a:t>
            </a:r>
            <a:r>
              <a:rPr lang="en-US" sz="2800" dirty="0"/>
              <a:t>are </a:t>
            </a:r>
            <a:r>
              <a:rPr lang="en-US" sz="2800" dirty="0" smtClean="0"/>
              <a:t>studied </a:t>
            </a:r>
            <a:r>
              <a:rPr lang="en-US" sz="2800" dirty="0"/>
              <a:t>using formal </a:t>
            </a:r>
            <a:r>
              <a:rPr lang="en-US" sz="2800" u="sng" dirty="0"/>
              <a:t>models of </a:t>
            </a:r>
            <a:r>
              <a:rPr lang="en-US" sz="2800" u="sng" dirty="0" smtClean="0"/>
              <a:t>computation</a:t>
            </a:r>
            <a:r>
              <a:rPr lang="en-US" sz="2800" dirty="0"/>
              <a:t>,</a:t>
            </a:r>
            <a:r>
              <a:rPr lang="en-US" sz="2800" dirty="0" smtClean="0"/>
              <a:t> like </a:t>
            </a:r>
            <a:r>
              <a:rPr lang="en-US" sz="2800" dirty="0" smtClean="0">
                <a:solidFill>
                  <a:srgbClr val="3366FF"/>
                </a:solidFill>
              </a:rPr>
              <a:t>Turing machines.     </a:t>
            </a:r>
            <a:r>
              <a:rPr lang="en-US" sz="2200" dirty="0" smtClean="0"/>
              <a:t>(…more later)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00450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resources</a:t>
            </a:r>
            <a:r>
              <a:rPr lang="en-US" sz="2800" dirty="0" smtClean="0"/>
              <a:t> (required by models of computation) can be: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</a:t>
            </a:r>
            <a:endParaRPr lang="en-US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3862626"/>
            <a:ext cx="4495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Time  </a:t>
            </a:r>
            <a:r>
              <a:rPr lang="en-US" sz="2500" dirty="0" smtClean="0">
                <a:solidFill>
                  <a:srgbClr val="000000"/>
                </a:solidFill>
              </a:rPr>
              <a:t>(bit operations)</a:t>
            </a:r>
          </a:p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Space  </a:t>
            </a:r>
            <a:r>
              <a:rPr lang="en-US" sz="2500" dirty="0" smtClean="0">
                <a:solidFill>
                  <a:srgbClr val="000000"/>
                </a:solidFill>
              </a:rPr>
              <a:t>(memory cells)</a:t>
            </a:r>
          </a:p>
        </p:txBody>
      </p:sp>
    </p:spTree>
    <p:extLst>
      <p:ext uri="{BB962C8B-B14F-4D97-AF65-F5344CB8AC3E}">
        <p14:creationId xmlns:p14="http://schemas.microsoft.com/office/powerpoint/2010/main" val="1835406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resources </a:t>
            </a:r>
            <a:r>
              <a:rPr lang="en-US" sz="2800" dirty="0" smtClean="0"/>
              <a:t>(</a:t>
            </a:r>
            <a:r>
              <a:rPr lang="en-US" sz="2800" dirty="0"/>
              <a:t>required by models of computation</a:t>
            </a:r>
            <a:r>
              <a:rPr lang="en-US" sz="2800" dirty="0" smtClean="0"/>
              <a:t>) can be: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</a:t>
            </a:r>
            <a:endParaRPr lang="en-US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3855184"/>
            <a:ext cx="5791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Time  </a:t>
            </a:r>
            <a:r>
              <a:rPr lang="en-US" sz="2500" dirty="0" smtClean="0"/>
              <a:t>(bit operations)</a:t>
            </a:r>
          </a:p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Space  </a:t>
            </a:r>
            <a:r>
              <a:rPr lang="en-US" sz="2500" dirty="0" smtClean="0">
                <a:solidFill>
                  <a:srgbClr val="000000"/>
                </a:solidFill>
              </a:rPr>
              <a:t>(memory cells)</a:t>
            </a:r>
          </a:p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Random bits</a:t>
            </a:r>
          </a:p>
          <a:p>
            <a:pPr marL="285750" indent="-285750">
              <a:buFont typeface="Arial"/>
              <a:buChar char="•"/>
            </a:pPr>
            <a:r>
              <a:rPr lang="en-US" sz="2500" dirty="0" smtClean="0">
                <a:solidFill>
                  <a:srgbClr val="3366FF"/>
                </a:solidFill>
              </a:rPr>
              <a:t>Communication  </a:t>
            </a:r>
            <a:r>
              <a:rPr lang="en-US" sz="2500" dirty="0" smtClean="0">
                <a:solidFill>
                  <a:srgbClr val="000000"/>
                </a:solidFill>
              </a:rPr>
              <a:t>(bit exchanges)</a:t>
            </a:r>
          </a:p>
        </p:txBody>
      </p:sp>
    </p:spTree>
    <p:extLst>
      <p:ext uri="{BB962C8B-B14F-4D97-AF65-F5344CB8AC3E}">
        <p14:creationId xmlns:p14="http://schemas.microsoft.com/office/powerpoint/2010/main" val="2990132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591312"/>
          </a:xfrm>
        </p:spPr>
        <p:txBody>
          <a:bodyPr>
            <a:normAutofit fontScale="90000"/>
          </a:bodyPr>
          <a:lstStyle/>
          <a:p>
            <a:r>
              <a:rPr lang="en-US" sz="4500" dirty="0" smtClean="0"/>
              <a:t>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657600" y="3429000"/>
            <a:ext cx="1828800" cy="13716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3849469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Complexity theory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3810000" y="5562600"/>
            <a:ext cx="2286000" cy="10668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0" y="583066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Structural complexity</a:t>
            </a:r>
          </a:p>
          <a:p>
            <a:r>
              <a:rPr lang="en-US" dirty="0"/>
              <a:t> </a:t>
            </a:r>
            <a:r>
              <a:rPr lang="en-US" dirty="0" smtClean="0"/>
              <a:t>      (P, NP, etc.)</a:t>
            </a:r>
            <a:endParaRPr lang="en-US" dirty="0"/>
          </a:p>
        </p:txBody>
      </p:sp>
      <p:cxnSp>
        <p:nvCxnSpPr>
          <p:cNvPr id="10" name="Straight Arrow Connector 9"/>
          <p:cNvCxnSpPr>
            <a:stCxn id="5" idx="4"/>
          </p:cNvCxnSpPr>
          <p:nvPr/>
        </p:nvCxnSpPr>
        <p:spPr>
          <a:xfrm rot="16200000" flipH="1">
            <a:off x="4267200" y="5105400"/>
            <a:ext cx="762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838200" y="4191000"/>
            <a:ext cx="2362200" cy="16002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90600" y="46482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Role of Randomness</a:t>
            </a:r>
            <a:endParaRPr lang="en-US" sz="2000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3124200" y="4419600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838200" y="1905000"/>
            <a:ext cx="2286000" cy="1524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990600" y="22860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Approximation algorithms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2971800" y="3048000"/>
            <a:ext cx="838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4038600" y="1295400"/>
            <a:ext cx="2362200" cy="14478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191000" y="16764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Average-case complexity</a:t>
            </a:r>
            <a:endParaRPr lang="en-US" sz="2000" dirty="0"/>
          </a:p>
        </p:txBody>
      </p:sp>
      <p:cxnSp>
        <p:nvCxnSpPr>
          <p:cNvPr id="22" name="Straight Arrow Connector 21"/>
          <p:cNvCxnSpPr/>
          <p:nvPr/>
        </p:nvCxnSpPr>
        <p:spPr>
          <a:xfrm rot="5400000" flipH="1" flipV="1">
            <a:off x="4533900" y="2933700"/>
            <a:ext cx="685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6629400" y="3733800"/>
            <a:ext cx="2057400" cy="1524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705600" y="41910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Secrecy &amp; security</a:t>
            </a:r>
            <a:endParaRPr lang="en-US" sz="2000" dirty="0"/>
          </a:p>
        </p:txBody>
      </p:sp>
      <p:cxnSp>
        <p:nvCxnSpPr>
          <p:cNvPr id="26" name="Straight Arrow Connector 25"/>
          <p:cNvCxnSpPr>
            <a:endCxn id="23" idx="2"/>
          </p:cNvCxnSpPr>
          <p:nvPr/>
        </p:nvCxnSpPr>
        <p:spPr>
          <a:xfrm>
            <a:off x="5410200" y="4267200"/>
            <a:ext cx="1219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09600" y="45720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Some topics in complexity theory</a:t>
            </a:r>
            <a:endParaRPr lang="en-IN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29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591312"/>
          </a:xfrm>
        </p:spPr>
        <p:txBody>
          <a:bodyPr>
            <a:normAutofit fontScale="90000"/>
          </a:bodyPr>
          <a:lstStyle/>
          <a:p>
            <a:r>
              <a:rPr lang="en-US" sz="4500" dirty="0" smtClean="0"/>
              <a:t> 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657600" y="3429000"/>
            <a:ext cx="1828800" cy="13716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3849469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Complexity theory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3810000" y="5562600"/>
            <a:ext cx="2286000" cy="10668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0" y="583066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Structural complexity</a:t>
            </a:r>
          </a:p>
          <a:p>
            <a:r>
              <a:rPr lang="en-US" dirty="0"/>
              <a:t> </a:t>
            </a:r>
            <a:r>
              <a:rPr lang="en-US" dirty="0" smtClean="0"/>
              <a:t>      (P, NP, etc.)</a:t>
            </a:r>
            <a:endParaRPr lang="en-US" dirty="0"/>
          </a:p>
        </p:txBody>
      </p:sp>
      <p:cxnSp>
        <p:nvCxnSpPr>
          <p:cNvPr id="10" name="Straight Arrow Connector 9"/>
          <p:cNvCxnSpPr>
            <a:stCxn id="5" idx="4"/>
          </p:cNvCxnSpPr>
          <p:nvPr/>
        </p:nvCxnSpPr>
        <p:spPr>
          <a:xfrm rot="16200000" flipH="1">
            <a:off x="4267200" y="5105400"/>
            <a:ext cx="762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838200" y="4191000"/>
            <a:ext cx="2362200" cy="16002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90600" y="4623137"/>
            <a:ext cx="205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Role of Randomness</a:t>
            </a:r>
          </a:p>
          <a:p>
            <a:pPr algn="ctr"/>
            <a:endParaRPr lang="en-US" sz="2000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3124200" y="4419600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838200" y="1905000"/>
            <a:ext cx="2286000" cy="1524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990600" y="22860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Approximation algorithms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2971800" y="3048000"/>
            <a:ext cx="838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4038600" y="1295400"/>
            <a:ext cx="2362200" cy="144780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191000" y="1676400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Average-case complexity</a:t>
            </a:r>
            <a:endParaRPr lang="en-US" sz="2000" dirty="0"/>
          </a:p>
        </p:txBody>
      </p:sp>
      <p:cxnSp>
        <p:nvCxnSpPr>
          <p:cNvPr id="22" name="Straight Arrow Connector 21"/>
          <p:cNvCxnSpPr/>
          <p:nvPr/>
        </p:nvCxnSpPr>
        <p:spPr>
          <a:xfrm rot="5400000" flipH="1" flipV="1">
            <a:off x="4533900" y="2933700"/>
            <a:ext cx="685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6629400" y="3733800"/>
            <a:ext cx="2057400" cy="1524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705600" y="4191000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Secrecy &amp; security</a:t>
            </a:r>
            <a:endParaRPr lang="en-US" sz="2000" dirty="0"/>
          </a:p>
        </p:txBody>
      </p:sp>
      <p:cxnSp>
        <p:nvCxnSpPr>
          <p:cNvPr id="26" name="Straight Arrow Connector 25"/>
          <p:cNvCxnSpPr>
            <a:endCxn id="23" idx="2"/>
          </p:cNvCxnSpPr>
          <p:nvPr/>
        </p:nvCxnSpPr>
        <p:spPr>
          <a:xfrm>
            <a:off x="5410200" y="4267200"/>
            <a:ext cx="1219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09600" y="45720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Some topics in complexity theory</a:t>
            </a:r>
            <a:endParaRPr lang="en-IN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95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co-NP… NP-completeness.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89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2438400"/>
            <a:ext cx="6629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200" dirty="0"/>
              <a:t>H</a:t>
            </a:r>
            <a:r>
              <a:rPr lang="en-IN" sz="2200" dirty="0" smtClean="0"/>
              <a:t>ow hard is it to check </a:t>
            </a:r>
            <a:r>
              <a:rPr lang="en-IN" sz="2200" dirty="0" err="1" smtClean="0">
                <a:solidFill>
                  <a:srgbClr val="C00000"/>
                </a:solidFill>
              </a:rPr>
              <a:t>satisfiability</a:t>
            </a:r>
            <a:r>
              <a:rPr lang="en-IN" sz="2200" dirty="0" smtClean="0"/>
              <a:t> of a </a:t>
            </a:r>
            <a:r>
              <a:rPr lang="en-IN" sz="2200" dirty="0" err="1" smtClean="0"/>
              <a:t>boolean</a:t>
            </a:r>
            <a:r>
              <a:rPr lang="en-IN" sz="2200" dirty="0" smtClean="0"/>
              <a:t> formula that has </a:t>
            </a:r>
            <a:r>
              <a:rPr lang="en-IN" sz="2200" dirty="0" smtClean="0">
                <a:solidFill>
                  <a:srgbClr val="C00000"/>
                </a:solidFill>
              </a:rPr>
              <a:t>exactly one or no</a:t>
            </a:r>
            <a:r>
              <a:rPr lang="en-IN" sz="2200" dirty="0" smtClean="0"/>
              <a:t> satisfying assignment?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3225443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pPr algn="just"/>
            <a:r>
              <a:rPr lang="en-US" sz="2800" dirty="0"/>
              <a:t>Space bounded computation.</a:t>
            </a:r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47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pPr algn="just"/>
            <a:r>
              <a:rPr lang="en-US" sz="2800" dirty="0"/>
              <a:t>Space bounded computation.</a:t>
            </a:r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2799546"/>
            <a:ext cx="7467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500" dirty="0"/>
              <a:t>H</a:t>
            </a:r>
            <a:r>
              <a:rPr lang="en-IN" sz="2500" dirty="0" smtClean="0"/>
              <a:t>ow much </a:t>
            </a:r>
            <a:r>
              <a:rPr lang="en-IN" sz="2500" dirty="0" smtClean="0">
                <a:solidFill>
                  <a:srgbClr val="C00000"/>
                </a:solidFill>
              </a:rPr>
              <a:t>space</a:t>
            </a:r>
            <a:r>
              <a:rPr lang="en-IN" sz="2500" dirty="0" smtClean="0"/>
              <a:t> is required to check </a:t>
            </a:r>
            <a:r>
              <a:rPr lang="en-IN" sz="2500" dirty="0" smtClean="0">
                <a:solidFill>
                  <a:srgbClr val="C00000"/>
                </a:solidFill>
              </a:rPr>
              <a:t>s-t connectivity</a:t>
            </a:r>
            <a:r>
              <a:rPr lang="en-IN" sz="2500" dirty="0" smtClean="0"/>
              <a:t>?</a:t>
            </a:r>
            <a:endParaRPr lang="en-IN" sz="2500" dirty="0"/>
          </a:p>
        </p:txBody>
      </p:sp>
    </p:spTree>
    <p:extLst>
      <p:ext uri="{BB962C8B-B14F-4D97-AF65-F5344CB8AC3E}">
        <p14:creationId xmlns:p14="http://schemas.microsoft.com/office/powerpoint/2010/main" val="178276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</a:t>
            </a:r>
            <a:r>
              <a:rPr lang="en-US" sz="2800" dirty="0" smtClean="0"/>
              <a:t>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3908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68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3352800"/>
            <a:ext cx="7543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500" dirty="0"/>
              <a:t>H</a:t>
            </a:r>
            <a:r>
              <a:rPr lang="en-IN" sz="2500" dirty="0" smtClean="0"/>
              <a:t>ow hard is it to count the </a:t>
            </a:r>
            <a:r>
              <a:rPr lang="en-IN" sz="2500" dirty="0" smtClean="0">
                <a:solidFill>
                  <a:srgbClr val="C00000"/>
                </a:solidFill>
              </a:rPr>
              <a:t>number of perfect matchings </a:t>
            </a:r>
            <a:r>
              <a:rPr lang="en-IN" sz="2500" dirty="0" smtClean="0"/>
              <a:t>in a graph?</a:t>
            </a:r>
            <a:endParaRPr lang="en-IN" sz="2500" dirty="0"/>
          </a:p>
        </p:txBody>
      </p:sp>
    </p:spTree>
    <p:extLst>
      <p:ext uri="{BB962C8B-B14F-4D97-AF65-F5344CB8AC3E}">
        <p14:creationId xmlns:p14="http://schemas.microsoft.com/office/powerpoint/2010/main" val="816917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</a:p>
          <a:p>
            <a:pPr algn="just"/>
            <a:r>
              <a:rPr lang="en-US" sz="2800" dirty="0" smtClean="0"/>
              <a:t>Polynomial Hierarchy.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0" y="4214336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</a:t>
            </a:r>
            <a:r>
              <a:rPr lang="en-IN" dirty="0" smtClean="0"/>
              <a:t>o-NP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2743200" y="421433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NP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48884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P</a:t>
            </a:r>
            <a:endParaRPr lang="en-IN" dirty="0"/>
          </a:p>
        </p:txBody>
      </p:sp>
      <p:cxnSp>
        <p:nvCxnSpPr>
          <p:cNvPr id="7" name="Straight Connector 6"/>
          <p:cNvCxnSpPr>
            <a:stCxn id="5" idx="2"/>
            <a:endCxn id="6" idx="0"/>
          </p:cNvCxnSpPr>
          <p:nvPr/>
        </p:nvCxnSpPr>
        <p:spPr>
          <a:xfrm>
            <a:off x="3048000" y="4583668"/>
            <a:ext cx="457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6" idx="0"/>
            <a:endCxn id="4" idx="2"/>
          </p:cNvCxnSpPr>
          <p:nvPr/>
        </p:nvCxnSpPr>
        <p:spPr>
          <a:xfrm flipV="1">
            <a:off x="3505200" y="4583668"/>
            <a:ext cx="838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971800" y="3979902"/>
            <a:ext cx="0" cy="2344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191000" y="3974068"/>
            <a:ext cx="0" cy="2344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505200" y="3581400"/>
            <a:ext cx="1524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 smtClean="0"/>
              <a:t>.</a:t>
            </a:r>
          </a:p>
          <a:p>
            <a:r>
              <a:rPr lang="en-IN" sz="1050" dirty="0" smtClean="0"/>
              <a:t>.</a:t>
            </a:r>
          </a:p>
          <a:p>
            <a:r>
              <a:rPr lang="en-IN" sz="1050" dirty="0"/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05400" y="4078069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How hard is it to check that largest independent set in </a:t>
            </a:r>
            <a:r>
              <a:rPr lang="en-IN" dirty="0" smtClean="0">
                <a:solidFill>
                  <a:srgbClr val="C00000"/>
                </a:solidFill>
              </a:rPr>
              <a:t>G</a:t>
            </a:r>
            <a:r>
              <a:rPr lang="en-IN" dirty="0" smtClean="0"/>
              <a:t> has size exactly </a:t>
            </a:r>
            <a:r>
              <a:rPr lang="en-IN" dirty="0" smtClean="0">
                <a:solidFill>
                  <a:srgbClr val="C00000"/>
                </a:solidFill>
              </a:rPr>
              <a:t>k</a:t>
            </a:r>
            <a:r>
              <a:rPr lang="en-IN" dirty="0" smtClean="0"/>
              <a:t> 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26769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</a:p>
          <a:p>
            <a:pPr algn="just"/>
            <a:r>
              <a:rPr lang="en-US" sz="2800" dirty="0" smtClean="0"/>
              <a:t>Polynomial Hierarchy.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3786426"/>
            <a:ext cx="7543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500" dirty="0"/>
              <a:t>H</a:t>
            </a:r>
            <a:r>
              <a:rPr lang="en-IN" sz="2500" dirty="0" smtClean="0"/>
              <a:t>ow hard is it to find a </a:t>
            </a:r>
            <a:r>
              <a:rPr lang="en-IN" sz="2500" dirty="0" smtClean="0">
                <a:solidFill>
                  <a:srgbClr val="CC0000"/>
                </a:solidFill>
              </a:rPr>
              <a:t>minimum size circuit </a:t>
            </a:r>
            <a:r>
              <a:rPr lang="en-IN" sz="2500" dirty="0" smtClean="0"/>
              <a:t>computing the same boolean function as a given boolean circuit?</a:t>
            </a:r>
            <a:endParaRPr lang="en-IN" sz="2500" dirty="0"/>
          </a:p>
        </p:txBody>
      </p:sp>
    </p:spTree>
    <p:extLst>
      <p:ext uri="{BB962C8B-B14F-4D97-AF65-F5344CB8AC3E}">
        <p14:creationId xmlns:p14="http://schemas.microsoft.com/office/powerpoint/2010/main" val="51670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</a:p>
          <a:p>
            <a:pPr algn="just"/>
            <a:r>
              <a:rPr lang="en-US" sz="2800" dirty="0" smtClean="0"/>
              <a:t>Polynomial Hierarchy.</a:t>
            </a:r>
          </a:p>
          <a:p>
            <a:pPr algn="just"/>
            <a:r>
              <a:rPr lang="en-US" sz="2800" dirty="0" smtClean="0"/>
              <a:t>Boolean circuits and circuit lower bounds.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204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Structural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Classes P, NP, </a:t>
            </a:r>
            <a:r>
              <a:rPr lang="en-US" sz="2800" dirty="0"/>
              <a:t>co-NP</a:t>
            </a:r>
            <a:r>
              <a:rPr lang="en-US" sz="2800" dirty="0" smtClean="0"/>
              <a:t>… NP-completeness.</a:t>
            </a:r>
          </a:p>
          <a:p>
            <a:pPr algn="just"/>
            <a:r>
              <a:rPr lang="en-US" sz="2800" dirty="0"/>
              <a:t>Space bounded computation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Counting complexity.</a:t>
            </a:r>
          </a:p>
          <a:p>
            <a:pPr algn="just"/>
            <a:r>
              <a:rPr lang="en-US" sz="2800" dirty="0" smtClean="0"/>
              <a:t>Polynomial Hierarchy.</a:t>
            </a:r>
          </a:p>
          <a:p>
            <a:pPr algn="just"/>
            <a:r>
              <a:rPr lang="en-US" sz="2800" dirty="0" smtClean="0"/>
              <a:t>Boolean circuits and circuit lower bounds.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4472226"/>
            <a:ext cx="7543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500" dirty="0" smtClean="0"/>
              <a:t>A central topic in classical complecity theory; Proving </a:t>
            </a:r>
            <a:r>
              <a:rPr lang="en-IN" sz="2500" dirty="0" smtClean="0">
                <a:solidFill>
                  <a:srgbClr val="CC0000"/>
                </a:solidFill>
              </a:rPr>
              <a:t>P≠NP</a:t>
            </a:r>
            <a:r>
              <a:rPr lang="en-IN" sz="2500" dirty="0" smtClean="0"/>
              <a:t> boils down to showing circuit lower bounds.</a:t>
            </a:r>
            <a:endParaRPr lang="en-IN" sz="2500" dirty="0"/>
          </a:p>
        </p:txBody>
      </p:sp>
    </p:spTree>
    <p:extLst>
      <p:ext uri="{BB962C8B-B14F-4D97-AF65-F5344CB8AC3E}">
        <p14:creationId xmlns:p14="http://schemas.microsoft.com/office/powerpoint/2010/main" val="353410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139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2438400"/>
            <a:ext cx="7315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IN" sz="2200" dirty="0" smtClean="0"/>
              <a:t>Does randomization help in improving efficiency?</a:t>
            </a:r>
          </a:p>
          <a:p>
            <a:pPr marL="342900" indent="-342900">
              <a:buFont typeface="Arial"/>
              <a:buChar char="•"/>
            </a:pPr>
            <a:r>
              <a:rPr lang="en-IN" sz="2200" dirty="0"/>
              <a:t>Quicksort has </a:t>
            </a:r>
            <a:r>
              <a:rPr lang="en-IN" sz="2200" dirty="0">
                <a:solidFill>
                  <a:srgbClr val="C00000"/>
                </a:solidFill>
              </a:rPr>
              <a:t>O(n log n) </a:t>
            </a:r>
            <a:r>
              <a:rPr lang="en-IN" sz="2200" dirty="0"/>
              <a:t>expected time but </a:t>
            </a:r>
            <a:r>
              <a:rPr lang="en-IN" sz="2200" dirty="0">
                <a:solidFill>
                  <a:srgbClr val="C00000"/>
                </a:solidFill>
              </a:rPr>
              <a:t>O(n^2)</a:t>
            </a:r>
            <a:r>
              <a:rPr lang="en-IN" sz="2200" dirty="0"/>
              <a:t> worst case </a:t>
            </a:r>
            <a:r>
              <a:rPr lang="en-IN" sz="2200" dirty="0" smtClean="0"/>
              <a:t>time.</a:t>
            </a:r>
            <a:endParaRPr lang="en-IN" sz="2200" dirty="0"/>
          </a:p>
          <a:p>
            <a:pPr marL="342900" indent="-342900">
              <a:buFont typeface="Arial"/>
              <a:buChar char="•"/>
            </a:pPr>
            <a:r>
              <a:rPr lang="en-IN" sz="2200" dirty="0" smtClean="0"/>
              <a:t>Can </a:t>
            </a:r>
            <a:r>
              <a:rPr lang="en-IN" sz="2200" dirty="0">
                <a:solidFill>
                  <a:srgbClr val="C00000"/>
                </a:solidFill>
              </a:rPr>
              <a:t>SAT</a:t>
            </a:r>
            <a:r>
              <a:rPr lang="en-IN" sz="2200" dirty="0"/>
              <a:t> be solved in polynomial time using randomness?</a:t>
            </a:r>
          </a:p>
          <a:p>
            <a:pPr marL="342900" indent="-342900">
              <a:buFont typeface="Arial"/>
              <a:buChar char="•"/>
            </a:pPr>
            <a:endParaRPr lang="en-IN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0" y="4114800"/>
            <a:ext cx="7315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200" dirty="0" smtClean="0">
                <a:solidFill>
                  <a:schemeClr val="accent4"/>
                </a:solidFill>
              </a:rPr>
              <a:t>Theorem</a:t>
            </a:r>
            <a:r>
              <a:rPr lang="en-IN" sz="2200" dirty="0" smtClean="0"/>
              <a:t> (</a:t>
            </a:r>
            <a:r>
              <a:rPr lang="en-IN" sz="2200" dirty="0" smtClean="0">
                <a:solidFill>
                  <a:srgbClr val="3366FF"/>
                </a:solidFill>
              </a:rPr>
              <a:t>Schoening, 1999</a:t>
            </a:r>
            <a:r>
              <a:rPr lang="en-IN" sz="2200" dirty="0" smtClean="0"/>
              <a:t>):  3SAT can be solved in </a:t>
            </a:r>
          </a:p>
          <a:p>
            <a:r>
              <a:rPr lang="en-IN" sz="2200" i="1" dirty="0"/>
              <a:t>r</a:t>
            </a:r>
            <a:r>
              <a:rPr lang="en-IN" sz="2200" i="1" dirty="0" smtClean="0"/>
              <a:t>andomized</a:t>
            </a:r>
            <a:r>
              <a:rPr lang="en-IN" sz="2200" dirty="0" smtClean="0"/>
              <a:t> </a:t>
            </a:r>
            <a:r>
              <a:rPr lang="en-IN" sz="2200" dirty="0" smtClean="0">
                <a:solidFill>
                  <a:schemeClr val="accent3"/>
                </a:solidFill>
              </a:rPr>
              <a:t>O((4/3)</a:t>
            </a:r>
            <a:r>
              <a:rPr lang="en-IN" sz="2200" baseline="30000" dirty="0" smtClean="0">
                <a:solidFill>
                  <a:schemeClr val="accent3"/>
                </a:solidFill>
              </a:rPr>
              <a:t>n</a:t>
            </a:r>
            <a:r>
              <a:rPr lang="en-IN" sz="2200" dirty="0" smtClean="0">
                <a:solidFill>
                  <a:schemeClr val="accent3"/>
                </a:solidFill>
              </a:rPr>
              <a:t>)</a:t>
            </a:r>
            <a:r>
              <a:rPr lang="en-IN" sz="2200" dirty="0" smtClean="0"/>
              <a:t> time.</a:t>
            </a:r>
          </a:p>
        </p:txBody>
      </p:sp>
    </p:spTree>
    <p:extLst>
      <p:ext uri="{BB962C8B-B14F-4D97-AF65-F5344CB8AC3E}">
        <p14:creationId xmlns:p14="http://schemas.microsoft.com/office/powerpoint/2010/main" val="273086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pPr algn="just"/>
            <a:r>
              <a:rPr lang="en-US" sz="2800" dirty="0"/>
              <a:t>Probabilistically Checkable Proofs (PCPs</a:t>
            </a:r>
            <a:r>
              <a:rPr lang="en-US" sz="2800" dirty="0" smtClean="0"/>
              <a:t>).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427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pPr algn="just"/>
            <a:r>
              <a:rPr lang="en-US" sz="2800" dirty="0"/>
              <a:t>Probabilistically Checkable Proofs (PCPs</a:t>
            </a:r>
            <a:r>
              <a:rPr lang="en-US" sz="2800" dirty="0" smtClean="0"/>
              <a:t>).</a:t>
            </a:r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2921913"/>
            <a:ext cx="7086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500" dirty="0" smtClean="0"/>
              <a:t>Unconditional </a:t>
            </a:r>
            <a:r>
              <a:rPr lang="en-IN" sz="2500" dirty="0" smtClean="0">
                <a:solidFill>
                  <a:srgbClr val="CC0000"/>
                </a:solidFill>
              </a:rPr>
              <a:t>hardness of approximation </a:t>
            </a:r>
            <a:r>
              <a:rPr lang="en-IN" sz="2500" dirty="0" smtClean="0"/>
              <a:t>results</a:t>
            </a:r>
            <a:endParaRPr lang="en-IN" sz="25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0" y="3505200"/>
            <a:ext cx="7315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200" dirty="0" smtClean="0">
                <a:solidFill>
                  <a:schemeClr val="accent4"/>
                </a:solidFill>
              </a:rPr>
              <a:t>Theorem</a:t>
            </a:r>
            <a:r>
              <a:rPr lang="en-IN" sz="2200" dirty="0" smtClean="0"/>
              <a:t> (</a:t>
            </a:r>
            <a:r>
              <a:rPr lang="en-IN" sz="2200" dirty="0" smtClean="0">
                <a:solidFill>
                  <a:srgbClr val="3366FF"/>
                </a:solidFill>
              </a:rPr>
              <a:t>Hastad, 1997</a:t>
            </a:r>
            <a:r>
              <a:rPr lang="en-IN" sz="2200" dirty="0" smtClean="0"/>
              <a:t>):  If there’s a poly-time algorithm </a:t>
            </a:r>
          </a:p>
          <a:p>
            <a:r>
              <a:rPr lang="en-IN" sz="2200" dirty="0" smtClean="0"/>
              <a:t>to compute an assignment that satisfies at least 7/8 + e fraction of the clauses of an input 3SAT, for a constant </a:t>
            </a:r>
          </a:p>
          <a:p>
            <a:r>
              <a:rPr lang="en-IN" sz="2200" dirty="0" smtClean="0"/>
              <a:t>e &gt; 0, then P = NP.</a:t>
            </a:r>
          </a:p>
        </p:txBody>
      </p:sp>
    </p:spTree>
    <p:extLst>
      <p:ext uri="{BB962C8B-B14F-4D97-AF65-F5344CB8AC3E}">
        <p14:creationId xmlns:p14="http://schemas.microsoft.com/office/powerpoint/2010/main" val="1302741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problems</a:t>
            </a:r>
            <a:r>
              <a:rPr lang="en-US" sz="2800" dirty="0" smtClean="0"/>
              <a:t> come in various flavors: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481707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pPr algn="just"/>
            <a:r>
              <a:rPr lang="en-US" sz="2800" dirty="0"/>
              <a:t>Probabilistically Checkable Proofs (PCPs</a:t>
            </a:r>
            <a:r>
              <a:rPr lang="en-US" sz="2800" dirty="0" smtClean="0"/>
              <a:t>).</a:t>
            </a:r>
          </a:p>
          <a:p>
            <a:pPr algn="just"/>
            <a:r>
              <a:rPr lang="en-US" sz="2800" dirty="0"/>
              <a:t>A glimpse of randomness extractors and pseudorandom generators </a:t>
            </a:r>
            <a:r>
              <a:rPr lang="en-US" sz="2800" dirty="0" smtClean="0"/>
              <a:t>(if time permits).</a:t>
            </a:r>
            <a:endParaRPr lang="en-US" sz="2800" dirty="0"/>
          </a:p>
          <a:p>
            <a:pPr algn="just"/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148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Role of Randomness in Computation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 smtClean="0"/>
              <a:t>Probabilistic complexity classes.</a:t>
            </a:r>
          </a:p>
          <a:p>
            <a:pPr algn="just"/>
            <a:r>
              <a:rPr lang="en-US" sz="2800" dirty="0"/>
              <a:t>Probabilistically Checkable Proofs (PCPs</a:t>
            </a:r>
            <a:r>
              <a:rPr lang="en-US" sz="2800" dirty="0" smtClean="0"/>
              <a:t>).</a:t>
            </a:r>
          </a:p>
          <a:p>
            <a:pPr algn="just"/>
            <a:r>
              <a:rPr lang="en-US" sz="2800" dirty="0"/>
              <a:t>A glimpse of randomness extractors and pseudorandom generators </a:t>
            </a:r>
            <a:r>
              <a:rPr lang="en-US" sz="2800" dirty="0" smtClean="0"/>
              <a:t>(if time permits).</a:t>
            </a:r>
            <a:endParaRPr lang="en-US" sz="2800" dirty="0"/>
          </a:p>
          <a:p>
            <a:pPr algn="just"/>
            <a:endParaRPr lang="en-US" sz="2800" dirty="0"/>
          </a:p>
          <a:p>
            <a:pPr algn="just"/>
            <a:endParaRPr lang="en-US" sz="28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3912513"/>
            <a:ext cx="7086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 smtClean="0"/>
              <a:t>Can every polynomial-time randomized algorithm be </a:t>
            </a:r>
            <a:r>
              <a:rPr lang="en-IN" sz="2200" dirty="0" smtClean="0">
                <a:solidFill>
                  <a:srgbClr val="CC0000"/>
                </a:solidFill>
              </a:rPr>
              <a:t>derandomized</a:t>
            </a:r>
            <a:r>
              <a:rPr lang="en-IN" sz="2200" dirty="0" smtClean="0"/>
              <a:t> to a deterministic polynomial-time algorithm?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26038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Average-case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/>
              <a:t>D</a:t>
            </a:r>
            <a:r>
              <a:rPr lang="en-US" sz="2800" dirty="0" smtClean="0"/>
              <a:t>istributional problems (if time permits).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2438400"/>
            <a:ext cx="579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/>
              <a:t>H</a:t>
            </a:r>
            <a:r>
              <a:rPr lang="en-IN" sz="2200" dirty="0" smtClean="0"/>
              <a:t>ow hard is it to solve the </a:t>
            </a:r>
            <a:r>
              <a:rPr lang="en-IN" sz="2200" dirty="0" smtClean="0">
                <a:solidFill>
                  <a:srgbClr val="C00000"/>
                </a:solidFill>
              </a:rPr>
              <a:t>clique problem </a:t>
            </a:r>
            <a:r>
              <a:rPr lang="en-IN" sz="2200" dirty="0" smtClean="0"/>
              <a:t>on inputs chosen from a </a:t>
            </a:r>
            <a:r>
              <a:rPr lang="en-IN" sz="2200" dirty="0" smtClean="0">
                <a:solidFill>
                  <a:srgbClr val="C00000"/>
                </a:solidFill>
              </a:rPr>
              <a:t>“real-life” distribution</a:t>
            </a:r>
            <a:r>
              <a:rPr lang="en-IN" sz="2200" dirty="0" smtClean="0"/>
              <a:t>?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1751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686800" cy="89611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Average-case Complexity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8080" cy="4800600"/>
          </a:xfrm>
        </p:spPr>
        <p:txBody>
          <a:bodyPr/>
          <a:lstStyle/>
          <a:p>
            <a:pPr algn="just"/>
            <a:r>
              <a:rPr lang="en-US" sz="2800" dirty="0"/>
              <a:t>D</a:t>
            </a:r>
            <a:r>
              <a:rPr lang="en-US" sz="2800" dirty="0" smtClean="0"/>
              <a:t>istributional problems (if time permits).</a:t>
            </a:r>
          </a:p>
          <a:p>
            <a:pPr algn="just"/>
            <a:r>
              <a:rPr lang="en-US" sz="2800" dirty="0" smtClean="0"/>
              <a:t>Hardness amplification: From weak to strong hardness.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3269159"/>
            <a:ext cx="601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 smtClean="0"/>
              <a:t>In cryptographic applications, we need </a:t>
            </a:r>
            <a:r>
              <a:rPr lang="en-IN" sz="2200" dirty="0" smtClean="0">
                <a:solidFill>
                  <a:srgbClr val="CC0000"/>
                </a:solidFill>
              </a:rPr>
              <a:t>hard on average functions</a:t>
            </a:r>
            <a:r>
              <a:rPr lang="en-IN" sz="2200" dirty="0" smtClean="0"/>
              <a:t> for secure encryptions.</a:t>
            </a: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1147961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Basic Course </a:t>
            </a:r>
            <a:r>
              <a:rPr lang="en-US" dirty="0"/>
              <a:t>I</a:t>
            </a:r>
            <a:r>
              <a:rPr lang="en-US" dirty="0" smtClean="0"/>
              <a:t>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305800" cy="4389120"/>
          </a:xfrm>
        </p:spPr>
        <p:txBody>
          <a:bodyPr>
            <a:normAutofit/>
          </a:bodyPr>
          <a:lstStyle/>
          <a:p>
            <a:r>
              <a:rPr lang="en-IN" sz="2800" b="1" dirty="0" smtClean="0"/>
              <a:t>Course title: </a:t>
            </a:r>
            <a:r>
              <a:rPr lang="en-IN" sz="2800" dirty="0" smtClean="0"/>
              <a:t>Computational Complexity Theory</a:t>
            </a:r>
          </a:p>
          <a:p>
            <a:r>
              <a:rPr lang="en-IN" sz="2800" b="1" dirty="0" smtClean="0"/>
              <a:t>Credits: </a:t>
            </a:r>
            <a:r>
              <a:rPr lang="en-IN" sz="2800" dirty="0" smtClean="0"/>
              <a:t>  3:1            </a:t>
            </a:r>
            <a:r>
              <a:rPr lang="en-IN" sz="2800" b="1" dirty="0" smtClean="0"/>
              <a:t>Instructor:</a:t>
            </a:r>
            <a:r>
              <a:rPr lang="en-IN" sz="2800" dirty="0" smtClean="0"/>
              <a:t>  Chandan Saha</a:t>
            </a:r>
          </a:p>
          <a:p>
            <a:r>
              <a:rPr lang="en-IN" sz="2800" b="1" dirty="0" smtClean="0"/>
              <a:t>TA:</a:t>
            </a:r>
            <a:r>
              <a:rPr lang="en-IN" sz="2800" dirty="0" smtClean="0"/>
              <a:t>   Nikhil Gupta and Vineet Nair</a:t>
            </a:r>
          </a:p>
          <a:p>
            <a:r>
              <a:rPr lang="en-IN" sz="2800" b="1" dirty="0" smtClean="0"/>
              <a:t>Class timings </a:t>
            </a:r>
            <a:r>
              <a:rPr lang="en-IN" sz="2800" dirty="0"/>
              <a:t>: </a:t>
            </a:r>
            <a:r>
              <a:rPr lang="en-IN" sz="2800" dirty="0" smtClean="0"/>
              <a:t>Tuesday, Thursday: 3:30-5 pm.</a:t>
            </a:r>
          </a:p>
          <a:p>
            <a:r>
              <a:rPr lang="en-IN" sz="2800" b="1" dirty="0" smtClean="0"/>
              <a:t>Venue: </a:t>
            </a:r>
            <a:r>
              <a:rPr lang="en-IN" sz="2800" dirty="0" smtClean="0"/>
              <a:t>CSA lecture hall 252.</a:t>
            </a:r>
          </a:p>
          <a:p>
            <a:r>
              <a:rPr lang="en-IN" sz="2800" b="1" dirty="0" smtClean="0"/>
              <a:t>Primary reference: </a:t>
            </a:r>
            <a:r>
              <a:rPr lang="en-IN" sz="2800" dirty="0" smtClean="0">
                <a:solidFill>
                  <a:srgbClr val="0070C0"/>
                </a:solidFill>
              </a:rPr>
              <a:t>Computational Complexity – A Modern Approach</a:t>
            </a:r>
            <a:r>
              <a:rPr lang="en-IN" sz="2800" dirty="0" smtClean="0"/>
              <a:t> by Sanjeev Arora and Boaz Barak.</a:t>
            </a:r>
          </a:p>
          <a:p>
            <a:pPr marL="0" indent="0">
              <a:buNone/>
            </a:pPr>
            <a:endParaRPr lang="en-IN" sz="19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N" sz="19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N" sz="28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IN" sz="2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13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Basic Course </a:t>
            </a:r>
            <a:r>
              <a:rPr lang="en-US" dirty="0"/>
              <a:t>I</a:t>
            </a:r>
            <a:r>
              <a:rPr lang="en-US" dirty="0" smtClean="0"/>
              <a:t>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389120"/>
          </a:xfrm>
        </p:spPr>
        <p:txBody>
          <a:bodyPr>
            <a:normAutofit fontScale="92500" lnSpcReduction="10000"/>
          </a:bodyPr>
          <a:lstStyle/>
          <a:p>
            <a:r>
              <a:rPr lang="en-IN" sz="2800" b="1" dirty="0"/>
              <a:t>Prerequisites </a:t>
            </a:r>
            <a:r>
              <a:rPr lang="en-IN" sz="2800" dirty="0"/>
              <a:t>: </a:t>
            </a:r>
            <a:r>
              <a:rPr lang="en-IN" sz="2800" dirty="0" smtClean="0"/>
              <a:t>Basic </a:t>
            </a:r>
            <a:r>
              <a:rPr lang="en-IN" sz="2800" dirty="0"/>
              <a:t>familiarity </a:t>
            </a:r>
            <a:r>
              <a:rPr lang="en-IN" sz="2800" dirty="0" smtClean="0"/>
              <a:t>with algorithms; </a:t>
            </a:r>
          </a:p>
          <a:p>
            <a:pPr marL="0" indent="0">
              <a:buNone/>
            </a:pPr>
            <a:r>
              <a:rPr lang="en-IN" sz="2800" dirty="0"/>
              <a:t>	</a:t>
            </a:r>
            <a:r>
              <a:rPr lang="en-IN" sz="2800" dirty="0" smtClean="0"/>
              <a:t>	         Some </a:t>
            </a:r>
            <a:r>
              <a:rPr lang="en-IN" sz="2800" i="1" dirty="0"/>
              <a:t>mathematical maturity </a:t>
            </a:r>
            <a:r>
              <a:rPr lang="en-IN" sz="2800" dirty="0" smtClean="0"/>
              <a:t>will 		                   be helpful.</a:t>
            </a:r>
          </a:p>
          <a:p>
            <a:pPr marL="0" indent="0">
              <a:buNone/>
            </a:pPr>
            <a:r>
              <a:rPr lang="en-IN" sz="2800" dirty="0" smtClean="0"/>
              <a:t> </a:t>
            </a:r>
            <a:endParaRPr lang="en-IN" sz="2800" b="1" dirty="0" smtClean="0"/>
          </a:p>
          <a:p>
            <a:r>
              <a:rPr lang="en-IN" sz="2800" b="1" dirty="0" smtClean="0"/>
              <a:t>Grading </a:t>
            </a:r>
            <a:r>
              <a:rPr lang="en-IN" sz="2800" b="1" dirty="0"/>
              <a:t>policy </a:t>
            </a:r>
            <a:r>
              <a:rPr lang="en-IN" sz="2800" dirty="0"/>
              <a:t>: </a:t>
            </a:r>
            <a:r>
              <a:rPr lang="en-IN" sz="2800" dirty="0" smtClean="0"/>
              <a:t> Assignments </a:t>
            </a:r>
            <a:r>
              <a:rPr lang="en-IN" sz="2800" dirty="0"/>
              <a:t>- </a:t>
            </a:r>
            <a:r>
              <a:rPr lang="en-IN" sz="2800" dirty="0" smtClean="0"/>
              <a:t>30%</a:t>
            </a:r>
          </a:p>
          <a:p>
            <a:pPr marL="0" indent="0">
              <a:buNone/>
            </a:pPr>
            <a:r>
              <a:rPr lang="en-IN" sz="2800" dirty="0"/>
              <a:t>	</a:t>
            </a:r>
            <a:r>
              <a:rPr lang="en-IN" sz="2800" dirty="0" smtClean="0"/>
              <a:t>		 Mid-term - 35% </a:t>
            </a:r>
          </a:p>
          <a:p>
            <a:pPr marL="0" indent="0">
              <a:buNone/>
            </a:pPr>
            <a:r>
              <a:rPr lang="en-IN" sz="2800" dirty="0"/>
              <a:t>	</a:t>
            </a:r>
            <a:r>
              <a:rPr lang="en-IN" sz="2800" dirty="0" smtClean="0"/>
              <a:t>		 End-term - 35%</a:t>
            </a:r>
          </a:p>
          <a:p>
            <a:pPr marL="0" indent="0">
              <a:buNone/>
            </a:pPr>
            <a:endParaRPr lang="en-IN" sz="28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IN" sz="2800" b="1" dirty="0" smtClean="0"/>
              <a:t>  Course homepage:</a:t>
            </a:r>
          </a:p>
          <a:p>
            <a:pPr marL="0" indent="0">
              <a:buNone/>
            </a:pPr>
            <a:r>
              <a:rPr lang="en-IN" sz="1900" b="1" dirty="0" smtClean="0">
                <a:solidFill>
                  <a:srgbClr val="C00000"/>
                </a:solidFill>
              </a:rPr>
              <a:t>          drona.csa.iisc.ernet.in</a:t>
            </a:r>
            <a:r>
              <a:rPr lang="en-IN" sz="1900" b="1" dirty="0">
                <a:solidFill>
                  <a:srgbClr val="C00000"/>
                </a:solidFill>
              </a:rPr>
              <a:t>/~</a:t>
            </a:r>
            <a:r>
              <a:rPr lang="en-IN" sz="1900" b="1" dirty="0" smtClean="0">
                <a:solidFill>
                  <a:srgbClr val="C00000"/>
                </a:solidFill>
              </a:rPr>
              <a:t>chandan/courses/complexity17/home.html</a:t>
            </a:r>
          </a:p>
          <a:p>
            <a:pPr marL="0" indent="0">
              <a:buNone/>
            </a:pPr>
            <a:endParaRPr lang="en-IN" sz="19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N" sz="19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IN" sz="28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IN" sz="28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82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609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Let’s begin…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01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An algorithm is a set of instructions or rules.</a:t>
            </a:r>
          </a:p>
          <a:p>
            <a:r>
              <a:rPr lang="en-IN" sz="2800" dirty="0" smtClean="0"/>
              <a:t>To understand the performance of an algorithm we need a </a:t>
            </a:r>
            <a:r>
              <a:rPr lang="en-IN" sz="2800" u="sng" dirty="0" smtClean="0"/>
              <a:t>model of computation</a:t>
            </a:r>
            <a:r>
              <a:rPr lang="en-IN" sz="2800" dirty="0" smtClean="0"/>
              <a:t>. Turing machine is one such </a:t>
            </a:r>
            <a:r>
              <a:rPr lang="en-IN" sz="2800" i="1" dirty="0" smtClean="0"/>
              <a:t>natural </a:t>
            </a:r>
            <a:r>
              <a:rPr lang="en-IN" sz="2800" dirty="0" smtClean="0"/>
              <a:t>model. </a:t>
            </a:r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514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An algorithm is a set of instructions or rules.</a:t>
            </a:r>
          </a:p>
          <a:p>
            <a:r>
              <a:rPr lang="en-IN" sz="2800" dirty="0" smtClean="0"/>
              <a:t>To understand the performance of an algorithm we need a </a:t>
            </a:r>
            <a:r>
              <a:rPr lang="en-IN" sz="2800" u="sng" dirty="0" smtClean="0"/>
              <a:t>model of computation</a:t>
            </a:r>
            <a:r>
              <a:rPr lang="en-IN" sz="2800" dirty="0" smtClean="0"/>
              <a:t>. Turing machine is one such </a:t>
            </a:r>
            <a:r>
              <a:rPr lang="en-IN" sz="2800" i="1" dirty="0" smtClean="0"/>
              <a:t>natural </a:t>
            </a:r>
            <a:r>
              <a:rPr lang="en-IN" sz="2800" dirty="0" smtClean="0"/>
              <a:t>model. </a:t>
            </a:r>
          </a:p>
          <a:p>
            <a:r>
              <a:rPr lang="en-IN" sz="2800" dirty="0" smtClean="0"/>
              <a:t>A TM consists of:</a:t>
            </a:r>
          </a:p>
          <a:p>
            <a:endParaRPr lang="en-IN" sz="2800" dirty="0"/>
          </a:p>
          <a:p>
            <a:endParaRPr lang="en-IN" sz="2800" dirty="0" smtClean="0"/>
          </a:p>
          <a:p>
            <a:pPr marL="82296" indent="0">
              <a:buNone/>
            </a:pPr>
            <a:r>
              <a:rPr lang="en-IN" sz="2800" dirty="0" smtClean="0"/>
              <a:t>                   </a:t>
            </a:r>
            <a:endParaRPr lang="en-IN" sz="22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4286071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Memory tape(s)</a:t>
            </a:r>
          </a:p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A finite set of rules</a:t>
            </a:r>
          </a:p>
          <a:p>
            <a:pPr marL="342900" indent="-342900">
              <a:buFont typeface="Arial"/>
              <a:buChar char="•"/>
            </a:pP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1689712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 lnSpcReduction="10000"/>
          </a:bodyPr>
          <a:lstStyle/>
          <a:p>
            <a:r>
              <a:rPr lang="en-IN" sz="2800" dirty="0" smtClean="0"/>
              <a:t>An algorithm is a set of instructions or rules.</a:t>
            </a:r>
          </a:p>
          <a:p>
            <a:r>
              <a:rPr lang="en-IN" sz="2800" dirty="0" smtClean="0"/>
              <a:t>To understand the performance of an algorithm we need a </a:t>
            </a:r>
            <a:r>
              <a:rPr lang="en-IN" sz="2800" u="sng" dirty="0" smtClean="0"/>
              <a:t>model of computation</a:t>
            </a:r>
            <a:r>
              <a:rPr lang="en-IN" sz="2800" dirty="0" smtClean="0"/>
              <a:t>. Turing machine is one such </a:t>
            </a:r>
            <a:r>
              <a:rPr lang="en-IN" sz="2800" i="1" dirty="0" smtClean="0"/>
              <a:t>natural </a:t>
            </a:r>
            <a:r>
              <a:rPr lang="en-IN" sz="2800" dirty="0" smtClean="0"/>
              <a:t>model. </a:t>
            </a:r>
          </a:p>
          <a:p>
            <a:r>
              <a:rPr lang="en-IN" sz="2800" dirty="0" smtClean="0"/>
              <a:t>A TM consists of:</a:t>
            </a:r>
          </a:p>
          <a:p>
            <a:endParaRPr lang="en-IN" sz="2800" dirty="0"/>
          </a:p>
          <a:p>
            <a:endParaRPr lang="en-IN" sz="2800" dirty="0" smtClean="0"/>
          </a:p>
          <a:p>
            <a:endParaRPr lang="en-IN" sz="2800" dirty="0"/>
          </a:p>
          <a:p>
            <a:r>
              <a:rPr lang="en-IN" sz="2800" dirty="0" smtClean="0"/>
              <a:t>Turing machines              A mathematical way to</a:t>
            </a:r>
          </a:p>
          <a:p>
            <a:pPr marL="82296" indent="0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                     describe algorithms.</a:t>
            </a:r>
            <a:endParaRPr lang="en-IN" sz="2800" dirty="0"/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4114800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Memory tape(s)</a:t>
            </a:r>
          </a:p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A finite set of rules</a:t>
            </a:r>
          </a:p>
          <a:p>
            <a:pPr marL="342900" indent="-342900">
              <a:buFont typeface="Arial"/>
              <a:buChar char="•"/>
            </a:pPr>
            <a:endParaRPr lang="en-IN" sz="2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581400" y="5638800"/>
            <a:ext cx="6858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701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problems</a:t>
            </a:r>
            <a:r>
              <a:rPr lang="en-US" sz="2800" dirty="0" smtClean="0"/>
              <a:t> come in various flavors: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a. </a:t>
            </a:r>
            <a:r>
              <a:rPr lang="en-US" sz="2800" dirty="0" smtClean="0">
                <a:solidFill>
                  <a:srgbClr val="3366FF"/>
                </a:solidFill>
              </a:rPr>
              <a:t>Decision problem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rgbClr val="3366FF"/>
                </a:solidFill>
              </a:rPr>
              <a:t>        </a:t>
            </a:r>
            <a:r>
              <a:rPr lang="en-US" sz="2500" dirty="0" smtClean="0">
                <a:solidFill>
                  <a:srgbClr val="993300"/>
                </a:solidFill>
              </a:rPr>
              <a:t>Example:  </a:t>
            </a:r>
            <a:r>
              <a:rPr lang="en-US" sz="2500" dirty="0" smtClean="0"/>
              <a:t>Is vertex </a:t>
            </a:r>
            <a:r>
              <a:rPr lang="en-US" sz="2500" dirty="0" smtClean="0">
                <a:solidFill>
                  <a:srgbClr val="CC0000"/>
                </a:solidFill>
              </a:rPr>
              <a:t>t</a:t>
            </a:r>
            <a:r>
              <a:rPr lang="en-US" sz="2500" dirty="0" smtClean="0"/>
              <a:t> reachable from vertex </a:t>
            </a:r>
            <a:r>
              <a:rPr lang="en-US" sz="2500" dirty="0" smtClean="0">
                <a:solidFill>
                  <a:srgbClr val="CC0000"/>
                </a:solidFill>
              </a:rPr>
              <a:t>s</a:t>
            </a:r>
            <a:r>
              <a:rPr lang="en-US" sz="2500" dirty="0" smtClean="0"/>
              <a:t> in graph </a:t>
            </a:r>
            <a:r>
              <a:rPr lang="en-US" sz="2500" dirty="0" smtClean="0">
                <a:solidFill>
                  <a:srgbClr val="CC0000"/>
                </a:solidFill>
              </a:rPr>
              <a:t>G</a:t>
            </a:r>
            <a:r>
              <a:rPr lang="en-US" sz="2500" dirty="0" smtClean="0"/>
              <a:t>?</a:t>
            </a:r>
            <a:endParaRPr lang="en-US" sz="2500" dirty="0"/>
          </a:p>
          <a:p>
            <a:pPr marL="82296" indent="0">
              <a:buNone/>
            </a:pPr>
            <a:r>
              <a:rPr lang="en-US" sz="2500" dirty="0" smtClean="0">
                <a:solidFill>
                  <a:srgbClr val="3366FF"/>
                </a:solidFill>
              </a:rPr>
              <a:t>                               </a:t>
            </a:r>
            <a:r>
              <a:rPr lang="en-US" sz="2500" dirty="0" smtClean="0"/>
              <a:t>(…output is YES/NO)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421882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An algorithm is a set of instructions or rules.</a:t>
            </a:r>
          </a:p>
          <a:p>
            <a:r>
              <a:rPr lang="en-IN" sz="2800" dirty="0" smtClean="0"/>
              <a:t>To understand the performance of an algorithm we need a </a:t>
            </a:r>
            <a:r>
              <a:rPr lang="en-IN" sz="2800" u="sng" dirty="0" smtClean="0"/>
              <a:t>model of computation</a:t>
            </a:r>
            <a:r>
              <a:rPr lang="en-IN" sz="2800" dirty="0" smtClean="0"/>
              <a:t>. Turing machine is one such </a:t>
            </a:r>
            <a:r>
              <a:rPr lang="en-IN" sz="2800" i="1" dirty="0" smtClean="0"/>
              <a:t>natural </a:t>
            </a:r>
            <a:r>
              <a:rPr lang="en-IN" sz="2800" dirty="0" smtClean="0"/>
              <a:t>model. </a:t>
            </a:r>
          </a:p>
          <a:p>
            <a:r>
              <a:rPr lang="en-IN" sz="2800" dirty="0" smtClean="0"/>
              <a:t>A TM consists of:</a:t>
            </a:r>
          </a:p>
          <a:p>
            <a:endParaRPr lang="en-IN" sz="2800" dirty="0"/>
          </a:p>
          <a:p>
            <a:endParaRPr lang="en-IN" sz="2800" dirty="0" smtClean="0"/>
          </a:p>
          <a:p>
            <a:pPr marL="82296" indent="0">
              <a:buNone/>
            </a:pPr>
            <a:r>
              <a:rPr lang="en-IN" sz="2800" dirty="0" smtClean="0"/>
              <a:t>   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(e.g. of a physical realization a TM is a simple adder)</a:t>
            </a:r>
            <a:endParaRPr lang="en-IN" sz="2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4286071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Memory tape(s)</a:t>
            </a:r>
          </a:p>
          <a:p>
            <a:pPr marL="342900" indent="-342900">
              <a:buFont typeface="Arial"/>
              <a:buChar char="•"/>
            </a:pPr>
            <a:r>
              <a:rPr lang="en-IN" sz="2500" dirty="0" smtClean="0">
                <a:solidFill>
                  <a:srgbClr val="3366FF"/>
                </a:solidFill>
              </a:rPr>
              <a:t>A finite set of rules</a:t>
            </a:r>
          </a:p>
          <a:p>
            <a:pPr marL="342900" indent="-342900">
              <a:buFont typeface="Arial"/>
              <a:buChar char="•"/>
            </a:pPr>
            <a:endParaRPr lang="en-IN" sz="2200" dirty="0"/>
          </a:p>
        </p:txBody>
      </p:sp>
    </p:spTree>
    <p:extLst>
      <p:ext uri="{BB962C8B-B14F-4D97-AF65-F5344CB8AC3E}">
        <p14:creationId xmlns:p14="http://schemas.microsoft.com/office/powerpoint/2010/main" val="359183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A50021"/>
                </a:solidFill>
              </a:rPr>
              <a:t>  </a:t>
            </a:r>
            <a:r>
              <a:rPr lang="en-IN" sz="2800" dirty="0" smtClean="0"/>
              <a:t>A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-tape Turing Machine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is described by a tuple </a:t>
            </a:r>
            <a:r>
              <a:rPr lang="en-IN" sz="2800" dirty="0" smtClean="0">
                <a:solidFill>
                  <a:srgbClr val="CC0000"/>
                </a:solidFill>
              </a:rPr>
              <a:t>(Γ, Q, δ)</a:t>
            </a:r>
            <a:r>
              <a:rPr lang="en-IN" sz="2800" dirty="0" smtClean="0"/>
              <a:t> such that</a:t>
            </a: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53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A50021"/>
                </a:solidFill>
              </a:rPr>
              <a:t>  </a:t>
            </a:r>
            <a:r>
              <a:rPr lang="en-IN" sz="2800" dirty="0" smtClean="0"/>
              <a:t>A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-tape Turing Machine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is described by a tuple </a:t>
            </a:r>
            <a:r>
              <a:rPr lang="en-IN" sz="2800" dirty="0" smtClean="0">
                <a:solidFill>
                  <a:srgbClr val="CC0000"/>
                </a:solidFill>
              </a:rPr>
              <a:t>(Γ, Q, δ)</a:t>
            </a:r>
            <a:r>
              <a:rPr lang="en-IN" sz="2800" dirty="0" smtClean="0"/>
              <a:t> such that</a:t>
            </a:r>
            <a:endParaRPr lang="en-US" sz="1800" dirty="0">
              <a:solidFill>
                <a:schemeClr val="accent1"/>
              </a:solidFill>
            </a:endParaRPr>
          </a:p>
          <a:p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has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 memory tapes (input/work/output tapes) with </a:t>
            </a:r>
            <a:r>
              <a:rPr lang="en-IN" sz="2800" i="1" dirty="0" smtClean="0"/>
              <a:t>heads</a:t>
            </a:r>
            <a:r>
              <a:rPr lang="en-IN" sz="2800" dirty="0" smtClean="0"/>
              <a:t>;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Γ</a:t>
            </a:r>
            <a:r>
              <a:rPr lang="en-IN" sz="2800" dirty="0" smtClean="0"/>
              <a:t>is a finite set of alphabets. (Every memory cell contains an element of </a:t>
            </a:r>
            <a:r>
              <a:rPr lang="en-IN" sz="2800" dirty="0" smtClean="0">
                <a:solidFill>
                  <a:srgbClr val="C00000"/>
                </a:solidFill>
              </a:rPr>
              <a:t>Γ</a:t>
            </a:r>
            <a:r>
              <a:rPr lang="en-IN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1145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A50021"/>
                </a:solidFill>
              </a:rPr>
              <a:t>  </a:t>
            </a:r>
            <a:r>
              <a:rPr lang="en-IN" sz="2800" dirty="0" smtClean="0"/>
              <a:t>A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-tape Turing Machine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is described by a tuple </a:t>
            </a:r>
            <a:r>
              <a:rPr lang="en-IN" sz="2800" dirty="0" smtClean="0">
                <a:solidFill>
                  <a:srgbClr val="CC0000"/>
                </a:solidFill>
              </a:rPr>
              <a:t>(Γ, Q, δ)</a:t>
            </a:r>
            <a:r>
              <a:rPr lang="en-IN" sz="2800" dirty="0" smtClean="0"/>
              <a:t> such that</a:t>
            </a:r>
            <a:endParaRPr lang="en-US" sz="1800" dirty="0">
              <a:solidFill>
                <a:schemeClr val="accent1"/>
              </a:solidFill>
            </a:endParaRPr>
          </a:p>
          <a:p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has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 memory tapes (input/work/output tapes) with </a:t>
            </a:r>
            <a:r>
              <a:rPr lang="en-IN" sz="2800" i="1" dirty="0" smtClean="0"/>
              <a:t>heads</a:t>
            </a:r>
            <a:r>
              <a:rPr lang="en-IN" sz="2800" dirty="0" smtClean="0"/>
              <a:t>;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Γ</a:t>
            </a:r>
            <a:r>
              <a:rPr lang="en-IN" sz="2800" dirty="0" smtClean="0"/>
              <a:t>is a finite set of alphabets. (Every memory cell contains an element of </a:t>
            </a:r>
            <a:r>
              <a:rPr lang="en-IN" sz="2800" dirty="0" smtClean="0">
                <a:solidFill>
                  <a:srgbClr val="C00000"/>
                </a:solidFill>
              </a:rPr>
              <a:t>Γ</a:t>
            </a:r>
            <a:r>
              <a:rPr lang="en-IN" sz="2800" dirty="0" smtClean="0"/>
              <a:t>)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495800" y="4572000"/>
            <a:ext cx="3048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800600" y="4876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</a:t>
            </a:r>
            <a:r>
              <a:rPr lang="en-US" dirty="0" smtClean="0"/>
              <a:t>as a </a:t>
            </a:r>
            <a:r>
              <a:rPr lang="en-US" dirty="0" smtClean="0">
                <a:solidFill>
                  <a:srgbClr val="3366FF"/>
                </a:solidFill>
              </a:rPr>
              <a:t>blank </a:t>
            </a:r>
            <a:r>
              <a:rPr lang="en-US" dirty="0" smtClean="0"/>
              <a:t>symbol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4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A50021"/>
                </a:solidFill>
              </a:rPr>
              <a:t>  </a:t>
            </a:r>
            <a:r>
              <a:rPr lang="en-IN" sz="2800" dirty="0" smtClean="0"/>
              <a:t>A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-tape Turing Machine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is described by a tuple </a:t>
            </a:r>
            <a:r>
              <a:rPr lang="en-IN" sz="2800" dirty="0" smtClean="0">
                <a:solidFill>
                  <a:srgbClr val="CC0000"/>
                </a:solidFill>
              </a:rPr>
              <a:t>(Γ, Q, δ)</a:t>
            </a:r>
            <a:r>
              <a:rPr lang="en-IN" sz="2800" dirty="0" smtClean="0"/>
              <a:t> such that</a:t>
            </a:r>
            <a:endParaRPr lang="en-US" sz="1800" dirty="0">
              <a:solidFill>
                <a:schemeClr val="accent1"/>
              </a:solidFill>
            </a:endParaRPr>
          </a:p>
          <a:p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has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 memory tapes (input/work/output tapes) with </a:t>
            </a:r>
            <a:r>
              <a:rPr lang="en-IN" sz="2800" i="1" dirty="0" smtClean="0"/>
              <a:t>heads</a:t>
            </a:r>
            <a:r>
              <a:rPr lang="en-IN" sz="2800" dirty="0" smtClean="0"/>
              <a:t>;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Γ</a:t>
            </a:r>
            <a:r>
              <a:rPr lang="en-IN" sz="2800" dirty="0" smtClean="0"/>
              <a:t>is a finite set of alphabets. (Every memory cell contains an element of </a:t>
            </a:r>
            <a:r>
              <a:rPr lang="en-IN" sz="2800" dirty="0" smtClean="0">
                <a:solidFill>
                  <a:srgbClr val="C00000"/>
                </a:solidFill>
              </a:rPr>
              <a:t>Γ</a:t>
            </a:r>
            <a:r>
              <a:rPr lang="en-IN" sz="2800" dirty="0" smtClean="0"/>
              <a:t>)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dirty="0" smtClean="0"/>
              <a:t> is a finite set of states.  (special states: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/>
              <a:t> </a:t>
            </a:r>
            <a:r>
              <a:rPr lang="en-IN" sz="2800" dirty="0" smtClean="0"/>
              <a:t>,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/>
              <a:t>)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δ </a:t>
            </a:r>
            <a:r>
              <a:rPr lang="en-IN" sz="2800" dirty="0" smtClean="0"/>
              <a:t>is a function from </a:t>
            </a:r>
            <a:r>
              <a:rPr lang="en-IN" sz="2800" dirty="0" smtClean="0">
                <a:solidFill>
                  <a:srgbClr val="CC0000"/>
                </a:solidFill>
              </a:rPr>
              <a:t>Q x Γ  </a:t>
            </a:r>
            <a:r>
              <a:rPr lang="en-IN" sz="2800" dirty="0" smtClean="0"/>
              <a:t>to </a:t>
            </a:r>
            <a:r>
              <a:rPr lang="en-IN" sz="2800" dirty="0">
                <a:solidFill>
                  <a:srgbClr val="CC0000"/>
                </a:solidFill>
              </a:rPr>
              <a:t>Q x Γ </a:t>
            </a:r>
            <a:r>
              <a:rPr lang="en-IN" sz="2800" dirty="0" smtClean="0">
                <a:solidFill>
                  <a:srgbClr val="CC0000"/>
                </a:solidFill>
              </a:rPr>
              <a:t>x {L,S,R}</a:t>
            </a:r>
          </a:p>
          <a:p>
            <a:endParaRPr lang="en-IN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876800" y="5040868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77000" y="5029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48600" y="5029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71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A50021"/>
                </a:solidFill>
              </a:rPr>
              <a:t>  </a:t>
            </a:r>
            <a:r>
              <a:rPr lang="en-IN" sz="2800" dirty="0" smtClean="0"/>
              <a:t>A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-tape Turing Machine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is described by a tuple </a:t>
            </a:r>
            <a:r>
              <a:rPr lang="en-IN" sz="2800" dirty="0" smtClean="0">
                <a:solidFill>
                  <a:srgbClr val="CC0000"/>
                </a:solidFill>
              </a:rPr>
              <a:t>(Γ, Q, δ)</a:t>
            </a:r>
            <a:r>
              <a:rPr lang="en-IN" sz="2800" dirty="0" smtClean="0"/>
              <a:t> such that</a:t>
            </a:r>
            <a:endParaRPr lang="en-US" sz="1800" dirty="0">
              <a:solidFill>
                <a:schemeClr val="accent1"/>
              </a:solidFill>
            </a:endParaRPr>
          </a:p>
          <a:p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has </a:t>
            </a:r>
            <a:r>
              <a:rPr lang="en-IN" sz="2800" dirty="0" smtClean="0">
                <a:solidFill>
                  <a:srgbClr val="CC0000"/>
                </a:solidFill>
              </a:rPr>
              <a:t>k</a:t>
            </a:r>
            <a:r>
              <a:rPr lang="en-IN" sz="2800" dirty="0" smtClean="0"/>
              <a:t> memory tapes (input/work/output tapes) with </a:t>
            </a:r>
            <a:r>
              <a:rPr lang="en-IN" sz="2800" i="1" dirty="0" smtClean="0"/>
              <a:t>heads</a:t>
            </a:r>
            <a:r>
              <a:rPr lang="en-IN" sz="2800" dirty="0" smtClean="0"/>
              <a:t>;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Γ</a:t>
            </a:r>
            <a:r>
              <a:rPr lang="en-IN" sz="2800" dirty="0" smtClean="0"/>
              <a:t>is a finite set of alphabets. (Every memory cell contains an element of </a:t>
            </a:r>
            <a:r>
              <a:rPr lang="en-IN" sz="2800" dirty="0" smtClean="0">
                <a:solidFill>
                  <a:srgbClr val="C00000"/>
                </a:solidFill>
              </a:rPr>
              <a:t>Γ</a:t>
            </a:r>
            <a:r>
              <a:rPr lang="en-IN" sz="2800" dirty="0" smtClean="0"/>
              <a:t>)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dirty="0" smtClean="0"/>
              <a:t> is a finite set of states.  (special states: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/>
              <a:t> </a:t>
            </a:r>
            <a:r>
              <a:rPr lang="en-IN" sz="2800" dirty="0" smtClean="0"/>
              <a:t>,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/>
              <a:t>)</a:t>
            </a:r>
          </a:p>
          <a:p>
            <a:r>
              <a:rPr lang="en-IN" sz="2800" dirty="0" smtClean="0">
                <a:solidFill>
                  <a:srgbClr val="CC0000"/>
                </a:solidFill>
              </a:rPr>
              <a:t>δ </a:t>
            </a:r>
            <a:r>
              <a:rPr lang="en-IN" sz="2800" dirty="0" smtClean="0"/>
              <a:t>is a function from </a:t>
            </a:r>
            <a:r>
              <a:rPr lang="en-IN" sz="2800" dirty="0" smtClean="0">
                <a:solidFill>
                  <a:srgbClr val="CC0000"/>
                </a:solidFill>
              </a:rPr>
              <a:t>Q x Γ  </a:t>
            </a:r>
            <a:r>
              <a:rPr lang="en-IN" sz="2800" dirty="0" smtClean="0"/>
              <a:t>to </a:t>
            </a:r>
            <a:r>
              <a:rPr lang="en-IN" sz="2800" dirty="0">
                <a:solidFill>
                  <a:srgbClr val="CC0000"/>
                </a:solidFill>
              </a:rPr>
              <a:t>Q x Γ </a:t>
            </a:r>
            <a:r>
              <a:rPr lang="en-IN" sz="2800" dirty="0" smtClean="0">
                <a:solidFill>
                  <a:srgbClr val="CC0000"/>
                </a:solidFill>
              </a:rPr>
              <a:t>x {L,S,R}</a:t>
            </a:r>
          </a:p>
          <a:p>
            <a:endParaRPr lang="en-IN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876800" y="5040868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77000" y="5029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48600" y="5029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k</a:t>
            </a:r>
            <a:endParaRPr lang="en-US" dirty="0">
              <a:solidFill>
                <a:srgbClr val="CC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143000" y="56388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5830669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k</a:t>
            </a:r>
            <a:r>
              <a:rPr lang="en-US" sz="2200" dirty="0" smtClean="0"/>
              <a:t>nown as </a:t>
            </a:r>
            <a:r>
              <a:rPr lang="en-US" sz="2200" dirty="0" smtClean="0">
                <a:solidFill>
                  <a:srgbClr val="3366FF"/>
                </a:solidFill>
              </a:rPr>
              <a:t>transition function; </a:t>
            </a:r>
            <a:r>
              <a:rPr lang="en-US" sz="2200" dirty="0" smtClean="0"/>
              <a:t>it captures the dynamics of </a:t>
            </a:r>
            <a:r>
              <a:rPr lang="en-US" sz="2200" dirty="0" smtClean="0">
                <a:solidFill>
                  <a:srgbClr val="CC0000"/>
                </a:solidFill>
              </a:rPr>
              <a:t>M</a:t>
            </a:r>
            <a:endParaRPr lang="en-US" sz="22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72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3366FF"/>
                </a:solidFill>
              </a:rPr>
              <a:t>Start configuration.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All tapes other than the input tape contain blank symbols.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The input tape contains the input string.</a:t>
            </a:r>
          </a:p>
          <a:p>
            <a:pPr lvl="1">
              <a:buFont typeface="Wingdings" charset="2"/>
              <a:buChar char="Ø"/>
            </a:pPr>
            <a:r>
              <a:rPr lang="en-IN" sz="2400" dirty="0"/>
              <a:t> </a:t>
            </a:r>
            <a:r>
              <a:rPr lang="en-IN" sz="2400" dirty="0" smtClean="0"/>
              <a:t>All the head positions are at the start of the tapes.</a:t>
            </a:r>
          </a:p>
          <a:p>
            <a:pPr lvl="1">
              <a:buFont typeface="Wingdings" charset="2"/>
              <a:buChar char="Ø"/>
            </a:pPr>
            <a:r>
              <a:rPr lang="en-IN" sz="2400" dirty="0"/>
              <a:t> </a:t>
            </a:r>
            <a:r>
              <a:rPr lang="en-IN" sz="2400" dirty="0" smtClean="0"/>
              <a:t>The machine is in the start state </a:t>
            </a:r>
            <a:r>
              <a:rPr lang="en-IN" sz="2400" dirty="0" smtClean="0">
                <a:solidFill>
                  <a:srgbClr val="CC0000"/>
                </a:solidFill>
              </a:rPr>
              <a:t>q</a:t>
            </a:r>
            <a:r>
              <a:rPr lang="en-IN" sz="24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400" dirty="0" smtClean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673952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3366FF"/>
                </a:solidFill>
              </a:rPr>
              <a:t>Start configuration.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All tapes other than the input tape contain blank symbols.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The input tape contains the input string.</a:t>
            </a:r>
          </a:p>
          <a:p>
            <a:pPr lvl="1">
              <a:buFont typeface="Wingdings" charset="2"/>
              <a:buChar char="Ø"/>
            </a:pPr>
            <a:r>
              <a:rPr lang="en-IN" sz="2400" dirty="0"/>
              <a:t> </a:t>
            </a:r>
            <a:r>
              <a:rPr lang="en-IN" sz="2400" dirty="0" smtClean="0"/>
              <a:t>All the head positions are at the start of the tapes.</a:t>
            </a:r>
          </a:p>
          <a:p>
            <a:pPr lvl="1">
              <a:buFont typeface="Wingdings" charset="2"/>
              <a:buChar char="Ø"/>
            </a:pPr>
            <a:r>
              <a:rPr lang="en-IN" sz="2400" dirty="0"/>
              <a:t> </a:t>
            </a:r>
            <a:r>
              <a:rPr lang="en-IN" sz="2400" dirty="0" smtClean="0"/>
              <a:t>The machine is in the start state </a:t>
            </a:r>
            <a:r>
              <a:rPr lang="en-IN" sz="2400" dirty="0" smtClean="0">
                <a:solidFill>
                  <a:srgbClr val="CC0000"/>
                </a:solidFill>
              </a:rPr>
              <a:t>q</a:t>
            </a:r>
            <a:r>
              <a:rPr lang="en-IN" sz="24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400" dirty="0" smtClean="0"/>
              <a:t> .</a:t>
            </a:r>
          </a:p>
          <a:p>
            <a:pPr marL="128016" indent="0">
              <a:buNone/>
            </a:pPr>
            <a:endParaRPr lang="en-IN" sz="1000" dirty="0" smtClean="0"/>
          </a:p>
          <a:p>
            <a:pPr marL="585216" indent="-457200"/>
            <a:r>
              <a:rPr lang="en-IN" sz="2800" dirty="0" smtClean="0">
                <a:solidFill>
                  <a:srgbClr val="3366FF"/>
                </a:solidFill>
              </a:rPr>
              <a:t>Computation.</a:t>
            </a:r>
          </a:p>
          <a:p>
            <a:pPr lvl="1">
              <a:buFont typeface="Wingdings" charset="2"/>
              <a:buChar char="Ø"/>
            </a:pPr>
            <a:r>
              <a:rPr lang="en-IN" sz="2400" dirty="0">
                <a:solidFill>
                  <a:srgbClr val="3366FF"/>
                </a:solidFill>
              </a:rPr>
              <a:t> </a:t>
            </a:r>
            <a:r>
              <a:rPr lang="en-IN" sz="2400" dirty="0" smtClean="0"/>
              <a:t>A </a:t>
            </a:r>
            <a:r>
              <a:rPr lang="en-IN" sz="2400" b="1" dirty="0" smtClean="0"/>
              <a:t>step of computation</a:t>
            </a:r>
            <a:r>
              <a:rPr lang="en-IN" sz="2400" dirty="0" smtClean="0"/>
              <a:t> is performed by applying </a:t>
            </a:r>
            <a:r>
              <a:rPr lang="en-IN" sz="2400" dirty="0" smtClean="0">
                <a:solidFill>
                  <a:srgbClr val="CC0000"/>
                </a:solidFill>
              </a:rPr>
              <a:t>δ</a:t>
            </a:r>
            <a:r>
              <a:rPr lang="en-IN" sz="2400" dirty="0" smtClean="0">
                <a:solidFill>
                  <a:srgbClr val="000000"/>
                </a:solidFill>
              </a:rPr>
              <a:t>.</a:t>
            </a:r>
          </a:p>
          <a:p>
            <a:pPr marL="402336" lvl="1" indent="0">
              <a:buNone/>
            </a:pPr>
            <a:endParaRPr lang="en-IN" sz="1000" dirty="0" smtClean="0">
              <a:solidFill>
                <a:srgbClr val="000000"/>
              </a:solidFill>
            </a:endParaRPr>
          </a:p>
          <a:p>
            <a:pPr marL="585216" indent="-457200"/>
            <a:r>
              <a:rPr lang="en-IN" sz="2800" dirty="0" smtClean="0">
                <a:solidFill>
                  <a:srgbClr val="3366FF"/>
                </a:solidFill>
              </a:rPr>
              <a:t>Halting.</a:t>
            </a:r>
          </a:p>
          <a:p>
            <a:pPr lvl="1">
              <a:buFont typeface="Wingdings" charset="2"/>
              <a:buChar char="Ø"/>
            </a:pPr>
            <a:r>
              <a:rPr lang="en-IN" sz="2400" dirty="0">
                <a:solidFill>
                  <a:srgbClr val="00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Once the machine enters </a:t>
            </a:r>
            <a:r>
              <a:rPr lang="en-IN" sz="2400" dirty="0" smtClean="0">
                <a:solidFill>
                  <a:srgbClr val="CC0000"/>
                </a:solidFill>
              </a:rPr>
              <a:t>q</a:t>
            </a:r>
            <a:r>
              <a:rPr lang="en-IN" sz="24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it stops computation.</a:t>
            </a:r>
            <a:endParaRPr lang="en-IN" sz="2400" dirty="0">
              <a:solidFill>
                <a:srgbClr val="000000"/>
              </a:solidFill>
            </a:endParaRPr>
          </a:p>
          <a:p>
            <a:pPr marL="402336" lvl="1" indent="0">
              <a:buNone/>
            </a:pPr>
            <a:endParaRPr lang="en-IN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107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Running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f:  {0,1}*      {0,1}* </a:t>
            </a:r>
            <a:r>
              <a:rPr lang="en-IN" sz="2800" dirty="0" smtClean="0"/>
              <a:t>and </a:t>
            </a:r>
            <a:r>
              <a:rPr lang="en-IN" sz="2800" dirty="0" smtClean="0">
                <a:solidFill>
                  <a:srgbClr val="CC0000"/>
                </a:solidFill>
              </a:rPr>
              <a:t>T:  </a:t>
            </a:r>
            <a:r>
              <a:rPr lang="en-IN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 smtClean="0"/>
              <a:t>and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be a Turing machine.</a:t>
            </a:r>
          </a:p>
          <a:p>
            <a:endParaRPr lang="en-IN" sz="16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We say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b="1" i="1" dirty="0" smtClean="0"/>
              <a:t>computes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f</a:t>
            </a:r>
            <a:r>
              <a:rPr lang="en-IN" sz="2800" dirty="0" smtClean="0"/>
              <a:t> if on every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{0,1}*</a:t>
            </a:r>
            <a:r>
              <a:rPr lang="en-IN" sz="2800" dirty="0" smtClean="0"/>
              <a:t>,</a:t>
            </a:r>
            <a:r>
              <a:rPr lang="en-IN" sz="2800" dirty="0" smtClean="0">
                <a:solidFill>
                  <a:srgbClr val="CC0000"/>
                </a:solidFill>
              </a:rPr>
              <a:t> M </a:t>
            </a:r>
            <a:r>
              <a:rPr lang="en-IN" sz="2800" dirty="0" smtClean="0"/>
              <a:t>halts with </a:t>
            </a:r>
            <a:r>
              <a:rPr lang="en-IN" sz="2800" dirty="0" smtClean="0">
                <a:solidFill>
                  <a:srgbClr val="CC0000"/>
                </a:solidFill>
              </a:rPr>
              <a:t>f(x)</a:t>
            </a:r>
            <a:r>
              <a:rPr lang="en-IN" sz="2800" dirty="0" smtClean="0"/>
              <a:t> on its output tape beginning from the start configuration with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its input tape.</a:t>
            </a:r>
          </a:p>
          <a:p>
            <a:pPr algn="just"/>
            <a:endParaRPr lang="en-IN" sz="16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971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019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797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Running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f:  {0,1}*      {0,1}* </a:t>
            </a:r>
            <a:r>
              <a:rPr lang="en-IN" sz="2800" dirty="0" smtClean="0"/>
              <a:t>and </a:t>
            </a:r>
            <a:r>
              <a:rPr lang="en-IN" sz="2800" dirty="0" smtClean="0">
                <a:solidFill>
                  <a:srgbClr val="CC0000"/>
                </a:solidFill>
              </a:rPr>
              <a:t>T:  </a:t>
            </a:r>
            <a:r>
              <a:rPr lang="en-IN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 smtClean="0"/>
              <a:t>and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be a Turing machine.</a:t>
            </a:r>
          </a:p>
          <a:p>
            <a:endParaRPr lang="en-IN" sz="16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We say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b="1" i="1" dirty="0" smtClean="0"/>
              <a:t>computes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f</a:t>
            </a:r>
            <a:r>
              <a:rPr lang="en-IN" sz="2800" dirty="0" smtClean="0"/>
              <a:t> if on every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{0,1}*</a:t>
            </a:r>
            <a:r>
              <a:rPr lang="en-IN" sz="2800" dirty="0" smtClean="0"/>
              <a:t>,</a:t>
            </a:r>
            <a:r>
              <a:rPr lang="en-IN" sz="2800" dirty="0" smtClean="0">
                <a:solidFill>
                  <a:srgbClr val="CC0000"/>
                </a:solidFill>
              </a:rPr>
              <a:t> M </a:t>
            </a:r>
            <a:r>
              <a:rPr lang="en-IN" sz="2800" dirty="0" smtClean="0"/>
              <a:t>halts with </a:t>
            </a:r>
            <a:r>
              <a:rPr lang="en-IN" sz="2800" dirty="0" smtClean="0">
                <a:solidFill>
                  <a:srgbClr val="CC0000"/>
                </a:solidFill>
              </a:rPr>
              <a:t>f(x)</a:t>
            </a:r>
            <a:r>
              <a:rPr lang="en-IN" sz="2800" dirty="0" smtClean="0"/>
              <a:t> on its output tape beginning from the start configuration with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its input tape.</a:t>
            </a:r>
          </a:p>
          <a:p>
            <a:pPr algn="just"/>
            <a:endParaRPr lang="en-IN" sz="1600" dirty="0" smtClean="0"/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computes </a:t>
            </a:r>
            <a:r>
              <a:rPr lang="en-IN" sz="2800" dirty="0" smtClean="0">
                <a:solidFill>
                  <a:srgbClr val="CC0000"/>
                </a:solidFill>
              </a:rPr>
              <a:t>f</a:t>
            </a:r>
            <a:r>
              <a:rPr lang="en-IN" sz="2800" dirty="0" smtClean="0"/>
              <a:t> </a:t>
            </a:r>
            <a:r>
              <a:rPr lang="en-IN" sz="2800" i="1" dirty="0" smtClean="0"/>
              <a:t>in </a:t>
            </a:r>
            <a:r>
              <a:rPr lang="en-IN" sz="2800" i="1" dirty="0" smtClean="0">
                <a:solidFill>
                  <a:srgbClr val="CC0000"/>
                </a:solidFill>
              </a:rPr>
              <a:t>T(|x|)</a:t>
            </a:r>
            <a:r>
              <a:rPr lang="en-IN" sz="2800" i="1" dirty="0" smtClean="0"/>
              <a:t> </a:t>
            </a:r>
            <a:r>
              <a:rPr lang="en-IN" sz="2800" b="1" i="1" dirty="0" smtClean="0"/>
              <a:t>time</a:t>
            </a:r>
            <a:r>
              <a:rPr lang="en-IN" sz="2800" dirty="0" smtClean="0"/>
              <a:t>, if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computes </a:t>
            </a:r>
            <a:r>
              <a:rPr lang="en-IN" sz="2800" dirty="0" smtClean="0">
                <a:solidFill>
                  <a:srgbClr val="CC0000"/>
                </a:solidFill>
              </a:rPr>
              <a:t>f</a:t>
            </a:r>
            <a:r>
              <a:rPr lang="en-IN" sz="2800" dirty="0" smtClean="0"/>
              <a:t> and for every </a:t>
            </a:r>
            <a:r>
              <a:rPr lang="en-IN" sz="2800" dirty="0">
                <a:solidFill>
                  <a:srgbClr val="CC0000"/>
                </a:solidFill>
              </a:rPr>
              <a:t>x</a:t>
            </a:r>
            <a:r>
              <a:rPr lang="en-IN" sz="2800" dirty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{0,1}*</a:t>
            </a:r>
            <a:r>
              <a:rPr lang="en-IN" sz="2800" dirty="0" smtClean="0"/>
              <a:t>, and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halts within </a:t>
            </a:r>
            <a:r>
              <a:rPr lang="en-IN" sz="2800" dirty="0" smtClean="0">
                <a:solidFill>
                  <a:srgbClr val="CC0000"/>
                </a:solidFill>
              </a:rPr>
              <a:t>T(|x|)</a:t>
            </a:r>
            <a:r>
              <a:rPr lang="en-IN" sz="2800" dirty="0" smtClean="0"/>
              <a:t> steps of computation. </a:t>
            </a:r>
            <a:endParaRPr lang="en-IN" sz="2800" dirty="0"/>
          </a:p>
          <a:p>
            <a:endParaRPr lang="en-IN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971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019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06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problems</a:t>
            </a:r>
            <a:r>
              <a:rPr lang="en-US" sz="2800" dirty="0" smtClean="0"/>
              <a:t> come in various flavors: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a. </a:t>
            </a:r>
            <a:r>
              <a:rPr lang="en-US" sz="2800" dirty="0" smtClean="0">
                <a:solidFill>
                  <a:srgbClr val="3366FF"/>
                </a:solidFill>
              </a:rPr>
              <a:t>Decision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</a:t>
            </a:r>
            <a:r>
              <a:rPr lang="en-US" sz="2800" dirty="0" smtClean="0">
                <a:solidFill>
                  <a:srgbClr val="000000"/>
                </a:solidFill>
              </a:rPr>
              <a:t>b.</a:t>
            </a:r>
            <a:r>
              <a:rPr lang="en-US" sz="2800" dirty="0" smtClean="0">
                <a:solidFill>
                  <a:srgbClr val="3366FF"/>
                </a:solidFill>
              </a:rPr>
              <a:t> Search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</a:t>
            </a:r>
            <a:r>
              <a:rPr lang="en-US" sz="2500" dirty="0" smtClean="0">
                <a:solidFill>
                  <a:srgbClr val="800000"/>
                </a:solidFill>
              </a:rPr>
              <a:t>Example:   </a:t>
            </a:r>
            <a:r>
              <a:rPr lang="en-US" sz="2500" dirty="0" smtClean="0"/>
              <a:t>Find a satisfying assignment of a </a:t>
            </a:r>
            <a:r>
              <a:rPr lang="en-US" sz="2500" dirty="0" err="1" smtClean="0"/>
              <a:t>boolean</a:t>
            </a:r>
            <a:endParaRPr lang="en-US" sz="2500" dirty="0" smtClean="0"/>
          </a:p>
          <a:p>
            <a:pPr marL="82296" indent="0">
              <a:buNone/>
            </a:pPr>
            <a:r>
              <a:rPr lang="en-US" sz="2500" dirty="0"/>
              <a:t> </a:t>
            </a:r>
            <a:r>
              <a:rPr lang="en-US" sz="2500" dirty="0" smtClean="0"/>
              <a:t>                        formula, if it exists.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479648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 this course, we would be dealing with</a:t>
            </a:r>
          </a:p>
          <a:p>
            <a:endParaRPr lang="en-IN" sz="2800" dirty="0" smtClean="0"/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Turing machines that </a:t>
            </a:r>
            <a:r>
              <a:rPr lang="en-IN" sz="2400" u="sng" dirty="0" smtClean="0"/>
              <a:t>halt on every input</a:t>
            </a:r>
            <a:r>
              <a:rPr lang="en-IN" sz="2400" dirty="0" smtClean="0"/>
              <a:t>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Computational problems that can be solved by Turing machines. </a:t>
            </a:r>
            <a:endParaRPr lang="en-IN" sz="2400" dirty="0"/>
          </a:p>
          <a:p>
            <a:pPr marL="594360" indent="-457200"/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2529580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 this course, we would be dealing with</a:t>
            </a:r>
          </a:p>
          <a:p>
            <a:endParaRPr lang="en-IN" sz="2800" dirty="0" smtClean="0"/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Turing machines that </a:t>
            </a:r>
            <a:r>
              <a:rPr lang="en-IN" sz="2400" u="sng" dirty="0" smtClean="0"/>
              <a:t>halt on every input</a:t>
            </a:r>
            <a:r>
              <a:rPr lang="en-IN" sz="2400" dirty="0" smtClean="0"/>
              <a:t>.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/>
              <a:t> Computational problems that can be solved by Turing machines. </a:t>
            </a:r>
            <a:endParaRPr lang="en-IN" sz="2400" dirty="0"/>
          </a:p>
          <a:p>
            <a:pPr marL="594360" indent="-457200"/>
            <a:endParaRPr lang="en-IN" sz="2800" dirty="0" smtClean="0"/>
          </a:p>
          <a:p>
            <a:pPr marL="594360" indent="-457200"/>
            <a:r>
              <a:rPr lang="en-IN" sz="2800" dirty="0" smtClean="0"/>
              <a:t>Can every computational problem be solved using Turing machines?</a:t>
            </a:r>
          </a:p>
          <a:p>
            <a:pPr marL="137160" indent="0">
              <a:buNone/>
            </a:pPr>
            <a:endParaRPr lang="en-IN" dirty="0" smtClean="0"/>
          </a:p>
          <a:p>
            <a:pPr marL="0" indent="0">
              <a:buNone/>
            </a:pP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37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 </a:t>
            </a:r>
            <a:r>
              <a:rPr lang="en-US" dirty="0" err="1" smtClean="0"/>
              <a:t>Uncomputability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There are problems for which there exists </a:t>
            </a:r>
            <a:r>
              <a:rPr lang="en-IN" sz="2800" i="1" dirty="0" smtClean="0">
                <a:solidFill>
                  <a:srgbClr val="FF0000"/>
                </a:solidFill>
              </a:rPr>
              <a:t>no</a:t>
            </a:r>
            <a:r>
              <a:rPr lang="en-IN" sz="2800" dirty="0" smtClean="0"/>
              <a:t> TM that halts on every input instances of the problem and outputs the correct answer. </a:t>
            </a:r>
          </a:p>
          <a:p>
            <a:pPr lvl="1">
              <a:buNone/>
            </a:pPr>
            <a:endParaRPr lang="en-US" sz="2200" dirty="0" smtClean="0">
              <a:solidFill>
                <a:srgbClr val="0033CC"/>
              </a:solidFill>
            </a:endParaRP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Input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A system of polynomial equations in many variables with integer </a:t>
            </a:r>
            <a:r>
              <a:rPr lang="en-US" sz="2200" dirty="0" smtClean="0"/>
              <a:t>coefficients.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Output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Check if the system has </a:t>
            </a:r>
            <a:r>
              <a:rPr lang="en-US" sz="2200" dirty="0">
                <a:solidFill>
                  <a:srgbClr val="CC0000"/>
                </a:solidFill>
              </a:rPr>
              <a:t>integer solutions</a:t>
            </a:r>
            <a:r>
              <a:rPr lang="en-US" sz="2200" dirty="0"/>
              <a:t> </a:t>
            </a:r>
            <a:r>
              <a:rPr lang="en-US" sz="2200" dirty="0" smtClean="0"/>
              <a:t>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Question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Is there an algorithm to solve this problem? </a:t>
            </a:r>
          </a:p>
          <a:p>
            <a:pPr lvl="1">
              <a:buFont typeface="Wingdings" charset="2"/>
              <a:buChar char="Ø"/>
            </a:pPr>
            <a:endParaRPr lang="en-IN" sz="2400" dirty="0" smtClean="0"/>
          </a:p>
          <a:p>
            <a:pPr marL="402336" lvl="1" indent="0">
              <a:buNone/>
            </a:pPr>
            <a:r>
              <a:rPr lang="en-IN" sz="2400" dirty="0" smtClean="0"/>
              <a:t> </a:t>
            </a:r>
            <a:endParaRPr lang="en-IN" sz="2400" dirty="0"/>
          </a:p>
          <a:p>
            <a:pPr marL="594360" indent="-457200"/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2263114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 </a:t>
            </a:r>
            <a:r>
              <a:rPr lang="en-US" dirty="0" err="1" smtClean="0"/>
              <a:t>Uncomputability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There are problems for which there exists </a:t>
            </a:r>
            <a:r>
              <a:rPr lang="en-IN" sz="2800" i="1" dirty="0" smtClean="0">
                <a:solidFill>
                  <a:srgbClr val="FF0000"/>
                </a:solidFill>
              </a:rPr>
              <a:t>no</a:t>
            </a:r>
            <a:r>
              <a:rPr lang="en-IN" sz="2800" dirty="0" smtClean="0"/>
              <a:t> TM that halts on every input instances of the problem and outputs the correct answer. </a:t>
            </a:r>
          </a:p>
          <a:p>
            <a:pPr lvl="1">
              <a:buNone/>
            </a:pPr>
            <a:endParaRPr lang="en-US" sz="2200" dirty="0" smtClean="0">
              <a:solidFill>
                <a:srgbClr val="0033CC"/>
              </a:solidFill>
            </a:endParaRP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/>
              <a:t>A typical input instance:</a:t>
            </a:r>
            <a:endParaRPr lang="en-US" sz="2200" dirty="0"/>
          </a:p>
          <a:p>
            <a:pPr lvl="1">
              <a:buFont typeface="Wingdings" charset="2"/>
              <a:buChar char="Ø"/>
            </a:pPr>
            <a:endParaRPr lang="en-IN" sz="2400" dirty="0" smtClean="0"/>
          </a:p>
          <a:p>
            <a:pPr marL="402336" lvl="1" indent="0">
              <a:buNone/>
            </a:pPr>
            <a:r>
              <a:rPr lang="en-IN" sz="2400" dirty="0" smtClean="0"/>
              <a:t> </a:t>
            </a:r>
            <a:endParaRPr lang="en-IN" sz="2400" dirty="0"/>
          </a:p>
          <a:p>
            <a:pPr marL="594360" indent="-457200"/>
            <a:endParaRPr lang="en-IN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209800" y="4309408"/>
            <a:ext cx="2438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A50021"/>
                </a:solidFill>
              </a:rPr>
              <a:t>x</a:t>
            </a:r>
            <a:r>
              <a:rPr lang="en-US" sz="2400" baseline="30000" dirty="0" smtClean="0">
                <a:solidFill>
                  <a:srgbClr val="A50021"/>
                </a:solidFill>
              </a:rPr>
              <a:t>2</a:t>
            </a:r>
            <a:r>
              <a:rPr lang="en-US" sz="2400" dirty="0" smtClean="0">
                <a:solidFill>
                  <a:srgbClr val="A50021"/>
                </a:solidFill>
              </a:rPr>
              <a:t>y + 5y</a:t>
            </a:r>
            <a:r>
              <a:rPr lang="en-US" sz="2400" baseline="30000" dirty="0" smtClean="0">
                <a:solidFill>
                  <a:srgbClr val="A50021"/>
                </a:solidFill>
              </a:rPr>
              <a:t>3</a:t>
            </a:r>
            <a:r>
              <a:rPr lang="en-US" sz="2400" dirty="0" smtClean="0">
                <a:solidFill>
                  <a:srgbClr val="A50021"/>
                </a:solidFill>
              </a:rPr>
              <a:t> = 3</a:t>
            </a:r>
          </a:p>
          <a:p>
            <a:endParaRPr lang="en-US" sz="2400" dirty="0">
              <a:solidFill>
                <a:srgbClr val="A50021"/>
              </a:solidFill>
            </a:endParaRPr>
          </a:p>
          <a:p>
            <a:r>
              <a:rPr lang="en-US" sz="2400" dirty="0" smtClean="0">
                <a:solidFill>
                  <a:srgbClr val="A50021"/>
                </a:solidFill>
              </a:rPr>
              <a:t>x</a:t>
            </a:r>
            <a:r>
              <a:rPr lang="en-US" sz="2400" baseline="30000" dirty="0" smtClean="0">
                <a:solidFill>
                  <a:srgbClr val="A50021"/>
                </a:solidFill>
              </a:rPr>
              <a:t>2</a:t>
            </a:r>
            <a:r>
              <a:rPr lang="en-US" sz="2400" dirty="0" smtClean="0">
                <a:solidFill>
                  <a:srgbClr val="A50021"/>
                </a:solidFill>
              </a:rPr>
              <a:t> + z</a:t>
            </a:r>
            <a:r>
              <a:rPr lang="en-US" sz="2400" baseline="30000" dirty="0" smtClean="0">
                <a:solidFill>
                  <a:srgbClr val="A50021"/>
                </a:solidFill>
              </a:rPr>
              <a:t>5</a:t>
            </a:r>
            <a:r>
              <a:rPr lang="en-US" sz="2400" dirty="0" smtClean="0">
                <a:solidFill>
                  <a:srgbClr val="A50021"/>
                </a:solidFill>
              </a:rPr>
              <a:t> – 3y</a:t>
            </a:r>
            <a:r>
              <a:rPr lang="en-US" sz="2400" baseline="30000" dirty="0" smtClean="0">
                <a:solidFill>
                  <a:srgbClr val="A50021"/>
                </a:solidFill>
              </a:rPr>
              <a:t>2 </a:t>
            </a:r>
            <a:r>
              <a:rPr lang="en-US" sz="2400" dirty="0" smtClean="0">
                <a:solidFill>
                  <a:srgbClr val="A50021"/>
                </a:solidFill>
              </a:rPr>
              <a:t>= 0</a:t>
            </a:r>
          </a:p>
          <a:p>
            <a:endParaRPr lang="en-US" sz="2400" dirty="0">
              <a:solidFill>
                <a:srgbClr val="A50021"/>
              </a:solidFill>
            </a:endParaRPr>
          </a:p>
          <a:p>
            <a:r>
              <a:rPr lang="en-US" sz="2400" dirty="0" smtClean="0">
                <a:solidFill>
                  <a:srgbClr val="A50021"/>
                </a:solidFill>
              </a:rPr>
              <a:t>y</a:t>
            </a:r>
            <a:r>
              <a:rPr lang="en-US" sz="2400" baseline="30000" dirty="0" smtClean="0">
                <a:solidFill>
                  <a:srgbClr val="A50021"/>
                </a:solidFill>
              </a:rPr>
              <a:t>2 </a:t>
            </a:r>
            <a:r>
              <a:rPr lang="en-US" sz="2400" dirty="0" smtClean="0">
                <a:solidFill>
                  <a:srgbClr val="A50021"/>
                </a:solidFill>
              </a:rPr>
              <a:t>– 4z</a:t>
            </a:r>
            <a:r>
              <a:rPr lang="en-US" sz="2400" baseline="30000" dirty="0" smtClean="0">
                <a:solidFill>
                  <a:srgbClr val="A50021"/>
                </a:solidFill>
              </a:rPr>
              <a:t>6 </a:t>
            </a:r>
            <a:r>
              <a:rPr lang="en-US" sz="2400" dirty="0" smtClean="0">
                <a:solidFill>
                  <a:srgbClr val="A50021"/>
                </a:solidFill>
              </a:rPr>
              <a:t>= 0</a:t>
            </a:r>
            <a:endParaRPr lang="en-US" sz="2400" dirty="0">
              <a:solidFill>
                <a:srgbClr val="A50021"/>
              </a:solidFill>
            </a:endParaRPr>
          </a:p>
        </p:txBody>
      </p:sp>
      <p:sp>
        <p:nvSpPr>
          <p:cNvPr id="5" name="Right Brace 4"/>
          <p:cNvSpPr/>
          <p:nvPr/>
        </p:nvSpPr>
        <p:spPr>
          <a:xfrm>
            <a:off x="4800600" y="4385608"/>
            <a:ext cx="688848" cy="1752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62600" y="5083076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Integer solutions for x, y, z?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03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 </a:t>
            </a:r>
            <a:r>
              <a:rPr lang="en-US" dirty="0" err="1" smtClean="0"/>
              <a:t>Uncomputability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There are problems for which there exists </a:t>
            </a:r>
            <a:r>
              <a:rPr lang="en-IN" sz="2800" i="1" dirty="0" smtClean="0">
                <a:solidFill>
                  <a:srgbClr val="FF0000"/>
                </a:solidFill>
              </a:rPr>
              <a:t>no</a:t>
            </a:r>
            <a:r>
              <a:rPr lang="en-IN" sz="2800" dirty="0" smtClean="0"/>
              <a:t> TM that halts on every input instances of the problem and outputs the correct answer. </a:t>
            </a:r>
          </a:p>
          <a:p>
            <a:pPr lvl="1">
              <a:buNone/>
            </a:pPr>
            <a:endParaRPr lang="en-US" sz="2200" dirty="0" smtClean="0">
              <a:solidFill>
                <a:srgbClr val="0033CC"/>
              </a:solidFill>
            </a:endParaRP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Input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A system of polynomial equations in many variables with integer </a:t>
            </a:r>
            <a:r>
              <a:rPr lang="en-US" sz="2200" dirty="0" smtClean="0"/>
              <a:t>coefficients.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Output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Check if the system has </a:t>
            </a:r>
            <a:r>
              <a:rPr lang="en-US" sz="2200" dirty="0">
                <a:solidFill>
                  <a:srgbClr val="CC0000"/>
                </a:solidFill>
              </a:rPr>
              <a:t>integer solutions</a:t>
            </a:r>
            <a:r>
              <a:rPr lang="en-US" sz="2200" dirty="0"/>
              <a:t> </a:t>
            </a:r>
            <a:r>
              <a:rPr lang="en-US" sz="2200" dirty="0" smtClean="0"/>
              <a:t>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Question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Is there an algorithm to solve this problem? </a:t>
            </a:r>
          </a:p>
          <a:p>
            <a:pPr marL="402336" lvl="1" indent="0">
              <a:buNone/>
            </a:pPr>
            <a:r>
              <a:rPr lang="en-IN" sz="2400" dirty="0" smtClean="0"/>
              <a:t>                              </a:t>
            </a:r>
            <a:r>
              <a:rPr lang="en-IN" sz="2400" i="1" dirty="0" smtClean="0">
                <a:solidFill>
                  <a:srgbClr val="993300"/>
                </a:solidFill>
              </a:rPr>
              <a:t>(Hilbert’s tenth problem, 1900)</a:t>
            </a:r>
          </a:p>
          <a:p>
            <a:pPr marL="402336" lvl="1" indent="0">
              <a:buNone/>
            </a:pPr>
            <a:r>
              <a:rPr lang="en-IN" sz="2400" dirty="0" smtClean="0">
                <a:solidFill>
                  <a:srgbClr val="993300"/>
                </a:solidFill>
              </a:rPr>
              <a:t> </a:t>
            </a:r>
            <a:endParaRPr lang="en-IN" sz="2400" dirty="0">
              <a:solidFill>
                <a:srgbClr val="993300"/>
              </a:solidFill>
            </a:endParaRPr>
          </a:p>
          <a:p>
            <a:pPr marL="594360" indent="-457200"/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3193018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 </a:t>
            </a:r>
            <a:r>
              <a:rPr lang="en-US" dirty="0" err="1" smtClean="0"/>
              <a:t>Uncomputability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52273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There are problems for which there exists </a:t>
            </a:r>
            <a:r>
              <a:rPr lang="en-IN" sz="2800" i="1" dirty="0" smtClean="0">
                <a:solidFill>
                  <a:srgbClr val="FF0000"/>
                </a:solidFill>
              </a:rPr>
              <a:t>no</a:t>
            </a:r>
            <a:r>
              <a:rPr lang="en-IN" sz="2800" dirty="0" smtClean="0"/>
              <a:t> TM that halts on every input instances of the problem and outputs the correct answer. </a:t>
            </a:r>
          </a:p>
          <a:p>
            <a:pPr lvl="1">
              <a:buNone/>
            </a:pPr>
            <a:endParaRPr lang="en-US" sz="2200" dirty="0" smtClean="0">
              <a:solidFill>
                <a:srgbClr val="0033CC"/>
              </a:solidFill>
            </a:endParaRP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Input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A system of polynomial equations in many variables with integer </a:t>
            </a:r>
            <a:r>
              <a:rPr lang="en-US" sz="2200" dirty="0" smtClean="0"/>
              <a:t>coefficients.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Output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 Check if the system has </a:t>
            </a:r>
            <a:r>
              <a:rPr lang="en-US" sz="2200" dirty="0">
                <a:solidFill>
                  <a:srgbClr val="CC0000"/>
                </a:solidFill>
              </a:rPr>
              <a:t>integer solutions</a:t>
            </a:r>
            <a:r>
              <a:rPr lang="en-US" sz="2200" dirty="0"/>
              <a:t> </a:t>
            </a:r>
            <a:r>
              <a:rPr lang="en-US" sz="2200" dirty="0" smtClean="0"/>
              <a:t>. </a:t>
            </a:r>
          </a:p>
          <a:p>
            <a:pPr lvl="1">
              <a:buFont typeface="Wingdings" charset="2"/>
              <a:buChar char="Ø"/>
            </a:pPr>
            <a:r>
              <a:rPr lang="en-US" sz="2200" dirty="0">
                <a:solidFill>
                  <a:srgbClr val="0033CC"/>
                </a:solidFill>
              </a:rPr>
              <a:t> </a:t>
            </a:r>
            <a:r>
              <a:rPr lang="en-US" sz="2200" dirty="0" smtClean="0">
                <a:solidFill>
                  <a:srgbClr val="0033CC"/>
                </a:solidFill>
              </a:rPr>
              <a:t>Question</a:t>
            </a:r>
            <a:r>
              <a:rPr lang="en-US" sz="2200" dirty="0">
                <a:solidFill>
                  <a:srgbClr val="0033CC"/>
                </a:solidFill>
              </a:rPr>
              <a:t>:</a:t>
            </a:r>
            <a:r>
              <a:rPr lang="en-US" sz="2200" dirty="0"/>
              <a:t> Is there an algorithm to solve this problem? </a:t>
            </a:r>
            <a:endParaRPr lang="en-US" dirty="0"/>
          </a:p>
          <a:p>
            <a:endParaRPr lang="en-IN" sz="2500" dirty="0" smtClean="0">
              <a:solidFill>
                <a:schemeClr val="accent4"/>
              </a:solidFill>
            </a:endParaRPr>
          </a:p>
          <a:p>
            <a:r>
              <a:rPr lang="en-IN" sz="2500" dirty="0" smtClean="0">
                <a:solidFill>
                  <a:schemeClr val="accent4"/>
                </a:solidFill>
              </a:rPr>
              <a:t>Theorem. </a:t>
            </a:r>
            <a:r>
              <a:rPr lang="en-IN" sz="2500" dirty="0" smtClean="0"/>
              <a:t>There does not exist any algorithm (realizable by a TM) to solve this problem.</a:t>
            </a:r>
          </a:p>
          <a:p>
            <a:pPr marL="402336" lvl="1" indent="0">
              <a:buNone/>
            </a:pPr>
            <a:r>
              <a:rPr lang="en-IN" sz="2500" dirty="0" smtClean="0"/>
              <a:t> </a:t>
            </a:r>
            <a:endParaRPr lang="en-IN" sz="2500" dirty="0"/>
          </a:p>
          <a:p>
            <a:pPr marL="594360" indent="-457200"/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1818576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Why Turing Machines?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TMs are natural and intuitive.</a:t>
            </a:r>
          </a:p>
          <a:p>
            <a:endParaRPr lang="en-IN" sz="2800" dirty="0"/>
          </a:p>
          <a:p>
            <a:pPr algn="just"/>
            <a:r>
              <a:rPr lang="en-US" sz="2800" dirty="0">
                <a:solidFill>
                  <a:srgbClr val="0033CC"/>
                </a:solidFill>
              </a:rPr>
              <a:t>Church-Turing thesis</a:t>
            </a:r>
            <a:r>
              <a:rPr lang="en-US" sz="2800" dirty="0"/>
              <a:t>: </a:t>
            </a:r>
            <a:r>
              <a:rPr lang="en-US" sz="2800" dirty="0" smtClean="0"/>
              <a:t> </a:t>
            </a:r>
            <a:r>
              <a:rPr lang="en-US" sz="2800" i="1" dirty="0" smtClean="0"/>
              <a:t>“</a:t>
            </a:r>
            <a:r>
              <a:rPr lang="en-US" sz="2800" i="1" dirty="0"/>
              <a:t>Every</a:t>
            </a:r>
            <a:r>
              <a:rPr lang="en-US" sz="2800" dirty="0"/>
              <a:t> </a:t>
            </a:r>
            <a:r>
              <a:rPr lang="en-US" sz="2800" i="1" dirty="0"/>
              <a:t>physically realizable computation device – whether it’s based on silicon, DNA, neurons or some other alien technology – can be simulated by a Turing machine”. </a:t>
            </a:r>
            <a:endParaRPr lang="en-US" sz="2800" i="1" dirty="0" smtClean="0"/>
          </a:p>
          <a:p>
            <a:pPr marL="82296" indent="0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                       </a:t>
            </a:r>
            <a:r>
              <a:rPr lang="en-US" sz="2800" i="1" dirty="0"/>
              <a:t>--- </a:t>
            </a:r>
            <a:r>
              <a:rPr lang="en-US" sz="2800" dirty="0"/>
              <a:t>[</a:t>
            </a:r>
            <a:r>
              <a:rPr lang="en-US" sz="2800" dirty="0">
                <a:solidFill>
                  <a:srgbClr val="7030A0"/>
                </a:solidFill>
              </a:rPr>
              <a:t>quote from </a:t>
            </a:r>
            <a:r>
              <a:rPr lang="en-US" sz="2800" dirty="0" err="1">
                <a:solidFill>
                  <a:srgbClr val="7030A0"/>
                </a:solidFill>
              </a:rPr>
              <a:t>Arora</a:t>
            </a:r>
            <a:r>
              <a:rPr lang="en-US" sz="2800" dirty="0">
                <a:solidFill>
                  <a:srgbClr val="7030A0"/>
                </a:solidFill>
              </a:rPr>
              <a:t>-Barak’s book</a:t>
            </a:r>
            <a:r>
              <a:rPr lang="en-US" sz="2800" dirty="0"/>
              <a:t>]</a:t>
            </a:r>
          </a:p>
          <a:p>
            <a:pPr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92192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Why Turing Machines?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TMs are natural and intuitive.</a:t>
            </a:r>
          </a:p>
          <a:p>
            <a:endParaRPr lang="en-IN" sz="2800" dirty="0"/>
          </a:p>
          <a:p>
            <a:pPr algn="just"/>
            <a:r>
              <a:rPr lang="en-US" sz="2800" dirty="0">
                <a:solidFill>
                  <a:srgbClr val="0033CC"/>
                </a:solidFill>
              </a:rPr>
              <a:t>Church-Turing thesis</a:t>
            </a:r>
            <a:r>
              <a:rPr lang="en-US" sz="2800" dirty="0"/>
              <a:t>: </a:t>
            </a:r>
            <a:r>
              <a:rPr lang="en-US" sz="2800" dirty="0" smtClean="0"/>
              <a:t> </a:t>
            </a:r>
            <a:r>
              <a:rPr lang="en-US" sz="2800" i="1" dirty="0" smtClean="0"/>
              <a:t>“</a:t>
            </a:r>
            <a:r>
              <a:rPr lang="en-US" sz="2800" i="1" dirty="0"/>
              <a:t>Every</a:t>
            </a:r>
            <a:r>
              <a:rPr lang="en-US" sz="2800" dirty="0"/>
              <a:t> </a:t>
            </a:r>
            <a:r>
              <a:rPr lang="en-US" sz="2800" i="1" dirty="0"/>
              <a:t>physically realizable computation device – whether it’s based on silicon, DNA, neurons or some other alien technology – can be simulated by a Turing machine”. </a:t>
            </a:r>
            <a:endParaRPr lang="en-US" sz="2800" i="1" dirty="0" smtClean="0"/>
          </a:p>
          <a:p>
            <a:pPr marL="82296" indent="0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                       </a:t>
            </a:r>
            <a:r>
              <a:rPr lang="en-US" sz="2800" i="1" dirty="0"/>
              <a:t>--- </a:t>
            </a:r>
            <a:r>
              <a:rPr lang="en-US" sz="2800" dirty="0"/>
              <a:t>[</a:t>
            </a:r>
            <a:r>
              <a:rPr lang="en-US" sz="2800" dirty="0">
                <a:solidFill>
                  <a:srgbClr val="7030A0"/>
                </a:solidFill>
              </a:rPr>
              <a:t>quote from </a:t>
            </a:r>
            <a:r>
              <a:rPr lang="en-US" sz="2800" dirty="0" err="1">
                <a:solidFill>
                  <a:srgbClr val="7030A0"/>
                </a:solidFill>
              </a:rPr>
              <a:t>Arora</a:t>
            </a:r>
            <a:r>
              <a:rPr lang="en-US" sz="2800" dirty="0">
                <a:solidFill>
                  <a:srgbClr val="7030A0"/>
                </a:solidFill>
              </a:rPr>
              <a:t>-Barak’s book</a:t>
            </a:r>
            <a:r>
              <a:rPr lang="en-US" sz="2800" dirty="0" smtClean="0"/>
              <a:t>]</a:t>
            </a:r>
          </a:p>
          <a:p>
            <a:pPr algn="just"/>
            <a:r>
              <a:rPr lang="en-US" sz="2800" dirty="0" smtClean="0"/>
              <a:t>Several other computational models can be simulated by TMs.</a:t>
            </a:r>
            <a:endParaRPr lang="en-US" sz="2800" dirty="0"/>
          </a:p>
          <a:p>
            <a:pPr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1785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6852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Basic facts about TMs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477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marL="594360" indent="-457200" algn="just"/>
            <a:r>
              <a:rPr lang="en-IN" sz="2800" dirty="0" smtClean="0">
                <a:solidFill>
                  <a:srgbClr val="3366FF"/>
                </a:solidFill>
              </a:rPr>
              <a:t>Time constructible functions</a:t>
            </a:r>
            <a:r>
              <a:rPr lang="en-IN" sz="2800" dirty="0" smtClean="0"/>
              <a:t>.  A function </a:t>
            </a:r>
            <a:r>
              <a:rPr lang="en-IN" sz="2800" dirty="0">
                <a:solidFill>
                  <a:srgbClr val="CC0000"/>
                </a:solidFill>
              </a:rPr>
              <a:t>T: 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</a:t>
            </a:r>
            <a:r>
              <a:rPr lang="en-IN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</a:t>
            </a:r>
            <a:r>
              <a:rPr lang="en-IN" sz="2800" dirty="0" smtClean="0"/>
              <a:t>is </a:t>
            </a:r>
            <a:r>
              <a:rPr lang="en-IN" sz="2800" i="1" u="sng" dirty="0" smtClean="0"/>
              <a:t>time constructible</a:t>
            </a:r>
            <a:r>
              <a:rPr lang="en-IN" sz="2800" i="1" dirty="0" smtClean="0"/>
              <a:t> </a:t>
            </a:r>
            <a:r>
              <a:rPr lang="en-IN" sz="2800" dirty="0" smtClean="0"/>
              <a:t>if </a:t>
            </a:r>
            <a:r>
              <a:rPr lang="en-IN" sz="2800" dirty="0" smtClean="0">
                <a:solidFill>
                  <a:srgbClr val="CC0000"/>
                </a:solidFill>
              </a:rPr>
              <a:t>T(n) ≥ n </a:t>
            </a:r>
            <a:r>
              <a:rPr lang="en-IN" sz="2800" dirty="0" smtClean="0"/>
              <a:t>and there’s a TM that computes the function that maps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to </a:t>
            </a:r>
            <a:r>
              <a:rPr lang="en-IN" sz="2800" dirty="0" smtClean="0">
                <a:solidFill>
                  <a:srgbClr val="CC0000"/>
                </a:solidFill>
              </a:rPr>
              <a:t>T(|x|)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O(T(|x|))</a:t>
            </a:r>
            <a:r>
              <a:rPr lang="en-IN" sz="2800" dirty="0" smtClean="0"/>
              <a:t> time. </a:t>
            </a:r>
          </a:p>
          <a:p>
            <a:pPr marL="594360" indent="-457200"/>
            <a:endParaRPr lang="en-IN" sz="2800" dirty="0"/>
          </a:p>
          <a:p>
            <a:pPr marL="594360" indent="-457200"/>
            <a:r>
              <a:rPr lang="en-IN" sz="2800" dirty="0" smtClean="0">
                <a:solidFill>
                  <a:srgbClr val="800000"/>
                </a:solidFill>
              </a:rPr>
              <a:t>Examples:</a:t>
            </a:r>
            <a:r>
              <a:rPr lang="en-IN" sz="2800" dirty="0" smtClean="0">
                <a:solidFill>
                  <a:srgbClr val="993300"/>
                </a:solidFill>
              </a:rPr>
              <a:t>  </a:t>
            </a:r>
            <a:r>
              <a:rPr lang="en-IN" sz="2800" dirty="0" smtClean="0">
                <a:solidFill>
                  <a:srgbClr val="CC0000"/>
                </a:solidFill>
              </a:rPr>
              <a:t>T(n)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, or </a:t>
            </a:r>
            <a:r>
              <a:rPr lang="en-IN" sz="2800" dirty="0" smtClean="0">
                <a:solidFill>
                  <a:srgbClr val="CC0000"/>
                </a:solidFill>
              </a:rPr>
              <a:t>2</a:t>
            </a:r>
            <a:r>
              <a:rPr lang="en-IN" sz="2800" baseline="30000" dirty="0" smtClean="0">
                <a:solidFill>
                  <a:srgbClr val="CC0000"/>
                </a:solidFill>
              </a:rPr>
              <a:t>n</a:t>
            </a:r>
            <a:r>
              <a:rPr lang="en-IN" sz="2800" dirty="0" smtClean="0"/>
              <a:t>, or </a:t>
            </a:r>
            <a:r>
              <a:rPr lang="en-IN" sz="2800" dirty="0" smtClean="0">
                <a:solidFill>
                  <a:srgbClr val="CC0000"/>
                </a:solidFill>
              </a:rPr>
              <a:t>n log n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7924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ight Brace 4"/>
          <p:cNvSpPr/>
          <p:nvPr/>
        </p:nvSpPr>
        <p:spPr>
          <a:xfrm rot="5400000">
            <a:off x="7658100" y="3009900"/>
            <a:ext cx="228600" cy="6096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467600" y="3429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n binary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74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problems</a:t>
            </a:r>
            <a:r>
              <a:rPr lang="en-US" sz="2800" dirty="0" smtClean="0"/>
              <a:t> come in various flavors: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a. </a:t>
            </a:r>
            <a:r>
              <a:rPr lang="en-US" sz="2800" dirty="0" smtClean="0">
                <a:solidFill>
                  <a:srgbClr val="3366FF"/>
                </a:solidFill>
              </a:rPr>
              <a:t>Decision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</a:t>
            </a:r>
            <a:r>
              <a:rPr lang="en-US" sz="2800" dirty="0" smtClean="0">
                <a:solidFill>
                  <a:srgbClr val="000000"/>
                </a:solidFill>
              </a:rPr>
              <a:t>b.</a:t>
            </a:r>
            <a:r>
              <a:rPr lang="en-US" sz="2800" dirty="0" smtClean="0">
                <a:solidFill>
                  <a:srgbClr val="3366FF"/>
                </a:solidFill>
              </a:rPr>
              <a:t> Search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</a:t>
            </a:r>
            <a:r>
              <a:rPr lang="en-US" sz="2800" dirty="0" smtClean="0">
                <a:solidFill>
                  <a:srgbClr val="000000"/>
                </a:solidFill>
              </a:rPr>
              <a:t>c.</a:t>
            </a:r>
            <a:r>
              <a:rPr lang="en-US" sz="2800" dirty="0" smtClean="0">
                <a:solidFill>
                  <a:srgbClr val="3366FF"/>
                </a:solidFill>
              </a:rPr>
              <a:t> Counting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</a:t>
            </a:r>
            <a:r>
              <a:rPr lang="en-US" sz="2500" dirty="0" smtClean="0">
                <a:solidFill>
                  <a:srgbClr val="800000"/>
                </a:solidFill>
              </a:rPr>
              <a:t>Example:   </a:t>
            </a:r>
            <a:r>
              <a:rPr lang="en-US" sz="2500" dirty="0" smtClean="0"/>
              <a:t>Find the number of cycles in a graph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492961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Robustness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515112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IN" dirty="0"/>
              <a:t>Let </a:t>
            </a:r>
            <a:r>
              <a:rPr lang="en-IN" dirty="0">
                <a:solidFill>
                  <a:srgbClr val="CC0000"/>
                </a:solidFill>
              </a:rPr>
              <a:t>f:  {0,1}*      {0,1}* </a:t>
            </a:r>
            <a:r>
              <a:rPr lang="en-IN" dirty="0"/>
              <a:t>and </a:t>
            </a:r>
            <a:r>
              <a:rPr lang="en-IN" dirty="0">
                <a:solidFill>
                  <a:srgbClr val="CC0000"/>
                </a:solidFill>
              </a:rPr>
              <a:t>T:  </a:t>
            </a:r>
            <a:r>
              <a:rPr lang="en-IN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 </a:t>
            </a:r>
            <a:r>
              <a:rPr lang="en-IN" dirty="0"/>
              <a:t>be a time constructible function. </a:t>
            </a:r>
            <a:endParaRPr lang="en-IN" dirty="0" smtClean="0">
              <a:solidFill>
                <a:srgbClr val="3366FF"/>
              </a:solidFill>
            </a:endParaRPr>
          </a:p>
          <a:p>
            <a:endParaRPr lang="en-IN" sz="1000" dirty="0" smtClean="0">
              <a:solidFill>
                <a:srgbClr val="3366FF"/>
              </a:solidFill>
            </a:endParaRPr>
          </a:p>
          <a:p>
            <a:r>
              <a:rPr lang="en-IN" sz="2800" dirty="0" smtClean="0">
                <a:solidFill>
                  <a:srgbClr val="3366FF"/>
                </a:solidFill>
              </a:rPr>
              <a:t> Binary alphabets suffice.</a:t>
            </a:r>
            <a:r>
              <a:rPr lang="en-IN" sz="2800" dirty="0" smtClean="0"/>
              <a:t> </a:t>
            </a:r>
          </a:p>
          <a:p>
            <a:pPr lvl="1" algn="just">
              <a:buFont typeface="Wingdings" charset="2"/>
              <a:buChar char="Ø"/>
            </a:pPr>
            <a:r>
              <a:rPr lang="en-IN" sz="2400" dirty="0" smtClean="0"/>
              <a:t> If a TM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computes </a:t>
            </a:r>
            <a:r>
              <a:rPr lang="en-IN" sz="2400" dirty="0" smtClean="0">
                <a:solidFill>
                  <a:srgbClr val="CC0000"/>
                </a:solidFill>
              </a:rPr>
              <a:t>f</a:t>
            </a:r>
            <a:r>
              <a:rPr lang="en-IN" sz="2400" dirty="0" smtClean="0"/>
              <a:t> in </a:t>
            </a:r>
            <a:r>
              <a:rPr lang="en-IN" sz="2400" dirty="0" smtClean="0">
                <a:solidFill>
                  <a:srgbClr val="CC0000"/>
                </a:solidFill>
              </a:rPr>
              <a:t>T(n) </a:t>
            </a:r>
            <a:r>
              <a:rPr lang="en-IN" sz="2400" dirty="0" smtClean="0"/>
              <a:t>time using </a:t>
            </a:r>
            <a:r>
              <a:rPr lang="en-IN" sz="2400" dirty="0" smtClean="0">
                <a:solidFill>
                  <a:srgbClr val="CC0000"/>
                </a:solidFill>
              </a:rPr>
              <a:t>Γ </a:t>
            </a:r>
            <a:r>
              <a:rPr lang="en-IN" sz="2400" dirty="0" smtClean="0"/>
              <a:t>as the alphabet set then there’s another TM </a:t>
            </a:r>
            <a:r>
              <a:rPr lang="en-IN" sz="2400" dirty="0" smtClean="0">
                <a:solidFill>
                  <a:srgbClr val="CC0000"/>
                </a:solidFill>
              </a:rPr>
              <a:t>M’</a:t>
            </a:r>
            <a:r>
              <a:rPr lang="en-IN" sz="2400" dirty="0" smtClean="0"/>
              <a:t> that computes </a:t>
            </a:r>
            <a:r>
              <a:rPr lang="en-IN" sz="2400" dirty="0" smtClean="0">
                <a:solidFill>
                  <a:srgbClr val="CC0000"/>
                </a:solidFill>
              </a:rPr>
              <a:t>f</a:t>
            </a:r>
            <a:r>
              <a:rPr lang="en-IN" sz="2400" dirty="0" smtClean="0"/>
              <a:t> in time </a:t>
            </a:r>
            <a:r>
              <a:rPr lang="en-IN" sz="2400" dirty="0" smtClean="0">
                <a:solidFill>
                  <a:srgbClr val="CC0000"/>
                </a:solidFill>
              </a:rPr>
              <a:t>4.log |</a:t>
            </a:r>
            <a:r>
              <a:rPr lang="en-IN" sz="2400" dirty="0">
                <a:solidFill>
                  <a:srgbClr val="CC0000"/>
                </a:solidFill>
              </a:rPr>
              <a:t>Γ</a:t>
            </a:r>
            <a:r>
              <a:rPr lang="en-IN" sz="2400" dirty="0" smtClean="0">
                <a:solidFill>
                  <a:srgbClr val="CC0000"/>
                </a:solidFill>
              </a:rPr>
              <a:t>| . T(n) </a:t>
            </a:r>
            <a:r>
              <a:rPr lang="en-IN" sz="2400" dirty="0" smtClean="0"/>
              <a:t>using </a:t>
            </a:r>
            <a:r>
              <a:rPr lang="en-IN" sz="2400" dirty="0" smtClean="0">
                <a:solidFill>
                  <a:srgbClr val="CC0000"/>
                </a:solidFill>
              </a:rPr>
              <a:t>{0, 1, blank} </a:t>
            </a:r>
            <a:r>
              <a:rPr lang="en-IN" sz="2400" dirty="0" smtClean="0"/>
              <a:t>as the alphabet set.</a:t>
            </a:r>
            <a:endParaRPr lang="en-IN" sz="2400" dirty="0" smtClean="0">
              <a:solidFill>
                <a:srgbClr val="3366FF"/>
              </a:solidFill>
            </a:endParaRPr>
          </a:p>
          <a:p>
            <a:pPr marL="585216" indent="-457200" algn="just"/>
            <a:endParaRPr lang="en-IN" sz="1000" dirty="0" smtClean="0">
              <a:solidFill>
                <a:srgbClr val="3366FF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IN" sz="2400" dirty="0" smtClean="0">
              <a:solidFill>
                <a:srgbClr val="3366FF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1722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2971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030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Robustness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515112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IN" dirty="0"/>
              <a:t>Let </a:t>
            </a:r>
            <a:r>
              <a:rPr lang="en-IN" dirty="0">
                <a:solidFill>
                  <a:srgbClr val="CC0000"/>
                </a:solidFill>
              </a:rPr>
              <a:t>f:  {0,1}*      {0,1}* </a:t>
            </a:r>
            <a:r>
              <a:rPr lang="en-IN" dirty="0"/>
              <a:t>and </a:t>
            </a:r>
            <a:r>
              <a:rPr lang="en-IN" dirty="0">
                <a:solidFill>
                  <a:srgbClr val="CC0000"/>
                </a:solidFill>
              </a:rPr>
              <a:t>T:  </a:t>
            </a:r>
            <a:r>
              <a:rPr lang="en-IN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 </a:t>
            </a:r>
            <a:r>
              <a:rPr lang="en-IN" dirty="0"/>
              <a:t>be a time constructible function. </a:t>
            </a:r>
            <a:endParaRPr lang="en-IN" dirty="0" smtClean="0">
              <a:solidFill>
                <a:srgbClr val="3366FF"/>
              </a:solidFill>
            </a:endParaRPr>
          </a:p>
          <a:p>
            <a:endParaRPr lang="en-IN" sz="1000" dirty="0" smtClean="0">
              <a:solidFill>
                <a:srgbClr val="3366FF"/>
              </a:solidFill>
            </a:endParaRPr>
          </a:p>
          <a:p>
            <a:r>
              <a:rPr lang="en-IN" sz="2800" dirty="0" smtClean="0">
                <a:solidFill>
                  <a:srgbClr val="3366FF"/>
                </a:solidFill>
              </a:rPr>
              <a:t> Binary alphabets suffice.</a:t>
            </a:r>
            <a:r>
              <a:rPr lang="en-IN" sz="2800" dirty="0" smtClean="0"/>
              <a:t> </a:t>
            </a:r>
          </a:p>
          <a:p>
            <a:pPr lvl="1" algn="just">
              <a:buFont typeface="Wingdings" charset="2"/>
              <a:buChar char="Ø"/>
            </a:pPr>
            <a:r>
              <a:rPr lang="en-IN" sz="2400" dirty="0" smtClean="0"/>
              <a:t> If a TM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computes </a:t>
            </a:r>
            <a:r>
              <a:rPr lang="en-IN" sz="2400" dirty="0" smtClean="0">
                <a:solidFill>
                  <a:srgbClr val="CC0000"/>
                </a:solidFill>
              </a:rPr>
              <a:t>f</a:t>
            </a:r>
            <a:r>
              <a:rPr lang="en-IN" sz="2400" dirty="0" smtClean="0"/>
              <a:t> in </a:t>
            </a:r>
            <a:r>
              <a:rPr lang="en-IN" sz="2400" dirty="0" smtClean="0">
                <a:solidFill>
                  <a:srgbClr val="CC0000"/>
                </a:solidFill>
              </a:rPr>
              <a:t>T(n) </a:t>
            </a:r>
            <a:r>
              <a:rPr lang="en-IN" sz="2400" dirty="0" smtClean="0"/>
              <a:t>time using </a:t>
            </a:r>
            <a:r>
              <a:rPr lang="en-IN" sz="2400" dirty="0" smtClean="0">
                <a:solidFill>
                  <a:srgbClr val="CC0000"/>
                </a:solidFill>
              </a:rPr>
              <a:t>Γ </a:t>
            </a:r>
            <a:r>
              <a:rPr lang="en-IN" sz="2400" dirty="0" smtClean="0"/>
              <a:t>as the alphabet set then there’s another TM </a:t>
            </a:r>
            <a:r>
              <a:rPr lang="en-IN" sz="2400" dirty="0" smtClean="0">
                <a:solidFill>
                  <a:srgbClr val="CC0000"/>
                </a:solidFill>
              </a:rPr>
              <a:t>M’</a:t>
            </a:r>
            <a:r>
              <a:rPr lang="en-IN" sz="2400" dirty="0" smtClean="0"/>
              <a:t> that computes </a:t>
            </a:r>
            <a:r>
              <a:rPr lang="en-IN" sz="2400" dirty="0" smtClean="0">
                <a:solidFill>
                  <a:srgbClr val="CC0000"/>
                </a:solidFill>
              </a:rPr>
              <a:t>f</a:t>
            </a:r>
            <a:r>
              <a:rPr lang="en-IN" sz="2400" dirty="0" smtClean="0"/>
              <a:t> in time </a:t>
            </a:r>
            <a:r>
              <a:rPr lang="en-IN" sz="2400" dirty="0" smtClean="0">
                <a:solidFill>
                  <a:srgbClr val="CC0000"/>
                </a:solidFill>
              </a:rPr>
              <a:t>4.log |</a:t>
            </a:r>
            <a:r>
              <a:rPr lang="en-IN" sz="2400" dirty="0">
                <a:solidFill>
                  <a:srgbClr val="CC0000"/>
                </a:solidFill>
              </a:rPr>
              <a:t>Γ</a:t>
            </a:r>
            <a:r>
              <a:rPr lang="en-IN" sz="2400" dirty="0" smtClean="0">
                <a:solidFill>
                  <a:srgbClr val="CC0000"/>
                </a:solidFill>
              </a:rPr>
              <a:t>| . T(n) </a:t>
            </a:r>
            <a:r>
              <a:rPr lang="en-IN" sz="2400" dirty="0" smtClean="0"/>
              <a:t>using </a:t>
            </a:r>
            <a:r>
              <a:rPr lang="en-IN" sz="2400" dirty="0" smtClean="0">
                <a:solidFill>
                  <a:srgbClr val="CC0000"/>
                </a:solidFill>
              </a:rPr>
              <a:t>{0, 1, blank} </a:t>
            </a:r>
            <a:r>
              <a:rPr lang="en-IN" sz="2400" dirty="0" smtClean="0"/>
              <a:t>as the alphabet set.</a:t>
            </a:r>
            <a:endParaRPr lang="en-IN" sz="2400" dirty="0" smtClean="0">
              <a:solidFill>
                <a:srgbClr val="3366FF"/>
              </a:solidFill>
            </a:endParaRPr>
          </a:p>
          <a:p>
            <a:pPr marL="585216" indent="-457200" algn="just"/>
            <a:endParaRPr lang="en-IN" sz="1000" dirty="0" smtClean="0">
              <a:solidFill>
                <a:srgbClr val="3366FF"/>
              </a:solidFill>
            </a:endParaRPr>
          </a:p>
          <a:p>
            <a:pPr marL="585216" indent="-457200" algn="just"/>
            <a:r>
              <a:rPr lang="en-IN" sz="2800" dirty="0" smtClean="0">
                <a:solidFill>
                  <a:srgbClr val="3366FF"/>
                </a:solidFill>
              </a:rPr>
              <a:t>A single tape suffices.</a:t>
            </a:r>
          </a:p>
          <a:p>
            <a:pPr lvl="1" algn="just">
              <a:buFont typeface="Wingdings" charset="2"/>
              <a:buChar char="Ø"/>
            </a:pPr>
            <a:r>
              <a:rPr lang="en-IN" sz="2400" dirty="0">
                <a:solidFill>
                  <a:srgbClr val="3366FF"/>
                </a:solidFill>
              </a:rPr>
              <a:t> </a:t>
            </a:r>
            <a:r>
              <a:rPr lang="en-IN" sz="2400" dirty="0" smtClean="0"/>
              <a:t>If </a:t>
            </a:r>
            <a:r>
              <a:rPr lang="en-IN" sz="2400" dirty="0"/>
              <a:t>a TM </a:t>
            </a:r>
            <a:r>
              <a:rPr lang="en-IN" sz="2400" dirty="0">
                <a:solidFill>
                  <a:srgbClr val="CC0000"/>
                </a:solidFill>
              </a:rPr>
              <a:t>M</a:t>
            </a:r>
            <a:r>
              <a:rPr lang="en-IN" sz="2400" dirty="0"/>
              <a:t> computes </a:t>
            </a:r>
            <a:r>
              <a:rPr lang="en-IN" sz="2400" dirty="0">
                <a:solidFill>
                  <a:srgbClr val="CC0000"/>
                </a:solidFill>
              </a:rPr>
              <a:t>f</a:t>
            </a:r>
            <a:r>
              <a:rPr lang="en-IN" sz="2400" dirty="0"/>
              <a:t> in </a:t>
            </a:r>
            <a:r>
              <a:rPr lang="en-IN" sz="2400" dirty="0">
                <a:solidFill>
                  <a:srgbClr val="CC0000"/>
                </a:solidFill>
              </a:rPr>
              <a:t>T(n) </a:t>
            </a:r>
            <a:r>
              <a:rPr lang="en-IN" sz="2400" dirty="0"/>
              <a:t>time using </a:t>
            </a:r>
            <a:r>
              <a:rPr lang="en-IN" sz="2400" dirty="0" smtClean="0">
                <a:solidFill>
                  <a:srgbClr val="CC0000"/>
                </a:solidFill>
              </a:rPr>
              <a:t>k </a:t>
            </a:r>
            <a:r>
              <a:rPr lang="en-IN" sz="2400" dirty="0" smtClean="0"/>
              <a:t>tapes then </a:t>
            </a:r>
            <a:r>
              <a:rPr lang="en-IN" sz="2400" dirty="0"/>
              <a:t>there’s another TM </a:t>
            </a:r>
            <a:r>
              <a:rPr lang="en-IN" sz="2400" dirty="0">
                <a:solidFill>
                  <a:srgbClr val="CC0000"/>
                </a:solidFill>
              </a:rPr>
              <a:t>M’</a:t>
            </a:r>
            <a:r>
              <a:rPr lang="en-IN" sz="2400" dirty="0"/>
              <a:t> that computes </a:t>
            </a:r>
            <a:r>
              <a:rPr lang="en-IN" sz="2400" dirty="0">
                <a:solidFill>
                  <a:srgbClr val="CC0000"/>
                </a:solidFill>
              </a:rPr>
              <a:t>f</a:t>
            </a:r>
            <a:r>
              <a:rPr lang="en-IN" sz="2400" dirty="0"/>
              <a:t> in time </a:t>
            </a:r>
            <a:r>
              <a:rPr lang="en-IN" sz="2400" dirty="0">
                <a:solidFill>
                  <a:srgbClr val="CC0000"/>
                </a:solidFill>
              </a:rPr>
              <a:t>5</a:t>
            </a:r>
            <a:r>
              <a:rPr lang="en-IN" sz="2400" dirty="0" smtClean="0">
                <a:solidFill>
                  <a:srgbClr val="CC0000"/>
                </a:solidFill>
              </a:rPr>
              <a:t>k </a:t>
            </a:r>
            <a:r>
              <a:rPr lang="en-IN" sz="2400" dirty="0">
                <a:solidFill>
                  <a:srgbClr val="CC0000"/>
                </a:solidFill>
              </a:rPr>
              <a:t>. T(n</a:t>
            </a:r>
            <a:r>
              <a:rPr lang="en-IN" sz="2400" dirty="0" smtClean="0">
                <a:solidFill>
                  <a:srgbClr val="CC0000"/>
                </a:solidFill>
              </a:rPr>
              <a:t>)</a:t>
            </a:r>
            <a:r>
              <a:rPr lang="en-IN" sz="2400" baseline="30000" dirty="0" smtClean="0">
                <a:solidFill>
                  <a:srgbClr val="CC0000"/>
                </a:solidFill>
              </a:rPr>
              <a:t>2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/>
              <a:t>using </a:t>
            </a:r>
            <a:r>
              <a:rPr lang="en-IN" sz="2400" dirty="0" smtClean="0"/>
              <a:t>a single tape that is used for input, work and output.</a:t>
            </a:r>
            <a:endParaRPr lang="en-IN" sz="2400" dirty="0">
              <a:solidFill>
                <a:srgbClr val="3366FF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IN" sz="2400" dirty="0" smtClean="0">
              <a:solidFill>
                <a:srgbClr val="3366FF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1722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2971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3246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As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Every TM can be represented by a finite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pPr marL="402336" lvl="1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         …simply encode the description of the TM.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076933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As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Every TM can be represented by a finite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Every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 represents some TM.</a:t>
            </a:r>
          </a:p>
          <a:p>
            <a:pPr marL="402336" lvl="1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              …invalid strings map to a fixed, trivial TM.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56336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As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Every TM can be represented by a finite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Every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 represents some TM.</a:t>
            </a:r>
          </a:p>
          <a:p>
            <a:endParaRPr lang="en-IN" sz="2800" dirty="0"/>
          </a:p>
          <a:p>
            <a:r>
              <a:rPr lang="en-IN" sz="2800" dirty="0" smtClean="0"/>
              <a:t>Every TM has infinitely many string representations.</a:t>
            </a:r>
          </a:p>
          <a:p>
            <a:pPr marL="402336" lvl="1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        … allow padding with arbitrary number of 0’s</a:t>
            </a:r>
          </a:p>
          <a:p>
            <a:endParaRPr lang="en-IN" sz="2800" dirty="0"/>
          </a:p>
          <a:p>
            <a:pPr marL="82296" indent="0">
              <a:buNone/>
            </a:pPr>
            <a:r>
              <a:rPr lang="en-IN" sz="2800" dirty="0" smtClean="0"/>
              <a:t>                                         </a:t>
            </a:r>
            <a:endParaRPr lang="en-IN" sz="2800" baseline="-25000" dirty="0" smtClean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626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As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Every TM can be represented by a finite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Every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 represents some TM.</a:t>
            </a:r>
          </a:p>
          <a:p>
            <a:endParaRPr lang="en-IN" sz="2800" dirty="0"/>
          </a:p>
          <a:p>
            <a:r>
              <a:rPr lang="en-IN" sz="2800" dirty="0" smtClean="0"/>
              <a:t>Every TM has infinitely many string representations.</a:t>
            </a:r>
          </a:p>
          <a:p>
            <a:endParaRPr lang="en-IN" sz="2800" dirty="0"/>
          </a:p>
          <a:p>
            <a:pPr marL="82296" indent="0">
              <a:buNone/>
            </a:pPr>
            <a:r>
              <a:rPr lang="en-IN" sz="2800" dirty="0" smtClean="0"/>
              <a:t>                        </a:t>
            </a:r>
            <a:r>
              <a:rPr lang="en-IN" sz="2800" dirty="0">
                <a:solidFill>
                  <a:srgbClr val="CC0000"/>
                </a:solidFill>
              </a:rPr>
              <a:t>α</a:t>
            </a:r>
            <a:r>
              <a:rPr lang="en-IN" sz="2800" dirty="0"/>
              <a:t>                  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505200" y="5562600"/>
            <a:ext cx="15240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743200" y="57150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33600" y="6096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{0,1} string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181600" y="60960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TM corresponding to </a:t>
            </a:r>
            <a:r>
              <a:rPr lang="en-IN" dirty="0">
                <a:solidFill>
                  <a:srgbClr val="CC0000"/>
                </a:solidFill>
              </a:rPr>
              <a:t>α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5715000" y="57912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333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Turing Machines:  As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Every TM can be represented by a finite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Every string over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 represents some TM.</a:t>
            </a:r>
          </a:p>
          <a:p>
            <a:endParaRPr lang="en-IN" sz="2800" dirty="0"/>
          </a:p>
          <a:p>
            <a:r>
              <a:rPr lang="en-IN" sz="2800" dirty="0" smtClean="0"/>
              <a:t>Every TM has infinitely many string representations.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rgbClr val="0070C0"/>
                </a:solidFill>
              </a:rPr>
              <a:t>A TM (i.e. its string representation) can be given as an input to another TM !!</a:t>
            </a:r>
            <a:endParaRPr lang="en-IN" sz="2800" baseline="-250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34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Universal Turing Machines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Theorem.  </a:t>
            </a:r>
            <a:r>
              <a:rPr lang="en-IN" sz="2800" dirty="0" smtClean="0"/>
              <a:t>There exists a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on every input </a:t>
            </a:r>
            <a:r>
              <a:rPr lang="en-IN" sz="2800" dirty="0" smtClean="0">
                <a:solidFill>
                  <a:srgbClr val="CC0000"/>
                </a:solidFill>
              </a:rPr>
              <a:t>x, α </a:t>
            </a:r>
            <a:r>
              <a:rPr lang="en-IN" sz="2800" dirty="0" smtClean="0"/>
              <a:t>in </a:t>
            </a:r>
            <a:r>
              <a:rPr lang="en-IN" sz="2800" dirty="0" smtClean="0">
                <a:solidFill>
                  <a:srgbClr val="CC0000"/>
                </a:solidFill>
              </a:rPr>
              <a:t>{0,1}* </a:t>
            </a:r>
            <a:r>
              <a:rPr lang="en-IN" sz="2800" dirty="0" smtClean="0"/>
              <a:t>outputs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>
                <a:solidFill>
                  <a:srgbClr val="CC0000"/>
                </a:solidFill>
              </a:rPr>
              <a:t>(x)</a:t>
            </a:r>
            <a:r>
              <a:rPr lang="en-IN" sz="2800" dirty="0" smtClean="0"/>
              <a:t>. </a:t>
            </a:r>
          </a:p>
          <a:p>
            <a:endParaRPr lang="en-IN" sz="2800" dirty="0" smtClean="0"/>
          </a:p>
          <a:p>
            <a:pPr algn="just"/>
            <a:r>
              <a:rPr lang="en-IN" sz="2800" dirty="0" smtClean="0"/>
              <a:t>Further, if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baseline="-25000" dirty="0" smtClean="0"/>
              <a:t> </a:t>
            </a:r>
            <a:r>
              <a:rPr lang="en-IN" sz="2800" dirty="0" smtClean="0"/>
              <a:t>halts within </a:t>
            </a:r>
            <a:r>
              <a:rPr lang="en-IN" sz="2800" dirty="0" smtClean="0">
                <a:solidFill>
                  <a:srgbClr val="CC0000"/>
                </a:solidFill>
              </a:rPr>
              <a:t>T </a:t>
            </a:r>
            <a:r>
              <a:rPr lang="en-IN" sz="2800" dirty="0" smtClean="0"/>
              <a:t>steps then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halts within </a:t>
            </a:r>
            <a:r>
              <a:rPr lang="en-IN" sz="2800" dirty="0" smtClean="0">
                <a:solidFill>
                  <a:srgbClr val="CC0000"/>
                </a:solidFill>
              </a:rPr>
              <a:t>C. T. log T </a:t>
            </a:r>
            <a:r>
              <a:rPr lang="en-IN" sz="2800" dirty="0" smtClean="0"/>
              <a:t>steps, where </a:t>
            </a:r>
            <a:r>
              <a:rPr lang="en-IN" sz="2800" dirty="0" smtClean="0">
                <a:solidFill>
                  <a:srgbClr val="CC0000"/>
                </a:solidFill>
              </a:rPr>
              <a:t>C </a:t>
            </a:r>
            <a:r>
              <a:rPr lang="en-IN" sz="2800" dirty="0" smtClean="0"/>
              <a:t>is a constant that depends only on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baseline="-25000" dirty="0" smtClean="0"/>
              <a:t> </a:t>
            </a:r>
            <a:r>
              <a:rPr lang="en-IN" sz="2800" dirty="0" smtClean="0"/>
              <a:t>’s alphabet size, number of states and number of tapes.  </a:t>
            </a:r>
          </a:p>
          <a:p>
            <a:pPr algn="just"/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776812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Universal Turing Machines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chemeClr val="accent4"/>
                </a:solidFill>
              </a:rPr>
              <a:t>Theorem.  </a:t>
            </a:r>
            <a:r>
              <a:rPr lang="en-IN" sz="2800" dirty="0" smtClean="0"/>
              <a:t>There exists a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on every input </a:t>
            </a:r>
            <a:r>
              <a:rPr lang="en-IN" sz="2800" dirty="0" smtClean="0">
                <a:solidFill>
                  <a:srgbClr val="CC0000"/>
                </a:solidFill>
              </a:rPr>
              <a:t>x, α </a:t>
            </a:r>
            <a:r>
              <a:rPr lang="en-IN" sz="2800" dirty="0" smtClean="0"/>
              <a:t>in </a:t>
            </a:r>
            <a:r>
              <a:rPr lang="en-IN" sz="2800" dirty="0" smtClean="0">
                <a:solidFill>
                  <a:srgbClr val="CC0000"/>
                </a:solidFill>
              </a:rPr>
              <a:t>{0,1}* </a:t>
            </a:r>
            <a:r>
              <a:rPr lang="en-IN" sz="2800" dirty="0" smtClean="0"/>
              <a:t>outputs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>
                <a:solidFill>
                  <a:srgbClr val="CC0000"/>
                </a:solidFill>
              </a:rPr>
              <a:t>(x)</a:t>
            </a:r>
            <a:r>
              <a:rPr lang="en-IN" sz="2800" dirty="0" smtClean="0"/>
              <a:t>. </a:t>
            </a:r>
          </a:p>
          <a:p>
            <a:endParaRPr lang="en-IN" sz="2800" dirty="0" smtClean="0"/>
          </a:p>
          <a:p>
            <a:pPr algn="just"/>
            <a:r>
              <a:rPr lang="en-IN" sz="2800" dirty="0" smtClean="0"/>
              <a:t>Further, if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baseline="-25000" dirty="0" smtClean="0"/>
              <a:t> </a:t>
            </a:r>
            <a:r>
              <a:rPr lang="en-IN" sz="2800" dirty="0" smtClean="0"/>
              <a:t>halts within </a:t>
            </a:r>
            <a:r>
              <a:rPr lang="en-IN" sz="2800" dirty="0" smtClean="0">
                <a:solidFill>
                  <a:srgbClr val="CC0000"/>
                </a:solidFill>
              </a:rPr>
              <a:t>T </a:t>
            </a:r>
            <a:r>
              <a:rPr lang="en-IN" sz="2800" dirty="0" smtClean="0"/>
              <a:t>steps then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halts within </a:t>
            </a:r>
            <a:r>
              <a:rPr lang="en-IN" sz="2800" dirty="0" smtClean="0">
                <a:solidFill>
                  <a:srgbClr val="CC0000"/>
                </a:solidFill>
              </a:rPr>
              <a:t>C. T. log T </a:t>
            </a:r>
            <a:r>
              <a:rPr lang="en-IN" sz="2800" dirty="0" smtClean="0"/>
              <a:t>steps, where </a:t>
            </a:r>
            <a:r>
              <a:rPr lang="en-IN" sz="2800" dirty="0" smtClean="0">
                <a:solidFill>
                  <a:srgbClr val="CC0000"/>
                </a:solidFill>
              </a:rPr>
              <a:t>C </a:t>
            </a:r>
            <a:r>
              <a:rPr lang="en-IN" sz="2800" dirty="0" smtClean="0"/>
              <a:t>is a constant that depends only on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baseline="-25000" dirty="0" smtClean="0"/>
              <a:t> </a:t>
            </a:r>
            <a:r>
              <a:rPr lang="en-IN" sz="2800" dirty="0" smtClean="0"/>
              <a:t>’s alphabet size, number of states and number of tapes.  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 smtClean="0"/>
              <a:t>Physical realization of UTMs are modern day electronic computers.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904002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685288"/>
            <a:ext cx="8686800" cy="14295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r>
              <a:rPr lang="en-US" dirty="0" smtClean="0"/>
              <a:t>      P and NP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17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dirty="0" smtClean="0"/>
              <a:t>Computational </a:t>
            </a:r>
            <a:r>
              <a:rPr lang="en-US" sz="2800" b="1" dirty="0" smtClean="0"/>
              <a:t>problems</a:t>
            </a:r>
            <a:r>
              <a:rPr lang="en-US" sz="2800" dirty="0" smtClean="0"/>
              <a:t> come in various flavors: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a. </a:t>
            </a:r>
            <a:r>
              <a:rPr lang="en-US" sz="2800" dirty="0" smtClean="0">
                <a:solidFill>
                  <a:srgbClr val="3366FF"/>
                </a:solidFill>
              </a:rPr>
              <a:t>Decision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</a:t>
            </a:r>
            <a:r>
              <a:rPr lang="en-US" sz="2800" dirty="0" smtClean="0">
                <a:solidFill>
                  <a:srgbClr val="000000"/>
                </a:solidFill>
              </a:rPr>
              <a:t>b.</a:t>
            </a:r>
            <a:r>
              <a:rPr lang="en-US" sz="2800" dirty="0" smtClean="0">
                <a:solidFill>
                  <a:srgbClr val="3366FF"/>
                </a:solidFill>
              </a:rPr>
              <a:t> Search problem</a:t>
            </a:r>
          </a:p>
          <a:p>
            <a:pPr marL="82296" indent="0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</a:t>
            </a:r>
            <a:r>
              <a:rPr lang="en-US" sz="2800" dirty="0" smtClean="0">
                <a:solidFill>
                  <a:srgbClr val="000000"/>
                </a:solidFill>
              </a:rPr>
              <a:t>c.</a:t>
            </a:r>
            <a:r>
              <a:rPr lang="en-US" sz="2800" dirty="0" smtClean="0">
                <a:solidFill>
                  <a:srgbClr val="3366FF"/>
                </a:solidFill>
              </a:rPr>
              <a:t> Counting problem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rgbClr val="3366FF"/>
                </a:solidFill>
              </a:rPr>
              <a:t>                    </a:t>
            </a:r>
            <a:r>
              <a:rPr lang="en-US" sz="2800" dirty="0" smtClean="0">
                <a:solidFill>
                  <a:srgbClr val="000000"/>
                </a:solidFill>
              </a:rPr>
              <a:t>d.</a:t>
            </a:r>
            <a:r>
              <a:rPr lang="en-US" sz="2800" dirty="0" smtClean="0">
                <a:solidFill>
                  <a:srgbClr val="3366FF"/>
                </a:solidFill>
              </a:rPr>
              <a:t> Optimization problem</a:t>
            </a:r>
            <a:r>
              <a:rPr lang="en-US" sz="2800" dirty="0" smtClean="0"/>
              <a:t> </a:t>
            </a:r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500" dirty="0" smtClean="0"/>
              <a:t> </a:t>
            </a:r>
            <a:r>
              <a:rPr lang="en-US" sz="2500" dirty="0" smtClean="0">
                <a:solidFill>
                  <a:srgbClr val="800000"/>
                </a:solidFill>
              </a:rPr>
              <a:t>Example:  </a:t>
            </a:r>
            <a:r>
              <a:rPr lang="en-US" sz="2500" dirty="0" smtClean="0"/>
              <a:t>Find a minimum size vertex cover in a graph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614582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Decision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 the initial part of this course, we’ll focus primarily on </a:t>
            </a:r>
            <a:r>
              <a:rPr lang="en-IN" sz="2800" dirty="0" smtClean="0">
                <a:solidFill>
                  <a:srgbClr val="3366FF"/>
                </a:solidFill>
              </a:rPr>
              <a:t>decision problems</a:t>
            </a:r>
            <a:r>
              <a:rPr lang="en-IN" sz="2800" dirty="0" smtClean="0"/>
              <a:t>. 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934552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Decision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 the initial part of this course, we’ll focus primarily on </a:t>
            </a:r>
            <a:r>
              <a:rPr lang="en-IN" sz="2800" dirty="0" smtClean="0">
                <a:solidFill>
                  <a:srgbClr val="3366FF"/>
                </a:solidFill>
              </a:rPr>
              <a:t>decision problems</a:t>
            </a:r>
            <a:r>
              <a:rPr lang="en-IN" sz="2800" dirty="0" smtClean="0"/>
              <a:t>. </a:t>
            </a:r>
          </a:p>
          <a:p>
            <a:endParaRPr lang="en-IN" sz="2800" dirty="0"/>
          </a:p>
          <a:p>
            <a:r>
              <a:rPr lang="en-IN" sz="2800" dirty="0" smtClean="0"/>
              <a:t>Decision problems can be naturally identified with </a:t>
            </a:r>
            <a:r>
              <a:rPr lang="en-IN" sz="2800" dirty="0" smtClean="0">
                <a:solidFill>
                  <a:srgbClr val="3366FF"/>
                </a:solidFill>
              </a:rPr>
              <a:t>boolean functions</a:t>
            </a:r>
            <a:r>
              <a:rPr lang="en-IN" sz="2800" dirty="0" smtClean="0"/>
              <a:t>, i.e. functions from </a:t>
            </a:r>
            <a:r>
              <a:rPr lang="en-IN" sz="2800" dirty="0" smtClean="0">
                <a:solidFill>
                  <a:srgbClr val="CC0000"/>
                </a:solidFill>
              </a:rPr>
              <a:t>{0,1}* </a:t>
            </a:r>
            <a:r>
              <a:rPr lang="en-IN" sz="2800" dirty="0" smtClean="0"/>
              <a:t>to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7287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Decision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 the initial part of this course, we’ll focus primarily on </a:t>
            </a:r>
            <a:r>
              <a:rPr lang="en-IN" sz="2800" dirty="0" smtClean="0">
                <a:solidFill>
                  <a:srgbClr val="3366FF"/>
                </a:solidFill>
              </a:rPr>
              <a:t>decision problems</a:t>
            </a:r>
            <a:r>
              <a:rPr lang="en-IN" sz="2800" dirty="0" smtClean="0"/>
              <a:t>. </a:t>
            </a:r>
          </a:p>
          <a:p>
            <a:endParaRPr lang="en-IN" sz="2800" dirty="0"/>
          </a:p>
          <a:p>
            <a:r>
              <a:rPr lang="en-IN" sz="2800" dirty="0" smtClean="0"/>
              <a:t>Decision problems can be naturally identified with </a:t>
            </a:r>
            <a:r>
              <a:rPr lang="en-IN" sz="2800" dirty="0" smtClean="0">
                <a:solidFill>
                  <a:srgbClr val="3366FF"/>
                </a:solidFill>
              </a:rPr>
              <a:t>boolean functions</a:t>
            </a:r>
            <a:r>
              <a:rPr lang="en-IN" sz="2800" dirty="0" smtClean="0"/>
              <a:t>, i.e. functions from </a:t>
            </a:r>
            <a:r>
              <a:rPr lang="en-IN" sz="2800" dirty="0" smtClean="0">
                <a:solidFill>
                  <a:srgbClr val="CC0000"/>
                </a:solidFill>
              </a:rPr>
              <a:t>{0,1}* </a:t>
            </a:r>
            <a:r>
              <a:rPr lang="en-IN" sz="2800" dirty="0" smtClean="0"/>
              <a:t>to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Boolean functions can be naturally identified with sets of </a:t>
            </a:r>
            <a:r>
              <a:rPr lang="en-IN" sz="2800" dirty="0" smtClean="0">
                <a:solidFill>
                  <a:srgbClr val="CC0000"/>
                </a:solidFill>
              </a:rPr>
              <a:t>{0,1} </a:t>
            </a:r>
            <a:r>
              <a:rPr lang="en-IN" sz="2800" dirty="0" smtClean="0"/>
              <a:t>strings, also called </a:t>
            </a:r>
            <a:r>
              <a:rPr lang="en-IN" sz="2800" dirty="0" smtClean="0">
                <a:solidFill>
                  <a:srgbClr val="3366FF"/>
                </a:solidFill>
              </a:rPr>
              <a:t>languages</a:t>
            </a:r>
            <a:r>
              <a:rPr lang="en-IN" sz="2800" dirty="0" smtClean="0"/>
              <a:t>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320163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Decision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59280"/>
            <a:ext cx="8763000" cy="4693920"/>
          </a:xfrm>
        </p:spPr>
        <p:txBody>
          <a:bodyPr>
            <a:normAutofit/>
          </a:bodyPr>
          <a:lstStyle/>
          <a:p>
            <a:endParaRPr lang="en-IN" sz="2800" dirty="0" smtClean="0">
              <a:solidFill>
                <a:srgbClr val="3366FF"/>
              </a:solidFill>
            </a:endParaRPr>
          </a:p>
          <a:p>
            <a:pPr marL="82296" indent="0">
              <a:buNone/>
            </a:pPr>
            <a:r>
              <a:rPr lang="en-IN" sz="2800" dirty="0">
                <a:solidFill>
                  <a:srgbClr val="3366FF"/>
                </a:solidFill>
              </a:rPr>
              <a:t>D</a:t>
            </a:r>
            <a:r>
              <a:rPr lang="en-IN" sz="2800" dirty="0" smtClean="0">
                <a:solidFill>
                  <a:srgbClr val="3366FF"/>
                </a:solidFill>
              </a:rPr>
              <a:t>ecision problems       Boolean functions       Languages</a:t>
            </a:r>
          </a:p>
          <a:p>
            <a:pPr marL="82296" indent="0">
              <a:buNone/>
            </a:pPr>
            <a:endParaRPr lang="en-IN" sz="2800" dirty="0">
              <a:solidFill>
                <a:srgbClr val="3366FF"/>
              </a:solidFill>
            </a:endParaRPr>
          </a:p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3366FF"/>
                </a:solidFill>
              </a:rPr>
              <a:t> </a:t>
            </a:r>
            <a:r>
              <a:rPr lang="en-IN" sz="2800" dirty="0" smtClean="0"/>
              <a:t> We say a 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i="1" u="sng" dirty="0" smtClean="0"/>
              <a:t>decides</a:t>
            </a:r>
            <a:r>
              <a:rPr lang="en-IN" sz="2800" u="sng" dirty="0" smtClean="0"/>
              <a:t> a language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/>
              <a:t> computes </a:t>
            </a:r>
            <a:r>
              <a:rPr lang="en-US" sz="2800" dirty="0" err="1" smtClean="0">
                <a:solidFill>
                  <a:srgbClr val="CC0000"/>
                </a:solidFill>
              </a:rPr>
              <a:t>f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, where </a:t>
            </a:r>
            <a:r>
              <a:rPr lang="en-US" sz="2800" dirty="0" err="1" smtClean="0">
                <a:solidFill>
                  <a:srgbClr val="CC0000"/>
                </a:solidFill>
              </a:rPr>
              <a:t>f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(x) = 1 </a:t>
            </a:r>
            <a:r>
              <a:rPr lang="en-US" sz="2800" dirty="0" smtClean="0"/>
              <a:t>if and only if </a:t>
            </a:r>
            <a:r>
              <a:rPr lang="en-US" sz="2800" dirty="0" smtClean="0">
                <a:solidFill>
                  <a:srgbClr val="CC0000"/>
                </a:solidFill>
              </a:rPr>
              <a:t>x ∈ L.</a:t>
            </a:r>
            <a:endParaRPr lang="en-IN" sz="2800" baseline="-25000" dirty="0" smtClean="0">
              <a:solidFill>
                <a:srgbClr val="CC0000"/>
              </a:solidFill>
            </a:endParaRPr>
          </a:p>
          <a:p>
            <a:endParaRPr lang="en-IN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3276600" y="25908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6553200" y="25908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811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T</a:t>
            </a:r>
            <a:r>
              <a:rPr lang="en-IN" sz="2800" dirty="0">
                <a:solidFill>
                  <a:srgbClr val="CC0000"/>
                </a:solidFill>
              </a:rPr>
              <a:t>: 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 smtClean="0"/>
              <a:t>be some function.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Definition:  </a:t>
            </a:r>
            <a:r>
              <a:rPr lang="en-IN" sz="2800" dirty="0" smtClean="0"/>
              <a:t>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DTIME(T(n))</a:t>
            </a:r>
            <a:r>
              <a:rPr lang="en-IN" sz="2800" dirty="0" smtClean="0"/>
              <a:t> if there’s a TM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time </a:t>
            </a:r>
            <a:r>
              <a:rPr lang="en-IN" sz="2800" dirty="0" smtClean="0">
                <a:solidFill>
                  <a:srgbClr val="CC0000"/>
                </a:solidFill>
              </a:rPr>
              <a:t>O(T(n)).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Defintion: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P = </a:t>
            </a:r>
            <a:r>
              <a:rPr lang="en-US" sz="2800" dirty="0" smtClean="0">
                <a:solidFill>
                  <a:srgbClr val="3366FF"/>
                </a:solidFill>
              </a:rPr>
              <a:t>∪ DTIME (</a:t>
            </a:r>
            <a:r>
              <a:rPr lang="en-US" sz="2800" dirty="0" err="1" smtClean="0">
                <a:solidFill>
                  <a:srgbClr val="3366FF"/>
                </a:solidFill>
              </a:rPr>
              <a:t>n</a:t>
            </a:r>
            <a:r>
              <a:rPr lang="en-US" sz="2800" baseline="30000" dirty="0" err="1" smtClean="0">
                <a:solidFill>
                  <a:srgbClr val="3366FF"/>
                </a:solidFill>
              </a:rPr>
              <a:t>c</a:t>
            </a:r>
            <a:r>
              <a:rPr lang="en-US" sz="2800" dirty="0" smtClean="0">
                <a:solidFill>
                  <a:srgbClr val="3366FF"/>
                </a:solidFill>
              </a:rPr>
              <a:t>).</a:t>
            </a:r>
            <a:endParaRPr lang="en-IN" sz="2800" dirty="0">
              <a:solidFill>
                <a:srgbClr val="3366FF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09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46482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35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T</a:t>
            </a:r>
            <a:r>
              <a:rPr lang="en-IN" sz="2800" dirty="0">
                <a:solidFill>
                  <a:srgbClr val="CC0000"/>
                </a:solidFill>
              </a:rPr>
              <a:t>: 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 smtClean="0"/>
              <a:t>be some function.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Definition:  </a:t>
            </a:r>
            <a:r>
              <a:rPr lang="en-IN" sz="2800" dirty="0" smtClean="0"/>
              <a:t>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DTIME(T(n))</a:t>
            </a:r>
            <a:r>
              <a:rPr lang="en-IN" sz="2800" dirty="0" smtClean="0"/>
              <a:t> if there’s a TM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time </a:t>
            </a:r>
            <a:r>
              <a:rPr lang="en-IN" sz="2800" dirty="0" smtClean="0">
                <a:solidFill>
                  <a:srgbClr val="CC0000"/>
                </a:solidFill>
              </a:rPr>
              <a:t>O(T(n)).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Defintion: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P = </a:t>
            </a:r>
            <a:r>
              <a:rPr lang="en-US" sz="2800" dirty="0" smtClean="0">
                <a:solidFill>
                  <a:srgbClr val="3366FF"/>
                </a:solidFill>
              </a:rPr>
              <a:t>∪ DTIME (</a:t>
            </a:r>
            <a:r>
              <a:rPr lang="en-US" sz="2800" dirty="0" err="1" smtClean="0">
                <a:solidFill>
                  <a:srgbClr val="3366FF"/>
                </a:solidFill>
              </a:rPr>
              <a:t>n</a:t>
            </a:r>
            <a:r>
              <a:rPr lang="en-US" sz="2800" baseline="30000" dirty="0" err="1" smtClean="0">
                <a:solidFill>
                  <a:srgbClr val="3366FF"/>
                </a:solidFill>
              </a:rPr>
              <a:t>c</a:t>
            </a:r>
            <a:r>
              <a:rPr lang="en-US" sz="2800" dirty="0" smtClean="0">
                <a:solidFill>
                  <a:srgbClr val="3366FF"/>
                </a:solidFill>
              </a:rPr>
              <a:t>).</a:t>
            </a:r>
            <a:endParaRPr lang="en-IN" sz="2800" dirty="0">
              <a:solidFill>
                <a:srgbClr val="3366FF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09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46482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3352800" y="4724400"/>
            <a:ext cx="3048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0" y="5421868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Deterministic polynomial-time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997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Cycle detection </a:t>
            </a:r>
            <a:r>
              <a:rPr lang="en-IN" sz="2800" i="1" dirty="0" smtClean="0">
                <a:solidFill>
                  <a:srgbClr val="7EC3D4"/>
                </a:solidFill>
              </a:rPr>
              <a:t>(DFS)</a:t>
            </a:r>
          </a:p>
          <a:p>
            <a:pPr marL="1145286" lvl="3" indent="-285750">
              <a:buFont typeface="Wingdings" charset="2"/>
              <a:buChar char="Ø"/>
            </a:pPr>
            <a:r>
              <a:rPr lang="en-IN" sz="2200" dirty="0" smtClean="0"/>
              <a:t>Check if a given graph has a cycle.</a:t>
            </a:r>
            <a:r>
              <a:rPr lang="en-IN" dirty="0" smtClean="0">
                <a:solidFill>
                  <a:srgbClr val="660066"/>
                </a:solidFill>
              </a:rPr>
              <a:t>  </a:t>
            </a:r>
          </a:p>
          <a:p>
            <a:pPr marL="1145286" lvl="3" indent="-285750">
              <a:buFont typeface="Wingdings" charset="2"/>
              <a:buChar char="Ø"/>
            </a:pPr>
            <a:endParaRPr lang="en-IN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4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610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Cycle detection</a:t>
            </a:r>
            <a:endParaRPr lang="en-IN" dirty="0">
              <a:solidFill>
                <a:srgbClr val="660066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Solvabililty of a system of linear equations </a:t>
            </a:r>
            <a:r>
              <a:rPr lang="en-IN" sz="1800" i="1" dirty="0" smtClean="0">
                <a:solidFill>
                  <a:srgbClr val="7EC3D4"/>
                </a:solidFill>
              </a:rPr>
              <a:t>(Gaussian elimination)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>
                <a:solidFill>
                  <a:srgbClr val="660066"/>
                </a:solidFill>
              </a:rPr>
              <a:t> </a:t>
            </a:r>
            <a:r>
              <a:rPr lang="en-IN" sz="2200" dirty="0" smtClean="0">
                <a:solidFill>
                  <a:srgbClr val="000000"/>
                </a:solidFill>
              </a:rPr>
              <a:t>Given a system of linear equations over </a:t>
            </a:r>
            <a:r>
              <a:rPr lang="en-IN" sz="22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Q</a:t>
            </a:r>
            <a:r>
              <a:rPr lang="en-IN" sz="2200" dirty="0" smtClean="0">
                <a:solidFill>
                  <a:srgbClr val="000000"/>
                </a:solidFill>
              </a:rPr>
              <a:t> check if there exists a common solution to all the linear equations.</a:t>
            </a:r>
          </a:p>
        </p:txBody>
      </p:sp>
    </p:spTree>
    <p:extLst>
      <p:ext uri="{BB962C8B-B14F-4D97-AF65-F5344CB8AC3E}">
        <p14:creationId xmlns:p14="http://schemas.microsoft.com/office/powerpoint/2010/main" val="2790551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Cycle detection</a:t>
            </a:r>
            <a:endParaRPr lang="en-IN" dirty="0">
              <a:solidFill>
                <a:srgbClr val="660066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Solvabililty of a system of linear equations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Perfect matching  </a:t>
            </a:r>
            <a:r>
              <a:rPr lang="en-IN" sz="28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(Edmonds 1965)</a:t>
            </a:r>
          </a:p>
          <a:p>
            <a:pPr marL="699516" lvl="1" indent="-342900">
              <a:buFont typeface="Wingdings" charset="2"/>
              <a:buChar char="Ø"/>
            </a:pPr>
            <a:r>
              <a:rPr lang="en-IN" sz="2200" dirty="0" smtClean="0">
                <a:solidFill>
                  <a:srgbClr val="000000"/>
                </a:solidFill>
              </a:rPr>
              <a:t>Check if a given graph has a perfect matching</a:t>
            </a:r>
          </a:p>
        </p:txBody>
      </p:sp>
    </p:spTree>
    <p:extLst>
      <p:ext uri="{BB962C8B-B14F-4D97-AF65-F5344CB8AC3E}">
        <p14:creationId xmlns:p14="http://schemas.microsoft.com/office/powerpoint/2010/main" val="327996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Cycle detection</a:t>
            </a:r>
            <a:endParaRPr lang="en-IN" dirty="0">
              <a:solidFill>
                <a:srgbClr val="660066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Solvabililty of a system of linear equations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Perfect matching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Primality testing  </a:t>
            </a:r>
            <a:r>
              <a:rPr lang="en-IN" sz="2800" i="1" dirty="0" smtClean="0">
                <a:solidFill>
                  <a:srgbClr val="7EC3D4"/>
                </a:solidFill>
              </a:rPr>
              <a:t>(AKS test 2002)</a:t>
            </a:r>
          </a:p>
          <a:p>
            <a:pPr lvl="1">
              <a:buFont typeface="Wingdings" charset="2"/>
              <a:buChar char="Ø"/>
            </a:pPr>
            <a:r>
              <a:rPr lang="en-IN" sz="2200" dirty="0" smtClean="0">
                <a:solidFill>
                  <a:srgbClr val="000000"/>
                </a:solidFill>
              </a:rPr>
              <a:t> Check if a number is prime</a:t>
            </a:r>
          </a:p>
        </p:txBody>
      </p:sp>
    </p:spTree>
    <p:extLst>
      <p:ext uri="{BB962C8B-B14F-4D97-AF65-F5344CB8AC3E}">
        <p14:creationId xmlns:p14="http://schemas.microsoft.com/office/powerpoint/2010/main" val="80065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b="1" dirty="0"/>
              <a:t>Algorithms</a:t>
            </a:r>
            <a:r>
              <a:rPr lang="en-US" sz="2800" dirty="0"/>
              <a:t> are </a:t>
            </a:r>
            <a:r>
              <a:rPr lang="en-US" sz="2800" u="sng" dirty="0" smtClean="0"/>
              <a:t>methods</a:t>
            </a:r>
            <a:r>
              <a:rPr lang="en-US" sz="2800" dirty="0" smtClean="0"/>
              <a:t> of solving problems; they are studied </a:t>
            </a:r>
            <a:r>
              <a:rPr lang="en-US" sz="2800" dirty="0"/>
              <a:t>using formal </a:t>
            </a:r>
            <a:r>
              <a:rPr lang="en-US" sz="2800" u="sng" dirty="0"/>
              <a:t>models of </a:t>
            </a:r>
            <a:r>
              <a:rPr lang="en-US" sz="2800" u="sng" dirty="0" smtClean="0"/>
              <a:t>computation</a:t>
            </a:r>
            <a:r>
              <a:rPr lang="en-US" sz="2800" dirty="0" smtClean="0"/>
              <a:t>, like </a:t>
            </a:r>
            <a:r>
              <a:rPr lang="en-US" sz="2800" dirty="0" smtClean="0">
                <a:solidFill>
                  <a:srgbClr val="3366FF"/>
                </a:solidFill>
              </a:rPr>
              <a:t>Turing machines.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295434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About the course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Computational complexity attempts </a:t>
            </a:r>
            <a:r>
              <a:rPr lang="en-US" sz="2800" dirty="0"/>
              <a:t>to classify computational </a:t>
            </a:r>
            <a:r>
              <a:rPr lang="en-US" sz="2800" dirty="0">
                <a:solidFill>
                  <a:srgbClr val="CC0000"/>
                </a:solidFill>
              </a:rPr>
              <a:t>problems</a:t>
            </a:r>
            <a:r>
              <a:rPr lang="en-US" sz="2800" dirty="0"/>
              <a:t> based on the amount of </a:t>
            </a:r>
            <a:r>
              <a:rPr lang="en-US" sz="2800" dirty="0">
                <a:solidFill>
                  <a:srgbClr val="CC0000"/>
                </a:solidFill>
              </a:rPr>
              <a:t>resources</a:t>
            </a:r>
            <a:r>
              <a:rPr lang="en-US" sz="2800" dirty="0"/>
              <a:t> required by </a:t>
            </a:r>
            <a:r>
              <a:rPr lang="en-US" sz="2800" dirty="0" smtClean="0">
                <a:solidFill>
                  <a:srgbClr val="CC0000"/>
                </a:solidFill>
              </a:rPr>
              <a:t>algorithms</a:t>
            </a:r>
            <a:r>
              <a:rPr lang="en-US" sz="2800" dirty="0" smtClean="0"/>
              <a:t> </a:t>
            </a:r>
            <a:r>
              <a:rPr lang="en-US" sz="2800" dirty="0"/>
              <a:t>to solve </a:t>
            </a:r>
            <a:r>
              <a:rPr lang="en-US" sz="2800" dirty="0" smtClean="0"/>
              <a:t>them.</a:t>
            </a:r>
            <a:endParaRPr lang="en-US" sz="2800" dirty="0"/>
          </a:p>
          <a:p>
            <a:r>
              <a:rPr lang="en-US" sz="2800" b="1" dirty="0"/>
              <a:t>Algorithms</a:t>
            </a:r>
            <a:r>
              <a:rPr lang="en-US" sz="2800" dirty="0"/>
              <a:t> are </a:t>
            </a:r>
            <a:r>
              <a:rPr lang="en-US" sz="2800" u="sng" dirty="0"/>
              <a:t>methods</a:t>
            </a:r>
            <a:r>
              <a:rPr lang="en-US" sz="2800" dirty="0"/>
              <a:t> of solving </a:t>
            </a:r>
            <a:r>
              <a:rPr lang="en-US" sz="2800" dirty="0" smtClean="0"/>
              <a:t>problems; they are studied </a:t>
            </a:r>
            <a:r>
              <a:rPr lang="en-US" sz="2800" dirty="0"/>
              <a:t>using formal </a:t>
            </a:r>
            <a:r>
              <a:rPr lang="en-US" sz="2800" u="sng" dirty="0"/>
              <a:t>models of </a:t>
            </a:r>
            <a:r>
              <a:rPr lang="en-US" sz="2800" u="sng" dirty="0" smtClean="0"/>
              <a:t>computation</a:t>
            </a:r>
            <a:r>
              <a:rPr lang="en-US" sz="2800" dirty="0" smtClean="0"/>
              <a:t>, like </a:t>
            </a:r>
            <a:r>
              <a:rPr lang="en-US" sz="2800" dirty="0" smtClean="0">
                <a:solidFill>
                  <a:srgbClr val="3366FF"/>
                </a:solidFill>
              </a:rPr>
              <a:t>Turing machines. 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rgbClr val="3366FF"/>
                </a:solidFill>
              </a:rPr>
              <a:t>                     </a:t>
            </a:r>
            <a:endParaRPr lang="en-US" sz="2500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4445913"/>
            <a:ext cx="449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 smtClean="0">
                <a:solidFill>
                  <a:srgbClr val="000000"/>
                </a:solidFill>
              </a:rPr>
              <a:t>a </a:t>
            </a:r>
            <a:r>
              <a:rPr lang="en-US" sz="2200" dirty="0">
                <a:solidFill>
                  <a:schemeClr val="accent1"/>
                </a:solidFill>
              </a:rPr>
              <a:t>memory</a:t>
            </a:r>
            <a:r>
              <a:rPr lang="en-US" sz="2200" dirty="0">
                <a:solidFill>
                  <a:srgbClr val="000000"/>
                </a:solidFill>
              </a:rPr>
              <a:t> with head (like a RAM)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57400" y="41910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2375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2558</TotalTime>
  <Words>3817</Words>
  <Application>Microsoft Macintosh PowerPoint</Application>
  <PresentationFormat>On-screen Show (4:3)</PresentationFormat>
  <Paragraphs>479</Paragraphs>
  <Slides>79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79</vt:i4>
      </vt:variant>
    </vt:vector>
  </HeadingPairs>
  <TitlesOfParts>
    <vt:vector size="80" baseType="lpstr">
      <vt:lpstr>Solstice</vt:lpstr>
      <vt:lpstr>Computational Complexity Theory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About the course</vt:lpstr>
      <vt:lpstr> </vt:lpstr>
      <vt:lpstr> </vt:lpstr>
      <vt:lpstr>Structural Complexity</vt:lpstr>
      <vt:lpstr>Structural Complexity</vt:lpstr>
      <vt:lpstr>Structural Complexity</vt:lpstr>
      <vt:lpstr>Structural Complexity</vt:lpstr>
      <vt:lpstr>Structural Complexity</vt:lpstr>
      <vt:lpstr>Structural Complexity</vt:lpstr>
      <vt:lpstr>Structural Complexity</vt:lpstr>
      <vt:lpstr>Structural Complexity</vt:lpstr>
      <vt:lpstr>Structural Complexity</vt:lpstr>
      <vt:lpstr>Structural Complexity</vt:lpstr>
      <vt:lpstr>Role of Randomness in Computation</vt:lpstr>
      <vt:lpstr>Role of Randomness in Computation</vt:lpstr>
      <vt:lpstr>Role of Randomness in Computation</vt:lpstr>
      <vt:lpstr>Role of Randomness in Computation</vt:lpstr>
      <vt:lpstr>Role of Randomness in Computation</vt:lpstr>
      <vt:lpstr>Role of Randomness in Computation</vt:lpstr>
      <vt:lpstr>Average-case Complexity</vt:lpstr>
      <vt:lpstr>Average-case Complexity</vt:lpstr>
      <vt:lpstr>Basic Course Info</vt:lpstr>
      <vt:lpstr>Basic Course Info</vt:lpstr>
      <vt:lpstr>Let’s begin…</vt:lpstr>
      <vt:lpstr>Turing Machines</vt:lpstr>
      <vt:lpstr>Turing Machines</vt:lpstr>
      <vt:lpstr>Turing Machines</vt:lpstr>
      <vt:lpstr>Turing Machines</vt:lpstr>
      <vt:lpstr>Turing Machines</vt:lpstr>
      <vt:lpstr>Turing Machines</vt:lpstr>
      <vt:lpstr>Turing Machines</vt:lpstr>
      <vt:lpstr>Turing Machines</vt:lpstr>
      <vt:lpstr>Turing Machines</vt:lpstr>
      <vt:lpstr>Turing Machines:  Computation</vt:lpstr>
      <vt:lpstr>Turing Machines:  Computation</vt:lpstr>
      <vt:lpstr>Turing Machines:  Running time</vt:lpstr>
      <vt:lpstr>Turing Machines:  Running time</vt:lpstr>
      <vt:lpstr>Turing Machines</vt:lpstr>
      <vt:lpstr>Turing Machines</vt:lpstr>
      <vt:lpstr>Turing Machines:   Uncomputability</vt:lpstr>
      <vt:lpstr>Turing Machines:   Uncomputability</vt:lpstr>
      <vt:lpstr>Turing Machines:   Uncomputability</vt:lpstr>
      <vt:lpstr>Turing Machines:   Uncomputability</vt:lpstr>
      <vt:lpstr>Why Turing Machines?</vt:lpstr>
      <vt:lpstr>Why Turing Machines?</vt:lpstr>
      <vt:lpstr>Basic facts about TMs</vt:lpstr>
      <vt:lpstr>Turing Machines</vt:lpstr>
      <vt:lpstr>Turing Machines:  Robustness</vt:lpstr>
      <vt:lpstr>Turing Machines:  Robustness</vt:lpstr>
      <vt:lpstr>Turing Machines:  As strings</vt:lpstr>
      <vt:lpstr>Turing Machines:  As strings</vt:lpstr>
      <vt:lpstr>Turing Machines:  As strings</vt:lpstr>
      <vt:lpstr>Turing Machines:  As strings</vt:lpstr>
      <vt:lpstr>Turing Machines:  As strings</vt:lpstr>
      <vt:lpstr>Universal Turing Machines </vt:lpstr>
      <vt:lpstr>Universal Turing Machines </vt:lpstr>
      <vt:lpstr>Complexity classes        P and NP</vt:lpstr>
      <vt:lpstr>Decision Problems</vt:lpstr>
      <vt:lpstr>Decision Problems</vt:lpstr>
      <vt:lpstr>Decision Problems</vt:lpstr>
      <vt:lpstr>Decision Problems</vt:lpstr>
      <vt:lpstr>Complexity Class P</vt:lpstr>
      <vt:lpstr>Complexity Class P</vt:lpstr>
      <vt:lpstr>Complexity Class P :  Examples</vt:lpstr>
      <vt:lpstr>Complexity Class P :  Examples</vt:lpstr>
      <vt:lpstr>Complexity Class P :  Examples</vt:lpstr>
      <vt:lpstr>Complexity Class P :  Examples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307</cp:revision>
  <dcterms:created xsi:type="dcterms:W3CDTF">2013-06-25T04:38:04Z</dcterms:created>
  <dcterms:modified xsi:type="dcterms:W3CDTF">2017-08-08T07:53:14Z</dcterms:modified>
</cp:coreProperties>
</file>