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58"/>
  </p:notesMasterIdLst>
  <p:sldIdLst>
    <p:sldId id="256" r:id="rId2"/>
    <p:sldId id="780" r:id="rId3"/>
    <p:sldId id="748" r:id="rId4"/>
    <p:sldId id="749" r:id="rId5"/>
    <p:sldId id="751" r:id="rId6"/>
    <p:sldId id="755" r:id="rId7"/>
    <p:sldId id="756" r:id="rId8"/>
    <p:sldId id="757" r:id="rId9"/>
    <p:sldId id="758" r:id="rId10"/>
    <p:sldId id="759" r:id="rId11"/>
    <p:sldId id="760" r:id="rId12"/>
    <p:sldId id="761" r:id="rId13"/>
    <p:sldId id="762" r:id="rId14"/>
    <p:sldId id="763" r:id="rId15"/>
    <p:sldId id="764" r:id="rId16"/>
    <p:sldId id="765" r:id="rId17"/>
    <p:sldId id="766" r:id="rId18"/>
    <p:sldId id="767" r:id="rId19"/>
    <p:sldId id="768" r:id="rId20"/>
    <p:sldId id="769" r:id="rId21"/>
    <p:sldId id="770" r:id="rId22"/>
    <p:sldId id="771" r:id="rId23"/>
    <p:sldId id="772" r:id="rId24"/>
    <p:sldId id="773" r:id="rId25"/>
    <p:sldId id="774" r:id="rId26"/>
    <p:sldId id="775" r:id="rId27"/>
    <p:sldId id="776" r:id="rId28"/>
    <p:sldId id="777" r:id="rId29"/>
    <p:sldId id="778" r:id="rId30"/>
    <p:sldId id="711" r:id="rId31"/>
    <p:sldId id="779" r:id="rId32"/>
    <p:sldId id="781" r:id="rId33"/>
    <p:sldId id="716" r:id="rId34"/>
    <p:sldId id="717" r:id="rId35"/>
    <p:sldId id="718" r:id="rId36"/>
    <p:sldId id="719" r:id="rId37"/>
    <p:sldId id="720" r:id="rId38"/>
    <p:sldId id="710" r:id="rId39"/>
    <p:sldId id="721" r:id="rId40"/>
    <p:sldId id="645" r:id="rId41"/>
    <p:sldId id="652" r:id="rId42"/>
    <p:sldId id="653" r:id="rId43"/>
    <p:sldId id="649" r:id="rId44"/>
    <p:sldId id="650" r:id="rId45"/>
    <p:sldId id="651" r:id="rId46"/>
    <p:sldId id="782" r:id="rId47"/>
    <p:sldId id="641" r:id="rId48"/>
    <p:sldId id="643" r:id="rId49"/>
    <p:sldId id="644" r:id="rId50"/>
    <p:sldId id="654" r:id="rId51"/>
    <p:sldId id="655" r:id="rId52"/>
    <p:sldId id="656" r:id="rId53"/>
    <p:sldId id="657" r:id="rId54"/>
    <p:sldId id="658" r:id="rId55"/>
    <p:sldId id="740" r:id="rId56"/>
    <p:sldId id="741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100" d="100"/>
          <a:sy n="100" d="100"/>
        </p:scale>
        <p:origin x="-1240" y="-3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commentAuthors" Target="commentAuthors.xml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10/08/17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771336"/>
            <a:ext cx="90678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Lecture 2: </a:t>
            </a:r>
            <a:r>
              <a:rPr lang="en-US" sz="3400" dirty="0" smtClean="0">
                <a:solidFill>
                  <a:srgbClr val="0033CC"/>
                </a:solidFill>
              </a:rPr>
              <a:t> Class NP,  Reductions, </a:t>
            </a:r>
          </a:p>
          <a:p>
            <a:pPr algn="ctr"/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NP-completeness</a:t>
            </a:r>
          </a:p>
          <a:p>
            <a:pPr algn="ctr"/>
            <a:r>
              <a:rPr lang="en-US" sz="3400" dirty="0" smtClean="0">
                <a:solidFill>
                  <a:srgbClr val="0033CC"/>
                </a:solidFill>
              </a:rPr>
              <a:t>                   </a:t>
            </a: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  <a:p>
            <a:r>
              <a:rPr lang="en-IN" sz="2800" dirty="0" smtClean="0"/>
              <a:t>One way is to focus on the </a:t>
            </a:r>
            <a:r>
              <a:rPr lang="en-IN" sz="2800" dirty="0" smtClean="0">
                <a:solidFill>
                  <a:srgbClr val="CC0000"/>
                </a:solidFill>
              </a:rPr>
              <a:t>i-th </a:t>
            </a:r>
            <a:r>
              <a:rPr lang="en-IN" sz="2800" dirty="0" smtClean="0"/>
              <a:t>bit of the output and make it a decision problem. </a:t>
            </a:r>
          </a:p>
          <a:p>
            <a:endParaRPr lang="en-IN" sz="2800" dirty="0"/>
          </a:p>
          <a:p>
            <a:pPr algn="just"/>
            <a:r>
              <a:rPr lang="en-IN" sz="2800" dirty="0" smtClean="0"/>
              <a:t>Alternatively, we define a class called </a:t>
            </a:r>
            <a:r>
              <a:rPr lang="en-IN" sz="2800" dirty="0" smtClean="0">
                <a:solidFill>
                  <a:srgbClr val="3366FF"/>
                </a:solidFill>
              </a:rPr>
              <a:t>functional P</a:t>
            </a:r>
            <a:r>
              <a:rPr lang="en-IN" sz="2800" dirty="0" smtClean="0"/>
              <a:t>. </a:t>
            </a: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84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  <a:p>
            <a:r>
              <a:rPr lang="en-IN" sz="2800" dirty="0" smtClean="0"/>
              <a:t>One way is to focus on the </a:t>
            </a:r>
            <a:r>
              <a:rPr lang="en-IN" sz="2800" dirty="0" smtClean="0">
                <a:solidFill>
                  <a:srgbClr val="CC0000"/>
                </a:solidFill>
              </a:rPr>
              <a:t>i-th </a:t>
            </a:r>
            <a:r>
              <a:rPr lang="en-IN" sz="2800" dirty="0" smtClean="0"/>
              <a:t>bit of the output and make it a decision problem. </a:t>
            </a:r>
          </a:p>
          <a:p>
            <a:endParaRPr lang="en-IN" sz="2800" dirty="0"/>
          </a:p>
          <a:p>
            <a:pPr algn="just"/>
            <a:r>
              <a:rPr lang="en-IN" sz="2800" dirty="0"/>
              <a:t>W</a:t>
            </a:r>
            <a:r>
              <a:rPr lang="en-IN" sz="2800" dirty="0" smtClean="0"/>
              <a:t>e say that a problem or a function </a:t>
            </a:r>
            <a:r>
              <a:rPr lang="en-IN" sz="2800" dirty="0" smtClean="0">
                <a:solidFill>
                  <a:srgbClr val="CC0000"/>
                </a:solidFill>
              </a:rPr>
              <a:t>f: {0,1}*     {0,1}*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FP</a:t>
            </a:r>
            <a:r>
              <a:rPr lang="en-IN" sz="2800" dirty="0" smtClean="0"/>
              <a:t> (functional P) if there’s a polynomial-time TM that computes </a:t>
            </a:r>
            <a:r>
              <a:rPr lang="en-IN" sz="2800" dirty="0" smtClean="0">
                <a:solidFill>
                  <a:srgbClr val="CC0000"/>
                </a:solidFill>
              </a:rPr>
              <a:t>f.</a:t>
            </a:r>
          </a:p>
          <a:p>
            <a:pPr marL="82296" indent="0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    </a:t>
            </a:r>
            <a:endParaRPr lang="en-IN" dirty="0" smtClean="0"/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315200" y="4495800"/>
            <a:ext cx="3810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941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 </a:t>
            </a:r>
            <a:r>
              <a:rPr lang="en-IN" sz="2800" i="1" dirty="0" smtClean="0">
                <a:solidFill>
                  <a:srgbClr val="7EC3D4"/>
                </a:solidFill>
              </a:rPr>
              <a:t>(Euclid ~300 BC)</a:t>
            </a:r>
          </a:p>
          <a:p>
            <a:pPr marL="1145286" lvl="3" indent="-285750">
              <a:buFont typeface="Wingdings" charset="2"/>
              <a:buChar char="Ø"/>
            </a:pPr>
            <a:r>
              <a:rPr lang="en-IN" sz="2200" dirty="0" smtClean="0"/>
              <a:t>Given two integers a and b, find their gcd.</a:t>
            </a:r>
            <a:r>
              <a:rPr lang="en-IN" dirty="0" smtClean="0">
                <a:solidFill>
                  <a:srgbClr val="660066"/>
                </a:solidFill>
              </a:rPr>
              <a:t>  </a:t>
            </a:r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Counting paths in a DAG </a:t>
            </a:r>
            <a:r>
              <a:rPr lang="en-IN" sz="28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(homework)</a:t>
            </a:r>
          </a:p>
          <a:p>
            <a:pPr lvl="1">
              <a:buFont typeface="Wingdings" charset="2"/>
              <a:buChar char="Ø"/>
            </a:pPr>
            <a:r>
              <a:rPr lang="en-IN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IN" sz="2200" dirty="0" smtClean="0"/>
              <a:t>Find the number of paths between two vertices in a directed </a:t>
            </a:r>
            <a:endParaRPr lang="en-IN" sz="2200" dirty="0"/>
          </a:p>
          <a:p>
            <a:pPr marL="402336" lvl="1" indent="0">
              <a:buNone/>
            </a:pPr>
            <a:r>
              <a:rPr lang="en-IN" sz="2200" dirty="0" smtClean="0"/>
              <a:t>     acyclic graph.</a:t>
            </a:r>
          </a:p>
        </p:txBody>
      </p:sp>
    </p:spTree>
    <p:extLst>
      <p:ext uri="{BB962C8B-B14F-4D97-AF65-F5344CB8AC3E}">
        <p14:creationId xmlns:p14="http://schemas.microsoft.com/office/powerpoint/2010/main" val="116993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Counting paths in a DAG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Maximum matching </a:t>
            </a:r>
            <a:r>
              <a:rPr lang="en-IN" sz="2800" i="1" dirty="0" smtClean="0">
                <a:solidFill>
                  <a:srgbClr val="7EC3D4"/>
                </a:solidFill>
              </a:rPr>
              <a:t>(Edmonds 1965)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/>
              <a:t> Find a maximum matching in a given graph</a:t>
            </a:r>
          </a:p>
        </p:txBody>
      </p:sp>
    </p:spTree>
    <p:extLst>
      <p:ext uri="{BB962C8B-B14F-4D97-AF65-F5344CB8AC3E}">
        <p14:creationId xmlns:p14="http://schemas.microsoft.com/office/powerpoint/2010/main" val="18058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FP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Greatest Common Divisor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Counting paths in a DAG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Maximum matching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>
                <a:solidFill>
                  <a:srgbClr val="660066"/>
                </a:solidFill>
              </a:rPr>
              <a:t>Linear Programming </a:t>
            </a:r>
            <a:r>
              <a:rPr lang="en-IN" sz="2400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(Khachiyan 1979, Karmarkar 1984)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/>
              <a:t>Optimize a linear objective function subject to linear (in)equality constraints</a:t>
            </a:r>
          </a:p>
        </p:txBody>
      </p:sp>
    </p:spTree>
    <p:extLst>
      <p:ext uri="{BB962C8B-B14F-4D97-AF65-F5344CB8AC3E}">
        <p14:creationId xmlns:p14="http://schemas.microsoft.com/office/powerpoint/2010/main" val="18361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Solving a problem is generally </a:t>
            </a:r>
            <a:r>
              <a:rPr lang="en-IN" sz="2800" i="1" dirty="0" smtClean="0">
                <a:solidFill>
                  <a:srgbClr val="000000"/>
                </a:solidFill>
              </a:rPr>
              <a:t>harder</a:t>
            </a:r>
            <a:r>
              <a:rPr lang="en-IN" sz="2800" dirty="0" smtClean="0">
                <a:solidFill>
                  <a:srgbClr val="000000"/>
                </a:solidFill>
              </a:rPr>
              <a:t> than verifying a given solution to the problem. </a:t>
            </a:r>
          </a:p>
          <a:p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35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Solving a problem is generally </a:t>
            </a:r>
            <a:r>
              <a:rPr lang="en-IN" sz="2800" i="1" dirty="0" smtClean="0">
                <a:solidFill>
                  <a:srgbClr val="000000"/>
                </a:solidFill>
              </a:rPr>
              <a:t>harder</a:t>
            </a:r>
            <a:r>
              <a:rPr lang="en-IN" sz="2800" dirty="0" smtClean="0">
                <a:solidFill>
                  <a:srgbClr val="000000"/>
                </a:solidFill>
              </a:rPr>
              <a:t> than verifying a given solution to the problem. 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rgbClr val="000000"/>
                </a:solidFill>
              </a:rPr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NP</a:t>
            </a:r>
            <a:r>
              <a:rPr lang="en-IN" sz="2800" dirty="0" smtClean="0">
                <a:solidFill>
                  <a:srgbClr val="000000"/>
                </a:solidFill>
              </a:rPr>
              <a:t> captures the set of decision problems whose solutions are </a:t>
            </a:r>
            <a:r>
              <a:rPr lang="en-IN" sz="2800" i="1" dirty="0" smtClean="0">
                <a:solidFill>
                  <a:srgbClr val="000000"/>
                </a:solidFill>
              </a:rPr>
              <a:t>efficiently verifiable</a:t>
            </a:r>
            <a:r>
              <a:rPr lang="en-IN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>
              <a:buNone/>
            </a:pPr>
            <a:endParaRPr lang="en-IN" sz="2800" dirty="0">
              <a:solidFill>
                <a:srgbClr val="660066"/>
              </a:solidFill>
            </a:endParaRPr>
          </a:p>
          <a:p>
            <a:pPr marL="82296" indent="0">
              <a:buNone/>
            </a:pPr>
            <a:r>
              <a:rPr lang="en-IN" sz="2800" dirty="0" smtClean="0">
                <a:solidFill>
                  <a:srgbClr val="660066"/>
                </a:solidFill>
              </a:rPr>
              <a:t> </a:t>
            </a:r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63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Solving a problem is generally </a:t>
            </a:r>
            <a:r>
              <a:rPr lang="en-IN" sz="2800" i="1" dirty="0" smtClean="0">
                <a:solidFill>
                  <a:srgbClr val="000000"/>
                </a:solidFill>
              </a:rPr>
              <a:t>harder</a:t>
            </a:r>
            <a:r>
              <a:rPr lang="en-IN" sz="2800" dirty="0" smtClean="0">
                <a:solidFill>
                  <a:srgbClr val="000000"/>
                </a:solidFill>
              </a:rPr>
              <a:t> than verifying a given solution to the problem. 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pPr algn="just"/>
            <a:r>
              <a:rPr lang="en-IN" sz="2800" dirty="0" smtClean="0">
                <a:solidFill>
                  <a:srgbClr val="000000"/>
                </a:solidFill>
              </a:rPr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NP</a:t>
            </a:r>
            <a:r>
              <a:rPr lang="en-IN" sz="2800" dirty="0" smtClean="0">
                <a:solidFill>
                  <a:srgbClr val="000000"/>
                </a:solidFill>
              </a:rPr>
              <a:t> captures the set of decision problems whose solutions are </a:t>
            </a:r>
            <a:r>
              <a:rPr lang="en-IN" sz="2800" i="1" dirty="0" smtClean="0">
                <a:solidFill>
                  <a:srgbClr val="000000"/>
                </a:solidFill>
              </a:rPr>
              <a:t>efficiently verifiable</a:t>
            </a:r>
            <a:r>
              <a:rPr lang="en-IN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>
              <a:buNone/>
            </a:pPr>
            <a:endParaRPr lang="en-IN" sz="2800" dirty="0">
              <a:solidFill>
                <a:srgbClr val="660066"/>
              </a:solidFill>
            </a:endParaRPr>
          </a:p>
          <a:p>
            <a:pPr marL="82296" indent="0">
              <a:buNone/>
            </a:pPr>
            <a:r>
              <a:rPr lang="en-IN" sz="2800" dirty="0" smtClean="0">
                <a:solidFill>
                  <a:srgbClr val="660066"/>
                </a:solidFill>
              </a:rPr>
              <a:t> </a:t>
            </a:r>
            <a:endParaRPr lang="en-IN" sz="2800" dirty="0">
              <a:solidFill>
                <a:srgbClr val="660066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76400" y="3733800"/>
            <a:ext cx="3048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24000" y="4800600"/>
            <a:ext cx="434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u="sng" dirty="0" smtClean="0"/>
              <a:t>Nondeterministic polynomial-time</a:t>
            </a:r>
            <a:endParaRPr lang="en-US" sz="2200" u="sng" dirty="0"/>
          </a:p>
        </p:txBody>
      </p:sp>
    </p:spTree>
    <p:extLst>
      <p:ext uri="{BB962C8B-B14F-4D97-AF65-F5344CB8AC3E}">
        <p14:creationId xmlns:p14="http://schemas.microsoft.com/office/powerpoint/2010/main" val="417667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55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dirty="0" smtClean="0"/>
              <a:t>      P and NP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74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477000" y="3886200"/>
            <a:ext cx="10668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00600" y="4800600"/>
            <a:ext cx="3962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3"/>
                </a:solidFill>
              </a:rPr>
              <a:t>u</a:t>
            </a:r>
            <a:r>
              <a:rPr lang="en-US" sz="2200" dirty="0" smtClean="0"/>
              <a:t> is called a </a:t>
            </a:r>
            <a:r>
              <a:rPr lang="en-US" sz="2200" i="1" u="sng" dirty="0" smtClean="0"/>
              <a:t>certificate or witness</a:t>
            </a:r>
            <a:r>
              <a:rPr lang="en-US" sz="2200" u="sng" dirty="0" smtClean="0"/>
              <a:t> </a:t>
            </a:r>
            <a:r>
              <a:rPr lang="en-US" sz="2200" dirty="0" smtClean="0"/>
              <a:t>for </a:t>
            </a:r>
            <a:r>
              <a:rPr lang="en-US" sz="2200" dirty="0" smtClean="0">
                <a:solidFill>
                  <a:srgbClr val="C32D2E"/>
                </a:solidFill>
              </a:rPr>
              <a:t>x</a:t>
            </a:r>
            <a:r>
              <a:rPr lang="en-US" sz="2200" dirty="0" smtClean="0"/>
              <a:t> (w.r.t </a:t>
            </a:r>
            <a:r>
              <a:rPr lang="en-US" sz="2200" dirty="0" smtClean="0">
                <a:solidFill>
                  <a:srgbClr val="C32D2E"/>
                </a:solidFill>
              </a:rPr>
              <a:t>L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M</a:t>
            </a:r>
            <a:r>
              <a:rPr lang="en-US" sz="2200" dirty="0" smtClean="0"/>
              <a:t>) if </a:t>
            </a:r>
            <a:r>
              <a:rPr lang="en-US" sz="2400" dirty="0" smtClean="0">
                <a:solidFill>
                  <a:srgbClr val="CC0000"/>
                </a:solidFill>
              </a:rPr>
              <a:t>x ∈ 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111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</a:p>
          <a:p>
            <a:pPr marL="82296" indent="0" algn="just">
              <a:buNone/>
            </a:pPr>
            <a:endParaRPr lang="en-US" sz="2800" baseline="300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baseline="300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/>
              <a:t>It follows that verifier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u="sng" dirty="0"/>
              <a:t>cannot be fooled</a:t>
            </a:r>
            <a:r>
              <a:rPr lang="en-US" sz="2800" dirty="0"/>
              <a:t>! </a:t>
            </a:r>
          </a:p>
          <a:p>
            <a:pPr marL="82296" indent="0" algn="just">
              <a:buNone/>
            </a:pP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</a:p>
          <a:p>
            <a:pPr marL="82296" indent="0" algn="just">
              <a:buNone/>
            </a:pPr>
            <a:endParaRPr lang="en-US" sz="2800" baseline="300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baseline="300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/>
              <a:t>Class </a:t>
            </a:r>
            <a:r>
              <a:rPr lang="en-US" sz="2800" dirty="0">
                <a:solidFill>
                  <a:srgbClr val="3366FF"/>
                </a:solidFill>
              </a:rPr>
              <a:t>NP</a:t>
            </a:r>
            <a:r>
              <a:rPr lang="en-US" sz="2800" dirty="0"/>
              <a:t> contains those problems (languages) which have such efficient verifiers.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48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400" dirty="0" smtClean="0"/>
              <a:t>Given a graph </a:t>
            </a:r>
            <a:r>
              <a:rPr lang="en-IN" sz="2400" dirty="0" smtClean="0">
                <a:solidFill>
                  <a:srgbClr val="C00000"/>
                </a:solidFill>
              </a:rPr>
              <a:t>G</a:t>
            </a:r>
            <a:r>
              <a:rPr lang="en-IN" sz="2400" dirty="0" smtClean="0"/>
              <a:t> and an integer </a:t>
            </a:r>
            <a:r>
              <a:rPr lang="en-IN" sz="2400" dirty="0" smtClean="0">
                <a:solidFill>
                  <a:srgbClr val="C00000"/>
                </a:solidFill>
              </a:rPr>
              <a:t>k</a:t>
            </a:r>
            <a:r>
              <a:rPr lang="en-IN" sz="2400" dirty="0" smtClean="0"/>
              <a:t>, check if </a:t>
            </a:r>
            <a:r>
              <a:rPr lang="en-IN" sz="2400" dirty="0" smtClean="0">
                <a:solidFill>
                  <a:srgbClr val="C00000"/>
                </a:solidFill>
              </a:rPr>
              <a:t>G</a:t>
            </a:r>
            <a:r>
              <a:rPr lang="en-IN" sz="2400" dirty="0" smtClean="0"/>
              <a:t> has a vertex cover of size </a:t>
            </a:r>
            <a:r>
              <a:rPr lang="en-IN" sz="2400" dirty="0" smtClean="0">
                <a:solidFill>
                  <a:srgbClr val="C00000"/>
                </a:solidFill>
              </a:rPr>
              <a:t>k</a:t>
            </a:r>
            <a:r>
              <a:rPr lang="en-IN" sz="2400" dirty="0" smtClean="0"/>
              <a:t>.</a:t>
            </a:r>
            <a:endParaRPr lang="en-IN" sz="2400" dirty="0"/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10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400" dirty="0" smtClean="0">
                <a:solidFill>
                  <a:srgbClr val="000000"/>
                </a:solidFill>
              </a:rPr>
              <a:t>Given a system of linear (in)equalities with integer coefficients, check if there’s a </a:t>
            </a:r>
            <a:r>
              <a:rPr lang="en-IN" sz="2400" dirty="0" smtClean="0">
                <a:solidFill>
                  <a:srgbClr val="C00000"/>
                </a:solidFill>
              </a:rPr>
              <a:t>0-1</a:t>
            </a:r>
            <a:r>
              <a:rPr lang="en-IN" sz="2400" dirty="0" smtClean="0">
                <a:solidFill>
                  <a:srgbClr val="000000"/>
                </a:solidFill>
              </a:rPr>
              <a:t> assignment to the variables that satisfy all the </a:t>
            </a:r>
            <a:r>
              <a:rPr lang="en-IN" sz="2400" dirty="0">
                <a:solidFill>
                  <a:srgbClr val="000000"/>
                </a:solidFill>
              </a:rPr>
              <a:t>(in)</a:t>
            </a:r>
            <a:r>
              <a:rPr lang="en-IN" sz="2400" dirty="0" smtClean="0">
                <a:solidFill>
                  <a:srgbClr val="000000"/>
                </a:solidFill>
              </a:rPr>
              <a:t>equalities. </a:t>
            </a:r>
          </a:p>
          <a:p>
            <a:endParaRPr lang="en-IN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34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Integer factoring</a:t>
            </a:r>
          </a:p>
          <a:p>
            <a:pPr marL="699516" lvl="1" indent="-342900">
              <a:buFont typeface="Wingdings" charset="2"/>
              <a:buChar char="Ø"/>
            </a:pPr>
            <a:r>
              <a:rPr lang="en-IN" sz="2400" dirty="0" smtClean="0"/>
              <a:t>Given 2 numbers </a:t>
            </a:r>
            <a:r>
              <a:rPr lang="en-IN" sz="2400" dirty="0" smtClean="0">
                <a:solidFill>
                  <a:srgbClr val="C00000"/>
                </a:solidFill>
              </a:rPr>
              <a:t>n </a:t>
            </a:r>
            <a:r>
              <a:rPr lang="en-IN" sz="2400" dirty="0" smtClean="0"/>
              <a:t>and</a:t>
            </a:r>
            <a:r>
              <a:rPr lang="en-IN" sz="2400" dirty="0" smtClean="0">
                <a:solidFill>
                  <a:srgbClr val="C00000"/>
                </a:solidFill>
              </a:rPr>
              <a:t> U</a:t>
            </a:r>
            <a:r>
              <a:rPr lang="en-IN" sz="2400" dirty="0" smtClean="0"/>
              <a:t>, check if </a:t>
            </a:r>
            <a:r>
              <a:rPr lang="en-IN" sz="2400" dirty="0" smtClean="0">
                <a:solidFill>
                  <a:srgbClr val="C00000"/>
                </a:solidFill>
              </a:rPr>
              <a:t>n</a:t>
            </a:r>
            <a:r>
              <a:rPr lang="en-IN" sz="2400" dirty="0" smtClean="0"/>
              <a:t> has a nontrivial factor less than equal to </a:t>
            </a:r>
            <a:r>
              <a:rPr lang="en-IN" sz="2400" dirty="0" smtClean="0">
                <a:solidFill>
                  <a:srgbClr val="C00000"/>
                </a:solidFill>
              </a:rPr>
              <a:t>U</a:t>
            </a:r>
            <a:r>
              <a:rPr lang="en-IN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013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</a:t>
            </a:r>
          </a:p>
          <a:p>
            <a:endParaRPr lang="en-IN" sz="28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Integer factoring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Graph isomorphism</a:t>
            </a:r>
          </a:p>
          <a:p>
            <a:pPr lvl="1">
              <a:buFont typeface="Wingdings" charset="2"/>
              <a:buChar char="Ø"/>
            </a:pPr>
            <a:r>
              <a:rPr lang="en-IN" sz="2400" dirty="0" smtClean="0">
                <a:solidFill>
                  <a:srgbClr val="000000"/>
                </a:solidFill>
              </a:rPr>
              <a:t>Given 2 graphs, check if they are isomorphic</a:t>
            </a:r>
          </a:p>
        </p:txBody>
      </p:sp>
    </p:spTree>
    <p:extLst>
      <p:ext uri="{BB962C8B-B14F-4D97-AF65-F5344CB8AC3E}">
        <p14:creationId xmlns:p14="http://schemas.microsoft.com/office/powerpoint/2010/main" val="114728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83113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  <a:p>
            <a:r>
              <a:rPr lang="en-IN" sz="2800" dirty="0" smtClean="0"/>
              <a:t>Solving a problem does seem harder than verifying its solution, so most people believe that </a:t>
            </a:r>
            <a:r>
              <a:rPr lang="en-IN" sz="2800" dirty="0" smtClean="0">
                <a:solidFill>
                  <a:srgbClr val="3366FF"/>
                </a:solidFill>
              </a:rPr>
              <a:t>P ≠ NP.</a:t>
            </a:r>
            <a:r>
              <a:rPr lang="en-IN" sz="2800" dirty="0" smtClean="0"/>
              <a:t>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1362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  <a:p>
            <a:pPr algn="just"/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has many weird consequences, and if true, will pose a serious threat to secure and efficient cryptography.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03947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Recap: 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In the initial part of this course, we’ll focus primarily on </a:t>
            </a:r>
            <a:r>
              <a:rPr lang="en-IN" sz="2800" dirty="0" smtClean="0">
                <a:solidFill>
                  <a:srgbClr val="3366FF"/>
                </a:solidFill>
              </a:rPr>
              <a:t>decision problems</a:t>
            </a:r>
            <a:r>
              <a:rPr lang="en-IN" sz="2800" dirty="0" smtClean="0"/>
              <a:t>. </a:t>
            </a:r>
          </a:p>
          <a:p>
            <a:endParaRPr lang="en-IN" sz="2800" dirty="0"/>
          </a:p>
          <a:p>
            <a:r>
              <a:rPr lang="en-IN" sz="2800" dirty="0" smtClean="0"/>
              <a:t>Decision problems can be naturally identified with </a:t>
            </a:r>
            <a:r>
              <a:rPr lang="en-IN" sz="2800" dirty="0" smtClean="0">
                <a:solidFill>
                  <a:srgbClr val="3366FF"/>
                </a:solidFill>
              </a:rPr>
              <a:t>boolean functions</a:t>
            </a:r>
            <a:r>
              <a:rPr lang="en-IN" sz="2800" dirty="0" smtClean="0"/>
              <a:t>, i.e. functions from </a:t>
            </a:r>
            <a:r>
              <a:rPr lang="en-IN" sz="2800" dirty="0" smtClean="0">
                <a:solidFill>
                  <a:srgbClr val="CC0000"/>
                </a:solidFill>
              </a:rPr>
              <a:t>{0,1}* </a:t>
            </a:r>
            <a:r>
              <a:rPr lang="en-IN" sz="2800" dirty="0" smtClean="0"/>
              <a:t>to </a:t>
            </a:r>
            <a:r>
              <a:rPr lang="en-IN" sz="2800" dirty="0" smtClean="0">
                <a:solidFill>
                  <a:srgbClr val="CC0000"/>
                </a:solidFill>
              </a:rPr>
              <a:t>{0,1}</a:t>
            </a:r>
            <a:r>
              <a:rPr lang="en-IN" sz="2800" dirty="0" smtClean="0"/>
              <a:t>.</a:t>
            </a:r>
          </a:p>
          <a:p>
            <a:endParaRPr lang="en-IN" sz="2800" dirty="0"/>
          </a:p>
          <a:p>
            <a:r>
              <a:rPr lang="en-IN" sz="2800" dirty="0" smtClean="0"/>
              <a:t>Boolean functions can be naturally identified with sets of </a:t>
            </a:r>
            <a:r>
              <a:rPr lang="en-IN" sz="2800" dirty="0" smtClean="0">
                <a:solidFill>
                  <a:srgbClr val="CC0000"/>
                </a:solidFill>
              </a:rPr>
              <a:t>{0,1} </a:t>
            </a:r>
            <a:r>
              <a:rPr lang="en-IN" sz="2800" dirty="0" smtClean="0"/>
              <a:t>strings, also called </a:t>
            </a:r>
            <a:r>
              <a:rPr lang="en-IN" sz="2800" dirty="0" smtClean="0">
                <a:solidFill>
                  <a:srgbClr val="3366FF"/>
                </a:solidFill>
              </a:rPr>
              <a:t>languages</a:t>
            </a:r>
            <a:r>
              <a:rPr lang="en-IN" sz="2800" dirty="0" smtClean="0"/>
              <a:t>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98405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0"/>
            <a:duotone>
              <a:schemeClr val="bg2">
                <a:shade val="9000"/>
                <a:satMod val="300000"/>
              </a:schemeClr>
              <a:schemeClr val="bg2">
                <a:tint val="90000"/>
                <a:satMod val="225000"/>
              </a:schemeClr>
            </a:duotone>
            <a:lum/>
          </a:blip>
          <a:srcRect/>
          <a:tile tx="0" ty="0" sx="90000" sy="90000" flip="x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  <a:p>
            <a:r>
              <a:rPr lang="en-IN" sz="2800" dirty="0" smtClean="0"/>
              <a:t>Mathematics has gained much from attempts to prove such negative statements—Galois theory, Godel’s incompleteness, Fermat’s Last Theorem, Turing’s undecidability,  Continuum hypothesis etc.</a:t>
            </a:r>
          </a:p>
          <a:p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0167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Is P = NP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000000"/>
                </a:solidFill>
              </a:rPr>
              <a:t>Obviously,  </a:t>
            </a:r>
            <a:r>
              <a:rPr lang="en-IN" sz="2800" dirty="0" smtClean="0">
                <a:solidFill>
                  <a:srgbClr val="3366FF"/>
                </a:solidFill>
              </a:rPr>
              <a:t>P </a:t>
            </a:r>
            <a:r>
              <a:rPr lang="en-US" sz="2800" dirty="0" smtClean="0">
                <a:solidFill>
                  <a:srgbClr val="3366FF"/>
                </a:solidFill>
              </a:rPr>
              <a:t>⊆</a:t>
            </a:r>
            <a:r>
              <a:rPr lang="en-IN" sz="2800" dirty="0" smtClean="0">
                <a:solidFill>
                  <a:srgbClr val="3366FF"/>
                </a:solidFill>
              </a:rPr>
              <a:t> NP.</a:t>
            </a: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/>
              <a:t>Whether or not </a:t>
            </a:r>
            <a:r>
              <a:rPr lang="en-IN" sz="2800" dirty="0" smtClean="0">
                <a:solidFill>
                  <a:srgbClr val="3366FF"/>
                </a:solidFill>
              </a:rPr>
              <a:t>P = NP </a:t>
            </a:r>
            <a:r>
              <a:rPr lang="en-IN" sz="2800" dirty="0" smtClean="0"/>
              <a:t>is an outstanding open question in mathematics and TCS!</a:t>
            </a:r>
          </a:p>
          <a:p>
            <a:endParaRPr lang="en-IN" sz="2800" dirty="0"/>
          </a:p>
          <a:p>
            <a:pPr algn="just"/>
            <a:r>
              <a:rPr lang="en-IN" sz="2800" dirty="0" smtClean="0"/>
              <a:t>Complexity theory has several of such intriguing unsolved questions.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960880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Karp reductions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time reduction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We say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polynomial time (Karp) reducible</a:t>
            </a:r>
            <a:r>
              <a:rPr lang="en-US" sz="2800" i="1" dirty="0" smtClean="0"/>
              <a:t> </a:t>
            </a:r>
            <a:r>
              <a:rPr lang="en-US" sz="2800" dirty="0" smtClean="0"/>
              <a:t>to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 smtClean="0"/>
              <a:t> if there’s a polynomial time computable function </a:t>
            </a:r>
            <a:r>
              <a:rPr lang="en-IN" sz="2800" dirty="0" smtClean="0">
                <a:solidFill>
                  <a:srgbClr val="CC0000"/>
                </a:solidFill>
              </a:rPr>
              <a:t>f </a:t>
            </a:r>
            <a:r>
              <a:rPr lang="en-IN" sz="2800" dirty="0" smtClean="0"/>
              <a:t> s.t. </a:t>
            </a:r>
            <a:endParaRPr lang="en-IN" sz="2800" dirty="0"/>
          </a:p>
          <a:p>
            <a:pPr marL="82296" indent="0" algn="just">
              <a:buNone/>
            </a:pPr>
            <a:r>
              <a:rPr lang="en-IN" sz="2800" dirty="0" smtClean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</p:txBody>
      </p:sp>
      <p:sp>
        <p:nvSpPr>
          <p:cNvPr id="5" name="Left-Right Arrow 4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9812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4600" y="4419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56196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5638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6388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781800" y="47814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705600" y="5410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781800" y="542931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6388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943600" y="4038600"/>
            <a:ext cx="685800" cy="914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0198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6019800" y="5486400"/>
            <a:ext cx="609600" cy="685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0" y="570035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324600" y="5791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7"/>
            <a:endCxn id="24" idx="2"/>
          </p:cNvCxnSpPr>
          <p:nvPr/>
        </p:nvCxnSpPr>
        <p:spPr>
          <a:xfrm>
            <a:off x="3282015" y="4243295"/>
            <a:ext cx="2661585" cy="25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31" idx="2"/>
          </p:cNvCxnSpPr>
          <p:nvPr/>
        </p:nvCxnSpPr>
        <p:spPr>
          <a:xfrm flipV="1">
            <a:off x="3276600" y="5829300"/>
            <a:ext cx="27432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077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time reduction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We say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polynomial time (Karp) reducible</a:t>
            </a:r>
            <a:r>
              <a:rPr lang="en-US" sz="2800" i="1" dirty="0" smtClean="0"/>
              <a:t> </a:t>
            </a:r>
            <a:r>
              <a:rPr lang="en-US" sz="2800" dirty="0" smtClean="0"/>
              <a:t>to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 smtClean="0"/>
              <a:t> if there’s a polynomial time computable function </a:t>
            </a:r>
            <a:r>
              <a:rPr lang="en-IN" sz="2800" dirty="0" smtClean="0">
                <a:solidFill>
                  <a:srgbClr val="CC0000"/>
                </a:solidFill>
              </a:rPr>
              <a:t>f </a:t>
            </a:r>
            <a:r>
              <a:rPr lang="en-IN" sz="2800" dirty="0" smtClean="0"/>
              <a:t> s.t. </a:t>
            </a:r>
            <a:endParaRPr lang="en-IN" sz="2800" dirty="0"/>
          </a:p>
          <a:p>
            <a:pPr marL="82296" indent="0" algn="just">
              <a:buNone/>
            </a:pPr>
            <a:r>
              <a:rPr lang="en-IN" sz="2800" dirty="0" smtClean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Notation.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2  </a:t>
            </a:r>
            <a:r>
              <a:rPr lang="en-US" sz="2800" dirty="0" smtClean="0">
                <a:solidFill>
                  <a:srgbClr val="000000"/>
                </a:solidFill>
              </a:rPr>
              <a:t>and</a:t>
            </a:r>
            <a:r>
              <a:rPr lang="en-US" sz="2800" dirty="0" smtClean="0">
                <a:solidFill>
                  <a:srgbClr val="CC0000"/>
                </a:solidFill>
              </a:rPr>
              <a:t> 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3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3 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sz="2800" i="1" dirty="0" smtClean="0">
              <a:solidFill>
                <a:srgbClr val="000000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6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NP-hard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for every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L’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Further, 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NP-complete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L’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and is </a:t>
            </a:r>
            <a:r>
              <a:rPr lang="en-US" sz="2800" dirty="0" smtClean="0">
                <a:solidFill>
                  <a:srgbClr val="000000"/>
                </a:solidFill>
              </a:rPr>
              <a:t>NP-hard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NP-hard and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then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 NP-complete then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if and only if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219200" y="4267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600200" y="5638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24000" y="4419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28800" y="5867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4572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5269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6" idx="6"/>
          </p:cNvCxnSpPr>
          <p:nvPr/>
        </p:nvCxnSpPr>
        <p:spPr>
          <a:xfrm>
            <a:off x="2514600" y="48006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43400" y="4699337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Hardest problems inside NP in the sense that if one NPC problem is in P then all problems in NP is in 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9588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NP-hard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for every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L’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Further, 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NP-complete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L’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and is </a:t>
            </a:r>
            <a:r>
              <a:rPr lang="en-US" sz="2800" dirty="0" smtClean="0">
                <a:solidFill>
                  <a:srgbClr val="000000"/>
                </a:solidFill>
              </a:rPr>
              <a:t>NP-hard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NP-hard and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then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 NP-complete then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if and only if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Exercise.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any language and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be a language in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3366FF"/>
                </a:solidFill>
              </a:rPr>
              <a:t>NP.</a:t>
            </a:r>
            <a:r>
              <a:rPr lang="en-IN" sz="2800" dirty="0" smtClean="0">
                <a:solidFill>
                  <a:srgbClr val="CC0000"/>
                </a:solidFill>
              </a:rPr>
              <a:t>  </a:t>
            </a:r>
            <a:r>
              <a:rPr lang="en-IN" sz="2800" dirty="0" smtClean="0"/>
              <a:t>If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also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721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/>
              <a:t>F</a:t>
            </a:r>
            <a:r>
              <a:rPr lang="en-US" dirty="0" smtClean="0"/>
              <a:t>ew words on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smtClean="0"/>
              <a:t>As to how we define a reduction from one language to the other (or one function to the other) is usually guided by a </a:t>
            </a:r>
            <a:r>
              <a:rPr lang="en-US" sz="2800" i="1" u="sng" dirty="0" smtClean="0"/>
              <a:t>question on</a:t>
            </a:r>
            <a:r>
              <a:rPr lang="en-US" sz="2800" i="1" dirty="0" smtClean="0"/>
              <a:t> whether two </a:t>
            </a:r>
            <a:r>
              <a:rPr lang="en-US" sz="2800" i="1" u="sng" dirty="0" smtClean="0"/>
              <a:t>complexity classes</a:t>
            </a:r>
            <a:r>
              <a:rPr lang="en-US" sz="2800" i="1" dirty="0" smtClean="0"/>
              <a:t> are different or identical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For polynomial time reductions, the question is whether P equals NP.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Reductions help us define </a:t>
            </a:r>
            <a:r>
              <a:rPr lang="en-US" sz="2800" i="1" dirty="0" smtClean="0"/>
              <a:t>complete problems</a:t>
            </a:r>
            <a:r>
              <a:rPr lang="en-US" sz="2800" dirty="0" smtClean="0"/>
              <a:t> (the ‘hardest’ problems in a class) which in turn help us compare the complexity classes under consideration.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432783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0"/>
            <a:duotone>
              <a:schemeClr val="bg2">
                <a:shade val="9000"/>
                <a:satMod val="300000"/>
              </a:schemeClr>
              <a:schemeClr val="bg2">
                <a:tint val="90000"/>
                <a:satMod val="225000"/>
              </a:schemeClr>
            </a:duotone>
            <a:lum/>
          </a:blip>
          <a:srcRect/>
          <a:tile tx="0" ty="0" sx="90000" sy="90000" flip="x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P and NP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rgbClr val="660066"/>
                </a:solidFill>
              </a:rPr>
              <a:t>V</a:t>
            </a:r>
            <a:r>
              <a:rPr lang="en-IN" sz="2800" dirty="0" smtClean="0">
                <a:solidFill>
                  <a:srgbClr val="660066"/>
                </a:solidFill>
              </a:rPr>
              <a:t>ertex cover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(NP-complete)</a:t>
            </a:r>
          </a:p>
          <a:p>
            <a:endParaRPr lang="en-IN" sz="1200" dirty="0" smtClean="0">
              <a:solidFill>
                <a:srgbClr val="000000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0/1 integer programming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(NP-complete)</a:t>
            </a:r>
          </a:p>
          <a:p>
            <a:endParaRPr lang="en-IN" sz="12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Integer factoring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(unlikely to be NP-complete)</a:t>
            </a:r>
          </a:p>
          <a:p>
            <a:endParaRPr lang="en-IN" sz="12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Graph isomorphism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(Quasi-P)</a:t>
            </a:r>
          </a:p>
          <a:p>
            <a:endParaRPr lang="en-IN" sz="12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Primality testing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(P)</a:t>
            </a:r>
          </a:p>
          <a:p>
            <a:endParaRPr lang="en-IN" sz="12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Linear programming  </a:t>
            </a:r>
            <a:r>
              <a:rPr lang="en-IN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(P)</a:t>
            </a:r>
          </a:p>
        </p:txBody>
      </p:sp>
    </p:spTree>
    <p:extLst>
      <p:ext uri="{BB962C8B-B14F-4D97-AF65-F5344CB8AC3E}">
        <p14:creationId xmlns:p14="http://schemas.microsoft.com/office/powerpoint/2010/main" val="174677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show existence of an NPC problem?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828800"/>
            <a:ext cx="85344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/>
              <a:t> = { </a:t>
            </a:r>
            <a:r>
              <a:rPr lang="en-US" sz="2800" dirty="0" smtClean="0">
                <a:solidFill>
                  <a:srgbClr val="CC0000"/>
                </a:solidFill>
              </a:rPr>
              <a:t>(α, x, 1</a:t>
            </a:r>
            <a:r>
              <a:rPr lang="en-US" sz="2800" baseline="300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CC0000"/>
                </a:solidFill>
              </a:rPr>
              <a:t>, 1</a:t>
            </a:r>
            <a:r>
              <a:rPr lang="en-US" sz="2800" baseline="30000" dirty="0" smtClean="0">
                <a:solidFill>
                  <a:srgbClr val="CC0000"/>
                </a:solidFill>
              </a:rPr>
              <a:t>t 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:  </a:t>
            </a:r>
            <a:r>
              <a:rPr lang="en-US" sz="2800" dirty="0" smtClean="0">
                <a:solidFill>
                  <a:srgbClr val="000000"/>
                </a:solidFill>
              </a:rPr>
              <a:t>there exists a</a:t>
            </a:r>
            <a:r>
              <a:rPr lang="en-US" sz="2800" dirty="0" smtClean="0">
                <a:solidFill>
                  <a:srgbClr val="C32D2E"/>
                </a:solidFill>
              </a:rPr>
              <a:t> u </a:t>
            </a:r>
            <a:r>
              <a:rPr lang="en-US" sz="2800" dirty="0">
                <a:solidFill>
                  <a:srgbClr val="CC0000"/>
                </a:solidFill>
              </a:rPr>
              <a:t>∈{0,1</a:t>
            </a:r>
            <a:r>
              <a:rPr lang="en-US" sz="2800" dirty="0" smtClean="0">
                <a:solidFill>
                  <a:srgbClr val="CC0000"/>
                </a:solidFill>
              </a:rPr>
              <a:t>}</a:t>
            </a:r>
            <a:r>
              <a:rPr lang="en-US" sz="2800" baseline="300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baseline="-25000" dirty="0" smtClean="0">
                <a:solidFill>
                  <a:srgbClr val="CC0000"/>
                </a:solidFill>
              </a:rPr>
              <a:t>α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accepts 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x, u) </a:t>
            </a:r>
            <a:r>
              <a:rPr lang="en-US" sz="2800" dirty="0" smtClean="0">
                <a:solidFill>
                  <a:srgbClr val="000000"/>
                </a:solidFill>
              </a:rPr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t </a:t>
            </a:r>
            <a:r>
              <a:rPr lang="en-US" sz="2800" dirty="0" smtClean="0">
                <a:solidFill>
                  <a:srgbClr val="000000"/>
                </a:solidFill>
              </a:rPr>
              <a:t>steps }</a:t>
            </a:r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/>
              <a:t> is NP-complete.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The language </a:t>
            </a:r>
            <a:r>
              <a:rPr lang="en-US" sz="2800" dirty="0">
                <a:solidFill>
                  <a:srgbClr val="CC0000"/>
                </a:solidFill>
              </a:rPr>
              <a:t>L’</a:t>
            </a:r>
            <a:r>
              <a:rPr lang="en-US" sz="2800" dirty="0"/>
              <a:t> involves Turing machine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in its definition. Next, we’ll see an example of an NP-complete problem that is arguably more natural.</a:t>
            </a:r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60056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Recap: Decision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59280"/>
            <a:ext cx="8763000" cy="4693920"/>
          </a:xfrm>
        </p:spPr>
        <p:txBody>
          <a:bodyPr>
            <a:normAutofit/>
          </a:bodyPr>
          <a:lstStyle/>
          <a:p>
            <a:endParaRPr lang="en-IN" sz="2800" dirty="0" smtClean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IN" sz="2800" dirty="0">
                <a:solidFill>
                  <a:srgbClr val="3366FF"/>
                </a:solidFill>
              </a:rPr>
              <a:t>D</a:t>
            </a:r>
            <a:r>
              <a:rPr lang="en-IN" sz="2800" dirty="0" smtClean="0">
                <a:solidFill>
                  <a:srgbClr val="3366FF"/>
                </a:solidFill>
              </a:rPr>
              <a:t>ecision problems       Boolean functions       Languages</a:t>
            </a:r>
          </a:p>
          <a:p>
            <a:pPr marL="82296" indent="0">
              <a:buNone/>
            </a:pPr>
            <a:endParaRPr lang="en-IN" sz="2800" dirty="0">
              <a:solidFill>
                <a:srgbClr val="3366FF"/>
              </a:solidFill>
            </a:endParaRPr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3366FF"/>
                </a:solidFill>
              </a:rPr>
              <a:t> </a:t>
            </a:r>
            <a:r>
              <a:rPr lang="en-IN" sz="2800" dirty="0" smtClean="0"/>
              <a:t> We say a 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u="sng" dirty="0" smtClean="0"/>
              <a:t>decides</a:t>
            </a:r>
            <a:r>
              <a:rPr lang="en-IN" sz="2800" u="sng" dirty="0" smtClean="0"/>
              <a:t> a language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/>
              <a:t> computes </a:t>
            </a:r>
            <a:r>
              <a:rPr lang="en-US" sz="2800" dirty="0" err="1" smtClean="0">
                <a:solidFill>
                  <a:srgbClr val="CC0000"/>
                </a:solidFill>
              </a:rPr>
              <a:t>f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, where </a:t>
            </a:r>
            <a:r>
              <a:rPr lang="en-US" sz="2800" dirty="0" err="1" smtClean="0">
                <a:solidFill>
                  <a:srgbClr val="CC0000"/>
                </a:solidFill>
              </a:rPr>
              <a:t>f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(x) = 1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x ∈ L.</a:t>
            </a:r>
            <a:endParaRPr lang="en-IN" sz="2800" baseline="-25000" dirty="0" smtClean="0">
              <a:solidFill>
                <a:srgbClr val="CC0000"/>
              </a:solidFill>
            </a:endParaRPr>
          </a:p>
          <a:p>
            <a:endParaRPr lang="en-IN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32766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65532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7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i="1" u="sng" dirty="0" err="1"/>
              <a:t>boolean</a:t>
            </a:r>
            <a:r>
              <a:rPr lang="en-US" sz="2800" i="1" u="sng" dirty="0"/>
              <a:t> formula</a:t>
            </a:r>
            <a:r>
              <a:rPr lang="en-US" sz="2800" i="1" dirty="0"/>
              <a:t> </a:t>
            </a:r>
            <a:r>
              <a:rPr lang="en-US" sz="2800" dirty="0"/>
              <a:t>on variables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, …, </a:t>
            </a:r>
            <a:r>
              <a:rPr lang="en-US" sz="2800" dirty="0" err="1">
                <a:solidFill>
                  <a:srgbClr val="CC0000"/>
                </a:solidFill>
              </a:rPr>
              <a:t>x</a:t>
            </a:r>
            <a:r>
              <a:rPr lang="en-US" sz="2800" baseline="-25000" dirty="0" err="1">
                <a:solidFill>
                  <a:srgbClr val="CC0000"/>
                </a:solidFill>
              </a:rPr>
              <a:t>n</a:t>
            </a:r>
            <a:r>
              <a:rPr lang="en-US" sz="2800" baseline="-250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consists of AND, </a:t>
            </a:r>
            <a:r>
              <a:rPr lang="en-US" sz="2800" dirty="0" smtClean="0"/>
              <a:t>OR and </a:t>
            </a:r>
            <a:r>
              <a:rPr lang="en-US" sz="2800" dirty="0"/>
              <a:t>NOT operations. </a:t>
            </a:r>
            <a:endParaRPr lang="en-US" sz="28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is </a:t>
            </a:r>
            <a:r>
              <a:rPr lang="en-US" sz="2800" i="1" u="sng" dirty="0" err="1"/>
              <a:t>satisfiable</a:t>
            </a:r>
            <a:r>
              <a:rPr lang="en-US" sz="2800" dirty="0"/>
              <a:t> if there’s a </a:t>
            </a:r>
            <a:r>
              <a:rPr lang="en-US" sz="2800" dirty="0">
                <a:solidFill>
                  <a:srgbClr val="CC0000"/>
                </a:solidFill>
              </a:rPr>
              <a:t>{0,1}</a:t>
            </a:r>
            <a:r>
              <a:rPr lang="en-US" sz="2800" dirty="0"/>
              <a:t>-assignment to its variables that makes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evaluate to </a:t>
            </a:r>
            <a:r>
              <a:rPr lang="en-US" sz="2800" dirty="0">
                <a:solidFill>
                  <a:srgbClr val="CC0000"/>
                </a:solidFill>
              </a:rPr>
              <a:t>1.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250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 rot="16200000">
            <a:off x="3581401" y="2514601"/>
            <a:ext cx="304800" cy="1219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/>
          <p:cNvSpPr/>
          <p:nvPr/>
        </p:nvSpPr>
        <p:spPr>
          <a:xfrm rot="16200000">
            <a:off x="5600700" y="2400300"/>
            <a:ext cx="304800" cy="14478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>
            <a:off x="3733801" y="3276601"/>
            <a:ext cx="2133599" cy="761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1"/>
          </p:cNvCxnSpPr>
          <p:nvPr/>
        </p:nvCxnSpPr>
        <p:spPr>
          <a:xfrm>
            <a:off x="5753100" y="3276600"/>
            <a:ext cx="1905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867400" y="38817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clauses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287914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76600" y="28956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114800" y="2895600"/>
            <a:ext cx="4572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572000" y="2819400"/>
            <a:ext cx="6096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572000" y="2819400"/>
            <a:ext cx="14478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14800" y="38862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literals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119331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742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NP-complete.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812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       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</a:t>
            </a:r>
            <a:r>
              <a:rPr lang="en-US" sz="2400" dirty="0" smtClean="0"/>
              <a:t>Easy to see that </a:t>
            </a:r>
            <a:r>
              <a:rPr lang="en-US" sz="2400" dirty="0" smtClean="0">
                <a:solidFill>
                  <a:srgbClr val="CC0000"/>
                </a:solidFill>
              </a:rPr>
              <a:t>SAT </a:t>
            </a:r>
            <a:r>
              <a:rPr lang="en-US" sz="2400" dirty="0" smtClean="0">
                <a:solidFill>
                  <a:srgbClr val="000000"/>
                </a:solidFill>
              </a:rPr>
              <a:t>is in </a:t>
            </a:r>
            <a:r>
              <a:rPr lang="en-US" sz="2400" dirty="0" smtClean="0">
                <a:solidFill>
                  <a:srgbClr val="3366FF"/>
                </a:solidFill>
              </a:rPr>
              <a:t>NP</a:t>
            </a:r>
            <a:r>
              <a:rPr lang="en-US" sz="2400" dirty="0" smtClean="0">
                <a:solidFill>
                  <a:srgbClr val="CC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                                 </a:t>
            </a:r>
            <a:r>
              <a:rPr lang="en-US" sz="2400" dirty="0" smtClean="0">
                <a:solidFill>
                  <a:srgbClr val="000000"/>
                </a:solidFill>
              </a:rPr>
              <a:t>Need to show that </a:t>
            </a:r>
            <a:r>
              <a:rPr lang="en-US" sz="2400" dirty="0" smtClean="0">
                <a:solidFill>
                  <a:srgbClr val="CC0000"/>
                </a:solidFill>
              </a:rPr>
              <a:t>SAT </a:t>
            </a:r>
            <a:r>
              <a:rPr lang="en-US" sz="2400" dirty="0" smtClean="0">
                <a:solidFill>
                  <a:srgbClr val="000000"/>
                </a:solidFill>
              </a:rPr>
              <a:t>is NP-hard.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71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Proof of Cook-Levin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13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lvl="3" algn="just">
              <a:buFont typeface="Wingdings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x ∈ L</a:t>
            </a:r>
            <a:r>
              <a:rPr lang="en-US" sz="2800" dirty="0" smtClean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SAT  </a:t>
            </a:r>
          </a:p>
          <a:p>
            <a:pPr marL="923544" lvl="3" indent="0" algn="just">
              <a:buNone/>
            </a:pPr>
            <a:r>
              <a:rPr lang="en-US" sz="2800" dirty="0" smtClean="0"/>
              <a:t>            </a:t>
            </a: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4495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4419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4876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14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lvl="3" algn="just">
              <a:buFont typeface="Wingdings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x ∈ L</a:t>
            </a:r>
            <a:r>
              <a:rPr lang="en-US" sz="2800" dirty="0" smtClean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SAT</a:t>
            </a:r>
            <a:r>
              <a:rPr lang="en-US" sz="2800" dirty="0" smtClean="0"/>
              <a:t>  </a:t>
            </a:r>
          </a:p>
          <a:p>
            <a:pPr marL="1170432" lvl="2" indent="-457200" algn="just"/>
            <a:endParaRPr lang="en-US" u="sng" dirty="0" smtClean="0"/>
          </a:p>
          <a:p>
            <a:pPr marL="1170432" lvl="2" indent="-457200" algn="just"/>
            <a:r>
              <a:rPr lang="en-US" u="sng" dirty="0" smtClean="0"/>
              <a:t>Notation: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baseline="-25000" dirty="0" err="1">
                <a:solidFill>
                  <a:srgbClr val="CC0000"/>
                </a:solidFill>
              </a:rPr>
              <a:t>x</a:t>
            </a:r>
            <a:r>
              <a:rPr lang="en-US" dirty="0">
                <a:solidFill>
                  <a:srgbClr val="CC0000"/>
                </a:solidFill>
              </a:rPr>
              <a:t>| := </a:t>
            </a:r>
            <a:r>
              <a:rPr lang="en-US" dirty="0" smtClean="0"/>
              <a:t>size of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baseline="-25000" dirty="0" err="1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 </a:t>
            </a:r>
          </a:p>
          <a:p>
            <a:pPr marL="713232" lvl="2" indent="0" algn="just">
              <a:buNone/>
            </a:pPr>
            <a:r>
              <a:rPr lang="en-US" baseline="-25000" dirty="0">
                <a:solidFill>
                  <a:srgbClr val="CC0000"/>
                </a:solidFill>
              </a:rPr>
              <a:t> </a:t>
            </a:r>
            <a:r>
              <a:rPr lang="en-US" baseline="-25000" dirty="0" smtClean="0">
                <a:solidFill>
                  <a:srgbClr val="CC0000"/>
                </a:solidFill>
              </a:rPr>
              <a:t>                                           </a:t>
            </a:r>
            <a:r>
              <a:rPr lang="en-US" dirty="0" smtClean="0"/>
              <a:t>= number </a:t>
            </a:r>
            <a:r>
              <a:rPr lang="en-US" dirty="0"/>
              <a:t>of </a:t>
            </a:r>
            <a:r>
              <a:rPr lang="en-US" dirty="0">
                <a:solidFill>
                  <a:srgbClr val="CC0000"/>
                </a:solidFill>
              </a:rPr>
              <a:t>∨ </a:t>
            </a:r>
            <a:r>
              <a:rPr lang="en-US" dirty="0">
                <a:solidFill>
                  <a:srgbClr val="000000"/>
                </a:solidFill>
              </a:rPr>
              <a:t>or</a:t>
            </a:r>
            <a:r>
              <a:rPr lang="en-US" dirty="0">
                <a:solidFill>
                  <a:srgbClr val="CC0000"/>
                </a:solidFill>
              </a:rPr>
              <a:t> ∧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baseline="-25000" dirty="0" err="1">
                <a:solidFill>
                  <a:srgbClr val="CC0000"/>
                </a:solidFill>
              </a:rPr>
              <a:t>x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   </a:t>
            </a:r>
            <a:r>
              <a:rPr lang="en-US" sz="3200" dirty="0" smtClean="0"/>
              <a:t>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4495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4419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4876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53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Recap: Complexity Class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T</a:t>
            </a:r>
            <a:r>
              <a:rPr lang="en-IN" sz="2800" dirty="0">
                <a:solidFill>
                  <a:srgbClr val="CC0000"/>
                </a:solidFill>
              </a:rPr>
              <a:t>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 smtClean="0"/>
              <a:t>be some function.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Definition:  </a:t>
            </a:r>
            <a:r>
              <a:rPr lang="en-IN" sz="2800" dirty="0" smtClean="0"/>
              <a:t>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DTIME(T(n))</a:t>
            </a:r>
            <a:r>
              <a:rPr lang="en-IN" sz="2800" dirty="0" smtClean="0"/>
              <a:t> if there’s a TM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time </a:t>
            </a:r>
            <a:r>
              <a:rPr lang="en-IN" sz="2800" dirty="0" smtClean="0">
                <a:solidFill>
                  <a:srgbClr val="CC0000"/>
                </a:solidFill>
              </a:rPr>
              <a:t>O(T(n)).</a:t>
            </a:r>
          </a:p>
          <a:p>
            <a:endParaRPr lang="en-IN" sz="2800" dirty="0"/>
          </a:p>
          <a:p>
            <a:r>
              <a:rPr lang="en-IN" sz="2800" dirty="0" smtClean="0">
                <a:solidFill>
                  <a:schemeClr val="accent4"/>
                </a:solidFill>
              </a:rPr>
              <a:t>Defintion: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P = </a:t>
            </a:r>
            <a:r>
              <a:rPr lang="en-US" sz="2800" dirty="0" smtClean="0">
                <a:solidFill>
                  <a:srgbClr val="3366FF"/>
                </a:solidFill>
              </a:rPr>
              <a:t>∪ DTIME (</a:t>
            </a:r>
            <a:r>
              <a:rPr lang="en-US" sz="2800" dirty="0" err="1" smtClean="0">
                <a:solidFill>
                  <a:srgbClr val="3366FF"/>
                </a:solidFill>
              </a:rPr>
              <a:t>n</a:t>
            </a:r>
            <a:r>
              <a:rPr lang="en-US" sz="2800" baseline="30000" dirty="0" err="1" smtClean="0">
                <a:solidFill>
                  <a:srgbClr val="3366FF"/>
                </a:solidFill>
              </a:rPr>
              <a:t>c</a:t>
            </a:r>
            <a:r>
              <a:rPr lang="en-US" sz="2800" dirty="0" smtClean="0">
                <a:solidFill>
                  <a:srgbClr val="3366FF"/>
                </a:solidFill>
              </a:rPr>
              <a:t>).</a:t>
            </a:r>
            <a:endParaRPr lang="en-IN" sz="2800" dirty="0">
              <a:solidFill>
                <a:srgbClr val="3366FF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21336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33800" y="46482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3352800" y="4724400"/>
            <a:ext cx="3048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5421868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Deterministic polynomial-time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90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7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Idea:  </a:t>
            </a:r>
            <a:r>
              <a:rPr lang="en-US" sz="2800" dirty="0" smtClean="0"/>
              <a:t>Capture the computation of </a:t>
            </a:r>
            <a:r>
              <a:rPr lang="en-US" sz="2800" dirty="0" smtClean="0">
                <a:solidFill>
                  <a:schemeClr val="accent3"/>
                </a:solidFill>
              </a:rPr>
              <a:t>M(x, ..) </a:t>
            </a:r>
            <a:r>
              <a:rPr lang="en-US" sz="2800" dirty="0" smtClean="0"/>
              <a:t>by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such that  </a:t>
            </a:r>
            <a:endParaRPr lang="en-US" sz="2800" dirty="0"/>
          </a:p>
          <a:p>
            <a:pPr marL="356616" lvl="1" indent="0" algn="just">
              <a:buNone/>
            </a:pPr>
            <a:r>
              <a:rPr lang="en-US" sz="2400" dirty="0" smtClean="0">
                <a:solidFill>
                  <a:srgbClr val="C32D2E"/>
                </a:solidFill>
              </a:rPr>
              <a:t> ∃</a:t>
            </a:r>
            <a:r>
              <a:rPr lang="en-US" sz="2400" dirty="0">
                <a:solidFill>
                  <a:srgbClr val="C32D2E"/>
                </a:solidFill>
              </a:rPr>
              <a:t>u </a:t>
            </a:r>
            <a:r>
              <a:rPr lang="en-US" sz="2400" dirty="0">
                <a:solidFill>
                  <a:srgbClr val="CC0000"/>
                </a:solidFill>
              </a:rPr>
              <a:t>∈{0,1}</a:t>
            </a:r>
            <a:r>
              <a:rPr lang="en-US" sz="2400" baseline="30000" dirty="0">
                <a:solidFill>
                  <a:srgbClr val="CC0000"/>
                </a:solidFill>
              </a:rPr>
              <a:t>p(|x|)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>
                <a:solidFill>
                  <a:srgbClr val="CC0000"/>
                </a:solidFill>
              </a:rPr>
              <a:t>  M(x, u) = </a:t>
            </a:r>
            <a:r>
              <a:rPr lang="en-US" sz="2400" dirty="0" smtClean="0">
                <a:solidFill>
                  <a:srgbClr val="CC0000"/>
                </a:solidFill>
              </a:rPr>
              <a:t>1               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baseline="-25000" dirty="0" err="1">
                <a:solidFill>
                  <a:srgbClr val="CC0000"/>
                </a:solidFill>
              </a:rPr>
              <a:t>x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err="1" smtClean="0">
                <a:solidFill>
                  <a:srgbClr val="000000"/>
                </a:solidFill>
              </a:rPr>
              <a:t>satisfiable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4953000" y="4038600"/>
            <a:ext cx="6096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9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Idea:  </a:t>
            </a:r>
            <a:r>
              <a:rPr lang="en-US" sz="2800" dirty="0" smtClean="0"/>
              <a:t>Capture the computation of </a:t>
            </a:r>
            <a:r>
              <a:rPr lang="en-US" sz="2800" dirty="0" smtClean="0">
                <a:solidFill>
                  <a:schemeClr val="accent3"/>
                </a:solidFill>
              </a:rPr>
              <a:t>M(x, ..) </a:t>
            </a:r>
            <a:r>
              <a:rPr lang="en-US" sz="2800" dirty="0" smtClean="0"/>
              <a:t>by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such that  </a:t>
            </a:r>
            <a:endParaRPr lang="en-US" sz="2800" dirty="0"/>
          </a:p>
          <a:p>
            <a:pPr marL="356616" lvl="1" indent="0" algn="just">
              <a:buNone/>
            </a:pPr>
            <a:r>
              <a:rPr lang="en-US" sz="2400" dirty="0" smtClean="0">
                <a:solidFill>
                  <a:srgbClr val="C32D2E"/>
                </a:solidFill>
              </a:rPr>
              <a:t> ∃</a:t>
            </a:r>
            <a:r>
              <a:rPr lang="en-US" sz="2400" dirty="0">
                <a:solidFill>
                  <a:srgbClr val="C32D2E"/>
                </a:solidFill>
              </a:rPr>
              <a:t>u </a:t>
            </a:r>
            <a:r>
              <a:rPr lang="en-US" sz="2400" dirty="0">
                <a:solidFill>
                  <a:srgbClr val="CC0000"/>
                </a:solidFill>
              </a:rPr>
              <a:t>∈{0,1}</a:t>
            </a:r>
            <a:r>
              <a:rPr lang="en-US" sz="2400" baseline="30000" dirty="0">
                <a:solidFill>
                  <a:srgbClr val="CC0000"/>
                </a:solidFill>
              </a:rPr>
              <a:t>p(|x|)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>
                <a:solidFill>
                  <a:srgbClr val="CC0000"/>
                </a:solidFill>
              </a:rPr>
              <a:t>  M(x, u) = </a:t>
            </a:r>
            <a:r>
              <a:rPr lang="en-US" sz="2400" dirty="0" smtClean="0">
                <a:solidFill>
                  <a:srgbClr val="CC0000"/>
                </a:solidFill>
              </a:rPr>
              <a:t>1               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baseline="-25000" dirty="0" err="1">
                <a:solidFill>
                  <a:srgbClr val="CC0000"/>
                </a:solidFill>
              </a:rPr>
              <a:t>x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err="1" smtClean="0">
                <a:solidFill>
                  <a:srgbClr val="000000"/>
                </a:solidFill>
              </a:rPr>
              <a:t>satisfiable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For any fixed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 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>
                <a:solidFill>
                  <a:schemeClr val="accent3"/>
                </a:solidFill>
              </a:rPr>
              <a:t>(x, ..) </a:t>
            </a:r>
            <a:r>
              <a:rPr lang="en-US" sz="2800" dirty="0" smtClean="0"/>
              <a:t>is a deterministic TM that takes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/>
              <a:t> as input and runs in time polynomial in </a:t>
            </a:r>
            <a:r>
              <a:rPr lang="en-US" sz="2800" dirty="0" smtClean="0">
                <a:solidFill>
                  <a:srgbClr val="C32D2E"/>
                </a:solidFill>
              </a:rPr>
              <a:t>|u|</a:t>
            </a:r>
            <a:r>
              <a:rPr lang="en-US" sz="2800" dirty="0" smtClean="0"/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4953000" y="4038600"/>
            <a:ext cx="6096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08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on every input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/>
              <a:t> of length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, and outputs </a:t>
            </a:r>
            <a:r>
              <a:rPr lang="en-US" sz="2800" dirty="0" smtClean="0">
                <a:solidFill>
                  <a:srgbClr val="CC0000"/>
                </a:solidFill>
              </a:rPr>
              <a:t>0</a:t>
            </a:r>
            <a:r>
              <a:rPr lang="en-US" sz="2800" dirty="0" smtClean="0"/>
              <a:t>/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 </a:t>
            </a:r>
            <a:endParaRPr lang="en-US" sz="28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50420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additional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0752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additional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412301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additional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Cook</a:t>
            </a:r>
            <a:r>
              <a:rPr lang="en-US" sz="2800" dirty="0"/>
              <a:t>-Levin theorem follows from </a:t>
            </a:r>
            <a:r>
              <a:rPr lang="en-US" sz="2800" dirty="0" smtClean="0"/>
              <a:t>above!</a:t>
            </a:r>
            <a:endParaRPr lang="en-US" sz="2800" dirty="0"/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32053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 P : 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660066"/>
                </a:solidFill>
              </a:rPr>
              <a:t>Cycle detection</a:t>
            </a:r>
            <a:endParaRPr lang="en-IN" dirty="0">
              <a:solidFill>
                <a:srgbClr val="660066"/>
              </a:solidFill>
            </a:endParaRPr>
          </a:p>
          <a:p>
            <a:endParaRPr lang="en-IN" sz="2800" dirty="0" smtClean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Solvabililty of a system of linear equations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Perfect matching</a:t>
            </a:r>
          </a:p>
          <a:p>
            <a:endParaRPr lang="en-IN" sz="2800" dirty="0">
              <a:solidFill>
                <a:srgbClr val="660066"/>
              </a:solidFill>
            </a:endParaRPr>
          </a:p>
          <a:p>
            <a:r>
              <a:rPr lang="en-IN" sz="2800" dirty="0" smtClean="0">
                <a:solidFill>
                  <a:srgbClr val="660066"/>
                </a:solidFill>
              </a:rPr>
              <a:t>Primality testing  </a:t>
            </a:r>
            <a:r>
              <a:rPr lang="en-IN" sz="2800" i="1" dirty="0" smtClean="0">
                <a:solidFill>
                  <a:srgbClr val="7EC3D4"/>
                </a:solidFill>
              </a:rPr>
              <a:t>(AKS test 2002)</a:t>
            </a:r>
          </a:p>
          <a:p>
            <a:pPr lvl="1">
              <a:buFont typeface="Wingdings" charset="2"/>
              <a:buChar char="Ø"/>
            </a:pPr>
            <a:r>
              <a:rPr lang="en-IN" sz="2200" dirty="0" smtClean="0">
                <a:solidFill>
                  <a:srgbClr val="000000"/>
                </a:solidFill>
              </a:rPr>
              <a:t> Check if a number is prime</a:t>
            </a:r>
          </a:p>
        </p:txBody>
      </p:sp>
    </p:spTree>
    <p:extLst>
      <p:ext uri="{BB962C8B-B14F-4D97-AF65-F5344CB8AC3E}">
        <p14:creationId xmlns:p14="http://schemas.microsoft.com/office/powerpoint/2010/main" val="149434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time Turing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 A TM </a:t>
            </a:r>
            <a:r>
              <a:rPr lang="en-IN" sz="2800" dirty="0" smtClean="0">
                <a:solidFill>
                  <a:schemeClr val="accent3"/>
                </a:solidFill>
              </a:rPr>
              <a:t>M</a:t>
            </a:r>
            <a:r>
              <a:rPr lang="en-IN" sz="2800" dirty="0" smtClean="0">
                <a:solidFill>
                  <a:srgbClr val="000000"/>
                </a:solidFill>
              </a:rPr>
              <a:t> is a </a:t>
            </a:r>
            <a:r>
              <a:rPr lang="en-IN" sz="2800" i="1" dirty="0" smtClean="0">
                <a:solidFill>
                  <a:srgbClr val="000000"/>
                </a:solidFill>
              </a:rPr>
              <a:t>polynimial time </a:t>
            </a:r>
            <a:r>
              <a:rPr lang="en-IN" sz="2800" dirty="0" smtClean="0">
                <a:solidFill>
                  <a:srgbClr val="000000"/>
                </a:solidFill>
              </a:rPr>
              <a:t>TM if there’s a </a:t>
            </a:r>
            <a:r>
              <a:rPr lang="en-IN" sz="2800" u="sng" dirty="0" smtClean="0">
                <a:solidFill>
                  <a:srgbClr val="000000"/>
                </a:solidFill>
              </a:rPr>
              <a:t>polynomial function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 smtClean="0">
                <a:solidFill>
                  <a:srgbClr val="C32D2E"/>
                </a:solidFill>
              </a:rPr>
              <a:t>q: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</a:t>
            </a:r>
            <a:r>
              <a:rPr lang="en-IN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</a:t>
            </a:r>
            <a:r>
              <a:rPr lang="en-IN" sz="2800" dirty="0" smtClean="0">
                <a:solidFill>
                  <a:srgbClr val="000000"/>
                </a:solidFill>
              </a:rPr>
              <a:t>such that for every input </a:t>
            </a:r>
            <a:r>
              <a:rPr lang="en-US" sz="2800" dirty="0" smtClean="0">
                <a:solidFill>
                  <a:srgbClr val="CC0000"/>
                </a:solidFill>
              </a:rPr>
              <a:t>x ∈ {0,1}*, M </a:t>
            </a:r>
            <a:r>
              <a:rPr lang="en-US" sz="2800" dirty="0" smtClean="0">
                <a:solidFill>
                  <a:srgbClr val="000000"/>
                </a:solidFill>
              </a:rPr>
              <a:t>halts within </a:t>
            </a:r>
            <a:r>
              <a:rPr lang="en-US" sz="2800" dirty="0" smtClean="0">
                <a:solidFill>
                  <a:srgbClr val="CC0000"/>
                </a:solidFill>
              </a:rPr>
              <a:t>q(|x|) </a:t>
            </a:r>
            <a:r>
              <a:rPr lang="en-US" sz="2800" dirty="0" smtClean="0"/>
              <a:t>steps.</a:t>
            </a:r>
          </a:p>
          <a:p>
            <a:pPr algn="just"/>
            <a:endParaRPr lang="en-US" sz="2800" dirty="0"/>
          </a:p>
          <a:p>
            <a:pPr algn="just"/>
            <a:endParaRPr lang="en-US" sz="2800" dirty="0" smtClean="0"/>
          </a:p>
          <a:p>
            <a:pPr marL="82296" indent="0" algn="just">
              <a:buNone/>
            </a:pPr>
            <a:endParaRPr lang="en-IN" sz="2800" dirty="0" smtClean="0"/>
          </a:p>
          <a:p>
            <a:endParaRPr lang="en-IN" sz="2800" dirty="0">
              <a:solidFill>
                <a:srgbClr val="660066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8006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38200" y="3657600"/>
            <a:ext cx="678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</a:rPr>
              <a:t>Polynomial function.    </a:t>
            </a:r>
            <a:r>
              <a:rPr lang="en-US" sz="2200" dirty="0" smtClean="0">
                <a:solidFill>
                  <a:schemeClr val="accent3"/>
                </a:solidFill>
              </a:rPr>
              <a:t>q(n) = </a:t>
            </a:r>
            <a:r>
              <a:rPr lang="en-US" sz="2200" dirty="0" err="1" smtClean="0">
                <a:solidFill>
                  <a:schemeClr val="accent3"/>
                </a:solidFill>
              </a:rPr>
              <a:t>n</a:t>
            </a:r>
            <a:r>
              <a:rPr lang="en-US" sz="2200" baseline="30000" dirty="0" err="1" smtClean="0">
                <a:solidFill>
                  <a:schemeClr val="accent3"/>
                </a:solidFill>
              </a:rPr>
              <a:t>c</a:t>
            </a:r>
            <a:r>
              <a:rPr lang="en-US" sz="2200" dirty="0" smtClean="0">
                <a:solidFill>
                  <a:schemeClr val="accent3"/>
                </a:solidFill>
              </a:rPr>
              <a:t> </a:t>
            </a:r>
            <a:r>
              <a:rPr lang="en-US" sz="2200" dirty="0" smtClean="0"/>
              <a:t>for some constant </a:t>
            </a:r>
            <a:r>
              <a:rPr lang="en-US" sz="2200" dirty="0" smtClean="0">
                <a:solidFill>
                  <a:srgbClr val="C32D2E"/>
                </a:solidFill>
              </a:rPr>
              <a:t>c</a:t>
            </a:r>
            <a:endParaRPr lang="en-US" sz="22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15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</p:txBody>
      </p:sp>
    </p:spTree>
    <p:extLst>
      <p:ext uri="{BB962C8B-B14F-4D97-AF65-F5344CB8AC3E}">
        <p14:creationId xmlns:p14="http://schemas.microsoft.com/office/powerpoint/2010/main" val="328404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Class (functional)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What if a problem is not a decision problem? Like the task of adding two integers.</a:t>
            </a:r>
          </a:p>
          <a:p>
            <a:r>
              <a:rPr lang="en-IN" sz="2800" dirty="0" smtClean="0"/>
              <a:t>One way is to focus on the </a:t>
            </a:r>
            <a:r>
              <a:rPr lang="en-IN" sz="2800" dirty="0" smtClean="0">
                <a:solidFill>
                  <a:srgbClr val="CC0000"/>
                </a:solidFill>
              </a:rPr>
              <a:t>i-th </a:t>
            </a:r>
            <a:r>
              <a:rPr lang="en-IN" sz="2800" dirty="0" smtClean="0"/>
              <a:t>bit of the output and make it a decision problem. </a:t>
            </a:r>
          </a:p>
          <a:p>
            <a:pPr marL="82296" indent="0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       </a:t>
            </a:r>
            <a:r>
              <a:rPr lang="en-IN" sz="2400" dirty="0" smtClean="0"/>
              <a:t>(Is the </a:t>
            </a:r>
            <a:r>
              <a:rPr lang="en-IN" sz="2400" dirty="0" smtClean="0">
                <a:solidFill>
                  <a:srgbClr val="CC0000"/>
                </a:solidFill>
              </a:rPr>
              <a:t>i-th </a:t>
            </a:r>
            <a:r>
              <a:rPr lang="en-IN" sz="2400" dirty="0" smtClean="0"/>
              <a:t>bit, on input </a:t>
            </a:r>
            <a:r>
              <a:rPr lang="en-IN" sz="2400" dirty="0" smtClean="0">
                <a:solidFill>
                  <a:srgbClr val="CC0000"/>
                </a:solidFill>
              </a:rPr>
              <a:t>x</a:t>
            </a:r>
            <a:r>
              <a:rPr lang="en-IN" sz="2400" dirty="0" smtClean="0"/>
              <a:t>, </a:t>
            </a:r>
            <a:r>
              <a:rPr lang="en-IN" sz="2400" dirty="0" smtClean="0">
                <a:solidFill>
                  <a:srgbClr val="CC0000"/>
                </a:solidFill>
              </a:rPr>
              <a:t>1</a:t>
            </a:r>
            <a:r>
              <a:rPr lang="en-IN" sz="2400" dirty="0" smtClean="0"/>
              <a:t>?)</a:t>
            </a:r>
            <a:endParaRPr lang="en-IN" sz="2400" dirty="0"/>
          </a:p>
          <a:p>
            <a:endParaRPr lang="en-IN" dirty="0" smtClean="0"/>
          </a:p>
          <a:p>
            <a:pPr marL="1145286" lvl="3" indent="-285750">
              <a:buFont typeface="Wingdings" charset="2"/>
              <a:buChar char="Ø"/>
            </a:pPr>
            <a:endParaRPr lang="en-IN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58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4682</TotalTime>
  <Words>3105</Words>
  <Application>Microsoft Macintosh PowerPoint</Application>
  <PresentationFormat>On-screen Show (4:3)</PresentationFormat>
  <Paragraphs>322</Paragraphs>
  <Slides>56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Solstice</vt:lpstr>
      <vt:lpstr>Computational Complexity Theory</vt:lpstr>
      <vt:lpstr>Complexity classes        P and NP</vt:lpstr>
      <vt:lpstr>Recap: Decision Problems</vt:lpstr>
      <vt:lpstr>Recap: Decision Problems</vt:lpstr>
      <vt:lpstr>Recap: Complexity Class P</vt:lpstr>
      <vt:lpstr>Complexity Class P :  Examples</vt:lpstr>
      <vt:lpstr>Polynomial time Turing Machines</vt:lpstr>
      <vt:lpstr>Class (functional) P</vt:lpstr>
      <vt:lpstr>Class (functional) P</vt:lpstr>
      <vt:lpstr>Class (functional) P</vt:lpstr>
      <vt:lpstr>Class (functional) P</vt:lpstr>
      <vt:lpstr>Complexity Class FP :  Examples</vt:lpstr>
      <vt:lpstr>Complexity Class FP :  Examples</vt:lpstr>
      <vt:lpstr>Complexity Class FP :  Examples</vt:lpstr>
      <vt:lpstr>Complexity Class FP :  Examples</vt:lpstr>
      <vt:lpstr>Complexity Class NP</vt:lpstr>
      <vt:lpstr>Complexity Class NP</vt:lpstr>
      <vt:lpstr>Complexity Class NP</vt:lpstr>
      <vt:lpstr>Complexity Class NP</vt:lpstr>
      <vt:lpstr>Complexity Class NP</vt:lpstr>
      <vt:lpstr>Complexity Class NP</vt:lpstr>
      <vt:lpstr>Complexity Class NP</vt:lpstr>
      <vt:lpstr>Class NP :  Examples</vt:lpstr>
      <vt:lpstr>Class NP :  Examples</vt:lpstr>
      <vt:lpstr>Class NP :  Examples</vt:lpstr>
      <vt:lpstr>Class NP :  Examples</vt:lpstr>
      <vt:lpstr>Is P = NP ?</vt:lpstr>
      <vt:lpstr>Is P = NP ?</vt:lpstr>
      <vt:lpstr>Is P = NP ?</vt:lpstr>
      <vt:lpstr>Is P = NP ?</vt:lpstr>
      <vt:lpstr>Is P = NP ?</vt:lpstr>
      <vt:lpstr>Karp reductions</vt:lpstr>
      <vt:lpstr>Polynomial time reduction</vt:lpstr>
      <vt:lpstr>Polynomial time reduction</vt:lpstr>
      <vt:lpstr>NP-completeness</vt:lpstr>
      <vt:lpstr>NP-completeness</vt:lpstr>
      <vt:lpstr>Few words on reductions</vt:lpstr>
      <vt:lpstr>Class P and NP :  Examples</vt:lpstr>
      <vt:lpstr>How to show existence of an NPC problem?</vt:lpstr>
      <vt:lpstr>A natural NP-complete problem</vt:lpstr>
      <vt:lpstr>A natural NP-complete problem</vt:lpstr>
      <vt:lpstr>A natural NP-complete problem</vt:lpstr>
      <vt:lpstr>A natural NP-complete problem</vt:lpstr>
      <vt:lpstr>A natural NP-complete problem</vt:lpstr>
      <vt:lpstr>A natural NP-complete problem</vt:lpstr>
      <vt:lpstr>Proof of Cook-Levin Theorem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610</cp:revision>
  <dcterms:created xsi:type="dcterms:W3CDTF">2013-06-25T04:38:04Z</dcterms:created>
  <dcterms:modified xsi:type="dcterms:W3CDTF">2017-08-10T07:40:58Z</dcterms:modified>
</cp:coreProperties>
</file>