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50"/>
  </p:notesMasterIdLst>
  <p:sldIdLst>
    <p:sldId id="256" r:id="rId2"/>
    <p:sldId id="769" r:id="rId3"/>
    <p:sldId id="716" r:id="rId4"/>
    <p:sldId id="718" r:id="rId5"/>
    <p:sldId id="651" r:id="rId6"/>
    <p:sldId id="782" r:id="rId7"/>
    <p:sldId id="644" r:id="rId8"/>
    <p:sldId id="656" r:id="rId9"/>
    <p:sldId id="741" r:id="rId10"/>
    <p:sldId id="796" r:id="rId11"/>
    <p:sldId id="795" r:id="rId12"/>
    <p:sldId id="783" r:id="rId13"/>
    <p:sldId id="784" r:id="rId14"/>
    <p:sldId id="661" r:id="rId15"/>
    <p:sldId id="662" r:id="rId16"/>
    <p:sldId id="663" r:id="rId17"/>
    <p:sldId id="665" r:id="rId18"/>
    <p:sldId id="666" r:id="rId19"/>
    <p:sldId id="667" r:id="rId20"/>
    <p:sldId id="668" r:id="rId21"/>
    <p:sldId id="669" r:id="rId22"/>
    <p:sldId id="670" r:id="rId23"/>
    <p:sldId id="671" r:id="rId24"/>
    <p:sldId id="672" r:id="rId25"/>
    <p:sldId id="674" r:id="rId26"/>
    <p:sldId id="676" r:id="rId27"/>
    <p:sldId id="785" r:id="rId28"/>
    <p:sldId id="786" r:id="rId29"/>
    <p:sldId id="787" r:id="rId30"/>
    <p:sldId id="788" r:id="rId31"/>
    <p:sldId id="677" r:id="rId32"/>
    <p:sldId id="678" r:id="rId33"/>
    <p:sldId id="680" r:id="rId34"/>
    <p:sldId id="681" r:id="rId35"/>
    <p:sldId id="683" r:id="rId36"/>
    <p:sldId id="791" r:id="rId37"/>
    <p:sldId id="792" r:id="rId38"/>
    <p:sldId id="790" r:id="rId39"/>
    <p:sldId id="793" r:id="rId40"/>
    <p:sldId id="794" r:id="rId41"/>
    <p:sldId id="693" r:id="rId42"/>
    <p:sldId id="694" r:id="rId43"/>
    <p:sldId id="697" r:id="rId44"/>
    <p:sldId id="698" r:id="rId45"/>
    <p:sldId id="699" r:id="rId46"/>
    <p:sldId id="742" r:id="rId47"/>
    <p:sldId id="743" r:id="rId48"/>
    <p:sldId id="744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38" autoAdjust="0"/>
    <p:restoredTop sz="99423" autoAdjust="0"/>
  </p:normalViewPr>
  <p:slideViewPr>
    <p:cSldViewPr>
      <p:cViewPr>
        <p:scale>
          <a:sx n="100" d="100"/>
          <a:sy n="100" d="100"/>
        </p:scale>
        <p:origin x="-1944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771336"/>
            <a:ext cx="90678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pPr algn="ctr"/>
            <a:r>
              <a:rPr lang="en-US" sz="3400" dirty="0" smtClean="0">
                <a:solidFill>
                  <a:srgbClr val="A50021"/>
                </a:solidFill>
              </a:rPr>
              <a:t>Lecture 3: </a:t>
            </a:r>
            <a:r>
              <a:rPr lang="en-US" sz="3400" dirty="0" smtClean="0">
                <a:solidFill>
                  <a:srgbClr val="0033CC"/>
                </a:solidFill>
              </a:rPr>
              <a:t> Cook-Levin </a:t>
            </a:r>
            <a:r>
              <a:rPr lang="en-US" sz="3400" dirty="0" smtClean="0">
                <a:solidFill>
                  <a:srgbClr val="0033CC"/>
                </a:solidFill>
              </a:rPr>
              <a:t>Theorem</a:t>
            </a:r>
            <a:endParaRPr lang="en-US" sz="3400" dirty="0" smtClean="0">
              <a:solidFill>
                <a:srgbClr val="0033CC"/>
              </a:solidFill>
            </a:endParaRPr>
          </a:p>
          <a:p>
            <a:pPr algn="ctr"/>
            <a:r>
              <a:rPr lang="en-US" sz="3400" dirty="0" smtClean="0">
                <a:solidFill>
                  <a:srgbClr val="0033CC"/>
                </a:solidFill>
              </a:rPr>
              <a:t>                   </a:t>
            </a:r>
          </a:p>
          <a:p>
            <a:pPr algn="ctr"/>
            <a:endParaRPr lang="en-US" sz="3000" dirty="0" smtClean="0">
              <a:solidFill>
                <a:srgbClr val="0033CC"/>
              </a:solidFill>
            </a:endParaRPr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Main 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/>
              <a:t>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/>
              <a:t> 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(u, </a:t>
            </a:r>
            <a:r>
              <a:rPr lang="en-US" sz="2800" i="1" dirty="0" smtClean="0">
                <a:solidFill>
                  <a:srgbClr val="CC0000"/>
                </a:solidFill>
              </a:rPr>
              <a:t>“</a:t>
            </a:r>
            <a:r>
              <a:rPr lang="en-US" sz="2800" i="1" dirty="0" smtClean="0">
                <a:solidFill>
                  <a:srgbClr val="660066"/>
                </a:solidFill>
              </a:rPr>
              <a:t>auxiliary variables</a:t>
            </a:r>
            <a:r>
              <a:rPr lang="en-US" sz="2800" i="1" dirty="0" smtClean="0">
                <a:solidFill>
                  <a:srgbClr val="CC0000"/>
                </a:solidFill>
              </a:rPr>
              <a:t>”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 </a:t>
            </a:r>
            <a:r>
              <a:rPr lang="en-US" sz="2800" u="sng" dirty="0" smtClean="0"/>
              <a:t>as a function of the </a:t>
            </a:r>
            <a:r>
              <a:rPr lang="en-US" sz="2800" i="1" u="sng" dirty="0">
                <a:solidFill>
                  <a:srgbClr val="CC0000"/>
                </a:solidFill>
              </a:rPr>
              <a:t>“</a:t>
            </a:r>
            <a:r>
              <a:rPr lang="en-US" sz="2800" i="1" u="sng" dirty="0">
                <a:solidFill>
                  <a:srgbClr val="660066"/>
                </a:solidFill>
              </a:rPr>
              <a:t>auxiliary variables</a:t>
            </a:r>
            <a:r>
              <a:rPr lang="en-US" sz="2800" i="1" u="sng" dirty="0" smtClean="0">
                <a:solidFill>
                  <a:srgbClr val="CC0000"/>
                </a:solidFill>
              </a:rPr>
              <a:t>”</a:t>
            </a:r>
            <a:r>
              <a:rPr lang="en-US" sz="2800" i="1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/>
              <a:t> 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 smtClean="0"/>
              <a:t>.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“</a:t>
            </a:r>
            <a:r>
              <a:rPr lang="en-US" sz="2800" i="1" dirty="0">
                <a:solidFill>
                  <a:srgbClr val="660066"/>
                </a:solidFill>
              </a:rPr>
              <a:t>auxiliary variables</a:t>
            </a:r>
            <a:r>
              <a:rPr lang="en-US" sz="2800" i="1" dirty="0">
                <a:solidFill>
                  <a:srgbClr val="CC0000"/>
                </a:solidFill>
              </a:rPr>
              <a:t>”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/>
              <a:t>satisfiable</a:t>
            </a:r>
            <a:r>
              <a:rPr lang="en-US" sz="2800" dirty="0"/>
              <a:t> </a:t>
            </a:r>
            <a:r>
              <a:rPr lang="en-US" sz="2800" u="sng" dirty="0"/>
              <a:t>as a function of </a:t>
            </a:r>
            <a:r>
              <a:rPr lang="en-US" sz="2800" u="sng" dirty="0" smtClean="0"/>
              <a:t>all variables</a:t>
            </a:r>
            <a:r>
              <a:rPr lang="en-US" sz="2800" i="1" dirty="0" smtClean="0">
                <a:solidFill>
                  <a:srgbClr val="CC0000"/>
                </a:solidFill>
              </a:rPr>
              <a:t> </a:t>
            </a:r>
            <a:r>
              <a:rPr lang="en-US" sz="2800" dirty="0"/>
              <a:t>if and only if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 err="1" smtClean="0"/>
              <a:t>s.t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>
                <a:solidFill>
                  <a:srgbClr val="CC0000"/>
                </a:solidFill>
              </a:rPr>
              <a:t>(u) =1</a:t>
            </a:r>
            <a:r>
              <a:rPr lang="en-US" sz="2800" dirty="0"/>
              <a:t>.</a:t>
            </a: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7585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Main 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/>
              <a:t>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/>
              <a:t> 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(u, </a:t>
            </a:r>
            <a:r>
              <a:rPr lang="en-US" sz="2800" i="1" dirty="0" smtClean="0">
                <a:solidFill>
                  <a:srgbClr val="CC0000"/>
                </a:solidFill>
              </a:rPr>
              <a:t>“</a:t>
            </a:r>
            <a:r>
              <a:rPr lang="en-US" sz="2800" i="1" dirty="0" smtClean="0">
                <a:solidFill>
                  <a:srgbClr val="660066"/>
                </a:solidFill>
              </a:rPr>
              <a:t>auxiliary variables</a:t>
            </a:r>
            <a:r>
              <a:rPr lang="en-US" sz="2800" i="1" dirty="0" smtClean="0">
                <a:solidFill>
                  <a:srgbClr val="CC0000"/>
                </a:solidFill>
              </a:rPr>
              <a:t>”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 </a:t>
            </a:r>
            <a:r>
              <a:rPr lang="en-US" sz="2800" u="sng" dirty="0" smtClean="0"/>
              <a:t>as a function of the </a:t>
            </a:r>
            <a:r>
              <a:rPr lang="en-US" sz="2800" i="1" u="sng" dirty="0">
                <a:solidFill>
                  <a:srgbClr val="CC0000"/>
                </a:solidFill>
              </a:rPr>
              <a:t>“</a:t>
            </a:r>
            <a:r>
              <a:rPr lang="en-US" sz="2800" i="1" u="sng" dirty="0">
                <a:solidFill>
                  <a:srgbClr val="660066"/>
                </a:solidFill>
              </a:rPr>
              <a:t>auxiliary variables</a:t>
            </a:r>
            <a:r>
              <a:rPr lang="en-US" sz="2800" i="1" u="sng" dirty="0" smtClean="0">
                <a:solidFill>
                  <a:srgbClr val="CC0000"/>
                </a:solidFill>
              </a:rPr>
              <a:t>”</a:t>
            </a:r>
            <a:r>
              <a:rPr lang="en-US" sz="2800" i="1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/>
              <a:t> 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 smtClean="0"/>
              <a:t>.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endParaRPr lang="en-US" sz="2800" dirty="0" smtClean="0"/>
          </a:p>
          <a:p>
            <a:pPr algn="just"/>
            <a:r>
              <a:rPr lang="en-US" sz="2800" dirty="0"/>
              <a:t> </a:t>
            </a:r>
            <a:r>
              <a:rPr lang="en-US" sz="2800" dirty="0" smtClean="0"/>
              <a:t>Cook</a:t>
            </a:r>
            <a:r>
              <a:rPr lang="en-US" sz="2800" dirty="0"/>
              <a:t>-Levin theorem follows from </a:t>
            </a:r>
            <a:r>
              <a:rPr lang="en-US" sz="2800" dirty="0" smtClean="0"/>
              <a:t>above!</a:t>
            </a:r>
            <a:endParaRPr lang="en-US" sz="2800" dirty="0"/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38537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685288"/>
            <a:ext cx="8686800" cy="1429512"/>
          </a:xfrm>
        </p:spPr>
        <p:txBody>
          <a:bodyPr>
            <a:normAutofit/>
          </a:bodyPr>
          <a:lstStyle/>
          <a:p>
            <a:r>
              <a:rPr lang="en-US" dirty="0" smtClean="0"/>
              <a:t>Proof of Main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Step 1.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 err="1" smtClean="0"/>
              <a:t>boolean</a:t>
            </a:r>
            <a:r>
              <a:rPr lang="en-US" sz="2800" dirty="0" smtClean="0"/>
              <a:t> circuit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/>
              <a:t> </a:t>
            </a:r>
            <a:r>
              <a:rPr lang="en-US" sz="2800" dirty="0" smtClean="0"/>
              <a:t>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(u) = 1 </a:t>
            </a:r>
            <a:r>
              <a:rPr lang="en-US" sz="2800" dirty="0" smtClean="0"/>
              <a:t>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dirty="0" smtClean="0"/>
              <a:t> </a:t>
            </a:r>
            <a:r>
              <a:rPr lang="en-US" sz="2800" dirty="0"/>
              <a:t>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endParaRPr lang="en-US" sz="2800" dirty="0" smtClean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Step 2. </a:t>
            </a:r>
            <a:r>
              <a:rPr lang="en-US" sz="2800" dirty="0" smtClean="0">
                <a:solidFill>
                  <a:srgbClr val="000000"/>
                </a:solidFill>
              </a:rPr>
              <a:t>“</a:t>
            </a:r>
            <a:r>
              <a:rPr lang="en-US" sz="2800" dirty="0" smtClean="0"/>
              <a:t>Convert” circuit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/>
              <a:t> to a 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efficiently by introducing </a:t>
            </a:r>
            <a:r>
              <a:rPr lang="en-US" sz="2800" u="sng" dirty="0" smtClean="0">
                <a:solidFill>
                  <a:srgbClr val="000000"/>
                </a:solidFill>
              </a:rPr>
              <a:t>auxiliary variables</a:t>
            </a:r>
            <a:r>
              <a:rPr lang="en-US" sz="2800" dirty="0" smtClean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3572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ssume (</a:t>
            </a:r>
            <a:r>
              <a:rPr lang="en-US" sz="2800" dirty="0" err="1" smtClean="0">
                <a:solidFill>
                  <a:srgbClr val="000000"/>
                </a:solidFill>
              </a:rPr>
              <a:t>w.l.o.g</a:t>
            </a:r>
            <a:r>
              <a:rPr lang="en-US" sz="2800" dirty="0" smtClean="0">
                <a:solidFill>
                  <a:srgbClr val="000000"/>
                </a:solidFill>
              </a:rPr>
              <a:t>) that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has a single tape and it writes its output on the first cell at the end of computation.</a:t>
            </a:r>
          </a:p>
        </p:txBody>
      </p:sp>
    </p:spTree>
    <p:extLst>
      <p:ext uri="{BB962C8B-B14F-4D97-AF65-F5344CB8AC3E}">
        <p14:creationId xmlns:p14="http://schemas.microsoft.com/office/powerpoint/2010/main" val="238047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</a:rPr>
              <a:t>Assume (</a:t>
            </a:r>
            <a:r>
              <a:rPr lang="en-US" sz="2800" dirty="0" err="1">
                <a:solidFill>
                  <a:srgbClr val="000000"/>
                </a:solidFill>
              </a:rPr>
              <a:t>w.l.o.g</a:t>
            </a:r>
            <a:r>
              <a:rPr lang="en-US" sz="2800" dirty="0">
                <a:solidFill>
                  <a:srgbClr val="000000"/>
                </a:solidFill>
              </a:rPr>
              <a:t>) that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has a single tape and it writes its output on the first cell at the end of computation.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dirty="0">
                <a:solidFill>
                  <a:srgbClr val="000000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tep of computation of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consists of 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the content of the current cell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state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head position</a:t>
            </a:r>
          </a:p>
        </p:txBody>
      </p:sp>
    </p:spTree>
    <p:extLst>
      <p:ext uri="{BB962C8B-B14F-4D97-AF65-F5344CB8AC3E}">
        <p14:creationId xmlns:p14="http://schemas.microsoft.com/office/powerpoint/2010/main" val="31695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</a:rPr>
              <a:t>Assume (</a:t>
            </a:r>
            <a:r>
              <a:rPr lang="en-US" sz="2800" dirty="0" err="1">
                <a:solidFill>
                  <a:srgbClr val="000000"/>
                </a:solidFill>
              </a:rPr>
              <a:t>w.l.o.g</a:t>
            </a:r>
            <a:r>
              <a:rPr lang="en-US" sz="2800" dirty="0">
                <a:solidFill>
                  <a:srgbClr val="000000"/>
                </a:solidFill>
              </a:rPr>
              <a:t>) that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has a single tape and it writes its output on the first cell at the end of computation.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dirty="0">
                <a:solidFill>
                  <a:srgbClr val="000000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tep of computation of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consists of 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the content of the current cell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state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head position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Think of a ‘compound’ tape: every cell stores the current state, a bit content and head indicator.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456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</a:t>
            </a:r>
            <a:r>
              <a:rPr lang="en-US" dirty="0" smtClean="0"/>
              <a:t>ain 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9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cell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43200" y="3352800"/>
            <a:ext cx="2819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43200" y="38862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562600" y="38862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29200" y="3352800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379113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379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Q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5606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cell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43200" y="3352800"/>
            <a:ext cx="2819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43200" y="38862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562600" y="38862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29200" y="3352800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379113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379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Q</a:t>
            </a:r>
            <a:endParaRPr lang="en-US" sz="22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410200" y="2667000"/>
            <a:ext cx="838200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19050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 = 1    if head points to this cell</a:t>
            </a:r>
          </a:p>
          <a:p>
            <a:r>
              <a:rPr lang="en-US" dirty="0"/>
              <a:t> </a:t>
            </a:r>
            <a:r>
              <a:rPr lang="en-US" dirty="0" smtClean="0"/>
              <a:t>  = 0    otherwise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60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Recap: 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</a:t>
            </a:r>
            <a:r>
              <a:rPr lang="en-US" sz="2800" dirty="0" smtClean="0">
                <a:solidFill>
                  <a:srgbClr val="C32D2E"/>
                </a:solidFill>
              </a:rPr>
              <a:t>∃u 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s.t.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  <a:endParaRPr lang="en-US" sz="2800" baseline="30000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477000" y="3886200"/>
            <a:ext cx="10668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00600" y="4800600"/>
            <a:ext cx="3962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3"/>
                </a:solidFill>
              </a:rPr>
              <a:t>u</a:t>
            </a:r>
            <a:r>
              <a:rPr lang="en-US" sz="2200" dirty="0" smtClean="0"/>
              <a:t> is called a </a:t>
            </a:r>
            <a:r>
              <a:rPr lang="en-US" sz="2200" i="1" u="sng" dirty="0" smtClean="0"/>
              <a:t>certificate or witness</a:t>
            </a:r>
            <a:r>
              <a:rPr lang="en-US" sz="2200" u="sng" dirty="0" smtClean="0"/>
              <a:t> </a:t>
            </a:r>
            <a:r>
              <a:rPr lang="en-US" sz="2200" dirty="0" smtClean="0"/>
              <a:t>for </a:t>
            </a:r>
            <a:r>
              <a:rPr lang="en-US" sz="2200" dirty="0" smtClean="0">
                <a:solidFill>
                  <a:srgbClr val="C32D2E"/>
                </a:solidFill>
              </a:rPr>
              <a:t>x</a:t>
            </a:r>
            <a:r>
              <a:rPr lang="en-US" sz="2200" dirty="0" smtClean="0"/>
              <a:t> (w.r.t </a:t>
            </a:r>
            <a:r>
              <a:rPr lang="en-US" sz="2200" dirty="0" smtClean="0">
                <a:solidFill>
                  <a:srgbClr val="C32D2E"/>
                </a:solidFill>
              </a:rPr>
              <a:t>L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M</a:t>
            </a:r>
            <a:r>
              <a:rPr lang="en-US" sz="2200" dirty="0" smtClean="0"/>
              <a:t>) if </a:t>
            </a:r>
            <a:r>
              <a:rPr lang="en-US" sz="2400" dirty="0" smtClean="0">
                <a:solidFill>
                  <a:srgbClr val="CC0000"/>
                </a:solidFill>
              </a:rPr>
              <a:t>x ∈ 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111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cell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43200" y="3352800"/>
            <a:ext cx="2819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43200" y="38862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562600" y="38862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29200" y="3352800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379113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379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Q</a:t>
            </a:r>
            <a:endParaRPr lang="en-US" sz="22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4648200" y="2590800"/>
            <a:ext cx="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14800" y="2069068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0/1 bit content of this cell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46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cell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43200" y="3352800"/>
            <a:ext cx="2819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43200" y="38862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562600" y="38862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29200" y="3352800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379113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379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Q</a:t>
            </a:r>
            <a:endParaRPr lang="en-US" sz="220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2057400" y="2590800"/>
            <a:ext cx="9906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90600" y="19050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Current state when h = 1; otherwise we don</a:t>
            </a:r>
            <a:r>
              <a:rPr lang="fr-FR" dirty="0" smtClean="0"/>
              <a:t>’</a:t>
            </a:r>
            <a:r>
              <a:rPr lang="en-US" dirty="0" smtClean="0"/>
              <a:t>t care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99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7315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800" dirty="0" smtClean="0"/>
              <a:t>Computation of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can be completely described by a sequence of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compound tapes, the </a:t>
            </a:r>
            <a:r>
              <a:rPr lang="en-US" sz="2800" dirty="0" err="1" smtClean="0">
                <a:solidFill>
                  <a:srgbClr val="CC0000"/>
                </a:solidFill>
              </a:rPr>
              <a:t>i-th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of which captures a </a:t>
            </a:r>
            <a:r>
              <a:rPr lang="en-US" sz="2800" i="1" dirty="0" smtClean="0"/>
              <a:t>`snapshot’ </a:t>
            </a:r>
            <a:r>
              <a:rPr lang="en-US" sz="2800" dirty="0" smtClean="0"/>
              <a:t>of </a:t>
            </a:r>
            <a:r>
              <a:rPr lang="en-US" sz="2800" dirty="0" smtClean="0">
                <a:solidFill>
                  <a:srgbClr val="CC0000"/>
                </a:solidFill>
              </a:rPr>
              <a:t>N’s</a:t>
            </a:r>
            <a:r>
              <a:rPr lang="en-US" sz="2800" dirty="0" smtClean="0"/>
              <a:t> computation at the </a:t>
            </a:r>
            <a:r>
              <a:rPr lang="en-US" sz="2800" dirty="0" err="1" smtClean="0">
                <a:solidFill>
                  <a:srgbClr val="CC0000"/>
                </a:solidFill>
              </a:rPr>
              <a:t>i-th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step.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289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524000" y="5791200"/>
            <a:ext cx="152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8200" y="6324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irst input bit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86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92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62000" y="190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8956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60960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6" name="Rectangle 35"/>
          <p:cNvSpPr/>
          <p:nvPr/>
        </p:nvSpPr>
        <p:spPr>
          <a:xfrm>
            <a:off x="3962400" y="190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86600" y="1905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6200" y="1905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T(n)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762000" y="1905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62000" y="198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accept</a:t>
            </a:r>
            <a:r>
              <a:rPr lang="en-US" dirty="0" smtClean="0"/>
              <a:t>   o/p   1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4478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191000" y="2310824"/>
            <a:ext cx="53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</a:t>
            </a:r>
          </a:p>
          <a:p>
            <a:r>
              <a:rPr lang="en-US" sz="3200" dirty="0" smtClean="0"/>
              <a:t>.</a:t>
            </a:r>
          </a:p>
          <a:p>
            <a:r>
              <a:rPr lang="en-US" sz="3200" dirty="0"/>
              <a:t>.</a:t>
            </a:r>
            <a:endParaRPr lang="en-US" sz="32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3886200" y="1321713"/>
            <a:ext cx="1981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T(n)  cells</a:t>
            </a:r>
            <a:endParaRPr lang="en-US" sz="2200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762000" y="1524000"/>
            <a:ext cx="2971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5257800" y="1524000"/>
            <a:ext cx="3276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33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600200"/>
            <a:ext cx="6477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err="1">
                <a:solidFill>
                  <a:srgbClr val="CC0000"/>
                </a:solidFill>
              </a:rPr>
              <a:t>h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 =  1  </a:t>
            </a:r>
            <a:r>
              <a:rPr lang="en-US" sz="2200" dirty="0" err="1" smtClean="0"/>
              <a:t>iff</a:t>
            </a:r>
            <a:r>
              <a:rPr lang="en-US" sz="2200" dirty="0" smtClean="0"/>
              <a:t>  head points to cell </a:t>
            </a:r>
            <a:r>
              <a:rPr lang="en-US" sz="2200" dirty="0" smtClean="0">
                <a:solidFill>
                  <a:srgbClr val="CC0000"/>
                </a:solidFill>
              </a:rPr>
              <a:t>j</a:t>
            </a:r>
            <a:r>
              <a:rPr lang="en-US" sz="2200" dirty="0" smtClean="0"/>
              <a:t> at </a:t>
            </a:r>
            <a:r>
              <a:rPr lang="en-US" sz="2200" dirty="0" err="1" smtClean="0">
                <a:solidFill>
                  <a:srgbClr val="CC0000"/>
                </a:solidFill>
              </a:rPr>
              <a:t>i-th</a:t>
            </a:r>
            <a:r>
              <a:rPr lang="en-US" sz="2200" dirty="0" smtClean="0">
                <a:solidFill>
                  <a:srgbClr val="CC0000"/>
                </a:solidFill>
              </a:rPr>
              <a:t> </a:t>
            </a:r>
            <a:r>
              <a:rPr lang="en-US" sz="2200" dirty="0" smtClean="0"/>
              <a:t>step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err="1">
                <a:solidFill>
                  <a:srgbClr val="CC0000"/>
                </a:solidFill>
              </a:rPr>
              <a:t>b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 =  </a:t>
            </a:r>
            <a:r>
              <a:rPr lang="en-US" sz="2200" dirty="0" smtClean="0"/>
              <a:t>bit content of cell </a:t>
            </a:r>
            <a:r>
              <a:rPr lang="en-US" sz="2200" dirty="0" smtClean="0">
                <a:solidFill>
                  <a:srgbClr val="CC0000"/>
                </a:solidFill>
              </a:rPr>
              <a:t>j</a:t>
            </a:r>
            <a:r>
              <a:rPr lang="en-US" sz="2200" dirty="0" smtClean="0"/>
              <a:t> at </a:t>
            </a:r>
            <a:r>
              <a:rPr lang="en-US" sz="2200" dirty="0" err="1" smtClean="0">
                <a:solidFill>
                  <a:srgbClr val="CC0000"/>
                </a:solidFill>
              </a:rPr>
              <a:t>i-th</a:t>
            </a:r>
            <a:r>
              <a:rPr lang="en-US" sz="2200" dirty="0" smtClean="0">
                <a:solidFill>
                  <a:srgbClr val="CC0000"/>
                </a:solidFill>
              </a:rPr>
              <a:t> </a:t>
            </a:r>
            <a:r>
              <a:rPr lang="en-US" sz="2200" dirty="0" smtClean="0"/>
              <a:t>step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err="1">
                <a:solidFill>
                  <a:srgbClr val="CC0000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 smtClean="0">
                <a:solidFill>
                  <a:srgbClr val="CC0000"/>
                </a:solidFill>
              </a:rPr>
              <a:t>  =  </a:t>
            </a:r>
            <a:r>
              <a:rPr lang="en-US" sz="2200" dirty="0" smtClean="0"/>
              <a:t>a sequence of </a:t>
            </a:r>
            <a:r>
              <a:rPr lang="en-US" sz="2200" dirty="0" smtClean="0">
                <a:solidFill>
                  <a:srgbClr val="CC0000"/>
                </a:solidFill>
              </a:rPr>
              <a:t>log |Q|</a:t>
            </a:r>
            <a:r>
              <a:rPr lang="en-US" sz="2200" dirty="0" smtClean="0"/>
              <a:t> bits which contains the current state info if </a:t>
            </a:r>
            <a:r>
              <a:rPr lang="en-US" sz="2200" dirty="0" err="1" smtClean="0">
                <a:solidFill>
                  <a:srgbClr val="CC0000"/>
                </a:solidFill>
              </a:rPr>
              <a:t>h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 smtClean="0">
                <a:solidFill>
                  <a:srgbClr val="CC0000"/>
                </a:solidFill>
              </a:rPr>
              <a:t> = 1</a:t>
            </a:r>
            <a:r>
              <a:rPr lang="en-US" sz="2200" dirty="0" smtClean="0"/>
              <a:t>; otherwise we don’t care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182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371600"/>
            <a:ext cx="6096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solidFill>
                  <a:srgbClr val="008000"/>
                </a:solidFill>
              </a:rPr>
              <a:t>Locality of computation:  </a:t>
            </a:r>
            <a:r>
              <a:rPr lang="en-US" sz="2400" dirty="0" smtClean="0"/>
              <a:t>The bits in </a:t>
            </a:r>
            <a:r>
              <a:rPr lang="en-US" sz="24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 err="1" smtClean="0">
                <a:solidFill>
                  <a:srgbClr val="CC000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dirty="0" err="1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/>
              <a:t> depend </a:t>
            </a:r>
            <a:r>
              <a:rPr lang="en-US" sz="2400" b="1" u="sng" dirty="0" smtClean="0"/>
              <a:t>only on</a:t>
            </a:r>
            <a:r>
              <a:rPr lang="en-US" sz="2400" dirty="0" smtClean="0"/>
              <a:t> the bits in </a:t>
            </a:r>
            <a:endParaRPr lang="en-US" sz="22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</a:t>
            </a:r>
            <a:r>
              <a:rPr lang="en-US" sz="2400" dirty="0" smtClean="0">
                <a:solidFill>
                  <a:srgbClr val="CC0000"/>
                </a:solidFill>
              </a:rPr>
              <a:t> ,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</a:t>
            </a:r>
            <a:r>
              <a:rPr lang="en-US" sz="2400" baseline="-25000" dirty="0">
                <a:solidFill>
                  <a:srgbClr val="CC0000"/>
                </a:solidFill>
              </a:rPr>
              <a:t>-1</a:t>
            </a:r>
            <a:r>
              <a:rPr lang="en-US" sz="2400" baseline="-25000" dirty="0" smtClean="0">
                <a:solidFill>
                  <a:srgbClr val="CC0000"/>
                </a:solidFill>
              </a:rPr>
              <a:t>,j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</a:t>
            </a:r>
            <a:r>
              <a:rPr lang="en-US" sz="2400" dirty="0" smtClean="0">
                <a:solidFill>
                  <a:srgbClr val="CC0000"/>
                </a:solidFill>
              </a:rPr>
              <a:t> , </a:t>
            </a:r>
            <a:r>
              <a:rPr lang="en-US" sz="2400" dirty="0" smtClean="0"/>
              <a:t>and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  b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</a:t>
            </a:r>
            <a:r>
              <a:rPr lang="en-US" sz="2400" baseline="-25000" dirty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0" y="571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8486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39624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4196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386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</a:t>
            </a:r>
            <a:r>
              <a:rPr lang="en-US" dirty="0" smtClean="0"/>
              <a:t>    b</a:t>
            </a:r>
            <a:r>
              <a:rPr lang="en-US" baseline="-25000" dirty="0" smtClean="0"/>
              <a:t>i-1,j   </a:t>
            </a:r>
            <a:r>
              <a:rPr lang="en-US" dirty="0" smtClean="0"/>
              <a:t> h</a:t>
            </a:r>
            <a:r>
              <a:rPr lang="en-US" baseline="-25000" dirty="0" smtClean="0"/>
              <a:t>i-1,j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58028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i-1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2954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572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81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2860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i-1,j-1</a:t>
            </a:r>
            <a:r>
              <a:rPr lang="en-US" dirty="0" smtClean="0"/>
              <a:t> b</a:t>
            </a:r>
            <a:r>
              <a:rPr lang="en-US" baseline="-25000" dirty="0" smtClean="0"/>
              <a:t>i-1,j-1  </a:t>
            </a:r>
            <a:r>
              <a:rPr lang="en-US" dirty="0" smtClean="0"/>
              <a:t>h</a:t>
            </a:r>
            <a:r>
              <a:rPr lang="en-US" baseline="-25000" dirty="0" smtClean="0"/>
              <a:t>i-1,j-1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429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895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638800" y="5715000"/>
            <a:ext cx="1828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638800" y="5791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i-1,j+1</a:t>
            </a:r>
            <a:r>
              <a:rPr lang="en-US" dirty="0" smtClean="0"/>
              <a:t> b</a:t>
            </a:r>
            <a:r>
              <a:rPr lang="en-US" baseline="-25000" dirty="0" smtClean="0"/>
              <a:t>i-1,j+1   </a:t>
            </a:r>
            <a:r>
              <a:rPr lang="en-US" dirty="0" smtClean="0"/>
              <a:t>h</a:t>
            </a:r>
            <a:r>
              <a:rPr lang="en-US" baseline="-25000" dirty="0" smtClean="0"/>
              <a:t>i-1,j+1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62484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858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7432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j-1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2484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j+1</a:t>
            </a: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30480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Left Brace 40"/>
          <p:cNvSpPr/>
          <p:nvPr/>
        </p:nvSpPr>
        <p:spPr>
          <a:xfrm rot="16200000">
            <a:off x="47625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e 41"/>
          <p:cNvSpPr/>
          <p:nvPr/>
        </p:nvSpPr>
        <p:spPr>
          <a:xfrm rot="16200000">
            <a:off x="65532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24200" y="4572000"/>
            <a:ext cx="1143000" cy="914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648200" y="4724400"/>
            <a:ext cx="0" cy="6858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029200" y="4572000"/>
            <a:ext cx="1295400" cy="914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962400" y="548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5638800" y="548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78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371600"/>
            <a:ext cx="6096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solidFill>
                  <a:srgbClr val="008000"/>
                </a:solidFill>
              </a:rPr>
              <a:t>Locality of computation:  </a:t>
            </a:r>
            <a:r>
              <a:rPr lang="en-US" sz="2400" dirty="0" smtClean="0"/>
              <a:t>The bits in </a:t>
            </a:r>
            <a:r>
              <a:rPr lang="en-US" sz="24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 err="1" smtClean="0">
                <a:solidFill>
                  <a:srgbClr val="CC000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dirty="0" err="1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/>
              <a:t> depend </a:t>
            </a:r>
            <a:r>
              <a:rPr lang="en-US" sz="2400" b="1" u="sng" dirty="0" smtClean="0"/>
              <a:t>only on</a:t>
            </a:r>
            <a:r>
              <a:rPr lang="en-US" sz="2400" dirty="0" smtClean="0"/>
              <a:t> the bits in </a:t>
            </a:r>
            <a:endParaRPr lang="en-US" sz="22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</a:t>
            </a:r>
            <a:r>
              <a:rPr lang="en-US" sz="2400" dirty="0" smtClean="0">
                <a:solidFill>
                  <a:srgbClr val="CC0000"/>
                </a:solidFill>
              </a:rPr>
              <a:t> ,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</a:t>
            </a:r>
            <a:r>
              <a:rPr lang="en-US" sz="2400" baseline="-25000" dirty="0">
                <a:solidFill>
                  <a:srgbClr val="CC0000"/>
                </a:solidFill>
              </a:rPr>
              <a:t>-1</a:t>
            </a:r>
            <a:r>
              <a:rPr lang="en-US" sz="2400" baseline="-25000" dirty="0" smtClean="0">
                <a:solidFill>
                  <a:srgbClr val="CC0000"/>
                </a:solidFill>
              </a:rPr>
              <a:t>,j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</a:t>
            </a:r>
            <a:r>
              <a:rPr lang="en-US" sz="2400" dirty="0" smtClean="0">
                <a:solidFill>
                  <a:srgbClr val="CC0000"/>
                </a:solidFill>
              </a:rPr>
              <a:t> , </a:t>
            </a:r>
            <a:r>
              <a:rPr lang="en-US" sz="2400" dirty="0" smtClean="0"/>
              <a:t>and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  b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</a:t>
            </a:r>
            <a:r>
              <a:rPr lang="en-US" sz="2400" baseline="-25000" dirty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0" y="571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8486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39624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4196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386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</a:t>
            </a:r>
            <a:r>
              <a:rPr lang="en-US" dirty="0" smtClean="0"/>
              <a:t>    b</a:t>
            </a:r>
            <a:r>
              <a:rPr lang="en-US" baseline="-25000" dirty="0" smtClean="0"/>
              <a:t>i-1,j   </a:t>
            </a:r>
            <a:r>
              <a:rPr lang="en-US" dirty="0" smtClean="0"/>
              <a:t> h</a:t>
            </a:r>
            <a:r>
              <a:rPr lang="en-US" baseline="-25000" dirty="0" smtClean="0"/>
              <a:t>i-1,j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58028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i-1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2954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572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81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2860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i-1,j-1</a:t>
            </a:r>
            <a:r>
              <a:rPr lang="en-US" dirty="0" smtClean="0"/>
              <a:t> b</a:t>
            </a:r>
            <a:r>
              <a:rPr lang="en-US" baseline="-25000" dirty="0" smtClean="0"/>
              <a:t>i-1,j-1  </a:t>
            </a:r>
            <a:r>
              <a:rPr lang="en-US" dirty="0" smtClean="0"/>
              <a:t>h</a:t>
            </a:r>
            <a:r>
              <a:rPr lang="en-US" baseline="-25000" dirty="0" smtClean="0"/>
              <a:t>i-1,j-1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429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895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638800" y="5715000"/>
            <a:ext cx="1828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638800" y="5791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i-1,j+1</a:t>
            </a:r>
            <a:r>
              <a:rPr lang="en-US" dirty="0" smtClean="0"/>
              <a:t> b</a:t>
            </a:r>
            <a:r>
              <a:rPr lang="en-US" baseline="-25000" dirty="0" smtClean="0"/>
              <a:t>i-1,j+1   </a:t>
            </a:r>
            <a:r>
              <a:rPr lang="en-US" dirty="0" smtClean="0"/>
              <a:t>h</a:t>
            </a:r>
            <a:r>
              <a:rPr lang="en-US" baseline="-25000" dirty="0" smtClean="0"/>
              <a:t>i-1,j+1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62484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858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7432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j-1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2484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j+1</a:t>
            </a: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30480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Left Brace 40"/>
          <p:cNvSpPr/>
          <p:nvPr/>
        </p:nvSpPr>
        <p:spPr>
          <a:xfrm rot="16200000">
            <a:off x="47625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e 41"/>
          <p:cNvSpPr/>
          <p:nvPr/>
        </p:nvSpPr>
        <p:spPr>
          <a:xfrm rot="16200000">
            <a:off x="65532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7338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Extract 4"/>
          <p:cNvSpPr/>
          <p:nvPr/>
        </p:nvSpPr>
        <p:spPr>
          <a:xfrm>
            <a:off x="2362200" y="4419600"/>
            <a:ext cx="5105400" cy="990600"/>
          </a:xfrm>
          <a:prstGeom prst="flowChartExtra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>
            <a:stCxn id="5" idx="0"/>
          </p:cNvCxnSpPr>
          <p:nvPr/>
        </p:nvCxnSpPr>
        <p:spPr>
          <a:xfrm flipH="1" flipV="1">
            <a:off x="4876800" y="4267200"/>
            <a:ext cx="3810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514600" y="5410200"/>
            <a:ext cx="15240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1628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32004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42672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48768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54102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59436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65532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810000" y="4953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onstant size circuit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9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60960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Circuit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62000" y="190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8956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60960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6" name="Rectangle 35"/>
          <p:cNvSpPr/>
          <p:nvPr/>
        </p:nvSpPr>
        <p:spPr>
          <a:xfrm>
            <a:off x="3962400" y="190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86600" y="1905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6200" y="1905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T(n)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762000" y="1905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62000" y="198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accept</a:t>
            </a:r>
            <a:r>
              <a:rPr lang="en-US" dirty="0" smtClean="0"/>
              <a:t>   o/p   1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4478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191000" y="2310824"/>
            <a:ext cx="53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</a:t>
            </a:r>
          </a:p>
          <a:p>
            <a:r>
              <a:rPr lang="en-US" sz="3200" dirty="0" smtClean="0"/>
              <a:t>.</a:t>
            </a:r>
          </a:p>
          <a:p>
            <a:r>
              <a:rPr lang="en-US" sz="3200" dirty="0"/>
              <a:t>.</a:t>
            </a:r>
            <a:endParaRPr lang="en-US" sz="32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09600" y="1295400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Output of </a:t>
            </a:r>
            <a:r>
              <a:rPr lang="en-US" sz="2200" dirty="0" err="1" smtClean="0">
                <a:solidFill>
                  <a:schemeClr val="accent3"/>
                </a:solidFill>
              </a:rPr>
              <a:t>ψ</a:t>
            </a:r>
            <a:endParaRPr lang="en-US" sz="2200" dirty="0">
              <a:solidFill>
                <a:schemeClr val="accent3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1143000" y="167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Isosceles Triangle 39"/>
          <p:cNvSpPr/>
          <p:nvPr/>
        </p:nvSpPr>
        <p:spPr>
          <a:xfrm>
            <a:off x="6858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>
            <a:off x="17526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44958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/>
          <p:cNvSpPr/>
          <p:nvPr/>
        </p:nvSpPr>
        <p:spPr>
          <a:xfrm>
            <a:off x="73914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Isosceles Triangle 50"/>
          <p:cNvSpPr/>
          <p:nvPr/>
        </p:nvSpPr>
        <p:spPr>
          <a:xfrm>
            <a:off x="6858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44958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/>
          <p:cNvSpPr/>
          <p:nvPr/>
        </p:nvSpPr>
        <p:spPr>
          <a:xfrm>
            <a:off x="73152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53"/>
          <p:cNvSpPr/>
          <p:nvPr/>
        </p:nvSpPr>
        <p:spPr>
          <a:xfrm>
            <a:off x="17526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1600200" y="58674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819400" y="58674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200400" y="5741313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58" name="TextBox 57"/>
          <p:cNvSpPr txBox="1"/>
          <p:nvPr/>
        </p:nvSpPr>
        <p:spPr>
          <a:xfrm>
            <a:off x="1219200" y="6274713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Input </a:t>
            </a:r>
            <a:r>
              <a:rPr lang="en-US" sz="2200" b="1" dirty="0" smtClean="0">
                <a:solidFill>
                  <a:srgbClr val="C32D2E"/>
                </a:solidFill>
              </a:rPr>
              <a:t>u</a:t>
            </a:r>
            <a:r>
              <a:rPr lang="en-US" sz="2200" dirty="0" smtClean="0"/>
              <a:t>-variables of </a:t>
            </a:r>
            <a:r>
              <a:rPr lang="en-US" sz="2200" dirty="0" err="1" smtClean="0">
                <a:solidFill>
                  <a:schemeClr val="accent3"/>
                </a:solidFill>
              </a:rPr>
              <a:t>ψ</a:t>
            </a:r>
            <a:endParaRPr lang="en-US" sz="22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38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Polynomial time reduction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We say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polynomial time (Karp) reducible</a:t>
            </a:r>
            <a:r>
              <a:rPr lang="en-US" sz="2800" i="1" dirty="0" smtClean="0"/>
              <a:t> </a:t>
            </a:r>
            <a:r>
              <a:rPr lang="en-US" sz="2800" dirty="0" smtClean="0"/>
              <a:t>to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 smtClean="0"/>
              <a:t> if there’s a polynomial time computable function </a:t>
            </a:r>
            <a:r>
              <a:rPr lang="en-IN" sz="2800" dirty="0" smtClean="0">
                <a:solidFill>
                  <a:srgbClr val="CC0000"/>
                </a:solidFill>
              </a:rPr>
              <a:t>f </a:t>
            </a:r>
            <a:r>
              <a:rPr lang="en-IN" sz="2800" dirty="0" smtClean="0"/>
              <a:t> s.t. </a:t>
            </a:r>
            <a:endParaRPr lang="en-IN" sz="2800" dirty="0"/>
          </a:p>
          <a:p>
            <a:pPr marL="82296" indent="0" algn="just">
              <a:buNone/>
            </a:pPr>
            <a:r>
              <a:rPr lang="en-IN" sz="2800" dirty="0" smtClean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endParaRPr lang="en-IN" sz="2800" baseline="-25000" dirty="0"/>
          </a:p>
        </p:txBody>
      </p:sp>
      <p:sp>
        <p:nvSpPr>
          <p:cNvPr id="5" name="Left-Right Arrow 4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981200" y="3886200"/>
            <a:ext cx="1524000" cy="2438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5334000"/>
            <a:ext cx="152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4600" y="44196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C0000"/>
                </a:solidFill>
              </a:rPr>
              <a:t>L</a:t>
            </a:r>
            <a:r>
              <a:rPr lang="en-US" sz="2000" baseline="-25000" dirty="0">
                <a:solidFill>
                  <a:srgbClr val="CC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56196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C0000"/>
                </a:solidFill>
              </a:rPr>
              <a:t>L</a:t>
            </a:r>
            <a:r>
              <a:rPr lang="en-US" sz="2000" baseline="-25000" dirty="0">
                <a:solidFill>
                  <a:srgbClr val="CC0000"/>
                </a:solidFill>
              </a:rPr>
              <a:t>1</a:t>
            </a:r>
            <a:endParaRPr lang="en-US" sz="2000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2590800" y="5638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638800" y="3886200"/>
            <a:ext cx="1524000" cy="2438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781800" y="47814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C0000"/>
                </a:solidFill>
              </a:rPr>
              <a:t>L</a:t>
            </a:r>
            <a:r>
              <a:rPr lang="en-US" sz="2000" baseline="-25000" dirty="0" smtClean="0">
                <a:solidFill>
                  <a:srgbClr val="CC0000"/>
                </a:solidFill>
              </a:rPr>
              <a:t>2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705600" y="5410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C0000"/>
                </a:solidFill>
              </a:rPr>
              <a:t>L</a:t>
            </a:r>
            <a:r>
              <a:rPr lang="en-US" sz="2000" baseline="-25000" dirty="0" smtClean="0">
                <a:solidFill>
                  <a:srgbClr val="CC0000"/>
                </a:solidFill>
              </a:rPr>
              <a:t>2</a:t>
            </a:r>
            <a:endParaRPr lang="en-US" sz="2000" dirty="0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6781800" y="542931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638800" y="5334000"/>
            <a:ext cx="152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943600" y="4038600"/>
            <a:ext cx="685800" cy="914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0198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f</a:t>
            </a:r>
            <a:r>
              <a:rPr lang="en-US" dirty="0" smtClean="0">
                <a:solidFill>
                  <a:srgbClr val="CC0000"/>
                </a:solidFill>
              </a:rPr>
              <a:t>(L</a:t>
            </a:r>
            <a:r>
              <a:rPr lang="en-US" baseline="-25000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6019800" y="5486400"/>
            <a:ext cx="609600" cy="685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0" y="570035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f</a:t>
            </a:r>
            <a:r>
              <a:rPr lang="en-US" dirty="0" smtClean="0">
                <a:solidFill>
                  <a:srgbClr val="CC0000"/>
                </a:solidFill>
              </a:rPr>
              <a:t>(L</a:t>
            </a:r>
            <a:r>
              <a:rPr lang="en-US" baseline="-25000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6324600" y="5791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7"/>
            <a:endCxn id="24" idx="2"/>
          </p:cNvCxnSpPr>
          <p:nvPr/>
        </p:nvCxnSpPr>
        <p:spPr>
          <a:xfrm>
            <a:off x="3282015" y="4243295"/>
            <a:ext cx="2661585" cy="25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31" idx="2"/>
          </p:cNvCxnSpPr>
          <p:nvPr/>
        </p:nvCxnSpPr>
        <p:spPr>
          <a:xfrm flipV="1">
            <a:off x="3276600" y="5829300"/>
            <a:ext cx="27432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907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62292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4"/>
                </a:solidFill>
              </a:rPr>
              <a:t>Observe:</a:t>
            </a:r>
            <a:r>
              <a:rPr lang="en-US" sz="2000" dirty="0" smtClean="0"/>
              <a:t>  </a:t>
            </a:r>
            <a:r>
              <a:rPr lang="en-US" sz="2000" dirty="0" err="1" smtClean="0">
                <a:solidFill>
                  <a:schemeClr val="accent3"/>
                </a:solidFill>
              </a:rPr>
              <a:t>ψ</a:t>
            </a:r>
            <a:r>
              <a:rPr lang="en-US" sz="2000" dirty="0" smtClean="0">
                <a:solidFill>
                  <a:schemeClr val="accent3"/>
                </a:solidFill>
              </a:rPr>
              <a:t>(u) = 1 </a:t>
            </a:r>
            <a:r>
              <a:rPr lang="en-US" sz="2000" dirty="0" err="1" smtClean="0"/>
              <a:t>iff</a:t>
            </a:r>
            <a:r>
              <a:rPr lang="en-US" sz="2000" dirty="0" smtClean="0">
                <a:solidFill>
                  <a:schemeClr val="accent3"/>
                </a:solidFill>
              </a:rPr>
              <a:t> N(u) = 1</a:t>
            </a:r>
            <a:endParaRPr lang="en-US" sz="2000" dirty="0">
              <a:solidFill>
                <a:schemeClr val="accent3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62000" y="190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8956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60960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6" name="Rectangle 35"/>
          <p:cNvSpPr/>
          <p:nvPr/>
        </p:nvSpPr>
        <p:spPr>
          <a:xfrm>
            <a:off x="3962400" y="190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86600" y="1905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6200" y="1905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T(n)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762000" y="1905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62000" y="198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accept</a:t>
            </a:r>
            <a:r>
              <a:rPr lang="en-US" dirty="0" smtClean="0"/>
              <a:t>   o/p   1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4478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191000" y="2310824"/>
            <a:ext cx="53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</a:t>
            </a:r>
          </a:p>
          <a:p>
            <a:r>
              <a:rPr lang="en-US" sz="3200" dirty="0" smtClean="0"/>
              <a:t>.</a:t>
            </a:r>
          </a:p>
          <a:p>
            <a:r>
              <a:rPr lang="en-US" sz="3200" dirty="0"/>
              <a:t>.</a:t>
            </a:r>
            <a:endParaRPr lang="en-US" sz="32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09600" y="1295400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Output of </a:t>
            </a:r>
            <a:r>
              <a:rPr lang="en-US" sz="2200" dirty="0" err="1" smtClean="0">
                <a:solidFill>
                  <a:schemeClr val="accent3"/>
                </a:solidFill>
              </a:rPr>
              <a:t>ψ</a:t>
            </a:r>
            <a:endParaRPr lang="en-US" sz="2200" dirty="0">
              <a:solidFill>
                <a:schemeClr val="accent3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1143000" y="167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Isosceles Triangle 39"/>
          <p:cNvSpPr/>
          <p:nvPr/>
        </p:nvSpPr>
        <p:spPr>
          <a:xfrm>
            <a:off x="6858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>
            <a:off x="17526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44958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/>
          <p:cNvSpPr/>
          <p:nvPr/>
        </p:nvSpPr>
        <p:spPr>
          <a:xfrm>
            <a:off x="73914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Isosceles Triangle 50"/>
          <p:cNvSpPr/>
          <p:nvPr/>
        </p:nvSpPr>
        <p:spPr>
          <a:xfrm>
            <a:off x="6858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44958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/>
          <p:cNvSpPr/>
          <p:nvPr/>
        </p:nvSpPr>
        <p:spPr>
          <a:xfrm>
            <a:off x="73152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53"/>
          <p:cNvSpPr/>
          <p:nvPr/>
        </p:nvSpPr>
        <p:spPr>
          <a:xfrm>
            <a:off x="17526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1600200" y="58674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819400" y="58674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200400" y="5741313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58" name="TextBox 57"/>
          <p:cNvSpPr txBox="1"/>
          <p:nvPr/>
        </p:nvSpPr>
        <p:spPr>
          <a:xfrm>
            <a:off x="1219200" y="6274713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Input </a:t>
            </a:r>
            <a:r>
              <a:rPr lang="en-US" sz="2200" b="1" dirty="0" smtClean="0">
                <a:solidFill>
                  <a:srgbClr val="C32D2E"/>
                </a:solidFill>
              </a:rPr>
              <a:t>u</a:t>
            </a:r>
            <a:r>
              <a:rPr lang="en-US" sz="2200" dirty="0" smtClean="0"/>
              <a:t>-variables of </a:t>
            </a:r>
            <a:r>
              <a:rPr lang="en-US" sz="2200" dirty="0" err="1" smtClean="0">
                <a:solidFill>
                  <a:schemeClr val="accent3"/>
                </a:solidFill>
              </a:rPr>
              <a:t>ψ</a:t>
            </a:r>
            <a:endParaRPr lang="en-US" sz="22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94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600200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Think of </a:t>
            </a:r>
            <a:r>
              <a:rPr lang="en-US" sz="24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 err="1" smtClean="0">
                <a:solidFill>
                  <a:srgbClr val="CC000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and the bits of </a:t>
            </a:r>
            <a:r>
              <a:rPr lang="en-US" sz="2400" dirty="0" err="1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/>
              <a:t> </a:t>
            </a:r>
            <a:r>
              <a:rPr lang="en-US" sz="2400" dirty="0" smtClean="0"/>
              <a:t>as </a:t>
            </a:r>
            <a:r>
              <a:rPr lang="en-US" sz="2400" u="sng" dirty="0" smtClean="0"/>
              <a:t>formal </a:t>
            </a:r>
            <a:r>
              <a:rPr lang="en-US" sz="2400" u="sng" dirty="0" err="1" smtClean="0"/>
              <a:t>boolean</a:t>
            </a:r>
            <a:r>
              <a:rPr lang="en-US" sz="2400" u="sng" dirty="0" smtClean="0"/>
              <a:t> variables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00400" y="2362200"/>
            <a:ext cx="9906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343400" y="27432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uxiliary variables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77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371600"/>
            <a:ext cx="6096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solidFill>
                  <a:srgbClr val="008000"/>
                </a:solidFill>
              </a:rPr>
              <a:t>Locality of computation:  </a:t>
            </a:r>
            <a:r>
              <a:rPr lang="en-US" sz="2400" dirty="0" smtClean="0"/>
              <a:t>The variables </a:t>
            </a:r>
            <a:r>
              <a:rPr lang="en-US" sz="24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 err="1" smtClean="0">
                <a:solidFill>
                  <a:srgbClr val="CC000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dirty="0" err="1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/>
              <a:t> depend only on the variables </a:t>
            </a:r>
            <a:endParaRPr lang="en-US" sz="22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</a:t>
            </a:r>
            <a:r>
              <a:rPr lang="en-US" sz="2400" dirty="0" smtClean="0">
                <a:solidFill>
                  <a:srgbClr val="CC0000"/>
                </a:solidFill>
              </a:rPr>
              <a:t> ,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</a:t>
            </a:r>
            <a:r>
              <a:rPr lang="en-US" sz="2400" baseline="-25000" dirty="0">
                <a:solidFill>
                  <a:srgbClr val="CC0000"/>
                </a:solidFill>
              </a:rPr>
              <a:t>-1</a:t>
            </a:r>
            <a:r>
              <a:rPr lang="en-US" sz="2400" baseline="-25000" dirty="0" smtClean="0">
                <a:solidFill>
                  <a:srgbClr val="CC0000"/>
                </a:solidFill>
              </a:rPr>
              <a:t>,j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</a:t>
            </a:r>
            <a:r>
              <a:rPr lang="en-US" sz="2400" dirty="0" smtClean="0">
                <a:solidFill>
                  <a:srgbClr val="CC0000"/>
                </a:solidFill>
              </a:rPr>
              <a:t> , </a:t>
            </a:r>
            <a:r>
              <a:rPr lang="en-US" sz="2400" dirty="0" smtClean="0"/>
              <a:t>and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  b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</a:t>
            </a:r>
            <a:r>
              <a:rPr lang="en-US" sz="2400" baseline="-25000" dirty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0" y="571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8486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39624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4196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386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</a:t>
            </a:r>
            <a:r>
              <a:rPr lang="en-US" dirty="0" smtClean="0"/>
              <a:t>    b</a:t>
            </a:r>
            <a:r>
              <a:rPr lang="en-US" baseline="-25000" dirty="0" smtClean="0"/>
              <a:t>i-1,j   </a:t>
            </a:r>
            <a:r>
              <a:rPr lang="en-US" dirty="0" smtClean="0"/>
              <a:t> h</a:t>
            </a:r>
            <a:r>
              <a:rPr lang="en-US" baseline="-25000" dirty="0" smtClean="0"/>
              <a:t>i-1,j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58028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i-1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2954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572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81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2860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i-1,j-1</a:t>
            </a:r>
            <a:r>
              <a:rPr lang="en-US" dirty="0" smtClean="0"/>
              <a:t> b</a:t>
            </a:r>
            <a:r>
              <a:rPr lang="en-US" baseline="-25000" dirty="0" smtClean="0"/>
              <a:t>i-1,j-1  </a:t>
            </a:r>
            <a:r>
              <a:rPr lang="en-US" dirty="0" smtClean="0"/>
              <a:t>h</a:t>
            </a:r>
            <a:r>
              <a:rPr lang="en-US" baseline="-25000" dirty="0" smtClean="0"/>
              <a:t>i-1,j-1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429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895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638800" y="5715000"/>
            <a:ext cx="1828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638800" y="5791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i-1,j+1</a:t>
            </a:r>
            <a:r>
              <a:rPr lang="en-US" dirty="0" smtClean="0"/>
              <a:t> b</a:t>
            </a:r>
            <a:r>
              <a:rPr lang="en-US" baseline="-25000" dirty="0" smtClean="0"/>
              <a:t>i-1,j+1   </a:t>
            </a:r>
            <a:r>
              <a:rPr lang="en-US" dirty="0" smtClean="0"/>
              <a:t>h</a:t>
            </a:r>
            <a:r>
              <a:rPr lang="en-US" baseline="-25000" dirty="0" smtClean="0"/>
              <a:t>i-1,j+1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62484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858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7432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j-1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2484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j+1</a:t>
            </a: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30480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Left Brace 40"/>
          <p:cNvSpPr/>
          <p:nvPr/>
        </p:nvSpPr>
        <p:spPr>
          <a:xfrm rot="16200000">
            <a:off x="47625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e 41"/>
          <p:cNvSpPr/>
          <p:nvPr/>
        </p:nvSpPr>
        <p:spPr>
          <a:xfrm rot="16200000">
            <a:off x="65532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24200" y="4572000"/>
            <a:ext cx="1143000" cy="914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648200" y="4724400"/>
            <a:ext cx="0" cy="6858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029200" y="4572000"/>
            <a:ext cx="1295400" cy="914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962400" y="548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5638800" y="548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623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Hence,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b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sz="2800" dirty="0" err="1" smtClean="0">
                <a:solidFill>
                  <a:srgbClr val="CC0000"/>
                </a:solidFill>
              </a:rPr>
              <a:t>B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i-1,j-1</a:t>
            </a:r>
            <a:r>
              <a:rPr lang="en-US" sz="2200" dirty="0">
                <a:solidFill>
                  <a:srgbClr val="CC0000"/>
                </a:solidFill>
              </a:rPr>
              <a:t> , h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, 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i-1,j+1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=</a:t>
            </a:r>
            <a:r>
              <a:rPr lang="en-US" sz="2800" dirty="0" smtClean="0">
                <a:solidFill>
                  <a:srgbClr val="000000"/>
                </a:solidFill>
              </a:rPr>
              <a:t> a fixed function of the arguments </a:t>
            </a:r>
            <a:r>
              <a:rPr lang="en-US" dirty="0" smtClean="0">
                <a:solidFill>
                  <a:srgbClr val="000000"/>
                </a:solidFill>
              </a:rPr>
              <a:t>depending only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on</a:t>
            </a:r>
            <a:r>
              <a:rPr lang="en-US" dirty="0" smtClean="0">
                <a:solidFill>
                  <a:srgbClr val="CC0000"/>
                </a:solidFill>
              </a:rPr>
              <a:t> N’s </a:t>
            </a:r>
            <a:r>
              <a:rPr lang="en-US" dirty="0" smtClean="0"/>
              <a:t>transition function </a:t>
            </a:r>
            <a:r>
              <a:rPr lang="en-US" dirty="0" err="1" smtClean="0">
                <a:solidFill>
                  <a:srgbClr val="CC0000"/>
                </a:solidFill>
              </a:rPr>
              <a:t>δ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 above equality can be captured by a constant size CNF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 Also,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easily computable from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3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Similarly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h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dirty="0" err="1">
                <a:solidFill>
                  <a:srgbClr val="CC0000"/>
                </a:solidFill>
              </a:rPr>
              <a:t>H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i-1,j-1</a:t>
            </a:r>
            <a:r>
              <a:rPr lang="en-US" sz="2200" dirty="0">
                <a:solidFill>
                  <a:srgbClr val="CC0000"/>
                </a:solidFill>
              </a:rPr>
              <a:t> , h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, 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i-1,j+1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=</a:t>
            </a:r>
            <a:r>
              <a:rPr lang="en-US" sz="2800" dirty="0" smtClean="0">
                <a:solidFill>
                  <a:srgbClr val="000000"/>
                </a:solidFill>
              </a:rPr>
              <a:t> a fixed function of the arguments </a:t>
            </a:r>
            <a:r>
              <a:rPr lang="en-US" dirty="0" smtClean="0">
                <a:solidFill>
                  <a:srgbClr val="000000"/>
                </a:solidFill>
              </a:rPr>
              <a:t>depending only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on</a:t>
            </a:r>
            <a:r>
              <a:rPr lang="en-US" dirty="0" smtClean="0">
                <a:solidFill>
                  <a:srgbClr val="CC0000"/>
                </a:solidFill>
              </a:rPr>
              <a:t> N’s </a:t>
            </a:r>
            <a:r>
              <a:rPr lang="en-US" dirty="0" smtClean="0"/>
              <a:t>transition function </a:t>
            </a:r>
            <a:r>
              <a:rPr lang="en-US" dirty="0" err="1" smtClean="0">
                <a:solidFill>
                  <a:srgbClr val="CC0000"/>
                </a:solidFill>
              </a:rPr>
              <a:t>δ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 above equality can be captured by a constant size CNF </a:t>
            </a:r>
            <a:r>
              <a:rPr lang="en-US" sz="2800" dirty="0" err="1" smtClean="0">
                <a:solidFill>
                  <a:srgbClr val="CC0000"/>
                </a:solidFill>
              </a:rPr>
              <a:t>Φ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 Also, </a:t>
            </a:r>
            <a:r>
              <a:rPr lang="en-US" sz="2800" dirty="0" err="1">
                <a:solidFill>
                  <a:srgbClr val="CC0000"/>
                </a:solidFill>
              </a:rPr>
              <a:t>Φ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easily computable from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95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Similarly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dirty="0" err="1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i-1,j-1</a:t>
            </a:r>
            <a:r>
              <a:rPr lang="en-US" sz="2200" dirty="0">
                <a:solidFill>
                  <a:srgbClr val="CC0000"/>
                </a:solidFill>
              </a:rPr>
              <a:t> , h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, 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i-1,j+1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=</a:t>
            </a:r>
            <a:r>
              <a:rPr lang="en-US" sz="2800" dirty="0" smtClean="0">
                <a:solidFill>
                  <a:srgbClr val="000000"/>
                </a:solidFill>
              </a:rPr>
              <a:t> a fixed function of the arguments </a:t>
            </a:r>
            <a:r>
              <a:rPr lang="en-US" dirty="0" smtClean="0">
                <a:solidFill>
                  <a:srgbClr val="000000"/>
                </a:solidFill>
              </a:rPr>
              <a:t>depending only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on</a:t>
            </a:r>
            <a:r>
              <a:rPr lang="en-US" dirty="0" smtClean="0">
                <a:solidFill>
                  <a:srgbClr val="CC0000"/>
                </a:solidFill>
              </a:rPr>
              <a:t> N’s </a:t>
            </a:r>
            <a:r>
              <a:rPr lang="en-US" dirty="0" smtClean="0"/>
              <a:t>transition function </a:t>
            </a:r>
            <a:r>
              <a:rPr lang="en-US" dirty="0" err="1" smtClean="0">
                <a:solidFill>
                  <a:srgbClr val="CC0000"/>
                </a:solidFill>
              </a:rPr>
              <a:t>δ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 above equality can be captured by a constant size CNF </a:t>
            </a:r>
            <a:r>
              <a:rPr lang="en-US" sz="2800" dirty="0" err="1" smtClean="0">
                <a:solidFill>
                  <a:srgbClr val="CC0000"/>
                </a:solidFill>
              </a:rPr>
              <a:t>θ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 Also, </a:t>
            </a:r>
            <a:r>
              <a:rPr lang="en-US" sz="2800" dirty="0" err="1" smtClean="0">
                <a:solidFill>
                  <a:srgbClr val="CC0000"/>
                </a:solidFill>
              </a:rPr>
              <a:t>θ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easily computable from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838200" y="1676400"/>
            <a:ext cx="2362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200400" y="1371600"/>
            <a:ext cx="4038600" cy="37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dirty="0" smtClean="0"/>
              <a:t>-</a:t>
            </a:r>
            <a:r>
              <a:rPr lang="en-US" dirty="0" err="1" smtClean="0"/>
              <a:t>th</a:t>
            </a:r>
            <a:r>
              <a:rPr lang="en-US" dirty="0" smtClean="0"/>
              <a:t> bit of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where</a:t>
            </a:r>
            <a:r>
              <a:rPr lang="en-US" dirty="0" smtClean="0">
                <a:solidFill>
                  <a:srgbClr val="CC0000"/>
                </a:solidFill>
              </a:rPr>
              <a:t>  1  ≤  k  ≤  log |Q|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63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000000"/>
                </a:solidFill>
              </a:rPr>
              <a:t> be the conjunction of 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θ</a:t>
            </a:r>
            <a:r>
              <a:rPr lang="en-US" baseline="-25000" dirty="0" err="1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for all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err="1" smtClean="0">
                <a:solidFill>
                  <a:srgbClr val="CC0000"/>
                </a:solidFill>
              </a:rPr>
              <a:t>i</a:t>
            </a:r>
            <a:r>
              <a:rPr lang="en-US" dirty="0">
                <a:solidFill>
                  <a:srgbClr val="CC0000"/>
                </a:solidFill>
              </a:rPr>
              <a:t>, </a:t>
            </a:r>
            <a:r>
              <a:rPr lang="en-US" dirty="0" smtClean="0">
                <a:solidFill>
                  <a:srgbClr val="CC0000"/>
                </a:solidFill>
              </a:rPr>
              <a:t>j, k</a:t>
            </a:r>
            <a:r>
              <a:rPr lang="en-US" dirty="0">
                <a:solidFill>
                  <a:srgbClr val="CC0000"/>
                </a:solidFill>
              </a:rPr>
              <a:t>.  </a:t>
            </a:r>
            <a:endParaRPr lang="en-US" dirty="0" smtClean="0">
              <a:solidFill>
                <a:srgbClr val="CC0000"/>
              </a:solidFill>
            </a:endParaRP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 err="1">
                <a:solidFill>
                  <a:srgbClr val="CC0000"/>
                </a:solidFill>
              </a:rPr>
              <a:t>i</a:t>
            </a:r>
            <a:r>
              <a:rPr lang="en-US" sz="2400" dirty="0">
                <a:solidFill>
                  <a:srgbClr val="CC0000"/>
                </a:solidFill>
              </a:rPr>
              <a:t>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T(n)]</a:t>
            </a:r>
            <a:r>
              <a:rPr lang="en-US" sz="2800" dirty="0">
                <a:solidFill>
                  <a:srgbClr val="CC0000"/>
                </a:solidFill>
              </a:rPr>
              <a:t> ,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j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T(n)] , </a:t>
            </a:r>
            <a:r>
              <a:rPr lang="en-US" sz="2400" dirty="0"/>
              <a:t>and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k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log |Q|]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is a CNF in the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-variables and the auxiliary variables.  Size </a:t>
            </a:r>
            <a:r>
              <a:rPr lang="en-US" dirty="0">
                <a:solidFill>
                  <a:srgbClr val="000000"/>
                </a:solidFill>
              </a:rPr>
              <a:t>of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dirty="0">
                <a:solidFill>
                  <a:srgbClr val="CC0000"/>
                </a:solidFill>
              </a:rPr>
              <a:t>O(T(n)</a:t>
            </a:r>
            <a:r>
              <a:rPr lang="en-US" baseline="30000" dirty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 </a:t>
            </a:r>
            <a:endParaRPr lang="en-US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98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000000"/>
                </a:solidFill>
              </a:rPr>
              <a:t> be the conjunction of 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θ</a:t>
            </a:r>
            <a:r>
              <a:rPr lang="en-US" baseline="-25000" dirty="0" err="1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for all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err="1" smtClean="0">
                <a:solidFill>
                  <a:srgbClr val="CC0000"/>
                </a:solidFill>
              </a:rPr>
              <a:t>i</a:t>
            </a:r>
            <a:r>
              <a:rPr lang="en-US" dirty="0">
                <a:solidFill>
                  <a:srgbClr val="CC0000"/>
                </a:solidFill>
              </a:rPr>
              <a:t>, </a:t>
            </a:r>
            <a:r>
              <a:rPr lang="en-US" dirty="0" smtClean="0">
                <a:solidFill>
                  <a:srgbClr val="CC0000"/>
                </a:solidFill>
              </a:rPr>
              <a:t>j, k</a:t>
            </a:r>
            <a:r>
              <a:rPr lang="en-US" dirty="0">
                <a:solidFill>
                  <a:srgbClr val="CC0000"/>
                </a:solidFill>
              </a:rPr>
              <a:t>.  </a:t>
            </a:r>
            <a:endParaRPr lang="en-US" dirty="0" smtClean="0">
              <a:solidFill>
                <a:srgbClr val="CC0000"/>
              </a:solidFill>
            </a:endParaRP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 err="1">
                <a:solidFill>
                  <a:srgbClr val="CC0000"/>
                </a:solidFill>
              </a:rPr>
              <a:t>i</a:t>
            </a:r>
            <a:r>
              <a:rPr lang="en-US" sz="2400" dirty="0">
                <a:solidFill>
                  <a:srgbClr val="CC0000"/>
                </a:solidFill>
              </a:rPr>
              <a:t>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T(n)]</a:t>
            </a:r>
            <a:r>
              <a:rPr lang="en-US" sz="2800" dirty="0">
                <a:solidFill>
                  <a:srgbClr val="CC0000"/>
                </a:solidFill>
              </a:rPr>
              <a:t> ,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j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T(n)] , </a:t>
            </a:r>
            <a:r>
              <a:rPr lang="en-US" sz="2400" dirty="0"/>
              <a:t>and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k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log |Q|]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is a CNF in the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-variables and the auxiliary variables.  Size </a:t>
            </a:r>
            <a:r>
              <a:rPr lang="en-US" dirty="0">
                <a:solidFill>
                  <a:srgbClr val="000000"/>
                </a:solidFill>
              </a:rPr>
              <a:t>of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dirty="0">
                <a:solidFill>
                  <a:srgbClr val="CC0000"/>
                </a:solidFill>
              </a:rPr>
              <a:t>O(T(n)</a:t>
            </a:r>
            <a:r>
              <a:rPr lang="en-US" baseline="30000" dirty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 </a:t>
            </a:r>
            <a:endParaRPr lang="en-US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/>
              <a:t>Define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 =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CC0000"/>
                </a:solidFill>
              </a:rPr>
              <a:t> ∧ (</a:t>
            </a:r>
            <a:r>
              <a:rPr lang="en-US" dirty="0" err="1">
                <a:solidFill>
                  <a:srgbClr val="CC0000"/>
                </a:solidFill>
              </a:rPr>
              <a:t>b</a:t>
            </a:r>
            <a:r>
              <a:rPr lang="en-US" baseline="-25000" dirty="0" err="1">
                <a:solidFill>
                  <a:srgbClr val="CC0000"/>
                </a:solidFill>
              </a:rPr>
              <a:t>T</a:t>
            </a:r>
            <a:r>
              <a:rPr lang="en-US" baseline="-25000" dirty="0">
                <a:solidFill>
                  <a:srgbClr val="CC0000"/>
                </a:solidFill>
              </a:rPr>
              <a:t>(n),1</a:t>
            </a:r>
            <a:r>
              <a:rPr lang="en-US" dirty="0">
                <a:solidFill>
                  <a:srgbClr val="CC0000"/>
                </a:solidFill>
              </a:rPr>
              <a:t> = 1)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200400" y="5562600"/>
            <a:ext cx="2057400" cy="838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257800" y="5791200"/>
            <a:ext cx="9144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172200" y="5562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Convert to CNF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16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chemeClr val="accent4"/>
                </a:solidFill>
              </a:rPr>
              <a:t>Observe:</a:t>
            </a:r>
            <a:r>
              <a:rPr lang="en-US" dirty="0" smtClean="0">
                <a:solidFill>
                  <a:srgbClr val="000000"/>
                </a:solidFill>
              </a:rPr>
              <a:t> An assignment to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and the auxiliary variables satisfies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if and only if it “captures” computation of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on the assigned input </a:t>
            </a:r>
            <a:r>
              <a:rPr lang="en-US" dirty="0" smtClean="0">
                <a:solidFill>
                  <a:srgbClr val="C32D2E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endParaRPr lang="en-US" dirty="0" smtClean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01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chemeClr val="accent4"/>
                </a:solidFill>
              </a:rPr>
              <a:t>Observe:</a:t>
            </a:r>
            <a:r>
              <a:rPr lang="en-US" dirty="0" smtClean="0">
                <a:solidFill>
                  <a:srgbClr val="000000"/>
                </a:solidFill>
              </a:rPr>
              <a:t> An assignment to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and the auxiliary variables satisfies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if and only if it “captures” computation of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on the assigned input </a:t>
            </a:r>
            <a:r>
              <a:rPr lang="en-US" dirty="0" smtClean="0">
                <a:solidFill>
                  <a:srgbClr val="C32D2E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endParaRPr lang="en-US" dirty="0" smtClean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Hence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smtClean="0">
                <a:solidFill>
                  <a:srgbClr val="000000"/>
                </a:solidFill>
              </a:rPr>
              <a:t>an </a:t>
            </a:r>
            <a:r>
              <a:rPr lang="en-US" dirty="0">
                <a:solidFill>
                  <a:srgbClr val="000000"/>
                </a:solidFill>
              </a:rPr>
              <a:t>assignment to </a:t>
            </a:r>
            <a:r>
              <a:rPr lang="en-US" dirty="0">
                <a:solidFill>
                  <a:schemeClr val="accent3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 and the auxiliary variables satisfies 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if and only </a:t>
            </a: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dirty="0" smtClean="0">
                <a:solidFill>
                  <a:srgbClr val="C32D2E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outputs </a:t>
            </a:r>
            <a:r>
              <a:rPr lang="en-US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 on the assigned input </a:t>
            </a:r>
            <a:r>
              <a:rPr lang="en-US" dirty="0" smtClean="0">
                <a:solidFill>
                  <a:srgbClr val="C32D2E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endParaRPr lang="en-US" dirty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75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NP-hard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for every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  ≤</a:t>
            </a:r>
            <a:r>
              <a:rPr lang="en-US" sz="2800" baseline="-25000" dirty="0" smtClean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L’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Further, 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NP-complete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rgbClr val="CC0000"/>
                </a:solidFill>
              </a:rPr>
              <a:t> L’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and is </a:t>
            </a:r>
            <a:r>
              <a:rPr lang="en-US" sz="2800" dirty="0" smtClean="0">
                <a:solidFill>
                  <a:srgbClr val="000000"/>
                </a:solidFill>
              </a:rPr>
              <a:t>NP-hard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Observe.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NP-hard and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then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 NP-complete then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if and only if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219200" y="4267200"/>
            <a:ext cx="1600200" cy="2286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600200" y="5638800"/>
            <a:ext cx="838200" cy="838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24000" y="4419600"/>
            <a:ext cx="990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28800" y="5867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P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45720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NPC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" y="52694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6" idx="6"/>
          </p:cNvCxnSpPr>
          <p:nvPr/>
        </p:nvCxnSpPr>
        <p:spPr>
          <a:xfrm>
            <a:off x="2514600" y="4800600"/>
            <a:ext cx="1752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343400" y="4699337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Hardest problems inside NP in the sense that if one NPC problem is in P then all problems in NP is in 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958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chemeClr val="accent4"/>
                </a:solidFill>
              </a:rPr>
              <a:t>Observe:</a:t>
            </a:r>
            <a:r>
              <a:rPr lang="en-US" dirty="0" smtClean="0">
                <a:solidFill>
                  <a:srgbClr val="000000"/>
                </a:solidFill>
              </a:rPr>
              <a:t> An assignment to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and the auxiliary variables satisfies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if and only if it “captures” computation of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on the assigned input </a:t>
            </a:r>
            <a:r>
              <a:rPr lang="en-US" dirty="0" smtClean="0">
                <a:solidFill>
                  <a:srgbClr val="C32D2E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endParaRPr lang="en-US" dirty="0" smtClean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Hence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smtClean="0">
                <a:solidFill>
                  <a:srgbClr val="000000"/>
                </a:solidFill>
              </a:rPr>
              <a:t>an </a:t>
            </a:r>
            <a:r>
              <a:rPr lang="en-US" dirty="0">
                <a:solidFill>
                  <a:srgbClr val="000000"/>
                </a:solidFill>
              </a:rPr>
              <a:t>assignment to </a:t>
            </a:r>
            <a:r>
              <a:rPr lang="en-US" dirty="0">
                <a:solidFill>
                  <a:schemeClr val="accent3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 and the auxiliary variables satisfies 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if and only </a:t>
            </a: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dirty="0" smtClean="0">
                <a:solidFill>
                  <a:srgbClr val="C32D2E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outputs </a:t>
            </a:r>
            <a:r>
              <a:rPr lang="en-US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 on the assigned input </a:t>
            </a:r>
            <a:r>
              <a:rPr lang="en-US" dirty="0" smtClean="0">
                <a:solidFill>
                  <a:srgbClr val="C32D2E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, i.e.  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(u, </a:t>
            </a:r>
            <a:r>
              <a:rPr lang="en-US" i="1" dirty="0">
                <a:solidFill>
                  <a:srgbClr val="CC0000"/>
                </a:solidFill>
              </a:rPr>
              <a:t>“</a:t>
            </a:r>
            <a:r>
              <a:rPr lang="en-US" i="1" dirty="0">
                <a:solidFill>
                  <a:srgbClr val="660066"/>
                </a:solidFill>
              </a:rPr>
              <a:t>auxiliary variables</a:t>
            </a:r>
            <a:r>
              <a:rPr lang="en-US" i="1" dirty="0">
                <a:solidFill>
                  <a:srgbClr val="CC0000"/>
                </a:solidFill>
              </a:rPr>
              <a:t>”</a:t>
            </a:r>
            <a:r>
              <a:rPr lang="en-US" dirty="0">
                <a:solidFill>
                  <a:srgbClr val="CC0000"/>
                </a:solidFill>
              </a:rPr>
              <a:t>) </a:t>
            </a:r>
            <a:r>
              <a:rPr lang="en-US" dirty="0"/>
              <a:t>is </a:t>
            </a:r>
            <a:r>
              <a:rPr lang="en-US" dirty="0" err="1"/>
              <a:t>satisfiable</a:t>
            </a:r>
            <a:r>
              <a:rPr lang="en-US" dirty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>
                <a:solidFill>
                  <a:srgbClr val="CC0000"/>
                </a:solidFill>
              </a:rPr>
              <a:t>N(u) =1</a:t>
            </a:r>
            <a:r>
              <a:rPr lang="en-US" dirty="0"/>
              <a:t>.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77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Comments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CNF of size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and is also computable from</a:t>
            </a:r>
            <a:r>
              <a:rPr lang="en-US" dirty="0" smtClean="0">
                <a:solidFill>
                  <a:srgbClr val="CC0000"/>
                </a:solidFill>
              </a:rPr>
              <a:t> N </a:t>
            </a:r>
            <a:r>
              <a:rPr lang="en-US" dirty="0" smtClean="0">
                <a:solidFill>
                  <a:srgbClr val="000000"/>
                </a:solidFill>
              </a:rPr>
              <a:t>in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time.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</a:t>
            </a:r>
            <a:r>
              <a:rPr lang="en-US" dirty="0" smtClean="0">
                <a:solidFill>
                  <a:srgbClr val="000000"/>
                </a:solidFill>
              </a:rPr>
              <a:t>function of </a:t>
            </a:r>
            <a:r>
              <a:rPr lang="en-US" dirty="0" smtClean="0">
                <a:solidFill>
                  <a:srgbClr val="CC0000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(the input) and some “auxiliary variables”  (the </a:t>
            </a:r>
            <a:r>
              <a:rPr lang="en-US" dirty="0" err="1" smtClean="0">
                <a:solidFill>
                  <a:srgbClr val="CC0000"/>
                </a:solidFill>
              </a:rPr>
              <a:t>b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baseline="-25000" dirty="0" smtClean="0">
                <a:solidFill>
                  <a:srgbClr val="CC0000"/>
                </a:solidFill>
              </a:rPr>
              <a:t>,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h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baseline="-25000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variables).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(u, </a:t>
            </a:r>
            <a:r>
              <a:rPr lang="en-US" i="1" dirty="0">
                <a:solidFill>
                  <a:srgbClr val="CC0000"/>
                </a:solidFill>
              </a:rPr>
              <a:t>“</a:t>
            </a:r>
            <a:r>
              <a:rPr lang="en-US" i="1" dirty="0" smtClean="0"/>
              <a:t>auxiliary </a:t>
            </a:r>
            <a:r>
              <a:rPr lang="en-US" i="1" dirty="0"/>
              <a:t>variables</a:t>
            </a:r>
            <a:r>
              <a:rPr lang="en-US" i="1" dirty="0">
                <a:solidFill>
                  <a:srgbClr val="CC0000"/>
                </a:solidFill>
              </a:rPr>
              <a:t>”</a:t>
            </a:r>
            <a:r>
              <a:rPr lang="en-US" dirty="0">
                <a:solidFill>
                  <a:srgbClr val="CC0000"/>
                </a:solidFill>
              </a:rPr>
              <a:t>) </a:t>
            </a:r>
            <a:r>
              <a:rPr lang="en-US" dirty="0"/>
              <a:t>is </a:t>
            </a:r>
            <a:r>
              <a:rPr lang="en-US" dirty="0" err="1"/>
              <a:t>satisfiable</a:t>
            </a:r>
            <a:r>
              <a:rPr lang="en-US" dirty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>
                <a:solidFill>
                  <a:srgbClr val="CC0000"/>
                </a:solidFill>
              </a:rPr>
              <a:t>N(u) =</a:t>
            </a:r>
            <a:r>
              <a:rPr lang="en-US" dirty="0" smtClean="0">
                <a:solidFill>
                  <a:srgbClr val="CC0000"/>
                </a:solidFill>
              </a:rPr>
              <a:t>1.</a:t>
            </a:r>
            <a:endParaRPr lang="en-US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72200" y="5715000"/>
            <a:ext cx="190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660066"/>
                </a:solidFill>
              </a:rPr>
              <a:t>Q.E.D</a:t>
            </a:r>
            <a:endParaRPr lang="en-US" sz="22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6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Comments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With some more effort, size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can be brought down to </a:t>
            </a:r>
            <a:r>
              <a:rPr lang="en-US" dirty="0" smtClean="0">
                <a:solidFill>
                  <a:srgbClr val="CC0000"/>
                </a:solidFill>
              </a:rPr>
              <a:t>O(T(n). log T(n))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9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Comments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With some more effort, size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can be brought down to </a:t>
            </a:r>
            <a:r>
              <a:rPr lang="en-US" dirty="0" smtClean="0">
                <a:solidFill>
                  <a:srgbClr val="CC0000"/>
                </a:solidFill>
              </a:rPr>
              <a:t>O(T(n). log T(n))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The reduction from </a:t>
            </a:r>
            <a:r>
              <a:rPr lang="en-US" dirty="0" smtClean="0">
                <a:solidFill>
                  <a:srgbClr val="CC0000"/>
                </a:solidFill>
              </a:rPr>
              <a:t>N, u </a:t>
            </a:r>
            <a:r>
              <a:rPr lang="en-US" dirty="0" smtClean="0">
                <a:solidFill>
                  <a:srgbClr val="000000"/>
                </a:solidFill>
              </a:rPr>
              <a:t>to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(u, …) </a:t>
            </a:r>
            <a:r>
              <a:rPr lang="en-US" dirty="0" smtClean="0">
                <a:solidFill>
                  <a:srgbClr val="000000"/>
                </a:solidFill>
              </a:rPr>
              <a:t>is not just a poly-time reduction, it is actually a </a:t>
            </a:r>
            <a:r>
              <a:rPr lang="en-US" i="1" u="sng" dirty="0" smtClean="0">
                <a:solidFill>
                  <a:srgbClr val="000000"/>
                </a:solidFill>
              </a:rPr>
              <a:t>log-space reduction</a:t>
            </a:r>
            <a:r>
              <a:rPr lang="en-US" dirty="0" smtClean="0">
                <a:solidFill>
                  <a:srgbClr val="000000"/>
                </a:solidFill>
              </a:rPr>
              <a:t> (we’ll define this later).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94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Comments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With some more effort, size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can be brought down to </a:t>
            </a:r>
            <a:r>
              <a:rPr lang="en-US" dirty="0" smtClean="0">
                <a:solidFill>
                  <a:srgbClr val="CC0000"/>
                </a:solidFill>
              </a:rPr>
              <a:t>O(T(n). log T(n))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The reduction from </a:t>
            </a:r>
            <a:r>
              <a:rPr lang="en-US" dirty="0" smtClean="0">
                <a:solidFill>
                  <a:srgbClr val="CC0000"/>
                </a:solidFill>
              </a:rPr>
              <a:t>N, u </a:t>
            </a:r>
            <a:r>
              <a:rPr lang="en-US" dirty="0" smtClean="0">
                <a:solidFill>
                  <a:srgbClr val="000000"/>
                </a:solidFill>
              </a:rPr>
              <a:t>to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(u, …) </a:t>
            </a:r>
            <a:r>
              <a:rPr lang="en-US" dirty="0" smtClean="0">
                <a:solidFill>
                  <a:srgbClr val="000000"/>
                </a:solidFill>
              </a:rPr>
              <a:t>is not just a poly-time reduction, it is actually a </a:t>
            </a:r>
            <a:r>
              <a:rPr lang="en-US" i="1" dirty="0" smtClean="0">
                <a:solidFill>
                  <a:srgbClr val="000000"/>
                </a:solidFill>
              </a:rPr>
              <a:t>log-space reduction</a:t>
            </a:r>
            <a:r>
              <a:rPr lang="en-US" dirty="0" smtClean="0">
                <a:solidFill>
                  <a:srgbClr val="000000"/>
                </a:solidFill>
              </a:rPr>
              <a:t> (we’ll define this later).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Observe that once </a:t>
            </a:r>
            <a:r>
              <a:rPr lang="en-US" sz="2800" dirty="0" smtClean="0">
                <a:solidFill>
                  <a:srgbClr val="CC0000"/>
                </a:solidFill>
              </a:rPr>
              <a:t>u </a:t>
            </a:r>
            <a:r>
              <a:rPr lang="en-US" sz="2800" dirty="0" smtClean="0">
                <a:solidFill>
                  <a:srgbClr val="000000"/>
                </a:solidFill>
              </a:rPr>
              <a:t>is fixed the values of the “auxiliary variables” are </a:t>
            </a:r>
            <a:r>
              <a:rPr lang="en-US" dirty="0" smtClean="0">
                <a:solidFill>
                  <a:srgbClr val="000000"/>
                </a:solidFill>
              </a:rPr>
              <a:t>also </a:t>
            </a:r>
            <a:r>
              <a:rPr lang="en-US" sz="2800" dirty="0" smtClean="0">
                <a:solidFill>
                  <a:srgbClr val="000000"/>
                </a:solidFill>
              </a:rPr>
              <a:t>determined in any satisfying assignment for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/>
              <a:t>.</a:t>
            </a:r>
            <a:endParaRPr lang="en-US" sz="2800" dirty="0"/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5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Comments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With some more effort, size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can be brought down to </a:t>
            </a:r>
            <a:r>
              <a:rPr lang="en-US" dirty="0" smtClean="0">
                <a:solidFill>
                  <a:srgbClr val="CC0000"/>
                </a:solidFill>
              </a:rPr>
              <a:t>O(T(n). log T(n))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The reduction from </a:t>
            </a:r>
            <a:r>
              <a:rPr lang="en-US" dirty="0" smtClean="0">
                <a:solidFill>
                  <a:srgbClr val="CC0000"/>
                </a:solidFill>
              </a:rPr>
              <a:t>N, u </a:t>
            </a:r>
            <a:r>
              <a:rPr lang="en-US" dirty="0" smtClean="0">
                <a:solidFill>
                  <a:srgbClr val="000000"/>
                </a:solidFill>
              </a:rPr>
              <a:t>to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(u, …) </a:t>
            </a:r>
            <a:r>
              <a:rPr lang="en-US" dirty="0" smtClean="0">
                <a:solidFill>
                  <a:srgbClr val="000000"/>
                </a:solidFill>
              </a:rPr>
              <a:t>is not just a poly-time reduction, it is actually a </a:t>
            </a:r>
            <a:r>
              <a:rPr lang="en-US" i="1" dirty="0" smtClean="0">
                <a:solidFill>
                  <a:srgbClr val="000000"/>
                </a:solidFill>
              </a:rPr>
              <a:t>log-space reduction</a:t>
            </a:r>
            <a:r>
              <a:rPr lang="en-US" dirty="0" smtClean="0">
                <a:solidFill>
                  <a:srgbClr val="000000"/>
                </a:solidFill>
              </a:rPr>
              <a:t> (we’ll define this later).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Each clause of 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 </a:t>
            </a:r>
            <a:r>
              <a:rPr lang="en-US" dirty="0" smtClean="0">
                <a:solidFill>
                  <a:srgbClr val="000000"/>
                </a:solidFill>
              </a:rPr>
              <a:t>has only </a:t>
            </a:r>
            <a:r>
              <a:rPr lang="en-US" u="sng" dirty="0" smtClean="0">
                <a:solidFill>
                  <a:srgbClr val="000000"/>
                </a:solidFill>
              </a:rPr>
              <a:t>constantly</a:t>
            </a:r>
            <a:r>
              <a:rPr lang="en-US" dirty="0" smtClean="0">
                <a:solidFill>
                  <a:srgbClr val="000000"/>
                </a:solidFill>
              </a:rPr>
              <a:t> many literals!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86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3SAT is NP-complete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/>
              <a:t>CNF</a:t>
            </a:r>
            <a:r>
              <a:rPr lang="en-US" sz="2800" dirty="0" smtClean="0"/>
              <a:t> 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2CNF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kCNF</a:t>
            </a:r>
            <a:r>
              <a:rPr lang="en-US" sz="2800" i="1" dirty="0" err="1">
                <a:solidFill>
                  <a:srgbClr val="000000"/>
                </a:solidFill>
              </a:rPr>
              <a:t>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00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3SAT is NP-complete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/>
              <a:t>CNF</a:t>
            </a:r>
            <a:r>
              <a:rPr lang="en-US" sz="2800" dirty="0" smtClean="0"/>
              <a:t> 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2CNF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kCNF</a:t>
            </a:r>
            <a:r>
              <a:rPr lang="en-US" sz="2800" i="1" dirty="0" err="1">
                <a:solidFill>
                  <a:srgbClr val="000000"/>
                </a:solidFill>
              </a:rPr>
              <a:t>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Cook-Levin.</a:t>
            </a:r>
            <a:r>
              <a:rPr lang="en-US" sz="2800" dirty="0" smtClean="0"/>
              <a:t> There’s some constant </a:t>
            </a:r>
            <a:r>
              <a:rPr lang="en-US" sz="2800" dirty="0" smtClean="0">
                <a:solidFill>
                  <a:schemeClr val="accent3"/>
                </a:solidFill>
              </a:rPr>
              <a:t>k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NP-complete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83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3SAT is NP-complete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/>
              <a:t>CNF</a:t>
            </a:r>
            <a:r>
              <a:rPr lang="en-US" sz="2800" dirty="0" smtClean="0"/>
              <a:t> 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2CNF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kCNF</a:t>
            </a:r>
            <a:r>
              <a:rPr lang="en-US" sz="2800" i="1" dirty="0" err="1">
                <a:solidFill>
                  <a:srgbClr val="000000"/>
                </a:solidFill>
              </a:rPr>
              <a:t>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A50021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NP-complete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000000"/>
                </a:solidFill>
              </a:rPr>
              <a:t> Proof sketch:   </a:t>
            </a:r>
            <a:r>
              <a:rPr lang="en-US" dirty="0">
                <a:solidFill>
                  <a:srgbClr val="CC0000"/>
                </a:solidFill>
              </a:rPr>
              <a:t>(x</a:t>
            </a:r>
            <a:r>
              <a:rPr lang="en-US" baseline="-25000" dirty="0">
                <a:solidFill>
                  <a:srgbClr val="CC0000"/>
                </a:solidFill>
              </a:rPr>
              <a:t>1</a:t>
            </a:r>
            <a:r>
              <a:rPr lang="en-US" dirty="0">
                <a:solidFill>
                  <a:srgbClr val="CC0000"/>
                </a:solidFill>
              </a:rPr>
              <a:t> ∨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∨ x</a:t>
            </a:r>
            <a:r>
              <a:rPr lang="en-US" baseline="-25000" dirty="0" smtClean="0">
                <a:solidFill>
                  <a:srgbClr val="CC0000"/>
                </a:solidFill>
              </a:rPr>
              <a:t>3 </a:t>
            </a:r>
            <a:r>
              <a:rPr lang="en-US" dirty="0">
                <a:solidFill>
                  <a:srgbClr val="CC0000"/>
                </a:solidFill>
              </a:rPr>
              <a:t>∨ ¬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4</a:t>
            </a:r>
            <a:r>
              <a:rPr lang="en-US" dirty="0" smtClean="0">
                <a:solidFill>
                  <a:srgbClr val="CC0000"/>
                </a:solidFill>
              </a:rPr>
              <a:t> ) </a:t>
            </a:r>
            <a:r>
              <a:rPr lang="en-US" dirty="0" smtClean="0"/>
              <a:t>is </a:t>
            </a:r>
            <a:r>
              <a:rPr lang="en-US" dirty="0" err="1" smtClean="0"/>
              <a:t>satisfiable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>
                <a:solidFill>
                  <a:srgbClr val="CC0000"/>
                </a:solidFill>
              </a:rPr>
              <a:t>   (</a:t>
            </a:r>
            <a:r>
              <a:rPr lang="en-US" dirty="0">
                <a:solidFill>
                  <a:srgbClr val="CC0000"/>
                </a:solidFill>
              </a:rPr>
              <a:t>x</a:t>
            </a:r>
            <a:r>
              <a:rPr lang="en-US" baseline="-25000" dirty="0">
                <a:solidFill>
                  <a:srgbClr val="CC0000"/>
                </a:solidFill>
              </a:rPr>
              <a:t>1</a:t>
            </a:r>
            <a:r>
              <a:rPr lang="en-US" dirty="0">
                <a:solidFill>
                  <a:srgbClr val="CC0000"/>
                </a:solidFill>
              </a:rPr>
              <a:t> ∨ x</a:t>
            </a:r>
            <a:r>
              <a:rPr lang="en-US" baseline="-25000" dirty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 ∨ </a:t>
            </a:r>
            <a:r>
              <a:rPr lang="en-US" dirty="0" smtClean="0">
                <a:solidFill>
                  <a:srgbClr val="CC0000"/>
                </a:solidFill>
              </a:rPr>
              <a:t>z) ∧ ( x</a:t>
            </a:r>
            <a:r>
              <a:rPr lang="en-US" baseline="-25000" dirty="0" smtClean="0">
                <a:solidFill>
                  <a:srgbClr val="CC0000"/>
                </a:solidFill>
              </a:rPr>
              <a:t>3 </a:t>
            </a:r>
            <a:r>
              <a:rPr lang="en-US" dirty="0">
                <a:solidFill>
                  <a:srgbClr val="CC0000"/>
                </a:solidFill>
              </a:rPr>
              <a:t>∨ ¬x</a:t>
            </a:r>
            <a:r>
              <a:rPr lang="en-US" baseline="-25000" dirty="0">
                <a:solidFill>
                  <a:srgbClr val="CC0000"/>
                </a:solidFill>
              </a:rPr>
              <a:t>4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∨ ¬z) </a:t>
            </a:r>
            <a:r>
              <a:rPr lang="en-US" dirty="0" smtClean="0"/>
              <a:t>is </a:t>
            </a:r>
            <a:r>
              <a:rPr lang="en-US" dirty="0" err="1" smtClean="0"/>
              <a:t>satisfiable</a:t>
            </a:r>
            <a:r>
              <a:rPr lang="en-US" dirty="0" smtClean="0"/>
              <a:t>.</a:t>
            </a:r>
            <a:endParaRPr lang="en-US" dirty="0"/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49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Recap:  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660066"/>
                </a:solidFill>
              </a:rPr>
              <a:t>(Cook-Levin)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/>
              <a:t>is 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       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         </a:t>
            </a:r>
            <a:r>
              <a:rPr lang="en-US" sz="2400" dirty="0" smtClean="0"/>
              <a:t>Easy to see that </a:t>
            </a:r>
            <a:r>
              <a:rPr lang="en-US" sz="2400" dirty="0" smtClean="0">
                <a:solidFill>
                  <a:srgbClr val="CC0000"/>
                </a:solidFill>
              </a:rPr>
              <a:t>SAT </a:t>
            </a:r>
            <a:r>
              <a:rPr lang="en-US" sz="2400" dirty="0" smtClean="0">
                <a:solidFill>
                  <a:srgbClr val="000000"/>
                </a:solidFill>
              </a:rPr>
              <a:t>is in </a:t>
            </a:r>
            <a:r>
              <a:rPr lang="en-US" sz="2400" dirty="0" smtClean="0">
                <a:solidFill>
                  <a:srgbClr val="3366FF"/>
                </a:solidFill>
              </a:rPr>
              <a:t>NP</a:t>
            </a:r>
            <a:r>
              <a:rPr lang="en-US" sz="2400" dirty="0" smtClean="0">
                <a:solidFill>
                  <a:srgbClr val="CC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                                 </a:t>
            </a:r>
            <a:r>
              <a:rPr lang="en-US" sz="2400" dirty="0" smtClean="0">
                <a:solidFill>
                  <a:srgbClr val="000000"/>
                </a:solidFill>
              </a:rPr>
              <a:t>Need to show that </a:t>
            </a:r>
            <a:r>
              <a:rPr lang="en-US" sz="2400" dirty="0" smtClean="0">
                <a:solidFill>
                  <a:srgbClr val="CC0000"/>
                </a:solidFill>
              </a:rPr>
              <a:t>SAT </a:t>
            </a:r>
            <a:r>
              <a:rPr lang="en-US" sz="2400" dirty="0" smtClean="0">
                <a:solidFill>
                  <a:srgbClr val="000000"/>
                </a:solidFill>
              </a:rPr>
              <a:t>is NP-hard.</a:t>
            </a:r>
            <a:endParaRPr lang="en-US" sz="24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17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685288"/>
            <a:ext cx="8686800" cy="1429512"/>
          </a:xfrm>
        </p:spPr>
        <p:txBody>
          <a:bodyPr>
            <a:normAutofit/>
          </a:bodyPr>
          <a:lstStyle/>
          <a:p>
            <a:r>
              <a:rPr lang="en-US" dirty="0" smtClean="0"/>
              <a:t>Proof of Cook-Levin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Main idea:</a:t>
            </a:r>
            <a:r>
              <a:rPr lang="en-US" sz="2800" dirty="0" smtClean="0"/>
              <a:t>  Computation is </a:t>
            </a:r>
            <a:r>
              <a:rPr lang="en-US" sz="2800" i="1" dirty="0" smtClean="0"/>
              <a:t>local</a:t>
            </a:r>
            <a:r>
              <a:rPr lang="en-US" sz="2800" dirty="0" smtClean="0"/>
              <a:t>; i.e. every step of computation </a:t>
            </a:r>
            <a:r>
              <a:rPr lang="en-US" sz="2800" i="1" dirty="0" smtClean="0"/>
              <a:t>looks at </a:t>
            </a:r>
            <a:r>
              <a:rPr lang="en-US" sz="2800" dirty="0" smtClean="0"/>
              <a:t>and </a:t>
            </a:r>
            <a:r>
              <a:rPr lang="en-US" sz="2800" i="1" dirty="0" smtClean="0"/>
              <a:t>changes</a:t>
            </a:r>
            <a:r>
              <a:rPr lang="en-US" sz="2800" dirty="0" smtClean="0"/>
              <a:t> only constantly many bits;  and this step can be implemented by a small CNF formula. 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lvl="3" algn="just">
              <a:buFont typeface="Wingdings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x ∈ L</a:t>
            </a:r>
            <a:r>
              <a:rPr lang="en-US" sz="2800" dirty="0" smtClean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SAT</a:t>
            </a:r>
            <a:r>
              <a:rPr lang="en-US" sz="2800" dirty="0" smtClean="0"/>
              <a:t>  </a:t>
            </a:r>
          </a:p>
          <a:p>
            <a:pPr marL="1170432" lvl="2" indent="-457200" algn="just"/>
            <a:endParaRPr lang="en-US" u="sng" dirty="0" smtClean="0"/>
          </a:p>
          <a:p>
            <a:pPr marL="1170432" lvl="2" indent="-457200" algn="just"/>
            <a:r>
              <a:rPr lang="en-US" u="sng" dirty="0" smtClean="0"/>
              <a:t>Notation: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CC0000"/>
                </a:solidFill>
              </a:rPr>
              <a:t>|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baseline="-25000" dirty="0" err="1">
                <a:solidFill>
                  <a:srgbClr val="CC0000"/>
                </a:solidFill>
              </a:rPr>
              <a:t>x</a:t>
            </a:r>
            <a:r>
              <a:rPr lang="en-US" dirty="0">
                <a:solidFill>
                  <a:srgbClr val="CC0000"/>
                </a:solidFill>
              </a:rPr>
              <a:t>| := </a:t>
            </a:r>
            <a:r>
              <a:rPr lang="en-US" dirty="0" smtClean="0"/>
              <a:t>size of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baseline="-25000" dirty="0" err="1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 </a:t>
            </a:r>
          </a:p>
          <a:p>
            <a:pPr marL="713232" lvl="2" indent="0" algn="just">
              <a:buNone/>
            </a:pPr>
            <a:r>
              <a:rPr lang="en-US" baseline="-25000" dirty="0">
                <a:solidFill>
                  <a:srgbClr val="CC0000"/>
                </a:solidFill>
              </a:rPr>
              <a:t> </a:t>
            </a:r>
            <a:r>
              <a:rPr lang="en-US" baseline="-25000" dirty="0" smtClean="0">
                <a:solidFill>
                  <a:srgbClr val="CC0000"/>
                </a:solidFill>
              </a:rPr>
              <a:t>                                           </a:t>
            </a:r>
            <a:r>
              <a:rPr lang="en-US" dirty="0" smtClean="0"/>
              <a:t>= number </a:t>
            </a:r>
            <a:r>
              <a:rPr lang="en-US" dirty="0"/>
              <a:t>of </a:t>
            </a:r>
            <a:r>
              <a:rPr lang="en-US" dirty="0">
                <a:solidFill>
                  <a:srgbClr val="CC0000"/>
                </a:solidFill>
              </a:rPr>
              <a:t>∨ </a:t>
            </a:r>
            <a:r>
              <a:rPr lang="en-US" dirty="0">
                <a:solidFill>
                  <a:srgbClr val="000000"/>
                </a:solidFill>
              </a:rPr>
              <a:t>or</a:t>
            </a:r>
            <a:r>
              <a:rPr lang="en-US" dirty="0">
                <a:solidFill>
                  <a:srgbClr val="CC0000"/>
                </a:solidFill>
              </a:rPr>
              <a:t> ∧ </a:t>
            </a:r>
            <a:r>
              <a:rPr lang="en-US" dirty="0" smtClean="0">
                <a:solidFill>
                  <a:srgbClr val="000000"/>
                </a:solidFill>
              </a:rPr>
              <a:t>in 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baseline="-25000" dirty="0" err="1">
                <a:solidFill>
                  <a:srgbClr val="CC0000"/>
                </a:solidFill>
              </a:rPr>
              <a:t>x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   </a:t>
            </a:r>
            <a:r>
              <a:rPr lang="en-US" sz="3200" dirty="0" smtClean="0"/>
              <a:t>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4495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4419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4876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5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has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 </a:t>
            </a:r>
            <a:r>
              <a:rPr lang="en-US" sz="2800" dirty="0" smtClean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/>
              <a:t>s.t</a:t>
            </a:r>
            <a:r>
              <a:rPr lang="en-US" sz="2800" dirty="0" err="1"/>
              <a:t>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Idea:  </a:t>
            </a:r>
            <a:r>
              <a:rPr lang="en-US" sz="2800" dirty="0" smtClean="0"/>
              <a:t>Capture the computation of </a:t>
            </a:r>
            <a:r>
              <a:rPr lang="en-US" sz="2800" dirty="0" smtClean="0">
                <a:solidFill>
                  <a:schemeClr val="accent3"/>
                </a:solidFill>
              </a:rPr>
              <a:t>M(x, ..) </a:t>
            </a:r>
            <a:r>
              <a:rPr lang="en-US" sz="2800" dirty="0" smtClean="0"/>
              <a:t>by a 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such that  </a:t>
            </a:r>
            <a:endParaRPr lang="en-US" sz="2800" dirty="0"/>
          </a:p>
          <a:p>
            <a:pPr marL="356616" lvl="1" indent="0" algn="just">
              <a:buNone/>
            </a:pPr>
            <a:r>
              <a:rPr lang="en-US" sz="2400" dirty="0" smtClean="0">
                <a:solidFill>
                  <a:srgbClr val="C32D2E"/>
                </a:solidFill>
              </a:rPr>
              <a:t> ∃</a:t>
            </a:r>
            <a:r>
              <a:rPr lang="en-US" sz="2400" dirty="0">
                <a:solidFill>
                  <a:srgbClr val="C32D2E"/>
                </a:solidFill>
              </a:rPr>
              <a:t>u </a:t>
            </a:r>
            <a:r>
              <a:rPr lang="en-US" sz="2400" dirty="0">
                <a:solidFill>
                  <a:srgbClr val="CC0000"/>
                </a:solidFill>
              </a:rPr>
              <a:t>∈{0,1}</a:t>
            </a:r>
            <a:r>
              <a:rPr lang="en-US" sz="2400" baseline="30000" dirty="0">
                <a:solidFill>
                  <a:srgbClr val="CC0000"/>
                </a:solidFill>
              </a:rPr>
              <a:t>p(|x|)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err="1"/>
              <a:t>s.t.</a:t>
            </a:r>
            <a:r>
              <a:rPr lang="en-US" sz="2400" dirty="0">
                <a:solidFill>
                  <a:srgbClr val="CC0000"/>
                </a:solidFill>
              </a:rPr>
              <a:t>  M(x, u) = </a:t>
            </a:r>
            <a:r>
              <a:rPr lang="en-US" sz="2400" dirty="0" smtClean="0">
                <a:solidFill>
                  <a:srgbClr val="CC0000"/>
                </a:solidFill>
              </a:rPr>
              <a:t>1               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baseline="-25000" dirty="0" err="1">
                <a:solidFill>
                  <a:srgbClr val="CC0000"/>
                </a:solidFill>
              </a:rPr>
              <a:t>x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is </a:t>
            </a:r>
            <a:r>
              <a:rPr lang="en-US" sz="2400" dirty="0" err="1" smtClean="0">
                <a:solidFill>
                  <a:srgbClr val="000000"/>
                </a:solidFill>
              </a:rPr>
              <a:t>satisfiable</a:t>
            </a:r>
            <a:endParaRPr lang="en-US" sz="24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  <a:p>
            <a:pPr algn="just"/>
            <a:r>
              <a:rPr lang="en-US" sz="2800" dirty="0" smtClean="0"/>
              <a:t>For any fixed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 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>
                <a:solidFill>
                  <a:schemeClr val="accent3"/>
                </a:solidFill>
              </a:rPr>
              <a:t>(x, ..) </a:t>
            </a:r>
            <a:r>
              <a:rPr lang="en-US" sz="2800" dirty="0" smtClean="0"/>
              <a:t>is a deterministic TM that takes </a:t>
            </a:r>
            <a:r>
              <a:rPr lang="en-US" sz="2800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/>
              <a:t> as input and runs in time polynomial in </a:t>
            </a:r>
            <a:r>
              <a:rPr lang="en-US" sz="2800" dirty="0" smtClean="0">
                <a:solidFill>
                  <a:srgbClr val="C32D2E"/>
                </a:solidFill>
              </a:rPr>
              <a:t>|u|</a:t>
            </a:r>
            <a:r>
              <a:rPr lang="en-US" sz="2800" dirty="0" smtClean="0"/>
              <a:t>.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2819400" y="21336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4953000" y="4038600"/>
            <a:ext cx="6096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0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Main 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/>
              <a:t>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/>
              <a:t> 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(u, </a:t>
            </a:r>
            <a:r>
              <a:rPr lang="en-US" sz="2800" i="1" dirty="0" smtClean="0">
                <a:solidFill>
                  <a:srgbClr val="CC0000"/>
                </a:solidFill>
              </a:rPr>
              <a:t>“</a:t>
            </a:r>
            <a:r>
              <a:rPr lang="en-US" sz="2800" i="1" dirty="0" smtClean="0">
                <a:solidFill>
                  <a:srgbClr val="660066"/>
                </a:solidFill>
              </a:rPr>
              <a:t>auxiliary variables</a:t>
            </a:r>
            <a:r>
              <a:rPr lang="en-US" sz="2800" i="1" dirty="0" smtClean="0">
                <a:solidFill>
                  <a:srgbClr val="CC0000"/>
                </a:solidFill>
              </a:rPr>
              <a:t>”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 </a:t>
            </a:r>
            <a:r>
              <a:rPr lang="en-US" sz="2800" u="sng" dirty="0" smtClean="0"/>
              <a:t>as a function of the </a:t>
            </a:r>
            <a:r>
              <a:rPr lang="en-US" sz="2800" i="1" u="sng" dirty="0">
                <a:solidFill>
                  <a:srgbClr val="CC0000"/>
                </a:solidFill>
              </a:rPr>
              <a:t>“</a:t>
            </a:r>
            <a:r>
              <a:rPr lang="en-US" sz="2800" i="1" u="sng" dirty="0">
                <a:solidFill>
                  <a:srgbClr val="660066"/>
                </a:solidFill>
              </a:rPr>
              <a:t>auxiliary variables</a:t>
            </a:r>
            <a:r>
              <a:rPr lang="en-US" sz="2800" i="1" u="sng" dirty="0" smtClean="0">
                <a:solidFill>
                  <a:srgbClr val="CC0000"/>
                </a:solidFill>
              </a:rPr>
              <a:t>”</a:t>
            </a:r>
            <a:r>
              <a:rPr lang="en-US" sz="2800" i="1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/>
              <a:t> 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 smtClean="0"/>
              <a:t>.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endParaRPr lang="en-US" sz="2800" dirty="0" smtClean="0"/>
          </a:p>
          <a:p>
            <a:pPr marL="82296" indent="0" algn="just">
              <a:buNone/>
            </a:pPr>
            <a:endParaRPr lang="en-US" sz="2800" dirty="0"/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93205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4815</TotalTime>
  <Words>2649</Words>
  <Application>Microsoft Office PowerPoint</Application>
  <PresentationFormat>On-screen Show (4:3)</PresentationFormat>
  <Paragraphs>410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Solstice</vt:lpstr>
      <vt:lpstr>Computational Complexity Theory</vt:lpstr>
      <vt:lpstr>Recap: Complexity Class NP</vt:lpstr>
      <vt:lpstr>Recap: Polynomial time reduction</vt:lpstr>
      <vt:lpstr>Recap: NP-completeness</vt:lpstr>
      <vt:lpstr>Recap:  A natural NP-complete problem</vt:lpstr>
      <vt:lpstr>Proof of Cook-Levin Theorem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Proof of Main Theorem</vt:lpstr>
      <vt:lpstr>Main theorem:  Proof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2</vt:lpstr>
      <vt:lpstr>Main theorem:  Step 2</vt:lpstr>
      <vt:lpstr>Main theorem:  Step 2</vt:lpstr>
      <vt:lpstr>Main theorem:  Step 2</vt:lpstr>
      <vt:lpstr>Main theorem:  Step 2</vt:lpstr>
      <vt:lpstr>Main theorem:  Step 2</vt:lpstr>
      <vt:lpstr>Main theorem:  Step 2</vt:lpstr>
      <vt:lpstr>Main theorem:  Step 2</vt:lpstr>
      <vt:lpstr>Main theorem:  Step 2</vt:lpstr>
      <vt:lpstr>Main theorem:  Step 2</vt:lpstr>
      <vt:lpstr>Main theorem:  Comments</vt:lpstr>
      <vt:lpstr>Main theorem:  Comments</vt:lpstr>
      <vt:lpstr>Main theorem:  Comments</vt:lpstr>
      <vt:lpstr>Main theorem:  Comments</vt:lpstr>
      <vt:lpstr>Main theorem:  Comments</vt:lpstr>
      <vt:lpstr>3SAT is NP-complete</vt:lpstr>
      <vt:lpstr>3SAT is NP-complete</vt:lpstr>
      <vt:lpstr>3SAT is NP-complete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642</cp:revision>
  <dcterms:created xsi:type="dcterms:W3CDTF">2013-06-25T04:38:04Z</dcterms:created>
  <dcterms:modified xsi:type="dcterms:W3CDTF">2017-08-10T11:54:37Z</dcterms:modified>
</cp:coreProperties>
</file>