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90"/>
  </p:notesMasterIdLst>
  <p:sldIdLst>
    <p:sldId id="256" r:id="rId2"/>
    <p:sldId id="651" r:id="rId3"/>
    <p:sldId id="877" r:id="rId4"/>
    <p:sldId id="876" r:id="rId5"/>
    <p:sldId id="878" r:id="rId6"/>
    <p:sldId id="880" r:id="rId7"/>
    <p:sldId id="890" r:id="rId8"/>
    <p:sldId id="887" r:id="rId9"/>
    <p:sldId id="889" r:id="rId10"/>
    <p:sldId id="743" r:id="rId11"/>
    <p:sldId id="744" r:id="rId12"/>
    <p:sldId id="797" r:id="rId13"/>
    <p:sldId id="814" r:id="rId14"/>
    <p:sldId id="815" r:id="rId15"/>
    <p:sldId id="816" r:id="rId16"/>
    <p:sldId id="817" r:id="rId17"/>
    <p:sldId id="818" r:id="rId18"/>
    <p:sldId id="819" r:id="rId19"/>
    <p:sldId id="820" r:id="rId20"/>
    <p:sldId id="821" r:id="rId21"/>
    <p:sldId id="822" r:id="rId22"/>
    <p:sldId id="823" r:id="rId23"/>
    <p:sldId id="824" r:id="rId24"/>
    <p:sldId id="826" r:id="rId25"/>
    <p:sldId id="827" r:id="rId26"/>
    <p:sldId id="828" r:id="rId27"/>
    <p:sldId id="825" r:id="rId28"/>
    <p:sldId id="829" r:id="rId29"/>
    <p:sldId id="830" r:id="rId30"/>
    <p:sldId id="834" r:id="rId31"/>
    <p:sldId id="832" r:id="rId32"/>
    <p:sldId id="831" r:id="rId33"/>
    <p:sldId id="833" r:id="rId34"/>
    <p:sldId id="835" r:id="rId35"/>
    <p:sldId id="839" r:id="rId36"/>
    <p:sldId id="837" r:id="rId37"/>
    <p:sldId id="838" r:id="rId38"/>
    <p:sldId id="840" r:id="rId39"/>
    <p:sldId id="812" r:id="rId40"/>
    <p:sldId id="798" r:id="rId41"/>
    <p:sldId id="799" r:id="rId42"/>
    <p:sldId id="800" r:id="rId43"/>
    <p:sldId id="801" r:id="rId44"/>
    <p:sldId id="802" r:id="rId45"/>
    <p:sldId id="803" r:id="rId46"/>
    <p:sldId id="804" r:id="rId47"/>
    <p:sldId id="805" r:id="rId48"/>
    <p:sldId id="806" r:id="rId49"/>
    <p:sldId id="807" r:id="rId50"/>
    <p:sldId id="808" r:id="rId51"/>
    <p:sldId id="809" r:id="rId52"/>
    <p:sldId id="810" r:id="rId53"/>
    <p:sldId id="811" r:id="rId54"/>
    <p:sldId id="841" r:id="rId55"/>
    <p:sldId id="842" r:id="rId56"/>
    <p:sldId id="843" r:id="rId57"/>
    <p:sldId id="844" r:id="rId58"/>
    <p:sldId id="845" r:id="rId59"/>
    <p:sldId id="846" r:id="rId60"/>
    <p:sldId id="847" r:id="rId61"/>
    <p:sldId id="848" r:id="rId62"/>
    <p:sldId id="849" r:id="rId63"/>
    <p:sldId id="850" r:id="rId64"/>
    <p:sldId id="851" r:id="rId65"/>
    <p:sldId id="852" r:id="rId66"/>
    <p:sldId id="853" r:id="rId67"/>
    <p:sldId id="854" r:id="rId68"/>
    <p:sldId id="855" r:id="rId69"/>
    <p:sldId id="856" r:id="rId70"/>
    <p:sldId id="857" r:id="rId71"/>
    <p:sldId id="858" r:id="rId72"/>
    <p:sldId id="859" r:id="rId73"/>
    <p:sldId id="860" r:id="rId74"/>
    <p:sldId id="861" r:id="rId75"/>
    <p:sldId id="862" r:id="rId76"/>
    <p:sldId id="863" r:id="rId77"/>
    <p:sldId id="864" r:id="rId78"/>
    <p:sldId id="865" r:id="rId79"/>
    <p:sldId id="866" r:id="rId80"/>
    <p:sldId id="867" r:id="rId81"/>
    <p:sldId id="868" r:id="rId82"/>
    <p:sldId id="869" r:id="rId83"/>
    <p:sldId id="870" r:id="rId84"/>
    <p:sldId id="871" r:id="rId85"/>
    <p:sldId id="872" r:id="rId86"/>
    <p:sldId id="873" r:id="rId87"/>
    <p:sldId id="874" r:id="rId88"/>
    <p:sldId id="875" r:id="rId8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95" d="100"/>
          <a:sy n="95" d="100"/>
        </p:scale>
        <p:origin x="-138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notesMaster" Target="notesMasters/notesMaster1.xml"/><Relationship Id="rId91" Type="http://schemas.openxmlformats.org/officeDocument/2006/relationships/printerSettings" Target="printerSettings/printerSettings1.bin"/><Relationship Id="rId92" Type="http://schemas.openxmlformats.org/officeDocument/2006/relationships/commentAuthors" Target="commentAuthors.xml"/><Relationship Id="rId93" Type="http://schemas.openxmlformats.org/officeDocument/2006/relationships/presProps" Target="presProps.xml"/><Relationship Id="rId94" Type="http://schemas.openxmlformats.org/officeDocument/2006/relationships/viewProps" Target="viewProps.xml"/><Relationship Id="rId95" Type="http://schemas.openxmlformats.org/officeDocument/2006/relationships/theme" Target="theme/theme1.xml"/><Relationship Id="rId9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17/08/17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      Lecture 4: </a:t>
            </a:r>
            <a:r>
              <a:rPr lang="en-US" sz="3400" dirty="0" smtClean="0">
                <a:solidFill>
                  <a:srgbClr val="0033CC"/>
                </a:solidFill>
              </a:rPr>
              <a:t> NP-complete problems, </a:t>
            </a:r>
            <a:r>
              <a:rPr lang="en-US" sz="3400" dirty="0" smtClean="0">
                <a:solidFill>
                  <a:srgbClr val="0033CC"/>
                </a:solidFill>
              </a:rPr>
              <a:t>NTMs,</a:t>
            </a:r>
            <a:endParaRPr lang="en-US" sz="3400" dirty="0" smtClean="0">
              <a:solidFill>
                <a:srgbClr val="0033CC"/>
              </a:solidFill>
            </a:endParaRP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Search versus Decision                   </a:t>
            </a:r>
            <a:endParaRPr lang="en-US" sz="3400" dirty="0" smtClean="0">
              <a:solidFill>
                <a:srgbClr val="0033CC"/>
              </a:solidFill>
            </a:endParaRP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</a:t>
            </a:r>
            <a:r>
              <a:rPr lang="en-US" dirty="0" smtClean="0"/>
              <a:t>:  </a:t>
            </a:r>
            <a:r>
              <a:rPr lang="en-US" dirty="0" smtClean="0"/>
              <a:t>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Cook-Levin.</a:t>
            </a:r>
            <a:r>
              <a:rPr lang="en-US" sz="2800" dirty="0" smtClean="0"/>
              <a:t> There’s some constant </a:t>
            </a:r>
            <a:r>
              <a:rPr lang="en-US" sz="2800" dirty="0" smtClean="0">
                <a:solidFill>
                  <a:schemeClr val="accent3"/>
                </a:solidFill>
              </a:rPr>
              <a:t>k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5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/>
              <a:t>CNF</a:t>
            </a:r>
            <a:r>
              <a:rPr lang="en-US" sz="2800" dirty="0" smtClean="0"/>
              <a:t> 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2CNF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A50021"/>
                </a:solidFill>
              </a:rPr>
              <a:t>k</a:t>
            </a:r>
            <a:r>
              <a:rPr lang="en-US" sz="2800" dirty="0" err="1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A50021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000000"/>
                </a:solidFill>
              </a:rPr>
              <a:t> Proof sketch:   </a:t>
            </a:r>
            <a:r>
              <a:rPr lang="en-US" dirty="0">
                <a:solidFill>
                  <a:srgbClr val="CC0000"/>
                </a:solidFill>
              </a:rPr>
              <a:t>(x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4</a:t>
            </a:r>
            <a:r>
              <a:rPr lang="en-US" dirty="0" smtClean="0">
                <a:solidFill>
                  <a:srgbClr val="CC0000"/>
                </a:solidFill>
              </a:rPr>
              <a:t> 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>
                <a:solidFill>
                  <a:srgbClr val="CC0000"/>
                </a:solidFill>
              </a:rPr>
              <a:t>   (</a:t>
            </a:r>
            <a:r>
              <a:rPr lang="en-US" dirty="0">
                <a:solidFill>
                  <a:srgbClr val="CC0000"/>
                </a:solidFill>
              </a:rPr>
              <a:t>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x</a:t>
            </a:r>
            <a:r>
              <a:rPr lang="en-US" baseline="-25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z) ∧ (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¬x</a:t>
            </a:r>
            <a:r>
              <a:rPr lang="en-US" baseline="-25000" dirty="0">
                <a:solidFill>
                  <a:srgbClr val="CC0000"/>
                </a:solidFill>
              </a:rPr>
              <a:t>4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¬z)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.</a:t>
            </a:r>
            <a:endParaRPr lang="en-US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9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55750"/>
            <a:ext cx="8763000" cy="1359050"/>
          </a:xfrm>
        </p:spPr>
        <p:txBody>
          <a:bodyPr>
            <a:normAutofit/>
          </a:bodyPr>
          <a:lstStyle/>
          <a:p>
            <a:r>
              <a:rPr lang="en-US" dirty="0" smtClean="0"/>
              <a:t>      More NP-complete problems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118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NP-complete problems: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Independent Set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Clique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Vertex Cover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Max-Cut  </a:t>
            </a:r>
            <a:r>
              <a:rPr lang="en-IN" sz="2800" dirty="0">
                <a:solidFill>
                  <a:schemeClr val="bg1">
                    <a:lumMod val="65000"/>
                  </a:schemeClr>
                </a:solidFill>
              </a:rPr>
              <a:t>(NP-hard)</a:t>
            </a:r>
            <a:endParaRPr lang="en-IN" sz="2800" dirty="0">
              <a:solidFill>
                <a:srgbClr val="000000"/>
              </a:solidFill>
            </a:endParaRPr>
          </a:p>
          <a:p>
            <a:endParaRPr lang="en-IN" sz="2200" dirty="0" smtClean="0">
              <a:solidFill>
                <a:srgbClr val="000000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3845" y="3074379"/>
            <a:ext cx="3483565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And many many other natural problems!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3673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INDSET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{</a:t>
            </a:r>
            <a:r>
              <a:rPr lang="en-IN" sz="2800" dirty="0" smtClean="0">
                <a:solidFill>
                  <a:srgbClr val="C32D2E"/>
                </a:solidFill>
              </a:rPr>
              <a:t>(G, k)</a:t>
            </a:r>
            <a:r>
              <a:rPr lang="en-IN" sz="2800" dirty="0" smtClean="0"/>
              <a:t>: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has independent set of size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}</a:t>
            </a:r>
            <a:endParaRPr lang="en-IN" dirty="0"/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Goal:  </a:t>
            </a:r>
            <a:r>
              <a:rPr lang="en-IN" sz="2800" dirty="0" smtClean="0"/>
              <a:t>Design a poly-time reduction </a:t>
            </a:r>
            <a:r>
              <a:rPr lang="en-IN" sz="2800" dirty="0" smtClean="0">
                <a:solidFill>
                  <a:schemeClr val="accent3"/>
                </a:solidFill>
              </a:rPr>
              <a:t>f</a:t>
            </a:r>
            <a:r>
              <a:rPr lang="en-IN" sz="2800" dirty="0" smtClean="0"/>
              <a:t> s.t.</a:t>
            </a:r>
          </a:p>
          <a:p>
            <a:pPr marL="82296" indent="0">
              <a:buNone/>
            </a:pPr>
            <a:endParaRPr lang="en-IN" sz="2800" dirty="0" smtClean="0">
              <a:solidFill>
                <a:srgbClr val="660066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3SAT: </a:t>
            </a:r>
            <a:r>
              <a:rPr lang="en-IN" sz="2800" dirty="0" smtClean="0"/>
              <a:t>Recall, a reduction is just an efficient algorithm that takes input a 3CNF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and outputs a </a:t>
            </a:r>
            <a:r>
              <a:rPr lang="en-IN" sz="2800" dirty="0" smtClean="0">
                <a:solidFill>
                  <a:schemeClr val="accent3"/>
                </a:solidFill>
              </a:rPr>
              <a:t>(G, k)</a:t>
            </a:r>
            <a:r>
              <a:rPr lang="en-IN" sz="2800" dirty="0" smtClean="0"/>
              <a:t> tuple s.t </a:t>
            </a:r>
            <a:endParaRPr lang="en-IN" sz="2200" dirty="0" smtClean="0"/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343918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x ∈ 3SAT           f(x)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INDSET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3810000" y="3657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5000" y="587758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chemeClr val="accent3"/>
                </a:solidFill>
              </a:rPr>
              <a:t> ∈ 3SAT           (G, k)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INDSET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886200" y="6096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819400" y="41910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For every clause </a:t>
            </a:r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 form a complete graph (cluster) on 7 vertices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791200" y="2895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A</a:t>
            </a:r>
            <a:r>
              <a:rPr lang="en-US" dirty="0" smtClean="0"/>
              <a:t> vertex stands for a partial assignment of the variables in </a:t>
            </a:r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that satisfies the clause</a:t>
            </a:r>
            <a:endParaRPr lang="en-US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5029200" y="31242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22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196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828800" y="3897868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0" y="38978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432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432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8288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74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098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629400" y="38862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0866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5438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438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6294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580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3152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m</a:t>
            </a:r>
            <a:endParaRPr lang="en-US" dirty="0"/>
          </a:p>
        </p:txBody>
      </p:sp>
      <p:cxnSp>
        <p:nvCxnSpPr>
          <p:cNvPr id="33" name="Straight Connector 32"/>
          <p:cNvCxnSpPr>
            <a:stCxn id="11" idx="7"/>
            <a:endCxn id="29" idx="4"/>
          </p:cNvCxnSpPr>
          <p:nvPr/>
        </p:nvCxnSpPr>
        <p:spPr>
          <a:xfrm>
            <a:off x="4789441" y="3897359"/>
            <a:ext cx="1878059" cy="7508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048000" y="46482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Add an edge between two vertices in two different clusters if the partial assignments they stand for are </a:t>
            </a:r>
            <a:r>
              <a:rPr lang="en-US" u="sng" dirty="0" smtClean="0"/>
              <a:t>incompatible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44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196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828800" y="3897868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0" y="38978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432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432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8288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74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098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629400" y="38862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0866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5438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438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6294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580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3152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m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5410200" y="3657600"/>
            <a:ext cx="762000" cy="381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38600" y="4800600"/>
            <a:ext cx="1524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048000" y="3733800"/>
            <a:ext cx="762000" cy="304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48000" y="5481935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Graph </a:t>
            </a:r>
            <a:r>
              <a:rPr lang="en-US" sz="2400" dirty="0" smtClean="0">
                <a:solidFill>
                  <a:srgbClr val="C32D2E"/>
                </a:solidFill>
              </a:rPr>
              <a:t>G</a:t>
            </a:r>
            <a:r>
              <a:rPr lang="en-US" sz="2400" dirty="0" smtClean="0"/>
              <a:t> on 7m vertices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631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1:  Independent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Reduction: </a:t>
            </a:r>
            <a:r>
              <a:rPr lang="en-IN" sz="2800" dirty="0" smtClean="0"/>
              <a:t>Let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IN" sz="2800" dirty="0"/>
              <a:t> </a:t>
            </a:r>
            <a:r>
              <a:rPr lang="en-IN" sz="2800" dirty="0" smtClean="0"/>
              <a:t>be a 3CNF with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 clauses and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variables. Assume, every clause has exactly 3 literals.</a:t>
            </a:r>
          </a:p>
          <a:p>
            <a:pPr algn="just"/>
            <a:endParaRPr lang="en-IN" sz="2800" dirty="0">
              <a:solidFill>
                <a:srgbClr val="660066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  <a:p>
            <a:pPr algn="just"/>
            <a:endParaRPr lang="en-IN" sz="2800" dirty="0">
              <a:solidFill>
                <a:srgbClr val="660066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  <a:p>
            <a:pPr algn="just"/>
            <a:endParaRPr lang="en-IN" sz="2800" dirty="0">
              <a:solidFill>
                <a:srgbClr val="660066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Obs:</a:t>
            </a:r>
            <a:r>
              <a:rPr lang="en-IN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/>
              <a:t>is satisfiable iff </a:t>
            </a:r>
            <a:r>
              <a:rPr lang="en-IN" sz="2800" dirty="0" smtClean="0">
                <a:solidFill>
                  <a:schemeClr val="accent3"/>
                </a:solidFill>
              </a:rPr>
              <a:t>G</a:t>
            </a:r>
            <a:r>
              <a:rPr lang="en-IN" sz="2800" dirty="0" smtClean="0"/>
              <a:t> has an ind set of size </a:t>
            </a:r>
            <a:r>
              <a:rPr lang="en-IN" sz="2800" dirty="0" smtClean="0">
                <a:solidFill>
                  <a:srgbClr val="C32D2E"/>
                </a:solidFill>
              </a:rPr>
              <a:t>m</a:t>
            </a:r>
            <a:r>
              <a:rPr lang="en-IN" sz="2800" dirty="0" smtClean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4038600" y="28194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95800" y="2819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530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672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419600" y="4114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828800" y="3897868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0" y="38978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8288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43200" y="4202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7432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828800" y="4583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0574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514600" y="4964668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09800" y="5193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6629400" y="3886200"/>
            <a:ext cx="990600" cy="1219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086600" y="3886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6294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543800" y="4191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438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629400" y="4572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8580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315200" y="4953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10400" y="5181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m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5410200" y="3657600"/>
            <a:ext cx="762000" cy="3810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038600" y="4800600"/>
            <a:ext cx="1524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048000" y="3733800"/>
            <a:ext cx="762000" cy="304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75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</a:t>
            </a:r>
            <a:r>
              <a:rPr lang="en-US" dirty="0" smtClean="0"/>
              <a:t> Cook</a:t>
            </a:r>
            <a:r>
              <a:rPr lang="en-US" dirty="0" smtClean="0"/>
              <a:t>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       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</a:t>
            </a: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1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2:  Clique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CLIQUE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{</a:t>
            </a:r>
            <a:r>
              <a:rPr lang="en-IN" sz="2800" dirty="0" smtClean="0">
                <a:solidFill>
                  <a:srgbClr val="C32D2E"/>
                </a:solidFill>
              </a:rPr>
              <a:t>(H, k)</a:t>
            </a:r>
            <a:r>
              <a:rPr lang="en-IN" sz="2800" dirty="0" smtClean="0"/>
              <a:t>: </a:t>
            </a:r>
            <a:r>
              <a:rPr lang="en-IN" sz="2800" dirty="0">
                <a:solidFill>
                  <a:srgbClr val="C32D2E"/>
                </a:solidFill>
              </a:rPr>
              <a:t>H</a:t>
            </a:r>
            <a:r>
              <a:rPr lang="en-IN" sz="2800" dirty="0" smtClean="0"/>
              <a:t> has a clique of size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}</a:t>
            </a:r>
            <a:endParaRPr lang="en-IN" dirty="0"/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Goal:  </a:t>
            </a:r>
            <a:r>
              <a:rPr lang="en-IN" sz="2800" dirty="0" smtClean="0"/>
              <a:t>Design a poly-time reduction </a:t>
            </a:r>
            <a:r>
              <a:rPr lang="en-IN" sz="2800" dirty="0" smtClean="0">
                <a:solidFill>
                  <a:schemeClr val="accent3"/>
                </a:solidFill>
              </a:rPr>
              <a:t>f</a:t>
            </a:r>
            <a:r>
              <a:rPr lang="en-IN" sz="2800" dirty="0" smtClean="0"/>
              <a:t> s.t.</a:t>
            </a:r>
          </a:p>
          <a:p>
            <a:pPr marL="82296" indent="0">
              <a:buNone/>
            </a:pPr>
            <a:endParaRPr lang="en-IN" sz="2800" dirty="0" smtClean="0">
              <a:solidFill>
                <a:srgbClr val="660066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INDSET: </a:t>
            </a:r>
            <a:r>
              <a:rPr lang="en-IN" sz="2800" dirty="0" smtClean="0"/>
              <a:t>The reduction algorithm computes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endParaRPr lang="en-IN" sz="2200" dirty="0" smtClean="0">
              <a:solidFill>
                <a:srgbClr val="C32D2E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351538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x ∈ INDSET           f(x)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CLIQUE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4114800" y="3733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52600" y="54102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C0000"/>
                </a:solidFill>
              </a:rPr>
              <a:t>(G, k)</a:t>
            </a:r>
            <a:r>
              <a:rPr lang="en-US" sz="2800" dirty="0" smtClean="0">
                <a:solidFill>
                  <a:schemeClr val="accent3"/>
                </a:solidFill>
              </a:rPr>
              <a:t> ∈ INDSET           (G, k)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CLIQUE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4724400" y="5638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2438400" y="48768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638800" y="54864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38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3:  Vertex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VCover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{</a:t>
            </a:r>
            <a:r>
              <a:rPr lang="en-IN" sz="2800" dirty="0" smtClean="0">
                <a:solidFill>
                  <a:srgbClr val="C32D2E"/>
                </a:solidFill>
              </a:rPr>
              <a:t>(H, k)</a:t>
            </a:r>
            <a:r>
              <a:rPr lang="en-IN" sz="2800" dirty="0" smtClean="0"/>
              <a:t>: </a:t>
            </a:r>
            <a:r>
              <a:rPr lang="en-IN" sz="2800" dirty="0">
                <a:solidFill>
                  <a:srgbClr val="C32D2E"/>
                </a:solidFill>
              </a:rPr>
              <a:t>H</a:t>
            </a:r>
            <a:r>
              <a:rPr lang="en-IN" sz="2800" dirty="0" smtClean="0"/>
              <a:t> has a vertex cover of size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}</a:t>
            </a:r>
            <a:endParaRPr lang="en-IN" dirty="0"/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Goal:  </a:t>
            </a:r>
            <a:r>
              <a:rPr lang="en-IN" sz="2800" dirty="0" smtClean="0"/>
              <a:t>Design a poly-time reduction </a:t>
            </a:r>
            <a:r>
              <a:rPr lang="en-IN" sz="2800" dirty="0" smtClean="0">
                <a:solidFill>
                  <a:schemeClr val="accent3"/>
                </a:solidFill>
              </a:rPr>
              <a:t>f</a:t>
            </a:r>
            <a:r>
              <a:rPr lang="en-IN" sz="2800" dirty="0" smtClean="0"/>
              <a:t> s.t.</a:t>
            </a:r>
          </a:p>
          <a:p>
            <a:pPr marL="82296" indent="0">
              <a:buNone/>
            </a:pPr>
            <a:endParaRPr lang="en-IN" sz="2800" dirty="0" smtClean="0">
              <a:solidFill>
                <a:srgbClr val="660066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INDSET: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n</a:t>
            </a:r>
            <a:r>
              <a:rPr lang="en-IN" sz="2800" dirty="0" smtClean="0"/>
              <a:t> be the number of vertices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 The reduction algorithm maps </a:t>
            </a:r>
            <a:r>
              <a:rPr lang="en-IN" sz="2800" dirty="0" smtClean="0">
                <a:solidFill>
                  <a:srgbClr val="C32D2E"/>
                </a:solidFill>
              </a:rPr>
              <a:t>(G, k)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(G, n-k)</a:t>
            </a:r>
            <a:r>
              <a:rPr lang="en-IN" sz="2800" dirty="0" smtClean="0"/>
              <a:t>.</a:t>
            </a:r>
            <a:endParaRPr lang="en-IN" sz="2200" dirty="0" smtClean="0">
              <a:solidFill>
                <a:srgbClr val="C32D2E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351538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</a:rPr>
              <a:t>x ∈ INDSET           f(x)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chemeClr val="accent3"/>
                </a:solidFill>
              </a:rPr>
              <a:t>VCover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4114800" y="3733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95400" y="587758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C0000"/>
                </a:solidFill>
              </a:rPr>
              <a:t>(G, k)</a:t>
            </a:r>
            <a:r>
              <a:rPr lang="en-US" sz="2800" dirty="0" smtClean="0">
                <a:solidFill>
                  <a:schemeClr val="accent3"/>
                </a:solidFill>
              </a:rPr>
              <a:t> ∈ INDSET           (G, n-k)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chemeClr val="accent3"/>
                </a:solidFill>
              </a:rPr>
              <a:t>VCover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4191000" y="610618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3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4:  0/1 Integer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0/1 IProg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:=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Set of satisfiable 0/1 integer programs </a:t>
            </a:r>
          </a:p>
          <a:p>
            <a:pPr algn="just"/>
            <a:r>
              <a:rPr lang="en-IN" sz="2800" dirty="0" smtClean="0"/>
              <a:t>A </a:t>
            </a:r>
            <a:r>
              <a:rPr lang="en-IN" sz="2800" u="sng" dirty="0" smtClean="0"/>
              <a:t>0/1 integer program</a:t>
            </a:r>
            <a:r>
              <a:rPr lang="en-IN" sz="2800" dirty="0" smtClean="0"/>
              <a:t> is a set of linear inequalities with rational coefficients and the variables are allowed to take only 0/1 values.</a:t>
            </a:r>
            <a:endParaRPr lang="en-IN" dirty="0"/>
          </a:p>
          <a:p>
            <a:pPr marL="82296" indent="0" algn="just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Reduction from 3SAT: </a:t>
            </a:r>
            <a:r>
              <a:rPr lang="en-IN" sz="2800" dirty="0" smtClean="0"/>
              <a:t>A clause is mapped to a linear inequality as follows</a:t>
            </a:r>
            <a:endParaRPr lang="en-IN" sz="2200" dirty="0" smtClean="0">
              <a:solidFill>
                <a:srgbClr val="C32D2E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54102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x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2400" dirty="0" smtClean="0">
                <a:solidFill>
                  <a:srgbClr val="C32D2E"/>
                </a:solidFill>
              </a:rPr>
              <a:t> x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  <a:latin typeface="ＭＳ ゴシック"/>
                <a:ea typeface="ＭＳ ゴシック"/>
                <a:cs typeface="ＭＳ ゴシック"/>
              </a:rPr>
              <a:t>∨ </a:t>
            </a:r>
            <a:r>
              <a:rPr lang="en-US" sz="2400" dirty="0" smtClean="0">
                <a:solidFill>
                  <a:srgbClr val="C32D2E"/>
                </a:solidFill>
              </a:rPr>
              <a:t>x</a:t>
            </a:r>
            <a:r>
              <a:rPr lang="en-US" sz="2400" baseline="-25000" dirty="0" smtClean="0">
                <a:solidFill>
                  <a:srgbClr val="C32D2E"/>
                </a:solidFill>
              </a:rPr>
              <a:t>3</a:t>
            </a:r>
            <a:r>
              <a:rPr lang="en-US" sz="2400" dirty="0" smtClean="0">
                <a:solidFill>
                  <a:srgbClr val="C32D2E"/>
                </a:solidFill>
              </a:rPr>
              <a:t>                 x</a:t>
            </a:r>
            <a:r>
              <a:rPr lang="en-US" sz="2400" baseline="-25000" dirty="0" smtClean="0">
                <a:solidFill>
                  <a:srgbClr val="C32D2E"/>
                </a:solidFill>
              </a:rPr>
              <a:t>1 </a:t>
            </a:r>
            <a:r>
              <a:rPr lang="en-US" sz="2400" dirty="0" smtClean="0">
                <a:solidFill>
                  <a:srgbClr val="C32D2E"/>
                </a:solidFill>
              </a:rPr>
              <a:t>+ (1</a:t>
            </a:r>
            <a:r>
              <a:rPr lang="en-US" sz="2400" dirty="0" smtClean="0">
                <a:solidFill>
                  <a:srgbClr val="C32D2E"/>
                </a:solidFill>
                <a:latin typeface="ＭＳ ゴシック"/>
                <a:ea typeface="ＭＳ ゴシック"/>
                <a:cs typeface="ＭＳ ゴシック"/>
              </a:rPr>
              <a:t>-</a:t>
            </a:r>
            <a:r>
              <a:rPr lang="en-US" sz="2400" dirty="0" smtClean="0">
                <a:solidFill>
                  <a:srgbClr val="C32D2E"/>
                </a:solidFill>
              </a:rPr>
              <a:t> x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) + x</a:t>
            </a:r>
            <a:r>
              <a:rPr lang="en-US" sz="2400" baseline="-25000" dirty="0" smtClean="0">
                <a:solidFill>
                  <a:srgbClr val="C32D2E"/>
                </a:solidFill>
              </a:rPr>
              <a:t>3</a:t>
            </a:r>
            <a:r>
              <a:rPr lang="en-US" sz="2400" dirty="0" smtClean="0">
                <a:solidFill>
                  <a:srgbClr val="C32D2E"/>
                </a:solidFill>
              </a:rPr>
              <a:t>  ≥  1</a:t>
            </a:r>
            <a:endParaRPr lang="en-US" sz="2400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14600" y="55626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ight Arrow 10"/>
          <p:cNvSpPr/>
          <p:nvPr/>
        </p:nvSpPr>
        <p:spPr>
          <a:xfrm>
            <a:off x="3962400" y="56388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5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Given a graph find a </a:t>
            </a:r>
            <a:r>
              <a:rPr lang="en-IN" sz="2800" u="sng" dirty="0" smtClean="0"/>
              <a:t>cut</a:t>
            </a:r>
            <a:r>
              <a:rPr lang="en-IN" sz="2800" dirty="0" smtClean="0"/>
              <a:t> with the max size.</a:t>
            </a:r>
          </a:p>
          <a:p>
            <a:r>
              <a:rPr lang="en-IN" sz="2800" dirty="0" smtClean="0"/>
              <a:t>A </a:t>
            </a:r>
            <a:r>
              <a:rPr lang="en-IN" sz="2800" i="1" dirty="0" smtClean="0"/>
              <a:t>cut</a:t>
            </a:r>
            <a:r>
              <a:rPr lang="en-IN" sz="2800" dirty="0" smtClean="0"/>
              <a:t> of </a:t>
            </a:r>
            <a:r>
              <a:rPr lang="en-IN" sz="2800" dirty="0" smtClean="0">
                <a:solidFill>
                  <a:schemeClr val="accent3"/>
                </a:solidFill>
              </a:rPr>
              <a:t>G = (V, E)</a:t>
            </a:r>
            <a:r>
              <a:rPr lang="en-IN" sz="2800" dirty="0" smtClean="0"/>
              <a:t> is a tuple </a:t>
            </a:r>
            <a:r>
              <a:rPr lang="en-IN" sz="2800" dirty="0" smtClean="0">
                <a:solidFill>
                  <a:srgbClr val="C32D2E"/>
                </a:solidFill>
              </a:rPr>
              <a:t>(U, V\U)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IN" sz="2800" dirty="0" smtClean="0">
                <a:solidFill>
                  <a:srgbClr val="C32D2E"/>
                </a:solidFill>
              </a:rPr>
              <a:t>V</a:t>
            </a:r>
            <a:r>
              <a:rPr lang="en-IN" sz="2800" dirty="0" smtClean="0"/>
              <a:t>.  </a:t>
            </a:r>
            <a:r>
              <a:rPr lang="en-IN" sz="2800" u="sng" dirty="0" smtClean="0"/>
              <a:t>Size</a:t>
            </a:r>
            <a:r>
              <a:rPr lang="en-IN" sz="2800" dirty="0" smtClean="0"/>
              <a:t> of a cut </a:t>
            </a:r>
            <a:r>
              <a:rPr lang="en-IN" sz="2800" dirty="0">
                <a:solidFill>
                  <a:srgbClr val="C32D2E"/>
                </a:solidFill>
              </a:rPr>
              <a:t>(U, V\U</a:t>
            </a:r>
            <a:r>
              <a:rPr lang="en-IN" sz="2800" dirty="0" smtClean="0">
                <a:solidFill>
                  <a:srgbClr val="C32D2E"/>
                </a:solidFill>
              </a:rPr>
              <a:t>) </a:t>
            </a:r>
            <a:r>
              <a:rPr lang="en-IN" sz="2800" dirty="0" smtClean="0"/>
              <a:t>is the number of edges from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V\U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rgbClr val="C32D2E"/>
                </a:solidFill>
              </a:rPr>
              <a:t>MinVCover:</a:t>
            </a:r>
            <a:r>
              <a:rPr lang="en-IN" sz="2800" dirty="0" smtClean="0"/>
              <a:t> Given </a:t>
            </a:r>
            <a:r>
              <a:rPr lang="en-IN" sz="2800" dirty="0" smtClean="0">
                <a:solidFill>
                  <a:schemeClr val="accent3"/>
                </a:solidFill>
              </a:rPr>
              <a:t>H</a:t>
            </a:r>
            <a:r>
              <a:rPr lang="en-IN" sz="2800" dirty="0" smtClean="0"/>
              <a:t>, find a Vcover with the min size.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Obs: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rgbClr val="C32D2E"/>
                </a:solidFill>
              </a:rPr>
              <a:t>MinVCover(H)</a:t>
            </a:r>
            <a:r>
              <a:rPr lang="en-IN" sz="2800" dirty="0" smtClean="0"/>
              <a:t>, we can readily check if </a:t>
            </a:r>
            <a:r>
              <a:rPr lang="en-IN" sz="2800" dirty="0" smtClean="0">
                <a:solidFill>
                  <a:srgbClr val="C32D2E"/>
                </a:solidFill>
              </a:rPr>
              <a:t>(H, k)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VCover</a:t>
            </a:r>
            <a:r>
              <a:rPr lang="en-IN" sz="2800" dirty="0" smtClean="0"/>
              <a:t>, for any </a:t>
            </a:r>
            <a:r>
              <a:rPr lang="en-IN" sz="2800" dirty="0" smtClean="0">
                <a:solidFill>
                  <a:srgbClr val="C32D2E"/>
                </a:solidFill>
              </a:rPr>
              <a:t>k</a:t>
            </a:r>
            <a:r>
              <a:rPr lang="en-IN" sz="2800" dirty="0" smtClean="0"/>
              <a:t>.  </a:t>
            </a:r>
          </a:p>
          <a:p>
            <a:endParaRPr lang="en-IN" sz="2800" dirty="0"/>
          </a:p>
          <a:p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48347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Given a graph find a </a:t>
            </a:r>
            <a:r>
              <a:rPr lang="en-IN" sz="2800" u="sng" dirty="0" smtClean="0"/>
              <a:t>cut</a:t>
            </a:r>
            <a:r>
              <a:rPr lang="en-IN" sz="2800" dirty="0" smtClean="0"/>
              <a:t> with the max size.</a:t>
            </a:r>
          </a:p>
          <a:p>
            <a:r>
              <a:rPr lang="en-IN" sz="2800" dirty="0" smtClean="0"/>
              <a:t>A </a:t>
            </a:r>
            <a:r>
              <a:rPr lang="en-IN" sz="2800" i="1" dirty="0" smtClean="0"/>
              <a:t>cut</a:t>
            </a:r>
            <a:r>
              <a:rPr lang="en-IN" sz="2800" dirty="0" smtClean="0"/>
              <a:t> of </a:t>
            </a:r>
            <a:r>
              <a:rPr lang="en-IN" sz="2800" dirty="0" smtClean="0">
                <a:solidFill>
                  <a:schemeClr val="accent3"/>
                </a:solidFill>
              </a:rPr>
              <a:t>G = (V, E)</a:t>
            </a:r>
            <a:r>
              <a:rPr lang="en-IN" sz="2800" dirty="0" smtClean="0"/>
              <a:t> is a tuple </a:t>
            </a:r>
            <a:r>
              <a:rPr lang="en-IN" sz="2800" dirty="0" smtClean="0">
                <a:solidFill>
                  <a:srgbClr val="C32D2E"/>
                </a:solidFill>
              </a:rPr>
              <a:t>(U, V\U)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IN" sz="2800" dirty="0" smtClean="0">
                <a:solidFill>
                  <a:srgbClr val="C32D2E"/>
                </a:solidFill>
              </a:rPr>
              <a:t>V</a:t>
            </a:r>
            <a:r>
              <a:rPr lang="en-IN" sz="2800" dirty="0" smtClean="0"/>
              <a:t>.  </a:t>
            </a:r>
            <a:r>
              <a:rPr lang="en-IN" sz="2800" u="sng" dirty="0" smtClean="0"/>
              <a:t>Size</a:t>
            </a:r>
            <a:r>
              <a:rPr lang="en-IN" sz="2800" dirty="0" smtClean="0"/>
              <a:t> of a cut </a:t>
            </a:r>
            <a:r>
              <a:rPr lang="en-IN" sz="2800" dirty="0">
                <a:solidFill>
                  <a:srgbClr val="C32D2E"/>
                </a:solidFill>
              </a:rPr>
              <a:t>(U, V\U</a:t>
            </a:r>
            <a:r>
              <a:rPr lang="en-IN" sz="2800" dirty="0" smtClean="0">
                <a:solidFill>
                  <a:srgbClr val="C32D2E"/>
                </a:solidFill>
              </a:rPr>
              <a:t>) </a:t>
            </a:r>
            <a:r>
              <a:rPr lang="en-IN" sz="2800" dirty="0" smtClean="0"/>
              <a:t>is the number of edges from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V\U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Goal:</a:t>
            </a:r>
            <a:r>
              <a:rPr lang="en-IN" sz="2800" dirty="0" smtClean="0"/>
              <a:t> A poly-time </a:t>
            </a:r>
            <a:r>
              <a:rPr lang="en-IN" sz="2800" u="sng" dirty="0" smtClean="0"/>
              <a:t>reduction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chemeClr val="accent3"/>
                </a:solidFill>
              </a:rPr>
              <a:t>VCover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</a:t>
            </a:r>
            <a:r>
              <a:rPr lang="en-IN" sz="2800" dirty="0" smtClean="0">
                <a:solidFill>
                  <a:schemeClr val="accent3"/>
                </a:solidFill>
              </a:rPr>
              <a:t>Size of a MaxCut(G)  =  2.|E(H)| - |MinVCover(H)|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62200" y="45059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32D2E"/>
                </a:solidFill>
              </a:rPr>
              <a:t>(H, k)                 G    </a:t>
            </a:r>
            <a:r>
              <a:rPr lang="en-US" sz="2800" dirty="0" err="1" smtClean="0"/>
              <a:t>s.t.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3657600" y="47244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f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5257800"/>
            <a:ext cx="7772400" cy="6858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7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/>
              <a:t>:</a:t>
            </a:r>
            <a:r>
              <a:rPr lang="en-IN" sz="2800" dirty="0" smtClean="0">
                <a:solidFill>
                  <a:srgbClr val="84AA33"/>
                </a:solidFill>
              </a:rPr>
              <a:t> </a:t>
            </a:r>
            <a:r>
              <a:rPr lang="en-IN" sz="2800" dirty="0" smtClean="0"/>
              <a:t>Given a graph find a </a:t>
            </a:r>
            <a:r>
              <a:rPr lang="en-IN" sz="2800" u="sng" dirty="0" smtClean="0"/>
              <a:t>cut</a:t>
            </a:r>
            <a:r>
              <a:rPr lang="en-IN" sz="2800" dirty="0" smtClean="0"/>
              <a:t> with the max size.</a:t>
            </a:r>
          </a:p>
          <a:p>
            <a:r>
              <a:rPr lang="en-IN" sz="2800" dirty="0" smtClean="0"/>
              <a:t>A </a:t>
            </a:r>
            <a:r>
              <a:rPr lang="en-IN" sz="2800" i="1" dirty="0" smtClean="0"/>
              <a:t>cut</a:t>
            </a:r>
            <a:r>
              <a:rPr lang="en-IN" sz="2800" dirty="0" smtClean="0"/>
              <a:t> of </a:t>
            </a:r>
            <a:r>
              <a:rPr lang="en-IN" sz="2800" dirty="0" smtClean="0">
                <a:solidFill>
                  <a:schemeClr val="accent3"/>
                </a:solidFill>
              </a:rPr>
              <a:t>G = (V, E)</a:t>
            </a:r>
            <a:r>
              <a:rPr lang="en-IN" sz="2800" dirty="0" smtClean="0"/>
              <a:t> is a tuple </a:t>
            </a:r>
            <a:r>
              <a:rPr lang="en-IN" sz="2800" dirty="0" smtClean="0">
                <a:solidFill>
                  <a:srgbClr val="C32D2E"/>
                </a:solidFill>
              </a:rPr>
              <a:t>(U, V\U)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IN" sz="2800" dirty="0" smtClean="0">
                <a:solidFill>
                  <a:srgbClr val="C32D2E"/>
                </a:solidFill>
              </a:rPr>
              <a:t>V</a:t>
            </a:r>
            <a:r>
              <a:rPr lang="en-IN" sz="2800" dirty="0" smtClean="0"/>
              <a:t>.  </a:t>
            </a:r>
            <a:r>
              <a:rPr lang="en-IN" sz="2800" u="sng" dirty="0" smtClean="0"/>
              <a:t>Size</a:t>
            </a:r>
            <a:r>
              <a:rPr lang="en-IN" sz="2800" dirty="0" smtClean="0"/>
              <a:t> of a cut </a:t>
            </a:r>
            <a:r>
              <a:rPr lang="en-IN" sz="2800" dirty="0">
                <a:solidFill>
                  <a:srgbClr val="C32D2E"/>
                </a:solidFill>
              </a:rPr>
              <a:t>(U, V\U</a:t>
            </a:r>
            <a:r>
              <a:rPr lang="en-IN" sz="2800" dirty="0" smtClean="0">
                <a:solidFill>
                  <a:srgbClr val="C32D2E"/>
                </a:solidFill>
              </a:rPr>
              <a:t>) </a:t>
            </a:r>
            <a:r>
              <a:rPr lang="en-IN" sz="2800" dirty="0" smtClean="0"/>
              <a:t>is the number of edges from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V\U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Goal:</a:t>
            </a:r>
            <a:r>
              <a:rPr lang="en-IN" sz="2800" dirty="0" smtClean="0"/>
              <a:t> A poly-time </a:t>
            </a:r>
            <a:r>
              <a:rPr lang="en-IN" sz="2800" u="sng" dirty="0" smtClean="0"/>
              <a:t>reduction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chemeClr val="accent3"/>
                </a:solidFill>
              </a:rPr>
              <a:t>VCover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32D2E"/>
                </a:solidFill>
              </a:rPr>
              <a:t>MaxCut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Thus, checking if </a:t>
            </a:r>
            <a:r>
              <a:rPr lang="en-IN" sz="2800" dirty="0">
                <a:solidFill>
                  <a:srgbClr val="C32D2E"/>
                </a:solidFill>
              </a:rPr>
              <a:t>(H, k) </a:t>
            </a:r>
            <a:r>
              <a:rPr lang="en-US" sz="2800" dirty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VCover </a:t>
            </a:r>
            <a:r>
              <a:rPr lang="en-IN" sz="2800" dirty="0" smtClean="0"/>
              <a:t>reduces to finding  </a:t>
            </a:r>
            <a:r>
              <a:rPr lang="en-IN" sz="2800" dirty="0" smtClean="0">
                <a:solidFill>
                  <a:schemeClr val="accent3"/>
                </a:solidFill>
              </a:rPr>
              <a:t>MaxCut(G).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62200" y="45059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32D2E"/>
                </a:solidFill>
              </a:rPr>
              <a:t>(H, k)                 G    </a:t>
            </a:r>
            <a:r>
              <a:rPr lang="en-US" sz="2800" dirty="0" err="1" smtClean="0"/>
              <a:t>s.t.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3657600" y="47244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f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2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84AA33"/>
                </a:solidFill>
              </a:rPr>
              <a:t>The reduction:</a:t>
            </a:r>
          </a:p>
          <a:p>
            <a:endParaRPr lang="en-IN" sz="2800" dirty="0" smtClean="0"/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is formed by adding a new vertex </a:t>
            </a:r>
            <a:r>
              <a:rPr lang="en-IN" sz="2800" dirty="0" smtClean="0">
                <a:solidFill>
                  <a:srgbClr val="C32D2E"/>
                </a:solidFill>
              </a:rPr>
              <a:t>w</a:t>
            </a:r>
            <a:r>
              <a:rPr lang="en-IN" sz="2800" dirty="0" smtClean="0"/>
              <a:t> and adding </a:t>
            </a:r>
            <a:r>
              <a:rPr lang="en-IN" sz="2800" dirty="0" smtClean="0">
                <a:solidFill>
                  <a:srgbClr val="C32D2E"/>
                </a:solidFill>
              </a:rPr>
              <a:t>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</a:t>
            </a:r>
            <a:r>
              <a:rPr lang="en-IN" sz="2800" dirty="0" smtClean="0"/>
              <a:t> edges between every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</a:t>
            </a:r>
            <a:r>
              <a:rPr lang="en-IN" sz="2800" dirty="0" smtClean="0">
                <a:solidFill>
                  <a:srgbClr val="C32D2E"/>
                </a:solidFill>
              </a:rPr>
              <a:t>V(H)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32D2E"/>
                </a:solidFill>
              </a:rPr>
              <a:t>w</a:t>
            </a:r>
            <a:r>
              <a:rPr lang="en-IN" sz="2800" dirty="0" smtClean="0"/>
              <a:t>.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76600" y="18389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32D2E"/>
                </a:solidFill>
              </a:rPr>
              <a:t>(H, k)                 G   </a:t>
            </a:r>
            <a:endParaRPr lang="en-US" sz="2800" dirty="0"/>
          </a:p>
        </p:txBody>
      </p:sp>
      <p:sp>
        <p:nvSpPr>
          <p:cNvPr id="9" name="Right Arrow 8"/>
          <p:cNvSpPr/>
          <p:nvPr/>
        </p:nvSpPr>
        <p:spPr>
          <a:xfrm>
            <a:off x="4572000" y="2057400"/>
            <a:ext cx="6858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1676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f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219200" y="3200400"/>
            <a:ext cx="1905000" cy="1524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4267200" y="3124200"/>
            <a:ext cx="1905000" cy="1524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90800" y="3581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15000" y="3505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0" y="3505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10200" y="3429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</a:t>
            </a:r>
            <a:endParaRPr lang="en-US" sz="2400" dirty="0"/>
          </a:p>
        </p:txBody>
      </p:sp>
      <p:sp>
        <p:nvSpPr>
          <p:cNvPr id="14" name="Oval 13"/>
          <p:cNvSpPr/>
          <p:nvPr/>
        </p:nvSpPr>
        <p:spPr>
          <a:xfrm>
            <a:off x="7391400" y="3048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543800" y="2971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</a:p>
        </p:txBody>
      </p:sp>
      <p:cxnSp>
        <p:nvCxnSpPr>
          <p:cNvPr id="17" name="Curved Connector 16"/>
          <p:cNvCxnSpPr>
            <a:stCxn id="11" idx="7"/>
            <a:endCxn id="14" idx="0"/>
          </p:cNvCxnSpPr>
          <p:nvPr/>
        </p:nvCxnSpPr>
        <p:spPr>
          <a:xfrm rot="5400000" flipH="1" flipV="1">
            <a:off x="6370591" y="2457451"/>
            <a:ext cx="468359" cy="1649459"/>
          </a:xfrm>
          <a:prstGeom prst="curvedConnector3">
            <a:avLst>
              <a:gd name="adj1" fmla="val 14880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rot="5400000" flipH="1" flipV="1">
            <a:off x="6381750" y="2522491"/>
            <a:ext cx="468359" cy="1649459"/>
          </a:xfrm>
          <a:prstGeom prst="curvedConnector3">
            <a:avLst>
              <a:gd name="adj1" fmla="val -6241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11" idx="1"/>
            <a:endCxn id="14" idx="3"/>
          </p:cNvCxnSpPr>
          <p:nvPr/>
        </p:nvCxnSpPr>
        <p:spPr>
          <a:xfrm rot="5400000" flipH="1" flipV="1">
            <a:off x="6362700" y="2476500"/>
            <a:ext cx="403318" cy="1676400"/>
          </a:xfrm>
          <a:prstGeom prst="curvedConnector3">
            <a:avLst>
              <a:gd name="adj1" fmla="val 12623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4880547">
            <a:off x="6210065" y="3188488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….</a:t>
            </a:r>
            <a:endParaRPr lang="en-US" sz="3000" dirty="0"/>
          </a:p>
        </p:txBody>
      </p:sp>
      <p:sp>
        <p:nvSpPr>
          <p:cNvPr id="33" name="TextBox 32"/>
          <p:cNvSpPr txBox="1"/>
          <p:nvPr/>
        </p:nvSpPr>
        <p:spPr>
          <a:xfrm>
            <a:off x="6400800" y="4038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3"/>
                </a:solidFill>
              </a:rPr>
              <a:t>deg</a:t>
            </a:r>
            <a:r>
              <a:rPr lang="en-US" baseline="-25000" dirty="0" err="1" smtClean="0">
                <a:solidFill>
                  <a:schemeClr val="accent3"/>
                </a:solidFill>
              </a:rPr>
              <a:t>H</a:t>
            </a:r>
            <a:r>
              <a:rPr lang="en-US" dirty="0" smtClean="0">
                <a:solidFill>
                  <a:schemeClr val="accent3"/>
                </a:solidFill>
              </a:rPr>
              <a:t>(u) – 1</a:t>
            </a:r>
            <a:r>
              <a:rPr lang="en-US" dirty="0" smtClean="0"/>
              <a:t> edges between </a:t>
            </a:r>
            <a:r>
              <a:rPr lang="en-US" dirty="0" smtClean="0">
                <a:solidFill>
                  <a:srgbClr val="C32D2E"/>
                </a:solidFill>
              </a:rPr>
              <a:t>u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32D2E"/>
                </a:solidFill>
              </a:rPr>
              <a:t>w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81200" y="4876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H</a:t>
            </a:r>
            <a:endParaRPr lang="en-US" sz="2400" dirty="0">
              <a:solidFill>
                <a:srgbClr val="C32D2E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29200" y="4800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32D2E"/>
                </a:solidFill>
              </a:rPr>
              <a:t>G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3505200" y="3733800"/>
            <a:ext cx="4572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5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</a:t>
            </a:r>
            <a:r>
              <a:rPr lang="en-IN" sz="2800" dirty="0" smtClean="0">
                <a:solidFill>
                  <a:schemeClr val="accent3"/>
                </a:solidFill>
              </a:rPr>
              <a:t>MaxCut</a:t>
            </a:r>
            <a:r>
              <a:rPr lang="en-IN" sz="2800" dirty="0">
                <a:solidFill>
                  <a:schemeClr val="accent3"/>
                </a:solidFill>
              </a:rPr>
              <a:t>(G</a:t>
            </a:r>
            <a:r>
              <a:rPr lang="en-IN" sz="2800" dirty="0" smtClean="0">
                <a:solidFill>
                  <a:schemeClr val="accent3"/>
                </a:solidFill>
              </a:rPr>
              <a:t>)|  </a:t>
            </a:r>
            <a:r>
              <a:rPr lang="en-IN" sz="2800" dirty="0">
                <a:solidFill>
                  <a:schemeClr val="accent3"/>
                </a:solidFill>
              </a:rPr>
              <a:t>=  2.|E(H)| - |MinVCover(H)|</a:t>
            </a:r>
          </a:p>
        </p:txBody>
      </p:sp>
    </p:spTree>
    <p:extLst>
      <p:ext uri="{BB962C8B-B14F-4D97-AF65-F5344CB8AC3E}">
        <p14:creationId xmlns:p14="http://schemas.microsoft.com/office/powerpoint/2010/main" val="177428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17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no. of edges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 with </a:t>
            </a:r>
            <a:r>
              <a:rPr lang="en-IN" sz="2800" u="sng" dirty="0" smtClean="0"/>
              <a:t>exactly one</a:t>
            </a:r>
            <a:r>
              <a:rPr lang="en-IN" sz="2800" dirty="0" smtClean="0"/>
              <a:t> end</a:t>
            </a:r>
            <a:r>
              <a:rPr lang="en-IN" sz="2800" dirty="0"/>
              <a:t> </a:t>
            </a:r>
            <a:r>
              <a:rPr lang="en-IN" sz="2800" dirty="0" smtClean="0"/>
              <a:t>vertex incident on a vertex in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1</a:t>
            </a:r>
          </a:p>
          <a:p>
            <a:pPr algn="just"/>
            <a:endParaRPr lang="en-US" sz="2800" dirty="0" smtClean="0"/>
          </a:p>
          <a:p>
            <a:pPr marL="713232" lvl="2" indent="0" algn="just">
              <a:buNone/>
            </a:pPr>
            <a:endParaRPr lang="en-US" u="sng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72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no. of edges going out of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20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size of the cut </a:t>
            </a:r>
            <a:r>
              <a:rPr lang="en-IN" sz="2800" dirty="0">
                <a:solidFill>
                  <a:srgbClr val="C32D2E"/>
                </a:solidFill>
              </a:rPr>
              <a:t>(U, V\U + w</a:t>
            </a:r>
            <a:r>
              <a:rPr lang="en-IN" sz="2800" dirty="0" smtClean="0">
                <a:solidFill>
                  <a:srgbClr val="C32D2E"/>
                </a:solidFill>
              </a:rPr>
              <a:t>)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09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no. of edges in </a:t>
            </a:r>
            <a:r>
              <a:rPr lang="en-IN" sz="2800" dirty="0">
                <a:solidFill>
                  <a:srgbClr val="C32D2E"/>
                </a:solidFill>
              </a:rPr>
              <a:t>H</a:t>
            </a:r>
            <a:r>
              <a:rPr lang="en-IN" sz="2800" dirty="0" smtClean="0"/>
              <a:t> with </a:t>
            </a:r>
            <a:r>
              <a:rPr lang="en-IN" sz="2800" u="sng" dirty="0" smtClean="0"/>
              <a:t>exactly one</a:t>
            </a:r>
            <a:r>
              <a:rPr lang="en-IN" sz="2800" dirty="0" smtClean="0"/>
              <a:t> end</a:t>
            </a:r>
            <a:r>
              <a:rPr lang="en-IN" sz="2800" dirty="0"/>
              <a:t> </a:t>
            </a:r>
            <a:r>
              <a:rPr lang="en-IN" sz="2800" dirty="0" smtClean="0"/>
              <a:t>vertex incident on a vertex in </a:t>
            </a:r>
            <a:r>
              <a:rPr lang="en-IN" sz="28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/>
              <a:t>.</a:t>
            </a:r>
            <a:endParaRPr lang="en-IN" sz="2800" dirty="0"/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04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 </a:t>
            </a:r>
            <a:r>
              <a:rPr lang="en-IN" sz="2800" dirty="0">
                <a:solidFill>
                  <a:schemeClr val="accent3"/>
                </a:solidFill>
              </a:rPr>
              <a:t>|MaxCut(G)|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+ Σ (deg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1)</a:t>
            </a:r>
          </a:p>
          <a:p>
            <a:pPr marL="82296" indent="0" algn="just">
              <a:buNone/>
            </a:pPr>
            <a:r>
              <a:rPr lang="en-IN" sz="2800" dirty="0" smtClean="0">
                <a:solidFill>
                  <a:srgbClr val="C32D2E"/>
                </a:solidFill>
              </a:rPr>
              <a:t>                   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                   = </a:t>
            </a:r>
            <a:r>
              <a:rPr lang="en-IN" sz="2800" dirty="0">
                <a:solidFill>
                  <a:srgbClr val="C32D2E"/>
                </a:solidFill>
              </a:rPr>
              <a:t>S</a:t>
            </a:r>
            <a:r>
              <a:rPr lang="en-IN" sz="2800" baseline="-25000" dirty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+ </a:t>
            </a:r>
            <a:r>
              <a:rPr lang="en-IN" sz="2800" dirty="0" smtClean="0">
                <a:solidFill>
                  <a:srgbClr val="C32D2E"/>
                </a:solidFill>
              </a:rPr>
              <a:t>Σdeg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– </a:t>
            </a:r>
            <a:r>
              <a:rPr lang="en-IN" sz="2800" dirty="0" smtClean="0">
                <a:solidFill>
                  <a:srgbClr val="C32D2E"/>
                </a:solidFill>
              </a:rPr>
              <a:t>|U|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5257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22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>
                <a:solidFill>
                  <a:schemeClr val="accent3"/>
                </a:solidFill>
              </a:rPr>
              <a:t>|</a:t>
            </a:r>
            <a:r>
              <a:rPr lang="en-IN" sz="2800" dirty="0">
                <a:solidFill>
                  <a:schemeClr val="accent3"/>
                </a:solidFill>
              </a:rPr>
              <a:t>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+ Σ (deg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1)</a:t>
            </a:r>
          </a:p>
          <a:p>
            <a:pPr marL="82296" indent="0" algn="just">
              <a:buNone/>
            </a:pPr>
            <a:r>
              <a:rPr lang="en-IN" sz="2800" dirty="0" smtClean="0">
                <a:solidFill>
                  <a:srgbClr val="C32D2E"/>
                </a:solidFill>
              </a:rPr>
              <a:t>                   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                   = </a:t>
            </a:r>
            <a:r>
              <a:rPr lang="en-IN" sz="2800" dirty="0">
                <a:solidFill>
                  <a:srgbClr val="C32D2E"/>
                </a:solidFill>
              </a:rPr>
              <a:t>S</a:t>
            </a:r>
            <a:r>
              <a:rPr lang="en-IN" sz="2800" baseline="-25000" dirty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+ </a:t>
            </a:r>
            <a:r>
              <a:rPr lang="en-IN" sz="2800" dirty="0" smtClean="0">
                <a:solidFill>
                  <a:srgbClr val="C32D2E"/>
                </a:solidFill>
              </a:rPr>
              <a:t>Σdeg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– </a:t>
            </a:r>
            <a:r>
              <a:rPr lang="en-IN" sz="2800" dirty="0" smtClean="0">
                <a:solidFill>
                  <a:srgbClr val="C32D2E"/>
                </a:solidFill>
              </a:rPr>
              <a:t>|U|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5257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819400" y="4572000"/>
            <a:ext cx="2819400" cy="11430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6" idx="5"/>
          </p:cNvCxnSpPr>
          <p:nvPr/>
        </p:nvCxnSpPr>
        <p:spPr>
          <a:xfrm>
            <a:off x="5225908" y="5547612"/>
            <a:ext cx="565292" cy="1673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7400" y="56388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accent4"/>
                </a:solidFill>
              </a:rPr>
              <a:t>Obs</a:t>
            </a:r>
            <a:r>
              <a:rPr lang="en-US" dirty="0" smtClean="0">
                <a:solidFill>
                  <a:schemeClr val="accent4"/>
                </a:solidFill>
              </a:rPr>
              <a:t>: </a:t>
            </a:r>
            <a:r>
              <a:rPr lang="en-US" dirty="0" smtClean="0"/>
              <a:t>Twice the number of edges in </a:t>
            </a:r>
            <a:r>
              <a:rPr lang="en-US" dirty="0" smtClean="0">
                <a:solidFill>
                  <a:srgbClr val="C32D2E"/>
                </a:solidFill>
              </a:rPr>
              <a:t>H</a:t>
            </a:r>
            <a:r>
              <a:rPr lang="en-US" dirty="0" smtClean="0"/>
              <a:t> with </a:t>
            </a:r>
            <a:r>
              <a:rPr lang="en-US" u="sng" dirty="0" smtClean="0"/>
              <a:t>at least one</a:t>
            </a:r>
            <a:r>
              <a:rPr lang="en-US" dirty="0" smtClean="0"/>
              <a:t> end vertex in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68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C</a:t>
            </a:r>
            <a:r>
              <a:rPr lang="en-IN" sz="2800" dirty="0" smtClean="0">
                <a:solidFill>
                  <a:schemeClr val="accent4"/>
                </a:solidFill>
              </a:rPr>
              <a:t>laim: </a:t>
            </a:r>
            <a:r>
              <a:rPr lang="en-IN" sz="2800" dirty="0" smtClean="0">
                <a:solidFill>
                  <a:schemeClr val="accent4"/>
                </a:solidFill>
              </a:rPr>
              <a:t> </a:t>
            </a:r>
            <a:r>
              <a:rPr lang="en-IN" sz="2800" dirty="0" smtClean="0">
                <a:solidFill>
                  <a:schemeClr val="accent3"/>
                </a:solidFill>
              </a:rPr>
              <a:t>|</a:t>
            </a:r>
            <a:r>
              <a:rPr lang="en-IN" sz="2800" dirty="0">
                <a:solidFill>
                  <a:schemeClr val="accent3"/>
                </a:solidFill>
              </a:rPr>
              <a:t>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</a:t>
            </a:r>
            <a:r>
              <a:rPr lang="en-IN" sz="2800" dirty="0" smtClean="0">
                <a:solidFill>
                  <a:schemeClr val="accent4"/>
                </a:solidFill>
              </a:rPr>
              <a:t>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=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+ Σ (deg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 smtClean="0">
                <a:solidFill>
                  <a:srgbClr val="C32D2E"/>
                </a:solidFill>
              </a:rPr>
              <a:t>(u) – 1)</a:t>
            </a:r>
          </a:p>
          <a:p>
            <a:pPr marL="82296" indent="0" algn="just">
              <a:buNone/>
            </a:pPr>
            <a:r>
              <a:rPr lang="en-IN" sz="2800" dirty="0" smtClean="0">
                <a:solidFill>
                  <a:srgbClr val="C32D2E"/>
                </a:solidFill>
              </a:rPr>
              <a:t>                    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                   = </a:t>
            </a:r>
            <a:r>
              <a:rPr lang="en-IN" sz="2800" dirty="0">
                <a:solidFill>
                  <a:srgbClr val="C32D2E"/>
                </a:solidFill>
              </a:rPr>
              <a:t>S</a:t>
            </a:r>
            <a:r>
              <a:rPr lang="en-IN" sz="2800" baseline="-25000" dirty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+ </a:t>
            </a:r>
            <a:r>
              <a:rPr lang="en-IN" sz="2800" dirty="0" smtClean="0">
                <a:solidFill>
                  <a:srgbClr val="C32D2E"/>
                </a:solidFill>
              </a:rPr>
              <a:t>Σdeg</a:t>
            </a:r>
            <a:r>
              <a:rPr lang="en-IN" sz="2800" baseline="-25000" dirty="0" smtClean="0">
                <a:solidFill>
                  <a:srgbClr val="C32D2E"/>
                </a:solidFill>
              </a:rPr>
              <a:t>H</a:t>
            </a:r>
            <a:r>
              <a:rPr lang="en-IN" sz="2800" dirty="0">
                <a:solidFill>
                  <a:srgbClr val="C32D2E"/>
                </a:solidFill>
              </a:rPr>
              <a:t>(u) – </a:t>
            </a:r>
            <a:r>
              <a:rPr lang="en-IN" sz="2800" dirty="0" smtClean="0">
                <a:solidFill>
                  <a:srgbClr val="C32D2E"/>
                </a:solidFill>
              </a:rPr>
              <a:t>|U</a:t>
            </a:r>
            <a:r>
              <a:rPr lang="en-IN" sz="2800" dirty="0" smtClean="0">
                <a:solidFill>
                  <a:srgbClr val="C32D2E"/>
                </a:solidFill>
              </a:rPr>
              <a:t>|</a:t>
            </a:r>
          </a:p>
          <a:p>
            <a:pPr marL="82296" indent="0" algn="just">
              <a:buNone/>
            </a:pPr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r>
              <a:rPr lang="en-IN" sz="2800" dirty="0">
                <a:solidFill>
                  <a:srgbClr val="C32D2E"/>
                </a:solidFill>
              </a:rPr>
              <a:t>		  = </a:t>
            </a:r>
            <a:r>
              <a:rPr lang="en-IN" sz="2800" dirty="0" smtClean="0">
                <a:solidFill>
                  <a:srgbClr val="C32D2E"/>
                </a:solidFill>
              </a:rPr>
              <a:t>2</a:t>
            </a:r>
            <a:r>
              <a:rPr lang="en-IN" sz="2800" dirty="0">
                <a:solidFill>
                  <a:srgbClr val="C32D2E"/>
                </a:solidFill>
              </a:rPr>
              <a:t>.|E</a:t>
            </a:r>
            <a:r>
              <a:rPr lang="en-IN" sz="2800" baseline="-25000" dirty="0">
                <a:solidFill>
                  <a:srgbClr val="C32D2E"/>
                </a:solidFill>
              </a:rPr>
              <a:t>U</a:t>
            </a:r>
            <a:r>
              <a:rPr lang="en-IN" sz="2800" dirty="0">
                <a:solidFill>
                  <a:srgbClr val="C32D2E"/>
                </a:solidFill>
              </a:rPr>
              <a:t>(H)| - |U|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4267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5257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C32D2E"/>
                </a:solidFill>
              </a:rPr>
              <a:t>u</a:t>
            </a:r>
            <a:r>
              <a:rPr lang="en-US" sz="1600" dirty="0" err="1" smtClean="0">
                <a:solidFill>
                  <a:srgbClr val="C32D2E"/>
                </a:solidFill>
              </a:rPr>
              <a:t>∈</a:t>
            </a:r>
            <a:r>
              <a:rPr lang="en-US" sz="1600" dirty="0" err="1">
                <a:solidFill>
                  <a:srgbClr val="C32D2E"/>
                </a:solidFill>
              </a:rPr>
              <a:t>U</a:t>
            </a:r>
            <a:endParaRPr lang="en-US" sz="16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45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Claim:  </a:t>
            </a:r>
            <a:r>
              <a:rPr lang="en-IN" sz="2800" dirty="0" smtClean="0">
                <a:solidFill>
                  <a:schemeClr val="accent3"/>
                </a:solidFill>
              </a:rPr>
              <a:t>|</a:t>
            </a:r>
            <a:r>
              <a:rPr lang="en-IN" sz="2800" dirty="0">
                <a:solidFill>
                  <a:schemeClr val="accent3"/>
                </a:solidFill>
              </a:rPr>
              <a:t>MaxCut(G)|  =  2.|E(H)| - |MinVCover(H)|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Proof:</a:t>
            </a:r>
            <a:r>
              <a:rPr lang="en-IN" sz="2800" dirty="0" smtClean="0">
                <a:solidFill>
                  <a:schemeClr val="accent3"/>
                </a:solidFill>
              </a:rPr>
              <a:t> </a:t>
            </a:r>
            <a:r>
              <a:rPr lang="en-IN" sz="2800" dirty="0" smtClean="0"/>
              <a:t>Let </a:t>
            </a:r>
            <a:r>
              <a:rPr lang="en-IN" sz="2800" dirty="0" smtClean="0">
                <a:solidFill>
                  <a:schemeClr val="accent3"/>
                </a:solidFill>
              </a:rPr>
              <a:t>V(H) = V</a:t>
            </a:r>
            <a:r>
              <a:rPr lang="en-IN" sz="2800" dirty="0" smtClean="0"/>
              <a:t>. Then </a:t>
            </a:r>
            <a:r>
              <a:rPr lang="en-IN" sz="2800" dirty="0" smtClean="0">
                <a:solidFill>
                  <a:srgbClr val="C32D2E"/>
                </a:solidFill>
              </a:rPr>
              <a:t>V(G) = V + w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 smtClean="0"/>
              <a:t>   </a:t>
            </a:r>
            <a:r>
              <a:rPr lang="en-IN" sz="2800" dirty="0" smtClean="0"/>
              <a:t>Suppose </a:t>
            </a:r>
            <a:r>
              <a:rPr lang="en-IN" sz="2800" dirty="0" smtClean="0">
                <a:solidFill>
                  <a:srgbClr val="C32D2E"/>
                </a:solidFill>
              </a:rPr>
              <a:t>(U, V\U + w)</a:t>
            </a:r>
            <a:r>
              <a:rPr lang="en-IN" sz="2800" dirty="0" smtClean="0"/>
              <a:t> is a cut in </a:t>
            </a:r>
            <a:r>
              <a:rPr lang="en-IN" sz="28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</a:t>
            </a:r>
            <a:endParaRPr lang="en-IN" sz="2800" dirty="0"/>
          </a:p>
          <a:p>
            <a:pPr algn="just"/>
            <a:r>
              <a:rPr lang="en-IN" sz="2800" dirty="0" smtClean="0"/>
              <a:t>Then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baseline="-25000" dirty="0" smtClean="0">
                <a:solidFill>
                  <a:srgbClr val="C32D2E"/>
                </a:solidFill>
              </a:rPr>
              <a:t>G</a:t>
            </a:r>
            <a:r>
              <a:rPr lang="en-IN" sz="2800" dirty="0" smtClean="0">
                <a:solidFill>
                  <a:srgbClr val="C32D2E"/>
                </a:solidFill>
              </a:rPr>
              <a:t>(U)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= 2.|E</a:t>
            </a:r>
            <a:r>
              <a:rPr lang="en-IN" sz="2800" baseline="-25000" dirty="0" smtClean="0">
                <a:solidFill>
                  <a:srgbClr val="C32D2E"/>
                </a:solidFill>
              </a:rPr>
              <a:t>U</a:t>
            </a:r>
            <a:r>
              <a:rPr lang="en-IN" sz="2800" dirty="0" smtClean="0">
                <a:solidFill>
                  <a:srgbClr val="C32D2E"/>
                </a:solidFill>
              </a:rPr>
              <a:t>(H)| - |U</a:t>
            </a:r>
            <a:r>
              <a:rPr lang="en-IN" sz="2800" dirty="0" smtClean="0">
                <a:solidFill>
                  <a:srgbClr val="C32D2E"/>
                </a:solidFill>
              </a:rPr>
              <a:t>|</a:t>
            </a: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Proposition: </a:t>
            </a:r>
            <a:r>
              <a:rPr lang="en-IN" sz="2800" dirty="0" smtClean="0">
                <a:solidFill>
                  <a:srgbClr val="000000"/>
                </a:solidFill>
              </a:rPr>
              <a:t>If </a:t>
            </a:r>
            <a:r>
              <a:rPr lang="en-IN" sz="2800" dirty="0" smtClean="0">
                <a:solidFill>
                  <a:srgbClr val="C32D2E"/>
                </a:solidFill>
              </a:rPr>
              <a:t>(</a:t>
            </a:r>
            <a:r>
              <a:rPr lang="en-IN" sz="2800" dirty="0">
                <a:solidFill>
                  <a:srgbClr val="C32D2E"/>
                </a:solidFill>
              </a:rPr>
              <a:t>U, V\U + w) </a:t>
            </a:r>
            <a:r>
              <a:rPr lang="en-IN" sz="2800" dirty="0"/>
              <a:t>is a max cut in</a:t>
            </a:r>
            <a:r>
              <a:rPr lang="en-IN" sz="2800" dirty="0">
                <a:solidFill>
                  <a:srgbClr val="C32D2E"/>
                </a:solidFill>
              </a:rPr>
              <a:t> G </a:t>
            </a:r>
            <a:r>
              <a:rPr lang="en-IN" sz="2800" dirty="0" smtClean="0">
                <a:solidFill>
                  <a:srgbClr val="000000"/>
                </a:solidFill>
              </a:rPr>
              <a:t>then</a:t>
            </a:r>
            <a:r>
              <a:rPr lang="en-IN" sz="2800" dirty="0" smtClean="0">
                <a:solidFill>
                  <a:srgbClr val="C32D2E"/>
                </a:solidFill>
              </a:rPr>
              <a:t> </a:t>
            </a:r>
            <a:r>
              <a:rPr lang="en-IN" sz="2800" dirty="0">
                <a:solidFill>
                  <a:srgbClr val="C32D2E"/>
                </a:solidFill>
              </a:rPr>
              <a:t>U </a:t>
            </a:r>
            <a:r>
              <a:rPr lang="en-IN" sz="2800" dirty="0">
                <a:solidFill>
                  <a:srgbClr val="000000"/>
                </a:solidFill>
              </a:rPr>
              <a:t>is </a:t>
            </a:r>
            <a:r>
              <a:rPr lang="en-IN" sz="2800" dirty="0" smtClean="0">
                <a:solidFill>
                  <a:srgbClr val="000000"/>
                </a:solidFill>
              </a:rPr>
              <a:t>a vertex </a:t>
            </a:r>
            <a:r>
              <a:rPr lang="en-IN" sz="2800" dirty="0">
                <a:solidFill>
                  <a:srgbClr val="000000"/>
                </a:solidFill>
              </a:rPr>
              <a:t>cover in</a:t>
            </a:r>
            <a:r>
              <a:rPr lang="en-IN" sz="2800" dirty="0">
                <a:solidFill>
                  <a:srgbClr val="C32D2E"/>
                </a:solidFill>
              </a:rPr>
              <a:t> H.</a:t>
            </a:r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3886200"/>
            <a:ext cx="3581400" cy="5334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15000" y="38862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 </a:t>
            </a:r>
            <a:r>
              <a:rPr lang="en-US" sz="2400" dirty="0" err="1" smtClean="0"/>
              <a:t>Eqn</a:t>
            </a:r>
            <a:r>
              <a:rPr lang="en-US" sz="2400" dirty="0" smtClean="0"/>
              <a:t> (1)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60960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…proof of the claim follows from the above proposition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7705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 of the Proposition: </a:t>
            </a:r>
            <a:r>
              <a:rPr lang="en-IN" sz="2800" dirty="0" smtClean="0">
                <a:solidFill>
                  <a:srgbClr val="000000"/>
                </a:solidFill>
              </a:rPr>
              <a:t>Suppose </a:t>
            </a:r>
            <a:r>
              <a:rPr lang="en-IN" sz="2800" dirty="0" smtClean="0">
                <a:solidFill>
                  <a:schemeClr val="accent3"/>
                </a:solidFill>
              </a:rPr>
              <a:t>U</a:t>
            </a:r>
            <a:r>
              <a:rPr lang="en-IN" sz="2800" dirty="0" smtClean="0">
                <a:solidFill>
                  <a:srgbClr val="000000"/>
                </a:solidFill>
              </a:rPr>
              <a:t> is not a vertex cover</a:t>
            </a:r>
            <a:endParaRPr lang="en-IN" sz="2800" dirty="0" smtClean="0">
              <a:solidFill>
                <a:srgbClr val="000000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4495800" y="2971800"/>
            <a:ext cx="1371600" cy="1143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2209800" y="3657600"/>
            <a:ext cx="1600200" cy="1066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257800" y="3200400"/>
            <a:ext cx="22860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29200" y="2971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886200" y="3657600"/>
            <a:ext cx="457200" cy="152400"/>
          </a:xfrm>
          <a:prstGeom prst="line">
            <a:avLst/>
          </a:prstGeom>
          <a:ln w="508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705600" y="32766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0" y="3135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5240421" y="2632297"/>
            <a:ext cx="1537563" cy="704857"/>
          </a:xfrm>
          <a:custGeom>
            <a:avLst/>
            <a:gdLst>
              <a:gd name="connsiteX0" fmla="*/ 0 w 1537563"/>
              <a:gd name="connsiteY0" fmla="*/ 522650 h 704857"/>
              <a:gd name="connsiteX1" fmla="*/ 628316 w 1537563"/>
              <a:gd name="connsiteY1" fmla="*/ 1282 h 704857"/>
              <a:gd name="connsiteX2" fmla="*/ 1470526 w 1537563"/>
              <a:gd name="connsiteY2" fmla="*/ 656335 h 704857"/>
              <a:gd name="connsiteX3" fmla="*/ 1483895 w 1537563"/>
              <a:gd name="connsiteY3" fmla="*/ 656335 h 704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7563" h="704857">
                <a:moveTo>
                  <a:pt x="0" y="522650"/>
                </a:moveTo>
                <a:cubicBezTo>
                  <a:pt x="191614" y="250825"/>
                  <a:pt x="383228" y="-20999"/>
                  <a:pt x="628316" y="1282"/>
                </a:cubicBezTo>
                <a:cubicBezTo>
                  <a:pt x="873404" y="23563"/>
                  <a:pt x="1327930" y="547160"/>
                  <a:pt x="1470526" y="656335"/>
                </a:cubicBezTo>
                <a:cubicBezTo>
                  <a:pt x="1613122" y="765510"/>
                  <a:pt x="1483895" y="656335"/>
                  <a:pt x="1483895" y="656335"/>
                </a:cubicBezTo>
              </a:path>
            </a:pathLst>
          </a:cu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400800" y="2590800"/>
            <a:ext cx="1784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deg</a:t>
            </a:r>
            <a:r>
              <a:rPr lang="en-US" baseline="-25000" dirty="0" err="1" smtClean="0">
                <a:solidFill>
                  <a:srgbClr val="C32D2E"/>
                </a:solidFill>
              </a:rPr>
              <a:t>H</a:t>
            </a:r>
            <a:r>
              <a:rPr lang="en-US" dirty="0" smtClean="0">
                <a:solidFill>
                  <a:srgbClr val="C32D2E"/>
                </a:solidFill>
              </a:rPr>
              <a:t>(u)-1</a:t>
            </a:r>
            <a:r>
              <a:rPr lang="en-US" dirty="0" smtClean="0"/>
              <a:t> edges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0574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U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2400" y="2743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V\U + w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6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Example 5: Max Cut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Proof of the Proposition: </a:t>
            </a:r>
            <a:r>
              <a:rPr lang="en-IN" sz="2800" dirty="0" smtClean="0">
                <a:solidFill>
                  <a:srgbClr val="000000"/>
                </a:solidFill>
              </a:rPr>
              <a:t>Suppose </a:t>
            </a:r>
            <a:r>
              <a:rPr lang="en-IN" sz="2800" dirty="0" smtClean="0">
                <a:solidFill>
                  <a:schemeClr val="accent3"/>
                </a:solidFill>
              </a:rPr>
              <a:t>U</a:t>
            </a:r>
            <a:r>
              <a:rPr lang="en-IN" sz="2800" dirty="0" smtClean="0">
                <a:solidFill>
                  <a:srgbClr val="000000"/>
                </a:solidFill>
              </a:rPr>
              <a:t> is not a vertex cover</a:t>
            </a:r>
            <a:endParaRPr lang="en-IN" sz="2800" dirty="0" smtClean="0">
              <a:solidFill>
                <a:srgbClr val="000000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algn="just"/>
            <a:endParaRPr lang="en-IN" sz="2800" dirty="0">
              <a:solidFill>
                <a:srgbClr val="C32D2E"/>
              </a:solidFill>
            </a:endParaRPr>
          </a:p>
          <a:p>
            <a:pPr marL="82296" indent="0" algn="just">
              <a:buNone/>
            </a:pPr>
            <a:endParaRPr lang="en-IN" sz="2800" dirty="0" smtClean="0">
              <a:solidFill>
                <a:srgbClr val="660066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4495800" y="2971800"/>
            <a:ext cx="1371600" cy="11430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2209800" y="3657600"/>
            <a:ext cx="1600200" cy="10668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048000" y="3689866"/>
            <a:ext cx="2209800" cy="729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9400" y="4278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886200" y="3657600"/>
            <a:ext cx="457200" cy="152400"/>
          </a:xfrm>
          <a:prstGeom prst="line">
            <a:avLst/>
          </a:prstGeom>
          <a:ln w="4127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705600" y="32766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0" y="3135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38200" y="5269468"/>
            <a:ext cx="769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3366FF"/>
                </a:solidFill>
              </a:rPr>
              <a:t>Gain:</a:t>
            </a:r>
            <a:r>
              <a:rPr lang="en-US" sz="2000" dirty="0" smtClean="0">
                <a:solidFill>
                  <a:srgbClr val="C32D2E"/>
                </a:solidFill>
              </a:rPr>
              <a:t>  </a:t>
            </a:r>
            <a:r>
              <a:rPr lang="en-US" sz="2000" dirty="0" err="1" smtClean="0">
                <a:solidFill>
                  <a:srgbClr val="C32D2E"/>
                </a:solidFill>
              </a:rPr>
              <a:t>deg</a:t>
            </a:r>
            <a:r>
              <a:rPr lang="en-US" sz="2000" baseline="-25000" dirty="0" err="1" smtClean="0">
                <a:solidFill>
                  <a:srgbClr val="C32D2E"/>
                </a:solidFill>
              </a:rPr>
              <a:t>H</a:t>
            </a:r>
            <a:r>
              <a:rPr lang="en-US" sz="2000" dirty="0" smtClean="0">
                <a:solidFill>
                  <a:srgbClr val="C32D2E"/>
                </a:solidFill>
              </a:rPr>
              <a:t>(u)-1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32D2E"/>
                </a:solidFill>
              </a:rPr>
              <a:t>+ 1</a:t>
            </a:r>
            <a:r>
              <a:rPr lang="en-US" sz="2000" dirty="0" smtClean="0"/>
              <a:t> edges</a:t>
            </a:r>
          </a:p>
          <a:p>
            <a:r>
              <a:rPr lang="en-US" sz="2000" dirty="0" smtClean="0">
                <a:solidFill>
                  <a:srgbClr val="3366FF"/>
                </a:solidFill>
              </a:rPr>
              <a:t>Loss:</a:t>
            </a:r>
            <a:r>
              <a:rPr lang="en-US" sz="2000" dirty="0" smtClean="0"/>
              <a:t>  At most </a:t>
            </a:r>
            <a:r>
              <a:rPr lang="en-US" sz="2000" dirty="0" err="1">
                <a:solidFill>
                  <a:srgbClr val="C32D2E"/>
                </a:solidFill>
              </a:rPr>
              <a:t>deg</a:t>
            </a:r>
            <a:r>
              <a:rPr lang="en-US" sz="2000" baseline="-25000" dirty="0" err="1">
                <a:solidFill>
                  <a:srgbClr val="C32D2E"/>
                </a:solidFill>
              </a:rPr>
              <a:t>H</a:t>
            </a:r>
            <a:r>
              <a:rPr lang="en-US" sz="2000" dirty="0">
                <a:solidFill>
                  <a:srgbClr val="C32D2E"/>
                </a:solidFill>
              </a:rPr>
              <a:t>(u)-</a:t>
            </a:r>
            <a:r>
              <a:rPr lang="en-US" sz="2000" dirty="0" smtClean="0">
                <a:solidFill>
                  <a:srgbClr val="C32D2E"/>
                </a:solidFill>
              </a:rPr>
              <a:t>1 </a:t>
            </a:r>
            <a:r>
              <a:rPr lang="en-US" sz="2000" dirty="0" smtClean="0"/>
              <a:t>edges, these are the edges going from </a:t>
            </a:r>
            <a:r>
              <a:rPr lang="en-US" sz="2000" dirty="0">
                <a:solidFill>
                  <a:srgbClr val="C32D2E"/>
                </a:solidFill>
              </a:rPr>
              <a:t>U</a:t>
            </a:r>
            <a:r>
              <a:rPr lang="en-US" sz="2000" dirty="0" smtClean="0"/>
              <a:t> to </a:t>
            </a:r>
            <a:r>
              <a:rPr lang="en-US" sz="2000" dirty="0" smtClean="0">
                <a:solidFill>
                  <a:schemeClr val="accent3"/>
                </a:solidFill>
              </a:rPr>
              <a:t>u</a:t>
            </a:r>
            <a:endParaRPr lang="en-US" sz="2000" dirty="0" smtClean="0">
              <a:solidFill>
                <a:srgbClr val="C32D2E"/>
              </a:solidFill>
            </a:endParaRPr>
          </a:p>
          <a:p>
            <a:r>
              <a:rPr lang="en-US" sz="2000" dirty="0" smtClean="0">
                <a:solidFill>
                  <a:srgbClr val="3366FF"/>
                </a:solidFill>
              </a:rPr>
              <a:t>Net gain:</a:t>
            </a:r>
            <a:r>
              <a:rPr lang="en-US" sz="2000" dirty="0" smtClean="0">
                <a:solidFill>
                  <a:srgbClr val="C32D2E"/>
                </a:solidFill>
              </a:rPr>
              <a:t>  </a:t>
            </a:r>
            <a:r>
              <a:rPr lang="en-US" sz="2000" dirty="0" smtClean="0"/>
              <a:t>At least </a:t>
            </a:r>
            <a:r>
              <a:rPr lang="en-US" sz="2000" dirty="0" smtClean="0">
                <a:solidFill>
                  <a:schemeClr val="accent3"/>
                </a:solidFill>
              </a:rPr>
              <a:t>1</a:t>
            </a:r>
            <a:r>
              <a:rPr lang="en-US" sz="2000" dirty="0" smtClean="0"/>
              <a:t> edge. Hence the cut is not a max cut.</a:t>
            </a:r>
            <a:endParaRPr lang="en-US" sz="2000" dirty="0"/>
          </a:p>
        </p:txBody>
      </p:sp>
      <p:sp>
        <p:nvSpPr>
          <p:cNvPr id="5" name="Freeform 4"/>
          <p:cNvSpPr/>
          <p:nvPr/>
        </p:nvSpPr>
        <p:spPr>
          <a:xfrm>
            <a:off x="3034632" y="3328737"/>
            <a:ext cx="3703052" cy="1642114"/>
          </a:xfrm>
          <a:custGeom>
            <a:avLst/>
            <a:gdLst>
              <a:gd name="connsiteX0" fmla="*/ 0 w 3703052"/>
              <a:gd name="connsiteY0" fmla="*/ 1096210 h 1642114"/>
              <a:gd name="connsiteX1" fmla="*/ 1818105 w 3703052"/>
              <a:gd name="connsiteY1" fmla="*/ 1590842 h 1642114"/>
              <a:gd name="connsiteX2" fmla="*/ 3703052 w 3703052"/>
              <a:gd name="connsiteY2" fmla="*/ 0 h 164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03052" h="1642114">
                <a:moveTo>
                  <a:pt x="0" y="1096210"/>
                </a:moveTo>
                <a:cubicBezTo>
                  <a:pt x="600465" y="1434877"/>
                  <a:pt x="1200930" y="1773544"/>
                  <a:pt x="1818105" y="1590842"/>
                </a:cubicBezTo>
                <a:cubicBezTo>
                  <a:pt x="2435280" y="1408140"/>
                  <a:pt x="3703052" y="0"/>
                  <a:pt x="3703052" y="0"/>
                </a:cubicBezTo>
              </a:path>
            </a:pathLst>
          </a:cu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0574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U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62400" y="2743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V\U + w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7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55750"/>
            <a:ext cx="8763000" cy="1359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NTM:  An alternate characterization of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682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Recap: </a:t>
            </a:r>
            <a:r>
              <a:rPr lang="en-US" dirty="0" smtClean="0"/>
              <a:t> Cook</a:t>
            </a:r>
            <a:r>
              <a:rPr lang="en-US" dirty="0"/>
              <a:t>-Levin Theorem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62292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Observe:</a:t>
            </a:r>
            <a:r>
              <a:rPr lang="en-US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chemeClr val="accent3"/>
                </a:solidFill>
              </a:rPr>
              <a:t>ψ</a:t>
            </a:r>
            <a:r>
              <a:rPr lang="en-US" sz="2000" dirty="0" smtClean="0">
                <a:solidFill>
                  <a:schemeClr val="accent3"/>
                </a:solidFill>
              </a:rPr>
              <a:t>(</a:t>
            </a:r>
            <a:r>
              <a:rPr lang="en-US" sz="2000" dirty="0" smtClean="0">
                <a:solidFill>
                  <a:schemeClr val="accent3"/>
                </a:solidFill>
              </a:rPr>
              <a:t>u) = 1 </a:t>
            </a:r>
            <a:r>
              <a:rPr lang="en-US" sz="2000" dirty="0" err="1" smtClean="0"/>
              <a:t>iff</a:t>
            </a:r>
            <a:r>
              <a:rPr lang="en-US" sz="2000" dirty="0" smtClean="0">
                <a:solidFill>
                  <a:schemeClr val="accent3"/>
                </a:solidFill>
              </a:rPr>
              <a:t> N(u) = 1</a:t>
            </a:r>
            <a:endParaRPr lang="en-US" sz="20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1295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Output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143000" y="167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68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7526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449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73914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68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49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73152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17526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6002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194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00400" y="574131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19200" y="6274713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Input </a:t>
            </a:r>
            <a:r>
              <a:rPr lang="en-US" sz="2200" b="1" dirty="0" smtClean="0">
                <a:solidFill>
                  <a:srgbClr val="C32D2E"/>
                </a:solidFill>
              </a:rPr>
              <a:t>u</a:t>
            </a:r>
            <a:r>
              <a:rPr lang="en-US" sz="2200" dirty="0" smtClean="0"/>
              <a:t>-variables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480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652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3600" y="4267200"/>
            <a:ext cx="152400" cy="578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0" y="49338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2000" dirty="0" smtClean="0"/>
              <a:t>his is different from </a:t>
            </a:r>
            <a:r>
              <a:rPr lang="en-US" sz="2000" i="1" u="sng" dirty="0" smtClean="0"/>
              <a:t>randomly</a:t>
            </a: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197736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3600" y="4267200"/>
            <a:ext cx="152400" cy="578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0" y="49338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lso called </a:t>
            </a:r>
            <a:r>
              <a:rPr lang="en-US" sz="2000" i="1" u="sng" dirty="0" err="1" smtClean="0"/>
              <a:t>nondeterministically</a:t>
            </a: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2205697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r>
              <a:rPr lang="en-IN" sz="2800" dirty="0"/>
              <a:t>Unlike DTMs,  NTMs are not intended to be physically realizable (because of the arbitrary nature of application of the transition functions).</a:t>
            </a:r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25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u="sng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</a:t>
            </a:r>
            <a:r>
              <a:rPr lang="en-US" u="sng" dirty="0" smtClean="0"/>
              <a:t>every sequence</a:t>
            </a:r>
            <a:r>
              <a:rPr lang="en-US" dirty="0" smtClean="0"/>
              <a:t>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11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u="sng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</a:t>
            </a:r>
            <a:r>
              <a:rPr lang="en-US" u="sng" dirty="0" smtClean="0"/>
              <a:t>every sequence</a:t>
            </a:r>
            <a:r>
              <a:rPr lang="en-US" dirty="0" smtClean="0"/>
              <a:t>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19400" y="58674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in this course we’ll always be dealing with TMs that halt on every input.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05400" y="56388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87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u="sng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in </a:t>
            </a:r>
            <a:r>
              <a:rPr lang="en-US" sz="2800" dirty="0" smtClean="0">
                <a:solidFill>
                  <a:srgbClr val="CC0000"/>
                </a:solidFill>
              </a:rPr>
              <a:t>T(|x|)</a:t>
            </a:r>
            <a:r>
              <a:rPr lang="en-US" sz="2800" dirty="0" smtClean="0"/>
              <a:t> time 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</a:t>
            </a:r>
            <a:r>
              <a:rPr lang="en-US" u="sng" dirty="0" smtClean="0"/>
              <a:t>every sequence </a:t>
            </a:r>
            <a:r>
              <a:rPr lang="en-US" dirty="0" smtClean="0"/>
              <a:t>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within</a:t>
            </a:r>
            <a:r>
              <a:rPr lang="en-US" dirty="0" smtClean="0">
                <a:solidFill>
                  <a:srgbClr val="CC0000"/>
                </a:solidFill>
              </a:rPr>
              <a:t> T(|x|) </a:t>
            </a:r>
            <a:r>
              <a:rPr lang="en-US" dirty="0" smtClean="0"/>
              <a:t>steps of computation.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77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NTIME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892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1</a:t>
            </a:r>
          </a:p>
          <a:p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65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indent="0">
              <a:buNone/>
            </a:pPr>
            <a:r>
              <a:rPr lang="en-US" sz="2800" dirty="0"/>
              <a:t>T</a:t>
            </a:r>
            <a:r>
              <a:rPr lang="en-US" sz="2800" dirty="0" smtClean="0"/>
              <a:t>hink of an NTM </a:t>
            </a:r>
            <a:r>
              <a:rPr lang="en-US" sz="2800" dirty="0" smtClean="0">
                <a:solidFill>
                  <a:srgbClr val="CC0000"/>
                </a:solidFill>
              </a:rPr>
              <a:t>M’ </a:t>
            </a:r>
            <a:r>
              <a:rPr lang="en-US" sz="2800" dirty="0" smtClean="0">
                <a:solidFill>
                  <a:srgbClr val="000000"/>
                </a:solidFill>
              </a:rPr>
              <a:t>that 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at first </a:t>
            </a:r>
            <a:r>
              <a:rPr lang="en-US" sz="2800" i="1" u="sng" dirty="0" smtClean="0">
                <a:solidFill>
                  <a:srgbClr val="000000"/>
                </a:solidFill>
              </a:rPr>
              <a:t>guesses</a:t>
            </a:r>
            <a:r>
              <a:rPr lang="en-US" sz="2800" dirty="0" smtClean="0">
                <a:solidFill>
                  <a:srgbClr val="000000"/>
                </a:solidFill>
              </a:rPr>
              <a:t> a </a:t>
            </a:r>
            <a:r>
              <a:rPr lang="en-US" sz="2800" dirty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applying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nondeterministically</a:t>
            </a:r>
            <a:endParaRPr lang="en-US" sz="2800" dirty="0">
              <a:solidFill>
                <a:srgbClr val="CC0000"/>
              </a:solidFill>
            </a:endParaRPr>
          </a:p>
          <a:p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55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>
                <a:solidFill>
                  <a:srgbClr val="CC0000"/>
                </a:solidFill>
              </a:rPr>
              <a:t>= 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953000" y="49530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accent3"/>
                </a:solidFill>
              </a:rPr>
              <a:t>ψ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baseline="-25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a poly(|x|)-</a:t>
            </a:r>
            <a:r>
              <a:rPr lang="en-US" sz="2000" dirty="0" smtClean="0"/>
              <a:t>size </a:t>
            </a:r>
            <a:r>
              <a:rPr lang="en-US" sz="2000" dirty="0" smtClean="0"/>
              <a:t>circuit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334000" y="4419600"/>
            <a:ext cx="10668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6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indent="0"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…. </a:t>
            </a:r>
            <a:r>
              <a:rPr lang="en-US" sz="2800" dirty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nd then simulates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on </a:t>
            </a:r>
            <a:r>
              <a:rPr lang="en-US" sz="2800" dirty="0" smtClean="0">
                <a:solidFill>
                  <a:srgbClr val="CC0000"/>
                </a:solidFill>
              </a:rPr>
              <a:t>(x, u) </a:t>
            </a:r>
            <a:r>
              <a:rPr lang="en-US" sz="2800" dirty="0" smtClean="0"/>
              <a:t>to </a:t>
            </a:r>
            <a:r>
              <a:rPr lang="en-US" sz="2800" u="sng" dirty="0" smtClean="0"/>
              <a:t>verify</a:t>
            </a:r>
            <a:r>
              <a:rPr lang="en-US" sz="2800" dirty="0" smtClean="0">
                <a:solidFill>
                  <a:srgbClr val="CC0000"/>
                </a:solidFill>
              </a:rPr>
              <a:t> M(</a:t>
            </a:r>
            <a:r>
              <a:rPr lang="en-US" sz="2800" dirty="0" err="1" smtClean="0">
                <a:solidFill>
                  <a:srgbClr val="CC0000"/>
                </a:solidFill>
              </a:rPr>
              <a:t>x,u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3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p(n) = O(</a:t>
            </a:r>
            <a:r>
              <a:rPr lang="en-US" sz="2800" dirty="0" err="1" smtClean="0">
                <a:solidFill>
                  <a:srgbClr val="CC0000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03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C0000"/>
                </a:solidFill>
              </a:rPr>
              <a:t>p(n) = O(</a:t>
            </a:r>
            <a:r>
              <a:rPr lang="en-US" sz="2800" dirty="0" err="1">
                <a:solidFill>
                  <a:srgbClr val="CC0000"/>
                </a:solidFill>
              </a:rPr>
              <a:t>n</a:t>
            </a:r>
            <a:r>
              <a:rPr lang="en-US" sz="2800" baseline="30000" dirty="0" err="1">
                <a:solidFill>
                  <a:srgbClr val="CC0000"/>
                </a:solidFill>
              </a:rPr>
              <a:t>c</a:t>
            </a:r>
            <a:r>
              <a:rPr lang="en-US" sz="2800" dirty="0">
                <a:solidFill>
                  <a:srgbClr val="CC0000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Think of a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that takes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p(n)</a:t>
            </a:r>
            <a:r>
              <a:rPr lang="en-US" sz="2800" dirty="0" smtClean="0">
                <a:solidFill>
                  <a:srgbClr val="000000"/>
                </a:solidFill>
              </a:rPr>
              <a:t> as input,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157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C0000"/>
                </a:solidFill>
              </a:rPr>
              <a:t>p(n) = O(</a:t>
            </a:r>
            <a:r>
              <a:rPr lang="en-US" sz="2800" dirty="0" err="1">
                <a:solidFill>
                  <a:srgbClr val="CC0000"/>
                </a:solidFill>
              </a:rPr>
              <a:t>n</a:t>
            </a:r>
            <a:r>
              <a:rPr lang="en-US" sz="2800" baseline="30000" dirty="0" err="1">
                <a:solidFill>
                  <a:srgbClr val="CC0000"/>
                </a:solidFill>
              </a:rPr>
              <a:t>c</a:t>
            </a:r>
            <a:r>
              <a:rPr lang="en-US" sz="2800" dirty="0">
                <a:solidFill>
                  <a:srgbClr val="CC0000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Think of a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that takes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p(n)</a:t>
            </a:r>
            <a:r>
              <a:rPr lang="en-US" sz="2800" dirty="0" smtClean="0">
                <a:solidFill>
                  <a:srgbClr val="000000"/>
                </a:solidFill>
              </a:rPr>
              <a:t> as input, and simulates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on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with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>
                <a:solidFill>
                  <a:srgbClr val="000000"/>
                </a:solidFill>
              </a:rPr>
              <a:t>as the sequence of choices for applying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.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7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0" y="2755750"/>
            <a:ext cx="8763000" cy="1359050"/>
          </a:xfrm>
        </p:spPr>
        <p:txBody>
          <a:bodyPr>
            <a:normAutofit/>
          </a:bodyPr>
          <a:lstStyle/>
          <a:p>
            <a:r>
              <a:rPr lang="en-US" dirty="0" smtClean="0"/>
              <a:t>Search versus 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93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Search version of NP problems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591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Search version of NP problems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Example:  </a:t>
            </a:r>
            <a:r>
              <a:rPr lang="en-US" sz="2800" dirty="0" smtClean="0">
                <a:solidFill>
                  <a:srgbClr val="4F271C"/>
                </a:solidFill>
              </a:rPr>
              <a:t>Given a 3CNF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, find a satisfying assignment for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such an assignment exists.</a:t>
            </a: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80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045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883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</a:p>
          <a:p>
            <a:pPr algn="just"/>
            <a:endParaRPr lang="en-US" sz="2800" dirty="0" smtClean="0">
              <a:solidFill>
                <a:schemeClr val="accent5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(search       decision)  Obvious.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0" y="49530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41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b="1" u="sng" dirty="0"/>
              <a:t>Important note:</a:t>
            </a:r>
            <a:r>
              <a:rPr lang="en-US" sz="2800" dirty="0"/>
              <a:t> A satisfying assignment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/>
              <a:t>for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/>
              <a:t>trivially gives a certificate </a:t>
            </a:r>
            <a:r>
              <a:rPr lang="en-US" sz="2800" dirty="0">
                <a:solidFill>
                  <a:srgbClr val="CC0000"/>
                </a:solidFill>
              </a:rPr>
              <a:t>u </a:t>
            </a:r>
            <a:r>
              <a:rPr lang="en-US" sz="2800" dirty="0"/>
              <a:t>such that </a:t>
            </a:r>
            <a:r>
              <a:rPr lang="en-US" sz="2800" dirty="0">
                <a:solidFill>
                  <a:srgbClr val="CC0000"/>
                </a:solidFill>
              </a:rPr>
              <a:t>M(x, u) = 1</a:t>
            </a:r>
            <a:r>
              <a:rPr lang="en-US" sz="2800" dirty="0"/>
              <a:t>.</a:t>
            </a: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04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</a:p>
          <a:p>
            <a:pPr algn="just"/>
            <a:endParaRPr lang="en-US" sz="2800" dirty="0" smtClean="0">
              <a:solidFill>
                <a:schemeClr val="accent5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(decision        search)  We’ll prove this for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 first.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49530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8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383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114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327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6796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1788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402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63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169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74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3400" y="49530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 poly-size circuit but not a poly-size CNF</a:t>
            </a:r>
            <a:endParaRPr lang="en-US" sz="2000" dirty="0"/>
          </a:p>
        </p:txBody>
      </p: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 flipV="1">
            <a:off x="3581400" y="4343400"/>
            <a:ext cx="762000" cy="809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865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333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5443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065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5867400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6056293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9390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5867400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6056293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390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We can find a satisfying assignment of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with at most </a:t>
            </a:r>
            <a:r>
              <a:rPr lang="en-US" sz="2800" dirty="0" smtClean="0">
                <a:solidFill>
                  <a:srgbClr val="CC0000"/>
                </a:solidFill>
              </a:rPr>
              <a:t>2n </a:t>
            </a:r>
            <a:r>
              <a:rPr lang="en-US" sz="2800" dirty="0" smtClean="0"/>
              <a:t>calls to</a:t>
            </a:r>
            <a:r>
              <a:rPr lang="en-US" sz="2800" dirty="0" smtClean="0">
                <a:solidFill>
                  <a:srgbClr val="CC0000"/>
                </a:solidFill>
              </a:rPr>
              <a:t> A.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02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</a:t>
            </a:r>
            <a:r>
              <a:rPr lang="en-US" dirty="0" smtClean="0"/>
              <a:t>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34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061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610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construct </a:t>
            </a:r>
            <a:r>
              <a:rPr lang="en-US" sz="2800" dirty="0" smtClean="0"/>
              <a:t>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smtClean="0"/>
              <a:t>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>
                <a:solidFill>
                  <a:srgbClr val="CC0000"/>
                </a:solidFill>
              </a:rPr>
              <a:t>=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2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81600" y="4343400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From</a:t>
            </a:r>
            <a:r>
              <a:rPr lang="en-US" sz="2000" dirty="0" smtClean="0"/>
              <a:t> </a:t>
            </a:r>
            <a:r>
              <a:rPr lang="en-US" sz="2000" dirty="0" smtClean="0"/>
              <a:t>Cook-Levin </a:t>
            </a:r>
            <a:r>
              <a:rPr lang="en-US" sz="2000" dirty="0" smtClean="0"/>
              <a:t>theorem,</a:t>
            </a:r>
            <a:r>
              <a:rPr lang="en-US" sz="2000" baseline="-25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we can find a certificate of </a:t>
            </a:r>
            <a:r>
              <a:rPr lang="en-US" sz="2000" dirty="0" smtClean="0">
                <a:solidFill>
                  <a:srgbClr val="CC0000"/>
                </a:solidFill>
              </a:rPr>
              <a:t>x</a:t>
            </a:r>
            <a:r>
              <a:rPr lang="en-US" sz="2000" dirty="0" smtClean="0"/>
              <a:t> from a </a:t>
            </a:r>
            <a:r>
              <a:rPr lang="en-US" sz="2000" dirty="0" smtClean="0"/>
              <a:t>satisfying assignment of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dirty="0">
                <a:solidFill>
                  <a:srgbClr val="CC0000"/>
                </a:solidFill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3964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629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… we know how to </a:t>
            </a:r>
            <a:r>
              <a:rPr lang="en-US" sz="2400" dirty="0" smtClean="0">
                <a:solidFill>
                  <a:srgbClr val="000000"/>
                </a:solidFill>
              </a:rPr>
              <a:t>using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 poly-time decider for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116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… we know how to using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 poly-time decider for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 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endParaRPr lang="en-US" sz="2200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3733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657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41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Take  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 =  </a:t>
            </a:r>
            <a:r>
              <a:rPr lang="en-US" sz="2400" i="1" dirty="0" smtClean="0">
                <a:solidFill>
                  <a:srgbClr val="CC0000"/>
                </a:solidFill>
              </a:rPr>
              <a:t>B</a:t>
            </a:r>
            <a:r>
              <a:rPr lang="en-US" sz="2400" dirty="0" smtClean="0">
                <a:solidFill>
                  <a:srgbClr val="CC0000"/>
                </a:solidFill>
              </a:rPr>
              <a:t>( 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)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 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endParaRPr lang="en-US" sz="2200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3733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657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041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8803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22098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660066"/>
                </a:solidFill>
              </a:rPr>
              <a:t>Probably not!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9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IN" sz="2800" dirty="0" smtClean="0">
                <a:solidFill>
                  <a:srgbClr val="3366FF"/>
                </a:solidFill>
              </a:rPr>
              <a:t>EE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DTIME (2</a:t>
            </a:r>
            <a:r>
              <a:rPr lang="en-US" sz="2800" baseline="30000" dirty="0" smtClean="0">
                <a:solidFill>
                  <a:srgbClr val="3366FF"/>
                </a:solidFill>
              </a:rPr>
              <a:t>c.2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  <a:r>
              <a:rPr lang="en-US" sz="2800" dirty="0" smtClean="0"/>
              <a:t>and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N</a:t>
            </a:r>
            <a:r>
              <a:rPr lang="en-IN" sz="2800" dirty="0" smtClean="0">
                <a:solidFill>
                  <a:srgbClr val="3366FF"/>
                </a:solidFill>
              </a:rPr>
              <a:t>EE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(2</a:t>
            </a:r>
            <a:r>
              <a:rPr lang="en-US" sz="2800" baseline="30000" dirty="0">
                <a:solidFill>
                  <a:srgbClr val="3366FF"/>
                </a:solidFill>
              </a:rPr>
              <a:t>c.2  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3867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3364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</a:t>
            </a:r>
            <a:endParaRPr lang="en-US" dirty="0">
              <a:solidFill>
                <a:srgbClr val="3366FF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495800" y="28956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48200" y="3352800"/>
            <a:ext cx="1143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87534" y="2971800"/>
            <a:ext cx="27754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Doubly exponential analogues of </a:t>
            </a:r>
            <a:r>
              <a:rPr lang="en-US" sz="2200" dirty="0" smtClean="0">
                <a:solidFill>
                  <a:srgbClr val="3366FF"/>
                </a:solidFill>
              </a:rPr>
              <a:t>P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3366FF"/>
                </a:solidFill>
              </a:rPr>
              <a:t>NP</a:t>
            </a:r>
            <a:endParaRPr lang="en-US" sz="22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13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Bellare-Goldwasser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EE ≠ NEE </a:t>
            </a:r>
            <a:r>
              <a:rPr lang="en-US" sz="2800" dirty="0" smtClean="0"/>
              <a:t>then there’s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 for which search does not reduce to decision.</a:t>
            </a:r>
            <a:endParaRPr lang="en-US" sz="2800" i="1" dirty="0" smtClean="0">
              <a:solidFill>
                <a:srgbClr val="660066"/>
              </a:solidFill>
            </a:endParaRP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7725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</a:t>
            </a:r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construct </a:t>
            </a:r>
            <a:r>
              <a:rPr lang="en-US" sz="2800" dirty="0" smtClean="0"/>
              <a:t>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smtClean="0"/>
              <a:t>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>
                <a:solidFill>
                  <a:srgbClr val="CC0000"/>
                </a:solidFill>
              </a:rPr>
              <a:t>=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indent="0" algn="just">
              <a:buNone/>
            </a:pPr>
            <a:r>
              <a:rPr lang="en-US" sz="2800" dirty="0"/>
              <a:t>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endParaRPr lang="en-US" sz="2800" dirty="0" smtClean="0"/>
          </a:p>
          <a:p>
            <a:pPr marL="82296" indent="0" algn="just"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b="1" u="sng" dirty="0" smtClean="0"/>
              <a:t>Important note:</a:t>
            </a:r>
            <a:r>
              <a:rPr lang="en-US" sz="2800" dirty="0" smtClean="0"/>
              <a:t> A </a:t>
            </a:r>
            <a:r>
              <a:rPr lang="en-US" sz="2800" dirty="0"/>
              <a:t>satisfying assignment 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for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baseline="-250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trivially gives a certificate </a:t>
            </a:r>
            <a:r>
              <a:rPr lang="en-US" sz="2800" dirty="0">
                <a:solidFill>
                  <a:srgbClr val="CC0000"/>
                </a:solidFill>
              </a:rPr>
              <a:t>u </a:t>
            </a:r>
            <a:r>
              <a:rPr lang="en-US" sz="2800" dirty="0"/>
              <a:t>such that </a:t>
            </a:r>
            <a:r>
              <a:rPr lang="en-US" sz="2800" dirty="0">
                <a:solidFill>
                  <a:srgbClr val="CC0000"/>
                </a:solidFill>
              </a:rPr>
              <a:t>M(x, u) = 1</a:t>
            </a:r>
            <a:r>
              <a:rPr lang="en-US" sz="2800" dirty="0"/>
              <a:t>.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55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5457</TotalTime>
  <Words>6806</Words>
  <Application>Microsoft Macintosh PowerPoint</Application>
  <PresentationFormat>On-screen Show (4:3)</PresentationFormat>
  <Paragraphs>642</Paragraphs>
  <Slides>88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89" baseType="lpstr">
      <vt:lpstr>Solstice</vt:lpstr>
      <vt:lpstr>Computational Complexity Theory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3SAT is NP-complete</vt:lpstr>
      <vt:lpstr>      More NP-complete problems</vt:lpstr>
      <vt:lpstr>NP-complete problems:  Examples</vt:lpstr>
      <vt:lpstr>Example 1:  Independent Set</vt:lpstr>
      <vt:lpstr>Example 1:  Independent Set</vt:lpstr>
      <vt:lpstr>Example 1:  Independent Set</vt:lpstr>
      <vt:lpstr>Example 1:  Independent Set</vt:lpstr>
      <vt:lpstr>Example 1:  Independent Set</vt:lpstr>
      <vt:lpstr>Example 1:  Independent Set</vt:lpstr>
      <vt:lpstr>Example 2:  Clique</vt:lpstr>
      <vt:lpstr>Example 3:  Vertex Cover</vt:lpstr>
      <vt:lpstr>Example 4:  0/1 Integer Programming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Example 5: Max Cut</vt:lpstr>
      <vt:lpstr>NTM:  An alternate characterization of NP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Class NTIME</vt:lpstr>
      <vt:lpstr>Alternate characterization of NP</vt:lpstr>
      <vt:lpstr>Alternate characterization of NP</vt:lpstr>
      <vt:lpstr>Alternate characterization of NP</vt:lpstr>
      <vt:lpstr>Alternate characterization of NP</vt:lpstr>
      <vt:lpstr>Alternate characterization of NP</vt:lpstr>
      <vt:lpstr>Alternate characterization of NP</vt:lpstr>
      <vt:lpstr>Search versus Decision</vt:lpstr>
      <vt:lpstr>Search version of NP problems</vt:lpstr>
      <vt:lpstr>Search version of NP problems</vt:lpstr>
      <vt:lpstr>Decision versus Search</vt:lpstr>
      <vt:lpstr>Decision versus Search</vt:lpstr>
      <vt:lpstr>Decision versus Search</vt:lpstr>
      <vt:lpstr>Decision versus Search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versus Search</vt:lpstr>
      <vt:lpstr>Decision versus Search</vt:lpstr>
      <vt:lpstr>Decision versus Search</vt:lpstr>
      <vt:lpstr>Decision versus Search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743</cp:revision>
  <dcterms:created xsi:type="dcterms:W3CDTF">2013-06-25T04:38:04Z</dcterms:created>
  <dcterms:modified xsi:type="dcterms:W3CDTF">2017-08-17T07:13:21Z</dcterms:modified>
</cp:coreProperties>
</file>