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93"/>
  </p:notesMasterIdLst>
  <p:sldIdLst>
    <p:sldId id="256" r:id="rId2"/>
    <p:sldId id="847" r:id="rId3"/>
    <p:sldId id="573" r:id="rId4"/>
    <p:sldId id="732" r:id="rId5"/>
    <p:sldId id="849" r:id="rId6"/>
    <p:sldId id="850" r:id="rId7"/>
    <p:sldId id="848" r:id="rId8"/>
    <p:sldId id="733" r:id="rId9"/>
    <p:sldId id="734" r:id="rId10"/>
    <p:sldId id="851" r:id="rId11"/>
    <p:sldId id="735" r:id="rId12"/>
    <p:sldId id="737" r:id="rId13"/>
    <p:sldId id="739" r:id="rId14"/>
    <p:sldId id="740" r:id="rId15"/>
    <p:sldId id="817" r:id="rId16"/>
    <p:sldId id="741" r:id="rId17"/>
    <p:sldId id="742" r:id="rId18"/>
    <p:sldId id="744" r:id="rId19"/>
    <p:sldId id="745" r:id="rId20"/>
    <p:sldId id="746" r:id="rId21"/>
    <p:sldId id="749" r:id="rId22"/>
    <p:sldId id="464" r:id="rId23"/>
    <p:sldId id="750" r:id="rId24"/>
    <p:sldId id="818" r:id="rId25"/>
    <p:sldId id="752" r:id="rId26"/>
    <p:sldId id="852" r:id="rId27"/>
    <p:sldId id="853" r:id="rId28"/>
    <p:sldId id="854" r:id="rId29"/>
    <p:sldId id="855" r:id="rId30"/>
    <p:sldId id="856" r:id="rId31"/>
    <p:sldId id="857" r:id="rId32"/>
    <p:sldId id="915" r:id="rId33"/>
    <p:sldId id="858" r:id="rId34"/>
    <p:sldId id="859" r:id="rId35"/>
    <p:sldId id="860" r:id="rId36"/>
    <p:sldId id="861" r:id="rId37"/>
    <p:sldId id="862" r:id="rId38"/>
    <p:sldId id="863" r:id="rId39"/>
    <p:sldId id="917" r:id="rId40"/>
    <p:sldId id="864" r:id="rId41"/>
    <p:sldId id="865" r:id="rId42"/>
    <p:sldId id="866" r:id="rId43"/>
    <p:sldId id="867" r:id="rId44"/>
    <p:sldId id="868" r:id="rId45"/>
    <p:sldId id="869" r:id="rId46"/>
    <p:sldId id="870" r:id="rId47"/>
    <p:sldId id="871" r:id="rId48"/>
    <p:sldId id="872" r:id="rId49"/>
    <p:sldId id="873" r:id="rId50"/>
    <p:sldId id="874" r:id="rId51"/>
    <p:sldId id="875" r:id="rId52"/>
    <p:sldId id="876" r:id="rId53"/>
    <p:sldId id="877" r:id="rId54"/>
    <p:sldId id="878" r:id="rId55"/>
    <p:sldId id="880" r:id="rId56"/>
    <p:sldId id="916" r:id="rId57"/>
    <p:sldId id="881" r:id="rId58"/>
    <p:sldId id="882" r:id="rId59"/>
    <p:sldId id="918" r:id="rId60"/>
    <p:sldId id="883" r:id="rId61"/>
    <p:sldId id="884" r:id="rId62"/>
    <p:sldId id="885" r:id="rId63"/>
    <p:sldId id="886" r:id="rId64"/>
    <p:sldId id="887" r:id="rId65"/>
    <p:sldId id="888" r:id="rId66"/>
    <p:sldId id="889" r:id="rId67"/>
    <p:sldId id="890" r:id="rId68"/>
    <p:sldId id="891" r:id="rId69"/>
    <p:sldId id="892" r:id="rId70"/>
    <p:sldId id="893" r:id="rId71"/>
    <p:sldId id="894" r:id="rId72"/>
    <p:sldId id="895" r:id="rId73"/>
    <p:sldId id="896" r:id="rId74"/>
    <p:sldId id="897" r:id="rId75"/>
    <p:sldId id="898" r:id="rId76"/>
    <p:sldId id="899" r:id="rId77"/>
    <p:sldId id="900" r:id="rId78"/>
    <p:sldId id="901" r:id="rId79"/>
    <p:sldId id="902" r:id="rId80"/>
    <p:sldId id="903" r:id="rId81"/>
    <p:sldId id="904" r:id="rId82"/>
    <p:sldId id="905" r:id="rId83"/>
    <p:sldId id="906" r:id="rId84"/>
    <p:sldId id="907" r:id="rId85"/>
    <p:sldId id="908" r:id="rId86"/>
    <p:sldId id="909" r:id="rId87"/>
    <p:sldId id="910" r:id="rId88"/>
    <p:sldId id="911" r:id="rId89"/>
    <p:sldId id="912" r:id="rId90"/>
    <p:sldId id="913" r:id="rId91"/>
    <p:sldId id="914" r:id="rId9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8" autoAdjust="0"/>
    <p:restoredTop sz="99423" autoAdjust="0"/>
  </p:normalViewPr>
  <p:slideViewPr>
    <p:cSldViewPr>
      <p:cViewPr>
        <p:scale>
          <a:sx n="114" d="100"/>
          <a:sy n="114" d="100"/>
        </p:scale>
        <p:origin x="-840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notesMaster" Target="notesMasters/notesMaster1.xml"/><Relationship Id="rId94" Type="http://schemas.openxmlformats.org/officeDocument/2006/relationships/printerSettings" Target="printerSettings/printerSettings1.bin"/><Relationship Id="rId95" Type="http://schemas.openxmlformats.org/officeDocument/2006/relationships/commentAuthors" Target="commentAuthors.xml"/><Relationship Id="rId96" Type="http://schemas.openxmlformats.org/officeDocument/2006/relationships/presProps" Target="presProps.xml"/><Relationship Id="rId97" Type="http://schemas.openxmlformats.org/officeDocument/2006/relationships/viewProps" Target="viewProps.xml"/><Relationship Id="rId98" Type="http://schemas.openxmlformats.org/officeDocument/2006/relationships/theme" Target="theme/theme1.xml"/><Relationship Id="rId9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22/08/17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695136"/>
            <a:ext cx="81534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5:</a:t>
            </a:r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Class co-NP and EXP;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</a:t>
            </a:r>
            <a:r>
              <a:rPr lang="en-US" sz="3400" dirty="0" err="1" smtClean="0">
                <a:solidFill>
                  <a:srgbClr val="0033CC"/>
                </a:solidFill>
              </a:rPr>
              <a:t>Diagonalization</a:t>
            </a:r>
            <a:endParaRPr lang="en-US" sz="3400" dirty="0" smtClean="0">
              <a:solidFill>
                <a:srgbClr val="0033CC"/>
              </a:solidFill>
            </a:endParaRP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rgbClr val="990033"/>
                </a:solidFill>
              </a:rPr>
              <a:t>Note: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is Cook reducible to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dirty="0" smtClean="0">
                <a:solidFill>
                  <a:srgbClr val="000000"/>
                </a:solidFill>
              </a:rPr>
              <a:t>. But, there’s a fundamental difference between the two problems that is captured by the fact that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u="sng" dirty="0" smtClean="0">
                <a:solidFill>
                  <a:srgbClr val="000000"/>
                </a:solidFill>
              </a:rPr>
              <a:t>not</a:t>
            </a:r>
            <a:r>
              <a:rPr lang="en-US" sz="2800" dirty="0" smtClean="0">
                <a:solidFill>
                  <a:srgbClr val="000000"/>
                </a:solidFill>
              </a:rPr>
              <a:t> known to be Karp </a:t>
            </a:r>
            <a:r>
              <a:rPr lang="en-US" sz="2800" dirty="0">
                <a:solidFill>
                  <a:srgbClr val="000000"/>
                </a:solidFill>
              </a:rPr>
              <a:t>reducible to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. In other words, there’s no known poly-time verification process for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981200" y="40386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105400" y="4876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562600" y="57150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653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28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87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6172200" y="3886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44958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M </a:t>
            </a:r>
            <a:r>
              <a:rPr lang="en-US" sz="2400" dirty="0" smtClean="0"/>
              <a:t>outputs the </a:t>
            </a:r>
            <a:r>
              <a:rPr lang="en-US" sz="2400" i="1" dirty="0" smtClean="0"/>
              <a:t>opposite</a:t>
            </a:r>
            <a:r>
              <a:rPr lang="en-US" sz="2400" dirty="0" smtClean="0"/>
              <a:t> of </a:t>
            </a:r>
            <a:r>
              <a:rPr lang="en-US" sz="2400" dirty="0" smtClean="0">
                <a:solidFill>
                  <a:srgbClr val="CC0000"/>
                </a:solidFill>
              </a:rPr>
              <a:t>M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019800" y="4572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05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6172200" y="3886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44958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M </a:t>
            </a:r>
            <a:r>
              <a:rPr lang="en-US" sz="2400" dirty="0" smtClean="0"/>
              <a:t>is a poly-time TM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019800" y="4572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755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86000" y="3897868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057400" y="47360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  <a:endParaRPr lang="en-US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010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dirty="0"/>
              <a:t>if there’s a </a:t>
            </a:r>
            <a:r>
              <a:rPr lang="en-US" i="1" dirty="0"/>
              <a:t>poly-time </a:t>
            </a:r>
            <a:r>
              <a:rPr lang="en-US" i="1" dirty="0" smtClean="0"/>
              <a:t>TM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Left-Right Arrow 17"/>
          <p:cNvSpPr/>
          <p:nvPr/>
        </p:nvSpPr>
        <p:spPr>
          <a:xfrm>
            <a:off x="2590800" y="5486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3352800" y="5791200"/>
            <a:ext cx="152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581400" y="6172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00FF"/>
                </a:solidFill>
              </a:rPr>
              <a:t>NP</a:t>
            </a:r>
            <a:r>
              <a:rPr lang="en-US" dirty="0" smtClean="0"/>
              <a:t> this was </a:t>
            </a:r>
            <a:r>
              <a:rPr lang="en-US" dirty="0">
                <a:solidFill>
                  <a:srgbClr val="C32D2E"/>
                </a:solidFill>
              </a:rPr>
              <a:t>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502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726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81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   Proof.</a:t>
            </a:r>
            <a:r>
              <a:rPr lang="en-US" sz="2800" dirty="0" smtClean="0"/>
              <a:t>  Let  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/>
              <a:t>   Then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endParaRPr lang="en-US" sz="2800" dirty="0" smtClean="0">
              <a:solidFill>
                <a:srgbClr val="CC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49530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766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81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   Proof.</a:t>
            </a:r>
            <a:r>
              <a:rPr lang="en-US" sz="2800" dirty="0" smtClean="0"/>
              <a:t>  Let  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/>
              <a:t>   Then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r>
              <a:rPr lang="en-US" sz="2800" dirty="0">
                <a:solidFill>
                  <a:srgbClr val="CC0000"/>
                </a:solidFill>
              </a:rPr>
              <a:t>L  </a:t>
            </a:r>
            <a:r>
              <a:rPr lang="en-US" sz="2800" dirty="0" smtClean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    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49530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14600" y="54864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1828800" y="5562600"/>
            <a:ext cx="381000" cy="152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0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Alternate definition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Definition.</a:t>
            </a:r>
            <a:r>
              <a:rPr lang="en-IN" sz="2800" dirty="0"/>
              <a:t>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u="sng" dirty="0"/>
              <a:t>accepts</a:t>
            </a:r>
            <a:r>
              <a:rPr lang="en-IN" sz="2800" dirty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x∈{0,1}* </a:t>
            </a:r>
            <a:r>
              <a:rPr lang="en-US" sz="2800" dirty="0" err="1"/>
              <a:t>iff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/>
              <a:t> there </a:t>
            </a:r>
            <a:r>
              <a:rPr lang="en-US" sz="2800" b="1" i="1" u="sng" dirty="0"/>
              <a:t>exists</a:t>
            </a:r>
            <a:r>
              <a:rPr lang="en-US" sz="2800" dirty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(beginning from the start configuration) that makes </a:t>
            </a:r>
            <a:r>
              <a:rPr lang="en-IN" sz="2800" dirty="0">
                <a:solidFill>
                  <a:srgbClr val="CC0000"/>
                </a:solidFill>
              </a:rPr>
              <a:t>M </a:t>
            </a:r>
            <a:r>
              <a:rPr lang="en-IN" sz="2800" dirty="0"/>
              <a:t>reach </a:t>
            </a:r>
            <a:r>
              <a:rPr lang="en-IN" sz="2800" dirty="0">
                <a:solidFill>
                  <a:srgbClr val="CC0000"/>
                </a:solidFill>
              </a:rPr>
              <a:t>q</a:t>
            </a:r>
            <a:r>
              <a:rPr lang="en-IN" sz="2800" baseline="-25000" dirty="0">
                <a:solidFill>
                  <a:srgbClr val="CC0000"/>
                </a:solidFill>
              </a:rPr>
              <a:t>accept</a:t>
            </a:r>
            <a:r>
              <a:rPr lang="en-IN" sz="2800" dirty="0"/>
              <a:t>. </a:t>
            </a:r>
          </a:p>
          <a:p>
            <a:pPr marL="82296" indent="0" algn="just">
              <a:buNone/>
            </a:pPr>
            <a:endParaRPr lang="en-IN" sz="2800" dirty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0" y="59252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856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81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   Proof.</a:t>
            </a:r>
            <a:r>
              <a:rPr lang="en-US" sz="2800" dirty="0" smtClean="0"/>
              <a:t>  Let  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/>
              <a:t>   Then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r>
              <a:rPr lang="en-US" sz="2800" dirty="0">
                <a:solidFill>
                  <a:srgbClr val="CC0000"/>
                </a:solidFill>
              </a:rPr>
              <a:t>L  </a:t>
            </a:r>
            <a:r>
              <a:rPr lang="en-US" sz="2800" dirty="0" smtClean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      L  </a:t>
            </a:r>
            <a:r>
              <a:rPr lang="en-US" sz="2800" dirty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49530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14600" y="54864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352800" y="59436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1828800" y="5562600"/>
            <a:ext cx="381000" cy="152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828800" y="6019800"/>
            <a:ext cx="381000" cy="152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74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Let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</a:t>
            </a:r>
            <a:r>
              <a:rPr lang="en-US" sz="2800" dirty="0" smtClean="0">
                <a:solidFill>
                  <a:srgbClr val="CC0000"/>
                </a:solidFill>
              </a:rPr>
              <a:t>TAUTOLOGY = </a:t>
            </a:r>
            <a:r>
              <a:rPr lang="en-US" sz="2800" dirty="0" smtClean="0">
                <a:solidFill>
                  <a:srgbClr val="000000"/>
                </a:solidFill>
              </a:rPr>
              <a:t>{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:  </a:t>
            </a:r>
            <a:r>
              <a:rPr lang="en-US" sz="2800" dirty="0" smtClean="0">
                <a:solidFill>
                  <a:srgbClr val="000000"/>
                </a:solidFill>
              </a:rPr>
              <a:t>every assignment satisfies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}.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TAUTOLOGY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 complete.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993300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 Similar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(homework)</a:t>
            </a:r>
          </a:p>
        </p:txBody>
      </p:sp>
    </p:spTree>
    <p:extLst>
      <p:ext uri="{BB962C8B-B14F-4D97-AF65-F5344CB8AC3E}">
        <p14:creationId xmlns:p14="http://schemas.microsoft.com/office/powerpoint/2010/main" val="45667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70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851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 rot="19811939">
            <a:off x="6394794" y="4532762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765352">
            <a:off x="7025815" y="4537687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35872" y="5720228"/>
            <a:ext cx="685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26272" y="488202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7645472" y="4882028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188272" y="5960496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6248400" y="3505200"/>
            <a:ext cx="2286000" cy="3124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086600" y="38862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89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rgbClr val="008000"/>
                </a:solidFill>
              </a:rPr>
              <a:t>Exponential Time Hypothesis. </a:t>
            </a:r>
            <a:r>
              <a:rPr lang="en-US" sz="2800" i="1" dirty="0" smtClean="0">
                <a:solidFill>
                  <a:srgbClr val="660066"/>
                </a:solidFill>
              </a:rPr>
              <a:t>(</a:t>
            </a:r>
            <a:r>
              <a:rPr lang="en-US" sz="2800" i="1" dirty="0" err="1" smtClean="0">
                <a:solidFill>
                  <a:srgbClr val="660066"/>
                </a:solidFill>
              </a:rPr>
              <a:t>Impagliazzo</a:t>
            </a:r>
            <a:r>
              <a:rPr lang="en-US" sz="2800" i="1" dirty="0" smtClean="0">
                <a:solidFill>
                  <a:srgbClr val="660066"/>
                </a:solidFill>
              </a:rPr>
              <a:t> &amp; </a:t>
            </a:r>
            <a:r>
              <a:rPr lang="en-US" sz="2800" i="1" dirty="0" err="1" smtClean="0">
                <a:solidFill>
                  <a:srgbClr val="660066"/>
                </a:solidFill>
              </a:rPr>
              <a:t>Paturi</a:t>
            </a:r>
            <a:r>
              <a:rPr lang="en-US" sz="2800" i="1" dirty="0" smtClean="0">
                <a:solidFill>
                  <a:srgbClr val="660066"/>
                </a:solidFill>
              </a:rPr>
              <a:t>)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Any algorithm for </a:t>
            </a:r>
            <a:r>
              <a:rPr lang="en-US" sz="2800" dirty="0" smtClean="0">
                <a:solidFill>
                  <a:srgbClr val="CC0000"/>
                </a:solidFill>
              </a:rPr>
              <a:t>3-SAT </a:t>
            </a:r>
            <a:r>
              <a:rPr lang="en-US" sz="2800" dirty="0" smtClean="0"/>
              <a:t>takes time </a:t>
            </a:r>
            <a:r>
              <a:rPr lang="en-US" sz="2800" dirty="0" err="1" smtClean="0">
                <a:solidFill>
                  <a:srgbClr val="CC0000"/>
                </a:solidFill>
              </a:rPr>
              <a:t>Ω</a:t>
            </a:r>
            <a:r>
              <a:rPr lang="en-US" sz="2800" dirty="0" smtClean="0">
                <a:solidFill>
                  <a:srgbClr val="CC0000"/>
                </a:solidFill>
              </a:rPr>
              <a:t>(2</a:t>
            </a:r>
            <a:r>
              <a:rPr lang="en-US" sz="2800" baseline="30000" dirty="0" smtClean="0">
                <a:solidFill>
                  <a:srgbClr val="CC0000"/>
                </a:solidFill>
              </a:rPr>
              <a:t>δ.n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/>
              <a:t> is a constant and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is the input size. </a:t>
            </a:r>
            <a:endParaRPr lang="en-IN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58674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ETH          </a:t>
            </a:r>
            <a:r>
              <a:rPr lang="en-US" sz="2000" dirty="0" smtClean="0">
                <a:solidFill>
                  <a:srgbClr val="3366FF"/>
                </a:solidFill>
              </a:rPr>
              <a:t>P ≠ NP</a:t>
            </a:r>
            <a:endParaRPr lang="en-US" sz="2000" dirty="0">
              <a:solidFill>
                <a:srgbClr val="3366FF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886200" y="6019800"/>
            <a:ext cx="2286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6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83137" y="267955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580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endParaRPr lang="en-IN" sz="28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93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</p:txBody>
      </p:sp>
    </p:spTree>
    <p:extLst>
      <p:ext uri="{BB962C8B-B14F-4D97-AF65-F5344CB8AC3E}">
        <p14:creationId xmlns:p14="http://schemas.microsoft.com/office/powerpoint/2010/main" val="1767066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  <a:endParaRPr lang="en-IN" sz="28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1941703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86800" cy="1054250"/>
          </a:xfrm>
        </p:spPr>
        <p:txBody>
          <a:bodyPr>
            <a:noAutofit/>
          </a:bodyPr>
          <a:lstStyle/>
          <a:p>
            <a:r>
              <a:rPr lang="en-US" dirty="0" smtClean="0"/>
              <a:t>Recap: Search versus Decision for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>
                <a:solidFill>
                  <a:srgbClr val="000000"/>
                </a:solidFill>
              </a:rPr>
              <a:t>be </a:t>
            </a:r>
            <a:r>
              <a:rPr lang="en-US" sz="2800" u="sng" dirty="0">
                <a:solidFill>
                  <a:srgbClr val="000000"/>
                </a:solidFill>
              </a:rPr>
              <a:t>NP-complete</a:t>
            </a:r>
            <a:r>
              <a:rPr lang="en-US" sz="2800" dirty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>
                <a:solidFill>
                  <a:srgbClr val="000000"/>
                </a:solidFill>
              </a:rPr>
              <a:t> can be solved in poly-time if and only if the decision version can be solved in poly-</a:t>
            </a:r>
            <a:r>
              <a:rPr lang="en-US" sz="2800" dirty="0" smtClean="0">
                <a:solidFill>
                  <a:srgbClr val="000000"/>
                </a:solidFill>
              </a:rPr>
              <a:t>time.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 </a:t>
            </a:r>
            <a:r>
              <a:rPr lang="en-US" sz="2800" i="1" dirty="0">
                <a:solidFill>
                  <a:srgbClr val="660066"/>
                </a:solidFill>
              </a:rPr>
              <a:t>(</a:t>
            </a:r>
            <a:r>
              <a:rPr lang="en-US" sz="2800" i="1" dirty="0" err="1">
                <a:solidFill>
                  <a:srgbClr val="660066"/>
                </a:solidFill>
              </a:rPr>
              <a:t>Bellare-Goldwasser</a:t>
            </a:r>
            <a:r>
              <a:rPr lang="en-US" sz="2800" i="1" dirty="0">
                <a:solidFill>
                  <a:srgbClr val="660066"/>
                </a:solidFill>
              </a:rPr>
              <a:t>)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/>
              <a:t>If </a:t>
            </a:r>
            <a:r>
              <a:rPr lang="en-US" sz="2800" dirty="0">
                <a:solidFill>
                  <a:srgbClr val="3366FF"/>
                </a:solidFill>
              </a:rPr>
              <a:t>EE ≠ NEE </a:t>
            </a:r>
            <a:r>
              <a:rPr lang="en-US" sz="2800" dirty="0"/>
              <a:t>then there’s a language in </a:t>
            </a:r>
            <a:r>
              <a:rPr lang="en-US" sz="2800" dirty="0">
                <a:solidFill>
                  <a:srgbClr val="3366FF"/>
                </a:solidFill>
              </a:rPr>
              <a:t>NP</a:t>
            </a:r>
            <a:r>
              <a:rPr lang="en-US" sz="2800" dirty="0"/>
              <a:t> for which search does not reduce to decision.</a:t>
            </a:r>
            <a:endParaRPr lang="en-US" sz="2800" i="1" dirty="0">
              <a:solidFill>
                <a:srgbClr val="660066"/>
              </a:solidFill>
            </a:endParaRPr>
          </a:p>
          <a:p>
            <a:pPr algn="just"/>
            <a:endParaRPr lang="en-US" sz="2800" dirty="0" smtClean="0">
              <a:solidFill>
                <a:srgbClr val="4F271C"/>
              </a:solidFill>
            </a:endParaRPr>
          </a:p>
          <a:p>
            <a:pPr algn="just"/>
            <a:r>
              <a:rPr lang="en-US" sz="2800" dirty="0" smtClean="0">
                <a:solidFill>
                  <a:srgbClr val="4F271C"/>
                </a:solidFill>
              </a:rPr>
              <a:t>Sometimes, the decision version of a problem can be trivial but the search version is possibly hard. E.g. Computing </a:t>
            </a:r>
            <a:r>
              <a:rPr lang="en-US" sz="2800" u="sng" dirty="0" smtClean="0">
                <a:solidFill>
                  <a:srgbClr val="4F271C"/>
                </a:solidFill>
              </a:rPr>
              <a:t>Nash Equilibrium</a:t>
            </a:r>
            <a:r>
              <a:rPr lang="en-US" sz="2800" dirty="0" smtClean="0">
                <a:solidFill>
                  <a:srgbClr val="4F271C"/>
                </a:solidFill>
              </a:rPr>
              <a:t> (see class </a:t>
            </a:r>
            <a:r>
              <a:rPr lang="en-US" sz="2800" dirty="0" smtClean="0">
                <a:solidFill>
                  <a:srgbClr val="0000FF"/>
                </a:solidFill>
              </a:rPr>
              <a:t>PPAD</a:t>
            </a:r>
            <a:r>
              <a:rPr lang="en-US" sz="2800" dirty="0" smtClean="0">
                <a:solidFill>
                  <a:srgbClr val="4F271C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789412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  <a:endParaRPr lang="en-IN" sz="2800" baseline="-25000" dirty="0" smtClean="0"/>
          </a:p>
        </p:txBody>
      </p:sp>
      <p:cxnSp>
        <p:nvCxnSpPr>
          <p:cNvPr id="7" name="Elbow Connector 6"/>
          <p:cNvCxnSpPr/>
          <p:nvPr/>
        </p:nvCxnSpPr>
        <p:spPr>
          <a:xfrm>
            <a:off x="2362200" y="4648200"/>
            <a:ext cx="685800" cy="53340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24200" y="5040868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If </a:t>
            </a:r>
            <a:r>
              <a:rPr lang="en-IN" sz="2400" dirty="0">
                <a:solidFill>
                  <a:srgbClr val="CC0000"/>
                </a:solidFill>
              </a:rPr>
              <a:t>M</a:t>
            </a:r>
            <a:r>
              <a:rPr lang="en-IN" sz="2400" baseline="-25000" dirty="0">
                <a:solidFill>
                  <a:srgbClr val="CC0000"/>
                </a:solidFill>
              </a:rPr>
              <a:t>α</a:t>
            </a:r>
            <a:r>
              <a:rPr lang="en-IN" sz="2400" dirty="0"/>
              <a:t> </a:t>
            </a:r>
            <a:r>
              <a:rPr lang="en-IN" sz="2400" dirty="0" smtClean="0"/>
              <a:t>takes </a:t>
            </a:r>
            <a:r>
              <a:rPr lang="en-IN" sz="2400" dirty="0" smtClean="0">
                <a:solidFill>
                  <a:srgbClr val="CC0000"/>
                </a:solidFill>
              </a:rPr>
              <a:t>T</a:t>
            </a:r>
            <a:r>
              <a:rPr lang="en-IN" sz="2400" dirty="0" smtClean="0"/>
              <a:t> time on </a:t>
            </a:r>
            <a:r>
              <a:rPr lang="en-IN" sz="2400" dirty="0">
                <a:solidFill>
                  <a:srgbClr val="CC0000"/>
                </a:solidFill>
              </a:rPr>
              <a:t>x</a:t>
            </a:r>
            <a:r>
              <a:rPr lang="en-IN" sz="2400" dirty="0"/>
              <a:t> </a:t>
            </a:r>
            <a:r>
              <a:rPr lang="en-IN" sz="2400" dirty="0" smtClean="0"/>
              <a:t>then </a:t>
            </a:r>
            <a:r>
              <a:rPr lang="en-IN" sz="2400" dirty="0" smtClean="0">
                <a:solidFill>
                  <a:srgbClr val="CC0000"/>
                </a:solidFill>
              </a:rPr>
              <a:t>U </a:t>
            </a:r>
            <a:r>
              <a:rPr lang="en-IN" sz="2400" dirty="0" smtClean="0"/>
              <a:t>takes </a:t>
            </a:r>
            <a:r>
              <a:rPr lang="en-IN" sz="2400" dirty="0" smtClean="0">
                <a:solidFill>
                  <a:srgbClr val="CC0000"/>
                </a:solidFill>
              </a:rPr>
              <a:t>O(T log T) </a:t>
            </a:r>
            <a:r>
              <a:rPr lang="en-IN" sz="2400" dirty="0" smtClean="0"/>
              <a:t>time to simulate </a:t>
            </a:r>
            <a:r>
              <a:rPr lang="en-IN" sz="2400" dirty="0">
                <a:solidFill>
                  <a:srgbClr val="CC0000"/>
                </a:solidFill>
              </a:rPr>
              <a:t>M</a:t>
            </a:r>
            <a:r>
              <a:rPr lang="en-IN" sz="2400" baseline="-25000" dirty="0">
                <a:solidFill>
                  <a:srgbClr val="CC0000"/>
                </a:solidFill>
              </a:rPr>
              <a:t>α</a:t>
            </a:r>
            <a:r>
              <a:rPr lang="en-IN" sz="2400" dirty="0"/>
              <a:t> on </a:t>
            </a:r>
            <a:r>
              <a:rPr lang="en-IN" sz="24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/>
              <a:t>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1681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>
            <a:normAutofit/>
          </a:bodyPr>
          <a:lstStyle/>
          <a:p>
            <a:pPr algn="just"/>
            <a:r>
              <a:rPr lang="en-US" sz="2800" i="1" dirty="0" err="1" smtClean="0"/>
              <a:t>Diagonalization</a:t>
            </a:r>
            <a:r>
              <a:rPr lang="en-US" sz="2800" dirty="0" smtClean="0"/>
              <a:t> refers to a class of techniques used in complexity theory to separate complexity classes.</a:t>
            </a:r>
            <a:endParaRPr lang="en-US" sz="2800" dirty="0"/>
          </a:p>
          <a:p>
            <a:pPr algn="just"/>
            <a:r>
              <a:rPr lang="en-IN" sz="2800" dirty="0" smtClean="0"/>
              <a:t>These techniques are characterized by </a:t>
            </a:r>
            <a:r>
              <a:rPr lang="en-IN" sz="2800" u="sng" dirty="0" smtClean="0"/>
              <a:t>two</a:t>
            </a:r>
            <a:r>
              <a:rPr lang="en-IN" sz="2800" dirty="0" smtClean="0"/>
              <a:t> main features:</a:t>
            </a:r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There’s a universal TM </a:t>
            </a:r>
            <a:r>
              <a:rPr lang="en-IN" sz="2800" dirty="0" smtClean="0">
                <a:solidFill>
                  <a:srgbClr val="CC0000"/>
                </a:solidFill>
              </a:rPr>
              <a:t>U</a:t>
            </a:r>
            <a:r>
              <a:rPr lang="en-IN" sz="2800" dirty="0" smtClean="0"/>
              <a:t> that when given strings </a:t>
            </a:r>
            <a:r>
              <a:rPr lang="en-IN" sz="28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simulates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α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with only a </a:t>
            </a:r>
            <a:r>
              <a:rPr lang="en-IN" sz="2800" i="1" u="sng" dirty="0" smtClean="0"/>
              <a:t>small</a:t>
            </a:r>
            <a:r>
              <a:rPr lang="en-IN" sz="2800" dirty="0" smtClean="0"/>
              <a:t> overhead.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IN" sz="2800" baseline="-250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IN" sz="2800" dirty="0" smtClean="0"/>
              <a:t>Every string represents some TM,  and every TM can be represented by </a:t>
            </a:r>
            <a:r>
              <a:rPr lang="en-IN" sz="2800" u="sng" dirty="0" smtClean="0"/>
              <a:t>infinitely many </a:t>
            </a:r>
            <a:r>
              <a:rPr lang="en-IN" sz="2800" dirty="0" smtClean="0"/>
              <a:t>strings.</a:t>
            </a:r>
          </a:p>
        </p:txBody>
      </p:sp>
    </p:spTree>
    <p:extLst>
      <p:ext uri="{BB962C8B-B14F-4D97-AF65-F5344CB8AC3E}">
        <p14:creationId xmlns:p14="http://schemas.microsoft.com/office/powerpoint/2010/main" val="304601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52600" y="267955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581400" y="3810000"/>
            <a:ext cx="5257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/>
                </a:solidFill>
              </a:rPr>
              <a:t>- An application of </a:t>
            </a:r>
            <a:r>
              <a:rPr lang="en-US" sz="2200" dirty="0" err="1" smtClean="0">
                <a:solidFill>
                  <a:schemeClr val="tx2"/>
                </a:solidFill>
              </a:rPr>
              <a:t>Diagonalization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858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</a:t>
            </a:r>
            <a:r>
              <a:rPr lang="en-IN" sz="2800" u="sng" dirty="0" smtClean="0"/>
              <a:t>time-constructible</a:t>
            </a:r>
            <a:r>
              <a:rPr lang="en-IN" sz="2800" dirty="0" smtClean="0"/>
              <a:t>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marL="82296" indent="0" algn="just">
              <a:buNone/>
            </a:pPr>
            <a:endParaRPr lang="en-IN" sz="2800" dirty="0" smtClean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5000" y="2052935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e.g.  f(n) = n,  g(n) = n</a:t>
            </a:r>
            <a:r>
              <a:rPr lang="en-US" sz="2400" baseline="30000" dirty="0"/>
              <a:t>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8235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8310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3281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Task:</a:t>
            </a:r>
            <a:r>
              <a:rPr lang="en-IN" sz="2800" dirty="0" smtClean="0"/>
              <a:t>  Show that there’s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decided by a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TM </a:t>
            </a:r>
            <a:r>
              <a:rPr lang="en-IN" sz="2800" dirty="0" smtClean="0">
                <a:solidFill>
                  <a:srgbClr val="CC0000"/>
                </a:solidFill>
              </a:rPr>
              <a:t>D</a:t>
            </a:r>
            <a:r>
              <a:rPr lang="en-IN" sz="2800" dirty="0" smtClean="0"/>
              <a:t> with time complexity </a:t>
            </a:r>
            <a:r>
              <a:rPr lang="en-IN" sz="2800" dirty="0" smtClean="0">
                <a:solidFill>
                  <a:srgbClr val="CC0000"/>
                </a:solidFill>
              </a:rPr>
              <a:t>O(n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/>
              <a:t>s.t., any TM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with runtime </a:t>
            </a:r>
            <a:r>
              <a:rPr lang="en-IN" sz="2800" dirty="0" smtClean="0">
                <a:solidFill>
                  <a:srgbClr val="CC0000"/>
                </a:solidFill>
              </a:rPr>
              <a:t>O(n)</a:t>
            </a:r>
            <a:r>
              <a:rPr lang="en-IN" sz="2800" dirty="0" smtClean="0"/>
              <a:t> cannot decide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57511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  <a:endParaRPr lang="en-IN" sz="28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1705280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</a:t>
            </a:r>
            <a:r>
              <a:rPr lang="en-IN" sz="2800" dirty="0" smtClean="0"/>
              <a:t>steps.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4128413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</a:t>
            </a:r>
            <a:r>
              <a:rPr lang="en-IN" sz="2800" dirty="0" smtClean="0"/>
              <a:t>steps.</a:t>
            </a:r>
            <a:endParaRPr lang="en-IN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943600" y="42672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324600" y="3657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D</a:t>
            </a:r>
            <a:r>
              <a:rPr lang="en-US" dirty="0" smtClean="0"/>
              <a:t>’s time steps not </a:t>
            </a:r>
            <a:r>
              <a:rPr lang="en-US" dirty="0" err="1" smtClean="0">
                <a:solidFill>
                  <a:srgbClr val="C32D2E"/>
                </a:solidFill>
              </a:rPr>
              <a:t>M</a:t>
            </a:r>
            <a:r>
              <a:rPr lang="en-US" baseline="-25000" dirty="0" err="1" smtClean="0">
                <a:solidFill>
                  <a:srgbClr val="C32D2E"/>
                </a:solidFill>
              </a:rPr>
              <a:t>x</a:t>
            </a:r>
            <a:r>
              <a:rPr lang="en-US" dirty="0" err="1" smtClean="0"/>
              <a:t>’s</a:t>
            </a:r>
            <a:r>
              <a:rPr lang="en-US" dirty="0" smtClean="0"/>
              <a:t> time steps.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067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Two types of poly-time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05800" cy="4800600"/>
          </a:xfrm>
        </p:spPr>
        <p:txBody>
          <a:bodyPr/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</a:t>
            </a:r>
            <a:r>
              <a:rPr lang="en-IN" sz="2800" dirty="0" smtClean="0">
                <a:solidFill>
                  <a:schemeClr val="accent4"/>
                </a:solidFill>
              </a:rPr>
              <a:t>.</a:t>
            </a:r>
            <a:r>
              <a:rPr lang="en-IN" sz="2800" dirty="0" smtClean="0"/>
              <a:t> A </a:t>
            </a:r>
            <a:r>
              <a:rPr lang="en-IN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(</a:t>
            </a:r>
            <a:r>
              <a:rPr lang="en-US" sz="2800" i="1" u="sng" dirty="0" smtClean="0"/>
              <a:t>Karp / many-one)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there’s a polynomial time computable function </a:t>
            </a:r>
            <a:r>
              <a:rPr lang="en-IN" sz="2800" dirty="0">
                <a:solidFill>
                  <a:srgbClr val="CC0000"/>
                </a:solidFill>
              </a:rPr>
              <a:t>f </a:t>
            </a:r>
            <a:r>
              <a:rPr lang="en-IN" sz="2800" dirty="0"/>
              <a:t> s.t. </a:t>
            </a:r>
          </a:p>
          <a:p>
            <a:pPr marL="82296" indent="0" algn="just">
              <a:buNone/>
            </a:pPr>
            <a:r>
              <a:rPr lang="en-IN" sz="2800" dirty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Definition.</a:t>
            </a:r>
            <a:r>
              <a:rPr lang="en-IN" sz="2800" dirty="0"/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</a:t>
            </a:r>
            <a:r>
              <a:rPr lang="en-US" sz="2800" i="1" u="sng" dirty="0" smtClean="0"/>
              <a:t>(Cook </a:t>
            </a:r>
            <a:r>
              <a:rPr lang="en-US" sz="2800" i="1" u="sng" dirty="0"/>
              <a:t>/ </a:t>
            </a:r>
            <a:r>
              <a:rPr lang="en-US" sz="2800" i="1" u="sng" dirty="0" smtClean="0"/>
              <a:t>Turing)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</a:t>
            </a:r>
            <a:r>
              <a:rPr lang="en-IN" sz="2800" dirty="0" smtClean="0"/>
              <a:t>there’s a TM that decides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 smtClean="0"/>
              <a:t> using poly many calls to a “subroutine” for deciding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and poly-time outside of those subroutine calls.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43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steps.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a. 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stops and outputs </a:t>
            </a:r>
            <a:r>
              <a:rPr lang="en-IN" sz="2800" dirty="0" smtClean="0">
                <a:solidFill>
                  <a:srgbClr val="CC0000"/>
                </a:solidFill>
              </a:rPr>
              <a:t>b </a:t>
            </a:r>
            <a:r>
              <a:rPr lang="en-IN" sz="2800" dirty="0" smtClean="0"/>
              <a:t>then output</a:t>
            </a:r>
            <a:r>
              <a:rPr lang="en-IN" sz="2800" dirty="0" smtClean="0">
                <a:solidFill>
                  <a:srgbClr val="CC0000"/>
                </a:solidFill>
              </a:rPr>
              <a:t> 1-b 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3512785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TM</a:t>
            </a:r>
            <a:r>
              <a:rPr lang="en-IN" sz="28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: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1.  On input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, compute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2.  Simulate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on </a:t>
            </a:r>
            <a:r>
              <a:rPr lang="en-IN" sz="28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/>
              <a:t> for </a:t>
            </a:r>
            <a:r>
              <a:rPr lang="en-IN" sz="2800" dirty="0" smtClean="0">
                <a:solidFill>
                  <a:srgbClr val="CC0000"/>
                </a:solidFill>
              </a:rPr>
              <a:t>|x|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steps.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a.  If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baseline="-25000" dirty="0" smtClean="0">
                <a:solidFill>
                  <a:srgbClr val="CC0000"/>
                </a:solidFill>
              </a:rPr>
              <a:t>x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stops and outputs </a:t>
            </a:r>
            <a:r>
              <a:rPr lang="en-IN" sz="2800" dirty="0" smtClean="0">
                <a:solidFill>
                  <a:srgbClr val="CC0000"/>
                </a:solidFill>
              </a:rPr>
              <a:t>b </a:t>
            </a:r>
            <a:r>
              <a:rPr lang="en-IN" sz="2800" dirty="0" smtClean="0"/>
              <a:t>then output</a:t>
            </a:r>
            <a:r>
              <a:rPr lang="en-IN" sz="2800" dirty="0" smtClean="0">
                <a:solidFill>
                  <a:srgbClr val="CC0000"/>
                </a:solidFill>
              </a:rPr>
              <a:t> 1-b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             </a:t>
            </a:r>
            <a:r>
              <a:rPr lang="en-IN" sz="2800" dirty="0" smtClean="0">
                <a:solidFill>
                  <a:srgbClr val="000000"/>
                </a:solidFill>
              </a:rPr>
              <a:t>b.  otherwise, output </a:t>
            </a:r>
            <a:r>
              <a:rPr lang="en-IN" sz="2800" dirty="0" smtClean="0">
                <a:solidFill>
                  <a:srgbClr val="CC0000"/>
                </a:solidFill>
              </a:rPr>
              <a:t>1.</a:t>
            </a: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759233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</a:t>
            </a:r>
            <a:r>
              <a:rPr lang="en-IN" sz="2800" dirty="0"/>
              <a:t> </a:t>
            </a:r>
            <a:r>
              <a:rPr lang="en-IN" sz="2800" dirty="0" smtClean="0"/>
              <a:t>   </a:t>
            </a:r>
            <a:r>
              <a:rPr lang="en-IN" sz="2800" dirty="0" smtClean="0">
                <a:solidFill>
                  <a:srgbClr val="CC0000"/>
                </a:solidFill>
              </a:rPr>
              <a:t>D </a:t>
            </a:r>
            <a:r>
              <a:rPr lang="en-IN" sz="2800" dirty="0" smtClean="0"/>
              <a:t>runs in </a:t>
            </a:r>
            <a:r>
              <a:rPr lang="en-IN" sz="2800" dirty="0" smtClean="0">
                <a:solidFill>
                  <a:srgbClr val="CC0000"/>
                </a:solidFill>
              </a:rPr>
              <a:t>O(n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) </a:t>
            </a:r>
            <a:r>
              <a:rPr lang="en-IN" sz="2800" dirty="0" smtClean="0"/>
              <a:t>time as </a:t>
            </a:r>
            <a:r>
              <a:rPr lang="en-IN" sz="2800" dirty="0" smtClean="0">
                <a:solidFill>
                  <a:srgbClr val="CC0000"/>
                </a:solidFill>
              </a:rPr>
              <a:t>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is time-constructible.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97411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</a:t>
            </a:r>
            <a:r>
              <a:rPr lang="en-IN" sz="2800" dirty="0" smtClean="0">
                <a:solidFill>
                  <a:schemeClr val="accent4"/>
                </a:solidFill>
              </a:rPr>
              <a:t>Claim.</a:t>
            </a:r>
            <a:r>
              <a:rPr lang="en-IN" sz="2800" dirty="0" smtClean="0"/>
              <a:t>  There’s no 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with running time </a:t>
            </a:r>
            <a:r>
              <a:rPr lang="en-IN" sz="2800" dirty="0" smtClean="0">
                <a:solidFill>
                  <a:srgbClr val="CC0000"/>
                </a:solidFill>
              </a:rPr>
              <a:t>O(n)</a:t>
            </a:r>
            <a:r>
              <a:rPr lang="en-IN" sz="2800" dirty="0" smtClean="0"/>
              <a:t> that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</a:t>
            </a:r>
            <a:r>
              <a:rPr lang="en-IN" sz="2800" dirty="0"/>
              <a:t> </a:t>
            </a:r>
            <a:r>
              <a:rPr lang="en-IN" sz="2800" dirty="0" smtClean="0"/>
              <a:t>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(the language accepted by </a:t>
            </a:r>
            <a:r>
              <a:rPr lang="en-IN" sz="2800" dirty="0" smtClean="0">
                <a:solidFill>
                  <a:srgbClr val="CC0000"/>
                </a:solidFill>
              </a:rPr>
              <a:t>D</a:t>
            </a:r>
            <a:r>
              <a:rPr lang="en-IN" sz="2800" dirty="0" smtClean="0"/>
              <a:t>).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468483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43430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1143000" y="4191000"/>
            <a:ext cx="152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19200" y="464820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32D2E"/>
                </a:solidFill>
              </a:rPr>
              <a:t>c</a:t>
            </a:r>
            <a:r>
              <a:rPr lang="en-US" sz="2000" dirty="0" smtClean="0"/>
              <a:t> is a constant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37143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012332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</p:txBody>
      </p:sp>
    </p:spTree>
    <p:extLst>
      <p:ext uri="{BB962C8B-B14F-4D97-AF65-F5344CB8AC3E}">
        <p14:creationId xmlns:p14="http://schemas.microsoft.com/office/powerpoint/2010/main" val="2354615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</a:t>
            </a:r>
          </a:p>
        </p:txBody>
      </p:sp>
    </p:spTree>
    <p:extLst>
      <p:ext uri="{BB962C8B-B14F-4D97-AF65-F5344CB8AC3E}">
        <p14:creationId xmlns:p14="http://schemas.microsoft.com/office/powerpoint/2010/main" val="4171442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</a:t>
            </a:r>
          </a:p>
        </p:txBody>
      </p:sp>
    </p:spTree>
    <p:extLst>
      <p:ext uri="{BB962C8B-B14F-4D97-AF65-F5344CB8AC3E}">
        <p14:creationId xmlns:p14="http://schemas.microsoft.com/office/powerpoint/2010/main" val="2005513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Two types of poly-time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05800" cy="4800600"/>
          </a:xfrm>
        </p:spPr>
        <p:txBody>
          <a:bodyPr/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</a:t>
            </a:r>
            <a:r>
              <a:rPr lang="en-IN" sz="2800" dirty="0" smtClean="0">
                <a:solidFill>
                  <a:schemeClr val="accent4"/>
                </a:solidFill>
              </a:rPr>
              <a:t>.</a:t>
            </a:r>
            <a:r>
              <a:rPr lang="en-IN" sz="2800" dirty="0" smtClean="0"/>
              <a:t> A </a:t>
            </a:r>
            <a:r>
              <a:rPr lang="en-IN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(</a:t>
            </a:r>
            <a:r>
              <a:rPr lang="en-US" sz="2800" i="1" u="sng" dirty="0" smtClean="0"/>
              <a:t>Karp / many-one)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there’s a polynomial time computable function </a:t>
            </a:r>
            <a:r>
              <a:rPr lang="en-IN" sz="2800" dirty="0">
                <a:solidFill>
                  <a:srgbClr val="CC0000"/>
                </a:solidFill>
              </a:rPr>
              <a:t>f </a:t>
            </a:r>
            <a:r>
              <a:rPr lang="en-IN" sz="2800" dirty="0"/>
              <a:t> s.t. </a:t>
            </a:r>
          </a:p>
          <a:p>
            <a:pPr marL="82296" indent="0" algn="just">
              <a:buNone/>
            </a:pPr>
            <a:r>
              <a:rPr lang="en-IN" sz="2800" dirty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Definition.</a:t>
            </a:r>
            <a:r>
              <a:rPr lang="en-IN" sz="2800" dirty="0"/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</a:t>
            </a:r>
            <a:r>
              <a:rPr lang="en-US" sz="2800" i="1" u="sng" dirty="0" smtClean="0"/>
              <a:t>(Cook </a:t>
            </a:r>
            <a:r>
              <a:rPr lang="en-US" sz="2800" i="1" u="sng" dirty="0"/>
              <a:t>/ </a:t>
            </a:r>
            <a:r>
              <a:rPr lang="en-US" sz="2800" i="1" u="sng" dirty="0" smtClean="0"/>
              <a:t>Turing)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</a:t>
            </a:r>
            <a:r>
              <a:rPr lang="en-IN" sz="2800" dirty="0" smtClean="0"/>
              <a:t>there’s a TM that decides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 smtClean="0"/>
              <a:t> using poly many calls to a “subroutine” for deciding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and poly-time outside of those subroutine calls.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endCxn id="6" idx="1"/>
          </p:cNvCxnSpPr>
          <p:nvPr/>
        </p:nvCxnSpPr>
        <p:spPr>
          <a:xfrm>
            <a:off x="1981200" y="5562600"/>
            <a:ext cx="1828800" cy="7905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810000" y="61530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Will be called an </a:t>
            </a:r>
            <a:r>
              <a:rPr lang="en-US" sz="2000" u="sng" dirty="0" smtClean="0"/>
              <a:t>Oracle</a:t>
            </a:r>
            <a:r>
              <a:rPr lang="en-US" sz="2000" dirty="0" smtClean="0"/>
              <a:t> later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64985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315200" y="5867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86600" y="63362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c</a:t>
            </a:r>
            <a:r>
              <a:rPr lang="en-US" dirty="0" smtClean="0">
                <a:solidFill>
                  <a:srgbClr val="CC0000"/>
                </a:solidFill>
              </a:rPr>
              <a:t>’</a:t>
            </a:r>
            <a:r>
              <a:rPr lang="en-US" dirty="0" smtClean="0"/>
              <a:t> is a constant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023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(</a:t>
            </a:r>
            <a:r>
              <a:rPr lang="en-IN" sz="2400" dirty="0">
                <a:solidFill>
                  <a:srgbClr val="000000"/>
                </a:solidFill>
              </a:rPr>
              <a:t>as </a:t>
            </a:r>
            <a:r>
              <a:rPr lang="en-IN" sz="2400" dirty="0">
                <a:solidFill>
                  <a:srgbClr val="CC0000"/>
                </a:solidFill>
              </a:rPr>
              <a:t>c’.c. |x|. log |x| </a:t>
            </a:r>
            <a:r>
              <a:rPr lang="en-IN" sz="2400" dirty="0" smtClean="0">
                <a:solidFill>
                  <a:srgbClr val="CC0000"/>
                </a:solidFill>
              </a:rPr>
              <a:t> &lt;  |x|</a:t>
            </a:r>
            <a:r>
              <a:rPr lang="en-IN" sz="2400" baseline="30000" dirty="0" smtClean="0">
                <a:solidFill>
                  <a:srgbClr val="CC0000"/>
                </a:solidFill>
              </a:rPr>
              <a:t>2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for </a:t>
            </a:r>
            <a:r>
              <a:rPr lang="en-IN" sz="2400" u="sng" dirty="0" smtClean="0">
                <a:solidFill>
                  <a:srgbClr val="000000"/>
                </a:solidFill>
              </a:rPr>
              <a:t>sufficiently large</a:t>
            </a:r>
            <a:r>
              <a:rPr lang="en-IN" sz="2400" dirty="0" smtClean="0">
                <a:solidFill>
                  <a:srgbClr val="000000"/>
                </a:solidFill>
              </a:rPr>
              <a:t> </a:t>
            </a:r>
            <a:r>
              <a:rPr lang="en-IN" sz="24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40456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>
                <a:solidFill>
                  <a:srgbClr val="C32D2E"/>
                </a:solidFill>
              </a:rPr>
              <a:t>D </a:t>
            </a:r>
            <a:r>
              <a:rPr lang="en-IN" sz="2400" dirty="0" smtClean="0">
                <a:solidFill>
                  <a:srgbClr val="000000"/>
                </a:solidFill>
              </a:rPr>
              <a:t>on input </a:t>
            </a:r>
            <a:r>
              <a:rPr lang="en-IN" sz="2400" dirty="0" smtClean="0">
                <a:solidFill>
                  <a:srgbClr val="C32D2E"/>
                </a:solidFill>
              </a:rPr>
              <a:t>x, </a:t>
            </a:r>
            <a:r>
              <a:rPr lang="en-IN" sz="2400" dirty="0" smtClean="0">
                <a:solidFill>
                  <a:srgbClr val="000000"/>
                </a:solidFill>
              </a:rPr>
              <a:t>simulates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on</a:t>
            </a:r>
            <a:r>
              <a:rPr lang="en-IN" sz="2400" dirty="0" smtClean="0">
                <a:solidFill>
                  <a:srgbClr val="C32D2E"/>
                </a:solidFill>
              </a:rPr>
              <a:t> x </a:t>
            </a:r>
            <a:r>
              <a:rPr lang="en-IN" sz="2400" dirty="0" smtClean="0">
                <a:solidFill>
                  <a:srgbClr val="000000"/>
                </a:solidFill>
              </a:rPr>
              <a:t>for</a:t>
            </a:r>
            <a:r>
              <a:rPr lang="en-IN" sz="2400" dirty="0" smtClean="0">
                <a:solidFill>
                  <a:srgbClr val="C32D2E"/>
                </a:solidFill>
              </a:rPr>
              <a:t> |x|</a:t>
            </a:r>
            <a:r>
              <a:rPr lang="en-IN" sz="2400" baseline="30000" dirty="0" smtClean="0">
                <a:solidFill>
                  <a:srgbClr val="C32D2E"/>
                </a:solidFill>
              </a:rPr>
              <a:t>2 </a:t>
            </a:r>
            <a:r>
              <a:rPr lang="en-IN" sz="2400" dirty="0" smtClean="0">
                <a:solidFill>
                  <a:srgbClr val="000000"/>
                </a:solidFill>
              </a:rPr>
              <a:t>steps. Since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CC0000"/>
                </a:solidFill>
              </a:rPr>
              <a:t> </a:t>
            </a:r>
            <a:r>
              <a:rPr lang="en-IN" sz="2400" dirty="0" smtClean="0">
                <a:solidFill>
                  <a:srgbClr val="000000"/>
                </a:solidFill>
              </a:rPr>
              <a:t>stops within </a:t>
            </a:r>
            <a:r>
              <a:rPr lang="en-IN" sz="2400" dirty="0" smtClean="0">
                <a:solidFill>
                  <a:srgbClr val="CC0000"/>
                </a:solidFill>
              </a:rPr>
              <a:t>c.|x|</a:t>
            </a:r>
            <a:r>
              <a:rPr lang="en-IN" sz="2400" dirty="0" smtClean="0">
                <a:solidFill>
                  <a:srgbClr val="000000"/>
                </a:solidFill>
              </a:rPr>
              <a:t> steps, </a:t>
            </a:r>
            <a:r>
              <a:rPr lang="en-IN" sz="2400" dirty="0" smtClean="0">
                <a:solidFill>
                  <a:srgbClr val="CC0000"/>
                </a:solidFill>
              </a:rPr>
              <a:t>D’</a:t>
            </a:r>
            <a:r>
              <a:rPr lang="en-IN" sz="2400" dirty="0" smtClean="0">
                <a:solidFill>
                  <a:srgbClr val="000000"/>
                </a:solidFill>
              </a:rPr>
              <a:t>s simulation also stops within </a:t>
            </a:r>
            <a:r>
              <a:rPr lang="en-IN" sz="2400" dirty="0" smtClean="0">
                <a:solidFill>
                  <a:srgbClr val="CC0000"/>
                </a:solidFill>
              </a:rPr>
              <a:t>c’.c. |x|. </a:t>
            </a:r>
            <a:r>
              <a:rPr lang="en-IN" sz="2400" dirty="0">
                <a:solidFill>
                  <a:srgbClr val="CC0000"/>
                </a:solidFill>
              </a:rPr>
              <a:t>l</a:t>
            </a:r>
            <a:r>
              <a:rPr lang="en-IN" sz="2400" dirty="0" smtClean="0">
                <a:solidFill>
                  <a:srgbClr val="CC0000"/>
                </a:solidFill>
              </a:rPr>
              <a:t>og |x|</a:t>
            </a:r>
            <a:r>
              <a:rPr lang="en-IN" sz="2400" dirty="0" smtClean="0">
                <a:solidFill>
                  <a:srgbClr val="000000"/>
                </a:solidFill>
              </a:rPr>
              <a:t> steps.   And </a:t>
            </a:r>
            <a:r>
              <a:rPr lang="en-IN" sz="2400" dirty="0" smtClean="0">
                <a:solidFill>
                  <a:srgbClr val="CC0000"/>
                </a:solidFill>
              </a:rPr>
              <a:t>D</a:t>
            </a:r>
            <a:r>
              <a:rPr lang="en-IN" sz="2400" dirty="0" smtClean="0">
                <a:solidFill>
                  <a:srgbClr val="000000"/>
                </a:solidFill>
              </a:rPr>
              <a:t> outputs the opposite of what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baseline="-250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>
                <a:solidFill>
                  <a:srgbClr val="000000"/>
                </a:solidFill>
              </a:rPr>
              <a:t> outputs. </a:t>
            </a:r>
          </a:p>
        </p:txBody>
      </p:sp>
    </p:spTree>
    <p:extLst>
      <p:ext uri="{BB962C8B-B14F-4D97-AF65-F5344CB8AC3E}">
        <p14:creationId xmlns:p14="http://schemas.microsoft.com/office/powerpoint/2010/main" val="3714567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Hence, </a:t>
            </a:r>
            <a:r>
              <a:rPr lang="en-IN" sz="2400" dirty="0" smtClean="0">
                <a:solidFill>
                  <a:srgbClr val="C32D2E"/>
                </a:solidFill>
              </a:rPr>
              <a:t>D(x) = 1-b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681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We’ll prove with </a:t>
            </a:r>
            <a:r>
              <a:rPr lang="en-IN" sz="2800" dirty="0" smtClean="0">
                <a:solidFill>
                  <a:srgbClr val="CC0000"/>
                </a:solidFill>
              </a:rPr>
              <a:t>f(n) = n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 g(n) = n</a:t>
            </a:r>
            <a:r>
              <a:rPr lang="en-IN" sz="2800" baseline="30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.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For contradiction, suppose </a:t>
            </a:r>
            <a:r>
              <a:rPr lang="en-IN" sz="2400" dirty="0" smtClean="0">
                <a:solidFill>
                  <a:srgbClr val="CC0000"/>
                </a:solidFill>
              </a:rPr>
              <a:t>M</a:t>
            </a:r>
            <a:r>
              <a:rPr lang="en-IN" sz="2400" dirty="0" smtClean="0"/>
              <a:t> decides </a:t>
            </a:r>
            <a:r>
              <a:rPr lang="en-IN" sz="2400" dirty="0" smtClean="0">
                <a:solidFill>
                  <a:schemeClr val="accent3"/>
                </a:solidFill>
              </a:rPr>
              <a:t>L </a:t>
            </a:r>
            <a:r>
              <a:rPr lang="en-IN" sz="2400" dirty="0" smtClean="0"/>
              <a:t>and runs for at most </a:t>
            </a:r>
            <a:r>
              <a:rPr lang="en-IN" sz="2400" dirty="0" smtClean="0">
                <a:solidFill>
                  <a:srgbClr val="C32D2E"/>
                </a:solidFill>
              </a:rPr>
              <a:t>c.n</a:t>
            </a:r>
            <a:r>
              <a:rPr lang="en-IN" sz="2400" dirty="0" smtClean="0"/>
              <a:t> steps on inputs of length </a:t>
            </a:r>
            <a:r>
              <a:rPr lang="en-IN" sz="2400" dirty="0" smtClean="0">
                <a:solidFill>
                  <a:srgbClr val="C32D2E"/>
                </a:solidFill>
              </a:rPr>
              <a:t>n</a:t>
            </a:r>
            <a:r>
              <a:rPr lang="en-IN" sz="2400" dirty="0" smtClean="0"/>
              <a:t>. 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Think of a </a:t>
            </a:r>
            <a:r>
              <a:rPr lang="en-IN" sz="2400" u="sng" dirty="0" smtClean="0"/>
              <a:t>sufficiently large</a:t>
            </a:r>
            <a:r>
              <a:rPr lang="en-IN" sz="2400" dirty="0" smtClean="0"/>
              <a:t> </a:t>
            </a:r>
            <a:r>
              <a:rPr lang="en-IN" sz="24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/>
              <a:t> such that </a:t>
            </a:r>
            <a:r>
              <a:rPr lang="en-IN" sz="2400" dirty="0" smtClean="0">
                <a:solidFill>
                  <a:srgbClr val="C32D2E"/>
                </a:solidFill>
              </a:rPr>
              <a:t>M =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Suppose</a:t>
            </a:r>
            <a:r>
              <a:rPr lang="en-IN" sz="2400" dirty="0" smtClean="0">
                <a:solidFill>
                  <a:srgbClr val="C32D2E"/>
                </a:solidFill>
              </a:rPr>
              <a:t> M</a:t>
            </a:r>
            <a:r>
              <a:rPr lang="en-IN" sz="2400" baseline="-25000" dirty="0" smtClean="0">
                <a:solidFill>
                  <a:srgbClr val="C32D2E"/>
                </a:solidFill>
              </a:rPr>
              <a:t>x</a:t>
            </a:r>
            <a:r>
              <a:rPr lang="en-IN" sz="2400" dirty="0" smtClean="0">
                <a:solidFill>
                  <a:srgbClr val="C32D2E"/>
                </a:solidFill>
              </a:rPr>
              <a:t>(x) = b</a:t>
            </a:r>
          </a:p>
          <a:p>
            <a:pPr marL="699516" lvl="1" indent="-342900" algn="just">
              <a:buFont typeface="Wingdings" charset="2"/>
              <a:buChar char="Ø"/>
            </a:pPr>
            <a:r>
              <a:rPr lang="en-IN" sz="2400" dirty="0" smtClean="0"/>
              <a:t>Hence, </a:t>
            </a:r>
            <a:r>
              <a:rPr lang="en-IN" sz="2400" dirty="0" smtClean="0">
                <a:solidFill>
                  <a:srgbClr val="C32D2E"/>
                </a:solidFill>
              </a:rPr>
              <a:t>D(x) = 1-b</a:t>
            </a:r>
          </a:p>
          <a:p>
            <a:pPr marL="356616" lvl="1" indent="0" algn="just">
              <a:buNone/>
            </a:pPr>
            <a:endParaRPr lang="en-IN" sz="2400" dirty="0">
              <a:solidFill>
                <a:srgbClr val="C32D2E"/>
              </a:solidFill>
            </a:endParaRPr>
          </a:p>
          <a:p>
            <a:pPr marL="356616" lvl="1" indent="0" algn="just">
              <a:buNone/>
            </a:pPr>
            <a:r>
              <a:rPr lang="en-IN" sz="2400" dirty="0" smtClean="0">
                <a:solidFill>
                  <a:srgbClr val="C32D2E"/>
                </a:solidFill>
              </a:rPr>
              <a:t>          </a:t>
            </a:r>
            <a:r>
              <a:rPr lang="en-IN" sz="2400" dirty="0" smtClean="0">
                <a:solidFill>
                  <a:srgbClr val="000000"/>
                </a:solidFill>
              </a:rPr>
              <a:t>Contradiction!</a:t>
            </a:r>
            <a:r>
              <a:rPr lang="en-IN" sz="2400" dirty="0" smtClean="0">
                <a:solidFill>
                  <a:srgbClr val="C32D2E"/>
                </a:solidFill>
              </a:rPr>
              <a:t>   M </a:t>
            </a:r>
            <a:r>
              <a:rPr lang="en-IN" sz="2400" dirty="0" smtClean="0">
                <a:solidFill>
                  <a:srgbClr val="000000"/>
                </a:solidFill>
              </a:rPr>
              <a:t>does not decide</a:t>
            </a:r>
            <a:r>
              <a:rPr lang="en-IN" sz="2400" dirty="0" smtClean="0">
                <a:solidFill>
                  <a:srgbClr val="C32D2E"/>
                </a:solidFill>
              </a:rPr>
              <a:t> L.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837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Time Hierarchy Theorem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2578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f(n)</a:t>
            </a:r>
            <a:r>
              <a:rPr lang="en-IN" sz="2800" dirty="0" smtClean="0"/>
              <a:t> and </a:t>
            </a:r>
            <a:r>
              <a:rPr lang="en-IN" sz="2800" dirty="0" smtClean="0">
                <a:solidFill>
                  <a:srgbClr val="CC0000"/>
                </a:solidFill>
              </a:rPr>
              <a:t>g(n)</a:t>
            </a:r>
            <a:r>
              <a:rPr lang="en-IN" sz="2800" dirty="0" smtClean="0"/>
              <a:t> be time-constructible functions s.t.,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</a:t>
            </a:r>
            <a:r>
              <a:rPr lang="en-IN" sz="2800" dirty="0" smtClean="0">
                <a:solidFill>
                  <a:srgbClr val="CC0000"/>
                </a:solidFill>
              </a:rPr>
              <a:t>f(n) . log f(n) = o(g(n)). </a:t>
            </a:r>
          </a:p>
          <a:p>
            <a:pPr algn="just"/>
            <a:endParaRPr lang="en-IN" sz="2800" dirty="0" smtClean="0">
              <a:solidFill>
                <a:schemeClr val="accent4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 </a:t>
            </a:r>
            <a:r>
              <a:rPr lang="en-IN" sz="2800" dirty="0" smtClean="0">
                <a:solidFill>
                  <a:srgbClr val="3366FF"/>
                </a:solidFill>
              </a:rPr>
              <a:t>DTIME(f(n))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DTIME(g(n))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algn="just"/>
            <a:endParaRPr lang="en-IN" sz="2800" dirty="0">
              <a:solidFill>
                <a:srgbClr val="CC0000"/>
              </a:solidFill>
            </a:endParaRPr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Theorem.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b="1" dirty="0" smtClean="0">
                <a:solidFill>
                  <a:srgbClr val="CC0000"/>
                </a:solidFill>
              </a:rPr>
              <a:t>⊊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rgbClr val="660066"/>
                </a:solidFill>
              </a:rPr>
              <a:t>Proof.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Similar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(homework) </a:t>
            </a:r>
          </a:p>
          <a:p>
            <a:pPr marL="82296" indent="0" algn="just">
              <a:buNone/>
            </a:pP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endParaRPr lang="en-IN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106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49737" y="2679550"/>
            <a:ext cx="7756263" cy="1054250"/>
          </a:xfrm>
        </p:spPr>
        <p:txBody>
          <a:bodyPr/>
          <a:lstStyle/>
          <a:p>
            <a:r>
              <a:rPr lang="en-US" dirty="0" smtClean="0"/>
              <a:t>Ladner’s Theorem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3810000"/>
            <a:ext cx="594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/>
                </a:solidFill>
              </a:rPr>
              <a:t>- Another application of </a:t>
            </a:r>
            <a:r>
              <a:rPr lang="en-US" sz="2200" dirty="0" err="1" smtClean="0">
                <a:solidFill>
                  <a:schemeClr val="tx2"/>
                </a:solidFill>
              </a:rPr>
              <a:t>Diagonalization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736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148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514600" y="3124200"/>
            <a:ext cx="1600200" cy="2286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95600" y="4495800"/>
            <a:ext cx="838200" cy="838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9400" y="3276600"/>
            <a:ext cx="990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24200" y="4724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2971800" y="34290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NPC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41264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10000" y="41910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38800" y="40386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NP-intermediate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4399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514600" y="3124200"/>
            <a:ext cx="1600200" cy="2286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895600" y="4495800"/>
            <a:ext cx="838200" cy="838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9400" y="3276600"/>
            <a:ext cx="990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24200" y="4724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2971800" y="34290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NPC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41264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10000" y="41910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638800" y="4038600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NP-</a:t>
            </a:r>
            <a:r>
              <a:rPr lang="en-US" sz="2000" dirty="0" smtClean="0"/>
              <a:t>intermediate</a:t>
            </a:r>
          </a:p>
          <a:p>
            <a:r>
              <a:rPr lang="en-US" sz="2000" dirty="0" smtClean="0"/>
              <a:t>(</a:t>
            </a:r>
            <a:r>
              <a:rPr lang="en-US" sz="2000" dirty="0" smtClean="0">
                <a:solidFill>
                  <a:srgbClr val="800000"/>
                </a:solidFill>
              </a:rPr>
              <a:t>integer factoring, graph isomorphism ??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2415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Two types of poly-time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05800" cy="4800600"/>
          </a:xfrm>
        </p:spPr>
        <p:txBody>
          <a:bodyPr/>
          <a:lstStyle/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</a:t>
            </a:r>
            <a:r>
              <a:rPr lang="en-IN" sz="2800" dirty="0" smtClean="0">
                <a:solidFill>
                  <a:schemeClr val="accent4"/>
                </a:solidFill>
              </a:rPr>
              <a:t>.</a:t>
            </a:r>
            <a:r>
              <a:rPr lang="en-IN" sz="2800" dirty="0" smtClean="0"/>
              <a:t> A </a:t>
            </a:r>
            <a:r>
              <a:rPr lang="en-IN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(</a:t>
            </a:r>
            <a:r>
              <a:rPr lang="en-US" sz="2800" i="1" u="sng" dirty="0" smtClean="0"/>
              <a:t>Karp / many-one)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there’s a polynomial time computable function </a:t>
            </a:r>
            <a:r>
              <a:rPr lang="en-IN" sz="2800" dirty="0">
                <a:solidFill>
                  <a:srgbClr val="CC0000"/>
                </a:solidFill>
              </a:rPr>
              <a:t>f </a:t>
            </a:r>
            <a:r>
              <a:rPr lang="en-IN" sz="2800" dirty="0"/>
              <a:t> s.t. </a:t>
            </a:r>
          </a:p>
          <a:p>
            <a:pPr marL="82296" indent="0" algn="just">
              <a:buNone/>
            </a:pPr>
            <a:r>
              <a:rPr lang="en-IN" sz="2800" dirty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IN" sz="2800" dirty="0">
                <a:solidFill>
                  <a:schemeClr val="accent4"/>
                </a:solidFill>
              </a:rPr>
              <a:t>Definition.</a:t>
            </a:r>
            <a:r>
              <a:rPr lang="en-IN" sz="2800" dirty="0"/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u="sng" dirty="0"/>
              <a:t>polynomial time </a:t>
            </a:r>
            <a:r>
              <a:rPr lang="en-US" sz="2800" i="1" u="sng" dirty="0" smtClean="0"/>
              <a:t>(Cook </a:t>
            </a:r>
            <a:r>
              <a:rPr lang="en-US" sz="2800" i="1" u="sng" dirty="0"/>
              <a:t>/ </a:t>
            </a:r>
            <a:r>
              <a:rPr lang="en-US" sz="2800" i="1" u="sng" dirty="0" smtClean="0"/>
              <a:t>Turing) </a:t>
            </a:r>
            <a:r>
              <a:rPr lang="en-US" sz="2800" i="1" u="sng" dirty="0"/>
              <a:t>reducible</a:t>
            </a:r>
            <a:r>
              <a:rPr lang="en-US" sz="2800" i="1" dirty="0"/>
              <a:t> </a:t>
            </a:r>
            <a:r>
              <a:rPr lang="en-US" sz="2800" dirty="0"/>
              <a:t>to a language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/>
              <a:t> if </a:t>
            </a:r>
            <a:r>
              <a:rPr lang="en-IN" sz="2800" dirty="0" smtClean="0"/>
              <a:t>there’s a TM that decides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 smtClean="0"/>
              <a:t> using poly many calls to a “subroutine” for deciding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2</a:t>
            </a:r>
            <a:r>
              <a:rPr lang="en-IN" sz="2800" dirty="0" smtClean="0"/>
              <a:t> and poly-time outside of those subroutine calls.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0" y="61530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Karp reducible  implies  Cook reducible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61356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7000" y="2667000"/>
            <a:ext cx="518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 the notion makes sense only if </a:t>
            </a:r>
            <a:r>
              <a:rPr lang="en-US" sz="2200" dirty="0" smtClean="0">
                <a:solidFill>
                  <a:srgbClr val="3366FF"/>
                </a:solidFill>
              </a:rPr>
              <a:t>P ≠ NP</a:t>
            </a:r>
            <a:endParaRPr lang="en-US" sz="22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332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  <a:endParaRPr lang="en-US" sz="2800" i="1" dirty="0" smtClean="0"/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204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A delicate argument using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168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 smtClean="0">
                <a:solidFill>
                  <a:srgbClr val="3366FF"/>
                </a:solidFill>
              </a:rPr>
              <a:t>NP-intermediate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Let </a:t>
            </a:r>
            <a:r>
              <a:rPr lang="en-US" sz="2800" dirty="0" smtClean="0">
                <a:solidFill>
                  <a:srgbClr val="CC0000"/>
                </a:solidFill>
              </a:rPr>
              <a:t>H:  </a:t>
            </a:r>
            <a:r>
              <a:rPr lang="en-US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be a function. 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52800" y="4114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306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Let </a:t>
            </a:r>
            <a:r>
              <a:rPr lang="en-US" sz="2800" dirty="0" smtClean="0">
                <a:solidFill>
                  <a:srgbClr val="CC0000"/>
                </a:solidFill>
              </a:rPr>
              <a:t>H:  </a:t>
            </a:r>
            <a:r>
              <a:rPr lang="en-US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be a function.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Let  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=</a:t>
            </a:r>
            <a:r>
              <a:rPr lang="en-US" sz="2800" dirty="0" smtClean="0"/>
              <a:t> {</a:t>
            </a:r>
            <a:r>
              <a:rPr lang="en-US" sz="2800" dirty="0" smtClean="0">
                <a:solidFill>
                  <a:srgbClr val="CC0000"/>
                </a:solidFill>
              </a:rPr>
              <a:t>Ψ0 1      </a:t>
            </a:r>
            <a:r>
              <a:rPr lang="en-US" sz="2800" dirty="0" smtClean="0"/>
              <a:t>: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rgbClr val="CC0000"/>
                </a:solidFill>
              </a:rPr>
              <a:t> SAT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CC0000"/>
                </a:solidFill>
              </a:rPr>
              <a:t>|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| = m</a:t>
            </a:r>
            <a:r>
              <a:rPr lang="en-US" sz="2800" dirty="0" smtClean="0"/>
              <a:t>}   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52800" y="4114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733800" y="4724400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4629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391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NP-intermediate problems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i="1" dirty="0">
                <a:solidFill>
                  <a:srgbClr val="3366FF"/>
                </a:solidFill>
              </a:rPr>
              <a:t>NP</a:t>
            </a:r>
            <a:r>
              <a:rPr lang="en-US" sz="2800" i="1" dirty="0" smtClean="0">
                <a:solidFill>
                  <a:srgbClr val="3366FF"/>
                </a:solidFill>
              </a:rPr>
              <a:t>-intermediate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 neither 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nor NP-complete. 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660066"/>
                </a:solidFill>
              </a:rPr>
              <a:t>(Ladner)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P ≠ NP </a:t>
            </a:r>
            <a:r>
              <a:rPr lang="en-US" sz="2800" dirty="0" smtClean="0"/>
              <a:t>then there is an NP-intermediate language.</a:t>
            </a:r>
          </a:p>
          <a:p>
            <a:pPr marL="82296" indent="0" algn="just">
              <a:buNone/>
            </a:pPr>
            <a:r>
              <a:rPr lang="en-US" sz="2800" i="1" dirty="0"/>
              <a:t> </a:t>
            </a:r>
            <a:r>
              <a:rPr lang="en-US" sz="2800" i="1" dirty="0" smtClean="0"/>
              <a:t>  </a:t>
            </a: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  Let </a:t>
            </a:r>
            <a:r>
              <a:rPr lang="en-US" sz="2800" dirty="0" smtClean="0">
                <a:solidFill>
                  <a:srgbClr val="CC0000"/>
                </a:solidFill>
              </a:rPr>
              <a:t>H:  </a:t>
            </a:r>
            <a:r>
              <a:rPr lang="en-US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be a function.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Let   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=</a:t>
            </a:r>
            <a:r>
              <a:rPr lang="en-US" sz="2800" dirty="0" smtClean="0"/>
              <a:t> {</a:t>
            </a:r>
            <a:r>
              <a:rPr lang="en-US" sz="2800" dirty="0" smtClean="0">
                <a:solidFill>
                  <a:srgbClr val="CC0000"/>
                </a:solidFill>
              </a:rPr>
              <a:t>Ψ0 1      </a:t>
            </a:r>
            <a:r>
              <a:rPr lang="en-US" sz="2800" dirty="0" smtClean="0"/>
              <a:t>: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 smtClean="0">
                <a:solidFill>
                  <a:srgbClr val="CC0000"/>
                </a:solidFill>
              </a:rPr>
              <a:t> SAT </a:t>
            </a: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CC0000"/>
                </a:solidFill>
              </a:rPr>
              <a:t>|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| = m</a:t>
            </a:r>
            <a:r>
              <a:rPr lang="en-US" sz="2800" dirty="0" smtClean="0"/>
              <a:t>}   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52800" y="4114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733800" y="4724400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4629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5722203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2296" indent="0" algn="just">
              <a:buNone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dirty="0"/>
              <a:t> would be defined in such a way that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/>
              <a:t> is NP-intermediate</a:t>
            </a:r>
          </a:p>
          <a:p>
            <a:pPr marL="82296" indent="0" algn="just">
              <a:buNone/>
            </a:pPr>
            <a:r>
              <a:rPr lang="en-US" sz="2400" dirty="0"/>
              <a:t>                             (assuming </a:t>
            </a:r>
            <a:r>
              <a:rPr lang="en-US" sz="2400" dirty="0">
                <a:solidFill>
                  <a:srgbClr val="3366FF"/>
                </a:solidFill>
              </a:rPr>
              <a:t>P ≠ NP 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55939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8544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81600" y="4278868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</a:t>
            </a:r>
            <a:r>
              <a:rPr lang="en-US" sz="2000" dirty="0" smtClean="0"/>
              <a:t>or every m</a:t>
            </a:r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4876800" y="3974068"/>
            <a:ext cx="304800" cy="4894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6320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∉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  then  </a:t>
            </a:r>
            <a:r>
              <a:rPr lang="en-US" sz="2800" dirty="0" smtClean="0">
                <a:solidFill>
                  <a:srgbClr val="CC0000"/>
                </a:solidFill>
              </a:rPr>
              <a:t>H(m)   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</a:t>
            </a:r>
            <a:endParaRPr lang="en-US" sz="32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4419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15000" y="480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578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Constructing  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 </a:t>
            </a:r>
            <a:r>
              <a:rPr lang="en-US" sz="2800" dirty="0" smtClean="0"/>
              <a:t>There’s a function </a:t>
            </a:r>
            <a:r>
              <a:rPr lang="en-US" sz="2800" dirty="0" smtClean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:  </a:t>
            </a:r>
            <a:r>
              <a:rPr lang="en-US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 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such that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H(m)</a:t>
            </a:r>
            <a:r>
              <a:rPr lang="en-US" sz="2800" dirty="0" smtClean="0">
                <a:solidFill>
                  <a:srgbClr val="000000"/>
                </a:solidFill>
              </a:rPr>
              <a:t> is computable from </a:t>
            </a:r>
            <a:r>
              <a:rPr lang="en-US" sz="2800" dirty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O(m</a:t>
            </a:r>
            <a:r>
              <a:rPr lang="en-US" sz="2800" baseline="30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time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>
              <a:solidFill>
                <a:srgbClr val="000000"/>
              </a:solidFill>
            </a:endParaRPr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         H(m)  ≤  C  </a:t>
            </a:r>
            <a:r>
              <a:rPr lang="en-US" sz="2800" dirty="0" smtClean="0"/>
              <a:t>(a constant)</a:t>
            </a:r>
          </a:p>
          <a:p>
            <a:pPr marL="1437894" lvl="3" indent="-514350" algn="just">
              <a:buFont typeface="+mj-lt"/>
              <a:buAutoNum type="arabicPeriod"/>
            </a:pPr>
            <a:endParaRPr lang="en-US" sz="2800" dirty="0"/>
          </a:p>
          <a:p>
            <a:pPr marL="1437894" lvl="3" indent="-514350" algn="just">
              <a:buFont typeface="+mj-lt"/>
              <a:buAutoNum type="arabicPeriod"/>
            </a:pP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∉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  then  </a:t>
            </a:r>
            <a:r>
              <a:rPr lang="en-US" sz="2800" dirty="0" smtClean="0">
                <a:solidFill>
                  <a:srgbClr val="CC0000"/>
                </a:solidFill>
              </a:rPr>
              <a:t>H(m)   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</a:t>
            </a:r>
            <a:endParaRPr lang="en-US" sz="3200" dirty="0" smtClean="0">
              <a:solidFill>
                <a:srgbClr val="CC0000"/>
              </a:solidFill>
            </a:endParaRPr>
          </a:p>
          <a:p>
            <a:pPr algn="just"/>
            <a:endParaRPr lang="en-US" sz="2800" baseline="-25000" dirty="0" smtClean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</a:t>
            </a:r>
            <a:r>
              <a:rPr lang="en-US" sz="2800" dirty="0" smtClean="0">
                <a:solidFill>
                  <a:srgbClr val="660066"/>
                </a:solidFill>
              </a:rPr>
              <a:t>Proof:</a:t>
            </a:r>
            <a:r>
              <a:rPr lang="en-US" sz="2800" dirty="0" smtClean="0">
                <a:solidFill>
                  <a:srgbClr val="CC0000"/>
                </a:solidFill>
              </a:rPr>
              <a:t>   </a:t>
            </a:r>
            <a:r>
              <a:rPr lang="en-US" sz="2800" dirty="0" smtClean="0">
                <a:solidFill>
                  <a:srgbClr val="000000"/>
                </a:solidFill>
              </a:rPr>
              <a:t>Later (uses </a:t>
            </a:r>
            <a:r>
              <a:rPr lang="en-US" sz="2800" dirty="0" err="1" smtClean="0">
                <a:solidFill>
                  <a:srgbClr val="000000"/>
                </a:solidFill>
              </a:rPr>
              <a:t>diagonalization</a:t>
            </a:r>
            <a:r>
              <a:rPr lang="en-US" sz="2800" dirty="0" smtClean="0">
                <a:solidFill>
                  <a:srgbClr val="000000"/>
                </a:solidFill>
              </a:rPr>
              <a:t>).</a:t>
            </a: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867400" y="17526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ft-Right Arrow 3"/>
          <p:cNvSpPr/>
          <p:nvPr/>
        </p:nvSpPr>
        <p:spPr>
          <a:xfrm>
            <a:off x="36576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0" y="4419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715000" y="480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205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817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val="1189721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621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5962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983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Check if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         </a:t>
            </a:r>
            <a:r>
              <a:rPr lang="en-US" sz="2400" dirty="0" smtClean="0">
                <a:solidFill>
                  <a:srgbClr val="000000"/>
                </a:solidFill>
              </a:rPr>
              <a:t>belongs to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9036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4958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612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Check if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         </a:t>
            </a:r>
            <a:r>
              <a:rPr lang="en-US" sz="2400" dirty="0" smtClean="0">
                <a:solidFill>
                  <a:srgbClr val="000000"/>
                </a:solidFill>
              </a:rPr>
              <a:t>belongs to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9036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4958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 rot="16200000">
            <a:off x="2514600" y="4953000"/>
            <a:ext cx="381000" cy="838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5638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ength at most  </a:t>
            </a:r>
            <a:r>
              <a:rPr lang="en-US" dirty="0" smtClean="0">
                <a:solidFill>
                  <a:srgbClr val="CC0000"/>
                </a:solidFill>
              </a:rPr>
              <a:t>m + 1 + </a:t>
            </a:r>
            <a:r>
              <a:rPr lang="en-US" dirty="0" err="1" smtClean="0">
                <a:solidFill>
                  <a:srgbClr val="CC0000"/>
                </a:solidFill>
              </a:rPr>
              <a:t>m</a:t>
            </a:r>
            <a:r>
              <a:rPr lang="en-US" baseline="30000" dirty="0" err="1" smtClean="0">
                <a:solidFill>
                  <a:srgbClr val="CC0000"/>
                </a:solidFill>
              </a:rPr>
              <a:t>C</a:t>
            </a:r>
            <a:endParaRPr lang="en-US" baseline="30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458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∈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. </a:t>
            </a:r>
            <a:r>
              <a:rPr lang="en-US" sz="2800" dirty="0"/>
              <a:t> </a:t>
            </a:r>
            <a:r>
              <a:rPr lang="en-US" sz="2800" dirty="0" smtClean="0"/>
              <a:t> Then </a:t>
            </a:r>
            <a:r>
              <a:rPr lang="en-US" sz="2800" dirty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(m)  </a:t>
            </a:r>
            <a:r>
              <a:rPr lang="en-US" sz="2800" dirty="0">
                <a:solidFill>
                  <a:srgbClr val="CC0000"/>
                </a:solidFill>
              </a:rPr>
              <a:t>≤  </a:t>
            </a:r>
            <a:r>
              <a:rPr lang="en-US" sz="2800" dirty="0" smtClean="0">
                <a:solidFill>
                  <a:srgbClr val="CC0000"/>
                </a:solidFill>
              </a:rPr>
              <a:t>C.</a:t>
            </a: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as follows: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000000"/>
                </a:solidFill>
              </a:rPr>
              <a:t> , find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>
                <a:solidFill>
                  <a:srgbClr val="000000"/>
                </a:solidFill>
              </a:rPr>
              <a:t>, and construct the string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Check if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0 1         </a:t>
            </a:r>
            <a:r>
              <a:rPr lang="en-US" sz="2400" dirty="0" smtClean="0">
                <a:solidFill>
                  <a:srgbClr val="000000"/>
                </a:solidFill>
              </a:rPr>
              <a:t>belongs to </a:t>
            </a:r>
            <a:r>
              <a:rPr lang="en-US" sz="2400" dirty="0">
                <a:solidFill>
                  <a:srgbClr val="CC0000"/>
                </a:solidFill>
              </a:rPr>
              <a:t>SAT</a:t>
            </a:r>
            <a:r>
              <a:rPr lang="en-US" sz="2400" baseline="-25000" dirty="0">
                <a:solidFill>
                  <a:srgbClr val="CC0000"/>
                </a:solidFill>
              </a:rPr>
              <a:t>H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As </a:t>
            </a:r>
            <a:r>
              <a:rPr lang="en-US" sz="2800" dirty="0">
                <a:solidFill>
                  <a:srgbClr val="3366FF"/>
                </a:solidFill>
              </a:rPr>
              <a:t>P  ≠ </a:t>
            </a:r>
            <a:r>
              <a:rPr lang="en-US" sz="2800" dirty="0" smtClean="0">
                <a:solidFill>
                  <a:srgbClr val="3366FF"/>
                </a:solidFill>
              </a:rPr>
              <a:t>NP,</a:t>
            </a:r>
            <a:r>
              <a:rPr lang="en-US" sz="2800" dirty="0" smtClean="0">
                <a:solidFill>
                  <a:srgbClr val="4F271C"/>
                </a:solidFill>
              </a:rPr>
              <a:t> it must be that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SAT</a:t>
            </a:r>
            <a:r>
              <a:rPr lang="en-US" sz="2800" baseline="-25000" dirty="0">
                <a:solidFill>
                  <a:srgbClr val="CC0000"/>
                </a:solidFill>
              </a:rPr>
              <a:t>H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C0000"/>
                </a:solidFill>
              </a:rPr>
              <a:t>∉</a:t>
            </a:r>
            <a:r>
              <a:rPr lang="en-US" sz="2800" dirty="0"/>
              <a:t>  </a:t>
            </a:r>
            <a:r>
              <a:rPr lang="en-US" sz="2800" dirty="0">
                <a:solidFill>
                  <a:srgbClr val="3366FF"/>
                </a:solidFill>
              </a:rPr>
              <a:t>P</a:t>
            </a:r>
            <a:r>
              <a:rPr lang="en-US" sz="2800" dirty="0"/>
              <a:t> </a:t>
            </a:r>
            <a:r>
              <a:rPr lang="en-US" sz="2800" dirty="0" smtClean="0"/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0" y="371543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10400" y="362087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4590365"/>
            <a:ext cx="304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m</a:t>
            </a:r>
            <a:endParaRPr lang="en-US" sz="15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4200" y="44958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C0000"/>
                </a:solidFill>
              </a:rPr>
              <a:t>H(m)</a:t>
            </a:r>
            <a:endParaRPr lang="en-US" sz="15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422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9790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493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 rot="16200000">
            <a:off x="5143500" y="3695700"/>
            <a:ext cx="304800" cy="3810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 rot="16200000">
            <a:off x="6438900" y="3619501"/>
            <a:ext cx="381000" cy="6096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00600" y="4114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|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| = n</a:t>
            </a:r>
            <a:endParaRPr lang="en-US" dirty="0">
              <a:solidFill>
                <a:srgbClr val="CC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72200" y="4114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C0000"/>
                </a:solidFill>
              </a:rPr>
              <a:t>|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dirty="0">
                <a:solidFill>
                  <a:srgbClr val="CC0000"/>
                </a:solidFill>
              </a:rPr>
              <a:t> 0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baseline="30000" dirty="0" smtClean="0">
                <a:solidFill>
                  <a:srgbClr val="CC0000"/>
                </a:solidFill>
              </a:rPr>
              <a:t>k</a:t>
            </a:r>
            <a:r>
              <a:rPr lang="en-US" dirty="0" smtClean="0">
                <a:solidFill>
                  <a:srgbClr val="CC0000"/>
                </a:solidFill>
              </a:rPr>
              <a:t>| = </a:t>
            </a:r>
            <a:r>
              <a:rPr lang="en-US" dirty="0" err="1" smtClean="0">
                <a:solidFill>
                  <a:srgbClr val="CC0000"/>
                </a:solidFill>
              </a:rPr>
              <a:t>n</a:t>
            </a:r>
            <a:r>
              <a:rPr lang="en-US" baseline="30000" dirty="0" err="1" smtClean="0">
                <a:solidFill>
                  <a:srgbClr val="CC0000"/>
                </a:solidFill>
              </a:rPr>
              <a:t>c</a:t>
            </a:r>
            <a:endParaRPr lang="en-US" baseline="30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169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rgbClr val="990033"/>
                </a:solidFill>
              </a:rPr>
              <a:t>Note: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/>
              <a:t> is </a:t>
            </a:r>
            <a:r>
              <a:rPr lang="en-US" sz="2800" b="1" i="1" u="sng" dirty="0" smtClean="0"/>
              <a:t>not</a:t>
            </a:r>
            <a:r>
              <a:rPr lang="en-US" sz="2800" dirty="0" smtClean="0"/>
              <a:t> complement of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Every language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is in both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372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  <a:endParaRPr lang="en-US" sz="24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101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737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667000" y="4800600"/>
            <a:ext cx="381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24200" y="52578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Either </a:t>
            </a:r>
            <a:r>
              <a:rPr lang="en-US" sz="2000" dirty="0" smtClean="0">
                <a:solidFill>
                  <a:srgbClr val="CC0000"/>
                </a:solidFill>
              </a:rPr>
              <a:t>m</a:t>
            </a:r>
            <a:r>
              <a:rPr lang="en-US" sz="2000" dirty="0" smtClean="0"/>
              <a:t> is small (in which case the task reduces to checking if a small </a:t>
            </a:r>
            <a:r>
              <a:rPr lang="en-US" sz="2000" dirty="0" err="1" smtClean="0">
                <a:solidFill>
                  <a:srgbClr val="CC0000"/>
                </a:solidFill>
              </a:rPr>
              <a:t>Ψ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is </a:t>
            </a:r>
            <a:r>
              <a:rPr lang="en-US" sz="2000" dirty="0" err="1" smtClean="0"/>
              <a:t>satisfiable</a:t>
            </a:r>
            <a:r>
              <a:rPr lang="en-US" sz="2000" dirty="0" smtClean="0"/>
              <a:t>), </a:t>
            </a:r>
            <a:endParaRPr lang="en-US" sz="2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318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  <a:endParaRPr lang="en-US" sz="2400" baseline="30000" dirty="0"/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667000" y="4800600"/>
            <a:ext cx="381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24200" y="5257800"/>
            <a:ext cx="556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Either </a:t>
            </a:r>
            <a:r>
              <a:rPr lang="en-US" sz="2000" dirty="0" smtClean="0">
                <a:solidFill>
                  <a:srgbClr val="CC0000"/>
                </a:solidFill>
              </a:rPr>
              <a:t>m</a:t>
            </a:r>
            <a:r>
              <a:rPr lang="en-US" sz="2000" dirty="0" smtClean="0"/>
              <a:t> is small (in which case the task reduces to checking if a small </a:t>
            </a:r>
            <a:r>
              <a:rPr lang="en-US" sz="2000" dirty="0" err="1" smtClean="0">
                <a:solidFill>
                  <a:srgbClr val="CC0000"/>
                </a:solidFill>
              </a:rPr>
              <a:t>Ψ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is </a:t>
            </a:r>
            <a:r>
              <a:rPr lang="en-US" sz="2000" dirty="0" err="1" smtClean="0"/>
              <a:t>satisfiable</a:t>
            </a:r>
            <a:r>
              <a:rPr lang="en-US" sz="2000" dirty="0" smtClean="0"/>
              <a:t>), or </a:t>
            </a:r>
            <a:r>
              <a:rPr lang="en-US" sz="2000" dirty="0" smtClean="0">
                <a:solidFill>
                  <a:srgbClr val="CC0000"/>
                </a:solidFill>
              </a:rPr>
              <a:t>H(m) &gt; 2c </a:t>
            </a:r>
            <a:r>
              <a:rPr lang="en-US" sz="2000" dirty="0" smtClean="0"/>
              <a:t>(as</a:t>
            </a:r>
            <a:r>
              <a:rPr lang="en-US" sz="2000" dirty="0" smtClean="0">
                <a:solidFill>
                  <a:srgbClr val="CC0000"/>
                </a:solidFill>
              </a:rPr>
              <a:t> H(m) </a:t>
            </a:r>
            <a:r>
              <a:rPr lang="en-US" sz="2000" dirty="0" smtClean="0">
                <a:solidFill>
                  <a:srgbClr val="000000"/>
                </a:solidFill>
              </a:rPr>
              <a:t>tends to infinity with </a:t>
            </a:r>
            <a:r>
              <a:rPr lang="en-US" sz="2000" dirty="0" smtClean="0">
                <a:solidFill>
                  <a:srgbClr val="CC0000"/>
                </a:solidFill>
              </a:rPr>
              <a:t>m</a:t>
            </a:r>
            <a:r>
              <a:rPr lang="en-US" sz="2000" dirty="0" smtClean="0">
                <a:solidFill>
                  <a:srgbClr val="000000"/>
                </a:solidFill>
              </a:rPr>
              <a:t>).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162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</a:t>
            </a:r>
            <a:r>
              <a:rPr lang="en-US" sz="2400" dirty="0" err="1" smtClean="0"/>
              <a:t>w.lo.g</a:t>
            </a:r>
            <a:r>
              <a:rPr lang="en-US" sz="2400" dirty="0" smtClean="0"/>
              <a:t>.               </a:t>
            </a:r>
            <a:r>
              <a:rPr lang="en-US" sz="2400" dirty="0" smtClean="0">
                <a:solidFill>
                  <a:srgbClr val="CC0000"/>
                </a:solidFill>
              </a:rPr>
              <a:t>|f(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)|  ≥  m</a:t>
            </a:r>
            <a:r>
              <a:rPr lang="en-US" sz="2400" baseline="30000" dirty="0" smtClean="0">
                <a:solidFill>
                  <a:srgbClr val="CC0000"/>
                </a:solidFill>
              </a:rPr>
              <a:t>2c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443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</a:t>
            </a:r>
            <a:r>
              <a:rPr lang="en-US" sz="2400" dirty="0" err="1" smtClean="0"/>
              <a:t>w.l.o.g</a:t>
            </a:r>
            <a:r>
              <a:rPr lang="en-US" sz="2400" dirty="0" smtClean="0"/>
              <a:t>.     </a:t>
            </a:r>
            <a:r>
              <a:rPr lang="en-US" sz="2400" dirty="0" err="1" smtClean="0">
                <a:solidFill>
                  <a:srgbClr val="CC0000"/>
                </a:solidFill>
              </a:rPr>
              <a:t>n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c</a:t>
            </a:r>
            <a:r>
              <a:rPr lang="en-US" sz="2400" dirty="0" smtClean="0">
                <a:solidFill>
                  <a:srgbClr val="CC0000"/>
                </a:solidFill>
              </a:rPr>
              <a:t>   =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|f(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)|  ≥  m</a:t>
            </a:r>
            <a:r>
              <a:rPr lang="en-US" sz="2400" baseline="30000" dirty="0" smtClean="0">
                <a:solidFill>
                  <a:srgbClr val="CC0000"/>
                </a:solidFill>
              </a:rPr>
              <a:t>2c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955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5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210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19800" y="3886200"/>
            <a:ext cx="1524000" cy="6858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13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19800" y="3886200"/>
            <a:ext cx="1524000" cy="6858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733800" y="55626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Thus, checking if an </a:t>
            </a:r>
            <a:r>
              <a:rPr lang="en-US" sz="2000" dirty="0" smtClean="0">
                <a:solidFill>
                  <a:srgbClr val="CC0000"/>
                </a:solidFill>
              </a:rPr>
              <a:t>n</a:t>
            </a:r>
            <a:r>
              <a:rPr lang="en-US" sz="2000" dirty="0" smtClean="0"/>
              <a:t>-size formula </a:t>
            </a:r>
            <a:r>
              <a:rPr lang="en-US" sz="2000" dirty="0" err="1" smtClean="0">
                <a:solidFill>
                  <a:srgbClr val="CC0000"/>
                </a:solidFill>
              </a:rPr>
              <a:t>ϕ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is </a:t>
            </a:r>
            <a:r>
              <a:rPr lang="en-US" sz="2000" dirty="0" err="1" smtClean="0">
                <a:solidFill>
                  <a:srgbClr val="000000"/>
                </a:solidFill>
              </a:rPr>
              <a:t>satisfiable</a:t>
            </a:r>
            <a:r>
              <a:rPr lang="en-US" sz="2000" dirty="0" smtClean="0">
                <a:solidFill>
                  <a:srgbClr val="000000"/>
                </a:solidFill>
              </a:rPr>
              <a:t> reduces to checking if a </a:t>
            </a:r>
            <a:r>
              <a:rPr lang="en-US" sz="2000" dirty="0">
                <a:solidFill>
                  <a:srgbClr val="CC0000"/>
                </a:solidFill>
              </a:rPr>
              <a:t>√</a:t>
            </a:r>
            <a:r>
              <a:rPr lang="en-US" sz="2000" dirty="0" smtClean="0">
                <a:solidFill>
                  <a:srgbClr val="CC0000"/>
                </a:solidFill>
              </a:rPr>
              <a:t>n</a:t>
            </a:r>
            <a:r>
              <a:rPr lang="en-US" sz="2000" dirty="0" smtClean="0"/>
              <a:t>-</a:t>
            </a:r>
            <a:r>
              <a:rPr lang="en-US" sz="2000" dirty="0" smtClean="0">
                <a:solidFill>
                  <a:srgbClr val="000000"/>
                </a:solidFill>
              </a:rPr>
              <a:t>size formula </a:t>
            </a:r>
            <a:r>
              <a:rPr lang="en-US" sz="2000" dirty="0" err="1" smtClean="0">
                <a:solidFill>
                  <a:srgbClr val="CC0000"/>
                </a:solidFill>
              </a:rPr>
              <a:t>Ψ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is </a:t>
            </a:r>
            <a:r>
              <a:rPr lang="en-US" sz="2000" dirty="0" err="1" smtClean="0">
                <a:solidFill>
                  <a:srgbClr val="000000"/>
                </a:solidFill>
              </a:rPr>
              <a:t>satisfiable</a:t>
            </a:r>
            <a:r>
              <a:rPr lang="en-US" sz="2000" dirty="0" smtClean="0">
                <a:solidFill>
                  <a:srgbClr val="000000"/>
                </a:solidFill>
              </a:rPr>
              <a:t>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28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 rot="19811939">
            <a:off x="2864122" y="4070334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765352">
            <a:off x="3495143" y="4075259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5257800"/>
            <a:ext cx="685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895600" y="44196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114800" y="44196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549806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35554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baseline="30000" dirty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19800" y="3886200"/>
            <a:ext cx="1524000" cy="6858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752600" y="5562600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Do this recursively!   Only </a:t>
            </a:r>
            <a:r>
              <a:rPr lang="en-US" sz="2000" dirty="0" smtClean="0">
                <a:solidFill>
                  <a:srgbClr val="CC0000"/>
                </a:solidFill>
              </a:rPr>
              <a:t>O(log log n)</a:t>
            </a:r>
            <a:r>
              <a:rPr lang="en-US" sz="2000" dirty="0" smtClean="0"/>
              <a:t> recursive steps required.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73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Ladner’s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839200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                         </a:t>
            </a:r>
            <a:r>
              <a:rPr lang="en-US" sz="2800" dirty="0" smtClean="0">
                <a:solidFill>
                  <a:srgbClr val="3366FF"/>
                </a:solidFill>
              </a:rPr>
              <a:t> P  ≠ NP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Suppose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NP-complete.  Then </a:t>
            </a:r>
            <a:r>
              <a:rPr lang="en-US" sz="2800" dirty="0">
                <a:solidFill>
                  <a:srgbClr val="CC0000"/>
                </a:solidFill>
              </a:rPr>
              <a:t>H(m)         </a:t>
            </a:r>
            <a:r>
              <a:rPr lang="en-US" sz="2800" dirty="0" smtClean="0"/>
              <a:t>with</a:t>
            </a:r>
            <a:r>
              <a:rPr lang="en-US" sz="2800" dirty="0" smtClean="0">
                <a:solidFill>
                  <a:srgbClr val="CC0000"/>
                </a:solidFill>
              </a:rPr>
              <a:t> m.</a:t>
            </a:r>
            <a:endParaRPr lang="en-US" sz="32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This also implies a poly-time algorithm for </a:t>
            </a:r>
            <a:r>
              <a:rPr lang="en-US" sz="2800" dirty="0" smtClean="0">
                <a:solidFill>
                  <a:srgbClr val="CC0000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On input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/>
              <a:t>, compute </a:t>
            </a:r>
            <a:r>
              <a:rPr lang="en-US" sz="2400" dirty="0" smtClean="0">
                <a:solidFill>
                  <a:srgbClr val="CC0000"/>
                </a:solidFill>
              </a:rPr>
              <a:t>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= 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>
                <a:solidFill>
                  <a:srgbClr val="CC0000"/>
                </a:solidFill>
              </a:rPr>
              <a:t> 0 </a:t>
            </a:r>
            <a:r>
              <a:rPr lang="en-US" sz="2400" dirty="0" smtClean="0">
                <a:solidFill>
                  <a:srgbClr val="CC0000"/>
                </a:solidFill>
              </a:rPr>
              <a:t>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r>
              <a:rPr lang="en-US" sz="2400" dirty="0" smtClean="0">
                <a:solidFill>
                  <a:srgbClr val="000000"/>
                </a:solidFill>
              </a:rPr>
              <a:t>. Let </a:t>
            </a:r>
            <a:r>
              <a:rPr lang="en-US" sz="2400" dirty="0" smtClean="0">
                <a:solidFill>
                  <a:srgbClr val="CC0000"/>
                </a:solidFill>
              </a:rPr>
              <a:t>m = |</a:t>
            </a:r>
            <a:r>
              <a:rPr lang="en-US" sz="2400" dirty="0" err="1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|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Compute </a:t>
            </a:r>
            <a:r>
              <a:rPr lang="en-US" sz="2400" dirty="0" smtClean="0">
                <a:solidFill>
                  <a:srgbClr val="CC0000"/>
                </a:solidFill>
              </a:rPr>
              <a:t>H(m)</a:t>
            </a:r>
            <a:r>
              <a:rPr lang="en-US" sz="2400" dirty="0" smtClean="0"/>
              <a:t> and check if </a:t>
            </a:r>
            <a:r>
              <a:rPr lang="en-US" sz="2400" dirty="0" smtClean="0">
                <a:solidFill>
                  <a:srgbClr val="CC0000"/>
                </a:solidFill>
              </a:rPr>
              <a:t>k = </a:t>
            </a:r>
            <a:r>
              <a:rPr lang="en-US" sz="2400" dirty="0" err="1" smtClean="0">
                <a:solidFill>
                  <a:srgbClr val="CC0000"/>
                </a:solidFill>
              </a:rPr>
              <a:t>m</a:t>
            </a:r>
            <a:r>
              <a:rPr lang="en-US" sz="2400" baseline="300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30000" dirty="0" smtClean="0">
                <a:solidFill>
                  <a:srgbClr val="CC0000"/>
                </a:solidFill>
              </a:rPr>
              <a:t>(m)</a:t>
            </a:r>
            <a:r>
              <a:rPr lang="en-US" sz="2400" dirty="0" smtClean="0"/>
              <a:t>.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Hence,      </a:t>
            </a:r>
            <a:r>
              <a:rPr lang="en-US" sz="2400" dirty="0" smtClean="0">
                <a:solidFill>
                  <a:srgbClr val="CC0000"/>
                </a:solidFill>
              </a:rPr>
              <a:t>√n  ≥  m.   </a:t>
            </a:r>
            <a:r>
              <a:rPr lang="en-US" sz="2400" dirty="0" smtClean="0">
                <a:solidFill>
                  <a:srgbClr val="000000"/>
                </a:solidFill>
              </a:rPr>
              <a:t>Also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   </a:t>
            </a:r>
            <a:r>
              <a:rPr lang="en-US" sz="2400" dirty="0" err="1" smtClean="0"/>
              <a:t>iff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>
                <a:solidFill>
                  <a:srgbClr val="CC0000"/>
                </a:solidFill>
              </a:rPr>
              <a:t>∈</a:t>
            </a:r>
            <a:r>
              <a:rPr lang="en-US" sz="2400" dirty="0" smtClean="0">
                <a:solidFill>
                  <a:srgbClr val="CC0000"/>
                </a:solidFill>
              </a:rPr>
              <a:t> SAT</a:t>
            </a:r>
            <a:endParaRPr lang="en-US" sz="2400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 marL="585216" indent="-457200" algn="just"/>
            <a:r>
              <a:rPr lang="en-US" sz="2800" dirty="0" smtClean="0">
                <a:solidFill>
                  <a:srgbClr val="000000"/>
                </a:solidFill>
              </a:rPr>
              <a:t>Hence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  <a:r>
              <a:rPr lang="en-US" sz="2800" baseline="-25000" dirty="0" smtClean="0">
                <a:solidFill>
                  <a:srgbClr val="CC0000"/>
                </a:solidFill>
              </a:rPr>
              <a:t>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not NP-</a:t>
            </a:r>
            <a:r>
              <a:rPr lang="en-US" sz="2800" dirty="0" smtClean="0">
                <a:solidFill>
                  <a:srgbClr val="000000"/>
                </a:solidFill>
              </a:rPr>
              <a:t>complete, as </a:t>
            </a:r>
            <a:r>
              <a:rPr lang="en-US" sz="2800" dirty="0">
                <a:solidFill>
                  <a:srgbClr val="3366FF"/>
                </a:solidFill>
              </a:rPr>
              <a:t>P  ≠ 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18829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CC0000"/>
                </a:solidFill>
              </a:rPr>
              <a:t>∞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10400" y="2263914"/>
            <a:ext cx="304800" cy="2208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32004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r>
              <a:rPr lang="en-US" sz="2400" baseline="-25000" dirty="0" smtClean="0">
                <a:solidFill>
                  <a:srgbClr val="CC0000"/>
                </a:solidFill>
              </a:rPr>
              <a:t>H</a:t>
            </a:r>
            <a:endParaRPr lang="en-US" sz="2400" baseline="-25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2004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</a:t>
            </a:r>
            <a:r>
              <a:rPr lang="en-US" sz="2400" dirty="0" err="1" smtClean="0">
                <a:solidFill>
                  <a:srgbClr val="CC0000"/>
                </a:solidFill>
              </a:rPr>
              <a:t>Ψ</a:t>
            </a:r>
            <a:r>
              <a:rPr lang="en-US" sz="2400" dirty="0" smtClean="0">
                <a:solidFill>
                  <a:srgbClr val="CC0000"/>
                </a:solidFill>
              </a:rPr>
              <a:t> 0 1</a:t>
            </a:r>
            <a:r>
              <a:rPr lang="en-US" sz="2400" baseline="30000" dirty="0" smtClean="0">
                <a:solidFill>
                  <a:srgbClr val="CC0000"/>
                </a:solidFill>
              </a:rPr>
              <a:t>k</a:t>
            </a:r>
            <a:endParaRPr lang="en-US" sz="2400" baseline="30000" dirty="0">
              <a:solidFill>
                <a:srgbClr val="CC0000"/>
              </a:solidFill>
            </a:endParaRPr>
          </a:p>
          <a:p>
            <a:r>
              <a:rPr lang="en-US" sz="2400" dirty="0" smtClean="0"/>
              <a:t>   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38800" y="3505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38800" y="34290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150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019800" y="3886200"/>
            <a:ext cx="1524000" cy="6858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8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5984</TotalTime>
  <Words>7423</Words>
  <Application>Microsoft Macintosh PowerPoint</Application>
  <PresentationFormat>On-screen Show (4:3)</PresentationFormat>
  <Paragraphs>754</Paragraphs>
  <Slides>91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91</vt:i4>
      </vt:variant>
    </vt:vector>
  </HeadingPairs>
  <TitlesOfParts>
    <vt:vector size="92" baseType="lpstr">
      <vt:lpstr>Solstice</vt:lpstr>
      <vt:lpstr>Computational Complexity Theory</vt:lpstr>
      <vt:lpstr>Recap:  Alternate definition of NP</vt:lpstr>
      <vt:lpstr>Recap: Search versus Decision for NP</vt:lpstr>
      <vt:lpstr>Two types of poly-time reductions</vt:lpstr>
      <vt:lpstr>Two types of poly-time reductions</vt:lpstr>
      <vt:lpstr>Two types of poly-time reductions</vt:lpstr>
      <vt:lpstr>Class co-NP</vt:lpstr>
      <vt:lpstr>Class co-NP</vt:lpstr>
      <vt:lpstr>Class co-NP</vt:lpstr>
      <vt:lpstr>Class co-NP</vt:lpstr>
      <vt:lpstr>Class co-NP :  Alternate definition</vt:lpstr>
      <vt:lpstr>Class co-NP :  Alternate definition</vt:lpstr>
      <vt:lpstr>Class co-NP :  Alternate definition</vt:lpstr>
      <vt:lpstr>Class co-NP :  Alternate definition</vt:lpstr>
      <vt:lpstr>Class co-NP :  Alternate definition</vt:lpstr>
      <vt:lpstr>Class co-NP :  Alternate definition</vt:lpstr>
      <vt:lpstr>co-NP-completeness</vt:lpstr>
      <vt:lpstr>co-NP-completeness</vt:lpstr>
      <vt:lpstr>co-NP-completeness</vt:lpstr>
      <vt:lpstr>co-NP-completeness</vt:lpstr>
      <vt:lpstr>co-NP-completeness</vt:lpstr>
      <vt:lpstr>Class EXP</vt:lpstr>
      <vt:lpstr>Class EXP</vt:lpstr>
      <vt:lpstr>Class EXP</vt:lpstr>
      <vt:lpstr>Class EXP</vt:lpstr>
      <vt:lpstr>Diagonalization</vt:lpstr>
      <vt:lpstr>Diagonalization</vt:lpstr>
      <vt:lpstr>Diagonalization</vt:lpstr>
      <vt:lpstr>Diagonalization</vt:lpstr>
      <vt:lpstr>Diagonalization</vt:lpstr>
      <vt:lpstr>Diagonalization</vt:lpstr>
      <vt:lpstr>Time Hierarchy Theorem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Time Hierarchy Theorem </vt:lpstr>
      <vt:lpstr>Ladner’s Theorem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NP-intermediate problems</vt:lpstr>
      <vt:lpstr>Ladner’s theorem:  Constructing  H</vt:lpstr>
      <vt:lpstr>Ladner’s theorem:  Constructing  H</vt:lpstr>
      <vt:lpstr>Ladner’s theorem:  Constructing  H</vt:lpstr>
      <vt:lpstr>Ladner’s theorem:  Constructing  H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  <vt:lpstr>Ladner’s theorem:  Proof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861</cp:revision>
  <dcterms:created xsi:type="dcterms:W3CDTF">2013-06-25T04:38:04Z</dcterms:created>
  <dcterms:modified xsi:type="dcterms:W3CDTF">2017-08-22T09:52:16Z</dcterms:modified>
</cp:coreProperties>
</file>