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42"/>
  </p:notesMasterIdLst>
  <p:sldIdLst>
    <p:sldId id="256" r:id="rId2"/>
    <p:sldId id="741" r:id="rId3"/>
    <p:sldId id="857" r:id="rId4"/>
    <p:sldId id="880" r:id="rId5"/>
    <p:sldId id="888" r:id="rId6"/>
    <p:sldId id="891" r:id="rId7"/>
    <p:sldId id="898" r:id="rId8"/>
    <p:sldId id="908" r:id="rId9"/>
    <p:sldId id="916" r:id="rId10"/>
    <p:sldId id="917" r:id="rId11"/>
    <p:sldId id="918" r:id="rId12"/>
    <p:sldId id="955" r:id="rId13"/>
    <p:sldId id="919" r:id="rId14"/>
    <p:sldId id="920" r:id="rId15"/>
    <p:sldId id="921" r:id="rId16"/>
    <p:sldId id="922" r:id="rId17"/>
    <p:sldId id="923" r:id="rId18"/>
    <p:sldId id="924" r:id="rId19"/>
    <p:sldId id="925" r:id="rId20"/>
    <p:sldId id="926" r:id="rId21"/>
    <p:sldId id="927" r:id="rId22"/>
    <p:sldId id="928" r:id="rId23"/>
    <p:sldId id="929" r:id="rId24"/>
    <p:sldId id="930" r:id="rId25"/>
    <p:sldId id="931" r:id="rId26"/>
    <p:sldId id="934" r:id="rId27"/>
    <p:sldId id="935" r:id="rId28"/>
    <p:sldId id="933" r:id="rId29"/>
    <p:sldId id="936" r:id="rId30"/>
    <p:sldId id="937" r:id="rId31"/>
    <p:sldId id="939" r:id="rId32"/>
    <p:sldId id="938" r:id="rId33"/>
    <p:sldId id="940" r:id="rId34"/>
    <p:sldId id="941" r:id="rId35"/>
    <p:sldId id="942" r:id="rId36"/>
    <p:sldId id="943" r:id="rId37"/>
    <p:sldId id="944" r:id="rId38"/>
    <p:sldId id="945" r:id="rId39"/>
    <p:sldId id="946" r:id="rId40"/>
    <p:sldId id="947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5050"/>
    <a:srgbClr val="003399"/>
    <a:srgbClr val="CC0000"/>
    <a:srgbClr val="FF0000"/>
    <a:srgbClr val="0033CC"/>
    <a:srgbClr val="660066"/>
    <a:srgbClr val="A50021"/>
    <a:srgbClr val="99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52" autoAdjust="0"/>
    <p:restoredTop sz="99423" autoAdjust="0"/>
  </p:normalViewPr>
  <p:slideViewPr>
    <p:cSldViewPr>
      <p:cViewPr>
        <p:scale>
          <a:sx n="125" d="100"/>
          <a:sy n="125" d="100"/>
        </p:scale>
        <p:origin x="-696" y="4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interSettings" Target="printerSettings/printerSettings1.bin"/><Relationship Id="rId44" Type="http://schemas.openxmlformats.org/officeDocument/2006/relationships/commentAuthors" Target="commentAuthors.xml"/><Relationship Id="rId4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24/08/17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6:</a:t>
            </a:r>
            <a:r>
              <a:rPr lang="en-US" sz="3400" dirty="0" smtClean="0">
                <a:solidFill>
                  <a:srgbClr val="0033CC"/>
                </a:solidFill>
              </a:rPr>
              <a:t>  Ladner’s theorem (contd.);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</a:t>
            </a:r>
            <a:r>
              <a:rPr lang="en-US" sz="3400" dirty="0" err="1" smtClean="0">
                <a:solidFill>
                  <a:srgbClr val="0033CC"/>
                </a:solidFill>
              </a:rPr>
              <a:t>Relativization</a:t>
            </a:r>
            <a:endParaRPr lang="en-US" sz="3400" dirty="0" smtClean="0">
              <a:solidFill>
                <a:srgbClr val="0033CC"/>
              </a:solidFill>
            </a:endParaRP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O</a:t>
            </a:r>
            <a:r>
              <a:rPr lang="en-US" sz="2800" dirty="0" smtClean="0">
                <a:solidFill>
                  <a:schemeClr val="accent4"/>
                </a:solidFill>
              </a:rPr>
              <a:t>bservation.  </a:t>
            </a:r>
            <a:r>
              <a:rPr lang="en-US" sz="2800" dirty="0" smtClean="0"/>
              <a:t>The value of </a:t>
            </a:r>
            <a:r>
              <a:rPr lang="en-US" sz="2800" dirty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determines membership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of strings whose length is </a:t>
            </a:r>
            <a:r>
              <a:rPr lang="en-US" sz="2800" dirty="0" smtClean="0">
                <a:solidFill>
                  <a:srgbClr val="CC0000"/>
                </a:solidFill>
              </a:rPr>
              <a:t>≥ m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Therefore, it is OK to define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based on strings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whose length is </a:t>
            </a:r>
            <a:r>
              <a:rPr lang="en-US" sz="2800" dirty="0" smtClean="0">
                <a:solidFill>
                  <a:srgbClr val="CC0000"/>
                </a:solidFill>
              </a:rPr>
              <a:t>&lt; m</a:t>
            </a:r>
            <a:r>
              <a:rPr lang="en-US" sz="2800" dirty="0" smtClean="0"/>
              <a:t> (say, </a:t>
            </a:r>
            <a:r>
              <a:rPr lang="en-US" sz="2800" dirty="0" smtClean="0">
                <a:solidFill>
                  <a:srgbClr val="CC0000"/>
                </a:solidFill>
              </a:rPr>
              <a:t>log m</a:t>
            </a:r>
            <a:r>
              <a:rPr lang="en-US" sz="2800" dirty="0" smtClean="0"/>
              <a:t>). 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271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O</a:t>
            </a:r>
            <a:r>
              <a:rPr lang="en-US" sz="2800" dirty="0" smtClean="0">
                <a:solidFill>
                  <a:schemeClr val="accent4"/>
                </a:solidFill>
              </a:rPr>
              <a:t>bservation.  </a:t>
            </a:r>
            <a:r>
              <a:rPr lang="en-US" sz="2800" dirty="0" smtClean="0"/>
              <a:t>The value of </a:t>
            </a:r>
            <a:r>
              <a:rPr lang="en-US" sz="2800" dirty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determines membership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of strings whose length is </a:t>
            </a:r>
            <a:r>
              <a:rPr lang="en-US" sz="2800" dirty="0" smtClean="0">
                <a:solidFill>
                  <a:srgbClr val="CC0000"/>
                </a:solidFill>
              </a:rPr>
              <a:t>≥ m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Therefore, it is OK to define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based on strings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whose length is </a:t>
            </a:r>
            <a:r>
              <a:rPr lang="en-US" sz="2800" dirty="0" smtClean="0">
                <a:solidFill>
                  <a:srgbClr val="CC0000"/>
                </a:solidFill>
              </a:rPr>
              <a:t>&lt; m</a:t>
            </a:r>
            <a:r>
              <a:rPr lang="en-US" sz="2800" dirty="0" smtClean="0"/>
              <a:t> (say, </a:t>
            </a:r>
            <a:r>
              <a:rPr lang="en-US" sz="2800" dirty="0" smtClean="0">
                <a:solidFill>
                  <a:srgbClr val="CC0000"/>
                </a:solidFill>
              </a:rPr>
              <a:t>log m</a:t>
            </a:r>
            <a:r>
              <a:rPr lang="en-US" sz="2800" dirty="0" smtClean="0"/>
              <a:t>).  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Construction. 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is the smallest </a:t>
            </a:r>
            <a:r>
              <a:rPr lang="en-US" sz="2800" dirty="0" smtClean="0">
                <a:solidFill>
                  <a:srgbClr val="CC0000"/>
                </a:solidFill>
              </a:rPr>
              <a:t>k &lt; log log m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baseline="-25000" dirty="0" smtClean="0">
                <a:solidFill>
                  <a:srgbClr val="CC0000"/>
                </a:solidFill>
              </a:rPr>
              <a:t>k</a:t>
            </a:r>
            <a:r>
              <a:rPr lang="en-US" sz="2800" dirty="0" smtClean="0"/>
              <a:t> decides membership of </a:t>
            </a:r>
            <a:r>
              <a:rPr lang="en-US" sz="2800" u="sng" dirty="0" smtClean="0"/>
              <a:t>all</a:t>
            </a:r>
            <a:r>
              <a:rPr lang="en-US" sz="2800" dirty="0" smtClean="0"/>
              <a:t> length up to   </a:t>
            </a:r>
            <a:r>
              <a:rPr lang="en-US" sz="2800" dirty="0" smtClean="0">
                <a:solidFill>
                  <a:srgbClr val="CC0000"/>
                </a:solidFill>
              </a:rPr>
              <a:t>log m</a:t>
            </a:r>
            <a:r>
              <a:rPr lang="en-US" sz="2800" dirty="0" smtClean="0"/>
              <a:t> strings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/>
              <a:t> within </a:t>
            </a:r>
            <a:r>
              <a:rPr lang="en-US" sz="2800" dirty="0" smtClean="0">
                <a:solidFill>
                  <a:srgbClr val="CC0000"/>
                </a:solidFill>
              </a:rPr>
              <a:t>k.|</a:t>
            </a:r>
            <a:r>
              <a:rPr lang="en-US" sz="2800" dirty="0" err="1" smtClean="0">
                <a:solidFill>
                  <a:srgbClr val="CC0000"/>
                </a:solidFill>
              </a:rPr>
              <a:t>x|</a:t>
            </a:r>
            <a:r>
              <a:rPr lang="en-US" sz="2800" baseline="30000" dirty="0" err="1" smtClean="0">
                <a:solidFill>
                  <a:srgbClr val="CC0000"/>
                </a:solidFill>
              </a:rPr>
              <a:t>k</a:t>
            </a:r>
            <a:r>
              <a:rPr lang="en-US" sz="2800" dirty="0" smtClean="0"/>
              <a:t> time.  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/>
              <a:t>If no such </a:t>
            </a:r>
            <a:r>
              <a:rPr lang="en-US" sz="2800" dirty="0" smtClean="0">
                <a:solidFill>
                  <a:srgbClr val="CC0000"/>
                </a:solidFill>
              </a:rPr>
              <a:t>k</a:t>
            </a:r>
            <a:r>
              <a:rPr lang="en-US" sz="2800" dirty="0" smtClean="0"/>
              <a:t> exists then </a:t>
            </a:r>
            <a:r>
              <a:rPr lang="en-US" sz="2800" dirty="0" smtClean="0">
                <a:solidFill>
                  <a:srgbClr val="CC0000"/>
                </a:solidFill>
              </a:rPr>
              <a:t>H(m) = log log m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9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O</a:t>
            </a:r>
            <a:r>
              <a:rPr lang="en-US" sz="2800" dirty="0" smtClean="0">
                <a:solidFill>
                  <a:schemeClr val="accent4"/>
                </a:solidFill>
              </a:rPr>
              <a:t>bservation.  </a:t>
            </a:r>
            <a:r>
              <a:rPr lang="en-US" sz="2800" dirty="0" smtClean="0"/>
              <a:t>The value of </a:t>
            </a:r>
            <a:r>
              <a:rPr lang="en-US" sz="2800" dirty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determines membership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of strings whose length is </a:t>
            </a:r>
            <a:r>
              <a:rPr lang="en-US" sz="2800" dirty="0" smtClean="0">
                <a:solidFill>
                  <a:srgbClr val="CC0000"/>
                </a:solidFill>
              </a:rPr>
              <a:t>≥ m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Therefore, it is OK to define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based on strings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whose length is </a:t>
            </a:r>
            <a:r>
              <a:rPr lang="en-US" sz="2800" dirty="0" smtClean="0">
                <a:solidFill>
                  <a:srgbClr val="CC0000"/>
                </a:solidFill>
              </a:rPr>
              <a:t>&lt; m</a:t>
            </a:r>
            <a:r>
              <a:rPr lang="en-US" sz="2800" dirty="0" smtClean="0"/>
              <a:t> (say, </a:t>
            </a:r>
            <a:r>
              <a:rPr lang="en-US" sz="2800" dirty="0" smtClean="0">
                <a:solidFill>
                  <a:srgbClr val="CC0000"/>
                </a:solidFill>
              </a:rPr>
              <a:t>log m</a:t>
            </a:r>
            <a:r>
              <a:rPr lang="en-US" sz="2800" dirty="0" smtClean="0"/>
              <a:t>).  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Homework.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/>
              <a:t>Prove that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/>
              <a:t> is computable from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chemeClr val="accent3"/>
                </a:solidFill>
              </a:rPr>
              <a:t>O(m</a:t>
            </a:r>
            <a:r>
              <a:rPr lang="en-US" sz="2800" baseline="30000" dirty="0" smtClean="0">
                <a:solidFill>
                  <a:schemeClr val="accent3"/>
                </a:solidFill>
              </a:rPr>
              <a:t>3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/>
              <a:t> time.</a:t>
            </a:r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83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>
                <a:solidFill>
                  <a:srgbClr val="3366FF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(m)  ≤  C  </a:t>
            </a:r>
            <a:r>
              <a:rPr lang="en-US" sz="2800" dirty="0"/>
              <a:t>(a constant</a:t>
            </a:r>
            <a:r>
              <a:rPr lang="en-US" sz="2800" dirty="0" smtClean="0"/>
              <a:t>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 There is a poly-time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decides membership of every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within </a:t>
            </a:r>
            <a:r>
              <a:rPr lang="en-US" sz="2800" dirty="0" smtClean="0">
                <a:solidFill>
                  <a:schemeClr val="accent3"/>
                </a:solidFill>
              </a:rPr>
              <a:t>c.|</a:t>
            </a:r>
            <a:r>
              <a:rPr lang="en-US" sz="2800" dirty="0" err="1" smtClean="0">
                <a:solidFill>
                  <a:schemeClr val="accent3"/>
                </a:solidFill>
              </a:rPr>
              <a:t>x|</a:t>
            </a:r>
            <a:r>
              <a:rPr lang="en-US" sz="2800" baseline="30000" dirty="0" err="1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time.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7768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>
                <a:solidFill>
                  <a:srgbClr val="3366FF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(m)  ≤  C  </a:t>
            </a:r>
            <a:r>
              <a:rPr lang="en-US" sz="2800" dirty="0"/>
              <a:t>(a constant</a:t>
            </a:r>
            <a:r>
              <a:rPr lang="en-US" sz="2800" dirty="0" smtClean="0"/>
              <a:t>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 There is a poly-time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decides membership of every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 </a:t>
            </a:r>
            <a:r>
              <a:rPr lang="en-US" sz="2800" dirty="0" smtClean="0"/>
              <a:t>within </a:t>
            </a:r>
            <a:r>
              <a:rPr lang="en-US" sz="2800" dirty="0" smtClean="0">
                <a:solidFill>
                  <a:schemeClr val="accent3"/>
                </a:solidFill>
              </a:rPr>
              <a:t>c.|</a:t>
            </a:r>
            <a:r>
              <a:rPr lang="en-US" sz="2800" dirty="0" err="1" smtClean="0">
                <a:solidFill>
                  <a:schemeClr val="accent3"/>
                </a:solidFill>
              </a:rPr>
              <a:t>x|</a:t>
            </a:r>
            <a:r>
              <a:rPr lang="en-US" sz="2800" baseline="30000" dirty="0" err="1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time.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As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can be represented by infinitely many strings, there’s an</a:t>
            </a:r>
            <a:r>
              <a:rPr lang="en-US" sz="2800" dirty="0" smtClean="0">
                <a:solidFill>
                  <a:srgbClr val="C32D2E"/>
                </a:solidFill>
              </a:rPr>
              <a:t>α ≥ c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 = M</a:t>
            </a:r>
            <a:r>
              <a:rPr lang="en-US" sz="2800" baseline="-25000" dirty="0" smtClean="0">
                <a:solidFill>
                  <a:srgbClr val="C32D2E"/>
                </a:solidFill>
              </a:rPr>
              <a:t>α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/>
              <a:t>decides membership of every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 in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 </a:t>
            </a:r>
            <a:r>
              <a:rPr lang="en-US" sz="2800" dirty="0"/>
              <a:t>within </a:t>
            </a:r>
            <a:r>
              <a:rPr lang="en-US" sz="2800" dirty="0">
                <a:solidFill>
                  <a:srgbClr val="C32D2E"/>
                </a:solidFill>
              </a:rPr>
              <a:t>α</a:t>
            </a:r>
            <a:r>
              <a:rPr lang="en-US" sz="2800" dirty="0" smtClean="0">
                <a:solidFill>
                  <a:schemeClr val="accent3"/>
                </a:solidFill>
              </a:rPr>
              <a:t>.</a:t>
            </a:r>
            <a:r>
              <a:rPr lang="en-US" sz="2800" dirty="0">
                <a:solidFill>
                  <a:schemeClr val="accent3"/>
                </a:solidFill>
              </a:rPr>
              <a:t>|x</a:t>
            </a:r>
            <a:r>
              <a:rPr lang="en-US" sz="2800" dirty="0" smtClean="0">
                <a:solidFill>
                  <a:schemeClr val="accent3"/>
                </a:solidFill>
              </a:rPr>
              <a:t>|</a:t>
            </a:r>
            <a:r>
              <a:rPr lang="en-US" sz="2800" baseline="30000" dirty="0">
                <a:solidFill>
                  <a:srgbClr val="C32D2E"/>
                </a:solidFill>
              </a:rPr>
              <a:t>α</a:t>
            </a:r>
            <a:r>
              <a:rPr lang="en-US" sz="2800" dirty="0" smtClean="0"/>
              <a:t> </a:t>
            </a:r>
            <a:r>
              <a:rPr lang="en-US" sz="2800" dirty="0"/>
              <a:t>time. </a:t>
            </a: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So, for every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satisfying </a:t>
            </a:r>
            <a:r>
              <a:rPr lang="en-US" sz="2800" dirty="0">
                <a:solidFill>
                  <a:srgbClr val="C32D2E"/>
                </a:solidFill>
              </a:rPr>
              <a:t>α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&lt; log log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/>
              <a:t>,</a:t>
            </a:r>
            <a:r>
              <a:rPr lang="en-US" sz="2800" dirty="0" smtClean="0">
                <a:solidFill>
                  <a:srgbClr val="CC0000"/>
                </a:solidFill>
              </a:rPr>
              <a:t>  H(m) ≤ </a:t>
            </a:r>
            <a:r>
              <a:rPr lang="en-US" sz="2800" dirty="0" smtClean="0">
                <a:solidFill>
                  <a:srgbClr val="C32D2E"/>
                </a:solidFill>
              </a:rPr>
              <a:t>α.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5042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</a:t>
            </a:r>
            <a:r>
              <a:rPr lang="en-US" sz="2800" dirty="0">
                <a:solidFill>
                  <a:schemeClr val="accent4"/>
                </a:solidFill>
              </a:rPr>
              <a:t>.  </a:t>
            </a:r>
            <a:r>
              <a:rPr lang="en-US" sz="2800" dirty="0"/>
              <a:t>If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H(m)  ≤  </a:t>
            </a:r>
            <a:r>
              <a:rPr lang="en-US" sz="2800" dirty="0" smtClean="0">
                <a:solidFill>
                  <a:srgbClr val="CC0000"/>
                </a:solidFill>
              </a:rPr>
              <a:t>C </a:t>
            </a:r>
            <a:r>
              <a:rPr lang="en-US" sz="2800" dirty="0"/>
              <a:t>(a constant</a:t>
            </a:r>
            <a:r>
              <a:rPr lang="en-US" sz="2800" dirty="0" smtClean="0"/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 </a:t>
            </a:r>
            <a:r>
              <a:rPr lang="en-US" sz="2800" dirty="0" smtClean="0"/>
              <a:t>There’s a </a:t>
            </a:r>
            <a:r>
              <a:rPr lang="en-US" sz="2800" dirty="0" smtClean="0">
                <a:solidFill>
                  <a:schemeClr val="accent3"/>
                </a:solidFill>
              </a:rPr>
              <a:t>k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 for infinitely many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98489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</a:t>
            </a:r>
            <a:r>
              <a:rPr lang="en-US" sz="2800" dirty="0">
                <a:solidFill>
                  <a:schemeClr val="accent4"/>
                </a:solidFill>
              </a:rPr>
              <a:t>.  </a:t>
            </a:r>
            <a:r>
              <a:rPr lang="en-US" sz="2800" dirty="0"/>
              <a:t>If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H(m)  ≤  </a:t>
            </a:r>
            <a:r>
              <a:rPr lang="en-US" sz="2800" dirty="0" smtClean="0">
                <a:solidFill>
                  <a:srgbClr val="CC0000"/>
                </a:solidFill>
              </a:rPr>
              <a:t>C </a:t>
            </a:r>
            <a:r>
              <a:rPr lang="en-US" sz="2800" dirty="0"/>
              <a:t>(a constant</a:t>
            </a:r>
            <a:r>
              <a:rPr lang="en-US" sz="2800" dirty="0" smtClean="0"/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 </a:t>
            </a:r>
            <a:r>
              <a:rPr lang="en-US" sz="2800" dirty="0" smtClean="0"/>
              <a:t>There’s a </a:t>
            </a:r>
            <a:r>
              <a:rPr lang="en-US" sz="2800" dirty="0" smtClean="0">
                <a:solidFill>
                  <a:schemeClr val="accent3"/>
                </a:solidFill>
              </a:rPr>
              <a:t>k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 for infinitely many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Pick any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{0,1}*</a:t>
            </a:r>
            <a:r>
              <a:rPr lang="en-US" sz="2800" dirty="0" smtClean="0"/>
              <a:t>.  Think of a large enough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|x| ≤ log 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378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Construction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</a:t>
            </a:r>
            <a:r>
              <a:rPr lang="en-US" sz="2800" dirty="0">
                <a:solidFill>
                  <a:schemeClr val="accent4"/>
                </a:solidFill>
              </a:rPr>
              <a:t>.  </a:t>
            </a:r>
            <a:r>
              <a:rPr lang="en-US" sz="2800" dirty="0"/>
              <a:t>If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H(m)  ≤  </a:t>
            </a:r>
            <a:r>
              <a:rPr lang="en-US" sz="2800" dirty="0" smtClean="0">
                <a:solidFill>
                  <a:srgbClr val="CC0000"/>
                </a:solidFill>
              </a:rPr>
              <a:t>C </a:t>
            </a:r>
            <a:r>
              <a:rPr lang="en-US" sz="2800" dirty="0"/>
              <a:t>(a constant</a:t>
            </a:r>
            <a:r>
              <a:rPr lang="en-US" sz="2800" dirty="0" smtClean="0"/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 </a:t>
            </a:r>
            <a:r>
              <a:rPr lang="en-US" sz="2800" dirty="0" smtClean="0"/>
              <a:t>There’s a </a:t>
            </a:r>
            <a:r>
              <a:rPr lang="en-US" sz="2800" dirty="0" smtClean="0">
                <a:solidFill>
                  <a:schemeClr val="accent3"/>
                </a:solidFill>
              </a:rPr>
              <a:t>k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 for infinitely many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Pick any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{0,1}*</a:t>
            </a:r>
            <a:r>
              <a:rPr lang="en-US" sz="2800" dirty="0" smtClean="0"/>
              <a:t>.  Think of a large enough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|x| ≤ log 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H(m) = k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This means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is correctly decided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k.|</a:t>
            </a:r>
            <a:r>
              <a:rPr lang="en-US" sz="2800" dirty="0" err="1" smtClean="0">
                <a:solidFill>
                  <a:srgbClr val="C32D2E"/>
                </a:solidFill>
              </a:rPr>
              <a:t>x|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k</a:t>
            </a:r>
            <a:r>
              <a:rPr lang="en-US" sz="2800" dirty="0" smtClean="0"/>
              <a:t> time. So,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/>
              <a:t> is a poly-time machine deciding </a:t>
            </a:r>
            <a:r>
              <a:rPr lang="en-US" sz="2800" dirty="0" smtClean="0">
                <a:solidFill>
                  <a:srgbClr val="C32D2E"/>
                </a:solidFill>
              </a:rPr>
              <a:t>SAT</a:t>
            </a:r>
            <a:r>
              <a:rPr lang="en-US" sz="2800" baseline="-25000" dirty="0" smtClean="0">
                <a:solidFill>
                  <a:srgbClr val="C32D2E"/>
                </a:solidFill>
              </a:rPr>
              <a:t>H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5512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NP-intermediate problem?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Integer factoring.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FACT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C0000"/>
                </a:solidFill>
              </a:rPr>
              <a:t>(N, U): </a:t>
            </a:r>
            <a:r>
              <a:rPr lang="en-US" sz="2800" dirty="0" smtClean="0">
                <a:solidFill>
                  <a:srgbClr val="000000"/>
                </a:solidFill>
              </a:rPr>
              <a:t>there’s a prime </a:t>
            </a:r>
            <a:r>
              <a:rPr lang="en-US" sz="2800" dirty="0" smtClean="0">
                <a:solidFill>
                  <a:srgbClr val="CC0000"/>
                </a:solidFill>
              </a:rPr>
              <a:t>≤ U </a:t>
            </a:r>
            <a:r>
              <a:rPr lang="en-US" sz="2800" dirty="0" smtClean="0">
                <a:solidFill>
                  <a:srgbClr val="000000"/>
                </a:solidFill>
              </a:rPr>
              <a:t>dividing</a:t>
            </a:r>
            <a:r>
              <a:rPr lang="en-US" sz="2800" dirty="0" smtClean="0">
                <a:solidFill>
                  <a:srgbClr val="CC0000"/>
                </a:solidFill>
              </a:rPr>
              <a:t> N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C</a:t>
            </a:r>
            <a:r>
              <a:rPr lang="en-US" sz="2800" dirty="0" smtClean="0">
                <a:solidFill>
                  <a:schemeClr val="accent4"/>
                </a:solidFill>
              </a:rPr>
              <a:t>laim.   </a:t>
            </a:r>
            <a:r>
              <a:rPr lang="en-US" sz="2800" dirty="0" smtClean="0">
                <a:solidFill>
                  <a:srgbClr val="CC0000"/>
                </a:solidFill>
              </a:rPr>
              <a:t>FACT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 ∩ co-NP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So, </a:t>
            </a:r>
            <a:r>
              <a:rPr lang="en-US" sz="2800" dirty="0" smtClean="0">
                <a:solidFill>
                  <a:srgbClr val="CC0000"/>
                </a:solidFill>
              </a:rPr>
              <a:t>FACT </a:t>
            </a:r>
            <a:r>
              <a:rPr lang="en-US" sz="2800" dirty="0" smtClean="0">
                <a:solidFill>
                  <a:srgbClr val="000000"/>
                </a:solidFill>
              </a:rPr>
              <a:t>is NP-complete  if and only if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= co-NP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171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NP-intermediate problem?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Integer factoring.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FACT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C0000"/>
                </a:solidFill>
              </a:rPr>
              <a:t>(N, U): </a:t>
            </a:r>
            <a:r>
              <a:rPr lang="en-US" sz="2800" dirty="0" smtClean="0">
                <a:solidFill>
                  <a:srgbClr val="000000"/>
                </a:solidFill>
              </a:rPr>
              <a:t>there’s a prime </a:t>
            </a:r>
            <a:r>
              <a:rPr lang="en-US" sz="2800" dirty="0" smtClean="0">
                <a:solidFill>
                  <a:srgbClr val="CC0000"/>
                </a:solidFill>
              </a:rPr>
              <a:t>≤ U </a:t>
            </a:r>
            <a:r>
              <a:rPr lang="en-US" sz="2800" dirty="0" smtClean="0">
                <a:solidFill>
                  <a:srgbClr val="000000"/>
                </a:solidFill>
              </a:rPr>
              <a:t>dividing</a:t>
            </a:r>
            <a:r>
              <a:rPr lang="en-US" sz="2800" dirty="0" smtClean="0">
                <a:solidFill>
                  <a:srgbClr val="CC0000"/>
                </a:solidFill>
              </a:rPr>
              <a:t> N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C</a:t>
            </a:r>
            <a:r>
              <a:rPr lang="en-US" sz="2800" dirty="0" smtClean="0">
                <a:solidFill>
                  <a:schemeClr val="accent4"/>
                </a:solidFill>
              </a:rPr>
              <a:t>laim.   </a:t>
            </a:r>
            <a:r>
              <a:rPr lang="en-US" sz="2800" dirty="0" smtClean="0">
                <a:solidFill>
                  <a:srgbClr val="CC0000"/>
                </a:solidFill>
              </a:rPr>
              <a:t>FACT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 ∩ co-NP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C0000"/>
                </a:solidFill>
              </a:rPr>
              <a:t>FACT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>
                <a:solidFill>
                  <a:srgbClr val="0000FF"/>
                </a:solidFill>
              </a:rPr>
              <a:t>NP </a:t>
            </a:r>
            <a:r>
              <a:rPr lang="en-US" sz="2800" dirty="0" smtClean="0"/>
              <a:t>:  Give </a:t>
            </a:r>
            <a:r>
              <a:rPr lang="en-US" sz="2800" dirty="0" smtClean="0">
                <a:solidFill>
                  <a:schemeClr val="accent3"/>
                </a:solidFill>
              </a:rPr>
              <a:t>p</a:t>
            </a:r>
            <a:r>
              <a:rPr lang="en-US" sz="2800" dirty="0" smtClean="0"/>
              <a:t> as a certificate. The verifier checks if </a:t>
            </a:r>
            <a:r>
              <a:rPr lang="en-US" sz="2800" dirty="0" smtClean="0">
                <a:solidFill>
                  <a:srgbClr val="C32D2E"/>
                </a:solidFill>
              </a:rPr>
              <a:t>p</a:t>
            </a:r>
            <a:r>
              <a:rPr lang="en-US" sz="2800" dirty="0" smtClean="0"/>
              <a:t> is prime (AKS test), </a:t>
            </a:r>
            <a:r>
              <a:rPr lang="en-US" sz="2800" dirty="0" smtClean="0">
                <a:solidFill>
                  <a:srgbClr val="C32D2E"/>
                </a:solidFill>
              </a:rPr>
              <a:t>p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p</a:t>
            </a:r>
            <a:r>
              <a:rPr lang="en-US" sz="2800" dirty="0" smtClean="0"/>
              <a:t> divides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905761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Class co-NP and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dirty="0"/>
              <a:t>if there’s a </a:t>
            </a:r>
            <a:r>
              <a:rPr lang="en-US" i="1" dirty="0"/>
              <a:t>poly-time </a:t>
            </a:r>
            <a:r>
              <a:rPr lang="en-US" i="1" dirty="0" smtClean="0"/>
              <a:t>TM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and a poly function </a:t>
            </a:r>
            <a:r>
              <a:rPr lang="en-US" dirty="0" smtClean="0">
                <a:solidFill>
                  <a:srgbClr val="CC0000"/>
                </a:solidFill>
              </a:rPr>
              <a:t>p</a:t>
            </a:r>
            <a:r>
              <a:rPr lang="en-US" dirty="0" smtClean="0"/>
              <a:t> such 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</a:t>
            </a:r>
            <a:r>
              <a:rPr lang="en-IN" sz="2800" dirty="0">
                <a:solidFill>
                  <a:schemeClr val="accent4"/>
                </a:solidFill>
              </a:rPr>
              <a:t>.  </a:t>
            </a:r>
            <a:endParaRPr lang="en-IN" sz="2800" dirty="0"/>
          </a:p>
          <a:p>
            <a:pPr marL="82296" indent="0" algn="just">
              <a:buNone/>
            </a:pPr>
            <a:r>
              <a:rPr lang="en-IN" sz="2800" dirty="0"/>
              <a:t>              </a:t>
            </a:r>
            <a:r>
              <a:rPr lang="en-IN" sz="2800" dirty="0" smtClean="0">
                <a:solidFill>
                  <a:srgbClr val="3366FF"/>
                </a:solidFill>
              </a:rPr>
              <a:t>EXP  </a:t>
            </a:r>
            <a:r>
              <a:rPr lang="en-IN" sz="2800" dirty="0">
                <a:solidFill>
                  <a:srgbClr val="3366FF"/>
                </a:solidFill>
              </a:rPr>
              <a:t>=  </a:t>
            </a:r>
            <a:r>
              <a:rPr lang="en-US" sz="2800" dirty="0">
                <a:solidFill>
                  <a:srgbClr val="3366FF"/>
                </a:solidFill>
              </a:rPr>
              <a:t>∪ DTIME ( 2</a:t>
            </a:r>
            <a:r>
              <a:rPr lang="en-US" sz="2800" baseline="30000" dirty="0">
                <a:solidFill>
                  <a:srgbClr val="3366FF"/>
                </a:solidFill>
              </a:rPr>
              <a:t>n   </a:t>
            </a:r>
            <a:r>
              <a:rPr lang="en-US" sz="2800" dirty="0">
                <a:solidFill>
                  <a:srgbClr val="3366FF"/>
                </a:solidFill>
              </a:rPr>
              <a:t>) </a:t>
            </a:r>
            <a:endParaRPr lang="en-IN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8" name="Left-Right Arrow 17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105400" y="379163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c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71800" y="43250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 rot="19811939">
            <a:off x="6394794" y="4532762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 rot="1765352">
            <a:off x="7025815" y="4537687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035872" y="5720228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426272" y="488202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7645472" y="4882028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7188272" y="5960496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26" name="Oval 25"/>
          <p:cNvSpPr/>
          <p:nvPr/>
        </p:nvSpPr>
        <p:spPr>
          <a:xfrm>
            <a:off x="6248400" y="3505200"/>
            <a:ext cx="2286000" cy="3124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086600" y="38862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49502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NP-intermediate problem?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Integer factoring.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FACT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C0000"/>
                </a:solidFill>
              </a:rPr>
              <a:t>(N, U): </a:t>
            </a:r>
            <a:r>
              <a:rPr lang="en-US" sz="2800" dirty="0" smtClean="0">
                <a:solidFill>
                  <a:srgbClr val="000000"/>
                </a:solidFill>
              </a:rPr>
              <a:t>there’s a prime </a:t>
            </a:r>
            <a:r>
              <a:rPr lang="en-US" sz="2800" dirty="0" smtClean="0">
                <a:solidFill>
                  <a:srgbClr val="CC0000"/>
                </a:solidFill>
              </a:rPr>
              <a:t>≤ U </a:t>
            </a:r>
            <a:r>
              <a:rPr lang="en-US" sz="2800" dirty="0" smtClean="0">
                <a:solidFill>
                  <a:srgbClr val="000000"/>
                </a:solidFill>
              </a:rPr>
              <a:t>dividing</a:t>
            </a:r>
            <a:r>
              <a:rPr lang="en-US" sz="2800" dirty="0" smtClean="0">
                <a:solidFill>
                  <a:srgbClr val="CC0000"/>
                </a:solidFill>
              </a:rPr>
              <a:t> N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C</a:t>
            </a:r>
            <a:r>
              <a:rPr lang="en-US" sz="2800" dirty="0" smtClean="0">
                <a:solidFill>
                  <a:schemeClr val="accent4"/>
                </a:solidFill>
              </a:rPr>
              <a:t>laim.   </a:t>
            </a:r>
            <a:r>
              <a:rPr lang="en-US" sz="2800" dirty="0" smtClean="0">
                <a:solidFill>
                  <a:srgbClr val="CC0000"/>
                </a:solidFill>
              </a:rPr>
              <a:t>FACT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 ∩ co-NP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C0000"/>
                </a:solidFill>
              </a:rPr>
              <a:t>FACT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/>
              <a:t>: Give complete prime factorization of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as a certificate. The verifier checks if none of the prime factors is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.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81200" y="35052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186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NP-intermediate problem?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Integer factoring.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FACT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C0000"/>
                </a:solidFill>
              </a:rPr>
              <a:t>(N, U): </a:t>
            </a:r>
            <a:r>
              <a:rPr lang="en-US" sz="2800" dirty="0" smtClean="0">
                <a:solidFill>
                  <a:srgbClr val="000000"/>
                </a:solidFill>
              </a:rPr>
              <a:t>there’s a prime </a:t>
            </a:r>
            <a:r>
              <a:rPr lang="en-US" sz="2800" dirty="0" smtClean="0">
                <a:solidFill>
                  <a:srgbClr val="CC0000"/>
                </a:solidFill>
              </a:rPr>
              <a:t>≤ U </a:t>
            </a:r>
            <a:r>
              <a:rPr lang="en-US" sz="2800" dirty="0" smtClean="0">
                <a:solidFill>
                  <a:srgbClr val="000000"/>
                </a:solidFill>
              </a:rPr>
              <a:t>dividing</a:t>
            </a:r>
            <a:r>
              <a:rPr lang="en-US" sz="2800" dirty="0" smtClean="0">
                <a:solidFill>
                  <a:srgbClr val="CC0000"/>
                </a:solidFill>
              </a:rPr>
              <a:t> N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Factoring algorithm. </a:t>
            </a:r>
            <a:r>
              <a:rPr lang="en-US" sz="2800" dirty="0" smtClean="0"/>
              <a:t>Dixon’s randomized algorithm factors an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-bit number in </a:t>
            </a:r>
            <a:r>
              <a:rPr lang="en-US" sz="2800" dirty="0" err="1" smtClean="0">
                <a:solidFill>
                  <a:srgbClr val="C32D2E"/>
                </a:solidFill>
              </a:rPr>
              <a:t>exp</a:t>
            </a:r>
            <a:r>
              <a:rPr lang="en-US" sz="2800" dirty="0" smtClean="0">
                <a:solidFill>
                  <a:srgbClr val="C32D2E"/>
                </a:solidFill>
              </a:rPr>
              <a:t>(O(√n log n))</a:t>
            </a:r>
            <a:r>
              <a:rPr lang="en-US" sz="2800" dirty="0" smtClean="0"/>
              <a:t> time.</a:t>
            </a:r>
          </a:p>
        </p:txBody>
      </p:sp>
    </p:spTree>
    <p:extLst>
      <p:ext uri="{BB962C8B-B14F-4D97-AF65-F5344CB8AC3E}">
        <p14:creationId xmlns:p14="http://schemas.microsoft.com/office/powerpoint/2010/main" val="1150069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en-US" dirty="0" smtClean="0"/>
              <a:t>ower &amp; limits of </a:t>
            </a:r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633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Oracle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</a:t>
            </a:r>
            <a:r>
              <a:rPr lang="en-US" sz="2800" dirty="0" smtClean="0"/>
              <a:t>: Let </a:t>
            </a:r>
            <a:r>
              <a:rPr lang="en-US" sz="2800" dirty="0" smtClean="0">
                <a:solidFill>
                  <a:schemeClr val="accent3"/>
                </a:solidFill>
              </a:rPr>
              <a:t>L ⊆ {0,1}*</a:t>
            </a:r>
            <a:r>
              <a:rPr lang="en-US" sz="2800" dirty="0" smtClean="0"/>
              <a:t> be a language. An </a:t>
            </a:r>
            <a:r>
              <a:rPr lang="en-US" sz="2800" i="1" dirty="0" smtClean="0"/>
              <a:t>oracle TM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30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TM with a special query tape and three special states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query</a:t>
            </a:r>
            <a:r>
              <a:rPr lang="en-US" sz="2800" dirty="0" smtClean="0"/>
              <a:t>,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yes</a:t>
            </a:r>
            <a:r>
              <a:rPr lang="en-US" sz="2800" dirty="0" smtClean="0"/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no</a:t>
            </a:r>
            <a:r>
              <a:rPr lang="en-US" sz="2800" dirty="0"/>
              <a:t> </a:t>
            </a:r>
            <a:r>
              <a:rPr lang="en-US" sz="2800" dirty="0" smtClean="0"/>
              <a:t>such that</a:t>
            </a:r>
          </a:p>
        </p:txBody>
      </p:sp>
    </p:spTree>
    <p:extLst>
      <p:ext uri="{BB962C8B-B14F-4D97-AF65-F5344CB8AC3E}">
        <p14:creationId xmlns:p14="http://schemas.microsoft.com/office/powerpoint/2010/main" val="3515515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</a:t>
            </a:r>
            <a:r>
              <a:rPr lang="en-US" sz="2800" dirty="0" smtClean="0"/>
              <a:t>: Let </a:t>
            </a:r>
            <a:r>
              <a:rPr lang="en-US" sz="2800" dirty="0" smtClean="0">
                <a:solidFill>
                  <a:schemeClr val="accent3"/>
                </a:solidFill>
              </a:rPr>
              <a:t>L ⊆ {0,1}*</a:t>
            </a:r>
            <a:r>
              <a:rPr lang="en-US" sz="2800" dirty="0" smtClean="0"/>
              <a:t> be a language. An </a:t>
            </a:r>
            <a:r>
              <a:rPr lang="en-US" sz="2800" i="1" dirty="0" smtClean="0"/>
              <a:t>oracle TM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30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TM with a special query tape and three special states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query</a:t>
            </a:r>
            <a:r>
              <a:rPr lang="en-US" sz="2800" dirty="0" smtClean="0"/>
              <a:t>,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yes</a:t>
            </a:r>
            <a:r>
              <a:rPr lang="en-US" sz="2800" dirty="0" smtClean="0"/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no</a:t>
            </a:r>
            <a:r>
              <a:rPr lang="en-US" sz="2800" dirty="0"/>
              <a:t> </a:t>
            </a:r>
            <a:r>
              <a:rPr lang="en-US" sz="2800" dirty="0" smtClean="0"/>
              <a:t>such that whenever the machine enters the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query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state, it immediately transits to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yes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or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no</a:t>
            </a:r>
            <a:r>
              <a:rPr lang="en-US" sz="2800" dirty="0"/>
              <a:t> </a:t>
            </a:r>
            <a:r>
              <a:rPr lang="en-US" sz="2800" dirty="0" smtClean="0"/>
              <a:t>depending on whether the string in the query tape belongs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    (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baseline="300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has </a:t>
            </a:r>
            <a:r>
              <a:rPr lang="en-US" sz="2800" i="1" dirty="0" smtClean="0"/>
              <a:t>oracle access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95904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Think of physical realization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30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as a device with access to a subroutine that decides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. We don’t count the time taken by the subroutine.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429000" y="5334000"/>
            <a:ext cx="1066800" cy="76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91200" y="5486400"/>
            <a:ext cx="533400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572000" y="57150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33800" y="617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M</a:t>
            </a:r>
            <a:r>
              <a:rPr lang="en-US" baseline="30000" dirty="0">
                <a:solidFill>
                  <a:srgbClr val="C32D2E"/>
                </a:solidFill>
              </a:rPr>
              <a:t>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24400" y="5334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38800" y="59436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</a:t>
            </a:r>
            <a:r>
              <a:rPr lang="en-US" sz="1600" dirty="0" smtClean="0"/>
              <a:t>ecider for </a:t>
            </a:r>
            <a:r>
              <a:rPr lang="en-US" sz="1600" dirty="0" smtClean="0">
                <a:solidFill>
                  <a:srgbClr val="C32D2E"/>
                </a:solidFill>
              </a:rPr>
              <a:t>L</a:t>
            </a:r>
            <a:endParaRPr lang="en-US" sz="16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41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Think of physical realization of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baseline="30000" dirty="0">
                <a:solidFill>
                  <a:srgbClr val="C32D2E"/>
                </a:solidFill>
              </a:rPr>
              <a:t>L</a:t>
            </a:r>
            <a:r>
              <a:rPr lang="en-US" sz="2800" dirty="0"/>
              <a:t> as </a:t>
            </a:r>
            <a:r>
              <a:rPr lang="en-US" sz="2800" dirty="0" smtClean="0"/>
              <a:t>a device </a:t>
            </a:r>
            <a:r>
              <a:rPr lang="en-US" sz="2800" dirty="0"/>
              <a:t>with access to a subroutine that decides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/>
              <a:t>. We don’t count the time taken by the subroutine.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</a:t>
            </a:r>
            <a:r>
              <a:rPr lang="en-US" sz="2800" dirty="0"/>
              <a:t>transition table of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baseline="30000" dirty="0">
                <a:solidFill>
                  <a:srgbClr val="C32D2E"/>
                </a:solidFill>
              </a:rPr>
              <a:t>L</a:t>
            </a:r>
            <a:r>
              <a:rPr lang="en-US" sz="2800" dirty="0"/>
              <a:t> doesn’t have any rule of the kind  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q</a:t>
            </a:r>
            <a:r>
              <a:rPr lang="en-US" sz="2800" baseline="-25000" dirty="0" err="1">
                <a:solidFill>
                  <a:srgbClr val="C32D2E"/>
                </a:solidFill>
              </a:rPr>
              <a:t>query</a:t>
            </a:r>
            <a:r>
              <a:rPr lang="en-US" sz="2800" dirty="0">
                <a:solidFill>
                  <a:srgbClr val="C32D2E"/>
                </a:solidFill>
              </a:rPr>
              <a:t>, b)      (q, c, L/R)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971800" y="5867400"/>
            <a:ext cx="304800" cy="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674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Think of physical realization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30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as a device with access to a subroutine that decides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. We don’t count the time taken by the subroutine.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We can define a nondeterministic Oracle TM similarly.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90693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Important note:</a:t>
            </a:r>
            <a:r>
              <a:rPr lang="en-US" sz="2800" dirty="0" smtClean="0"/>
              <a:t> Oracle TMs (deterministic/nondeterministic) have the same two features used in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:  For any fixed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</a:t>
            </a:r>
            <a:r>
              <a:rPr lang="en-US" sz="28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  <a:r>
              <a:rPr lang="en-US" sz="2300" dirty="0" smtClean="0"/>
              <a:t>1. There’s an efficient universal TM with oracle access to </a:t>
            </a:r>
            <a:r>
              <a:rPr lang="en-US" sz="2300" dirty="0" smtClean="0">
                <a:solidFill>
                  <a:schemeClr val="accent3"/>
                </a:solidFill>
              </a:rPr>
              <a:t>L</a:t>
            </a:r>
            <a:r>
              <a:rPr lang="en-US" sz="23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300" dirty="0"/>
              <a:t> </a:t>
            </a:r>
            <a:r>
              <a:rPr lang="en-US" sz="2300" dirty="0" smtClean="0"/>
              <a:t>           2. Every </a:t>
            </a:r>
            <a:r>
              <a:rPr lang="en-US" sz="2300" dirty="0" smtClean="0">
                <a:solidFill>
                  <a:srgbClr val="C32D2E"/>
                </a:solidFill>
              </a:rPr>
              <a:t>M</a:t>
            </a:r>
            <a:r>
              <a:rPr lang="en-US" sz="2300" baseline="30000" dirty="0" smtClean="0">
                <a:solidFill>
                  <a:srgbClr val="C32D2E"/>
                </a:solidFill>
              </a:rPr>
              <a:t>L</a:t>
            </a:r>
            <a:r>
              <a:rPr lang="en-US" sz="2300" dirty="0" smtClean="0"/>
              <a:t> has infinitely many representations.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2920459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83137" y="2679550"/>
            <a:ext cx="7756263" cy="1054250"/>
          </a:xfrm>
        </p:spPr>
        <p:txBody>
          <a:bodyPr/>
          <a:lstStyle/>
          <a:p>
            <a:r>
              <a:rPr lang="en-US" dirty="0" err="1" smtClean="0"/>
              <a:t>Relativization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28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IN" sz="2800" baseline="-250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Every string represents some TM,  and every TM can be represented by </a:t>
            </a:r>
            <a:r>
              <a:rPr lang="en-IN" sz="2800" u="sng" dirty="0" smtClean="0"/>
              <a:t>infinitely many </a:t>
            </a:r>
            <a:r>
              <a:rPr lang="en-IN" sz="2800" dirty="0" smtClean="0"/>
              <a:t>strings.</a:t>
            </a:r>
          </a:p>
        </p:txBody>
      </p:sp>
    </p:spTree>
    <p:extLst>
      <p:ext uri="{BB962C8B-B14F-4D97-AF65-F5344CB8AC3E}">
        <p14:creationId xmlns:p14="http://schemas.microsoft.com/office/powerpoint/2010/main" val="304601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classes using oracles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Let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 </a:t>
            </a:r>
            <a:r>
              <a:rPr lang="en-US" sz="2800" dirty="0" smtClean="0"/>
              <a:t>be a language. Complexity classes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are defined just as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dirty="0" smtClean="0"/>
              <a:t> respectively, but with TMs replaced by oracle TMs with oracle access to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in the definitions of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0000FF"/>
                </a:solidFill>
              </a:rPr>
              <a:t>NP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EXP</a:t>
            </a:r>
            <a:r>
              <a:rPr lang="en-US" sz="2800" dirty="0"/>
              <a:t> </a:t>
            </a:r>
            <a:r>
              <a:rPr lang="en-US" sz="2800" dirty="0" smtClean="0"/>
              <a:t>respectively.</a:t>
            </a:r>
          </a:p>
        </p:txBody>
      </p:sp>
    </p:spTree>
    <p:extLst>
      <p:ext uri="{BB962C8B-B14F-4D97-AF65-F5344CB8AC3E}">
        <p14:creationId xmlns:p14="http://schemas.microsoft.com/office/powerpoint/2010/main" val="883988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classes using oracles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Let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 </a:t>
            </a:r>
            <a:r>
              <a:rPr lang="en-US" sz="2800" dirty="0" smtClean="0"/>
              <a:t>be a language. Complexity classes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are defined just as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dirty="0" smtClean="0"/>
              <a:t> respectively, but with TMs replaced by oracle TMs with oracle access to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in the definitions of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0000FF"/>
                </a:solidFill>
              </a:rPr>
              <a:t>NP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EXP</a:t>
            </a:r>
            <a:r>
              <a:rPr lang="en-US" sz="2800" dirty="0"/>
              <a:t> </a:t>
            </a:r>
            <a:r>
              <a:rPr lang="en-US" sz="2800" dirty="0" smtClean="0"/>
              <a:t>respectively.            </a:t>
            </a:r>
            <a:r>
              <a:rPr lang="en-US" sz="2800" dirty="0" smtClean="0">
                <a:solidFill>
                  <a:schemeClr val="accent3"/>
                </a:solidFill>
              </a:rPr>
              <a:t>SAT </a:t>
            </a:r>
            <a:r>
              <a:rPr lang="en-US" sz="2800" dirty="0">
                <a:solidFill>
                  <a:schemeClr val="accent3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SAT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343400" y="5562600"/>
            <a:ext cx="533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276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Observation:</a:t>
            </a:r>
            <a:r>
              <a:rPr lang="en-US" sz="2800" dirty="0" smtClean="0"/>
              <a:t> Let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 </a:t>
            </a:r>
            <a:r>
              <a:rPr lang="en-US" sz="2800" dirty="0" smtClean="0"/>
              <a:t>be an arbitrarily fixed language. Owing to the ‘Important note’, the proof of </a:t>
            </a:r>
            <a:r>
              <a:rPr lang="en-US" sz="2800" dirty="0">
                <a:solidFill>
                  <a:srgbClr val="0000FF"/>
                </a:solidFill>
              </a:rPr>
              <a:t>P ≠ </a:t>
            </a:r>
            <a:r>
              <a:rPr lang="en-US" sz="2800" dirty="0" smtClean="0">
                <a:solidFill>
                  <a:srgbClr val="0000FF"/>
                </a:solidFill>
              </a:rPr>
              <a:t>EXP </a:t>
            </a:r>
            <a:r>
              <a:rPr lang="en-US" sz="2800" dirty="0" smtClean="0"/>
              <a:t>can be easily adapted to prove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by working with TMs with oracle access to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 say that the </a:t>
            </a:r>
            <a:r>
              <a:rPr lang="en-US" sz="2800" dirty="0">
                <a:solidFill>
                  <a:srgbClr val="0000FF"/>
                </a:solidFill>
              </a:rPr>
              <a:t>P ≠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dirty="0" smtClean="0"/>
              <a:t> result </a:t>
            </a:r>
            <a:r>
              <a:rPr lang="en-US" sz="2800" i="1" u="sng" dirty="0" smtClean="0"/>
              <a:t>relativizes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35503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Observation:</a:t>
            </a:r>
            <a:r>
              <a:rPr lang="en-US" sz="2800" dirty="0" smtClean="0"/>
              <a:t> Let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 </a:t>
            </a:r>
            <a:r>
              <a:rPr lang="en-US" sz="2800" dirty="0" smtClean="0"/>
              <a:t>be an arbitrarily fixed language. Owing to the ‘Important note’, any proof/result that uses only the two features of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</a:t>
            </a:r>
            <a:r>
              <a:rPr lang="en-US" sz="2800" i="1" dirty="0" smtClean="0"/>
              <a:t>relativizes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50446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is true that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	</a:t>
            </a:r>
            <a:r>
              <a:rPr lang="en-US" sz="2300" dirty="0" smtClean="0"/>
              <a:t>- either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=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/>
              <a:t> 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</a:t>
            </a:r>
            <a:r>
              <a:rPr lang="en-US" sz="23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300" dirty="0" smtClean="0"/>
              <a:t>	- or    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≠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</a:t>
            </a:r>
            <a:r>
              <a:rPr lang="en-US" sz="2300" dirty="0" smtClean="0"/>
              <a:t>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 </a:t>
            </a:r>
            <a:r>
              <a:rPr lang="en-US" sz="2300" dirty="0" smtClean="0">
                <a:solidFill>
                  <a:srgbClr val="000000"/>
                </a:solidFill>
              </a:rPr>
              <a:t>?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Theorem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800000"/>
                </a:solidFill>
              </a:rPr>
              <a:t>(Baker-Gill-</a:t>
            </a:r>
            <a:r>
              <a:rPr lang="en-US" sz="2800" dirty="0" err="1" smtClean="0">
                <a:solidFill>
                  <a:srgbClr val="800000"/>
                </a:solidFill>
              </a:rPr>
              <a:t>Solovay</a:t>
            </a:r>
            <a:r>
              <a:rPr lang="en-US" sz="2800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/>
              <a:t>:  The </a:t>
            </a:r>
            <a:r>
              <a:rPr lang="en-US" sz="2800" dirty="0"/>
              <a:t>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. </a:t>
            </a:r>
            <a:r>
              <a:rPr lang="en-US" sz="2800" dirty="0"/>
              <a:t>A</a:t>
            </a:r>
            <a:r>
              <a:rPr lang="en-US" sz="2800" dirty="0" smtClean="0"/>
              <a:t>ny proof of </a:t>
            </a:r>
            <a:r>
              <a:rPr lang="en-US" sz="2800" dirty="0" smtClean="0">
                <a:solidFill>
                  <a:srgbClr val="0000FF"/>
                </a:solidFill>
              </a:rPr>
              <a:t>P = NP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0000FF"/>
                </a:solidFill>
              </a:rPr>
              <a:t>P </a:t>
            </a:r>
            <a:r>
              <a:rPr lang="en-US" sz="2800" dirty="0">
                <a:solidFill>
                  <a:srgbClr val="0000FF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/>
              <a:t>must </a:t>
            </a:r>
            <a:r>
              <a:rPr lang="en-US" sz="2800" u="sng" dirty="0" smtClean="0"/>
              <a:t>not</a:t>
            </a:r>
            <a:r>
              <a:rPr lang="en-US" sz="2800" dirty="0" smtClean="0"/>
              <a:t> relativize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0194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is true that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	</a:t>
            </a:r>
            <a:r>
              <a:rPr lang="en-US" sz="2300" dirty="0" smtClean="0"/>
              <a:t>- either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=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/>
              <a:t> 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</a:t>
            </a:r>
            <a:r>
              <a:rPr lang="en-US" sz="23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300" dirty="0" smtClean="0"/>
              <a:t>	- or    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≠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</a:t>
            </a:r>
            <a:r>
              <a:rPr lang="en-US" sz="2300" dirty="0" smtClean="0"/>
              <a:t>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 </a:t>
            </a:r>
            <a:r>
              <a:rPr lang="en-US" sz="2300" dirty="0" smtClean="0">
                <a:solidFill>
                  <a:srgbClr val="000000"/>
                </a:solidFill>
              </a:rPr>
              <a:t>?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Theorem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800000"/>
                </a:solidFill>
              </a:rPr>
              <a:t>(Baker-Gill-</a:t>
            </a:r>
            <a:r>
              <a:rPr lang="en-US" sz="2800" dirty="0" err="1" smtClean="0">
                <a:solidFill>
                  <a:srgbClr val="800000"/>
                </a:solidFill>
              </a:rPr>
              <a:t>Solovay</a:t>
            </a:r>
            <a:r>
              <a:rPr lang="en-US" sz="2800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/>
              <a:t>:  The </a:t>
            </a:r>
            <a:r>
              <a:rPr lang="en-US" sz="2800" dirty="0"/>
              <a:t>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. </a:t>
            </a:r>
            <a:r>
              <a:rPr lang="en-US" sz="2800" dirty="0"/>
              <a:t>A</a:t>
            </a:r>
            <a:r>
              <a:rPr lang="en-US" sz="2800" dirty="0" smtClean="0"/>
              <a:t>ny proof of </a:t>
            </a:r>
            <a:r>
              <a:rPr lang="en-US" sz="2800" dirty="0" smtClean="0">
                <a:solidFill>
                  <a:srgbClr val="0000FF"/>
                </a:solidFill>
              </a:rPr>
              <a:t>P = NP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0000FF"/>
                </a:solidFill>
              </a:rPr>
              <a:t>P </a:t>
            </a:r>
            <a:r>
              <a:rPr lang="en-US" sz="2800" dirty="0">
                <a:solidFill>
                  <a:srgbClr val="0000FF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/>
              <a:t>must </a:t>
            </a:r>
            <a:r>
              <a:rPr lang="en-US" sz="2800" u="sng" dirty="0" smtClean="0"/>
              <a:t>not</a:t>
            </a:r>
            <a:r>
              <a:rPr lang="en-US" sz="2800" dirty="0" smtClean="0"/>
              <a:t> relativize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85800" y="2438400"/>
            <a:ext cx="8001000" cy="9906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27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Proof:</a:t>
            </a:r>
            <a:r>
              <a:rPr lang="en-US" sz="2800" dirty="0"/>
              <a:t> </a:t>
            </a:r>
            <a:r>
              <a:rPr lang="en-US" sz="2800" dirty="0" smtClean="0"/>
              <a:t>Using </a:t>
            </a:r>
            <a:r>
              <a:rPr lang="en-US" sz="2800" dirty="0" err="1" smtClean="0"/>
              <a:t>diagonalization</a:t>
            </a:r>
            <a:r>
              <a:rPr lang="en-US" sz="2800" dirty="0"/>
              <a:t>!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7948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Proof: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chemeClr val="accent3"/>
                </a:solidFill>
              </a:rPr>
              <a:t>A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32D2E"/>
                </a:solidFill>
              </a:rPr>
              <a:t>(M, x,1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:  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accepts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steps}.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C32D2E"/>
                </a:solidFill>
              </a:rPr>
              <a:t>A</a:t>
            </a:r>
            <a:r>
              <a:rPr lang="en-US" sz="2800" dirty="0" smtClean="0"/>
              <a:t> is an EXP-complete language under poly-time Karp reduction.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Then,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Also,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  Hence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NP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1289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Proof: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chemeClr val="accent3"/>
                </a:solidFill>
              </a:rPr>
              <a:t>A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32D2E"/>
                </a:solidFill>
              </a:rPr>
              <a:t>(M, x,1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:  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accepts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steps}.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C32D2E"/>
                </a:solidFill>
              </a:rPr>
              <a:t>A</a:t>
            </a:r>
            <a:r>
              <a:rPr lang="en-US" sz="2800" dirty="0" smtClean="0"/>
              <a:t> is an EXP-complete language under poly-time Karp reduction.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Then,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Also,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  Hence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NP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191000" y="5562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 isn’t </a:t>
            </a:r>
            <a:r>
              <a:rPr lang="en-US" dirty="0" smtClean="0">
                <a:solidFill>
                  <a:srgbClr val="0000FF"/>
                </a:solidFill>
              </a:rPr>
              <a:t>EXP</a:t>
            </a:r>
            <a:r>
              <a:rPr lang="en-US" baseline="30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= EXP</a:t>
            </a:r>
            <a:r>
              <a:rPr lang="en-US" dirty="0" smtClean="0"/>
              <a:t>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108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 </a:t>
            </a:r>
            <a:r>
              <a:rPr lang="en-US" sz="2800" dirty="0">
                <a:solidFill>
                  <a:schemeClr val="accent5"/>
                </a:solidFill>
              </a:rPr>
              <a:t>Proof:</a:t>
            </a:r>
            <a:r>
              <a:rPr lang="en-US" sz="2800" dirty="0"/>
              <a:t>  For any language </a:t>
            </a:r>
            <a:r>
              <a:rPr lang="en-US" sz="2800" dirty="0">
                <a:solidFill>
                  <a:schemeClr val="accent3"/>
                </a:solidFill>
              </a:rPr>
              <a:t>B </a:t>
            </a:r>
            <a:r>
              <a:rPr lang="en-US" sz="2800" dirty="0"/>
              <a:t>let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B</a:t>
            </a:r>
            <a:r>
              <a:rPr lang="en-US" sz="2800" dirty="0"/>
              <a:t> = {</a:t>
            </a:r>
            <a:r>
              <a:rPr lang="en-US" sz="2800" dirty="0">
                <a:solidFill>
                  <a:srgbClr val="C32D2E"/>
                </a:solidFill>
              </a:rPr>
              <a:t>1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/>
              <a:t> : there’s a string of length in </a:t>
            </a:r>
            <a:r>
              <a:rPr lang="en-US" sz="2800" dirty="0">
                <a:solidFill>
                  <a:schemeClr val="accent3"/>
                </a:solidFill>
              </a:rPr>
              <a:t>B</a:t>
            </a:r>
            <a:r>
              <a:rPr lang="en-US" sz="2800" dirty="0"/>
              <a:t>}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Observe,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 for any </a:t>
            </a:r>
            <a:r>
              <a:rPr lang="en-US" sz="28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(Guess the string, check if it has length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, and ask oracle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to verify membership.)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87349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 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   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106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 </a:t>
            </a:r>
            <a:r>
              <a:rPr lang="en-US" sz="2800" dirty="0">
                <a:solidFill>
                  <a:schemeClr val="accent5"/>
                </a:solidFill>
              </a:rPr>
              <a:t>Proof:</a:t>
            </a:r>
            <a:r>
              <a:rPr lang="en-US" sz="2800" dirty="0"/>
              <a:t>  For any language </a:t>
            </a:r>
            <a:r>
              <a:rPr lang="en-US" sz="2800" dirty="0">
                <a:solidFill>
                  <a:schemeClr val="accent3"/>
                </a:solidFill>
              </a:rPr>
              <a:t>B </a:t>
            </a:r>
            <a:r>
              <a:rPr lang="en-US" sz="2800" dirty="0"/>
              <a:t>let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B</a:t>
            </a:r>
            <a:r>
              <a:rPr lang="en-US" sz="2800" dirty="0"/>
              <a:t> = {</a:t>
            </a:r>
            <a:r>
              <a:rPr lang="en-US" sz="2800" dirty="0">
                <a:solidFill>
                  <a:srgbClr val="C32D2E"/>
                </a:solidFill>
              </a:rPr>
              <a:t>1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/>
              <a:t> : there’s a string of length in </a:t>
            </a:r>
            <a:r>
              <a:rPr lang="en-US" sz="2800" dirty="0">
                <a:solidFill>
                  <a:schemeClr val="accent3"/>
                </a:solidFill>
              </a:rPr>
              <a:t>B</a:t>
            </a:r>
            <a:r>
              <a:rPr lang="en-US" sz="2800" dirty="0"/>
              <a:t>}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Observe,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 for any </a:t>
            </a:r>
            <a:r>
              <a:rPr lang="en-US" sz="28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(using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) in such a way that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∉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, implying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 ≠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baseline="300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019194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Ladner’s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Let  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=</a:t>
            </a:r>
            <a:r>
              <a:rPr lang="en-US" sz="2800" dirty="0" smtClean="0"/>
              <a:t> {</a:t>
            </a:r>
            <a:r>
              <a:rPr lang="en-US" sz="2800" dirty="0" smtClean="0">
                <a:solidFill>
                  <a:srgbClr val="CC0000"/>
                </a:solidFill>
              </a:rPr>
              <a:t>Ψ0 1      </a:t>
            </a:r>
            <a:r>
              <a:rPr lang="en-US" sz="2800" dirty="0" smtClean="0"/>
              <a:t>: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rgbClr val="CC0000"/>
                </a:solidFill>
              </a:rPr>
              <a:t> SAT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CC0000"/>
                </a:solidFill>
              </a:rPr>
              <a:t>|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| = m</a:t>
            </a:r>
            <a:r>
              <a:rPr lang="en-US" sz="2800" dirty="0" smtClean="0"/>
              <a:t>}  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733800" y="4724400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4629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572220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indent="0" algn="just">
              <a:buNone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dirty="0"/>
              <a:t> would be defined in such a way that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/>
              <a:t> is NP-intermediate</a:t>
            </a:r>
          </a:p>
          <a:p>
            <a:pPr marL="82296" indent="0" algn="just">
              <a:buNone/>
            </a:pPr>
            <a:r>
              <a:rPr lang="en-US" sz="2400" dirty="0"/>
              <a:t>                             (assuming </a:t>
            </a:r>
            <a:r>
              <a:rPr lang="en-US" sz="2400" dirty="0">
                <a:solidFill>
                  <a:srgbClr val="3366FF"/>
                </a:solidFill>
              </a:rPr>
              <a:t>P ≠ NP 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55939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Properties of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∉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  then  </a:t>
            </a:r>
            <a:r>
              <a:rPr lang="en-US" sz="2800" dirty="0" smtClean="0">
                <a:solidFill>
                  <a:srgbClr val="CC0000"/>
                </a:solidFill>
              </a:rPr>
              <a:t>H(m)   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</a:t>
            </a:r>
            <a:endParaRPr lang="en-US" sz="32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4419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15000" y="480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578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Proof of Ladner’s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 rot="16200000">
            <a:off x="2514600" y="4953000"/>
            <a:ext cx="381000" cy="838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5638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ength at most  </a:t>
            </a:r>
            <a:r>
              <a:rPr lang="en-US" dirty="0" smtClean="0">
                <a:solidFill>
                  <a:srgbClr val="CC0000"/>
                </a:solidFill>
              </a:rPr>
              <a:t>m + 1 + </a:t>
            </a:r>
            <a:r>
              <a:rPr lang="en-US" dirty="0" err="1" smtClean="0">
                <a:solidFill>
                  <a:srgbClr val="CC0000"/>
                </a:solidFill>
              </a:rPr>
              <a:t>m</a:t>
            </a:r>
            <a:r>
              <a:rPr lang="en-US" baseline="30000" dirty="0" err="1" smtClean="0">
                <a:solidFill>
                  <a:srgbClr val="CC0000"/>
                </a:solidFill>
              </a:rPr>
              <a:t>C</a:t>
            </a:r>
            <a:endParaRPr lang="en-US" baseline="30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458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Proof of Ladner’s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err="1"/>
              <a:t>W</a:t>
            </a:r>
            <a:r>
              <a:rPr lang="en-US" sz="2400" dirty="0" err="1" smtClean="0"/>
              <a:t>.l.o.g</a:t>
            </a:r>
            <a:r>
              <a:rPr lang="en-US" sz="2400" dirty="0" smtClean="0"/>
              <a:t>.     </a:t>
            </a:r>
            <a:r>
              <a:rPr lang="en-US" sz="2400" dirty="0" err="1" smtClean="0">
                <a:solidFill>
                  <a:srgbClr val="CC0000"/>
                </a:solidFill>
              </a:rPr>
              <a:t>n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c</a:t>
            </a:r>
            <a:r>
              <a:rPr lang="en-US" sz="2400" dirty="0" smtClean="0">
                <a:solidFill>
                  <a:srgbClr val="CC0000"/>
                </a:solidFill>
              </a:rPr>
              <a:t>   =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|f(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)|  ≥  m</a:t>
            </a:r>
            <a:r>
              <a:rPr lang="en-US" sz="2400" baseline="30000" dirty="0" smtClean="0">
                <a:solidFill>
                  <a:srgbClr val="CC0000"/>
                </a:solidFill>
              </a:rPr>
              <a:t>2c</a:t>
            </a:r>
          </a:p>
          <a:p>
            <a:pPr marL="402336" lvl="1" indent="0" algn="just">
              <a:buNone/>
            </a:pPr>
            <a:r>
              <a:rPr lang="en-US" sz="2400" baseline="30000" dirty="0">
                <a:solidFill>
                  <a:srgbClr val="CC0000"/>
                </a:solidFill>
              </a:rPr>
              <a:t> </a:t>
            </a:r>
            <a:r>
              <a:rPr lang="en-US" sz="2400" baseline="30000" dirty="0" smtClean="0">
                <a:solidFill>
                  <a:srgbClr val="CC0000"/>
                </a:solidFill>
              </a:rPr>
              <a:t>                           </a:t>
            </a:r>
            <a:r>
              <a:rPr lang="en-US" sz="2400" dirty="0" smtClean="0">
                <a:solidFill>
                  <a:srgbClr val="CC0000"/>
                </a:solidFill>
              </a:rPr>
              <a:t>√</a:t>
            </a:r>
            <a:r>
              <a:rPr lang="en-US" sz="2400" dirty="0">
                <a:solidFill>
                  <a:srgbClr val="CC0000"/>
                </a:solidFill>
              </a:rPr>
              <a:t>n  ≥  m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marL="402336" lvl="1" indent="0" algn="just">
              <a:buNone/>
            </a:pP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955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Proof of Ladner’s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err="1"/>
              <a:t>W</a:t>
            </a:r>
            <a:r>
              <a:rPr lang="en-US" sz="2400" dirty="0" err="1" smtClean="0"/>
              <a:t>.l.o.g</a:t>
            </a:r>
            <a:r>
              <a:rPr lang="en-US" sz="2400" dirty="0" smtClean="0"/>
              <a:t>.     </a:t>
            </a:r>
            <a:r>
              <a:rPr lang="en-US" sz="2400" dirty="0" err="1" smtClean="0">
                <a:solidFill>
                  <a:srgbClr val="CC0000"/>
                </a:solidFill>
              </a:rPr>
              <a:t>n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c</a:t>
            </a:r>
            <a:r>
              <a:rPr lang="en-US" sz="2400" dirty="0" smtClean="0">
                <a:solidFill>
                  <a:srgbClr val="CC0000"/>
                </a:solidFill>
              </a:rPr>
              <a:t>   =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|f(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)|  ≥  m</a:t>
            </a:r>
            <a:r>
              <a:rPr lang="en-US" sz="2400" baseline="30000" dirty="0" smtClean="0">
                <a:solidFill>
                  <a:srgbClr val="CC0000"/>
                </a:solidFill>
              </a:rPr>
              <a:t>2c</a:t>
            </a:r>
          </a:p>
          <a:p>
            <a:pPr marL="402336" lvl="1" indent="0" algn="just">
              <a:buNone/>
            </a:pPr>
            <a:r>
              <a:rPr lang="en-US" sz="2400" baseline="30000" dirty="0">
                <a:solidFill>
                  <a:srgbClr val="CC0000"/>
                </a:solidFill>
              </a:rPr>
              <a:t> </a:t>
            </a:r>
            <a:r>
              <a:rPr lang="en-US" sz="2400" baseline="30000" dirty="0" smtClean="0">
                <a:solidFill>
                  <a:srgbClr val="CC0000"/>
                </a:solidFill>
              </a:rPr>
              <a:t>                           </a:t>
            </a:r>
            <a:r>
              <a:rPr lang="en-US" sz="2400" dirty="0" smtClean="0">
                <a:solidFill>
                  <a:srgbClr val="CC0000"/>
                </a:solidFill>
              </a:rPr>
              <a:t>√</a:t>
            </a:r>
            <a:r>
              <a:rPr lang="en-US" sz="2400" dirty="0">
                <a:solidFill>
                  <a:srgbClr val="CC0000"/>
                </a:solidFill>
              </a:rPr>
              <a:t>n  ≥  m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marL="402336" lvl="1" indent="0" algn="just">
              <a:buNone/>
            </a:pP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00600" y="55626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Thus, checking if an </a:t>
            </a:r>
            <a:r>
              <a:rPr lang="en-US" sz="2000" dirty="0" smtClean="0">
                <a:solidFill>
                  <a:srgbClr val="CC0000"/>
                </a:solidFill>
              </a:rPr>
              <a:t>n</a:t>
            </a:r>
            <a:r>
              <a:rPr lang="en-US" sz="2000" dirty="0" smtClean="0"/>
              <a:t>-size formula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is </a:t>
            </a:r>
            <a:r>
              <a:rPr lang="en-US" sz="2000" dirty="0" err="1" smtClean="0">
                <a:solidFill>
                  <a:srgbClr val="000000"/>
                </a:solidFill>
              </a:rPr>
              <a:t>satisfiable</a:t>
            </a:r>
            <a:r>
              <a:rPr lang="en-US" sz="2000" dirty="0" smtClean="0">
                <a:solidFill>
                  <a:srgbClr val="000000"/>
                </a:solidFill>
              </a:rPr>
              <a:t> reduces to checking if a </a:t>
            </a:r>
            <a:r>
              <a:rPr lang="en-US" sz="2000" dirty="0">
                <a:solidFill>
                  <a:srgbClr val="CC0000"/>
                </a:solidFill>
              </a:rPr>
              <a:t>√</a:t>
            </a:r>
            <a:r>
              <a:rPr lang="en-US" sz="2000" dirty="0" smtClean="0">
                <a:solidFill>
                  <a:srgbClr val="CC0000"/>
                </a:solidFill>
              </a:rPr>
              <a:t>n</a:t>
            </a:r>
            <a:r>
              <a:rPr lang="en-US" sz="2000" dirty="0" smtClean="0"/>
              <a:t>-</a:t>
            </a:r>
            <a:r>
              <a:rPr lang="en-US" sz="2000" dirty="0" smtClean="0">
                <a:solidFill>
                  <a:srgbClr val="000000"/>
                </a:solidFill>
              </a:rPr>
              <a:t>size formula 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is </a:t>
            </a:r>
            <a:r>
              <a:rPr lang="en-US" sz="2000" dirty="0" err="1" smtClean="0">
                <a:solidFill>
                  <a:srgbClr val="000000"/>
                </a:solidFill>
              </a:rPr>
              <a:t>satisfiable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405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6655</TotalTime>
  <Words>2896</Words>
  <Application>Microsoft Macintosh PowerPoint</Application>
  <PresentationFormat>On-screen Show (4:3)</PresentationFormat>
  <Paragraphs>282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Solstice</vt:lpstr>
      <vt:lpstr>Computational Complexity Theory</vt:lpstr>
      <vt:lpstr>Recap: Class co-NP and EXP</vt:lpstr>
      <vt:lpstr>Recap: Diagonalization</vt:lpstr>
      <vt:lpstr>Recap:  Time Hierarchy Theorem </vt:lpstr>
      <vt:lpstr>Recap:  Ladner’s theorem</vt:lpstr>
      <vt:lpstr>Recap:  Properties of  H</vt:lpstr>
      <vt:lpstr>Recap:  Proof of Ladner’s theorem</vt:lpstr>
      <vt:lpstr>Recap:  Proof of Ladner’s theorem</vt:lpstr>
      <vt:lpstr>Recap:  Proof of Ladner’s theorem</vt:lpstr>
      <vt:lpstr>Construction of  H</vt:lpstr>
      <vt:lpstr>Construction of  H</vt:lpstr>
      <vt:lpstr>Construction of  H</vt:lpstr>
      <vt:lpstr>Construction of  H</vt:lpstr>
      <vt:lpstr>Construction of  H</vt:lpstr>
      <vt:lpstr>Construction of  H</vt:lpstr>
      <vt:lpstr>Construction of  H</vt:lpstr>
      <vt:lpstr>Construction of  H</vt:lpstr>
      <vt:lpstr>Natural NP-intermediate problem?</vt:lpstr>
      <vt:lpstr>Natural NP-intermediate problem?</vt:lpstr>
      <vt:lpstr>Natural NP-intermediate problem?</vt:lpstr>
      <vt:lpstr>Natural NP-intermediate problem?</vt:lpstr>
      <vt:lpstr>Power &amp; limits of diagonalization</vt:lpstr>
      <vt:lpstr>Oracle Turing Machines</vt:lpstr>
      <vt:lpstr>Oracle Turing Machines</vt:lpstr>
      <vt:lpstr>Oracle Turing Machines</vt:lpstr>
      <vt:lpstr>Oracle Turing Machines</vt:lpstr>
      <vt:lpstr>Oracle Turing Machines</vt:lpstr>
      <vt:lpstr>Oracle Turing Machines</vt:lpstr>
      <vt:lpstr>Relativization</vt:lpstr>
      <vt:lpstr>Complexity classes using oracles</vt:lpstr>
      <vt:lpstr>Complexity classes using oracles</vt:lpstr>
      <vt:lpstr>Relativizing results</vt:lpstr>
      <vt:lpstr>Relativizing results</vt:lpstr>
      <vt:lpstr>Relativizing results</vt:lpstr>
      <vt:lpstr>Relativizing results</vt:lpstr>
      <vt:lpstr>Baker-Gill-Solovay theorem</vt:lpstr>
      <vt:lpstr>Baker-Gill-Solovay theorem</vt:lpstr>
      <vt:lpstr>Baker-Gill-Solovay theorem</vt:lpstr>
      <vt:lpstr>Baker-Gill-Solovay theorem</vt:lpstr>
      <vt:lpstr>Baker-Gill-Solovay theorem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1088</cp:revision>
  <dcterms:created xsi:type="dcterms:W3CDTF">2013-06-25T04:38:04Z</dcterms:created>
  <dcterms:modified xsi:type="dcterms:W3CDTF">2017-08-24T12:52:21Z</dcterms:modified>
</cp:coreProperties>
</file>