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59"/>
  </p:notesMasterIdLst>
  <p:sldIdLst>
    <p:sldId id="256" r:id="rId2"/>
    <p:sldId id="928" r:id="rId3"/>
    <p:sldId id="930" r:id="rId4"/>
    <p:sldId id="933" r:id="rId5"/>
    <p:sldId id="938" r:id="rId6"/>
    <p:sldId id="941" r:id="rId7"/>
    <p:sldId id="944" r:id="rId8"/>
    <p:sldId id="946" r:id="rId9"/>
    <p:sldId id="947" r:id="rId10"/>
    <p:sldId id="948" r:id="rId11"/>
    <p:sldId id="950" r:id="rId12"/>
    <p:sldId id="952" r:id="rId13"/>
    <p:sldId id="949" r:id="rId14"/>
    <p:sldId id="951" r:id="rId15"/>
    <p:sldId id="953" r:id="rId16"/>
    <p:sldId id="954" r:id="rId17"/>
    <p:sldId id="956" r:id="rId18"/>
    <p:sldId id="957" r:id="rId19"/>
    <p:sldId id="958" r:id="rId20"/>
    <p:sldId id="959" r:id="rId21"/>
    <p:sldId id="960" r:id="rId22"/>
    <p:sldId id="961" r:id="rId23"/>
    <p:sldId id="963" r:id="rId24"/>
    <p:sldId id="962" r:id="rId25"/>
    <p:sldId id="964" r:id="rId26"/>
    <p:sldId id="965" r:id="rId27"/>
    <p:sldId id="966" r:id="rId28"/>
    <p:sldId id="967" r:id="rId29"/>
    <p:sldId id="968" r:id="rId30"/>
    <p:sldId id="1019" r:id="rId31"/>
    <p:sldId id="970" r:id="rId32"/>
    <p:sldId id="975" r:id="rId33"/>
    <p:sldId id="971" r:id="rId34"/>
    <p:sldId id="974" r:id="rId35"/>
    <p:sldId id="972" r:id="rId36"/>
    <p:sldId id="973" r:id="rId37"/>
    <p:sldId id="976" r:id="rId38"/>
    <p:sldId id="998" r:id="rId39"/>
    <p:sldId id="979" r:id="rId40"/>
    <p:sldId id="980" r:id="rId41"/>
    <p:sldId id="981" r:id="rId42"/>
    <p:sldId id="983" r:id="rId43"/>
    <p:sldId id="982" r:id="rId44"/>
    <p:sldId id="984" r:id="rId45"/>
    <p:sldId id="999" r:id="rId46"/>
    <p:sldId id="1000" r:id="rId47"/>
    <p:sldId id="997" r:id="rId48"/>
    <p:sldId id="985" r:id="rId49"/>
    <p:sldId id="986" r:id="rId50"/>
    <p:sldId id="987" r:id="rId51"/>
    <p:sldId id="989" r:id="rId52"/>
    <p:sldId id="990" r:id="rId53"/>
    <p:sldId id="991" r:id="rId54"/>
    <p:sldId id="994" r:id="rId55"/>
    <p:sldId id="992" r:id="rId56"/>
    <p:sldId id="995" r:id="rId57"/>
    <p:sldId id="996" r:id="rId5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commentAuthors" Target="commentAuthors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29/08/17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7:</a:t>
            </a:r>
            <a:r>
              <a:rPr lang="en-US" sz="3400" dirty="0" smtClean="0">
                <a:solidFill>
                  <a:srgbClr val="0033CC"/>
                </a:solidFill>
              </a:rPr>
              <a:t>  </a:t>
            </a:r>
            <a:r>
              <a:rPr lang="en-US" sz="3400" dirty="0" err="1" smtClean="0">
                <a:solidFill>
                  <a:srgbClr val="0033CC"/>
                </a:solidFill>
              </a:rPr>
              <a:t>Relativization</a:t>
            </a:r>
            <a:r>
              <a:rPr lang="en-US" sz="3400" dirty="0" smtClean="0">
                <a:solidFill>
                  <a:srgbClr val="0033CC"/>
                </a:solidFill>
              </a:rPr>
              <a:t> (contd.);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Space complexity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</a:t>
            </a:r>
            <a:r>
              <a:rPr lang="en-US" sz="2800" dirty="0"/>
              <a:t>correctly 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)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 Moreover,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will grow monotonically with stages.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55283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</a:t>
            </a:r>
            <a:r>
              <a:rPr lang="en-US" sz="2800" u="sng" dirty="0" smtClean="0"/>
              <a:t>status</a:t>
            </a:r>
            <a:r>
              <a:rPr lang="en-US" sz="2800" dirty="0" smtClean="0"/>
              <a:t>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</a:t>
            </a:r>
            <a:r>
              <a:rPr lang="en-US" sz="2800" dirty="0"/>
              <a:t>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grow monotonically with stages.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>
            <a:stCxn id="4" idx="0"/>
          </p:cNvCxnSpPr>
          <p:nvPr/>
        </p:nvCxnSpPr>
        <p:spPr>
          <a:xfrm flipV="1">
            <a:off x="2781300" y="2438400"/>
            <a:ext cx="2628900" cy="2209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90600" y="4648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hether or not a string belongs to </a:t>
            </a:r>
            <a:r>
              <a:rPr lang="en-US" dirty="0" smtClean="0">
                <a:solidFill>
                  <a:schemeClr val="accent3"/>
                </a:solidFill>
              </a:rPr>
              <a:t>B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7239000" y="3352800"/>
            <a:ext cx="1524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1600" y="4572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machine with oracle access to </a:t>
            </a:r>
            <a:r>
              <a:rPr lang="en-US" dirty="0" smtClean="0">
                <a:solidFill>
                  <a:srgbClr val="C32D2E"/>
                </a:solidFill>
              </a:rPr>
              <a:t>B</a:t>
            </a:r>
            <a:r>
              <a:rPr lang="en-US" dirty="0" smtClean="0"/>
              <a:t> that is represented by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05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</a:t>
            </a:r>
            <a:r>
              <a:rPr lang="en-US" sz="2800" dirty="0"/>
              <a:t>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grow monotonically with stages.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Clearly, a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satisfying the above implies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baseline="-250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∉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 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Why?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150624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</a:t>
            </a:r>
            <a:r>
              <a:rPr lang="en-US" sz="2800" u="sng" dirty="0"/>
              <a:t>grow monotonically</a:t>
            </a:r>
            <a:r>
              <a:rPr lang="en-US" sz="2800" dirty="0"/>
              <a:t> with stages.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</a:t>
            </a:r>
            <a:r>
              <a:rPr lang="en-US" sz="2800" dirty="0" smtClean="0"/>
              <a:t> Choose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larger than the length of any string whose status has already been decided. Simulate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/>
              <a:t>input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 </a:t>
            </a:r>
            <a:r>
              <a:rPr lang="en-US" sz="2800" dirty="0" smtClean="0"/>
              <a:t>for </a:t>
            </a:r>
            <a:r>
              <a:rPr lang="en-US" sz="2800" dirty="0">
                <a:solidFill>
                  <a:srgbClr val="C32D2E"/>
                </a:solidFill>
              </a:rPr>
              <a:t>2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8779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   </a:t>
            </a:r>
            <a:r>
              <a:rPr lang="en-US" sz="2800" dirty="0" smtClean="0"/>
              <a:t>If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queries oracle </a:t>
            </a:r>
            <a:r>
              <a:rPr lang="en-US" sz="2800" dirty="0" smtClean="0">
                <a:solidFill>
                  <a:srgbClr val="C32D2E"/>
                </a:solidFill>
              </a:rPr>
              <a:t>B </a:t>
            </a:r>
            <a:r>
              <a:rPr lang="en-US" sz="2800" dirty="0" smtClean="0">
                <a:solidFill>
                  <a:srgbClr val="000000"/>
                </a:solidFill>
              </a:rPr>
              <a:t>with a string whose status has already been decided, answer consistently.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</a:t>
            </a:r>
            <a:r>
              <a:rPr lang="en-US" sz="2800" dirty="0" smtClean="0"/>
              <a:t>If </a:t>
            </a:r>
            <a:r>
              <a:rPr lang="en-US" sz="2800" dirty="0" err="1">
                <a:solidFill>
                  <a:srgbClr val="C32D2E"/>
                </a:solidFill>
              </a:rPr>
              <a:t>M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baseline="30000" dirty="0" err="1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queries oracle </a:t>
            </a:r>
            <a:r>
              <a:rPr lang="en-US" sz="2800" dirty="0">
                <a:solidFill>
                  <a:srgbClr val="C32D2E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with a string whose status has </a:t>
            </a:r>
            <a:r>
              <a:rPr lang="en-US" sz="2800" u="sng" dirty="0" smtClean="0">
                <a:solidFill>
                  <a:srgbClr val="000000"/>
                </a:solidFill>
              </a:rPr>
              <a:t>not</a:t>
            </a:r>
            <a:r>
              <a:rPr lang="en-US" sz="2800" dirty="0" smtClean="0">
                <a:solidFill>
                  <a:srgbClr val="000000"/>
                </a:solidFill>
              </a:rPr>
              <a:t> been decided yet, </a:t>
            </a:r>
            <a:r>
              <a:rPr lang="en-US" sz="2800" dirty="0">
                <a:solidFill>
                  <a:srgbClr val="000000"/>
                </a:solidFill>
              </a:rPr>
              <a:t>answer </a:t>
            </a:r>
            <a:r>
              <a:rPr lang="en-US" sz="2800" dirty="0" smtClean="0">
                <a:solidFill>
                  <a:srgbClr val="000000"/>
                </a:solidFill>
              </a:rPr>
              <a:t>‘No’.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99410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   </a:t>
            </a:r>
            <a:r>
              <a:rPr lang="en-US" sz="2800" dirty="0" smtClean="0"/>
              <a:t>If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outputs </a:t>
            </a:r>
            <a:r>
              <a:rPr lang="en-US" sz="28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/>
              <a:t>within </a:t>
            </a:r>
            <a:r>
              <a:rPr lang="en-US" sz="2800" dirty="0">
                <a:solidFill>
                  <a:srgbClr val="C32D2E"/>
                </a:solidFill>
              </a:rPr>
              <a:t>2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 </a:t>
            </a:r>
            <a:r>
              <a:rPr lang="en-US" sz="2800" dirty="0" smtClean="0">
                <a:solidFill>
                  <a:srgbClr val="000000"/>
                </a:solidFill>
              </a:rPr>
              <a:t>then don’t put any string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</a:t>
            </a:r>
            <a:r>
              <a:rPr lang="en-US" sz="2800" dirty="0" smtClean="0"/>
              <a:t>If </a:t>
            </a:r>
            <a:r>
              <a:rPr lang="en-US" sz="2800" dirty="0" err="1">
                <a:solidFill>
                  <a:srgbClr val="C32D2E"/>
                </a:solidFill>
              </a:rPr>
              <a:t>M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baseline="30000" dirty="0" err="1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outputs </a:t>
            </a:r>
            <a:r>
              <a:rPr lang="en-US" sz="28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000000"/>
                </a:solidFill>
              </a:rPr>
              <a:t> or doesn’t halt, put a string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0" y="5810071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(This is possible as the status of at most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C32D2E"/>
                </a:solidFill>
              </a:rPr>
              <a:t>2</a:t>
            </a:r>
            <a:r>
              <a:rPr lang="en-US" baseline="30000" dirty="0">
                <a:solidFill>
                  <a:srgbClr val="C32D2E"/>
                </a:solidFill>
              </a:rPr>
              <a:t>n</a:t>
            </a:r>
            <a:r>
              <a:rPr lang="en-US" dirty="0">
                <a:solidFill>
                  <a:srgbClr val="C32D2E"/>
                </a:solidFill>
              </a:rPr>
              <a:t>/10 </a:t>
            </a:r>
            <a:r>
              <a:rPr lang="en-US" dirty="0" smtClean="0">
                <a:solidFill>
                  <a:srgbClr val="A6A6A6"/>
                </a:solidFill>
              </a:rPr>
              <a:t>many length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solidFill>
                  <a:srgbClr val="A6A6A6"/>
                </a:solidFill>
              </a:rPr>
              <a:t>strings </a:t>
            </a:r>
            <a:r>
              <a:rPr lang="en-US" dirty="0" smtClean="0">
                <a:solidFill>
                  <a:srgbClr val="A6A6A6"/>
                </a:solidFill>
              </a:rPr>
              <a:t>have </a:t>
            </a:r>
            <a:r>
              <a:rPr lang="en-US" dirty="0">
                <a:solidFill>
                  <a:srgbClr val="A6A6A6"/>
                </a:solidFill>
              </a:rPr>
              <a:t>been decided during the simulation)</a:t>
            </a:r>
            <a:endParaRPr lang="en-US" sz="2800" dirty="0">
              <a:solidFill>
                <a:srgbClr val="A6A6A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03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Homework:  </a:t>
            </a:r>
            <a:r>
              <a:rPr lang="en-US" sz="2800" dirty="0" smtClean="0"/>
              <a:t>In fact,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we can assume that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6039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08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0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</a:t>
            </a:r>
            <a:r>
              <a:rPr lang="en-US" sz="2800" u="sng" dirty="0" smtClean="0"/>
              <a:t>input tape</a:t>
            </a:r>
            <a:r>
              <a:rPr lang="en-US" sz="2800" dirty="0" smtClean="0"/>
              <a:t> and one or more </a:t>
            </a:r>
            <a:r>
              <a:rPr lang="en-US" sz="2800" u="sng" dirty="0" smtClean="0"/>
              <a:t>work tapes</a:t>
            </a:r>
            <a:r>
              <a:rPr lang="en-US" sz="2800" dirty="0" smtClean="0"/>
              <a:t>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9385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</a:t>
            </a:r>
            <a:r>
              <a:rPr lang="en-IN" sz="2800" dirty="0" smtClean="0"/>
              <a:t> function. </a:t>
            </a:r>
            <a:r>
              <a:rPr lang="en-US" sz="2800" dirty="0" smtClean="0"/>
              <a:t>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if there’s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work space on inputs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810000" y="4953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474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Limits of </a:t>
            </a:r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33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 function. </a:t>
            </a:r>
            <a:r>
              <a:rPr lang="en-IN" sz="2800" dirty="0" smtClean="0"/>
              <a:t>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if there’s a NTM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work space on inputs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, </a:t>
            </a:r>
            <a:r>
              <a:rPr lang="en-US" sz="2800" u="sng" dirty="0" smtClean="0"/>
              <a:t>regardless of </a:t>
            </a:r>
            <a:r>
              <a:rPr lang="en-US" sz="2800" u="sng" dirty="0" smtClean="0">
                <a:solidFill>
                  <a:srgbClr val="C32D2E"/>
                </a:solidFill>
              </a:rPr>
              <a:t>M</a:t>
            </a:r>
            <a:r>
              <a:rPr lang="en-US" sz="2800" u="sng" dirty="0" smtClean="0"/>
              <a:t>’s nondeterministic choices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4953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651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simply refer to ‘work space’ as ‘space’. For convenience, assume there’s a </a:t>
            </a:r>
            <a:r>
              <a:rPr lang="en-US" sz="2800" u="sng" dirty="0" smtClean="0"/>
              <a:t>single</a:t>
            </a:r>
            <a:r>
              <a:rPr lang="en-US" sz="2800" dirty="0" smtClean="0"/>
              <a:t> work tape.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4789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 function.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dirty="0" smtClean="0"/>
              <a:t> is </a:t>
            </a:r>
            <a:r>
              <a:rPr lang="en-IN" sz="2800" i="1" dirty="0" smtClean="0"/>
              <a:t>space constructible</a:t>
            </a:r>
            <a:r>
              <a:rPr lang="en-IN" sz="2800" dirty="0" smtClean="0"/>
              <a:t> if there’s a TM that computes </a:t>
            </a:r>
            <a:r>
              <a:rPr lang="en-IN" sz="2800" dirty="0" smtClean="0">
                <a:solidFill>
                  <a:srgbClr val="C32D2E"/>
                </a:solidFill>
              </a:rPr>
              <a:t>S(|x|)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x</a:t>
            </a:r>
            <a:r>
              <a:rPr lang="en-IN" sz="2800" dirty="0" smtClean="0"/>
              <a:t> using </a:t>
            </a:r>
            <a:r>
              <a:rPr lang="en-IN" sz="2800" dirty="0" smtClean="0">
                <a:solidFill>
                  <a:srgbClr val="C32D2E"/>
                </a:solidFill>
              </a:rPr>
              <a:t>O(S(|x|))</a:t>
            </a:r>
            <a:r>
              <a:rPr lang="en-IN" sz="2800" dirty="0" smtClean="0"/>
              <a:t> space.</a:t>
            </a: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86200" y="4953000"/>
            <a:ext cx="5334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72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Relation between time and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Uses the notion of </a:t>
            </a:r>
            <a:r>
              <a:rPr lang="en-US" sz="2800" i="1" u="sng" dirty="0" smtClean="0"/>
              <a:t>configuration graph</a:t>
            </a:r>
            <a:r>
              <a:rPr lang="en-US" sz="2800" dirty="0" smtClean="0"/>
              <a:t> of a TM. We’ll see this shortly.</a:t>
            </a:r>
          </a:p>
        </p:txBody>
      </p:sp>
    </p:spTree>
    <p:extLst>
      <p:ext uri="{BB962C8B-B14F-4D97-AF65-F5344CB8AC3E}">
        <p14:creationId xmlns:p14="http://schemas.microsoft.com/office/powerpoint/2010/main" val="396508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       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3000" dirty="0" smtClean="0">
                <a:solidFill>
                  <a:srgbClr val="C32D2E"/>
                </a:solidFill>
              </a:rPr>
              <a:t>∪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err="1" smtClean="0">
                <a:solidFill>
                  <a:srgbClr val="C32D2E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c</a:t>
            </a:r>
            <a:r>
              <a:rPr lang="en-US" dirty="0" smtClean="0">
                <a:solidFill>
                  <a:srgbClr val="C32D2E"/>
                </a:solidFill>
              </a:rPr>
              <a:t> &gt; 0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5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       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3000" dirty="0" smtClean="0">
                <a:solidFill>
                  <a:srgbClr val="C32D2E"/>
                </a:solidFill>
              </a:rPr>
              <a:t>∪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err="1" smtClean="0">
                <a:solidFill>
                  <a:srgbClr val="C32D2E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c</a:t>
            </a:r>
            <a:r>
              <a:rPr lang="en-US" dirty="0" smtClean="0">
                <a:solidFill>
                  <a:srgbClr val="C32D2E"/>
                </a:solidFill>
              </a:rPr>
              <a:t> &gt; 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562987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Giving space at least </a:t>
            </a:r>
            <a:r>
              <a:rPr lang="en-US" dirty="0" smtClean="0">
                <a:solidFill>
                  <a:srgbClr val="C32D2E"/>
                </a:solidFill>
              </a:rPr>
              <a:t>log n</a:t>
            </a:r>
            <a:r>
              <a:rPr lang="en-US" dirty="0" smtClean="0"/>
              <a:t> gives a TM at least the power to remember the index of a cell.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784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⊆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PSPACE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endParaRPr lang="en-US" sz="2800" dirty="0" smtClean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05400" y="4343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5105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through all certificate choices of the verifier and </a:t>
            </a:r>
            <a:r>
              <a:rPr lang="en-US" b="1" dirty="0" smtClean="0"/>
              <a:t>reuse</a:t>
            </a:r>
            <a:r>
              <a:rPr lang="en-US" dirty="0" smtClean="0"/>
              <a:t> space.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82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754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of 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at any particular step of its execution, consists of 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</a:t>
            </a:r>
            <a:r>
              <a:rPr lang="en-US" sz="2800" dirty="0"/>
              <a:t>moment of </a:t>
            </a:r>
            <a:r>
              <a:rPr lang="en-US" sz="2800" dirty="0" smtClean="0"/>
              <a:t>execution.</a:t>
            </a:r>
          </a:p>
        </p:txBody>
      </p:sp>
    </p:spTree>
    <p:extLst>
      <p:ext uri="{BB962C8B-B14F-4D97-AF65-F5344CB8AC3E}">
        <p14:creationId xmlns:p14="http://schemas.microsoft.com/office/powerpoint/2010/main" val="427936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sp>
        <p:nvSpPr>
          <p:cNvPr id="29" name="TextBox 28"/>
          <p:cNvSpPr txBox="1"/>
          <p:nvPr/>
        </p:nvSpPr>
        <p:spPr>
          <a:xfrm>
            <a:off x="5257800" y="6230035"/>
            <a:ext cx="2667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Content of work tape</a:t>
            </a:r>
            <a:endParaRPr lang="en-US" sz="1500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0" y="60960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 Configuration </a:t>
            </a:r>
            <a:r>
              <a:rPr lang="en-US" sz="2200" i="1" u="sng" dirty="0" smtClean="0">
                <a:solidFill>
                  <a:schemeClr val="accent3"/>
                </a:solidFill>
              </a:rPr>
              <a:t>C</a:t>
            </a:r>
            <a:endParaRPr lang="en-US" sz="2200" i="1" u="sng" dirty="0">
              <a:solidFill>
                <a:schemeClr val="accent3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0" name="Left Brace 19"/>
          <p:cNvSpPr/>
          <p:nvPr/>
        </p:nvSpPr>
        <p:spPr>
          <a:xfrm rot="16200000">
            <a:off x="5905500" y="3695700"/>
            <a:ext cx="381000" cy="4724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6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Oracle </a:t>
            </a:r>
            <a:r>
              <a:rPr lang="en-US" dirty="0"/>
              <a:t>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/>
              <a:t>: Let </a:t>
            </a:r>
            <a:r>
              <a:rPr lang="en-US" sz="2800" dirty="0" smtClean="0">
                <a:solidFill>
                  <a:schemeClr val="accent3"/>
                </a:solidFill>
              </a:rPr>
              <a:t>L ⊆ {0,1}*</a:t>
            </a:r>
            <a:r>
              <a:rPr lang="en-US" sz="2800" dirty="0" smtClean="0"/>
              <a:t> be a language. An </a:t>
            </a:r>
            <a:r>
              <a:rPr lang="en-US" sz="2800" i="1" dirty="0" smtClean="0"/>
              <a:t>oracle TM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TM with a special query tape and three special states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such that whenever the machine enters the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state, it immediately transits to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or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depending on whether the string in the query tape belongs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    (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baseline="300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has </a:t>
            </a:r>
            <a:r>
              <a:rPr lang="en-US" sz="2800" i="1" dirty="0" smtClean="0"/>
              <a:t>oracle access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5904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9436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</a:t>
            </a:r>
            <a:r>
              <a:rPr lang="en-US" sz="2200" dirty="0" smtClean="0"/>
              <a:t>   A configuration </a:t>
            </a:r>
            <a:r>
              <a:rPr lang="en-US" sz="2200" dirty="0" smtClean="0">
                <a:solidFill>
                  <a:schemeClr val="accent3"/>
                </a:solidFill>
              </a:rPr>
              <a:t>C </a:t>
            </a:r>
            <a:r>
              <a:rPr lang="en-US" sz="2200" dirty="0" smtClean="0"/>
              <a:t>can be represented using </a:t>
            </a:r>
            <a:r>
              <a:rPr lang="en-US" sz="2200" dirty="0" smtClean="0">
                <a:solidFill>
                  <a:schemeClr val="accent3"/>
                </a:solidFill>
              </a:rPr>
              <a:t>O(S(n)) </a:t>
            </a:r>
            <a:r>
              <a:rPr lang="en-US" sz="2200" dirty="0" smtClean="0">
                <a:solidFill>
                  <a:srgbClr val="000000"/>
                </a:solidFill>
              </a:rPr>
              <a:t>bits if </a:t>
            </a:r>
            <a:r>
              <a:rPr lang="en-US" sz="2200" dirty="0" smtClean="0">
                <a:solidFill>
                  <a:schemeClr val="accent3"/>
                </a:solidFill>
              </a:rPr>
              <a:t>M </a:t>
            </a:r>
            <a:r>
              <a:rPr lang="en-US" sz="2200" dirty="0" smtClean="0">
                <a:solidFill>
                  <a:srgbClr val="000000"/>
                </a:solidFill>
              </a:rPr>
              <a:t>uses </a:t>
            </a:r>
            <a:r>
              <a:rPr lang="en-US" sz="2200" dirty="0" smtClean="0">
                <a:solidFill>
                  <a:schemeClr val="accent3"/>
                </a:solidFill>
              </a:rPr>
              <a:t>S(n) ≥ log n </a:t>
            </a:r>
            <a:r>
              <a:rPr lang="en-US" sz="2200" dirty="0" smtClean="0">
                <a:solidFill>
                  <a:srgbClr val="000000"/>
                </a:solidFill>
              </a:rPr>
              <a:t>space on</a:t>
            </a:r>
            <a:r>
              <a:rPr lang="en-US" sz="2200" dirty="0" smtClean="0">
                <a:solidFill>
                  <a:schemeClr val="accent3"/>
                </a:solidFill>
              </a:rPr>
              <a:t> n</a:t>
            </a:r>
            <a:r>
              <a:rPr lang="en-US" sz="2200" dirty="0" smtClean="0">
                <a:solidFill>
                  <a:srgbClr val="000000"/>
                </a:solidFill>
              </a:rPr>
              <a:t>-bit inputs.</a:t>
            </a:r>
            <a:endParaRPr lang="en-US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8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103649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Number of nodes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 =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if </a:t>
            </a:r>
            <a:r>
              <a:rPr lang="en-US" sz="2800" dirty="0">
                <a:solidFill>
                  <a:schemeClr val="accent3"/>
                </a:solidFill>
              </a:rPr>
              <a:t>M </a:t>
            </a:r>
            <a:r>
              <a:rPr lang="en-US" sz="2800" dirty="0">
                <a:solidFill>
                  <a:srgbClr val="000000"/>
                </a:solidFill>
              </a:rPr>
              <a:t>uses </a:t>
            </a:r>
            <a:r>
              <a:rPr lang="en-US" sz="2800" dirty="0">
                <a:solidFill>
                  <a:schemeClr val="accent3"/>
                </a:solidFill>
              </a:rPr>
              <a:t>S(n) </a:t>
            </a:r>
            <a:r>
              <a:rPr lang="en-US" sz="2800" dirty="0">
                <a:solidFill>
                  <a:srgbClr val="000000"/>
                </a:solidFill>
              </a:rPr>
              <a:t>space on</a:t>
            </a:r>
            <a:r>
              <a:rPr lang="en-US" sz="2800" dirty="0">
                <a:solidFill>
                  <a:schemeClr val="accent3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-bit inputs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6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is a DTM then every node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has at most one outgoing edge.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is </a:t>
            </a:r>
            <a:r>
              <a:rPr lang="en-US" sz="2800" dirty="0" smtClean="0"/>
              <a:t>an NTM </a:t>
            </a:r>
            <a:r>
              <a:rPr lang="en-US" sz="2800" dirty="0"/>
              <a:t>then every node 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dirty="0"/>
              <a:t> 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M,x</a:t>
            </a:r>
            <a:r>
              <a:rPr lang="en-US" sz="2800" dirty="0"/>
              <a:t> has at most </a:t>
            </a:r>
            <a:r>
              <a:rPr lang="en-US" sz="2800" u="sng" dirty="0" smtClean="0"/>
              <a:t>two</a:t>
            </a:r>
            <a:r>
              <a:rPr lang="en-US" sz="2800" dirty="0" smtClean="0"/>
              <a:t> </a:t>
            </a:r>
            <a:r>
              <a:rPr lang="en-US" sz="2800" dirty="0"/>
              <a:t>outgoing </a:t>
            </a:r>
            <a:r>
              <a:rPr lang="en-US" sz="2800" dirty="0" smtClean="0"/>
              <a:t>edges.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4274318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14600" y="42672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0" y="4191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715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81200" y="47244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7"/>
          </p:cNvCxnSpPr>
          <p:nvPr/>
        </p:nvCxnSpPr>
        <p:spPr>
          <a:xfrm flipV="1">
            <a:off x="6396971" y="4724400"/>
            <a:ext cx="537229" cy="329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6396971" y="5538367"/>
            <a:ext cx="693458" cy="277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19400" y="4419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4343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7239000" y="5867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8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5574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0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5955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 DTM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an NTM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57600" y="40927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7924800" y="3962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8001000" y="55405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90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By erasing the contents of the work tape at the end, bringing the head at the beginning, and having a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state, we can assume that there’s a unique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configuration. Configuration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is well defined.       </a:t>
            </a:r>
          </a:p>
        </p:txBody>
      </p:sp>
    </p:spTree>
    <p:extLst>
      <p:ext uri="{BB962C8B-B14F-4D97-AF65-F5344CB8AC3E}">
        <p14:creationId xmlns:p14="http://schemas.microsoft.com/office/powerpoint/2010/main" val="283445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if and only if there’s a path from 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.       </a:t>
            </a:r>
          </a:p>
        </p:txBody>
      </p:sp>
    </p:spTree>
    <p:extLst>
      <p:ext uri="{BB962C8B-B14F-4D97-AF65-F5344CB8AC3E}">
        <p14:creationId xmlns:p14="http://schemas.microsoft.com/office/powerpoint/2010/main" val="62643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Relation between time and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NSPACE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on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inputs.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compute the configuration graph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and check if there’s a </a:t>
            </a:r>
            <a:r>
              <a:rPr lang="en-US" sz="2800" b="1" u="sng" dirty="0" smtClean="0"/>
              <a:t>path</a:t>
            </a:r>
            <a:r>
              <a:rPr lang="en-US" sz="2800" dirty="0" smtClean="0"/>
              <a:t>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/>
              <a:t> </a:t>
            </a:r>
            <a:r>
              <a:rPr lang="en-US" sz="2800" dirty="0" smtClean="0"/>
              <a:t>. Running time is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54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PATH</a:t>
            </a:r>
            <a:r>
              <a:rPr lang="en-US" dirty="0"/>
              <a:t>:  A canonical problem in NL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3"/>
                </a:solidFill>
              </a:rPr>
              <a:t>PATH 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a directed 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 </a:t>
            </a:r>
            <a:r>
              <a:rPr lang="en-US" sz="2800" dirty="0">
                <a:solidFill>
                  <a:schemeClr val="accent3"/>
                </a:solidFill>
              </a:rPr>
              <a:t>PATH</a:t>
            </a:r>
            <a:r>
              <a:rPr lang="en-US" sz="2800" dirty="0"/>
              <a:t> is in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67200" y="6096000"/>
            <a:ext cx="1295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05200" y="6096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PATH: 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Initialize to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 rot="5400000">
            <a:off x="1943100" y="4914900"/>
            <a:ext cx="304800" cy="2057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5400000">
            <a:off x="4610100" y="4914900"/>
            <a:ext cx="304800" cy="2057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526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 smtClean="0">
                <a:solidFill>
                  <a:srgbClr val="C32D2E"/>
                </a:solidFill>
              </a:rPr>
              <a:t>og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196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 smtClean="0">
                <a:solidFill>
                  <a:srgbClr val="C32D2E"/>
                </a:solidFill>
              </a:rPr>
              <a:t>og n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69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Oracle </a:t>
            </a:r>
            <a:r>
              <a:rPr lang="en-US" dirty="0"/>
              <a:t>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Important note:</a:t>
            </a:r>
            <a:r>
              <a:rPr lang="en-US" sz="2800" dirty="0" smtClean="0"/>
              <a:t> Oracle TMs (deterministic/nondeterministic) have the same two features used in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:  For any fixed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</a:t>
            </a:r>
            <a:r>
              <a:rPr lang="en-US" sz="28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en-US" sz="2300" dirty="0" smtClean="0"/>
              <a:t>1. There’s an efficient universal TM with oracle access to </a:t>
            </a:r>
            <a:r>
              <a:rPr lang="en-US" sz="2300" dirty="0" smtClean="0">
                <a:solidFill>
                  <a:schemeClr val="accent3"/>
                </a:solidFill>
              </a:rPr>
              <a:t>L</a:t>
            </a:r>
            <a:r>
              <a:rPr lang="en-US" sz="23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/>
              <a:t> </a:t>
            </a:r>
            <a:r>
              <a:rPr lang="en-US" sz="2300" dirty="0" smtClean="0"/>
              <a:t>           2. Every </a:t>
            </a:r>
            <a:r>
              <a:rPr lang="en-US" sz="2300" dirty="0" smtClean="0">
                <a:solidFill>
                  <a:srgbClr val="C32D2E"/>
                </a:solidFill>
              </a:rPr>
              <a:t>M</a:t>
            </a:r>
            <a:r>
              <a:rPr lang="en-US" sz="2300" baseline="30000" dirty="0" smtClean="0">
                <a:solidFill>
                  <a:srgbClr val="C32D2E"/>
                </a:solidFill>
              </a:rPr>
              <a:t>L</a:t>
            </a:r>
            <a:r>
              <a:rPr lang="en-US" sz="2300" dirty="0" smtClean="0"/>
              <a:t> has infinitely many representations.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2920459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Initialize to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1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07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n-2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3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3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0" y="6096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…and so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183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r>
              <a:rPr lang="en-US" dirty="0" smtClean="0"/>
              <a:t>, o/p </a:t>
            </a:r>
            <a:r>
              <a:rPr lang="en-US" dirty="0" smtClean="0">
                <a:solidFill>
                  <a:srgbClr val="C32D2E"/>
                </a:solidFill>
              </a:rPr>
              <a:t>1 </a:t>
            </a:r>
            <a:r>
              <a:rPr lang="en-US" dirty="0" smtClean="0"/>
              <a:t>and stop.</a:t>
            </a:r>
            <a:r>
              <a:rPr lang="en-US" dirty="0" smtClean="0">
                <a:solidFill>
                  <a:srgbClr val="C32D2E"/>
                </a:solidFill>
              </a:rPr>
              <a:t>     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5181600"/>
            <a:ext cx="1295400" cy="5334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81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r>
              <a:rPr lang="en-US" dirty="0" smtClean="0"/>
              <a:t>, o/p </a:t>
            </a:r>
            <a:r>
              <a:rPr lang="en-US" dirty="0" smtClean="0">
                <a:solidFill>
                  <a:srgbClr val="C32D2E"/>
                </a:solidFill>
              </a:rPr>
              <a:t>1 </a:t>
            </a:r>
            <a:r>
              <a:rPr lang="en-US" dirty="0" smtClean="0"/>
              <a:t>and stop.</a:t>
            </a:r>
            <a:r>
              <a:rPr lang="en-US" dirty="0" smtClean="0">
                <a:solidFill>
                  <a:srgbClr val="C32D2E"/>
                </a:solidFill>
              </a:rPr>
              <a:t>     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5181600"/>
            <a:ext cx="1295400" cy="5334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2400" y="622929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60066"/>
                </a:solidFill>
              </a:rPr>
              <a:t>Space complexity = </a:t>
            </a:r>
            <a:r>
              <a:rPr lang="en-US" sz="2000" dirty="0" smtClean="0">
                <a:solidFill>
                  <a:schemeClr val="accent3"/>
                </a:solidFill>
              </a:rPr>
              <a:t>O(log n)</a:t>
            </a:r>
            <a:endParaRPr lang="en-US" sz="20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53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UPATH</a:t>
            </a:r>
            <a:r>
              <a:rPr lang="en-US" dirty="0"/>
              <a:t>:  A </a:t>
            </a:r>
            <a:r>
              <a:rPr lang="en-US" dirty="0" smtClean="0"/>
              <a:t>problem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07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UPATH</a:t>
            </a:r>
            <a:r>
              <a:rPr lang="en-US" dirty="0"/>
              <a:t>:  A </a:t>
            </a:r>
            <a:r>
              <a:rPr lang="en-US" dirty="0" smtClean="0"/>
              <a:t>problem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Is </a:t>
            </a:r>
            <a:r>
              <a:rPr lang="en-US" sz="2200" dirty="0" smtClean="0">
                <a:solidFill>
                  <a:schemeClr val="accent3"/>
                </a:solidFill>
              </a:rPr>
              <a:t>PATH</a:t>
            </a:r>
            <a:r>
              <a:rPr lang="en-US" sz="2200" dirty="0" smtClean="0"/>
              <a:t> in </a:t>
            </a:r>
            <a:r>
              <a:rPr lang="en-US" sz="2200" dirty="0" smtClean="0">
                <a:solidFill>
                  <a:srgbClr val="0000FF"/>
                </a:solidFill>
              </a:rPr>
              <a:t>L</a:t>
            </a:r>
            <a:r>
              <a:rPr lang="en-US" sz="2200" dirty="0" smtClean="0"/>
              <a:t> ? </a:t>
            </a:r>
          </a:p>
          <a:p>
            <a:r>
              <a:rPr lang="en-US" sz="2200" dirty="0" smtClean="0"/>
              <a:t>…more on this later.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19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PSPACE = NPSPACE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637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requiring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We’ll now show that there’s a 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requiring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9965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requiring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We’ll now show that there’s a 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requiring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 space to decide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as follows:  Let </a:t>
            </a:r>
            <a:r>
              <a:rPr lang="en-US" sz="2800" dirty="0" smtClean="0">
                <a:solidFill>
                  <a:srgbClr val="C32D2E"/>
                </a:solidFill>
              </a:rPr>
              <a:t>|x| = 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7084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an arbitrarily fixed language. Owing to the ‘Important note’, the proof of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 </a:t>
            </a:r>
            <a:r>
              <a:rPr lang="en-US" sz="2800" dirty="0" smtClean="0"/>
              <a:t>can be easily adapted to prove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by working with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say that the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result </a:t>
            </a:r>
            <a:r>
              <a:rPr lang="en-US" sz="2800" i="1" u="sng" dirty="0" smtClean="0"/>
              <a:t>relativizes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35503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…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computes </a:t>
            </a:r>
            <a:r>
              <a:rPr lang="en-US" sz="2800" dirty="0">
                <a:solidFill>
                  <a:srgbClr val="C32D2E"/>
                </a:solidFill>
              </a:rPr>
              <a:t>2.S(n) +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 no. of bits required to represent a configuration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also finds out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. Then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x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recursively using the following procedure.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: returns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if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;   </a:t>
            </a:r>
            <a:r>
              <a:rPr lang="en-US" sz="2800" dirty="0" smtClean="0">
                <a:solidFill>
                  <a:schemeClr val="accent3"/>
                </a:solidFill>
              </a:rPr>
              <a:t>0</a:t>
            </a:r>
            <a:r>
              <a:rPr lang="en-US" sz="2800" dirty="0" smtClean="0"/>
              <a:t> otherwise.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18437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…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computes </a:t>
            </a:r>
            <a:r>
              <a:rPr lang="en-US" sz="2800" dirty="0">
                <a:solidFill>
                  <a:srgbClr val="C32D2E"/>
                </a:solidFill>
              </a:rPr>
              <a:t>2.S(n) +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the no. of bits required to represent a configuration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also finds out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. Then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checks if there’s a path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/>
              <a:t> </a:t>
            </a:r>
            <a:r>
              <a:rPr lang="en-US" sz="2800" dirty="0"/>
              <a:t>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x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recursively using the following procedure.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: returns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if there’s a path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of length at most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;   </a:t>
            </a:r>
            <a:r>
              <a:rPr lang="en-US" sz="2800" dirty="0" smtClean="0">
                <a:solidFill>
                  <a:schemeClr val="accent3"/>
                </a:solidFill>
              </a:rPr>
              <a:t>0</a:t>
            </a:r>
            <a:r>
              <a:rPr lang="en-US" sz="2800" dirty="0" smtClean="0"/>
              <a:t> otherwise.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Right Brace 3"/>
          <p:cNvSpPr/>
          <p:nvPr/>
        </p:nvSpPr>
        <p:spPr>
          <a:xfrm rot="16200000">
            <a:off x="3924301" y="952500"/>
            <a:ext cx="228599" cy="3810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14600" y="2435423"/>
            <a:ext cx="525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Space </a:t>
            </a:r>
            <a:r>
              <a:rPr lang="en-US" sz="1400" dirty="0" err="1" smtClean="0"/>
              <a:t>constructibility</a:t>
            </a:r>
            <a:r>
              <a:rPr lang="en-US" sz="1400" dirty="0" smtClean="0"/>
              <a:t> of </a:t>
            </a:r>
            <a:r>
              <a:rPr lang="en-US" sz="1400" dirty="0" smtClean="0">
                <a:solidFill>
                  <a:schemeClr val="accent3"/>
                </a:solidFill>
              </a:rPr>
              <a:t>S(n)</a:t>
            </a:r>
            <a:r>
              <a:rPr lang="en-US" sz="1400" dirty="0" smtClean="0"/>
              <a:t> used here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80130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822453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334000" y="35052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667000" y="3505200"/>
            <a:ext cx="39624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05600" y="3212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Require </a:t>
            </a:r>
            <a:r>
              <a:rPr lang="en-US" dirty="0" smtClean="0">
                <a:solidFill>
                  <a:srgbClr val="C32D2E"/>
                </a:solidFill>
              </a:rPr>
              <a:t>O(S(n))</a:t>
            </a:r>
            <a:r>
              <a:rPr lang="en-US" dirty="0" smtClean="0"/>
              <a:t> space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71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800" dirty="0" smtClean="0">
                <a:solidFill>
                  <a:schemeClr val="accent3"/>
                </a:solidFill>
              </a:rPr>
              <a:t>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C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7EC3D4"/>
                </a:solidFill>
              </a:rPr>
              <a:t>)</a:t>
            </a:r>
            <a:r>
              <a:rPr lang="en-US" sz="2800" dirty="0" smtClean="0"/>
              <a:t> {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600" dirty="0" smtClean="0"/>
              <a:t>If </a:t>
            </a:r>
            <a:r>
              <a:rPr lang="en-US" sz="2600" dirty="0" err="1">
                <a:solidFill>
                  <a:srgbClr val="C32D2E"/>
                </a:solidFill>
              </a:rPr>
              <a:t>i</a:t>
            </a:r>
            <a:r>
              <a:rPr lang="en-US" sz="2600" dirty="0" smtClean="0">
                <a:solidFill>
                  <a:srgbClr val="C32D2E"/>
                </a:solidFill>
              </a:rPr>
              <a:t> = 0</a:t>
            </a:r>
            <a:r>
              <a:rPr lang="en-US" sz="2600" dirty="0" smtClean="0"/>
              <a:t> check if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 and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/>
              <a:t> are adjacent.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Else,   </a:t>
            </a:r>
            <a:r>
              <a:rPr lang="en-US" sz="2600" u="sng" dirty="0" smtClean="0"/>
              <a:t>for every</a:t>
            </a:r>
            <a:r>
              <a:rPr lang="en-US" sz="2600" dirty="0" smtClean="0"/>
              <a:t> configurations 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, C,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                   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 =</a:t>
            </a:r>
            <a:r>
              <a:rPr lang="en-US" sz="2600" dirty="0" smtClean="0"/>
              <a:t> </a:t>
            </a: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REACH(</a:t>
            </a:r>
            <a:r>
              <a:rPr lang="en-US" sz="2600" dirty="0" smtClean="0">
                <a:solidFill>
                  <a:srgbClr val="C32D2E"/>
                </a:solidFill>
              </a:rPr>
              <a:t>C, C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, i-1</a:t>
            </a:r>
            <a:r>
              <a:rPr lang="en-US" sz="2400" dirty="0">
                <a:solidFill>
                  <a:srgbClr val="7EC3D4"/>
                </a:solidFill>
              </a:rPr>
              <a:t>)</a:t>
            </a:r>
            <a:endParaRPr lang="en-US" sz="26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/>
              <a:t>                       if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 &amp; </a:t>
            </a:r>
            <a:r>
              <a:rPr lang="en-US" sz="2600" dirty="0" smtClean="0">
                <a:solidFill>
                  <a:srgbClr val="C32D2E"/>
                </a:solidFill>
              </a:rPr>
              <a:t>a</a:t>
            </a:r>
            <a:r>
              <a:rPr lang="en-US" sz="2600" baseline="-25000" dirty="0" smtClean="0">
                <a:solidFill>
                  <a:srgbClr val="C32D2E"/>
                </a:solidFill>
              </a:rPr>
              <a:t>2</a:t>
            </a:r>
            <a:r>
              <a:rPr lang="en-US" sz="2600" dirty="0" smtClean="0">
                <a:solidFill>
                  <a:srgbClr val="C32D2E"/>
                </a:solidFill>
              </a:rPr>
              <a:t>=1</a:t>
            </a:r>
            <a:r>
              <a:rPr lang="en-US" sz="2600" dirty="0" smtClean="0"/>
              <a:t>, return </a:t>
            </a:r>
            <a:r>
              <a:rPr lang="en-US" sz="2600" dirty="0" smtClean="0">
                <a:solidFill>
                  <a:srgbClr val="C32D2E"/>
                </a:solidFill>
              </a:rPr>
              <a:t>1</a:t>
            </a:r>
            <a:r>
              <a:rPr lang="en-US" sz="2600" dirty="0" smtClean="0"/>
              <a:t>. Else return </a:t>
            </a:r>
            <a:r>
              <a:rPr lang="en-US" sz="2600" dirty="0" smtClean="0">
                <a:solidFill>
                  <a:srgbClr val="C32D2E"/>
                </a:solidFill>
              </a:rPr>
              <a:t>0</a:t>
            </a:r>
            <a:r>
              <a:rPr lang="en-US" sz="2600" dirty="0" smtClean="0"/>
              <a:t>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/>
              <a:t> </a:t>
            </a:r>
            <a:r>
              <a:rPr lang="en-US" sz="2600" dirty="0" smtClean="0"/>
              <a:t>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2200" y="5193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Reuse space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5715000" y="4953000"/>
            <a:ext cx="304800" cy="8382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68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31683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                Time(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>
                <a:solidFill>
                  <a:srgbClr val="C32D2E"/>
                </a:solidFill>
              </a:rPr>
              <a:t>.2.Time(</a:t>
            </a:r>
            <a:r>
              <a:rPr lang="en-US" sz="2800" dirty="0">
                <a:solidFill>
                  <a:srgbClr val="C32D2E"/>
                </a:solidFill>
              </a:rPr>
              <a:t>i-1) + O(S(n)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Time </a:t>
            </a:r>
            <a:r>
              <a:rPr lang="en-US" sz="2800" dirty="0"/>
              <a:t>complexity: 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O(S(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baseline="30000" dirty="0" smtClean="0">
                <a:solidFill>
                  <a:srgbClr val="C32D2E"/>
                </a:solidFill>
              </a:rPr>
              <a:t>)  )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0520" y="5361801"/>
            <a:ext cx="33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32D2E"/>
                </a:solidFill>
              </a:rPr>
              <a:t>2</a:t>
            </a:r>
            <a:endParaRPr lang="en-US" sz="12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err="1" smtClean="0"/>
              <a:t>Savitch’s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⊆ DSPACE(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smtClean="0">
                <a:solidFill>
                  <a:srgbClr val="C32D2E"/>
                </a:solidFill>
              </a:rPr>
              <a:t>S(n)</a:t>
            </a:r>
            <a:r>
              <a:rPr lang="en-US" sz="2800" dirty="0" smtClean="0"/>
              <a:t> is space constructible.   </a:t>
            </a:r>
            <a:r>
              <a:rPr lang="en-US" dirty="0" smtClean="0"/>
              <a:t>(So, </a:t>
            </a:r>
            <a:r>
              <a:rPr lang="en-US" dirty="0" smtClean="0">
                <a:solidFill>
                  <a:srgbClr val="0000FF"/>
                </a:solidFill>
              </a:rPr>
              <a:t>PSPACE = NPSPACE</a:t>
            </a:r>
            <a:r>
              <a:rPr lang="en-US" dirty="0" smtClean="0"/>
              <a:t>)</a:t>
            </a:r>
            <a:endParaRPr lang="en-US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 </a:t>
            </a:r>
            <a:r>
              <a:rPr lang="en-US" sz="2800" dirty="0" smtClean="0">
                <a:solidFill>
                  <a:srgbClr val="C32D2E"/>
                </a:solidFill>
              </a:rPr>
              <a:t>Space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Space(i-1) + O(S(n))</a:t>
            </a: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Space complexity:  </a:t>
            </a:r>
            <a:r>
              <a:rPr lang="en-US" sz="2800" dirty="0" smtClean="0">
                <a:solidFill>
                  <a:srgbClr val="C32D2E"/>
                </a:solidFill>
              </a:rPr>
              <a:t>O(S(n)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                Time(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2.S(n)+c</a:t>
            </a:r>
            <a:r>
              <a:rPr lang="en-US" sz="2800" dirty="0" smtClean="0">
                <a:solidFill>
                  <a:srgbClr val="C32D2E"/>
                </a:solidFill>
              </a:rPr>
              <a:t>.2.Time(</a:t>
            </a:r>
            <a:r>
              <a:rPr lang="en-US" sz="2800" dirty="0">
                <a:solidFill>
                  <a:srgbClr val="C32D2E"/>
                </a:solidFill>
              </a:rPr>
              <a:t>i-1) + O(S(n)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Time </a:t>
            </a:r>
            <a:r>
              <a:rPr lang="en-US" sz="2800" dirty="0"/>
              <a:t>complexity: 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O(S(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baseline="30000" dirty="0" smtClean="0">
                <a:solidFill>
                  <a:srgbClr val="C32D2E"/>
                </a:solidFill>
              </a:rPr>
              <a:t>)  )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endParaRPr lang="en-US" sz="28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60520" y="5361801"/>
            <a:ext cx="335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C32D2E"/>
                </a:solidFill>
              </a:rPr>
              <a:t>2</a:t>
            </a:r>
            <a:endParaRPr lang="en-US" sz="1200" dirty="0">
              <a:solidFill>
                <a:srgbClr val="C32D2E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419600" y="5715000"/>
            <a:ext cx="685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81600" y="5562600"/>
            <a:ext cx="381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Recall, from the previous theorem, there’s an algorithm with time complexity </a:t>
            </a:r>
            <a:r>
              <a:rPr lang="en-US" dirty="0" smtClean="0">
                <a:solidFill>
                  <a:srgbClr val="C32D2E"/>
                </a:solidFill>
              </a:rPr>
              <a:t>2</a:t>
            </a:r>
            <a:r>
              <a:rPr lang="en-US" baseline="30000" dirty="0" smtClean="0">
                <a:solidFill>
                  <a:srgbClr val="C32D2E"/>
                </a:solidFill>
              </a:rPr>
              <a:t>O(S(n))</a:t>
            </a:r>
            <a:r>
              <a:rPr lang="en-US" dirty="0" smtClean="0"/>
              <a:t>, but higher space requirement.</a:t>
            </a:r>
            <a:endParaRPr lang="en-US" baseline="30000" dirty="0"/>
          </a:p>
        </p:txBody>
      </p:sp>
    </p:spTree>
    <p:extLst>
      <p:ext uri="{BB962C8B-B14F-4D97-AF65-F5344CB8AC3E}">
        <p14:creationId xmlns:p14="http://schemas.microsoft.com/office/powerpoint/2010/main" val="3917268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is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Theorem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800000"/>
                </a:solidFill>
              </a:rPr>
              <a:t>(Baker-Gill-</a:t>
            </a:r>
            <a:r>
              <a:rPr lang="en-US" sz="2800" dirty="0" err="1" smtClean="0">
                <a:solidFill>
                  <a:srgbClr val="800000"/>
                </a:solidFill>
              </a:rPr>
              <a:t>Solovay</a:t>
            </a:r>
            <a:r>
              <a:rPr lang="en-US" sz="2800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/>
              <a:t>:  The </a:t>
            </a:r>
            <a:r>
              <a:rPr lang="en-US" sz="2800" dirty="0"/>
              <a:t>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ny proof of </a:t>
            </a:r>
            <a:r>
              <a:rPr lang="en-US" sz="2800" dirty="0" smtClean="0">
                <a:solidFill>
                  <a:srgbClr val="0000FF"/>
                </a:solidFill>
              </a:rPr>
              <a:t>P = NP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must </a:t>
            </a:r>
            <a:r>
              <a:rPr lang="en-US" sz="2800" u="sng" dirty="0" smtClean="0"/>
              <a:t>not</a:t>
            </a:r>
            <a:r>
              <a:rPr lang="en-US" sz="2800" dirty="0" smtClean="0"/>
              <a:t> relativize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0194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A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32D2E"/>
                </a:solidFill>
              </a:rPr>
              <a:t>(M, x,1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:  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steps}.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A</a:t>
            </a:r>
            <a:r>
              <a:rPr lang="en-US" sz="2800" dirty="0" smtClean="0"/>
              <a:t> is an EXP-complete language under poly-time Karp reduction.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Then,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Also,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  Hence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NP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289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(Guess the string, check if it has length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, and ask oracle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to verify membership.)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87349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(using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) in such a way that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∉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, implying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≠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baseline="300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019194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7336</TotalTime>
  <Words>5036</Words>
  <Application>Microsoft Macintosh PowerPoint</Application>
  <PresentationFormat>On-screen Show (4:3)</PresentationFormat>
  <Paragraphs>422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Solstice</vt:lpstr>
      <vt:lpstr>Computational Complexity Theory</vt:lpstr>
      <vt:lpstr>Recap: Limits of diagonalization</vt:lpstr>
      <vt:lpstr>Recap: Oracle Turing Machines</vt:lpstr>
      <vt:lpstr>Recap: Oracle Turing Machines</vt:lpstr>
      <vt:lpstr>Recap: Relativizing results</vt:lpstr>
      <vt:lpstr>Recap: Relativizing results</vt:lpstr>
      <vt:lpstr>Recap: Baker-Gill-Solovay theorem</vt:lpstr>
      <vt:lpstr>Recap: Baker-Gill-Solovay theorem</vt:lpstr>
      <vt:lpstr>Recap: Baker-Gill-Solovay theorem</vt:lpstr>
      <vt:lpstr>Constructing B</vt:lpstr>
      <vt:lpstr>Constructing B</vt:lpstr>
      <vt:lpstr>Constructing B</vt:lpstr>
      <vt:lpstr>Constructing B</vt:lpstr>
      <vt:lpstr>Constructing B</vt:lpstr>
      <vt:lpstr>Constructing B</vt:lpstr>
      <vt:lpstr>Constructing B</vt:lpstr>
      <vt:lpstr>Space Complexity</vt:lpstr>
      <vt:lpstr>Space bounded computation</vt:lpstr>
      <vt:lpstr>Space bounded computation</vt:lpstr>
      <vt:lpstr>Space bounded computation</vt:lpstr>
      <vt:lpstr>Space bounded computation</vt:lpstr>
      <vt:lpstr>Space bounded computation</vt:lpstr>
      <vt:lpstr>Relation between time and space</vt:lpstr>
      <vt:lpstr>Relation between time and space</vt:lpstr>
      <vt:lpstr>Relation between time and space</vt:lpstr>
      <vt:lpstr>Relation between time and space</vt:lpstr>
      <vt:lpstr>Relation between time and space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Relation between time and space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UPATH:  A problem in L</vt:lpstr>
      <vt:lpstr>UPATH:  A problem in L</vt:lpstr>
      <vt:lpstr>PSPACE = NPSPACE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  <vt:lpstr>Savitch’s theorem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1313</cp:revision>
  <dcterms:created xsi:type="dcterms:W3CDTF">2013-06-25T04:38:04Z</dcterms:created>
  <dcterms:modified xsi:type="dcterms:W3CDTF">2017-08-29T11:56:15Z</dcterms:modified>
</cp:coreProperties>
</file>