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9"/>
  </p:notesMasterIdLst>
  <p:sldIdLst>
    <p:sldId id="256" r:id="rId2"/>
    <p:sldId id="966" r:id="rId3"/>
    <p:sldId id="1019" r:id="rId4"/>
    <p:sldId id="975" r:id="rId5"/>
    <p:sldId id="974" r:id="rId6"/>
    <p:sldId id="973" r:id="rId7"/>
    <p:sldId id="976" r:id="rId8"/>
    <p:sldId id="998" r:id="rId9"/>
    <p:sldId id="1000" r:id="rId10"/>
    <p:sldId id="986" r:id="rId11"/>
    <p:sldId id="989" r:id="rId12"/>
    <p:sldId id="994" r:id="rId13"/>
    <p:sldId id="995" r:id="rId14"/>
    <p:sldId id="1001" r:id="rId15"/>
    <p:sldId id="1002" r:id="rId16"/>
    <p:sldId id="1003" r:id="rId17"/>
    <p:sldId id="1004" r:id="rId18"/>
    <p:sldId id="1006" r:id="rId19"/>
    <p:sldId id="1007" r:id="rId20"/>
    <p:sldId id="1008" r:id="rId21"/>
    <p:sldId id="1009" r:id="rId22"/>
    <p:sldId id="1010" r:id="rId23"/>
    <p:sldId id="1011" r:id="rId24"/>
    <p:sldId id="1012" r:id="rId25"/>
    <p:sldId id="1013" r:id="rId26"/>
    <p:sldId id="1023" r:id="rId27"/>
    <p:sldId id="1016" r:id="rId28"/>
    <p:sldId id="1015" r:id="rId29"/>
    <p:sldId id="1020" r:id="rId30"/>
    <p:sldId id="1018" r:id="rId31"/>
    <p:sldId id="1025" r:id="rId32"/>
    <p:sldId id="1024" r:id="rId33"/>
    <p:sldId id="1026" r:id="rId34"/>
    <p:sldId id="977" r:id="rId35"/>
    <p:sldId id="1021" r:id="rId36"/>
    <p:sldId id="1022" r:id="rId37"/>
    <p:sldId id="1027" r:id="rId38"/>
    <p:sldId id="1028" r:id="rId39"/>
    <p:sldId id="1029" r:id="rId40"/>
    <p:sldId id="1030" r:id="rId41"/>
    <p:sldId id="1031" r:id="rId42"/>
    <p:sldId id="1032" r:id="rId43"/>
    <p:sldId id="1033" r:id="rId44"/>
    <p:sldId id="1034" r:id="rId45"/>
    <p:sldId id="1035" r:id="rId46"/>
    <p:sldId id="1036" r:id="rId47"/>
    <p:sldId id="1041" r:id="rId48"/>
    <p:sldId id="1042" r:id="rId49"/>
    <p:sldId id="1040" r:id="rId50"/>
    <p:sldId id="1037" r:id="rId51"/>
    <p:sldId id="1039" r:id="rId52"/>
    <p:sldId id="1043" r:id="rId53"/>
    <p:sldId id="1044" r:id="rId54"/>
    <p:sldId id="1046" r:id="rId55"/>
    <p:sldId id="1047" r:id="rId56"/>
    <p:sldId id="1048" r:id="rId57"/>
    <p:sldId id="1049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commentAuthors" Target="commentAuthors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02/09/17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8:</a:t>
            </a:r>
            <a:r>
              <a:rPr lang="en-US" sz="3400" dirty="0" smtClean="0">
                <a:solidFill>
                  <a:srgbClr val="0033CC"/>
                </a:solidFill>
              </a:rPr>
              <a:t>  </a:t>
            </a:r>
            <a:r>
              <a:rPr lang="en-US" sz="3400" dirty="0" smtClean="0">
                <a:solidFill>
                  <a:srgbClr val="0033CC"/>
                </a:solidFill>
              </a:rPr>
              <a:t>PSPACE and NL-completeness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</a:t>
            </a:r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requiring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We’ll now show that there’s a 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requiring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as follows:  Let </a:t>
            </a:r>
            <a:r>
              <a:rPr lang="en-US" sz="2800" dirty="0" smtClean="0">
                <a:solidFill>
                  <a:srgbClr val="C32D2E"/>
                </a:solidFill>
              </a:rPr>
              <a:t>|x| = 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084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</a:t>
            </a:r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…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computes </a:t>
            </a:r>
            <a:r>
              <a:rPr lang="en-US" sz="2800" dirty="0">
                <a:solidFill>
                  <a:srgbClr val="C32D2E"/>
                </a:solidFill>
              </a:rPr>
              <a:t>2.S(n) +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 no. of bits required to represent a configuration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also finds out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. Then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x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recursively using the following procedure.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: returns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if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;   </a:t>
            </a:r>
            <a:r>
              <a:rPr lang="en-US" sz="2800" dirty="0" smtClean="0">
                <a:solidFill>
                  <a:schemeClr val="accent3"/>
                </a:solidFill>
              </a:rPr>
              <a:t>0</a:t>
            </a:r>
            <a:r>
              <a:rPr lang="en-US" sz="2800" dirty="0" smtClean="0"/>
              <a:t> otherwise.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Brace 3"/>
          <p:cNvSpPr/>
          <p:nvPr/>
        </p:nvSpPr>
        <p:spPr>
          <a:xfrm rot="16200000">
            <a:off x="3924301" y="952500"/>
            <a:ext cx="228599" cy="3810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2435423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Space </a:t>
            </a:r>
            <a:r>
              <a:rPr lang="en-US" sz="1400" dirty="0" err="1" smtClean="0"/>
              <a:t>constructibility</a:t>
            </a:r>
            <a:r>
              <a:rPr lang="en-US" sz="1400" dirty="0" smtClean="0"/>
              <a:t> of </a:t>
            </a:r>
            <a:r>
              <a:rPr lang="en-US" sz="1400" dirty="0" smtClean="0">
                <a:solidFill>
                  <a:schemeClr val="accent3"/>
                </a:solidFill>
              </a:rPr>
              <a:t>S(n)</a:t>
            </a:r>
            <a:r>
              <a:rPr lang="en-US" sz="1400" dirty="0" smtClean="0"/>
              <a:t> used here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80130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</a:t>
            </a:r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2200" y="5193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Reuse space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5715000" y="4953000"/>
            <a:ext cx="304800" cy="8382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68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</a:t>
            </a:r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                Time(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>
                <a:solidFill>
                  <a:srgbClr val="C32D2E"/>
                </a:solidFill>
              </a:rPr>
              <a:t>.2.Time(</a:t>
            </a:r>
            <a:r>
              <a:rPr lang="en-US" sz="2800" dirty="0">
                <a:solidFill>
                  <a:srgbClr val="C32D2E"/>
                </a:solidFill>
              </a:rPr>
              <a:t>i-1) + O(S(n)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Time </a:t>
            </a:r>
            <a:r>
              <a:rPr lang="en-US" sz="2800" dirty="0"/>
              <a:t>complexity: 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O(S(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baseline="30000" dirty="0" smtClean="0">
                <a:solidFill>
                  <a:srgbClr val="C32D2E"/>
                </a:solidFill>
              </a:rPr>
              <a:t>)  )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0520" y="5361801"/>
            <a:ext cx="33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32D2E"/>
                </a:solidFill>
              </a:rPr>
              <a:t>2</a:t>
            </a:r>
            <a:endParaRPr lang="en-US" sz="1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336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53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</a:t>
            </a:r>
          </a:p>
        </p:txBody>
      </p:sp>
    </p:spTree>
    <p:extLst>
      <p:ext uri="{BB962C8B-B14F-4D97-AF65-F5344CB8AC3E}">
        <p14:creationId xmlns:p14="http://schemas.microsoft.com/office/powerpoint/2010/main" val="2285966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PSPACE-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L’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3366FF"/>
                </a:solidFill>
              </a:rPr>
              <a:t>PSPACE-</a:t>
            </a:r>
            <a:r>
              <a:rPr lang="en-US" sz="2800" i="1" dirty="0" smtClean="0">
                <a:solidFill>
                  <a:srgbClr val="3366FF"/>
                </a:solidFill>
              </a:rPr>
              <a:t>complete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1233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  <a:r>
              <a:rPr lang="en-US" sz="2800" dirty="0" smtClean="0">
                <a:solidFill>
                  <a:srgbClr val="CC0000"/>
                </a:solidFill>
              </a:rPr>
              <a:t>L’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smtClean="0">
                <a:solidFill>
                  <a:srgbClr val="CC0000"/>
                </a:solidFill>
              </a:rPr>
              <a:t>(M,w,1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: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accepts </a:t>
            </a:r>
            <a:r>
              <a:rPr lang="en-US" sz="2800" dirty="0" smtClean="0">
                <a:solidFill>
                  <a:srgbClr val="CC0000"/>
                </a:solidFill>
              </a:rPr>
              <a:t>w </a:t>
            </a:r>
            <a:r>
              <a:rPr lang="en-US" sz="2800" dirty="0" smtClean="0">
                <a:solidFill>
                  <a:srgbClr val="000000"/>
                </a:solidFill>
              </a:rPr>
              <a:t>using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space}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6264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 QBF is either </a:t>
            </a:r>
            <a:r>
              <a:rPr lang="en-US" sz="2800" i="1" u="sng" dirty="0" smtClean="0">
                <a:solidFill>
                  <a:srgbClr val="000000"/>
                </a:solidFill>
              </a:rPr>
              <a:t>true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i="1" u="sng" dirty="0" smtClean="0">
                <a:solidFill>
                  <a:srgbClr val="000000"/>
                </a:solidFill>
              </a:rPr>
              <a:t>false</a:t>
            </a:r>
            <a:r>
              <a:rPr lang="en-US" sz="2800" dirty="0" smtClean="0">
                <a:solidFill>
                  <a:srgbClr val="000000"/>
                </a:solidFill>
              </a:rPr>
              <a:t> as all variables are quantified. This is unlike a formula we’ve seen before where variables were </a:t>
            </a:r>
            <a:r>
              <a:rPr lang="en-US" sz="2800" u="sng" dirty="0" err="1" smtClean="0">
                <a:solidFill>
                  <a:srgbClr val="000000"/>
                </a:solidFill>
              </a:rPr>
              <a:t>unquantified</a:t>
            </a:r>
            <a:r>
              <a:rPr lang="en-US" sz="2800" u="sng" dirty="0" smtClean="0">
                <a:solidFill>
                  <a:srgbClr val="000000"/>
                </a:solidFill>
              </a:rPr>
              <a:t>/free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6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  </a:t>
            </a:r>
            <a:r>
              <a:rPr lang="en-US" sz="2800" dirty="0" smtClean="0">
                <a:solidFill>
                  <a:schemeClr val="accent3"/>
                </a:solidFill>
              </a:rPr>
              <a:t>∃x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>
                <a:solidFill>
                  <a:schemeClr val="accent3"/>
                </a:solidFill>
              </a:rPr>
              <a:t>∃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 above QBF is true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 err="1" smtClean="0">
                <a:solidFill>
                  <a:srgbClr val="000000"/>
                </a:solidFill>
              </a:rPr>
              <a:t>satisfiable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We could have defined </a:t>
            </a:r>
            <a:r>
              <a:rPr lang="en-US" sz="2800" dirty="0" smtClean="0">
                <a:solidFill>
                  <a:schemeClr val="accent3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 as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smtClean="0">
                <a:solidFill>
                  <a:srgbClr val="C32D2E"/>
                </a:solidFill>
              </a:rPr>
              <a:t>SAT</a:t>
            </a:r>
            <a:r>
              <a:rPr lang="en-US" sz="2800" dirty="0" smtClean="0">
                <a:solidFill>
                  <a:srgbClr val="000000"/>
                </a:solidFill>
              </a:rPr>
              <a:t> = {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b="1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b="1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: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a CNF and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b="1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b="1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is true}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instead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>
                <a:solidFill>
                  <a:srgbClr val="C32D2E"/>
                </a:solidFill>
              </a:rPr>
              <a:t>SAT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</a:t>
            </a:r>
            <a:r>
              <a:rPr lang="en-US" sz="2800" b="1" dirty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>
                <a:solidFill>
                  <a:srgbClr val="000000"/>
                </a:solidFill>
              </a:rPr>
              <a:t>: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is a </a:t>
            </a:r>
            <a:r>
              <a:rPr lang="en-US" sz="2800" dirty="0" smtClean="0"/>
              <a:t>CNF </a:t>
            </a:r>
            <a:r>
              <a:rPr lang="en-US" sz="2800" dirty="0"/>
              <a:t>and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err="1" smtClean="0">
                <a:solidFill>
                  <a:srgbClr val="000000"/>
                </a:solidFill>
              </a:rPr>
              <a:t>satisfiable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439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Recap: Relation </a:t>
            </a:r>
            <a:r>
              <a:rPr lang="en-US" dirty="0"/>
              <a:t>between </a:t>
            </a:r>
            <a:r>
              <a:rPr lang="en-US" dirty="0" smtClean="0"/>
              <a:t>time &amp;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754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Homework:</a:t>
            </a:r>
            <a:r>
              <a:rPr lang="en-US" sz="2800" dirty="0" smtClean="0">
                <a:solidFill>
                  <a:srgbClr val="000000"/>
                </a:solidFill>
              </a:rPr>
              <a:t>  By using auxiliary variables (as in the proof of Cook-Levin) and introducing some more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quantifiers at the end, we can assume </a:t>
            </a:r>
            <a:r>
              <a:rPr lang="en-US" sz="2800" dirty="0" err="1" smtClean="0">
                <a:solidFill>
                  <a:srgbClr val="000000"/>
                </a:solidFill>
              </a:rPr>
              <a:t>w.l.o.g</a:t>
            </a:r>
            <a:r>
              <a:rPr lang="en-US" sz="2800" dirty="0" smtClean="0">
                <a:solidFill>
                  <a:srgbClr val="000000"/>
                </a:solidFill>
              </a:rPr>
              <a:t>.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3CNF.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87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Easy to see that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– just think of a suitable recursive procedure. We’ll now show that every </a:t>
            </a:r>
            <a:r>
              <a:rPr lang="en-US" sz="2800" dirty="0" smtClean="0">
                <a:solidFill>
                  <a:schemeClr val="accent3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reduces to </a:t>
            </a:r>
            <a:r>
              <a:rPr lang="en-US" sz="2800" dirty="0" smtClean="0">
                <a:solidFill>
                  <a:srgbClr val="C32D2E"/>
                </a:solidFill>
              </a:rPr>
              <a:t>TQBF</a:t>
            </a:r>
            <a:r>
              <a:rPr lang="en-US" sz="2800" dirty="0" smtClean="0"/>
              <a:t> via poly-time Karp reduction…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9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 = poly(n)</a:t>
            </a:r>
            <a:r>
              <a:rPr lang="en-US" sz="2800" dirty="0" smtClean="0"/>
              <a:t> space. We intend to come up with a poly-time reduction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dirty="0" smtClean="0">
                <a:solidFill>
                  <a:srgbClr val="000000"/>
                </a:solidFill>
              </a:rPr>
              <a:t>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true QBF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971800" y="4953000"/>
            <a:ext cx="762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4676001"/>
            <a:ext cx="228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32D2E"/>
                </a:solidFill>
              </a:rPr>
              <a:t>f</a:t>
            </a:r>
            <a:endParaRPr lang="en-US" sz="1500" dirty="0">
              <a:solidFill>
                <a:srgbClr val="C32D2E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4191000" y="52578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48200" y="5678269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Size of </a:t>
            </a:r>
            <a:r>
              <a:rPr lang="en-US" dirty="0" err="1" smtClean="0">
                <a:solidFill>
                  <a:schemeClr val="accent3"/>
                </a:solidFill>
              </a:rPr>
              <a:t>ψ</a:t>
            </a:r>
            <a:r>
              <a:rPr lang="en-US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baseline="-25000" dirty="0" smtClean="0">
                <a:solidFill>
                  <a:schemeClr val="accent3"/>
                </a:solidFill>
              </a:rPr>
              <a:t> </a:t>
            </a:r>
            <a:r>
              <a:rPr lang="en-US" dirty="0" smtClean="0"/>
              <a:t>must be bounded by </a:t>
            </a:r>
            <a:r>
              <a:rPr lang="en-US" dirty="0" smtClean="0">
                <a:solidFill>
                  <a:srgbClr val="C32D2E"/>
                </a:solidFill>
              </a:rPr>
              <a:t>poly(n)</a:t>
            </a:r>
            <a:r>
              <a:rPr lang="en-US" dirty="0" smtClean="0"/>
              <a:t>, where </a:t>
            </a:r>
            <a:r>
              <a:rPr lang="en-US" dirty="0" smtClean="0">
                <a:solidFill>
                  <a:srgbClr val="C32D2E"/>
                </a:solidFill>
              </a:rPr>
              <a:t>|x| = n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711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 = poly(n)</a:t>
            </a:r>
            <a:r>
              <a:rPr lang="en-US" sz="2800" dirty="0" smtClean="0"/>
              <a:t> space. We intend to come up with a poly-time reduction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dirty="0" smtClean="0">
                <a:solidFill>
                  <a:srgbClr val="000000"/>
                </a:solidFill>
              </a:rPr>
              <a:t>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 true QBF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Idea:</a:t>
            </a:r>
            <a:r>
              <a:rPr lang="en-US" sz="2400" dirty="0" smtClean="0">
                <a:solidFill>
                  <a:srgbClr val="000000"/>
                </a:solidFill>
              </a:rPr>
              <a:t> Form </a:t>
            </a:r>
            <a:r>
              <a:rPr lang="en-US" sz="2400" dirty="0" err="1">
                <a:solidFill>
                  <a:schemeClr val="accent3"/>
                </a:solidFill>
              </a:rPr>
              <a:t>ψ</a:t>
            </a:r>
            <a:r>
              <a:rPr lang="en-US" sz="2400" baseline="-25000" dirty="0" err="1">
                <a:solidFill>
                  <a:schemeClr val="accent3"/>
                </a:solidFill>
              </a:rPr>
              <a:t>x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in such a way that </a:t>
            </a:r>
            <a:r>
              <a:rPr lang="en-US" sz="2400" dirty="0" err="1">
                <a:solidFill>
                  <a:schemeClr val="accent3"/>
                </a:solidFill>
              </a:rPr>
              <a:t>ψ</a:t>
            </a:r>
            <a:r>
              <a:rPr lang="en-US" sz="2400" baseline="-25000" dirty="0" err="1">
                <a:solidFill>
                  <a:schemeClr val="accent3"/>
                </a:solidFill>
              </a:rPr>
              <a:t>x</a:t>
            </a:r>
            <a:r>
              <a:rPr lang="en-US" sz="2400" dirty="0">
                <a:solidFill>
                  <a:schemeClr val="accent3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true </a:t>
            </a:r>
            <a:r>
              <a:rPr lang="en-US" sz="2400" dirty="0" err="1" smtClean="0">
                <a:solidFill>
                  <a:srgbClr val="000000"/>
                </a:solidFill>
              </a:rPr>
              <a:t>iff</a:t>
            </a:r>
            <a:r>
              <a:rPr lang="en-US" sz="2400" dirty="0" smtClean="0">
                <a:solidFill>
                  <a:srgbClr val="000000"/>
                </a:solidFill>
              </a:rPr>
              <a:t> there’s a path from </a:t>
            </a:r>
            <a:r>
              <a:rPr lang="en-US" sz="2400" dirty="0" err="1" smtClean="0">
                <a:solidFill>
                  <a:srgbClr val="C32D2E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400" dirty="0" smtClean="0">
                <a:solidFill>
                  <a:srgbClr val="000000"/>
                </a:solidFill>
              </a:rPr>
              <a:t> to </a:t>
            </a:r>
            <a:r>
              <a:rPr lang="en-US" sz="2400" dirty="0" err="1" smtClean="0">
                <a:solidFill>
                  <a:srgbClr val="C32D2E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400" dirty="0" smtClean="0">
                <a:solidFill>
                  <a:srgbClr val="000000"/>
                </a:solidFill>
              </a:rPr>
              <a:t> in </a:t>
            </a:r>
            <a:r>
              <a:rPr lang="en-US" sz="2400" dirty="0" err="1" smtClean="0">
                <a:solidFill>
                  <a:srgbClr val="C32D2E"/>
                </a:solidFill>
              </a:rPr>
              <a:t>G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971800" y="4953000"/>
            <a:ext cx="762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4676001"/>
            <a:ext cx="228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C32D2E"/>
                </a:solidFill>
              </a:rPr>
              <a:t>f</a:t>
            </a:r>
            <a:endParaRPr lang="en-US" sz="15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63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44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Then, it forms a </a:t>
            </a:r>
            <a:r>
              <a:rPr lang="en-US" sz="2800" i="1" u="sng" dirty="0" smtClean="0"/>
              <a:t>semi-QBF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(C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, such that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is true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. 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953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 …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computes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(recall, any poly function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time constructible). It also computes </a:t>
            </a:r>
            <a:r>
              <a:rPr lang="en-US" sz="2800" dirty="0" smtClean="0">
                <a:solidFill>
                  <a:srgbClr val="C32D2E"/>
                </a:solidFill>
              </a:rPr>
              <a:t>m = O(S(n))</a:t>
            </a:r>
            <a:r>
              <a:rPr lang="en-US" sz="2800" dirty="0" smtClean="0"/>
              <a:t>, the no. of bits required to represent a configuration in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. Then, it forms a </a:t>
            </a:r>
            <a:r>
              <a:rPr lang="en-US" sz="2800" i="1" u="sng" dirty="0" smtClean="0"/>
              <a:t>semi-QBF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(C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, </a:t>
            </a:r>
            <a:r>
              <a:rPr lang="en-US" sz="2800" dirty="0"/>
              <a:t>s</a:t>
            </a:r>
            <a:r>
              <a:rPr lang="en-US" sz="2800" dirty="0" smtClean="0"/>
              <a:t>uch that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is true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. 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6096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variables corresponding to the bits of </a:t>
            </a:r>
            <a:r>
              <a:rPr lang="en-US" dirty="0" smtClean="0">
                <a:solidFill>
                  <a:schemeClr val="accent3"/>
                </a:solidFill>
              </a:rPr>
              <a:t>C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32D2E"/>
                </a:solidFill>
              </a:rPr>
              <a:t>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 are </a:t>
            </a:r>
            <a:r>
              <a:rPr lang="en-US" dirty="0" err="1" smtClean="0"/>
              <a:t>unquantified</a:t>
            </a:r>
            <a:r>
              <a:rPr lang="en-US" dirty="0" smtClean="0"/>
              <a:t>/free variables of </a:t>
            </a:r>
            <a:r>
              <a:rPr lang="en-US" dirty="0" err="1">
                <a:solidFill>
                  <a:srgbClr val="C32D2E"/>
                </a:solidFill>
              </a:rPr>
              <a:t>Δ</a:t>
            </a:r>
            <a:r>
              <a:rPr lang="en-US" baseline="-25000" dirty="0" err="1">
                <a:solidFill>
                  <a:srgbClr val="C32D2E"/>
                </a:solidFill>
              </a:rPr>
              <a:t>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57400" y="6019800"/>
            <a:ext cx="4495800" cy="762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6553200" y="5105400"/>
            <a:ext cx="1143000" cy="1295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58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</a:t>
            </a:r>
            <a:r>
              <a:rPr lang="en-US" sz="2800" dirty="0" smtClean="0"/>
              <a:t> 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as follows:  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    (first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400" dirty="0" err="1" smtClean="0">
                <a:solidFill>
                  <a:srgbClr val="C32D2E"/>
                </a:solidFill>
              </a:rPr>
              <a:t>Δ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>
                <a:solidFill>
                  <a:srgbClr val="C32D2E"/>
                </a:solidFill>
              </a:rPr>
              <a:t>(C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,C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) = ∃C  </a:t>
            </a:r>
            <a:r>
              <a:rPr lang="en-US" sz="4000" dirty="0" smtClean="0">
                <a:solidFill>
                  <a:srgbClr val="C32D2E"/>
                </a:solidFill>
              </a:rPr>
              <a:t>(</a:t>
            </a:r>
            <a:r>
              <a:rPr lang="en-US" sz="2400" dirty="0" smtClean="0">
                <a:solidFill>
                  <a:srgbClr val="C32D2E"/>
                </a:solidFill>
              </a:rPr>
              <a:t>Δ</a:t>
            </a:r>
            <a:r>
              <a:rPr lang="en-US" sz="2400" baseline="-25000" dirty="0" smtClean="0">
                <a:solidFill>
                  <a:srgbClr val="C32D2E"/>
                </a:solidFill>
              </a:rPr>
              <a:t>i-1</a:t>
            </a:r>
            <a:r>
              <a:rPr lang="en-US" sz="2400" dirty="0" smtClean="0">
                <a:solidFill>
                  <a:srgbClr val="C32D2E"/>
                </a:solidFill>
              </a:rPr>
              <a:t>(</a:t>
            </a:r>
            <a:r>
              <a:rPr lang="en-US" sz="2400" dirty="0">
                <a:solidFill>
                  <a:srgbClr val="C32D2E"/>
                </a:solidFill>
              </a:rPr>
              <a:t>C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C) ∧ Δ</a:t>
            </a:r>
            <a:r>
              <a:rPr lang="en-US" sz="2400" baseline="-25000" dirty="0" smtClean="0">
                <a:solidFill>
                  <a:srgbClr val="C32D2E"/>
                </a:solidFill>
              </a:rPr>
              <a:t>i-1</a:t>
            </a:r>
            <a:r>
              <a:rPr lang="en-US" sz="2400" dirty="0" smtClean="0">
                <a:solidFill>
                  <a:srgbClr val="C32D2E"/>
                </a:solidFill>
              </a:rPr>
              <a:t>(C,</a:t>
            </a:r>
            <a:r>
              <a:rPr lang="en-US" sz="2400" dirty="0">
                <a:solidFill>
                  <a:srgbClr val="C32D2E"/>
                </a:solidFill>
              </a:rPr>
              <a:t>C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)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55626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660066"/>
                </a:solidFill>
              </a:rPr>
              <a:t>Issue:</a:t>
            </a:r>
            <a:r>
              <a:rPr lang="en-US" sz="2200" dirty="0" smtClean="0"/>
              <a:t>  Size of </a:t>
            </a:r>
            <a:r>
              <a:rPr lang="en-US" sz="2200" dirty="0" err="1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is </a:t>
            </a:r>
            <a:r>
              <a:rPr lang="en-US" sz="2200" u="sng" dirty="0" smtClean="0"/>
              <a:t>twice</a:t>
            </a:r>
            <a:r>
              <a:rPr lang="en-US" sz="2200" dirty="0" smtClean="0"/>
              <a:t> the size of </a:t>
            </a:r>
            <a:r>
              <a:rPr lang="en-US" sz="2200" dirty="0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!!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52014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</a:t>
            </a:r>
            <a:r>
              <a:rPr lang="en-US" sz="2800" dirty="0" smtClean="0"/>
              <a:t>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</a:t>
            </a:r>
            <a:r>
              <a:rPr lang="en-US" sz="2800" dirty="0"/>
              <a:t>as </a:t>
            </a:r>
            <a:r>
              <a:rPr lang="en-US" sz="2800" dirty="0" smtClean="0"/>
              <a:t>follows: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(careful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C32D2E"/>
                </a:solidFill>
              </a:rPr>
              <a:t>Δ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>
                <a:solidFill>
                  <a:srgbClr val="C32D2E"/>
                </a:solidFill>
              </a:rPr>
              <a:t>(C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r>
              <a:rPr lang="en-US" dirty="0">
                <a:solidFill>
                  <a:srgbClr val="C32D2E"/>
                </a:solidFill>
              </a:rPr>
              <a:t>,C</a:t>
            </a:r>
            <a:r>
              <a:rPr lang="en-US" baseline="-25000" dirty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= ∃C ∀D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∀D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4000" dirty="0">
                <a:solidFill>
                  <a:srgbClr val="C32D2E"/>
                </a:solidFill>
              </a:rPr>
              <a:t> </a:t>
            </a:r>
            <a:r>
              <a:rPr lang="en-US" sz="4000" dirty="0" smtClean="0">
                <a:solidFill>
                  <a:srgbClr val="C32D2E"/>
                </a:solidFill>
              </a:rPr>
              <a:t>  ( </a:t>
            </a:r>
            <a:r>
              <a:rPr lang="en-US" sz="3000" dirty="0" smtClean="0">
                <a:solidFill>
                  <a:srgbClr val="660066"/>
                </a:solidFill>
              </a:rPr>
              <a:t>(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dirty="0" smtClean="0">
                <a:solidFill>
                  <a:srgbClr val="C32D2E"/>
                </a:solidFill>
              </a:rPr>
              <a:t> ∨ 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sz="3000" dirty="0" smtClean="0">
                <a:solidFill>
                  <a:srgbClr val="660066"/>
                </a:solidFill>
              </a:rPr>
              <a:t>)       </a:t>
            </a:r>
            <a:r>
              <a:rPr lang="en-US" dirty="0" smtClean="0">
                <a:solidFill>
                  <a:srgbClr val="C32D2E"/>
                </a:solidFill>
              </a:rPr>
              <a:t>Δ</a:t>
            </a:r>
            <a:r>
              <a:rPr lang="en-US" baseline="-25000" dirty="0" smtClean="0">
                <a:solidFill>
                  <a:srgbClr val="C32D2E"/>
                </a:solidFill>
              </a:rPr>
              <a:t>i-1</a:t>
            </a:r>
            <a:r>
              <a:rPr lang="en-US" dirty="0" smtClean="0">
                <a:solidFill>
                  <a:srgbClr val="C32D2E"/>
                </a:solidFill>
              </a:rPr>
              <a:t>(D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,D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 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400800" y="5715000"/>
            <a:ext cx="3810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83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</a:t>
            </a:r>
            <a:r>
              <a:rPr lang="en-US" sz="2800" dirty="0" smtClean="0"/>
              <a:t>…QBF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</a:t>
            </a:r>
            <a:r>
              <a:rPr lang="en-US" sz="2800" dirty="0"/>
              <a:t>is </a:t>
            </a:r>
            <a:r>
              <a:rPr lang="en-US" sz="2800" dirty="0" smtClean="0"/>
              <a:t>formed, recursively, </a:t>
            </a:r>
            <a:r>
              <a:rPr lang="en-US" sz="2800" dirty="0"/>
              <a:t>as </a:t>
            </a:r>
            <a:r>
              <a:rPr lang="en-US" sz="2800" dirty="0" smtClean="0"/>
              <a:t>follows: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      (careful attempt)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C32D2E"/>
                </a:solidFill>
              </a:rPr>
              <a:t>Δ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>
                <a:solidFill>
                  <a:srgbClr val="C32D2E"/>
                </a:solidFill>
              </a:rPr>
              <a:t>(C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r>
              <a:rPr lang="en-US" dirty="0">
                <a:solidFill>
                  <a:srgbClr val="C32D2E"/>
                </a:solidFill>
              </a:rPr>
              <a:t>,C</a:t>
            </a:r>
            <a:r>
              <a:rPr lang="en-US" baseline="-25000" dirty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= ∃C ∀D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∀D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4000" dirty="0">
                <a:solidFill>
                  <a:srgbClr val="C32D2E"/>
                </a:solidFill>
              </a:rPr>
              <a:t> </a:t>
            </a:r>
            <a:r>
              <a:rPr lang="en-US" sz="4000" dirty="0" smtClean="0">
                <a:solidFill>
                  <a:srgbClr val="C32D2E"/>
                </a:solidFill>
              </a:rPr>
              <a:t>  (</a:t>
            </a:r>
            <a:r>
              <a:rPr lang="en-US" dirty="0">
                <a:solidFill>
                  <a:srgbClr val="C32D2E"/>
                </a:solidFill>
              </a:rPr>
              <a:t>¬</a:t>
            </a:r>
            <a:r>
              <a:rPr lang="en-US" sz="3000" dirty="0" smtClean="0">
                <a:solidFill>
                  <a:srgbClr val="660066"/>
                </a:solidFill>
              </a:rPr>
              <a:t>(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dirty="0" smtClean="0">
                <a:solidFill>
                  <a:srgbClr val="C32D2E"/>
                </a:solidFill>
              </a:rPr>
              <a:t> ∨ </a:t>
            </a:r>
            <a:r>
              <a:rPr lang="en-US" sz="2500" dirty="0" smtClean="0">
                <a:solidFill>
                  <a:srgbClr val="C32D2E"/>
                </a:solidFill>
              </a:rPr>
              <a:t>(</a:t>
            </a:r>
            <a:r>
              <a:rPr lang="en-US" dirty="0" smtClean="0">
                <a:solidFill>
                  <a:srgbClr val="C32D2E"/>
                </a:solidFill>
              </a:rPr>
              <a:t>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= C ∧ 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= C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sz="2500" dirty="0" smtClean="0">
                <a:solidFill>
                  <a:srgbClr val="C32D2E"/>
                </a:solidFill>
              </a:rPr>
              <a:t>)</a:t>
            </a:r>
            <a:r>
              <a:rPr lang="en-US" sz="3000" dirty="0" smtClean="0">
                <a:solidFill>
                  <a:srgbClr val="660066"/>
                </a:solidFill>
              </a:rPr>
              <a:t>)  </a:t>
            </a:r>
            <a:r>
              <a:rPr lang="en-US" dirty="0" smtClean="0">
                <a:solidFill>
                  <a:srgbClr val="C32D2E"/>
                </a:solidFill>
              </a:rPr>
              <a:t>∨ </a:t>
            </a:r>
            <a:r>
              <a:rPr lang="en-US" sz="3000" dirty="0" smtClean="0">
                <a:solidFill>
                  <a:srgbClr val="660066"/>
                </a:solidFill>
              </a:rPr>
              <a:t>  </a:t>
            </a:r>
            <a:r>
              <a:rPr lang="en-US" dirty="0" smtClean="0">
                <a:solidFill>
                  <a:srgbClr val="C32D2E"/>
                </a:solidFill>
              </a:rPr>
              <a:t>Δ</a:t>
            </a:r>
            <a:r>
              <a:rPr lang="en-US" baseline="-25000" dirty="0" smtClean="0">
                <a:solidFill>
                  <a:srgbClr val="C32D2E"/>
                </a:solidFill>
              </a:rPr>
              <a:t>i-1</a:t>
            </a:r>
            <a:r>
              <a:rPr lang="en-US" dirty="0" smtClean="0">
                <a:solidFill>
                  <a:srgbClr val="C32D2E"/>
                </a:solidFill>
              </a:rPr>
              <a:t>(D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,D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)  </a:t>
            </a:r>
            <a:r>
              <a:rPr lang="en-US" sz="4000" dirty="0" smtClean="0">
                <a:solidFill>
                  <a:srgbClr val="C32D2E"/>
                </a:solidFill>
              </a:rPr>
              <a:t>)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6172200"/>
            <a:ext cx="708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 </a:t>
            </a:r>
            <a:r>
              <a:rPr lang="en-US" sz="2200" dirty="0" smtClean="0"/>
              <a:t>  Size of </a:t>
            </a:r>
            <a:r>
              <a:rPr lang="en-US" sz="2200" dirty="0" err="1" smtClean="0">
                <a:solidFill>
                  <a:srgbClr val="C32D2E"/>
                </a:solidFill>
              </a:rPr>
              <a:t>Δ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 =  O(S(n)) + </a:t>
            </a:r>
            <a:r>
              <a:rPr lang="en-US" sz="2200" dirty="0" smtClean="0">
                <a:solidFill>
                  <a:srgbClr val="000000"/>
                </a:solidFill>
              </a:rPr>
              <a:t>Size of </a:t>
            </a:r>
            <a:r>
              <a:rPr lang="en-US" sz="2200" dirty="0">
                <a:solidFill>
                  <a:srgbClr val="C32D2E"/>
                </a:solidFill>
              </a:rPr>
              <a:t>Δ</a:t>
            </a:r>
            <a:r>
              <a:rPr lang="en-US" sz="2200" baseline="-25000" dirty="0">
                <a:solidFill>
                  <a:srgbClr val="C32D2E"/>
                </a:solidFill>
              </a:rPr>
              <a:t>i-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7803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9436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</a:t>
            </a:r>
            <a:r>
              <a:rPr lang="en-US" sz="2200" dirty="0" smtClean="0"/>
              <a:t>   A configuration </a:t>
            </a:r>
            <a:r>
              <a:rPr lang="en-US" sz="2200" dirty="0" smtClean="0">
                <a:solidFill>
                  <a:schemeClr val="accent3"/>
                </a:solidFill>
              </a:rPr>
              <a:t>C </a:t>
            </a:r>
            <a:r>
              <a:rPr lang="en-US" sz="2200" dirty="0" smtClean="0"/>
              <a:t>can be represented using </a:t>
            </a:r>
            <a:r>
              <a:rPr lang="en-US" sz="2200" dirty="0" smtClean="0">
                <a:solidFill>
                  <a:schemeClr val="accent3"/>
                </a:solidFill>
              </a:rPr>
              <a:t>O(S(n)) </a:t>
            </a:r>
            <a:r>
              <a:rPr lang="en-US" sz="2200" dirty="0" smtClean="0">
                <a:solidFill>
                  <a:srgbClr val="000000"/>
                </a:solidFill>
              </a:rPr>
              <a:t>bits if </a:t>
            </a:r>
            <a:r>
              <a:rPr lang="en-US" sz="2200" dirty="0" smtClean="0">
                <a:solidFill>
                  <a:schemeClr val="accent3"/>
                </a:solidFill>
              </a:rPr>
              <a:t>M </a:t>
            </a:r>
            <a:r>
              <a:rPr lang="en-US" sz="2200" dirty="0" smtClean="0">
                <a:solidFill>
                  <a:srgbClr val="000000"/>
                </a:solidFill>
              </a:rPr>
              <a:t>uses </a:t>
            </a:r>
            <a:r>
              <a:rPr lang="en-US" sz="2200" dirty="0" smtClean="0">
                <a:solidFill>
                  <a:schemeClr val="accent3"/>
                </a:solidFill>
              </a:rPr>
              <a:t>S(n) ≥ log n </a:t>
            </a:r>
            <a:r>
              <a:rPr lang="en-US" sz="2200" dirty="0" smtClean="0">
                <a:solidFill>
                  <a:srgbClr val="000000"/>
                </a:solidFill>
              </a:rPr>
              <a:t>space on</a:t>
            </a:r>
            <a:r>
              <a:rPr lang="en-US" sz="2200" dirty="0" smtClean="0">
                <a:solidFill>
                  <a:schemeClr val="accent3"/>
                </a:solidFill>
              </a:rPr>
              <a:t> n</a:t>
            </a:r>
            <a:r>
              <a:rPr lang="en-US" sz="2200" dirty="0" smtClean="0">
                <a:solidFill>
                  <a:srgbClr val="000000"/>
                </a:solidFill>
              </a:rPr>
              <a:t>-bit inputs.</a:t>
            </a:r>
            <a:endParaRPr lang="en-US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8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85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3780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019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4"/>
                </a:solidFill>
              </a:rPr>
              <a:t>Remark:</a:t>
            </a:r>
            <a:r>
              <a:rPr lang="en-US" dirty="0" smtClean="0"/>
              <a:t>  </a:t>
            </a:r>
            <a:r>
              <a:rPr lang="en-US" dirty="0"/>
              <a:t>W</a:t>
            </a:r>
            <a:r>
              <a:rPr lang="en-US" dirty="0" smtClean="0"/>
              <a:t>e can easily bring all the quantifiers at the beginning in </a:t>
            </a:r>
            <a:r>
              <a:rPr lang="en-US" dirty="0" err="1">
                <a:solidFill>
                  <a:schemeClr val="accent3"/>
                </a:solidFill>
              </a:rPr>
              <a:t>ψ</a:t>
            </a:r>
            <a:r>
              <a:rPr lang="en-US" baseline="-25000" dirty="0" err="1">
                <a:solidFill>
                  <a:schemeClr val="accent3"/>
                </a:solidFill>
              </a:rPr>
              <a:t>x</a:t>
            </a:r>
            <a:r>
              <a:rPr lang="en-US" baseline="-25000" dirty="0">
                <a:solidFill>
                  <a:schemeClr val="accent3"/>
                </a:solidFill>
              </a:rPr>
              <a:t> </a:t>
            </a:r>
            <a:r>
              <a:rPr lang="en-US" dirty="0" smtClean="0"/>
              <a:t>(as in </a:t>
            </a:r>
            <a:r>
              <a:rPr lang="en-US" i="1" dirty="0" err="1" smtClean="0"/>
              <a:t>prenex</a:t>
            </a:r>
            <a:r>
              <a:rPr lang="en-US" i="1" dirty="0" smtClean="0"/>
              <a:t> normal form</a:t>
            </a:r>
            <a:r>
              <a:rPr lang="en-US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07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Natural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993300"/>
                </a:solidFill>
              </a:rPr>
              <a:t>Proof:  </a:t>
            </a:r>
            <a:r>
              <a:rPr lang="en-US" sz="2800" dirty="0" smtClean="0"/>
              <a:t>Finally,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             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>
                <a:solidFill>
                  <a:schemeClr val="accent3"/>
                </a:solidFill>
              </a:rPr>
              <a:t>=  </a:t>
            </a:r>
            <a:r>
              <a:rPr lang="en-US" sz="2800" dirty="0" err="1">
                <a:solidFill>
                  <a:srgbClr val="C32D2E"/>
                </a:solidFill>
              </a:rPr>
              <a:t>Δ</a:t>
            </a:r>
            <a:r>
              <a:rPr lang="en-US" sz="2800" baseline="-25000" dirty="0" err="1">
                <a:solidFill>
                  <a:srgbClr val="C32D2E"/>
                </a:solidFill>
              </a:rPr>
              <a:t>m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err="1">
                <a:solidFill>
                  <a:srgbClr val="C32D2E"/>
                </a:solidFill>
              </a:rPr>
              <a:t>,C</a:t>
            </a:r>
            <a:r>
              <a:rPr lang="en-US" sz="2800" baseline="-25000" dirty="0" err="1">
                <a:solidFill>
                  <a:srgbClr val="C32D2E"/>
                </a:solidFill>
              </a:rPr>
              <a:t>accept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But, we need to specify how to form </a:t>
            </a:r>
            <a:r>
              <a:rPr lang="en-US" sz="2800" dirty="0" smtClean="0">
                <a:solidFill>
                  <a:srgbClr val="C32D2E"/>
                </a:solidFill>
              </a:rPr>
              <a:t>Δ</a:t>
            </a:r>
            <a:r>
              <a:rPr lang="en-US" sz="2800" baseline="-250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Size 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 = 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 + </a:t>
            </a:r>
            <a:r>
              <a:rPr lang="en-US" sz="2800" dirty="0" smtClean="0"/>
              <a:t>Size of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4267200" y="5410200"/>
            <a:ext cx="1905000" cy="60960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>
            <a:stCxn id="4" idx="6"/>
          </p:cNvCxnSpPr>
          <p:nvPr/>
        </p:nvCxnSpPr>
        <p:spPr>
          <a:xfrm>
            <a:off x="6172200" y="57150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858000" y="5486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??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22879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Adjacent configurations  </a:t>
            </a:r>
            <a:endParaRPr lang="en-US" baseline="-2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 smtClean="0"/>
              <a:t>There’s an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-size circuit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 smtClean="0">
                <a:solidFill>
                  <a:srgbClr val="CC0000"/>
                </a:solidFill>
              </a:rPr>
              <a:t>O(S(n)) </a:t>
            </a:r>
            <a:r>
              <a:rPr lang="en-US" sz="2800" dirty="0" smtClean="0">
                <a:solidFill>
                  <a:srgbClr val="000000"/>
                </a:solidFill>
              </a:rPr>
              <a:t>inputs such that for every inputs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,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err="1">
                <a:solidFill>
                  <a:srgbClr val="CC0000"/>
                </a:solidFill>
              </a:rPr>
              <a:t>,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= 1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 encode two neighboring configurations in </a:t>
            </a:r>
            <a:r>
              <a:rPr lang="en-US" sz="2800" dirty="0" err="1" smtClean="0">
                <a:solidFill>
                  <a:srgbClr val="CC0000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</a:t>
            </a:r>
            <a:r>
              <a:rPr lang="en-US" sz="2800" dirty="0" smtClean="0"/>
              <a:t>. Think of a </a:t>
            </a:r>
            <a:r>
              <a:rPr lang="en-US" sz="2800" u="sng" dirty="0" smtClean="0"/>
              <a:t>linear time</a:t>
            </a:r>
            <a:r>
              <a:rPr lang="en-US" sz="2800" dirty="0" smtClean="0"/>
              <a:t> algorithm that has the knowledge of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and on input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it checks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a neighbor of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rgbClr val="CC0000"/>
                </a:solidFill>
              </a:rPr>
              <a:t>G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20917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Adjacent configurations</a:t>
            </a:r>
            <a:endParaRPr lang="en-US" baseline="-250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 smtClean="0"/>
              <a:t>There’s an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-size circuit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 smtClean="0">
                <a:solidFill>
                  <a:srgbClr val="CC0000"/>
                </a:solidFill>
              </a:rPr>
              <a:t>O(S(n)) </a:t>
            </a:r>
            <a:r>
              <a:rPr lang="en-US" sz="2800" dirty="0" smtClean="0">
                <a:solidFill>
                  <a:srgbClr val="000000"/>
                </a:solidFill>
              </a:rPr>
              <a:t>inputs such that for every inputs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,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err="1">
                <a:solidFill>
                  <a:srgbClr val="CC0000"/>
                </a:solidFill>
              </a:rPr>
              <a:t>,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= 1 </a:t>
            </a:r>
            <a:r>
              <a:rPr lang="en-US" sz="2800" dirty="0" err="1" smtClean="0">
                <a:solidFill>
                  <a:srgbClr val="000000"/>
                </a:solidFill>
              </a:rPr>
              <a:t>iff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 encode two neighboring configurations in </a:t>
            </a:r>
            <a:r>
              <a:rPr lang="en-US" sz="2800" dirty="0" err="1" smtClean="0">
                <a:solidFill>
                  <a:srgbClr val="CC0000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M,x</a:t>
            </a:r>
            <a:r>
              <a:rPr lang="en-US" sz="2800" baseline="-250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</a:t>
            </a:r>
            <a:r>
              <a:rPr lang="en-US" sz="2800" dirty="0" smtClean="0"/>
              <a:t>. Think of a </a:t>
            </a:r>
            <a:r>
              <a:rPr lang="en-US" sz="2800" u="sng" dirty="0" smtClean="0"/>
              <a:t>linear time</a:t>
            </a:r>
            <a:r>
              <a:rPr lang="en-US" sz="2800" dirty="0" smtClean="0"/>
              <a:t> algorithm that has the knowledge of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and on input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it checks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a neighbor of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rgbClr val="CC0000"/>
                </a:solidFill>
              </a:rPr>
              <a:t>G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 smtClean="0"/>
              <a:t>. Applying ideas from the proof of Cook-Levin theorem, we get our desired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of size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74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Size of Δ</a:t>
            </a:r>
            <a:r>
              <a:rPr lang="en-US" baseline="-25000" dirty="0"/>
              <a:t>0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We can convert the circuit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M,x</a:t>
            </a:r>
            <a:r>
              <a:rPr lang="en-US" sz="2800" dirty="0">
                <a:solidFill>
                  <a:srgbClr val="CC0000"/>
                </a:solidFill>
              </a:rPr>
              <a:t>(C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, C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to a quantified CNF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  <a:r>
              <a:rPr lang="en-US" sz="2800" dirty="0" smtClean="0"/>
              <a:t>by introducing auxiliary variables (as in the proof of Cook-Levin theorem). 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 size of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Δ</a:t>
            </a:r>
            <a:r>
              <a:rPr lang="en-US" sz="2800" baseline="-25000" dirty="0">
                <a:solidFill>
                  <a:srgbClr val="C32D2E"/>
                </a:solidFill>
              </a:rPr>
              <a:t>0</a:t>
            </a:r>
            <a:r>
              <a:rPr lang="en-US" sz="2800" dirty="0">
                <a:solidFill>
                  <a:srgbClr val="C32D2E"/>
                </a:solidFill>
              </a:rPr>
              <a:t>(C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,C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dirty="0" smtClean="0">
                <a:solidFill>
                  <a:schemeClr val="accent3"/>
                </a:solidFill>
              </a:rPr>
              <a:t>O</a:t>
            </a:r>
            <a:r>
              <a:rPr lang="en-US" sz="2800" dirty="0">
                <a:solidFill>
                  <a:schemeClr val="accent3"/>
                </a:solidFill>
              </a:rPr>
              <a:t>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Therefore, size </a:t>
            </a:r>
            <a:r>
              <a:rPr lang="en-US" sz="2800" dirty="0">
                <a:solidFill>
                  <a:srgbClr val="000000"/>
                </a:solidFill>
              </a:rPr>
              <a:t>of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baseline="-25000" dirty="0" err="1">
                <a:solidFill>
                  <a:schemeClr val="accent3"/>
                </a:solidFill>
              </a:rPr>
              <a:t>x</a:t>
            </a:r>
            <a:r>
              <a:rPr lang="en-US" sz="2800" dirty="0">
                <a:solidFill>
                  <a:schemeClr val="accent3"/>
                </a:solidFill>
              </a:rPr>
              <a:t>  = O(S(n)</a:t>
            </a:r>
            <a:r>
              <a:rPr lang="en-US" sz="2800" baseline="30000" dirty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2774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02137" y="2679550"/>
            <a:ext cx="7756263" cy="1054250"/>
          </a:xfrm>
        </p:spPr>
        <p:txBody>
          <a:bodyPr/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1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12486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…poly-time (Karp) reductions are much too powerful for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need to define a suitable </a:t>
            </a:r>
            <a:r>
              <a:rPr lang="en-US" sz="2800" i="1" u="sng" dirty="0" smtClean="0"/>
              <a:t>‘log-space’</a:t>
            </a:r>
            <a:r>
              <a:rPr lang="en-US" sz="2800" dirty="0" smtClean="0"/>
              <a:t> reduction.</a:t>
            </a:r>
          </a:p>
        </p:txBody>
      </p:sp>
    </p:spTree>
    <p:extLst>
      <p:ext uri="{BB962C8B-B14F-4D97-AF65-F5344CB8AC3E}">
        <p14:creationId xmlns:p14="http://schemas.microsoft.com/office/powerpoint/2010/main" val="877716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Number of nodes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 =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if </a:t>
            </a:r>
            <a:r>
              <a:rPr lang="en-US" sz="2800" dirty="0">
                <a:solidFill>
                  <a:schemeClr val="accent3"/>
                </a:solidFill>
              </a:rPr>
              <a:t>M </a:t>
            </a:r>
            <a:r>
              <a:rPr lang="en-US" sz="2800" dirty="0">
                <a:solidFill>
                  <a:srgbClr val="000000"/>
                </a:solidFill>
              </a:rPr>
              <a:t>uses </a:t>
            </a:r>
            <a:r>
              <a:rPr lang="en-US" sz="2800" dirty="0">
                <a:solidFill>
                  <a:schemeClr val="accent3"/>
                </a:solidFill>
              </a:rPr>
              <a:t>S(n) </a:t>
            </a:r>
            <a:r>
              <a:rPr lang="en-US" sz="2800" dirty="0">
                <a:solidFill>
                  <a:srgbClr val="000000"/>
                </a:solidFill>
              </a:rPr>
              <a:t>space on</a:t>
            </a:r>
            <a:r>
              <a:rPr lang="en-US" sz="2800" dirty="0">
                <a:solidFill>
                  <a:schemeClr val="accent3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-bit inputs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6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3059668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…unless we restrict </a:t>
            </a:r>
            <a:r>
              <a:rPr lang="en-US" dirty="0" smtClean="0">
                <a:solidFill>
                  <a:srgbClr val="C32D2E"/>
                </a:solidFill>
              </a:rPr>
              <a:t>|f(x)|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  O(log |x|)</a:t>
            </a:r>
            <a:r>
              <a:rPr lang="en-US" dirty="0" smtClean="0"/>
              <a:t>, in which case we’re severely restricting the power of the reduction.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0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521131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function </a:t>
            </a:r>
            <a:r>
              <a:rPr lang="en-US" sz="2800" dirty="0" smtClean="0">
                <a:solidFill>
                  <a:schemeClr val="accent3"/>
                </a:solidFill>
              </a:rPr>
              <a:t>f : {0,1}*    {0,1}*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implicitly log-space computable</a:t>
            </a:r>
            <a:r>
              <a:rPr lang="en-US" sz="2800" dirty="0" smtClean="0"/>
              <a:t> if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1. </a:t>
            </a:r>
            <a:r>
              <a:rPr lang="en-US" sz="2800" dirty="0" smtClean="0">
                <a:solidFill>
                  <a:srgbClr val="C32D2E"/>
                </a:solidFill>
              </a:rPr>
              <a:t>|f(x)| ≤ 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for some constant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2. The following two languages are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: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57800" y="4191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5943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L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f(x)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= 1}</a:t>
            </a:r>
            <a:r>
              <a:rPr lang="en-US" sz="2400" dirty="0" smtClean="0"/>
              <a:t>   and  </a:t>
            </a:r>
            <a:r>
              <a:rPr lang="en-US" sz="2400" dirty="0" err="1" smtClean="0">
                <a:solidFill>
                  <a:srgbClr val="C32D2E"/>
                </a:solidFill>
              </a:rPr>
              <a:t>L’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≤ |f(x)|}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1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log-space reducible</a:t>
            </a:r>
            <a:r>
              <a:rPr lang="en-US" sz="2800" dirty="0" smtClean="0"/>
              <a:t> to 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denoted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there’s an implicitly log-space computable function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             f(x)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4" name="Left-Right Arrow 3"/>
          <p:cNvSpPr/>
          <p:nvPr/>
        </p:nvSpPr>
        <p:spPr>
          <a:xfrm>
            <a:off x="4038600" y="5486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8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be the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the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 We’ll show that the function </a:t>
            </a:r>
            <a:r>
              <a:rPr lang="en-US" sz="2800" dirty="0" smtClean="0">
                <a:solidFill>
                  <a:srgbClr val="C32D2E"/>
                </a:solidFill>
              </a:rPr>
              <a:t>h(x) = g(f(x))</a:t>
            </a:r>
            <a:r>
              <a:rPr lang="en-US" sz="2800" dirty="0" smtClean="0"/>
              <a:t> is implicitly log-space computable which will suffice as,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6183868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x </a:t>
            </a:r>
            <a:r>
              <a:rPr lang="en-US" sz="2400" dirty="0">
                <a:solidFill>
                  <a:srgbClr val="C32D2E"/>
                </a:solidFill>
              </a:rPr>
              <a:t>∈</a:t>
            </a:r>
            <a:r>
              <a:rPr lang="en-US" sz="2400" dirty="0" smtClean="0">
                <a:solidFill>
                  <a:srgbClr val="C32D2E"/>
                </a:solidFill>
              </a:rPr>
              <a:t> L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           f(x) ∈ L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          g(f(x)) ∈ L</a:t>
            </a:r>
            <a:r>
              <a:rPr lang="en-US" sz="2400" baseline="-25000" dirty="0" smtClean="0">
                <a:solidFill>
                  <a:srgbClr val="C32D2E"/>
                </a:solidFill>
              </a:rPr>
              <a:t>3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3276600" y="640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5334000" y="640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51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…Think of the following log-space TM that computes </a:t>
            </a:r>
            <a:r>
              <a:rPr lang="en-US" sz="2800" dirty="0" smtClean="0">
                <a:solidFill>
                  <a:srgbClr val="C32D2E"/>
                </a:solidFill>
              </a:rPr>
              <a:t>h(x)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54102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/>
              <a:t>be the </a:t>
            </a:r>
            <a:r>
              <a:rPr lang="en-US" sz="2400" dirty="0" smtClean="0">
                <a:solidFill>
                  <a:srgbClr val="000000"/>
                </a:solidFill>
              </a:rPr>
              <a:t>log-space TM that computes </a:t>
            </a:r>
            <a:r>
              <a:rPr lang="en-US" sz="2400" dirty="0" smtClean="0">
                <a:solidFill>
                  <a:srgbClr val="C32D2E"/>
                </a:solidFill>
              </a:rPr>
              <a:t>f(x)</a:t>
            </a:r>
            <a:r>
              <a:rPr lang="en-US" sz="2400" baseline="-25000" dirty="0" smtClean="0">
                <a:solidFill>
                  <a:srgbClr val="C32D2E"/>
                </a:solidFill>
              </a:rPr>
              <a:t>j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from </a:t>
            </a:r>
            <a:r>
              <a:rPr lang="en-US" sz="2400" dirty="0" smtClean="0">
                <a:solidFill>
                  <a:srgbClr val="C32D2E"/>
                </a:solidFill>
              </a:rPr>
              <a:t>(x, j)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endParaRPr lang="en-US" sz="2400" baseline="-25000" dirty="0">
              <a:solidFill>
                <a:srgbClr val="C32D2E"/>
              </a:solidFill>
            </a:endParaRPr>
          </a:p>
          <a:p>
            <a:pPr marL="342900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baseline="-25000" dirty="0" smtClean="0">
                <a:solidFill>
                  <a:srgbClr val="C32D2E"/>
                </a:solidFill>
              </a:rPr>
              <a:t>g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be the log</a:t>
            </a:r>
            <a:r>
              <a:rPr lang="en-US" sz="2400" dirty="0" smtClean="0">
                <a:solidFill>
                  <a:srgbClr val="000000"/>
                </a:solidFill>
              </a:rPr>
              <a:t>-</a:t>
            </a:r>
            <a:r>
              <a:rPr lang="en-US" sz="2400" dirty="0">
                <a:solidFill>
                  <a:srgbClr val="000000"/>
                </a:solidFill>
              </a:rPr>
              <a:t>space TM that computes </a:t>
            </a:r>
            <a:r>
              <a:rPr lang="en-US" sz="2400" dirty="0" smtClean="0">
                <a:solidFill>
                  <a:srgbClr val="C32D2E"/>
                </a:solidFill>
              </a:rPr>
              <a:t>g(y)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</a:rPr>
              <a:t>from </a:t>
            </a:r>
            <a:r>
              <a:rPr lang="en-US" sz="2400" dirty="0" smtClean="0">
                <a:solidFill>
                  <a:srgbClr val="C32D2E"/>
                </a:solidFill>
              </a:rPr>
              <a:t>(y,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).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86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251078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Space usage </a:t>
            </a:r>
            <a:r>
              <a:rPr lang="en-US" sz="2800" dirty="0" smtClean="0">
                <a:solidFill>
                  <a:schemeClr val="accent3"/>
                </a:solidFill>
              </a:rPr>
              <a:t>= O(log |f(x)|) + O(log |x|)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3486835"/>
            <a:ext cx="2971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s</a:t>
            </a:r>
            <a:r>
              <a:rPr lang="en-US" sz="1500" dirty="0" smtClean="0"/>
              <a:t>tores </a:t>
            </a:r>
            <a:r>
              <a:rPr lang="en-US" sz="1500" dirty="0" smtClean="0">
                <a:solidFill>
                  <a:srgbClr val="C32D2E"/>
                </a:solidFill>
              </a:rPr>
              <a:t>M</a:t>
            </a:r>
            <a:r>
              <a:rPr lang="en-US" sz="1500" baseline="-25000" dirty="0" smtClean="0">
                <a:solidFill>
                  <a:srgbClr val="C32D2E"/>
                </a:solidFill>
              </a:rPr>
              <a:t>g</a:t>
            </a:r>
            <a:r>
              <a:rPr lang="en-US" sz="1500" dirty="0" smtClean="0"/>
              <a:t>’s current configuration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752600" y="3733800"/>
            <a:ext cx="4343400" cy="2057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9586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Space usage </a:t>
            </a:r>
            <a:r>
              <a:rPr lang="en-US" sz="2800" dirty="0" smtClean="0">
                <a:solidFill>
                  <a:schemeClr val="accent3"/>
                </a:solidFill>
              </a:rPr>
              <a:t>= O(log |x|)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2947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simulate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on </a:t>
            </a:r>
            <a:r>
              <a:rPr lang="en-US" sz="2800" dirty="0" smtClean="0">
                <a:solidFill>
                  <a:srgbClr val="C32D2E"/>
                </a:solidFill>
              </a:rPr>
              <a:t>(f(x),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pretending that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is there in some fictitious tape. During the simulation whenever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tries to read a </a:t>
            </a:r>
            <a:r>
              <a:rPr lang="en-US" sz="2800" dirty="0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-</a:t>
            </a:r>
            <a:r>
              <a:rPr lang="en-US" sz="2800" dirty="0" err="1" smtClean="0"/>
              <a:t>th</a:t>
            </a:r>
            <a:r>
              <a:rPr lang="en-US" sz="2800" dirty="0" smtClean="0"/>
              <a:t> bit of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, </a:t>
            </a:r>
            <a:r>
              <a:rPr lang="en-US" sz="2800" u="sng" dirty="0" smtClean="0"/>
              <a:t>postpone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computation and start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(x, j)</a:t>
            </a:r>
            <a:r>
              <a:rPr lang="en-US" sz="2800" dirty="0" smtClean="0"/>
              <a:t>.  This shows </a:t>
            </a:r>
            <a:r>
              <a:rPr lang="en-US" sz="2800" dirty="0" err="1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600662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14600" y="42672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0" y="4191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715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81200" y="47244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7"/>
          </p:cNvCxnSpPr>
          <p:nvPr/>
        </p:nvCxnSpPr>
        <p:spPr>
          <a:xfrm flipV="1">
            <a:off x="6396971" y="4724400"/>
            <a:ext cx="537229" cy="329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6396971" y="5538367"/>
            <a:ext cx="693458" cy="277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19400" y="4419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4343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7239000" y="5867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8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5574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0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5955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 DTM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an NTM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57600" y="40927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7924800" y="3962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8001000" y="55405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90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…Similarly, </a:t>
            </a:r>
            <a:r>
              <a:rPr lang="en-US" sz="2800" dirty="0" err="1" smtClean="0">
                <a:solidFill>
                  <a:srgbClr val="C32D2E"/>
                </a:solidFill>
              </a:rPr>
              <a:t>L’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so </a:t>
            </a:r>
            <a:r>
              <a:rPr lang="en-US" sz="2800" dirty="0" smtClean="0">
                <a:solidFill>
                  <a:schemeClr val="accent3"/>
                </a:solidFill>
              </a:rPr>
              <a:t>h</a:t>
            </a:r>
            <a:r>
              <a:rPr lang="en-US" sz="2800" dirty="0" smtClean="0"/>
              <a:t> is implicitly log-space computable.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23865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∈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then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∈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Same ideas. </a:t>
            </a:r>
            <a:r>
              <a:rPr lang="en-US" sz="2800" dirty="0" smtClean="0">
                <a:solidFill>
                  <a:srgbClr val="660066"/>
                </a:solidFill>
              </a:rPr>
              <a:t>(</a:t>
            </a:r>
            <a:r>
              <a:rPr lang="en-US" sz="2800" i="1" dirty="0" smtClean="0">
                <a:solidFill>
                  <a:srgbClr val="660066"/>
                </a:solidFill>
              </a:rPr>
              <a:t>Homework</a:t>
            </a:r>
            <a:r>
              <a:rPr lang="en-US" sz="2800" dirty="0" smtClean="0">
                <a:solidFill>
                  <a:srgbClr val="660066"/>
                </a:solidFill>
              </a:rPr>
              <a:t>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86836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We’ve already shown that </a:t>
            </a:r>
            <a:r>
              <a:rPr lang="en-US" sz="2800" dirty="0" smtClean="0">
                <a:solidFill>
                  <a:srgbClr val="C32D2E"/>
                </a:solidFill>
              </a:rPr>
              <a:t>PATH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Now we’ll show that for every </a:t>
            </a:r>
            <a:r>
              <a:rPr lang="en-US" sz="2800" dirty="0">
                <a:solidFill>
                  <a:srgbClr val="C32D2E"/>
                </a:solidFill>
              </a:rPr>
              <a:t>L ∈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 </a:t>
            </a:r>
            <a:r>
              <a:rPr lang="en-US" sz="2800" dirty="0" smtClean="0">
                <a:solidFill>
                  <a:schemeClr val="accent3"/>
                </a:solidFill>
              </a:rPr>
              <a:t>L </a:t>
            </a:r>
            <a:r>
              <a:rPr lang="en-US" sz="2800" dirty="0">
                <a:solidFill>
                  <a:schemeClr val="accent3"/>
                </a:solidFill>
              </a:rPr>
              <a:t>≤</a:t>
            </a:r>
            <a:r>
              <a:rPr lang="en-US" sz="2800" i="1" baseline="-25000" dirty="0" smtClean="0">
                <a:solidFill>
                  <a:schemeClr val="accent3"/>
                </a:solidFill>
              </a:rPr>
              <a:t>l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/>
              <a:t>.</a:t>
            </a:r>
            <a:r>
              <a:rPr lang="en-US" sz="2800" dirty="0" smtClean="0"/>
              <a:t>  We need to come up with an implicitly log-space computable function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smtClean="0">
                <a:solidFill>
                  <a:srgbClr val="660066"/>
                </a:solidFill>
              </a:rPr>
              <a:t>                  </a:t>
            </a:r>
            <a:r>
              <a:rPr lang="en-US" sz="2800" dirty="0">
                <a:solidFill>
                  <a:srgbClr val="C32D2E"/>
                </a:solidFill>
              </a:rPr>
              <a:t>x ∈ </a:t>
            </a:r>
            <a:r>
              <a:rPr lang="en-US" sz="2800" dirty="0" smtClean="0">
                <a:solidFill>
                  <a:srgbClr val="C32D2E"/>
                </a:solidFill>
              </a:rPr>
              <a:t>L              </a:t>
            </a:r>
            <a:r>
              <a:rPr lang="en-US" sz="2800" dirty="0">
                <a:solidFill>
                  <a:srgbClr val="C32D2E"/>
                </a:solidFill>
              </a:rPr>
              <a:t>f(x) ∈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733800" y="5867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0159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:=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24881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Define, </a:t>
            </a:r>
            <a:r>
              <a:rPr lang="en-US" sz="2800" dirty="0" smtClean="0">
                <a:solidFill>
                  <a:schemeClr val="accent3"/>
                </a:solidFill>
              </a:rPr>
              <a:t>f(x) = (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start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accept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is given as an adjacency matrix. Let </a:t>
            </a:r>
            <a:r>
              <a:rPr lang="en-US" sz="2800" dirty="0" smtClean="0">
                <a:solidFill>
                  <a:srgbClr val="C32D2E"/>
                </a:solidFill>
              </a:rPr>
              <a:t>m = O(log |x|)</a:t>
            </a:r>
            <a:r>
              <a:rPr lang="en-US" sz="2800" dirty="0" smtClean="0"/>
              <a:t> be the no. of bits required to represent a configuration. Then,      </a:t>
            </a:r>
            <a:r>
              <a:rPr lang="en-US" sz="2800" dirty="0" smtClean="0">
                <a:solidFill>
                  <a:srgbClr val="C32D2E"/>
                </a:solidFill>
              </a:rPr>
              <a:t>|f(x)| = 2</a:t>
            </a:r>
            <a:r>
              <a:rPr lang="en-US" sz="2800" baseline="30000" dirty="0" smtClean="0">
                <a:solidFill>
                  <a:srgbClr val="C32D2E"/>
                </a:solidFill>
              </a:rPr>
              <a:t>2m</a:t>
            </a:r>
            <a:r>
              <a:rPr lang="en-US" sz="2800" dirty="0" smtClean="0">
                <a:solidFill>
                  <a:srgbClr val="C32D2E"/>
                </a:solidFill>
              </a:rPr>
              <a:t> + 2m = poly(|x|)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97828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&gt;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indexes a bit in the </a:t>
            </a:r>
            <a:r>
              <a:rPr lang="en-US" sz="2200" dirty="0" smtClean="0">
                <a:solidFill>
                  <a:srgbClr val="C32D2E"/>
                </a:solidFill>
              </a:rPr>
              <a:t>(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>
                <a:solidFill>
                  <a:srgbClr val="C32D2E"/>
                </a:solidFill>
              </a:rPr>
              <a:t>,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 part of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dirty="0" smtClean="0"/>
              <a:t>; so </a:t>
            </a:r>
            <a:r>
              <a:rPr lang="en-US" sz="2200" dirty="0" smtClean="0">
                <a:solidFill>
                  <a:srgbClr val="C32D2E"/>
                </a:solidFill>
              </a:rPr>
              <a:t>f(x)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can be computed by simply writing down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200" dirty="0" smtClean="0"/>
              <a:t> and </a:t>
            </a:r>
            <a:r>
              <a:rPr lang="en-US" sz="2200" dirty="0" err="1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200" dirty="0" smtClean="0"/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52749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…Let’s see how to compute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(x,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using log-space:  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  <p:sp>
        <p:nvSpPr>
          <p:cNvPr id="5" name="Rectangle 4"/>
          <p:cNvSpPr/>
          <p:nvPr/>
        </p:nvSpPr>
        <p:spPr>
          <a:xfrm>
            <a:off x="2971800" y="5105400"/>
            <a:ext cx="4343400" cy="4572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4864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5105400"/>
            <a:ext cx="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f</a:t>
            </a:r>
            <a:r>
              <a:rPr lang="en-US" dirty="0" smtClean="0">
                <a:solidFill>
                  <a:srgbClr val="C32D2E"/>
                </a:solidFill>
              </a:rPr>
              <a:t>(x)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6200" y="5105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G</a:t>
            </a:r>
            <a:r>
              <a:rPr lang="en-US" baseline="-25000" dirty="0" err="1" smtClean="0">
                <a:solidFill>
                  <a:srgbClr val="C32D2E"/>
                </a:solidFill>
              </a:rPr>
              <a:t>M,x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51170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start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53200" y="5117068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32D2E"/>
                </a:solidFill>
              </a:rPr>
              <a:t>C</a:t>
            </a:r>
            <a:r>
              <a:rPr lang="en-US" baseline="-25000" dirty="0" err="1" smtClean="0">
                <a:solidFill>
                  <a:srgbClr val="C32D2E"/>
                </a:solidFill>
              </a:rPr>
              <a:t>accept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16200000">
            <a:off x="4076700" y="3619500"/>
            <a:ext cx="304800" cy="2514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4419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2m</a:t>
            </a:r>
            <a:r>
              <a:rPr lang="en-US" dirty="0" smtClean="0"/>
              <a:t> bits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5791200"/>
            <a:ext cx="769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If </a:t>
            </a:r>
            <a:r>
              <a:rPr lang="en-US" sz="2200" dirty="0" err="1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≤ 2</a:t>
            </a:r>
            <a:r>
              <a:rPr lang="en-US" sz="2200" baseline="30000" dirty="0" smtClean="0">
                <a:solidFill>
                  <a:srgbClr val="C32D2E"/>
                </a:solidFill>
              </a:rPr>
              <a:t>2m</a:t>
            </a:r>
            <a:r>
              <a:rPr lang="en-US" sz="2200" dirty="0" smtClean="0"/>
              <a:t> then write </a:t>
            </a:r>
            <a:r>
              <a:rPr lang="en-US" sz="22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/>
              <a:t> as </a:t>
            </a:r>
            <a:r>
              <a:rPr lang="en-US" sz="2200" dirty="0" smtClean="0">
                <a:solidFill>
                  <a:srgbClr val="C32D2E"/>
                </a:solidFill>
              </a:rPr>
              <a:t>(C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,C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)</a:t>
            </a:r>
            <a:r>
              <a:rPr lang="en-US" sz="2200" dirty="0" smtClean="0"/>
              <a:t>, where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are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 bits each, and check if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/>
              <a:t> is a neighbor of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/>
              <a:t> in </a:t>
            </a:r>
            <a:r>
              <a:rPr lang="en-US" sz="2200" dirty="0" err="1" smtClean="0">
                <a:solidFill>
                  <a:srgbClr val="C32D2E"/>
                </a:solidFill>
              </a:rPr>
              <a:t>G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200" dirty="0" smtClean="0"/>
              <a:t>. This takes </a:t>
            </a:r>
            <a:r>
              <a:rPr lang="en-US" sz="2200" dirty="0" smtClean="0">
                <a:solidFill>
                  <a:srgbClr val="C32D2E"/>
                </a:solidFill>
              </a:rPr>
              <a:t>O(m)</a:t>
            </a:r>
            <a:r>
              <a:rPr lang="en-US" sz="2200" dirty="0" smtClean="0"/>
              <a:t> space.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18356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Proof:</a:t>
            </a:r>
            <a:r>
              <a:rPr lang="en-US" sz="2800" dirty="0" smtClean="0"/>
              <a:t>  …Thus, we’ve argued that </a:t>
            </a:r>
            <a:r>
              <a:rPr lang="en-US" sz="2800" dirty="0" smtClean="0">
                <a:solidFill>
                  <a:srgbClr val="C32D2E"/>
                </a:solidFill>
              </a:rPr>
              <a:t>|f(x)|</a:t>
            </a:r>
            <a:r>
              <a:rPr lang="en-US" sz="2800" dirty="0" smtClean="0"/>
              <a:t> has </a:t>
            </a:r>
            <a:r>
              <a:rPr lang="en-US" sz="2800" dirty="0" smtClean="0">
                <a:solidFill>
                  <a:srgbClr val="C32D2E"/>
                </a:solidFill>
              </a:rPr>
              <a:t>poly(|x|)</a:t>
            </a:r>
            <a:r>
              <a:rPr lang="en-US" sz="2800" dirty="0" smtClean="0"/>
              <a:t> length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Similarly, </a:t>
            </a:r>
            <a:r>
              <a:rPr lang="en-US" sz="2800" dirty="0" err="1" smtClean="0">
                <a:solidFill>
                  <a:schemeClr val="accent3"/>
                </a:solidFill>
              </a:rPr>
              <a:t>L’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/>
              <a:t>. </a:t>
            </a:r>
            <a:r>
              <a:rPr lang="en-US" sz="2800" dirty="0" smtClean="0"/>
              <a:t>So, </a:t>
            </a:r>
            <a:r>
              <a:rPr lang="en-US" sz="2800" dirty="0" smtClean="0">
                <a:solidFill>
                  <a:srgbClr val="C32D2E"/>
                </a:solidFill>
              </a:rPr>
              <a:t>f</a:t>
            </a:r>
            <a:r>
              <a:rPr lang="en-US" sz="2800" dirty="0" smtClean="0"/>
              <a:t> defines a log-space reduction from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. </a:t>
            </a: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120130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u="sng" dirty="0"/>
              <a:t>configuration</a:t>
            </a:r>
            <a:r>
              <a:rPr lang="en-US" sz="2800" u="sng" dirty="0"/>
              <a:t> </a:t>
            </a:r>
            <a:r>
              <a:rPr lang="en-US" sz="2800" i="1" u="sng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if and only if there’s a path from 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.       </a:t>
            </a:r>
          </a:p>
        </p:txBody>
      </p:sp>
    </p:spTree>
    <p:extLst>
      <p:ext uri="{BB962C8B-B14F-4D97-AF65-F5344CB8AC3E}">
        <p14:creationId xmlns:p14="http://schemas.microsoft.com/office/powerpoint/2010/main" val="62643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Recap: Relation between time &amp;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NSPACE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on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inputs.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compute the configuration graph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and check if there’s a </a:t>
            </a:r>
            <a:r>
              <a:rPr lang="en-US" sz="2800" b="1" u="sng" dirty="0" smtClean="0"/>
              <a:t>path</a:t>
            </a:r>
            <a:r>
              <a:rPr lang="en-US" sz="2800" dirty="0" smtClean="0"/>
              <a:t>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/>
              <a:t> </a:t>
            </a:r>
            <a:r>
              <a:rPr lang="en-US" sz="2800" dirty="0" smtClean="0"/>
              <a:t>. Running time is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54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PATH is </a:t>
            </a:r>
            <a:r>
              <a:rPr lang="en-US" dirty="0"/>
              <a:t>in NL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3"/>
                </a:solidFill>
              </a:rPr>
              <a:t>PATH 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a directed 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 </a:t>
            </a:r>
            <a:r>
              <a:rPr lang="en-US" sz="2800" dirty="0">
                <a:solidFill>
                  <a:schemeClr val="accent3"/>
                </a:solidFill>
              </a:rPr>
              <a:t>PATH</a:t>
            </a:r>
            <a:r>
              <a:rPr lang="en-US" sz="2800" dirty="0"/>
              <a:t> is in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67200" y="6096000"/>
            <a:ext cx="1295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05200" y="6096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UPATH is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Is </a:t>
            </a:r>
            <a:r>
              <a:rPr lang="en-US" sz="2200" dirty="0" smtClean="0">
                <a:solidFill>
                  <a:schemeClr val="accent3"/>
                </a:solidFill>
              </a:rPr>
              <a:t>PATH</a:t>
            </a:r>
            <a:r>
              <a:rPr lang="en-US" sz="2200" dirty="0" smtClean="0"/>
              <a:t> in </a:t>
            </a:r>
            <a:r>
              <a:rPr lang="en-US" sz="2200" dirty="0" smtClean="0">
                <a:solidFill>
                  <a:srgbClr val="0000FF"/>
                </a:solidFill>
              </a:rPr>
              <a:t>L</a:t>
            </a:r>
            <a:r>
              <a:rPr lang="en-US" sz="2200" dirty="0" smtClean="0"/>
              <a:t> ? </a:t>
            </a:r>
          </a:p>
          <a:p>
            <a:r>
              <a:rPr lang="en-US" sz="2200" dirty="0" smtClean="0"/>
              <a:t>…more on this later.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19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7840</TotalTime>
  <Words>5594</Words>
  <Application>Microsoft Macintosh PowerPoint</Application>
  <PresentationFormat>On-screen Show (4:3)</PresentationFormat>
  <Paragraphs>448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Solstice</vt:lpstr>
      <vt:lpstr>Computational Complexity Theory</vt:lpstr>
      <vt:lpstr>Recap: Relation between time &amp; space</vt:lpstr>
      <vt:lpstr>Recap: Configuration graph</vt:lpstr>
      <vt:lpstr>Recap: Configuration graph</vt:lpstr>
      <vt:lpstr>Recap: Configuration graph</vt:lpstr>
      <vt:lpstr>Recap: Configuration graph</vt:lpstr>
      <vt:lpstr>Recap: Relation between time &amp; space</vt:lpstr>
      <vt:lpstr>Recap: PATH is in NL</vt:lpstr>
      <vt:lpstr>Recap: UPATH is in L</vt:lpstr>
      <vt:lpstr>Recap: Savitch’s theorem</vt:lpstr>
      <vt:lpstr>Recap: Savitch’s theorem</vt:lpstr>
      <vt:lpstr>Recap: Savitch’s theorem</vt:lpstr>
      <vt:lpstr>Recap: Savitch’s theorem</vt:lpstr>
      <vt:lpstr>PSPACE-completeness</vt:lpstr>
      <vt:lpstr>PSPACE-completeness</vt:lpstr>
      <vt:lpstr>PSPACE-completeness</vt:lpstr>
      <vt:lpstr>A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Natural PSPACE-complete problem</vt:lpstr>
      <vt:lpstr>Adjacent configurations  </vt:lpstr>
      <vt:lpstr>Adjacent configurations</vt:lpstr>
      <vt:lpstr>Size of Δ0</vt:lpstr>
      <vt:lpstr>NL-completeness</vt:lpstr>
      <vt:lpstr>NL-completeness</vt:lpstr>
      <vt:lpstr>NL-completeness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Log-space reductions</vt:lpstr>
      <vt:lpstr>NL-completeness</vt:lpstr>
      <vt:lpstr>NL-completeness</vt:lpstr>
      <vt:lpstr>NL-completeness</vt:lpstr>
      <vt:lpstr>NL-completeness</vt:lpstr>
      <vt:lpstr>NL-completeness</vt:lpstr>
      <vt:lpstr>NL-completeness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1475</cp:revision>
  <dcterms:created xsi:type="dcterms:W3CDTF">2013-06-25T04:38:04Z</dcterms:created>
  <dcterms:modified xsi:type="dcterms:W3CDTF">2017-09-02T07:48:18Z</dcterms:modified>
</cp:coreProperties>
</file>