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0"/>
  </p:notesMasterIdLst>
  <p:sldIdLst>
    <p:sldId id="256" r:id="rId2"/>
    <p:sldId id="1003" r:id="rId3"/>
    <p:sldId id="1006" r:id="rId4"/>
    <p:sldId id="1009" r:id="rId5"/>
    <p:sldId id="1029" r:id="rId6"/>
    <p:sldId id="1032" r:id="rId7"/>
    <p:sldId id="1033" r:id="rId8"/>
    <p:sldId id="1034" r:id="rId9"/>
    <p:sldId id="1043" r:id="rId10"/>
    <p:sldId id="1050" r:id="rId11"/>
    <p:sldId id="1051" r:id="rId12"/>
    <p:sldId id="1052" r:id="rId13"/>
    <p:sldId id="1053" r:id="rId14"/>
    <p:sldId id="1054" r:id="rId15"/>
    <p:sldId id="1055" r:id="rId16"/>
    <p:sldId id="1056" r:id="rId17"/>
    <p:sldId id="1057" r:id="rId18"/>
    <p:sldId id="1058" r:id="rId19"/>
    <p:sldId id="1059" r:id="rId20"/>
    <p:sldId id="1060" r:id="rId21"/>
    <p:sldId id="1089" r:id="rId22"/>
    <p:sldId id="1061" r:id="rId23"/>
    <p:sldId id="1062" r:id="rId24"/>
    <p:sldId id="1063" r:id="rId25"/>
    <p:sldId id="1064" r:id="rId26"/>
    <p:sldId id="1065" r:id="rId27"/>
    <p:sldId id="1066" r:id="rId28"/>
    <p:sldId id="1067" r:id="rId29"/>
    <p:sldId id="1068" r:id="rId30"/>
    <p:sldId id="1069" r:id="rId31"/>
    <p:sldId id="1070" r:id="rId32"/>
    <p:sldId id="1071" r:id="rId33"/>
    <p:sldId id="1072" r:id="rId34"/>
    <p:sldId id="1073" r:id="rId35"/>
    <p:sldId id="1074" r:id="rId36"/>
    <p:sldId id="1075" r:id="rId37"/>
    <p:sldId id="1076" r:id="rId38"/>
    <p:sldId id="1077" r:id="rId39"/>
    <p:sldId id="1108" r:id="rId40"/>
    <p:sldId id="1078" r:id="rId41"/>
    <p:sldId id="1079" r:id="rId42"/>
    <p:sldId id="1080" r:id="rId43"/>
    <p:sldId id="1081" r:id="rId44"/>
    <p:sldId id="1082" r:id="rId45"/>
    <p:sldId id="1083" r:id="rId46"/>
    <p:sldId id="1087" r:id="rId47"/>
    <p:sldId id="1084" r:id="rId48"/>
    <p:sldId id="1086" r:id="rId49"/>
    <p:sldId id="1085" r:id="rId50"/>
    <p:sldId id="1090" r:id="rId51"/>
    <p:sldId id="1088" r:id="rId52"/>
    <p:sldId id="1091" r:id="rId53"/>
    <p:sldId id="1092" r:id="rId54"/>
    <p:sldId id="1093" r:id="rId55"/>
    <p:sldId id="1094" r:id="rId56"/>
    <p:sldId id="1095" r:id="rId57"/>
    <p:sldId id="1103" r:id="rId58"/>
    <p:sldId id="1097" r:id="rId59"/>
    <p:sldId id="1098" r:id="rId60"/>
    <p:sldId id="1101" r:id="rId61"/>
    <p:sldId id="1100" r:id="rId62"/>
    <p:sldId id="1102" r:id="rId63"/>
    <p:sldId id="1105" r:id="rId64"/>
    <p:sldId id="1104" r:id="rId65"/>
    <p:sldId id="1106" r:id="rId66"/>
    <p:sldId id="1107" r:id="rId67"/>
    <p:sldId id="1109" r:id="rId68"/>
    <p:sldId id="1110" r:id="rId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696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printerSettings" Target="printerSettings/printerSettings1.bin"/><Relationship Id="rId72" Type="http://schemas.openxmlformats.org/officeDocument/2006/relationships/commentAuthors" Target="commentAuthor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05/09/17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6388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9:</a:t>
            </a:r>
            <a:r>
              <a:rPr lang="en-US" sz="3400" dirty="0" smtClean="0">
                <a:solidFill>
                  <a:srgbClr val="0033CC"/>
                </a:solidFill>
              </a:rPr>
              <a:t>  Read once certificates;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NL = co-NL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54337" y="2679550"/>
            <a:ext cx="7756263" cy="1054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alternate characterization of NL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04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3880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u="sng" dirty="0"/>
              <a:t>l</a:t>
            </a:r>
            <a:r>
              <a:rPr lang="en-US" sz="2800" i="1" u="sng" dirty="0" smtClean="0"/>
              <a:t>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function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5955268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we define </a:t>
            </a:r>
            <a:r>
              <a:rPr lang="en-US" dirty="0" smtClean="0">
                <a:solidFill>
                  <a:schemeClr val="accent3"/>
                </a:solidFill>
              </a:rPr>
              <a:t>q(|x|)</a:t>
            </a:r>
            <a:r>
              <a:rPr lang="en-US" dirty="0" smtClean="0"/>
              <a:t> as a log function, meaning </a:t>
            </a:r>
            <a:r>
              <a:rPr lang="en-US" dirty="0" smtClean="0">
                <a:solidFill>
                  <a:srgbClr val="C32D2E"/>
                </a:solidFill>
              </a:rPr>
              <a:t>q(|x|) = O(log |x|)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89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function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66800" y="5955268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Should we define </a:t>
            </a:r>
            <a:r>
              <a:rPr lang="en-US" dirty="0" smtClean="0">
                <a:solidFill>
                  <a:schemeClr val="accent3"/>
                </a:solidFill>
              </a:rPr>
              <a:t>q(|x|)</a:t>
            </a:r>
            <a:r>
              <a:rPr lang="en-US" dirty="0" smtClean="0"/>
              <a:t> as a log function, meaning </a:t>
            </a:r>
            <a:r>
              <a:rPr lang="en-US" dirty="0" smtClean="0">
                <a:solidFill>
                  <a:srgbClr val="C32D2E"/>
                </a:solidFill>
              </a:rPr>
              <a:t>q(|x|) = O(log |x|)</a:t>
            </a:r>
            <a:r>
              <a:rPr lang="en-US" dirty="0" smtClean="0"/>
              <a:t> ?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…</a:t>
            </a:r>
            <a:r>
              <a:rPr lang="en-US" b="1" dirty="0" smtClean="0"/>
              <a:t>No, that’s too restrictive</a:t>
            </a:r>
            <a:r>
              <a:rPr lang="en-US" dirty="0" smtClean="0"/>
              <a:t>. That will imply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/>
                </a:solidFill>
              </a:rPr>
              <a:t>∈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542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&amp; a </a:t>
            </a:r>
            <a:r>
              <a:rPr lang="en-US" sz="2800" i="1" u="sng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so that </a:t>
            </a:r>
            <a:r>
              <a:rPr lang="en-US" dirty="0" smtClean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NL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has such a log-space verifier of the above kind?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653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it so that </a:t>
            </a:r>
            <a:r>
              <a:rPr lang="en-US" dirty="0" smtClean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NL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L</a:t>
            </a:r>
            <a:r>
              <a:rPr lang="en-US" dirty="0" smtClean="0"/>
              <a:t> has such a log-space verifier of the above kind?  </a:t>
            </a:r>
            <a:r>
              <a:rPr lang="en-US" b="1" dirty="0" smtClean="0"/>
              <a:t>Unfortunately not!!   </a:t>
            </a:r>
            <a:r>
              <a:rPr lang="en-US" dirty="0" smtClean="0">
                <a:solidFill>
                  <a:srgbClr val="660066"/>
                </a:solidFill>
              </a:rPr>
              <a:t>Exercise:</a:t>
            </a:r>
            <a:r>
              <a:rPr lang="en-US" dirty="0" smtClean="0"/>
              <a:t>  </a:t>
            </a:r>
            <a:r>
              <a:rPr lang="en-US" dirty="0">
                <a:solidFill>
                  <a:schemeClr val="accent3"/>
                </a:solidFill>
              </a:rPr>
              <a:t>L ∈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r>
              <a:rPr lang="en-US" dirty="0" smtClean="0"/>
              <a:t>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/>
              <a:t> has such a </a:t>
            </a:r>
            <a:r>
              <a:rPr lang="en-US" dirty="0" smtClean="0"/>
              <a:t>log-space verifier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5427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(first attempt) </a:t>
            </a:r>
            <a:r>
              <a:rPr lang="en-US" sz="2800" dirty="0" smtClean="0"/>
              <a:t>Suppose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language, and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43000" y="59436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Solution:</a:t>
            </a:r>
            <a:r>
              <a:rPr lang="en-US" dirty="0" smtClean="0"/>
              <a:t>  Make the certificate </a:t>
            </a:r>
            <a:r>
              <a:rPr lang="en-US" b="1" i="1" u="sng" dirty="0" smtClean="0"/>
              <a:t>read-one</a:t>
            </a:r>
            <a:r>
              <a:rPr lang="en-US" dirty="0"/>
              <a:t> </a:t>
            </a:r>
            <a:r>
              <a:rPr lang="en-US" dirty="0" smtClean="0"/>
              <a:t>as described next…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2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smtClean="0"/>
              <a:t>A tape is called a </a:t>
            </a:r>
            <a:r>
              <a:rPr lang="en-US" sz="2800" i="1" dirty="0" smtClean="0"/>
              <a:t>read-one tape</a:t>
            </a:r>
            <a:r>
              <a:rPr lang="en-US" sz="2800" dirty="0" smtClean="0"/>
              <a:t> if the head moves from left to right and </a:t>
            </a:r>
            <a:r>
              <a:rPr lang="en-US" sz="2800" u="sng" dirty="0" smtClean="0"/>
              <a:t>never turns back</a:t>
            </a:r>
            <a:r>
              <a:rPr lang="en-US" sz="2800" dirty="0" smtClean="0"/>
              <a:t>.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3145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/>
              <a:t>A</a:t>
            </a:r>
            <a:r>
              <a:rPr lang="en-US" sz="2800" dirty="0" smtClean="0"/>
              <a:t>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</a:t>
            </a:r>
            <a:r>
              <a:rPr lang="en-US" sz="2800" i="1" dirty="0" smtClean="0"/>
              <a:t>read-once certificates</a:t>
            </a:r>
            <a:r>
              <a:rPr lang="en-US" sz="2800" dirty="0" smtClean="0"/>
              <a:t> if there’s a </a:t>
            </a:r>
            <a:r>
              <a:rPr lang="en-US" sz="2800" i="1" dirty="0" smtClean="0"/>
              <a:t>log-space verifier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&amp; a </a:t>
            </a:r>
            <a:r>
              <a:rPr lang="en-US" sz="2800" i="1" dirty="0" smtClean="0"/>
              <a:t>poly-function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chemeClr val="accent3"/>
                </a:solidFill>
              </a:rPr>
              <a:t> x ∈ L           ∃u ∈ {0,1}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q(|x|)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M(</a:t>
            </a:r>
            <a:r>
              <a:rPr lang="en-US" sz="2800" dirty="0" err="1" smtClean="0">
                <a:solidFill>
                  <a:srgbClr val="C32D2E"/>
                </a:solidFill>
              </a:rPr>
              <a:t>x,u</a:t>
            </a:r>
            <a:r>
              <a:rPr lang="en-US" sz="2800" dirty="0" smtClean="0">
                <a:solidFill>
                  <a:srgbClr val="C32D2E"/>
                </a:solidFill>
              </a:rPr>
              <a:t>) = 1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u="sng" dirty="0" smtClean="0">
                <a:solidFill>
                  <a:srgbClr val="C32D2E"/>
                </a:solidFill>
              </a:rPr>
              <a:t>u </a:t>
            </a:r>
            <a:r>
              <a:rPr lang="en-US" sz="2800" u="sng" dirty="0" smtClean="0"/>
              <a:t>is given on a read-once input tape</a:t>
            </a:r>
            <a:r>
              <a:rPr lang="en-US" sz="2800" dirty="0" smtClean="0"/>
              <a:t> of</a:t>
            </a:r>
            <a:r>
              <a:rPr lang="en-US" sz="2800" dirty="0" smtClean="0">
                <a:solidFill>
                  <a:srgbClr val="C32D2E"/>
                </a:solidFill>
              </a:rPr>
              <a:t> M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4102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3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</a:t>
            </a:r>
            <a:r>
              <a:rPr lang="en-US" sz="2800" dirty="0"/>
              <a:t> </a:t>
            </a:r>
            <a:r>
              <a:rPr lang="en-US" sz="2800" dirty="0" smtClean="0"/>
              <a:t>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841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What kind of reductions will be suitable is guided by </a:t>
            </a:r>
            <a:r>
              <a:rPr lang="en-US" sz="2800" i="1" u="sng" dirty="0"/>
              <a:t>a complexity question</a:t>
            </a:r>
            <a:r>
              <a:rPr lang="en-US" sz="2800" dirty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 smtClean="0">
                <a:solidFill>
                  <a:srgbClr val="0000FF"/>
                </a:solidFill>
              </a:rPr>
              <a:t>P = PSPACE</a:t>
            </a:r>
            <a:r>
              <a:rPr lang="en-US" sz="2800" dirty="0" smtClean="0"/>
              <a:t> ? …use poly-time Karp reduction!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Definition.  </a:t>
            </a:r>
            <a:r>
              <a:rPr lang="en-US" sz="2800" dirty="0"/>
              <a:t>A language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is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PSPACE-</a:t>
            </a:r>
            <a:r>
              <a:rPr lang="en-US" sz="2800" i="1" dirty="0">
                <a:solidFill>
                  <a:srgbClr val="3366FF"/>
                </a:solidFill>
              </a:rPr>
              <a:t>hard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if for every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>
                <a:solidFill>
                  <a:schemeClr val="accent4"/>
                </a:solidFill>
              </a:rPr>
              <a:t> </a:t>
            </a:r>
            <a:r>
              <a:rPr lang="en-US" sz="2800" dirty="0"/>
              <a:t>in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  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>
                <a:solidFill>
                  <a:srgbClr val="CC0000"/>
                </a:solidFill>
              </a:rPr>
              <a:t>  L’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>
                <a:solidFill>
                  <a:srgbClr val="000000"/>
                </a:solidFill>
              </a:rPr>
              <a:t>Further,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PSPACE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then </a:t>
            </a:r>
            <a:r>
              <a:rPr lang="en-US" sz="2800" dirty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000000"/>
                </a:solidFill>
              </a:rPr>
              <a:t>is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3366FF"/>
                </a:solidFill>
              </a:rPr>
              <a:t>PSPACE-</a:t>
            </a:r>
            <a:r>
              <a:rPr lang="en-US" sz="2800" i="1" dirty="0" smtClean="0">
                <a:solidFill>
                  <a:srgbClr val="3366FF"/>
                </a:solidFill>
              </a:rPr>
              <a:t>complete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21233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Suppose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be an NTM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Think of a </a:t>
            </a:r>
            <a:r>
              <a:rPr lang="en-US" sz="2800" dirty="0"/>
              <a:t>verifier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</a:t>
            </a:r>
            <a:r>
              <a:rPr lang="en-US" sz="2800" dirty="0" smtClean="0"/>
              <a:t>that on input </a:t>
            </a:r>
            <a:r>
              <a:rPr lang="en-US" sz="2800" dirty="0">
                <a:solidFill>
                  <a:schemeClr val="accent3"/>
                </a:solidFill>
              </a:rPr>
              <a:t>(x,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) </a:t>
            </a:r>
            <a:r>
              <a:rPr lang="en-US" sz="2800" dirty="0" smtClean="0"/>
              <a:t>simulates </a:t>
            </a:r>
            <a:r>
              <a:rPr lang="en-US" sz="28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by using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</a:t>
            </a:r>
            <a:r>
              <a:rPr lang="en-US" sz="2800" dirty="0"/>
              <a:t>as the nondeterministic choices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Clearly </a:t>
            </a:r>
            <a:r>
              <a:rPr lang="en-US" sz="2800" dirty="0" smtClean="0">
                <a:solidFill>
                  <a:srgbClr val="C32D2E"/>
                </a:solidFill>
              </a:rPr>
              <a:t>|u| = poly(|x|)</a:t>
            </a:r>
            <a:r>
              <a:rPr lang="en-US" sz="2800" dirty="0" smtClean="0"/>
              <a:t>...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65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 </a:t>
            </a:r>
            <a:r>
              <a:rPr lang="en-US" sz="2800" dirty="0" smtClean="0"/>
              <a:t>…as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N,x</a:t>
            </a:r>
            <a:r>
              <a:rPr lang="en-US" sz="2800" dirty="0" smtClean="0"/>
              <a:t> has </a:t>
            </a:r>
            <a:r>
              <a:rPr lang="en-US" sz="2800" dirty="0" smtClean="0">
                <a:solidFill>
                  <a:srgbClr val="C32D2E"/>
                </a:solidFill>
              </a:rPr>
              <a:t>poly(|x|)</a:t>
            </a:r>
            <a:r>
              <a:rPr lang="en-US" sz="2800" dirty="0" smtClean="0"/>
              <a:t> configurations.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scans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from left to right without moving its head backward. So,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is a read-once certificate satisfying,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      x </a:t>
            </a:r>
            <a:r>
              <a:rPr lang="en-US" sz="2800" dirty="0">
                <a:solidFill>
                  <a:schemeClr val="accent3"/>
                </a:solidFill>
              </a:rPr>
              <a:t>∈ L           ∃u ∈ {0,1</a:t>
            </a:r>
            <a:r>
              <a:rPr lang="en-US" sz="2800" dirty="0" smtClean="0">
                <a:solidFill>
                  <a:schemeClr val="accent3"/>
                </a:solidFill>
              </a:rPr>
              <a:t>}</a:t>
            </a:r>
            <a:r>
              <a:rPr lang="en-US" sz="2800" baseline="30000" dirty="0" smtClean="0">
                <a:solidFill>
                  <a:schemeClr val="accent3"/>
                </a:solidFill>
              </a:rPr>
              <a:t>poly(</a:t>
            </a:r>
            <a:r>
              <a:rPr lang="en-US" sz="2800" baseline="30000" dirty="0">
                <a:solidFill>
                  <a:schemeClr val="accent3"/>
                </a:solidFill>
              </a:rPr>
              <a:t>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1</a:t>
            </a:r>
            <a:r>
              <a:rPr lang="en-US" sz="2800" dirty="0" smtClean="0"/>
              <a:t> </a:t>
            </a:r>
            <a:endParaRPr lang="en-US" sz="26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6324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547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Suppose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/>
              <a:t>has read-once </a:t>
            </a:r>
            <a:r>
              <a:rPr lang="en-US" sz="2800" dirty="0" smtClean="0"/>
              <a:t>certificates,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 log-space verifier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</a:t>
            </a:r>
            <a:r>
              <a:rPr lang="en-US" sz="2800" dirty="0" smtClean="0">
                <a:solidFill>
                  <a:schemeClr val="accent3"/>
                </a:solidFill>
              </a:rPr>
              <a:t>x </a:t>
            </a:r>
            <a:r>
              <a:rPr lang="en-US" sz="2800" dirty="0">
                <a:solidFill>
                  <a:schemeClr val="accent3"/>
                </a:solidFill>
              </a:rPr>
              <a:t>∈ L           ∃u ∈ {0,1}</a:t>
            </a:r>
            <a:r>
              <a:rPr lang="en-US" sz="2800" baseline="30000" dirty="0">
                <a:solidFill>
                  <a:schemeClr val="accent3"/>
                </a:solidFill>
              </a:rPr>
              <a:t>q(|x|)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5943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1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Now, think of an NTM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that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starts simulating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It guesses the bits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and when required during the simulation. As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 is read-once for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, there’s no need for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to store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9038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Certificate definition of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, it will be useful to have a </a:t>
            </a:r>
            <a:r>
              <a:rPr lang="en-US" sz="2800" i="1" dirty="0" smtClean="0"/>
              <a:t>certificate-verifier</a:t>
            </a:r>
            <a:r>
              <a:rPr lang="en-US" sz="2800" dirty="0" smtClean="0"/>
              <a:t> definition of the class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see how it helps in proving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/>
              <a:t> </a:t>
            </a:r>
            <a:r>
              <a:rPr lang="en-US" sz="2800" dirty="0" smtClean="0"/>
              <a:t>i.e. showing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600" dirty="0" smtClean="0">
                <a:solidFill>
                  <a:srgbClr val="C32D2E"/>
                </a:solidFill>
              </a:rPr>
              <a:t>   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>
                <a:solidFill>
                  <a:srgbClr val="C32D2E"/>
                </a:solidFill>
              </a:rPr>
              <a:t>G</a:t>
            </a:r>
            <a:r>
              <a:rPr lang="en-US" sz="2600" dirty="0"/>
              <a:t> 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has read-once certificates.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/>
              <a:t> So,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is a log-space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574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667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11737" y="267955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888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 if 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co-NL complete</a:t>
            </a:r>
            <a:r>
              <a:rPr lang="en-US" sz="2800" dirty="0" smtClean="0"/>
              <a:t> if </a:t>
            </a:r>
            <a:r>
              <a:rPr lang="en-US" sz="2800" dirty="0">
                <a:solidFill>
                  <a:srgbClr val="C32D2E"/>
                </a:solidFill>
              </a:rPr>
              <a:t>L 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>
                <a:solidFill>
                  <a:srgbClr val="000000"/>
                </a:solidFill>
              </a:rPr>
              <a:t> and for </a:t>
            </a:r>
            <a:r>
              <a:rPr lang="en-US" sz="2800" dirty="0" smtClean="0"/>
              <a:t>every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</a:t>
            </a:r>
            <a:r>
              <a:rPr lang="en-US" sz="2600" dirty="0" smtClean="0">
                <a:solidFill>
                  <a:srgbClr val="C32D2E"/>
                </a:solidFill>
              </a:rPr>
              <a:t>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32D2E"/>
                </a:solidFill>
              </a:rPr>
              <a:t>G</a:t>
            </a:r>
            <a:r>
              <a:rPr lang="en-US" sz="2600" dirty="0" smtClean="0"/>
              <a:t> </a:t>
            </a:r>
            <a:r>
              <a:rPr lang="en-US" sz="2600" dirty="0"/>
              <a:t>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PATH </a:t>
            </a:r>
            <a:r>
              <a:rPr lang="en-US" sz="2800" dirty="0" smtClean="0"/>
              <a:t>is co-NL complete under log-space reduction.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553200" y="15240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3886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4343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 if  </a:t>
            </a:r>
            <a:r>
              <a:rPr lang="en-US" sz="2800" dirty="0" smtClean="0">
                <a:solidFill>
                  <a:srgbClr val="C32D2E"/>
                </a:solidFill>
              </a:rPr>
              <a:t>L 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co-NL complete if </a:t>
            </a:r>
            <a:r>
              <a:rPr lang="en-US" sz="2800" dirty="0">
                <a:solidFill>
                  <a:srgbClr val="C32D2E"/>
                </a:solidFill>
              </a:rPr>
              <a:t>L 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>
                <a:solidFill>
                  <a:srgbClr val="000000"/>
                </a:solidFill>
              </a:rPr>
              <a:t> and for </a:t>
            </a:r>
            <a:r>
              <a:rPr lang="en-US" sz="2800" dirty="0" smtClean="0"/>
              <a:t>every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co-NL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C32D2E"/>
                </a:solidFill>
              </a:rPr>
              <a:t>   </a:t>
            </a:r>
            <a:r>
              <a:rPr lang="en-US" sz="2600" dirty="0" smtClean="0">
                <a:solidFill>
                  <a:srgbClr val="C32D2E"/>
                </a:solidFill>
              </a:rPr>
              <a:t>PATH </a:t>
            </a:r>
            <a:r>
              <a:rPr lang="en-US" sz="2600" dirty="0">
                <a:solidFill>
                  <a:srgbClr val="C32D2E"/>
                </a:solidFill>
              </a:rPr>
              <a:t>= </a:t>
            </a:r>
            <a:r>
              <a:rPr lang="en-US" sz="2600" dirty="0"/>
              <a:t>{</a:t>
            </a:r>
            <a:r>
              <a:rPr lang="en-US" sz="2600" dirty="0">
                <a:solidFill>
                  <a:srgbClr val="C32D2E"/>
                </a:solidFill>
              </a:rPr>
              <a:t>(</a:t>
            </a:r>
            <a:r>
              <a:rPr lang="en-US" sz="2600" dirty="0" err="1">
                <a:solidFill>
                  <a:srgbClr val="C32D2E"/>
                </a:solidFill>
              </a:rPr>
              <a:t>G,s,t</a:t>
            </a:r>
            <a:r>
              <a:rPr lang="en-US" sz="2600" dirty="0">
                <a:solidFill>
                  <a:srgbClr val="C32D2E"/>
                </a:solidFill>
              </a:rPr>
              <a:t>)</a:t>
            </a:r>
            <a:r>
              <a:rPr lang="en-US" sz="2600" dirty="0"/>
              <a:t>: 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C32D2E"/>
                </a:solidFill>
              </a:rPr>
              <a:t>G</a:t>
            </a:r>
            <a:r>
              <a:rPr lang="en-US" sz="2600" dirty="0" smtClean="0"/>
              <a:t> </a:t>
            </a:r>
            <a:r>
              <a:rPr lang="en-US" sz="2600" dirty="0"/>
              <a:t>is a digraph with </a:t>
            </a:r>
            <a:r>
              <a:rPr lang="en-US" sz="2600" u="sng" dirty="0"/>
              <a:t>no</a:t>
            </a:r>
            <a:r>
              <a:rPr lang="en-US" sz="2600" dirty="0"/>
              <a:t> path from </a:t>
            </a:r>
            <a:r>
              <a:rPr lang="en-US" sz="2600" dirty="0">
                <a:solidFill>
                  <a:srgbClr val="C32D2E"/>
                </a:solidFill>
              </a:rPr>
              <a:t>s</a:t>
            </a:r>
            <a:r>
              <a:rPr lang="en-US" sz="2600" dirty="0"/>
              <a:t> to </a:t>
            </a:r>
            <a:r>
              <a:rPr lang="en-US" sz="2600" dirty="0">
                <a:solidFill>
                  <a:srgbClr val="C32D2E"/>
                </a:solidFill>
              </a:rPr>
              <a:t>t</a:t>
            </a:r>
            <a:r>
              <a:rPr lang="en-US" sz="2600" dirty="0" smtClean="0"/>
              <a:t>}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PATH </a:t>
            </a:r>
            <a:r>
              <a:rPr lang="en-US" sz="2800" dirty="0" smtClean="0"/>
              <a:t>is co-NL complete under log-space reduction.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If </a:t>
            </a:r>
            <a:r>
              <a:rPr lang="en-US" sz="2800" dirty="0" smtClean="0">
                <a:solidFill>
                  <a:schemeClr val="accent3"/>
                </a:solidFill>
              </a:rPr>
              <a:t>L’</a:t>
            </a:r>
            <a:r>
              <a:rPr lang="en-US" sz="2800" dirty="0" smtClean="0"/>
              <a:t> log-space reduces to a language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then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  So, if </a:t>
            </a:r>
            <a:r>
              <a:rPr lang="en-US" sz="2800" dirty="0" smtClean="0">
                <a:solidFill>
                  <a:srgbClr val="C32D2E"/>
                </a:solidFill>
              </a:rPr>
              <a:t>PATH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then </a:t>
            </a:r>
            <a:r>
              <a:rPr lang="en-US" sz="2800" dirty="0" smtClean="0">
                <a:solidFill>
                  <a:srgbClr val="0000FF"/>
                </a:solidFill>
              </a:rPr>
              <a:t>NL = co-NL</a:t>
            </a:r>
            <a:r>
              <a:rPr lang="en-US" sz="2800" dirty="0" smtClean="0"/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762000" y="33528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553200" y="1524000"/>
            <a:ext cx="2286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676400" y="38862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71800" y="5715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8765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It is sufficient to show </a:t>
            </a:r>
            <a:r>
              <a:rPr lang="en-US" sz="2800" dirty="0"/>
              <a:t>that there’s a </a:t>
            </a:r>
            <a:r>
              <a:rPr lang="en-US" sz="2800" i="1" dirty="0"/>
              <a:t>log-space verifier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&amp; a </a:t>
            </a:r>
            <a:r>
              <a:rPr lang="en-US" sz="2800" i="1" dirty="0"/>
              <a:t>poly-function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q</a:t>
            </a:r>
            <a:r>
              <a:rPr lang="en-US" sz="2800" dirty="0"/>
              <a:t> </a:t>
            </a:r>
            <a:r>
              <a:rPr lang="en-US" sz="2800" dirty="0" err="1"/>
              <a:t>s.t</a:t>
            </a:r>
            <a:r>
              <a:rPr lang="en-US" sz="2800" dirty="0" err="1" smtClean="0"/>
              <a:t>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</a:t>
            </a:r>
            <a:r>
              <a:rPr lang="en-US" sz="2800" dirty="0" smtClean="0">
                <a:solidFill>
                  <a:schemeClr val="accent3"/>
                </a:solidFill>
              </a:rPr>
              <a:t>x </a:t>
            </a:r>
            <a:r>
              <a:rPr lang="en-US" sz="2800" dirty="0">
                <a:solidFill>
                  <a:schemeClr val="accent3"/>
                </a:solidFill>
              </a:rPr>
              <a:t>∈ PATH           ∃u ∈ {0,1}</a:t>
            </a:r>
            <a:r>
              <a:rPr lang="en-US" sz="2800" baseline="30000" dirty="0">
                <a:solidFill>
                  <a:schemeClr val="accent3"/>
                </a:solidFill>
              </a:rPr>
              <a:t>q(|x|)</a:t>
            </a:r>
            <a:r>
              <a:rPr lang="en-US" sz="2800" dirty="0"/>
              <a:t> </a:t>
            </a:r>
            <a:r>
              <a:rPr lang="en-US" sz="2800" dirty="0" err="1"/>
              <a:t>s.t.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M(</a:t>
            </a:r>
            <a:r>
              <a:rPr lang="en-US" sz="2800" dirty="0" err="1">
                <a:solidFill>
                  <a:srgbClr val="C32D2E"/>
                </a:solidFill>
              </a:rPr>
              <a:t>x,u</a:t>
            </a:r>
            <a:r>
              <a:rPr lang="en-US" sz="2800" dirty="0">
                <a:solidFill>
                  <a:srgbClr val="C32D2E"/>
                </a:solidFill>
              </a:rPr>
              <a:t>) = 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C32D2E"/>
                </a:solidFill>
              </a:rPr>
              <a:t>   </a:t>
            </a:r>
            <a:r>
              <a:rPr lang="en-US" sz="2800" dirty="0">
                <a:solidFill>
                  <a:srgbClr val="000000"/>
                </a:solidFill>
              </a:rPr>
              <a:t>where </a:t>
            </a:r>
            <a:r>
              <a:rPr lang="en-US" sz="2800" dirty="0">
                <a:solidFill>
                  <a:srgbClr val="C32D2E"/>
                </a:solidFill>
              </a:rPr>
              <a:t>u </a:t>
            </a:r>
            <a:r>
              <a:rPr lang="en-US" sz="2800" dirty="0"/>
              <a:t>is given on a read-once input tape of</a:t>
            </a:r>
            <a:r>
              <a:rPr lang="en-US" sz="2800" dirty="0">
                <a:solidFill>
                  <a:srgbClr val="C32D2E"/>
                </a:solidFill>
              </a:rPr>
              <a:t> M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Let us focus </a:t>
            </a:r>
            <a:r>
              <a:rPr lang="en-US" sz="2800" dirty="0">
                <a:solidFill>
                  <a:srgbClr val="000000"/>
                </a:solidFill>
              </a:rPr>
              <a:t>on </a:t>
            </a:r>
            <a:r>
              <a:rPr lang="en-US" sz="2800" dirty="0" smtClean="0">
                <a:solidFill>
                  <a:srgbClr val="000000"/>
                </a:solidFill>
              </a:rPr>
              <a:t>forming a </a:t>
            </a:r>
            <a:r>
              <a:rPr lang="en-US" sz="2800" u="sng" dirty="0">
                <a:solidFill>
                  <a:srgbClr val="000000"/>
                </a:solidFill>
              </a:rPr>
              <a:t>read-once certificate </a:t>
            </a:r>
            <a:r>
              <a:rPr lang="en-US" sz="2800" u="sng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that </a:t>
            </a:r>
            <a:r>
              <a:rPr lang="en-US" sz="2800" dirty="0"/>
              <a:t>convinces a verifier that there’s no path from </a:t>
            </a:r>
            <a:r>
              <a:rPr lang="en-US" sz="2800" dirty="0">
                <a:solidFill>
                  <a:schemeClr val="accent3"/>
                </a:solidFill>
              </a:rPr>
              <a:t>s</a:t>
            </a:r>
            <a:r>
              <a:rPr lang="en-US" sz="2800" dirty="0"/>
              <a:t> to </a:t>
            </a:r>
            <a:r>
              <a:rPr lang="en-US" sz="2800" dirty="0">
                <a:solidFill>
                  <a:srgbClr val="C32D2E"/>
                </a:solidFill>
              </a:rPr>
              <a:t>t</a:t>
            </a:r>
            <a:r>
              <a:rPr lang="en-US" sz="2800" dirty="0"/>
              <a:t>…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52600" y="28956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Left-Right Arrow 10"/>
          <p:cNvSpPr/>
          <p:nvPr/>
        </p:nvSpPr>
        <p:spPr>
          <a:xfrm>
            <a:off x="2971800" y="30480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323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Oval 3"/>
          <p:cNvSpPr/>
          <p:nvPr/>
        </p:nvSpPr>
        <p:spPr>
          <a:xfrm>
            <a:off x="3276600" y="3810000"/>
            <a:ext cx="1828800" cy="1752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114800" y="46482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800600" y="4343400"/>
            <a:ext cx="76200" cy="76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urved Connector 6"/>
          <p:cNvCxnSpPr>
            <a:stCxn id="5" idx="5"/>
            <a:endCxn id="12" idx="0"/>
          </p:cNvCxnSpPr>
          <p:nvPr/>
        </p:nvCxnSpPr>
        <p:spPr>
          <a:xfrm rot="5400000" flipH="1" flipV="1">
            <a:off x="4324349" y="4198891"/>
            <a:ext cx="369841" cy="658859"/>
          </a:xfrm>
          <a:prstGeom prst="curvedConnector5">
            <a:avLst>
              <a:gd name="adj1" fmla="val -61810"/>
              <a:gd name="adj2" fmla="val 47955"/>
              <a:gd name="adj3" fmla="val 161810"/>
            </a:avLst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57600" y="39624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Path of length </a:t>
            </a:r>
            <a:r>
              <a:rPr lang="en-US" sz="1400" dirty="0" smtClean="0">
                <a:solidFill>
                  <a:schemeClr val="accent3"/>
                </a:solidFill>
              </a:rPr>
              <a:t>≤ </a:t>
            </a:r>
            <a:r>
              <a:rPr lang="en-US" sz="1400" dirty="0" err="1" smtClean="0">
                <a:solidFill>
                  <a:schemeClr val="accent3"/>
                </a:solidFill>
              </a:rPr>
              <a:t>i</a:t>
            </a:r>
            <a:endParaRPr lang="en-US" sz="1400" dirty="0">
              <a:solidFill>
                <a:schemeClr val="accent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86200" y="4572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3800" y="5638800"/>
            <a:ext cx="236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k</a:t>
            </a:r>
            <a:r>
              <a:rPr lang="en-US" baseline="-25000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 nodes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4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i="1" dirty="0" smtClean="0">
                <a:solidFill>
                  <a:srgbClr val="000000"/>
                </a:solidFill>
              </a:rPr>
              <a:t>quantified Boolean formula (QBF)</a:t>
            </a:r>
            <a:r>
              <a:rPr lang="en-US" sz="2800" dirty="0" smtClean="0">
                <a:solidFill>
                  <a:srgbClr val="000000"/>
                </a:solidFill>
              </a:rPr>
              <a:t> is a formula of the form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 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>
                <a:solidFill>
                  <a:schemeClr val="accent3"/>
                </a:solidFill>
              </a:rPr>
              <a:t> …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 x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r>
              <a:rPr lang="en-US" sz="2800" dirty="0" smtClean="0">
                <a:solidFill>
                  <a:srgbClr val="CC0000"/>
                </a:solidFill>
              </a:rPr>
              <a:t>, …,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A QBF is either </a:t>
            </a:r>
            <a:r>
              <a:rPr lang="en-US" sz="2800" i="1" u="sng" dirty="0" smtClean="0">
                <a:solidFill>
                  <a:srgbClr val="000000"/>
                </a:solidFill>
              </a:rPr>
              <a:t>true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i="1" u="sng" dirty="0" smtClean="0">
                <a:solidFill>
                  <a:srgbClr val="000000"/>
                </a:solidFill>
              </a:rPr>
              <a:t>false</a:t>
            </a:r>
            <a:r>
              <a:rPr lang="en-US" sz="2800" dirty="0" smtClean="0">
                <a:solidFill>
                  <a:srgbClr val="000000"/>
                </a:solidFill>
              </a:rPr>
              <a:t> as all variables are quantified. This is unlike a formula we’ve seen before where variables were </a:t>
            </a:r>
            <a:r>
              <a:rPr lang="en-US" sz="2800" u="sng" dirty="0" err="1" smtClean="0">
                <a:solidFill>
                  <a:srgbClr val="000000"/>
                </a:solidFill>
              </a:rPr>
              <a:t>unquantified</a:t>
            </a:r>
            <a:r>
              <a:rPr lang="en-US" sz="2800" u="sng" dirty="0" smtClean="0">
                <a:solidFill>
                  <a:srgbClr val="000000"/>
                </a:solidFill>
              </a:rPr>
              <a:t>/free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219200" y="2895600"/>
            <a:ext cx="76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219200" y="2895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219200" y="2819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38200" y="34290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Quantifiers </a:t>
            </a:r>
            <a:r>
              <a:rPr lang="en-US" dirty="0" smtClean="0">
                <a:solidFill>
                  <a:srgbClr val="C32D2E"/>
                </a:solidFill>
              </a:rPr>
              <a:t>∃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C32D2E"/>
                </a:solidFill>
              </a:rPr>
              <a:t>∀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 rot="16200000">
            <a:off x="5029200" y="2133599"/>
            <a:ext cx="304800" cy="1981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267200" y="335280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Just a formula on </a:t>
            </a:r>
            <a:r>
              <a:rPr lang="en-US" dirty="0"/>
              <a:t>B</a:t>
            </a:r>
            <a:r>
              <a:rPr lang="en-US" dirty="0" smtClean="0"/>
              <a:t>oolean variables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60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  <a:endParaRPr lang="en-US" sz="2400" baseline="-250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824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 So, after reading </a:t>
            </a:r>
            <a:r>
              <a:rPr lang="en-US" sz="2400" dirty="0">
                <a:solidFill>
                  <a:srgbClr val="C32D2E"/>
                </a:solidFill>
              </a:rPr>
              <a:t>(u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u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, …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 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</a:t>
            </a:r>
            <a:r>
              <a:rPr lang="en-US" sz="2400" dirty="0" smtClean="0"/>
              <a:t>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, the number of nodes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  <a:endParaRPr lang="en-US" sz="2400" baseline="-250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803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 smtClean="0">
                <a:solidFill>
                  <a:srgbClr val="C32D2E"/>
                </a:solidFill>
              </a:rPr>
              <a:t> = (</a:t>
            </a:r>
            <a:r>
              <a:rPr lang="en-US" sz="2800" dirty="0" err="1" smtClean="0">
                <a:solidFill>
                  <a:srgbClr val="C32D2E"/>
                </a:solidFill>
              </a:rPr>
              <a:t>G,s,t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. Let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the number of nodes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Let </a:t>
            </a:r>
            <a:r>
              <a:rPr lang="en-US" sz="2800" dirty="0" err="1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= no. of nodes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by a path of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length at most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32D2E"/>
                </a:solidFill>
              </a:rPr>
              <a:t>G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Read-once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of the form </a:t>
            </a:r>
            <a:r>
              <a:rPr lang="en-US" sz="2800" dirty="0" smtClean="0">
                <a:solidFill>
                  <a:srgbClr val="C32D2E"/>
                </a:solidFill>
              </a:rPr>
              <a:t>(u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, v)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where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>
                <a:solidFill>
                  <a:srgbClr val="000000"/>
                </a:solidFill>
              </a:rPr>
              <a:t>’s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are strings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</a:t>
            </a:r>
            <a:r>
              <a:rPr lang="en-US" sz="2400" dirty="0" smtClean="0">
                <a:solidFill>
                  <a:srgbClr val="000000"/>
                </a:solidFill>
              </a:rPr>
              <a:t>(1)  reading until </a:t>
            </a:r>
            <a:r>
              <a:rPr lang="en-US" sz="2400" dirty="0" smtClean="0">
                <a:solidFill>
                  <a:srgbClr val="C32D2E"/>
                </a:solidFill>
              </a:rPr>
              <a:t>(u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 u</a:t>
            </a:r>
            <a:r>
              <a:rPr lang="en-US" sz="2400" baseline="-25000" dirty="0" smtClean="0">
                <a:solidFill>
                  <a:srgbClr val="C32D2E"/>
                </a:solidFill>
              </a:rPr>
              <a:t>2</a:t>
            </a:r>
            <a:r>
              <a:rPr lang="en-US" sz="2400" dirty="0" smtClean="0">
                <a:solidFill>
                  <a:srgbClr val="C32D2E"/>
                </a:solidFill>
              </a:rPr>
              <a:t>, …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 in a read-once fashion,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knows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        correctly the value of </a:t>
            </a:r>
            <a:r>
              <a:rPr lang="en-US" sz="2400" dirty="0" err="1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000000"/>
                </a:solidFill>
              </a:rPr>
              <a:t>. So, after reading </a:t>
            </a:r>
            <a:r>
              <a:rPr lang="en-US" sz="2400" dirty="0">
                <a:solidFill>
                  <a:srgbClr val="C32D2E"/>
                </a:solidFill>
              </a:rPr>
              <a:t>(u</a:t>
            </a:r>
            <a:r>
              <a:rPr lang="en-US" sz="2400" baseline="-25000" dirty="0">
                <a:solidFill>
                  <a:srgbClr val="C32D2E"/>
                </a:solidFill>
              </a:rPr>
              <a:t>1</a:t>
            </a:r>
            <a:r>
              <a:rPr lang="en-US" sz="2400" dirty="0">
                <a:solidFill>
                  <a:srgbClr val="C32D2E"/>
                </a:solidFill>
              </a:rPr>
              <a:t>, u</a:t>
            </a:r>
            <a:r>
              <a:rPr lang="en-US" sz="2400" baseline="-25000" dirty="0">
                <a:solidFill>
                  <a:srgbClr val="C32D2E"/>
                </a:solidFill>
              </a:rPr>
              <a:t>2</a:t>
            </a:r>
            <a:r>
              <a:rPr lang="en-US" sz="2400" dirty="0">
                <a:solidFill>
                  <a:srgbClr val="C32D2E"/>
                </a:solidFill>
              </a:rPr>
              <a:t>, …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32D2E"/>
                </a:solidFill>
              </a:rPr>
              <a:t> M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</a:t>
            </a:r>
            <a:r>
              <a:rPr lang="en-US" sz="2400" dirty="0" smtClean="0"/>
              <a:t>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, the number of nodes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(2)  </a:t>
            </a:r>
            <a:r>
              <a:rPr lang="en-US" sz="2400" dirty="0" smtClean="0">
                <a:solidFill>
                  <a:schemeClr val="accent3"/>
                </a:solidFill>
              </a:rPr>
              <a:t>v</a:t>
            </a:r>
            <a:r>
              <a:rPr lang="en-US" sz="2400" dirty="0" smtClean="0">
                <a:solidFill>
                  <a:srgbClr val="000000"/>
                </a:solidFill>
              </a:rPr>
              <a:t> then convinces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 (which already knows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000000"/>
                </a:solidFill>
              </a:rPr>
              <a:t>) that </a:t>
            </a:r>
            <a:r>
              <a:rPr lang="en-US" sz="2400" dirty="0" smtClean="0">
                <a:solidFill>
                  <a:srgbClr val="C32D2E"/>
                </a:solidFill>
              </a:rPr>
              <a:t>t</a:t>
            </a:r>
            <a:r>
              <a:rPr lang="en-US" sz="2400" dirty="0" smtClean="0">
                <a:solidFill>
                  <a:srgbClr val="000000"/>
                </a:solidFill>
              </a:rPr>
              <a:t> is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            not one of the </a:t>
            </a:r>
            <a:r>
              <a:rPr lang="en-US" sz="2400" dirty="0" smtClean="0">
                <a:solidFill>
                  <a:srgbClr val="C32D2E"/>
                </a:solidFill>
              </a:rPr>
              <a:t>k</a:t>
            </a:r>
            <a:r>
              <a:rPr lang="en-US" sz="2400" baseline="-25000" dirty="0" smtClean="0">
                <a:solidFill>
                  <a:srgbClr val="C32D2E"/>
                </a:solidFill>
              </a:rPr>
              <a:t>m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vertices reachable from </a:t>
            </a:r>
            <a:r>
              <a:rPr lang="en-US" sz="2400" dirty="0" smtClean="0">
                <a:solidFill>
                  <a:srgbClr val="C32D2E"/>
                </a:solidFill>
              </a:rPr>
              <a:t>s</a:t>
            </a:r>
            <a:r>
              <a:rPr lang="en-US" sz="2400" dirty="0" smtClean="0">
                <a:solidFill>
                  <a:srgbClr val="000000"/>
                </a:solidFill>
              </a:rPr>
              <a:t>.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55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393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9144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9600" y="5257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claimed value of </a:t>
            </a:r>
            <a:r>
              <a:rPr lang="en-US" dirty="0" err="1" smtClean="0">
                <a:solidFill>
                  <a:schemeClr val="accent3"/>
                </a:solidFill>
              </a:rPr>
              <a:t>k</a:t>
            </a:r>
            <a:r>
              <a:rPr lang="en-US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dirty="0" smtClean="0">
                <a:solidFill>
                  <a:schemeClr val="accent3"/>
                </a:solidFill>
              </a:rPr>
              <a:t>. O(log m)</a:t>
            </a:r>
            <a:r>
              <a:rPr lang="en-US" dirty="0" smtClean="0">
                <a:solidFill>
                  <a:srgbClr val="000000"/>
                </a:solidFill>
              </a:rPr>
              <a:t> bits required.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Left Brace 7"/>
          <p:cNvSpPr/>
          <p:nvPr/>
        </p:nvSpPr>
        <p:spPr>
          <a:xfrm rot="16200000">
            <a:off x="1943100" y="3771901"/>
            <a:ext cx="304800" cy="19049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/>
          <p:cNvSpPr/>
          <p:nvPr/>
        </p:nvSpPr>
        <p:spPr>
          <a:xfrm rot="16200000">
            <a:off x="3771902" y="3848100"/>
            <a:ext cx="304800" cy="1752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Left Brace 34"/>
          <p:cNvSpPr/>
          <p:nvPr/>
        </p:nvSpPr>
        <p:spPr>
          <a:xfrm rot="16200000">
            <a:off x="7429501" y="3771898"/>
            <a:ext cx="304800" cy="190500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6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3716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066800" y="5257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Index of a vertex.  </a:t>
            </a:r>
            <a:r>
              <a:rPr lang="en-US" dirty="0" smtClean="0">
                <a:solidFill>
                  <a:schemeClr val="accent3"/>
                </a:solidFill>
              </a:rPr>
              <a:t>O(log m)</a:t>
            </a:r>
            <a:r>
              <a:rPr lang="en-US" dirty="0" smtClean="0">
                <a:solidFill>
                  <a:srgbClr val="000000"/>
                </a:solidFill>
              </a:rPr>
              <a:t> bits required.</a:t>
            </a:r>
            <a:endParaRPr lang="en-US" baseline="-25000" dirty="0">
              <a:solidFill>
                <a:srgbClr val="0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102399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7526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447800" y="5257800"/>
            <a:ext cx="243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Indicator bit that indicates if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is reachable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by a path of length </a:t>
            </a:r>
            <a:r>
              <a:rPr lang="en-US" dirty="0" smtClean="0">
                <a:solidFill>
                  <a:srgbClr val="C32D2E"/>
                </a:solidFill>
              </a:rPr>
              <a:t>≤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285347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286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905000" y="52578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 smtClean="0">
                <a:solidFill>
                  <a:srgbClr val="C32D2E"/>
                </a:solidFill>
              </a:rPr>
              <a:t>1</a:t>
            </a:r>
            <a:r>
              <a:rPr lang="en-US" dirty="0" smtClean="0"/>
              <a:t> then give a path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3"/>
                </a:solidFill>
              </a:rPr>
              <a:t>O(m log m)</a:t>
            </a:r>
            <a:r>
              <a:rPr lang="en-US" dirty="0" smtClean="0"/>
              <a:t> bits required for this.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6086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56225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5105400" y="2438400"/>
            <a:ext cx="1981200" cy="4572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tx1">
                <a:alpha val="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13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PSPACE-complete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 </a:t>
            </a:r>
            <a:r>
              <a:rPr lang="en-US" sz="2800" dirty="0" smtClean="0">
                <a:solidFill>
                  <a:schemeClr val="accent3"/>
                </a:solidFill>
              </a:rPr>
              <a:t>TQBF </a:t>
            </a:r>
            <a:r>
              <a:rPr lang="en-US" sz="2800" dirty="0" smtClean="0"/>
              <a:t>is the set of </a:t>
            </a:r>
            <a:r>
              <a:rPr lang="en-US" sz="2800" b="1" i="1" u="sng" dirty="0" smtClean="0"/>
              <a:t>true</a:t>
            </a:r>
            <a:r>
              <a:rPr lang="en-US" sz="2800" dirty="0" smtClean="0"/>
              <a:t> quantified Boolean formulas.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is PSPACE-complete under poly-time (Karp) reduction.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9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4191000" y="4495800"/>
            <a:ext cx="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86200" y="52578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indicator bit is </a:t>
            </a:r>
            <a:r>
              <a:rPr lang="en-US" dirty="0">
                <a:solidFill>
                  <a:srgbClr val="C32D2E"/>
                </a:solidFill>
              </a:rPr>
              <a:t>0</a:t>
            </a:r>
            <a:r>
              <a:rPr lang="en-US" dirty="0" smtClean="0"/>
              <a:t> then give a certificate for absence of paths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r>
              <a:rPr lang="en-US" dirty="0" smtClean="0"/>
              <a:t>of length </a:t>
            </a:r>
            <a:r>
              <a:rPr lang="en-US" dirty="0" smtClean="0">
                <a:solidFill>
                  <a:srgbClr val="C32D2E"/>
                </a:solidFill>
              </a:rPr>
              <a:t>≤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/>
              <a:t>. 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(how?)</a:t>
            </a:r>
            <a:endParaRPr lang="en-US" baseline="-25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6553200" y="5334000"/>
            <a:ext cx="381000" cy="1143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86600" y="5385137"/>
            <a:ext cx="175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If such certificates can be given using </a:t>
            </a:r>
            <a:r>
              <a:rPr lang="en-US" sz="1500" dirty="0" smtClean="0">
                <a:solidFill>
                  <a:srgbClr val="C32D2E"/>
                </a:solidFill>
              </a:rPr>
              <a:t>poly(m)</a:t>
            </a:r>
            <a:r>
              <a:rPr lang="en-US" sz="1500" dirty="0" smtClean="0"/>
              <a:t> bits then    </a:t>
            </a:r>
            <a:r>
              <a:rPr lang="en-US" sz="1500" dirty="0" smtClean="0">
                <a:solidFill>
                  <a:srgbClr val="C32D2E"/>
                </a:solidFill>
              </a:rPr>
              <a:t>|</a:t>
            </a:r>
            <a:r>
              <a:rPr lang="en-US" sz="1500" dirty="0" err="1" smtClean="0">
                <a:solidFill>
                  <a:srgbClr val="C32D2E"/>
                </a:solidFill>
              </a:rPr>
              <a:t>u</a:t>
            </a:r>
            <a:r>
              <a:rPr lang="en-US" sz="15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1500" dirty="0" smtClean="0">
                <a:solidFill>
                  <a:srgbClr val="C32D2E"/>
                </a:solidFill>
              </a:rPr>
              <a:t>| = poly(m)</a:t>
            </a:r>
            <a:endParaRPr lang="en-US" sz="1500" dirty="0">
              <a:solidFill>
                <a:srgbClr val="C32D2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98814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38299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191000" y="6019800"/>
            <a:ext cx="60960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5355848"/>
            <a:ext cx="396240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The moment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encounters a new vertex index </a:t>
            </a:r>
            <a:r>
              <a:rPr lang="en-US" sz="1300" dirty="0" smtClean="0">
                <a:solidFill>
                  <a:srgbClr val="C32D2E"/>
                </a:solidFill>
              </a:rPr>
              <a:t>r</a:t>
            </a:r>
            <a:r>
              <a:rPr lang="en-US" sz="1300" dirty="0" smtClean="0"/>
              <a:t>, it checks immediately if </a:t>
            </a:r>
            <a:r>
              <a:rPr lang="en-US" sz="1300" dirty="0" smtClean="0">
                <a:solidFill>
                  <a:srgbClr val="C32D2E"/>
                </a:solidFill>
              </a:rPr>
              <a:t>r &gt; </a:t>
            </a:r>
            <a:r>
              <a:rPr lang="en-US" sz="1300" dirty="0" err="1" smtClean="0">
                <a:solidFill>
                  <a:srgbClr val="C32D2E"/>
                </a:solidFill>
              </a:rPr>
              <a:t>r</a:t>
            </a:r>
            <a:r>
              <a:rPr lang="en-US" sz="13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1300" dirty="0" smtClean="0"/>
              <a:t>. This ensures that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is not fooled by repeating info about the same vertex in </a:t>
            </a:r>
            <a:r>
              <a:rPr lang="en-US" sz="1300" dirty="0" err="1" smtClean="0">
                <a:solidFill>
                  <a:schemeClr val="accent3"/>
                </a:solidFill>
              </a:rPr>
              <a:t>u</a:t>
            </a:r>
            <a:r>
              <a:rPr lang="en-US" sz="13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1300" dirty="0" smtClean="0"/>
              <a:t>.</a:t>
            </a:r>
            <a:endParaRPr lang="en-US" sz="1300" baseline="-25000" dirty="0"/>
          </a:p>
        </p:txBody>
      </p:sp>
    </p:spTree>
    <p:extLst>
      <p:ext uri="{BB962C8B-B14F-4D97-AF65-F5344CB8AC3E}">
        <p14:creationId xmlns:p14="http://schemas.microsoft.com/office/powerpoint/2010/main" val="3832290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work tape remembers the following info: </a:t>
            </a:r>
            <a:r>
              <a:rPr lang="en-US" sz="2200" dirty="0" smtClean="0"/>
              <a:t> 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1.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i-1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k</a:t>
            </a:r>
            <a:r>
              <a:rPr lang="en-US" sz="22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200" dirty="0"/>
              <a:t> </a:t>
            </a:r>
            <a:r>
              <a:rPr lang="en-US" sz="2200" dirty="0" smtClean="0"/>
              <a:t>                      2. the last read index of a vertex </a:t>
            </a:r>
            <a:r>
              <a:rPr lang="en-US" sz="2200" dirty="0" err="1" smtClean="0">
                <a:solidFill>
                  <a:srgbClr val="C32D2E"/>
                </a:solidFill>
              </a:rPr>
              <a:t>r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j</a:t>
            </a:r>
            <a:endParaRPr lang="en-US" sz="22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581400" y="5791200"/>
            <a:ext cx="1066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800600" y="5355848"/>
            <a:ext cx="4267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/>
              <a:t>While reading </a:t>
            </a:r>
            <a:r>
              <a:rPr lang="en-US" sz="1300" dirty="0" err="1" smtClean="0">
                <a:solidFill>
                  <a:srgbClr val="C32D2E"/>
                </a:solidFill>
              </a:rPr>
              <a:t>u</a:t>
            </a:r>
            <a:r>
              <a:rPr lang="en-US" sz="13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1300" dirty="0" smtClean="0"/>
              <a:t>, </a:t>
            </a:r>
            <a:r>
              <a:rPr lang="en-US" sz="1300" dirty="0" smtClean="0">
                <a:solidFill>
                  <a:srgbClr val="C32D2E"/>
                </a:solidFill>
              </a:rPr>
              <a:t>M</a:t>
            </a:r>
            <a:r>
              <a:rPr lang="en-US" sz="1300" dirty="0" smtClean="0"/>
              <a:t> keeps a count of the number of indicator bits that are </a:t>
            </a:r>
            <a:r>
              <a:rPr lang="en-US" sz="1300" dirty="0" smtClean="0">
                <a:solidFill>
                  <a:srgbClr val="C32D2E"/>
                </a:solidFill>
              </a:rPr>
              <a:t>1</a:t>
            </a:r>
            <a:r>
              <a:rPr lang="en-US" sz="1300" dirty="0" smtClean="0"/>
              <a:t> and finally checks if this number </a:t>
            </a:r>
            <a:r>
              <a:rPr lang="en-US" sz="1300" dirty="0" smtClean="0"/>
              <a:t>is</a:t>
            </a:r>
            <a:r>
              <a:rPr lang="en-US" sz="1300" dirty="0" smtClean="0"/>
              <a:t> </a:t>
            </a:r>
            <a:r>
              <a:rPr lang="en-US" sz="1300" dirty="0" smtClean="0">
                <a:solidFill>
                  <a:srgbClr val="C32D2E"/>
                </a:solidFill>
              </a:rPr>
              <a:t>k</a:t>
            </a:r>
            <a:r>
              <a:rPr lang="en-US" sz="1300" dirty="0" smtClean="0"/>
              <a:t>.</a:t>
            </a:r>
            <a:endParaRPr lang="en-US" sz="1300" baseline="-25000" dirty="0"/>
          </a:p>
        </p:txBody>
      </p:sp>
    </p:spTree>
    <p:extLst>
      <p:ext uri="{BB962C8B-B14F-4D97-AF65-F5344CB8AC3E}">
        <p14:creationId xmlns:p14="http://schemas.microsoft.com/office/powerpoint/2010/main" val="56461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We’ll design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assuming that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000000"/>
                </a:solidFill>
              </a:rPr>
              <a:t> have already been constructed and </a:t>
            </a:r>
            <a:r>
              <a:rPr lang="en-US" sz="2800" dirty="0" smtClean="0">
                <a:solidFill>
                  <a:srgbClr val="C32D2E"/>
                </a:solidFill>
              </a:rPr>
              <a:t>M </a:t>
            </a:r>
            <a:r>
              <a:rPr lang="en-US" sz="2800" dirty="0" smtClean="0">
                <a:solidFill>
                  <a:srgbClr val="000000"/>
                </a:solidFill>
              </a:rPr>
              <a:t>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/>
              <a:t>. Let </a:t>
            </a:r>
            <a:r>
              <a:rPr lang="en-US" sz="2800" dirty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chemeClr val="accent3"/>
                </a:solidFill>
              </a:rPr>
              <a:t>, …</a:t>
            </a:r>
            <a:r>
              <a:rPr lang="en-US" sz="2800" dirty="0" err="1">
                <a:solidFill>
                  <a:schemeClr val="accent3"/>
                </a:solidFill>
              </a:rPr>
              <a:t>r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be the nodes of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 </a:t>
            </a:r>
            <a:r>
              <a:rPr lang="en-US" sz="2800" dirty="0" err="1" smtClean="0"/>
              <a:t>s.t.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&lt; 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&lt; ….&lt; </a:t>
            </a:r>
            <a:r>
              <a:rPr lang="en-US" sz="2800" dirty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. Then,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3886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143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k</a:t>
            </a:r>
            <a:endParaRPr lang="en-US" dirty="0">
              <a:solidFill>
                <a:srgbClr val="C32D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600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5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3914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0866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143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294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r</a:t>
            </a:r>
            <a:r>
              <a:rPr lang="en-US" baseline="-25000" dirty="0" err="1" smtClean="0">
                <a:solidFill>
                  <a:srgbClr val="C32D2E"/>
                </a:solidFill>
              </a:rPr>
              <a:t>m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600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86600" y="3962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050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3886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6294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3914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>
                <a:solidFill>
                  <a:srgbClr val="C32D2E"/>
                </a:solidFill>
              </a:rPr>
              <a:t>i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>
                <a:solidFill>
                  <a:srgbClr val="C32D2E"/>
                </a:solidFill>
              </a:rPr>
              <a:t>r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m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29000" y="3302913"/>
            <a:ext cx="2057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200" dirty="0" smtClean="0">
                <a:solidFill>
                  <a:srgbClr val="C32D2E"/>
                </a:solidFill>
              </a:rPr>
              <a:t> </a:t>
            </a:r>
            <a:r>
              <a:rPr lang="en-US" sz="2200" dirty="0" smtClean="0"/>
              <a:t>looks like:</a:t>
            </a:r>
            <a:endParaRPr lang="en-US" sz="22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0" y="3733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Left Brace 4"/>
          <p:cNvSpPr/>
          <p:nvPr/>
        </p:nvSpPr>
        <p:spPr>
          <a:xfrm rot="16200000">
            <a:off x="2324100" y="4152900"/>
            <a:ext cx="304800" cy="1142999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 Brace 32"/>
          <p:cNvSpPr/>
          <p:nvPr/>
        </p:nvSpPr>
        <p:spPr>
          <a:xfrm rot="16200000">
            <a:off x="4152902" y="4229100"/>
            <a:ext cx="304800" cy="9906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600200" y="48768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This part of the certificate is easy to give and verify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48768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957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733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29" name="Left Brace 28"/>
          <p:cNvSpPr/>
          <p:nvPr/>
        </p:nvSpPr>
        <p:spPr>
          <a:xfrm rot="16200000">
            <a:off x="6248402" y="4114799"/>
            <a:ext cx="304800" cy="12192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486400" y="4876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Easy to give and verify</a:t>
            </a:r>
            <a:endParaRPr lang="en-US" dirty="0"/>
          </a:p>
        </p:txBody>
      </p:sp>
      <p:sp>
        <p:nvSpPr>
          <p:cNvPr id="31" name="Left Brace 30"/>
          <p:cNvSpPr/>
          <p:nvPr/>
        </p:nvSpPr>
        <p:spPr>
          <a:xfrm rot="16200000">
            <a:off x="2743201" y="4114800"/>
            <a:ext cx="304800" cy="1219201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9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While reading the ‘No </a:t>
            </a:r>
            <a:r>
              <a:rPr lang="en-US" sz="2800" dirty="0" smtClean="0"/>
              <a:t>path…</a:t>
            </a:r>
            <a:r>
              <a:rPr lang="en-US" sz="2800" dirty="0" smtClean="0">
                <a:solidFill>
                  <a:schemeClr val="accent3"/>
                </a:solidFill>
              </a:rPr>
              <a:t>r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800" dirty="0" smtClean="0"/>
              <a:t>’ </a:t>
            </a:r>
            <a:r>
              <a:rPr lang="en-US" sz="2800" dirty="0" smtClean="0"/>
              <a:t>part 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remembers the last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 read and checks that the next </a:t>
            </a:r>
            <a:r>
              <a:rPr lang="en-US" sz="2800" dirty="0" smtClean="0">
                <a:solidFill>
                  <a:srgbClr val="C32D2E"/>
                </a:solidFill>
              </a:rPr>
              <a:t>q &gt;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. </a:t>
            </a:r>
            <a:r>
              <a:rPr lang="en-US" sz="2800" dirty="0"/>
              <a:t>T</a:t>
            </a:r>
            <a:r>
              <a:rPr lang="en-US" sz="2800" dirty="0" smtClean="0"/>
              <a:t>his ensures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is not fooled by repeating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’s.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022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every</a:t>
            </a:r>
            <a:r>
              <a:rPr lang="en-US" sz="2800" dirty="0" smtClean="0">
                <a:solidFill>
                  <a:srgbClr val="C32D2E"/>
                </a:solidFill>
              </a:rPr>
              <a:t> j ∈ [1,k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</a:t>
            </a:r>
            <a:r>
              <a:rPr lang="en-US" sz="2800" dirty="0" smtClean="0">
                <a:solidFill>
                  <a:srgbClr val="C32D2E"/>
                </a:solidFill>
              </a:rPr>
              <a:t>]</a:t>
            </a:r>
            <a:r>
              <a:rPr lang="en-US" sz="2800" dirty="0" smtClean="0">
                <a:solidFill>
                  <a:srgbClr val="000000"/>
                </a:solidFill>
              </a:rPr>
              <a:t>, after verifying the path of length </a:t>
            </a:r>
            <a:r>
              <a:rPr lang="en-US" sz="2800" dirty="0" smtClean="0">
                <a:solidFill>
                  <a:srgbClr val="C32D2E"/>
                </a:solidFill>
              </a:rPr>
              <a:t>≤ i-1</a:t>
            </a:r>
            <a:r>
              <a:rPr lang="en-US" sz="2800" dirty="0" smtClean="0">
                <a:solidFill>
                  <a:srgbClr val="000000"/>
                </a:solidFill>
              </a:rPr>
              <a:t>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j</a:t>
            </a:r>
            <a:r>
              <a:rPr lang="en-US" sz="2800" dirty="0" smtClean="0">
                <a:solidFill>
                  <a:srgbClr val="000000"/>
                </a:solidFill>
              </a:rPr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checks that 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is </a:t>
            </a:r>
            <a:r>
              <a:rPr lang="en-US" sz="2800" u="sng" dirty="0" smtClean="0"/>
              <a:t>not</a:t>
            </a:r>
            <a:r>
              <a:rPr lang="en-US" sz="2800" dirty="0" smtClean="0"/>
              <a:t> adjacent to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j</a:t>
            </a:r>
            <a:r>
              <a:rPr lang="en-US" sz="2800" dirty="0" smtClean="0"/>
              <a:t> by looking at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’s adjacency matrix.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7513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At the end of reading the ‘No path…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’ part,</a:t>
            </a:r>
            <a:r>
              <a:rPr lang="en-US" sz="2800" dirty="0" smtClean="0">
                <a:solidFill>
                  <a:srgbClr val="C32D2E"/>
                </a:solidFill>
              </a:rPr>
              <a:t> M</a:t>
            </a:r>
            <a:r>
              <a:rPr lang="en-US" sz="2800" dirty="0" smtClean="0"/>
              <a:t> </a:t>
            </a:r>
            <a:r>
              <a:rPr lang="en-US" sz="2800" dirty="0" smtClean="0"/>
              <a:t>checks that the number of </a:t>
            </a:r>
            <a:r>
              <a:rPr lang="en-US" sz="2800" dirty="0" smtClean="0">
                <a:solidFill>
                  <a:srgbClr val="C32D2E"/>
                </a:solidFill>
              </a:rPr>
              <a:t>q</a:t>
            </a:r>
            <a:r>
              <a:rPr lang="en-US" sz="2800" dirty="0" smtClean="0"/>
              <a:t>’s read is exactly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i-1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798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Recall again, to define completeness of a complexity class, we need an appropriate notion of a </a:t>
            </a:r>
            <a:r>
              <a:rPr lang="en-US" sz="2800" i="1" u="sng" dirty="0" smtClean="0"/>
              <a:t>reduction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What kind of reductions will be suitable is guided by </a:t>
            </a:r>
            <a:r>
              <a:rPr lang="en-US" sz="2800" i="1" u="sng" dirty="0" smtClean="0"/>
              <a:t>a complexity question</a:t>
            </a:r>
            <a:r>
              <a:rPr lang="en-US" sz="2800" dirty="0" smtClean="0"/>
              <a:t>, like a comparison between the complexity class under consideration &amp; another class.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= NL </a:t>
            </a:r>
            <a:r>
              <a:rPr lang="en-US" sz="2800" dirty="0" smtClean="0"/>
              <a:t>? …poly-time (Karp) reductions are much too powerful for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need to define a suitable </a:t>
            </a:r>
            <a:r>
              <a:rPr lang="en-US" sz="2800" i="1" u="sng" dirty="0" smtClean="0"/>
              <a:t>‘log-space’</a:t>
            </a:r>
            <a:r>
              <a:rPr lang="en-US" sz="2800" dirty="0" smtClean="0"/>
              <a:t> reduction.</a:t>
            </a:r>
          </a:p>
        </p:txBody>
      </p:sp>
    </p:spTree>
    <p:extLst>
      <p:ext uri="{BB962C8B-B14F-4D97-AF65-F5344CB8AC3E}">
        <p14:creationId xmlns:p14="http://schemas.microsoft.com/office/powerpoint/2010/main" val="877716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Recall,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i-1 </a:t>
            </a:r>
            <a:r>
              <a:rPr lang="en-US" sz="2800" dirty="0" smtClean="0">
                <a:solidFill>
                  <a:srgbClr val="C32D2E"/>
                </a:solidFill>
              </a:rPr>
              <a:t>= k’ </a:t>
            </a:r>
            <a:r>
              <a:rPr lang="en-US" sz="2800" dirty="0" smtClean="0"/>
              <a:t>(say) while reading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This convinces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there is no path of length </a:t>
            </a:r>
            <a:r>
              <a:rPr lang="en-US" sz="2800" dirty="0" smtClean="0">
                <a:solidFill>
                  <a:srgbClr val="C32D2E"/>
                </a:solidFill>
              </a:rPr>
              <a:t>≤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from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. Length of the ‘No path…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’ part 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O(m</a:t>
            </a:r>
            <a:r>
              <a:rPr lang="en-US" sz="2800" baseline="30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log m)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" name="Rectangle 3"/>
          <p:cNvSpPr/>
          <p:nvPr/>
        </p:nvSpPr>
        <p:spPr>
          <a:xfrm>
            <a:off x="762000" y="27432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5052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0" y="2743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048000" y="2819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r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05200" y="28194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 path of length </a:t>
            </a:r>
            <a:r>
              <a:rPr lang="en-US" sz="1200" dirty="0" smtClean="0">
                <a:solidFill>
                  <a:srgbClr val="C32D2E"/>
                </a:solidFill>
              </a:rPr>
              <a:t>≤ </a:t>
            </a:r>
            <a:r>
              <a:rPr lang="en-US" sz="1200" dirty="0" err="1">
                <a:solidFill>
                  <a:srgbClr val="C32D2E"/>
                </a:solidFill>
              </a:rPr>
              <a:t>i</a:t>
            </a:r>
            <a:r>
              <a:rPr lang="en-US" sz="1200" dirty="0" smtClean="0">
                <a:solidFill>
                  <a:srgbClr val="C32D2E"/>
                </a:solidFill>
              </a:rPr>
              <a:t> </a:t>
            </a:r>
          </a:p>
          <a:p>
            <a:r>
              <a:rPr lang="en-US" sz="1200" dirty="0" smtClean="0"/>
              <a:t>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r</a:t>
            </a:r>
            <a:r>
              <a:rPr lang="en-US" sz="1200" baseline="-25000" dirty="0" smtClean="0">
                <a:solidFill>
                  <a:srgbClr val="C32D2E"/>
                </a:solidFill>
              </a:rPr>
              <a:t>2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30480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800600" y="2743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340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34" name="TextBox 33"/>
          <p:cNvSpPr txBox="1"/>
          <p:nvPr/>
        </p:nvSpPr>
        <p:spPr>
          <a:xfrm>
            <a:off x="1371600" y="2590800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2819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C32D2E"/>
                </a:solidFill>
              </a:rPr>
              <a:t>u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i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8800" y="3886200"/>
            <a:ext cx="5181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22860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5052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962400" y="3711714"/>
            <a:ext cx="129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791200" y="3886200"/>
            <a:ext cx="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5334000" y="3886200"/>
            <a:ext cx="0" cy="609600"/>
          </a:xfrm>
          <a:prstGeom prst="line">
            <a:avLst/>
          </a:prstGeom>
          <a:ln w="539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828800" y="3974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q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2860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smtClean="0">
                <a:solidFill>
                  <a:srgbClr val="C32D2E"/>
                </a:solidFill>
              </a:rPr>
              <a:t>1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791200" y="3957935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dirty="0" smtClean="0"/>
              <a:t>ath of length </a:t>
            </a:r>
          </a:p>
          <a:p>
            <a:r>
              <a:rPr lang="en-US" sz="1200" dirty="0" smtClean="0">
                <a:solidFill>
                  <a:srgbClr val="C32D2E"/>
                </a:solidFill>
              </a:rPr>
              <a:t>≤ i-1</a:t>
            </a:r>
            <a:r>
              <a:rPr lang="en-US" sz="1200" dirty="0" smtClean="0"/>
              <a:t> from </a:t>
            </a:r>
            <a:r>
              <a:rPr lang="en-US" sz="1200" dirty="0" smtClean="0">
                <a:solidFill>
                  <a:srgbClr val="C32D2E"/>
                </a:solidFill>
              </a:rPr>
              <a:t>s</a:t>
            </a:r>
            <a:r>
              <a:rPr lang="en-US" sz="1200" dirty="0" smtClean="0"/>
              <a:t> to </a:t>
            </a:r>
            <a:r>
              <a:rPr lang="en-US" sz="1200" dirty="0" err="1" smtClean="0">
                <a:solidFill>
                  <a:srgbClr val="C32D2E"/>
                </a:solidFill>
              </a:rPr>
              <a:t>q</a:t>
            </a:r>
            <a:r>
              <a:rPr lang="en-US" sz="1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1200" baseline="-25000" dirty="0" smtClean="0">
                <a:solidFill>
                  <a:srgbClr val="C32D2E"/>
                </a:solidFill>
              </a:rPr>
              <a:t>’</a:t>
            </a:r>
            <a:endParaRPr lang="en-US" sz="1200" baseline="-25000" dirty="0">
              <a:solidFill>
                <a:srgbClr val="C32D2E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10200" y="3962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C32D2E"/>
                </a:solidFill>
              </a:rPr>
              <a:t>q</a:t>
            </a:r>
            <a:r>
              <a:rPr lang="en-US" baseline="-25000" dirty="0" err="1" smtClean="0">
                <a:solidFill>
                  <a:srgbClr val="C32D2E"/>
                </a:solidFill>
              </a:rPr>
              <a:t>k</a:t>
            </a:r>
            <a:r>
              <a:rPr lang="en-US" baseline="-25000" dirty="0" smtClean="0">
                <a:solidFill>
                  <a:srgbClr val="C32D2E"/>
                </a:solidFill>
              </a:rPr>
              <a:t>’</a:t>
            </a:r>
            <a:endParaRPr lang="en-US" baseline="-25000" dirty="0">
              <a:solidFill>
                <a:srgbClr val="C32D2E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flipH="1">
            <a:off x="1752600" y="3352800"/>
            <a:ext cx="2057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4800600" y="33528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200400" y="4648200"/>
            <a:ext cx="3352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smtClean="0">
                <a:solidFill>
                  <a:srgbClr val="C32D2E"/>
                </a:solidFill>
              </a:rPr>
              <a:t>1</a:t>
            </a:r>
            <a:r>
              <a:rPr lang="en-US" sz="2200" dirty="0" smtClean="0">
                <a:solidFill>
                  <a:srgbClr val="C32D2E"/>
                </a:solidFill>
              </a:rPr>
              <a:t> &lt; q</a:t>
            </a:r>
            <a:r>
              <a:rPr lang="en-US" sz="2200" baseline="-25000" dirty="0" smtClean="0">
                <a:solidFill>
                  <a:srgbClr val="C32D2E"/>
                </a:solidFill>
              </a:rPr>
              <a:t>2</a:t>
            </a:r>
            <a:r>
              <a:rPr lang="en-US" sz="2200" dirty="0" smtClean="0">
                <a:solidFill>
                  <a:srgbClr val="C32D2E"/>
                </a:solidFill>
              </a:rPr>
              <a:t> &lt; … &lt; </a:t>
            </a:r>
            <a:r>
              <a:rPr lang="en-US" sz="2200" dirty="0" err="1" smtClean="0">
                <a:solidFill>
                  <a:srgbClr val="C32D2E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32D2E"/>
                </a:solidFill>
              </a:rPr>
              <a:t>k</a:t>
            </a:r>
            <a:r>
              <a:rPr lang="en-US" sz="2200" baseline="-25000" dirty="0" smtClean="0">
                <a:solidFill>
                  <a:srgbClr val="C32D2E"/>
                </a:solidFill>
              </a:rPr>
              <a:t>’</a:t>
            </a:r>
            <a:endParaRPr lang="en-US" sz="22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92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NL = co-NL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Immerman</a:t>
            </a:r>
            <a:r>
              <a:rPr lang="en-US" sz="2800" i="1" dirty="0" smtClean="0">
                <a:solidFill>
                  <a:srgbClr val="800000"/>
                </a:solidFill>
              </a:rPr>
              <a:t>, </a:t>
            </a:r>
            <a:r>
              <a:rPr lang="en-US" sz="2800" i="1" dirty="0" err="1" smtClean="0">
                <a:solidFill>
                  <a:srgbClr val="800000"/>
                </a:solidFill>
              </a:rPr>
              <a:t>Szelepcsenyi</a:t>
            </a:r>
            <a:r>
              <a:rPr lang="en-US" sz="2800" i="1" dirty="0" smtClean="0">
                <a:solidFill>
                  <a:srgbClr val="800000"/>
                </a:solidFill>
              </a:rPr>
              <a:t>)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/>
              <a:t> So, after reading </a:t>
            </a:r>
            <a:r>
              <a:rPr lang="en-US" sz="2800" dirty="0" smtClean="0">
                <a:solidFill>
                  <a:schemeClr val="accent3"/>
                </a:solidFill>
              </a:rPr>
              <a:t>(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, …, u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the verifier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knows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baseline="-25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, the number of vertices reachable from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The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part of the certificate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is similar to the ‘No path</a:t>
            </a:r>
            <a:r>
              <a:rPr lang="en-US" sz="2800" dirty="0" smtClean="0">
                <a:solidFill>
                  <a:srgbClr val="000000"/>
                </a:solidFill>
              </a:rPr>
              <a:t>…</a:t>
            </a:r>
            <a:r>
              <a:rPr lang="en-US" sz="2800" dirty="0" smtClean="0">
                <a:solidFill>
                  <a:srgbClr val="C32D2E"/>
                </a:solidFill>
              </a:rPr>
              <a:t>r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000000"/>
                </a:solidFill>
              </a:rPr>
              <a:t>’ </a:t>
            </a:r>
            <a:r>
              <a:rPr lang="en-US" sz="2800" dirty="0" smtClean="0">
                <a:solidFill>
                  <a:srgbClr val="000000"/>
                </a:solidFill>
              </a:rPr>
              <a:t>part </a:t>
            </a:r>
            <a:r>
              <a:rPr lang="en-US" sz="2800" dirty="0" smtClean="0">
                <a:solidFill>
                  <a:srgbClr val="000000"/>
                </a:solidFill>
              </a:rPr>
              <a:t>of </a:t>
            </a:r>
            <a:r>
              <a:rPr lang="en-US" sz="2800" dirty="0" err="1" smtClean="0">
                <a:solidFill>
                  <a:srgbClr val="C32D2E"/>
                </a:solidFill>
              </a:rPr>
              <a:t>u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described </a:t>
            </a:r>
            <a:r>
              <a:rPr lang="en-US" sz="2800" dirty="0" smtClean="0">
                <a:solidFill>
                  <a:srgbClr val="000000"/>
                </a:solidFill>
              </a:rPr>
              <a:t>before. The details here are easy to fill in (</a:t>
            </a:r>
            <a:r>
              <a:rPr lang="en-US" sz="2800" i="1" dirty="0" smtClean="0">
                <a:solidFill>
                  <a:srgbClr val="660066"/>
                </a:solidFill>
              </a:rPr>
              <a:t>homework</a:t>
            </a:r>
            <a:r>
              <a:rPr lang="en-US" sz="2800" dirty="0" smtClean="0">
                <a:solidFill>
                  <a:srgbClr val="000000"/>
                </a:solidFill>
              </a:rPr>
              <a:t>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We stress again that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is able to verify nonexistence of a path between </a:t>
            </a:r>
            <a:r>
              <a:rPr lang="en-US" sz="2800" dirty="0" smtClean="0">
                <a:solidFill>
                  <a:srgbClr val="C32D2E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t</a:t>
            </a:r>
            <a:r>
              <a:rPr lang="en-US" sz="2800" dirty="0" smtClean="0">
                <a:solidFill>
                  <a:srgbClr val="000000"/>
                </a:solidFill>
              </a:rPr>
              <a:t> by </a:t>
            </a:r>
            <a:r>
              <a:rPr lang="en-US" sz="2800" u="sng" dirty="0" smtClean="0">
                <a:solidFill>
                  <a:srgbClr val="000000"/>
                </a:solidFill>
              </a:rPr>
              <a:t>reading </a:t>
            </a:r>
            <a:r>
              <a:rPr lang="en-US" sz="2800" u="sng" dirty="0" smtClean="0">
                <a:solidFill>
                  <a:srgbClr val="C32D2E"/>
                </a:solidFill>
              </a:rPr>
              <a:t>u</a:t>
            </a:r>
            <a:r>
              <a:rPr lang="en-US" sz="2800" u="sng" dirty="0" smtClean="0">
                <a:solidFill>
                  <a:srgbClr val="000000"/>
                </a:solidFill>
              </a:rPr>
              <a:t> once</a:t>
            </a:r>
            <a:r>
              <a:rPr lang="en-US" sz="2800" dirty="0" smtClean="0">
                <a:solidFill>
                  <a:srgbClr val="000000"/>
                </a:solidFill>
              </a:rPr>
              <a:t> from left to right and never moving its head backward.</a:t>
            </a:r>
            <a:endParaRPr lang="en-US" sz="2800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524000"/>
            <a:ext cx="8382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155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02137" y="267955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44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Problems outside NP &amp; co-NP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There are decision problems that don’t appear to be  captured by </a:t>
            </a:r>
            <a:r>
              <a:rPr lang="en-US" sz="2800" dirty="0" err="1" smtClean="0"/>
              <a:t>nondeterminism</a:t>
            </a:r>
            <a:r>
              <a:rPr lang="en-US" sz="2800" dirty="0" smtClean="0"/>
              <a:t> alone (i.e. with a single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/>
              <a:t> quantifier), unlike problems 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co-NP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err="1" smtClean="0">
                <a:solidFill>
                  <a:schemeClr val="accent3"/>
                </a:solidFill>
              </a:rPr>
              <a:t>Eq</a:t>
            </a:r>
            <a:r>
              <a:rPr lang="en-US" sz="2800" dirty="0" smtClean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= {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 err="1" smtClean="0">
                <a:solidFill>
                  <a:srgbClr val="C32D2E"/>
                </a:solidFill>
              </a:rPr>
              <a:t>ϕ,k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 is a DNF and </a:t>
            </a:r>
            <a:r>
              <a:rPr lang="en-US" sz="2800" u="sng" dirty="0" smtClean="0">
                <a:solidFill>
                  <a:srgbClr val="000000"/>
                </a:solidFill>
              </a:rPr>
              <a:t>there’s</a:t>
            </a:r>
            <a:r>
              <a:rPr lang="en-US" sz="2800" dirty="0" smtClean="0">
                <a:solidFill>
                  <a:srgbClr val="000000"/>
                </a:solidFill>
              </a:rPr>
              <a:t>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of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that is </a:t>
            </a:r>
            <a:r>
              <a:rPr lang="en-US" sz="2800" u="sng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Two Boolean formulas on the same input variables are </a:t>
            </a:r>
            <a:r>
              <a:rPr lang="en-US" sz="2800" i="1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if their evaluations agree on every assignment to the variables.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7314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Problems outside NP &amp; co-NP 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There are decision problems that don’t appear to be  captured by </a:t>
            </a:r>
            <a:r>
              <a:rPr lang="en-US" sz="2800" dirty="0" err="1" smtClean="0"/>
              <a:t>nondeterminism</a:t>
            </a:r>
            <a:r>
              <a:rPr lang="en-US" sz="2800" dirty="0" smtClean="0"/>
              <a:t> alone (i.e. with a single </a:t>
            </a:r>
            <a:r>
              <a:rPr lang="en-US" sz="2800" dirty="0" smtClean="0">
                <a:solidFill>
                  <a:schemeClr val="accent3"/>
                </a:solidFill>
              </a:rPr>
              <a:t>∃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/>
              <a:t> quantifier), unlike problems 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co-NP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Example.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     </a:t>
            </a:r>
            <a:r>
              <a:rPr lang="en-US" sz="2800" dirty="0" err="1" smtClean="0">
                <a:solidFill>
                  <a:schemeClr val="accent3"/>
                </a:solidFill>
              </a:rPr>
              <a:t>Eq</a:t>
            </a:r>
            <a:r>
              <a:rPr lang="en-US" sz="2800" dirty="0" smtClean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= {</a:t>
            </a:r>
            <a:r>
              <a:rPr lang="en-US" sz="2800" dirty="0" smtClean="0">
                <a:solidFill>
                  <a:srgbClr val="C32D2E"/>
                </a:solidFill>
              </a:rPr>
              <a:t>(</a:t>
            </a:r>
            <a:r>
              <a:rPr lang="en-US" sz="2800" dirty="0" err="1" smtClean="0">
                <a:solidFill>
                  <a:srgbClr val="C32D2E"/>
                </a:solidFill>
              </a:rPr>
              <a:t>ϕ,k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: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 is a DNF and </a:t>
            </a:r>
            <a:r>
              <a:rPr lang="en-US" sz="2800" u="sng" dirty="0" smtClean="0">
                <a:solidFill>
                  <a:srgbClr val="000000"/>
                </a:solidFill>
              </a:rPr>
              <a:t>there’s</a:t>
            </a:r>
            <a:r>
              <a:rPr lang="en-US" sz="2800" dirty="0" smtClean="0">
                <a:solidFill>
                  <a:srgbClr val="000000"/>
                </a:solidFill>
              </a:rPr>
              <a:t>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of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that is </a:t>
            </a:r>
            <a:r>
              <a:rPr lang="en-US" sz="2800" u="sng" dirty="0" smtClean="0">
                <a:solidFill>
                  <a:srgbClr val="000000"/>
                </a:solidFill>
              </a:rPr>
              <a:t>equivalent</a:t>
            </a:r>
            <a:r>
              <a:rPr lang="en-US" sz="2800" dirty="0" smtClean="0">
                <a:solidFill>
                  <a:srgbClr val="000000"/>
                </a:solidFill>
              </a:rPr>
              <a:t> to </a:t>
            </a:r>
            <a:r>
              <a:rPr lang="en-US" sz="2800" dirty="0" err="1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}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in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? …if we give a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as a certificate, it is not clear how to efficiently verify that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are equivalent.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624207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4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133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Think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as another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as an assignment to the variables. Poly-time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checks </a:t>
            </a:r>
            <a:r>
              <a:rPr lang="en-US" sz="2800" dirty="0">
                <a:solidFill>
                  <a:srgbClr val="000000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has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(v)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(v)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103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err="1">
                <a:solidFill>
                  <a:schemeClr val="accent3"/>
                </a:solidFill>
              </a:rPr>
              <a:t>Eq</a:t>
            </a:r>
            <a:r>
              <a:rPr lang="en-US" sz="2800" dirty="0">
                <a:solidFill>
                  <a:schemeClr val="accent3"/>
                </a:solidFill>
              </a:rPr>
              <a:t>-DNF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660066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Think of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>
                <a:solidFill>
                  <a:srgbClr val="000000"/>
                </a:solidFill>
              </a:rPr>
              <a:t> as another DNF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</a:t>
            </a:r>
            <a:r>
              <a:rPr lang="en-US" sz="2800" dirty="0" smtClean="0">
                <a:solidFill>
                  <a:srgbClr val="C32D2E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as an assignment to the variables. Poly-time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checks </a:t>
            </a:r>
            <a:r>
              <a:rPr lang="en-US" sz="2800" dirty="0">
                <a:solidFill>
                  <a:srgbClr val="000000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f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has size </a:t>
            </a:r>
            <a:r>
              <a:rPr lang="en-US" sz="2800" dirty="0" smtClean="0">
                <a:solidFill>
                  <a:srgbClr val="C32D2E"/>
                </a:solidFill>
              </a:rPr>
              <a:t>≤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k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(v) </a:t>
            </a:r>
            <a:r>
              <a:rPr lang="en-US" sz="2800" dirty="0">
                <a:solidFill>
                  <a:srgbClr val="C32D2E"/>
                </a:solidFill>
              </a:rPr>
              <a:t>= </a:t>
            </a:r>
            <a:r>
              <a:rPr lang="en-US" sz="2800" dirty="0" err="1" smtClean="0">
                <a:solidFill>
                  <a:srgbClr val="C32D2E"/>
                </a:solidFill>
              </a:rPr>
              <a:t>ψ</a:t>
            </a:r>
            <a:r>
              <a:rPr lang="en-US" sz="2800" dirty="0" smtClean="0">
                <a:solidFill>
                  <a:srgbClr val="C32D2E"/>
                </a:solidFill>
              </a:rPr>
              <a:t>(v)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Remark.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Masek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 Even if </a:t>
            </a:r>
            <a:r>
              <a:rPr lang="en-US" sz="2800" dirty="0" err="1" smtClean="0">
                <a:solidFill>
                  <a:srgbClr val="C32D2E"/>
                </a:solidFill>
              </a:rPr>
              <a:t>ϕ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given by its truth-table, the problem remains hard (in fact, it is NP-complete).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Another example.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 smtClean="0">
                <a:solidFill>
                  <a:schemeClr val="accent3"/>
                </a:solidFill>
              </a:rPr>
              <a:t>Succinct-</a:t>
            </a:r>
            <a:r>
              <a:rPr lang="en-US" sz="2400" dirty="0" err="1" smtClean="0">
                <a:solidFill>
                  <a:schemeClr val="accent3"/>
                </a:solidFill>
              </a:rPr>
              <a:t>SetCover</a:t>
            </a:r>
            <a:r>
              <a:rPr lang="en-US" sz="2400" dirty="0" smtClean="0">
                <a:solidFill>
                  <a:schemeClr val="accent3"/>
                </a:solidFill>
              </a:rPr>
              <a:t> = </a:t>
            </a:r>
            <a:r>
              <a:rPr lang="en-US" sz="2400" dirty="0" smtClean="0">
                <a:solidFill>
                  <a:srgbClr val="000000"/>
                </a:solidFill>
              </a:rPr>
              <a:t>{</a:t>
            </a:r>
            <a:r>
              <a:rPr lang="en-US" sz="2400" dirty="0" smtClean="0">
                <a:solidFill>
                  <a:schemeClr val="accent3"/>
                </a:solidFill>
              </a:rPr>
              <a:t>(</a:t>
            </a:r>
            <a:r>
              <a:rPr lang="en-US" sz="2400" dirty="0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m</a:t>
            </a:r>
            <a:r>
              <a:rPr lang="en-US" sz="2400" dirty="0" err="1" smtClean="0">
                <a:solidFill>
                  <a:srgbClr val="C32D2E"/>
                </a:solidFill>
              </a:rPr>
              <a:t>,k</a:t>
            </a:r>
            <a:r>
              <a:rPr lang="en-US" sz="2400" dirty="0" smtClean="0">
                <a:solidFill>
                  <a:schemeClr val="accent3"/>
                </a:solidFill>
              </a:rPr>
              <a:t>): 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rgbClr val="000000"/>
                </a:solidFill>
              </a:rPr>
              <a:t>’s</a:t>
            </a:r>
            <a:r>
              <a:rPr lang="en-US" sz="2400" dirty="0" smtClean="0">
                <a:solidFill>
                  <a:srgbClr val="000000"/>
                </a:solidFill>
              </a:rPr>
              <a:t> are DNFs and there’s an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                              S ⊆[m] </a:t>
            </a:r>
            <a:r>
              <a:rPr lang="en-US" sz="2400" dirty="0" smtClean="0">
                <a:solidFill>
                  <a:srgbClr val="000000"/>
                </a:solidFill>
              </a:rPr>
              <a:t>of size</a:t>
            </a:r>
            <a:r>
              <a:rPr lang="en-US" sz="2400" dirty="0" smtClean="0">
                <a:solidFill>
                  <a:srgbClr val="C32D2E"/>
                </a:solidFill>
              </a:rPr>
              <a:t> ≤ k </a:t>
            </a:r>
            <a:r>
              <a:rPr lang="en-US" sz="2400" dirty="0" err="1" smtClean="0">
                <a:solidFill>
                  <a:srgbClr val="000000"/>
                </a:solidFill>
              </a:rPr>
              <a:t>s.t.</a:t>
            </a:r>
            <a:r>
              <a:rPr lang="en-US" sz="2400" dirty="0" smtClean="0">
                <a:solidFill>
                  <a:srgbClr val="C32D2E"/>
                </a:solidFill>
              </a:rPr>
              <a:t> ⋁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i∈S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a tautology}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59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i="1" dirty="0" smtClean="0">
                <a:solidFill>
                  <a:srgbClr val="993300"/>
                </a:solidFill>
              </a:rPr>
              <a:t>(Homework)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Succinct</a:t>
            </a:r>
            <a:r>
              <a:rPr lang="en-US" sz="2800" dirty="0">
                <a:solidFill>
                  <a:schemeClr val="accent3"/>
                </a:solidFill>
              </a:rPr>
              <a:t>-</a:t>
            </a:r>
            <a:r>
              <a:rPr lang="en-US" sz="2800" dirty="0" err="1" smtClean="0">
                <a:solidFill>
                  <a:schemeClr val="accent3"/>
                </a:solidFill>
              </a:rPr>
              <a:t>SetCover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30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function </a:t>
            </a:r>
            <a:r>
              <a:rPr lang="en-US" sz="2800" dirty="0" smtClean="0">
                <a:solidFill>
                  <a:schemeClr val="accent3"/>
                </a:solidFill>
              </a:rPr>
              <a:t>f : {0,1}*    {0,1}*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implicitly log-space computable</a:t>
            </a:r>
            <a:r>
              <a:rPr lang="en-US" sz="2800" dirty="0" smtClean="0"/>
              <a:t> if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1. </a:t>
            </a:r>
            <a:r>
              <a:rPr lang="en-US" sz="2800" dirty="0" smtClean="0">
                <a:solidFill>
                  <a:srgbClr val="C32D2E"/>
                </a:solidFill>
              </a:rPr>
              <a:t>|f(x)| ≤ |</a:t>
            </a:r>
            <a:r>
              <a:rPr lang="en-US" sz="2800" dirty="0" err="1" smtClean="0">
                <a:solidFill>
                  <a:srgbClr val="C32D2E"/>
                </a:solidFill>
              </a:rPr>
              <a:t>x|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for some constant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2. The following two languages are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: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257800" y="4191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57400" y="5943600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32D2E"/>
                </a:solidFill>
              </a:rPr>
              <a:t>L</a:t>
            </a:r>
            <a:r>
              <a:rPr lang="en-US" sz="2400" baseline="-25000" dirty="0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f(x)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= 1}</a:t>
            </a:r>
            <a:r>
              <a:rPr lang="en-US" sz="2400" dirty="0" smtClean="0"/>
              <a:t>   and  </a:t>
            </a:r>
            <a:r>
              <a:rPr lang="en-US" sz="2400" dirty="0" err="1" smtClean="0">
                <a:solidFill>
                  <a:srgbClr val="C32D2E"/>
                </a:solidFill>
              </a:rPr>
              <a:t>L’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f</a:t>
            </a:r>
            <a:r>
              <a:rPr lang="en-US" sz="2400" dirty="0" smtClean="0">
                <a:solidFill>
                  <a:srgbClr val="C32D2E"/>
                </a:solidFill>
              </a:rPr>
              <a:t> = {(x,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: </a:t>
            </a:r>
            <a:r>
              <a:rPr lang="en-US" sz="24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 ≤ |f(x)|}</a:t>
            </a:r>
            <a:endParaRPr lang="en-US" sz="2400" baseline="-250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1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∑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  ∃</a:t>
            </a:r>
            <a:r>
              <a:rPr lang="en-US" sz="2400" dirty="0">
                <a:solidFill>
                  <a:schemeClr val="accent3"/>
                </a:solidFill>
              </a:rPr>
              <a:t>u 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v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</a:t>
            </a:r>
            <a:r>
              <a:rPr lang="en-US" sz="2400" dirty="0" err="1">
                <a:solidFill>
                  <a:srgbClr val="C32D2E"/>
                </a:solidFill>
              </a:rPr>
              <a:t>x,</a:t>
            </a:r>
            <a:r>
              <a:rPr lang="en-US" sz="2400" dirty="0" err="1" smtClean="0">
                <a:solidFill>
                  <a:srgbClr val="C32D2E"/>
                </a:solidFill>
              </a:rPr>
              <a:t>u,v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1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endParaRPr lang="en-US" sz="24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2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17526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02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Class ∑</a:t>
            </a:r>
            <a:r>
              <a:rPr lang="en-US" baseline="-25000" dirty="0" err="1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>
                <a:solidFill>
                  <a:srgbClr val="0000FF"/>
                </a:solidFill>
              </a:rPr>
              <a:t> 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</a:t>
            </a:r>
            <a:r>
              <a:rPr lang="en-US" sz="2800" dirty="0" smtClean="0"/>
              <a:t> for every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6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∃u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∃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= ∪</a:t>
            </a:r>
            <a:r>
              <a:rPr lang="en-US" sz="2800" dirty="0" smtClean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25908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0" y="46606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63362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77000" y="5791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70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4583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6553200" y="3632537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6705600" y="61722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629400" y="55626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6629400" y="49530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363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∏</a:t>
            </a:r>
            <a:r>
              <a:rPr lang="en-US" baseline="-25000" dirty="0" err="1" smtClean="0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co-∑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  { </a:t>
            </a:r>
            <a:r>
              <a:rPr lang="en-US" sz="2800" dirty="0" smtClean="0">
                <a:solidFill>
                  <a:srgbClr val="C32D2E"/>
                </a:solidFill>
              </a:rPr>
              <a:t>L :  L ∈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}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</a:rPr>
              <a:t>∃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∃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</p:txBody>
      </p:sp>
      <p:sp>
        <p:nvSpPr>
          <p:cNvPr id="5" name="Left-Right Arrow 4"/>
          <p:cNvSpPr/>
          <p:nvPr/>
        </p:nvSpPr>
        <p:spPr>
          <a:xfrm>
            <a:off x="1676400" y="35814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486400" y="15240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1697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Class ∏</a:t>
            </a:r>
            <a:r>
              <a:rPr lang="en-US" baseline="-25000" dirty="0" err="1" smtClean="0"/>
              <a:t>i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chemeClr val="accent4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co-∑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  { </a:t>
            </a:r>
            <a:r>
              <a:rPr lang="en-US" sz="2800" dirty="0" smtClean="0">
                <a:solidFill>
                  <a:srgbClr val="C32D2E"/>
                </a:solidFill>
              </a:rPr>
              <a:t>L :  L ∈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}</a:t>
            </a:r>
            <a:r>
              <a:rPr lang="en-US" sz="2800" dirty="0" smtClean="0"/>
              <a:t>.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>
                <a:solidFill>
                  <a:srgbClr val="0000FF"/>
                </a:solidFill>
              </a:rPr>
              <a:t>∏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there’s a polynomial function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q(.)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and a poly-time TM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(the “verifier”) </a:t>
            </a:r>
            <a:r>
              <a:rPr lang="en-US" sz="2800" dirty="0" err="1" smtClean="0">
                <a:solidFill>
                  <a:srgbClr val="000000"/>
                </a:solidFill>
              </a:rPr>
              <a:t>s.t.</a:t>
            </a:r>
            <a:endParaRPr lang="en-US" sz="2800" dirty="0" smtClean="0">
              <a:solidFill>
                <a:srgbClr val="00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  <a:r>
              <a:rPr lang="en-US" sz="2400" dirty="0" smtClean="0">
                <a:solidFill>
                  <a:schemeClr val="accent3"/>
                </a:solidFill>
              </a:rPr>
              <a:t>x </a:t>
            </a:r>
            <a:r>
              <a:rPr lang="en-US" sz="2400" dirty="0">
                <a:solidFill>
                  <a:schemeClr val="accent3"/>
                </a:solidFill>
              </a:rPr>
              <a:t>∈ L </a:t>
            </a:r>
            <a:r>
              <a:rPr lang="en-US" sz="2400" dirty="0" smtClean="0">
                <a:solidFill>
                  <a:schemeClr val="accent3"/>
                </a:solidFill>
              </a:rPr>
              <a:t>      </a:t>
            </a:r>
            <a:r>
              <a:rPr lang="en-US" sz="2400" dirty="0" smtClean="0">
                <a:solidFill>
                  <a:srgbClr val="C32D2E"/>
                </a:solidFill>
              </a:rPr>
              <a:t>∀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1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</a:rPr>
              <a:t>∃</a:t>
            </a:r>
            <a:r>
              <a:rPr lang="en-US" sz="2400" dirty="0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smtClean="0">
                <a:solidFill>
                  <a:schemeClr val="accent3"/>
                </a:solidFill>
              </a:rPr>
              <a:t>2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q(|x|)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rgbClr val="C32D2E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err="1" smtClean="0">
                <a:solidFill>
                  <a:schemeClr val="accent3"/>
                </a:solidFill>
              </a:rPr>
              <a:t>u</a:t>
            </a:r>
            <a:r>
              <a:rPr lang="en-US" sz="2400" baseline="-25000" dirty="0" err="1" smtClean="0">
                <a:solidFill>
                  <a:schemeClr val="accent3"/>
                </a:solidFill>
              </a:rPr>
              <a:t>i</a:t>
            </a:r>
            <a:r>
              <a:rPr lang="en-US" sz="2400" dirty="0" smtClean="0">
                <a:solidFill>
                  <a:schemeClr val="accent3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∈ {0,1}</a:t>
            </a:r>
            <a:r>
              <a:rPr lang="en-US" sz="2400" baseline="30000" dirty="0">
                <a:solidFill>
                  <a:schemeClr val="accent3"/>
                </a:solidFill>
              </a:rPr>
              <a:t>q(|x|</a:t>
            </a:r>
            <a:r>
              <a:rPr lang="en-US" sz="2400" baseline="30000" dirty="0" smtClean="0">
                <a:solidFill>
                  <a:schemeClr val="accent3"/>
                </a:solidFill>
              </a:rPr>
              <a:t>)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baseline="30000" dirty="0">
                <a:solidFill>
                  <a:schemeClr val="accent3"/>
                </a:solidFill>
              </a:rPr>
              <a:t> </a:t>
            </a:r>
            <a:r>
              <a:rPr lang="en-US" sz="2400" baseline="30000" dirty="0" smtClean="0">
                <a:solidFill>
                  <a:schemeClr val="accent3"/>
                </a:solidFill>
              </a:rPr>
              <a:t>                             </a:t>
            </a:r>
            <a:r>
              <a:rPr lang="en-US" sz="2400" dirty="0" err="1" smtClean="0"/>
              <a:t>s.t</a:t>
            </a:r>
            <a:r>
              <a:rPr lang="en-US" sz="2400" dirty="0" err="1"/>
              <a:t>.</a:t>
            </a: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M</a:t>
            </a:r>
            <a:r>
              <a:rPr lang="en-US" sz="2400" dirty="0">
                <a:solidFill>
                  <a:srgbClr val="C32D2E"/>
                </a:solidFill>
              </a:rPr>
              <a:t>(x,</a:t>
            </a:r>
            <a:r>
              <a:rPr lang="en-US" sz="2400" dirty="0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C32D2E"/>
                </a:solidFill>
              </a:rPr>
              <a:t>,…, </a:t>
            </a:r>
            <a:r>
              <a:rPr lang="en-US" sz="2400" dirty="0" err="1" smtClean="0">
                <a:solidFill>
                  <a:srgbClr val="C32D2E"/>
                </a:solidFill>
              </a:rPr>
              <a:t>u</a:t>
            </a:r>
            <a:r>
              <a:rPr lang="en-US" sz="24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400" dirty="0" smtClean="0">
                <a:solidFill>
                  <a:srgbClr val="C32D2E"/>
                </a:solidFill>
              </a:rPr>
              <a:t>) </a:t>
            </a:r>
            <a:r>
              <a:rPr lang="en-US" sz="2400" dirty="0">
                <a:solidFill>
                  <a:srgbClr val="C32D2E"/>
                </a:solidFill>
              </a:rPr>
              <a:t>= </a:t>
            </a:r>
            <a:r>
              <a:rPr lang="en-US" sz="2400" dirty="0" smtClean="0">
                <a:solidFill>
                  <a:srgbClr val="C32D2E"/>
                </a:solidFill>
              </a:rPr>
              <a:t>1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dirty="0" smtClean="0">
                <a:solidFill>
                  <a:schemeClr val="accent3"/>
                </a:solidFill>
              </a:rPr>
              <a:t>Q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C32D2E"/>
                </a:solidFill>
              </a:rPr>
              <a:t>∀</a:t>
            </a:r>
            <a:r>
              <a:rPr lang="en-US" sz="2800" dirty="0" smtClean="0">
                <a:solidFill>
                  <a:srgbClr val="000000"/>
                </a:solidFill>
              </a:rPr>
              <a:t> or </a:t>
            </a:r>
            <a:r>
              <a:rPr lang="en-US" sz="2800" dirty="0" smtClean="0">
                <a:solidFill>
                  <a:srgbClr val="C32D2E"/>
                </a:solidFill>
              </a:rPr>
              <a:t>∃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>
                <a:solidFill>
                  <a:srgbClr val="000000"/>
                </a:solidFill>
              </a:rPr>
              <a:t> is odd or even, respectively.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⊆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⊆</a:t>
            </a:r>
            <a:r>
              <a:rPr lang="en-US" sz="2800" dirty="0" smtClean="0">
                <a:solidFill>
                  <a:srgbClr val="0000FF"/>
                </a:solidFill>
              </a:rPr>
              <a:t> 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i+2 </a:t>
            </a:r>
            <a:r>
              <a:rPr lang="en-US" sz="2800" dirty="0" smtClean="0"/>
              <a:t>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676400" y="3581400"/>
            <a:ext cx="3048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486400" y="1524000"/>
            <a:ext cx="152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978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= ∪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err="1">
                <a:solidFill>
                  <a:srgbClr val="0000FF"/>
                </a:solidFill>
              </a:rPr>
              <a:t>i</a:t>
            </a:r>
            <a:r>
              <a:rPr lang="en-US" sz="2800" baseline="-25000" dirty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chemeClr val="accent3"/>
                </a:solidFill>
              </a:rPr>
              <a:t>= ∪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09800" y="17650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1765012"/>
            <a:ext cx="6858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err="1">
                <a:solidFill>
                  <a:srgbClr val="C32D2E"/>
                </a:solidFill>
              </a:rPr>
              <a:t>i</a:t>
            </a:r>
            <a:r>
              <a:rPr lang="en-US" sz="1300" dirty="0" smtClean="0">
                <a:solidFill>
                  <a:srgbClr val="C32D2E"/>
                </a:solidFill>
              </a:rPr>
              <a:t> ∈ </a:t>
            </a:r>
            <a:r>
              <a:rPr lang="en-US" sz="1300" b="1" dirty="0" smtClean="0">
                <a:solidFill>
                  <a:srgbClr val="C32D2E"/>
                </a:solidFill>
              </a:rPr>
              <a:t>N</a:t>
            </a:r>
            <a:endParaRPr lang="en-US" sz="1300" b="1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5904131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5359063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47494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415153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3200400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3505200" y="5740063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429000" y="51304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429000" y="45208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48200" y="5359063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co-NP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8200" y="47494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4139863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4572000" y="5740063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800600" y="51304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800600" y="4520863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0"/>
            <a:endCxn id="18" idx="1"/>
          </p:cNvCxnSpPr>
          <p:nvPr/>
        </p:nvCxnSpPr>
        <p:spPr>
          <a:xfrm flipV="1">
            <a:off x="3771900" y="4934129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3"/>
          </p:cNvCxnSpPr>
          <p:nvPr/>
        </p:nvCxnSpPr>
        <p:spPr>
          <a:xfrm>
            <a:off x="3733800" y="4934129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33800" y="4368463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33800" y="4368463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371600" y="4759643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PH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endParaRPr 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087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Polynomial Hierarchy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Claim. </a:t>
            </a:r>
            <a:r>
              <a:rPr lang="en-US" sz="2800" dirty="0">
                <a:solidFill>
                  <a:srgbClr val="0000FF"/>
                </a:solidFill>
              </a:rPr>
              <a:t>PH</a:t>
            </a:r>
            <a:r>
              <a:rPr lang="en-US" sz="2800" dirty="0">
                <a:solidFill>
                  <a:srgbClr val="993300"/>
                </a:solidFill>
              </a:rPr>
              <a:t> </a:t>
            </a:r>
            <a:r>
              <a:rPr lang="en-US" sz="2800" dirty="0" smtClean="0">
                <a:solidFill>
                  <a:srgbClr val="993300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Proof.</a:t>
            </a:r>
            <a:r>
              <a:rPr lang="en-US" sz="2800" dirty="0" smtClean="0">
                <a:solidFill>
                  <a:srgbClr val="660066"/>
                </a:solidFill>
              </a:rPr>
              <a:t>  </a:t>
            </a:r>
            <a:r>
              <a:rPr lang="en-US" sz="2800" dirty="0" smtClean="0"/>
              <a:t>Similar to the proof of </a:t>
            </a:r>
            <a:r>
              <a:rPr lang="en-US" sz="2800" dirty="0" smtClean="0">
                <a:solidFill>
                  <a:schemeClr val="accent3"/>
                </a:solidFill>
              </a:rPr>
              <a:t>TQBF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5879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0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660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4126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∑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3175337"/>
            <a:ext cx="60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</a:p>
          <a:p>
            <a:r>
              <a:rPr lang="en-US" sz="2000" dirty="0" smtClean="0"/>
              <a:t>.</a:t>
            </a:r>
            <a:endParaRPr lang="en-US" sz="2000" dirty="0"/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3505200" y="57150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429000" y="5105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429000" y="44958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482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32D2E"/>
                </a:solidFill>
              </a:rPr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co-NP</a:t>
            </a:r>
            <a:endParaRPr lang="en-US" baseline="-250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648200" y="4724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2</a:t>
            </a:r>
            <a:r>
              <a:rPr lang="en-US" dirty="0" smtClean="0"/>
              <a:t> 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4114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∏</a:t>
            </a:r>
            <a:r>
              <a:rPr lang="en-US" baseline="-25000" dirty="0" smtClean="0">
                <a:solidFill>
                  <a:srgbClr val="0000FF"/>
                </a:solidFill>
              </a:rPr>
              <a:t>3</a:t>
            </a:r>
            <a:r>
              <a:rPr lang="en-US" dirty="0" smtClean="0"/>
              <a:t> </a:t>
            </a:r>
            <a:endParaRPr lang="en-US" baseline="-250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4572000" y="5715000"/>
            <a:ext cx="228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800600" y="5105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4800600" y="44958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0" idx="0"/>
            <a:endCxn id="18" idx="1"/>
          </p:cNvCxnSpPr>
          <p:nvPr/>
        </p:nvCxnSpPr>
        <p:spPr>
          <a:xfrm flipV="1">
            <a:off x="3771900" y="4909066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1" idx="3"/>
          </p:cNvCxnSpPr>
          <p:nvPr/>
        </p:nvCxnSpPr>
        <p:spPr>
          <a:xfrm>
            <a:off x="3733800" y="4909066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733800" y="4343400"/>
            <a:ext cx="914400" cy="5011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3733800" y="4343400"/>
            <a:ext cx="876300" cy="4249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724400" y="3429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PH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0" y="3200400"/>
            <a:ext cx="2971800" cy="34290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971800" y="2590800"/>
            <a:ext cx="3124200" cy="4038600"/>
          </a:xfrm>
          <a:prstGeom prst="ellipse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62400" y="2667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PSPACE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7129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Does PH collapse?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Just as many of us </a:t>
            </a:r>
            <a:r>
              <a:rPr lang="en-US" sz="2800" dirty="0" smtClean="0"/>
              <a:t>believe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(i.e.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0 </a:t>
            </a:r>
            <a:r>
              <a:rPr lang="en-US" sz="2800" dirty="0" smtClean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 and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co-NP </a:t>
            </a:r>
            <a:r>
              <a:rPr lang="en-US" sz="2800" dirty="0" smtClean="0"/>
              <a:t>(i.e.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), </a:t>
            </a:r>
            <a:r>
              <a:rPr lang="en-US" sz="2800" dirty="0" smtClean="0"/>
              <a:t>we also believe that for every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  </a:t>
            </a:r>
            <a:r>
              <a:rPr lang="en-US" sz="2800" dirty="0" smtClean="0"/>
              <a:t>and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>
                <a:solidFill>
                  <a:schemeClr val="accent4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We say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u="sng" dirty="0" smtClean="0">
                <a:solidFill>
                  <a:srgbClr val="000000"/>
                </a:solidFill>
              </a:rPr>
              <a:t>collapses to the </a:t>
            </a:r>
            <a:r>
              <a:rPr lang="en-US" sz="2800" u="sng" dirty="0" err="1" smtClean="0">
                <a:solidFill>
                  <a:srgbClr val="C32D2E"/>
                </a:solidFill>
              </a:rPr>
              <a:t>i</a:t>
            </a:r>
            <a:r>
              <a:rPr lang="en-US" sz="2800" u="sng" dirty="0" err="1" smtClean="0">
                <a:solidFill>
                  <a:srgbClr val="000000"/>
                </a:solidFill>
              </a:rPr>
              <a:t>-th</a:t>
            </a:r>
            <a:r>
              <a:rPr lang="en-US" sz="2800" u="sng" dirty="0" smtClean="0">
                <a:solidFill>
                  <a:srgbClr val="000000"/>
                </a:solidFill>
              </a:rPr>
              <a:t> level</a:t>
            </a:r>
            <a:r>
              <a:rPr lang="en-US" sz="2800" dirty="0" smtClean="0">
                <a:solidFill>
                  <a:srgbClr val="000000"/>
                </a:solidFill>
              </a:rPr>
              <a:t> if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 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Conjecture.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does not collapse to the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/>
              <a:t>-th</a:t>
            </a:r>
            <a:r>
              <a:rPr lang="en-US" sz="2800" dirty="0" smtClean="0"/>
              <a:t> level for any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57516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Does PH collapse?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Just as many of us </a:t>
            </a:r>
            <a:r>
              <a:rPr lang="en-US" sz="2800" dirty="0" smtClean="0"/>
              <a:t>believe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(i.e.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0 </a:t>
            </a:r>
            <a:r>
              <a:rPr lang="en-US" sz="2800" dirty="0" smtClean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 and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co-NP </a:t>
            </a:r>
            <a:r>
              <a:rPr lang="en-US" sz="2800" dirty="0" smtClean="0"/>
              <a:t>(i.e.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1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smtClean="0">
                <a:solidFill>
                  <a:srgbClr val="0000FF"/>
                </a:solidFill>
              </a:rPr>
              <a:t>1</a:t>
            </a:r>
            <a:r>
              <a:rPr lang="en-US" sz="2800" dirty="0" smtClean="0"/>
              <a:t>), </a:t>
            </a:r>
            <a:r>
              <a:rPr lang="en-US" sz="2800" dirty="0" smtClean="0"/>
              <a:t>we also believe that for every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smtClean="0">
                <a:solidFill>
                  <a:srgbClr val="0000FF"/>
                </a:solidFill>
              </a:rPr>
              <a:t>i+1   </a:t>
            </a:r>
            <a:r>
              <a:rPr lang="en-US" sz="2800" dirty="0" smtClean="0"/>
              <a:t>and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≠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∏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  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>
                <a:solidFill>
                  <a:schemeClr val="accent4"/>
                </a:solidFill>
              </a:rPr>
              <a:t>. </a:t>
            </a:r>
            <a:r>
              <a:rPr lang="en-US" sz="2800" dirty="0" smtClean="0">
                <a:solidFill>
                  <a:srgbClr val="000000"/>
                </a:solidFill>
              </a:rPr>
              <a:t>We say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u="sng" dirty="0" smtClean="0">
                <a:solidFill>
                  <a:srgbClr val="000000"/>
                </a:solidFill>
              </a:rPr>
              <a:t>collapses to the </a:t>
            </a:r>
            <a:r>
              <a:rPr lang="en-US" sz="2800" u="sng" dirty="0" err="1" smtClean="0">
                <a:solidFill>
                  <a:srgbClr val="C32D2E"/>
                </a:solidFill>
              </a:rPr>
              <a:t>i</a:t>
            </a:r>
            <a:r>
              <a:rPr lang="en-US" sz="2800" u="sng" dirty="0" err="1" smtClean="0">
                <a:solidFill>
                  <a:srgbClr val="000000"/>
                </a:solidFill>
              </a:rPr>
              <a:t>-th</a:t>
            </a:r>
            <a:r>
              <a:rPr lang="en-US" sz="2800" u="sng" dirty="0" smtClean="0">
                <a:solidFill>
                  <a:srgbClr val="000000"/>
                </a:solidFill>
              </a:rPr>
              <a:t> level</a:t>
            </a:r>
            <a:r>
              <a:rPr lang="en-US" sz="2800" dirty="0" smtClean="0">
                <a:solidFill>
                  <a:srgbClr val="000000"/>
                </a:solidFill>
              </a:rPr>
              <a:t> if     </a:t>
            </a:r>
            <a:r>
              <a:rPr lang="en-US" sz="2800" dirty="0" smtClean="0">
                <a:solidFill>
                  <a:srgbClr val="0000FF"/>
                </a:solidFill>
              </a:rPr>
              <a:t>∑</a:t>
            </a:r>
            <a:r>
              <a:rPr lang="en-US" sz="28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800" baseline="-250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= </a:t>
            </a:r>
            <a:r>
              <a:rPr lang="en-US" sz="2800" dirty="0">
                <a:solidFill>
                  <a:srgbClr val="0000FF"/>
                </a:solidFill>
              </a:rPr>
              <a:t>∑</a:t>
            </a:r>
            <a:r>
              <a:rPr lang="en-US" sz="2800" baseline="-25000" dirty="0">
                <a:solidFill>
                  <a:srgbClr val="0000FF"/>
                </a:solidFill>
              </a:rPr>
              <a:t>i+1 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Conjecture.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PH</a:t>
            </a:r>
            <a:r>
              <a:rPr lang="en-US" sz="2800" dirty="0" smtClean="0"/>
              <a:t> does not collapse to the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err="1" smtClean="0"/>
              <a:t>-th</a:t>
            </a:r>
            <a:r>
              <a:rPr lang="en-US" sz="2800" dirty="0" smtClean="0"/>
              <a:t> level for any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971800" y="5710535"/>
            <a:ext cx="632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This is stronger than the </a:t>
            </a:r>
            <a:r>
              <a:rPr lang="en-US" sz="2400" dirty="0" smtClean="0">
                <a:solidFill>
                  <a:srgbClr val="0000FF"/>
                </a:solidFill>
              </a:rPr>
              <a:t>P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C32D2E"/>
                </a:solidFill>
              </a:rPr>
              <a:t>≠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NP</a:t>
            </a:r>
            <a:r>
              <a:rPr lang="en-US" sz="2400" dirty="0" smtClean="0"/>
              <a:t> conjecture.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1740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 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is </a:t>
            </a:r>
            <a:r>
              <a:rPr lang="en-US" sz="2800" i="1" u="sng" dirty="0" smtClean="0"/>
              <a:t>log-space reducible</a:t>
            </a:r>
            <a:r>
              <a:rPr lang="en-US" sz="2800" dirty="0" smtClean="0"/>
              <a:t> to a language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denoted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there’s an implicitly log-space computable function </a:t>
            </a:r>
            <a:r>
              <a:rPr lang="en-US" sz="2800" dirty="0" smtClean="0">
                <a:solidFill>
                  <a:schemeClr val="accent3"/>
                </a:solidFill>
              </a:rPr>
              <a:t>f</a:t>
            </a:r>
            <a:r>
              <a:rPr lang="en-US" sz="2800" dirty="0" smtClean="0"/>
              <a:t> 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32D2E"/>
                </a:solidFill>
              </a:rPr>
              <a:t>x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             f(x) ∈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  <p:sp>
        <p:nvSpPr>
          <p:cNvPr id="4" name="Left-Right Arrow 3"/>
          <p:cNvSpPr/>
          <p:nvPr/>
        </p:nvSpPr>
        <p:spPr>
          <a:xfrm>
            <a:off x="4038600" y="5486400"/>
            <a:ext cx="5334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88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Log-space reductions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rgbClr val="800000"/>
                </a:solidFill>
              </a:rPr>
              <a:t>                  </a:t>
            </a:r>
            <a:r>
              <a:rPr lang="en-US" sz="2800" dirty="0" smtClean="0">
                <a:solidFill>
                  <a:schemeClr val="accent3"/>
                </a:solidFill>
              </a:rPr>
              <a:t>(x,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800000"/>
                </a:solidFill>
              </a:rPr>
              <a:t>               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endParaRPr lang="en-US" sz="2800" baseline="-25000" dirty="0">
              <a:solidFill>
                <a:srgbClr val="C32D2E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Issue:</a:t>
            </a:r>
            <a:r>
              <a:rPr lang="en-US" sz="2800" dirty="0" smtClean="0"/>
              <a:t>  A log-space TM may not have enough space to write down the whole output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f(x)</a:t>
            </a:r>
            <a:r>
              <a:rPr lang="en-US" sz="2800" dirty="0" smtClean="0"/>
              <a:t> in one shot.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800000"/>
                </a:solidFill>
              </a:rPr>
              <a:t>Solution:</a:t>
            </a:r>
            <a:r>
              <a:rPr lang="en-US" sz="2800" dirty="0" smtClean="0"/>
              <a:t> Have the log-space TM output any bit of </a:t>
            </a:r>
            <a:r>
              <a:rPr lang="en-US" sz="2800" dirty="0" smtClean="0">
                <a:solidFill>
                  <a:schemeClr val="accent3"/>
                </a:solidFill>
              </a:rPr>
              <a:t>f(x)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Claim: 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>
                <a:solidFill>
                  <a:srgbClr val="C32D2E"/>
                </a:solidFill>
              </a:rPr>
              <a:t> ≤</a:t>
            </a:r>
            <a:r>
              <a:rPr lang="en-US" sz="2800" i="1" baseline="-25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>
                <a:solidFill>
                  <a:srgbClr val="C32D2E"/>
                </a:solidFill>
              </a:rPr>
              <a:t> 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32D2E"/>
                </a:solidFill>
              </a:rPr>
              <a:t>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 </a:t>
            </a:r>
            <a:r>
              <a:rPr lang="en-US" sz="2800" dirty="0" smtClean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baseline="-25000" dirty="0" smtClean="0">
                <a:solidFill>
                  <a:srgbClr val="C32D2E"/>
                </a:solidFill>
              </a:rPr>
              <a:t>3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Claim: 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≤</a:t>
            </a:r>
            <a:r>
              <a:rPr lang="en-US" sz="2800" i="1" baseline="-25000" dirty="0">
                <a:solidFill>
                  <a:srgbClr val="C32D2E"/>
                </a:solidFill>
              </a:rPr>
              <a:t>l</a:t>
            </a:r>
            <a:r>
              <a:rPr lang="en-US" sz="2800" dirty="0">
                <a:solidFill>
                  <a:srgbClr val="C32D2E"/>
                </a:solidFill>
              </a:rPr>
              <a:t> L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2</a:t>
            </a:r>
            <a:r>
              <a:rPr lang="en-US" sz="2800" dirty="0">
                <a:solidFill>
                  <a:srgbClr val="C32D2E"/>
                </a:solidFill>
              </a:rPr>
              <a:t> ∈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 </a:t>
            </a:r>
            <a:r>
              <a:rPr lang="en-US" sz="2800" dirty="0"/>
              <a:t>then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1</a:t>
            </a:r>
            <a:r>
              <a:rPr lang="en-US" sz="2800" dirty="0">
                <a:solidFill>
                  <a:srgbClr val="C32D2E"/>
                </a:solidFill>
              </a:rPr>
              <a:t> ∈ </a:t>
            </a:r>
            <a:r>
              <a:rPr lang="en-US" sz="2800" dirty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48000" y="17526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0" y="1371600"/>
            <a:ext cx="1295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Log-space TM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84051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NL-completeness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3340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NL-complete if </a:t>
            </a:r>
            <a:r>
              <a:rPr lang="en-US" sz="2800" dirty="0" smtClean="0">
                <a:solidFill>
                  <a:srgbClr val="C32D2E"/>
                </a:solidFill>
              </a:rPr>
              <a:t>L 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and for every </a:t>
            </a:r>
            <a:r>
              <a:rPr lang="en-US" sz="2800" dirty="0" smtClean="0">
                <a:solidFill>
                  <a:schemeClr val="accent3"/>
                </a:solidFill>
              </a:rPr>
              <a:t>L’ </a:t>
            </a:r>
            <a:r>
              <a:rPr lang="en-US" sz="2800" dirty="0" smtClean="0">
                <a:solidFill>
                  <a:srgbClr val="C32D2E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C32D2E"/>
                </a:solidFill>
              </a:rPr>
              <a:t>L’</a:t>
            </a:r>
            <a:r>
              <a:rPr lang="en-US" sz="2800" dirty="0" smtClean="0"/>
              <a:t> is log-space reducible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3"/>
                </a:solidFill>
              </a:rPr>
              <a:t>   </a:t>
            </a:r>
            <a:r>
              <a:rPr lang="en-US" sz="2800" dirty="0" smtClean="0"/>
              <a:t> 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:  </a:t>
            </a:r>
            <a:r>
              <a:rPr lang="en-US" sz="2800" dirty="0" smtClean="0">
                <a:solidFill>
                  <a:srgbClr val="C32D2E"/>
                </a:solidFill>
              </a:rPr>
              <a:t>PATH</a:t>
            </a:r>
            <a:r>
              <a:rPr lang="en-US" sz="2800" dirty="0" smtClean="0"/>
              <a:t> is NL-complete.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>
              <a:solidFill>
                <a:srgbClr val="66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667000"/>
            <a:ext cx="8534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solidFill>
                  <a:schemeClr val="accent3"/>
                </a:solidFill>
              </a:rPr>
              <a:t>PATH = </a:t>
            </a:r>
            <a:r>
              <a:rPr lang="en-US" sz="2600" dirty="0"/>
              <a:t>{</a:t>
            </a:r>
            <a:r>
              <a:rPr lang="en-US" sz="2600" dirty="0">
                <a:solidFill>
                  <a:schemeClr val="accent3"/>
                </a:solidFill>
              </a:rPr>
              <a:t>(</a:t>
            </a:r>
            <a:r>
              <a:rPr lang="en-US" sz="2600" dirty="0" err="1">
                <a:solidFill>
                  <a:schemeClr val="accent3"/>
                </a:solidFill>
              </a:rPr>
              <a:t>G,s,t</a:t>
            </a:r>
            <a:r>
              <a:rPr lang="en-US" sz="2600" dirty="0">
                <a:solidFill>
                  <a:schemeClr val="accent3"/>
                </a:solidFill>
              </a:rPr>
              <a:t>) : G </a:t>
            </a:r>
            <a:r>
              <a:rPr lang="en-US" sz="2600" dirty="0">
                <a:solidFill>
                  <a:srgbClr val="000000"/>
                </a:solidFill>
              </a:rPr>
              <a:t>is a digraph having a path from</a:t>
            </a:r>
            <a:r>
              <a:rPr lang="en-US" sz="2600" dirty="0">
                <a:solidFill>
                  <a:schemeClr val="accent3"/>
                </a:solidFill>
              </a:rPr>
              <a:t> s </a:t>
            </a:r>
            <a:r>
              <a:rPr lang="en-US" sz="2600" dirty="0">
                <a:solidFill>
                  <a:srgbClr val="000000"/>
                </a:solidFill>
              </a:rPr>
              <a:t>to </a:t>
            </a:r>
            <a:r>
              <a:rPr lang="en-US" sz="2600" dirty="0">
                <a:solidFill>
                  <a:schemeClr val="accent3"/>
                </a:solidFill>
              </a:rPr>
              <a:t>t</a:t>
            </a:r>
            <a:r>
              <a:rPr lang="en-US" sz="2600" dirty="0">
                <a:solidFill>
                  <a:srgbClr val="000000"/>
                </a:solidFill>
              </a:rPr>
              <a:t>}.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01594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8622</TotalTime>
  <Words>7349</Words>
  <Application>Microsoft Macintosh PowerPoint</Application>
  <PresentationFormat>On-screen Show (4:3)</PresentationFormat>
  <Paragraphs>740</Paragraphs>
  <Slides>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Solstice</vt:lpstr>
      <vt:lpstr>Computational Complexity Theory</vt:lpstr>
      <vt:lpstr>Recap:  PSPACE-completeness</vt:lpstr>
      <vt:lpstr>Recap:  PSPACE-complete problem</vt:lpstr>
      <vt:lpstr>Recap:  PSPACE-complete problem</vt:lpstr>
      <vt:lpstr>Recap:  NL-completeness</vt:lpstr>
      <vt:lpstr>Recap:  Log-space reductions</vt:lpstr>
      <vt:lpstr>Recap:  Log-space reductions</vt:lpstr>
      <vt:lpstr>Recap:  Log-space reductions</vt:lpstr>
      <vt:lpstr>Recap:  NL-completeness</vt:lpstr>
      <vt:lpstr>An alternate characterization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Certificate definition of NL</vt:lpstr>
      <vt:lpstr>NL = co-NL</vt:lpstr>
      <vt:lpstr>Class co-NL</vt:lpstr>
      <vt:lpstr>Class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NL = co-NL</vt:lpstr>
      <vt:lpstr>Polynomial Hierarchy</vt:lpstr>
      <vt:lpstr>Problems outside NP &amp; co-NP ?</vt:lpstr>
      <vt:lpstr>Problems outside NP &amp; co-NP ?</vt:lpstr>
      <vt:lpstr>Class ∑2</vt:lpstr>
      <vt:lpstr>Class ∑2</vt:lpstr>
      <vt:lpstr>Class ∑2</vt:lpstr>
      <vt:lpstr>Class ∑2</vt:lpstr>
      <vt:lpstr>Class ∑2</vt:lpstr>
      <vt:lpstr>Class ∑2</vt:lpstr>
      <vt:lpstr>Class ∑i</vt:lpstr>
      <vt:lpstr>Polynomial Hierarchy</vt:lpstr>
      <vt:lpstr>Class ∏i</vt:lpstr>
      <vt:lpstr>Class ∏i</vt:lpstr>
      <vt:lpstr>Polynomial Hierarchy</vt:lpstr>
      <vt:lpstr>Polynomial Hierarchy</vt:lpstr>
      <vt:lpstr>Does PH collapse?</vt:lpstr>
      <vt:lpstr>Does PH collapse?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1777</cp:revision>
  <dcterms:created xsi:type="dcterms:W3CDTF">2013-06-25T04:38:04Z</dcterms:created>
  <dcterms:modified xsi:type="dcterms:W3CDTF">2017-09-05T06:20:50Z</dcterms:modified>
</cp:coreProperties>
</file>