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627" r:id="rId1"/>
  </p:sldMasterIdLst>
  <p:notesMasterIdLst>
    <p:notesMasterId r:id="rId70"/>
  </p:notesMasterIdLst>
  <p:sldIdLst>
    <p:sldId id="256" r:id="rId2"/>
    <p:sldId id="463" r:id="rId3"/>
    <p:sldId id="464" r:id="rId4"/>
    <p:sldId id="462" r:id="rId5"/>
    <p:sldId id="465" r:id="rId6"/>
    <p:sldId id="466" r:id="rId7"/>
    <p:sldId id="467" r:id="rId8"/>
    <p:sldId id="468" r:id="rId9"/>
    <p:sldId id="469" r:id="rId10"/>
    <p:sldId id="470" r:id="rId11"/>
    <p:sldId id="471" r:id="rId12"/>
    <p:sldId id="472" r:id="rId13"/>
    <p:sldId id="473" r:id="rId14"/>
    <p:sldId id="436" r:id="rId15"/>
    <p:sldId id="438" r:id="rId16"/>
    <p:sldId id="474" r:id="rId17"/>
    <p:sldId id="449" r:id="rId18"/>
    <p:sldId id="475" r:id="rId19"/>
    <p:sldId id="476" r:id="rId20"/>
    <p:sldId id="477" r:id="rId21"/>
    <p:sldId id="478" r:id="rId22"/>
    <p:sldId id="480" r:id="rId23"/>
    <p:sldId id="479" r:id="rId24"/>
    <p:sldId id="481" r:id="rId25"/>
    <p:sldId id="482" r:id="rId26"/>
    <p:sldId id="484" r:id="rId27"/>
    <p:sldId id="483" r:id="rId28"/>
    <p:sldId id="485" r:id="rId29"/>
    <p:sldId id="486" r:id="rId30"/>
    <p:sldId id="487" r:id="rId31"/>
    <p:sldId id="488" r:id="rId32"/>
    <p:sldId id="489" r:id="rId33"/>
    <p:sldId id="492" r:id="rId34"/>
    <p:sldId id="493" r:id="rId35"/>
    <p:sldId id="439" r:id="rId36"/>
    <p:sldId id="494" r:id="rId37"/>
    <p:sldId id="496" r:id="rId38"/>
    <p:sldId id="498" r:id="rId39"/>
    <p:sldId id="495" r:id="rId40"/>
    <p:sldId id="497" r:id="rId41"/>
    <p:sldId id="500" r:id="rId42"/>
    <p:sldId id="501" r:id="rId43"/>
    <p:sldId id="502" r:id="rId44"/>
    <p:sldId id="503" r:id="rId45"/>
    <p:sldId id="573" r:id="rId46"/>
    <p:sldId id="504" r:id="rId47"/>
    <p:sldId id="514" r:id="rId48"/>
    <p:sldId id="516" r:id="rId49"/>
    <p:sldId id="518" r:id="rId50"/>
    <p:sldId id="520" r:id="rId51"/>
    <p:sldId id="505" r:id="rId52"/>
    <p:sldId id="506" r:id="rId53"/>
    <p:sldId id="507" r:id="rId54"/>
    <p:sldId id="508" r:id="rId55"/>
    <p:sldId id="509" r:id="rId56"/>
    <p:sldId id="511" r:id="rId57"/>
    <p:sldId id="512" r:id="rId58"/>
    <p:sldId id="525" r:id="rId59"/>
    <p:sldId id="574" r:id="rId60"/>
    <p:sldId id="523" r:id="rId61"/>
    <p:sldId id="524" r:id="rId62"/>
    <p:sldId id="526" r:id="rId63"/>
    <p:sldId id="527" r:id="rId64"/>
    <p:sldId id="528" r:id="rId65"/>
    <p:sldId id="529" r:id="rId66"/>
    <p:sldId id="530" r:id="rId67"/>
    <p:sldId id="531" r:id="rId68"/>
    <p:sldId id="532" r:id="rId6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  <a:srgbClr val="003399"/>
    <a:srgbClr val="CC0000"/>
    <a:srgbClr val="FF0000"/>
    <a:srgbClr val="0033CC"/>
    <a:srgbClr val="660066"/>
    <a:srgbClr val="A50021"/>
    <a:srgbClr val="990033"/>
    <a:srgbClr val="9933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38" autoAdjust="0"/>
    <p:restoredTop sz="94658" autoAdjust="0"/>
  </p:normalViewPr>
  <p:slideViewPr>
    <p:cSldViewPr>
      <p:cViewPr>
        <p:scale>
          <a:sx n="100" d="100"/>
          <a:sy n="100" d="100"/>
        </p:scale>
        <p:origin x="-1240" y="-2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slide" Target="slides/slide66.xml"/><Relationship Id="rId68" Type="http://schemas.openxmlformats.org/officeDocument/2006/relationships/slide" Target="slides/slide67.xml"/><Relationship Id="rId69" Type="http://schemas.openxmlformats.org/officeDocument/2006/relationships/slide" Target="slides/slide6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70" Type="http://schemas.openxmlformats.org/officeDocument/2006/relationships/notesMaster" Target="notesMasters/notesMaster1.xml"/><Relationship Id="rId71" Type="http://schemas.openxmlformats.org/officeDocument/2006/relationships/printerSettings" Target="printerSettings/printerSettings1.bin"/><Relationship Id="rId72" Type="http://schemas.openxmlformats.org/officeDocument/2006/relationships/presProps" Target="presProp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73" Type="http://schemas.openxmlformats.org/officeDocument/2006/relationships/viewProps" Target="viewProps.xml"/><Relationship Id="rId74" Type="http://schemas.openxmlformats.org/officeDocument/2006/relationships/theme" Target="theme/theme1.xml"/><Relationship Id="rId75" Type="http://schemas.openxmlformats.org/officeDocument/2006/relationships/tableStyles" Target="tableStyles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D5589B-E1FE-416A-A65D-11B7513E7580}" type="datetimeFigureOut">
              <a:rPr lang="en-US" smtClean="0"/>
              <a:pPr/>
              <a:t>13/08/18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139FDB-DAC5-4962-98CA-E875AF49AF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613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80666-FB37-4B36-9149-507F3B0178E3}" type="datetimeFigureOut">
              <a:rPr lang="en-US" smtClean="0"/>
              <a:pPr/>
              <a:t>13/08/18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13/08/18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13/08/18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13/08/18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80666-FB37-4B36-9149-507F3B0178E3}" type="datetimeFigureOut">
              <a:rPr lang="en-US" smtClean="0"/>
              <a:pPr/>
              <a:t>13/08/18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13/08/18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13/08/18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13/08/18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13/08/18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13/08/18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13/08/18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9" name="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4037CB94-8DD8-4BDE-8682-625D4C182390}" type="datetimeFigureOut">
              <a:rPr lang="en-US" smtClean="0"/>
              <a:pPr/>
              <a:t>13/08/18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28" r:id="rId1"/>
    <p:sldLayoutId id="2147484629" r:id="rId2"/>
    <p:sldLayoutId id="2147484630" r:id="rId3"/>
    <p:sldLayoutId id="2147484631" r:id="rId4"/>
    <p:sldLayoutId id="2147484632" r:id="rId5"/>
    <p:sldLayoutId id="2147484633" r:id="rId6"/>
    <p:sldLayoutId id="2147484634" r:id="rId7"/>
    <p:sldLayoutId id="2147484635" r:id="rId8"/>
    <p:sldLayoutId id="2147484636" r:id="rId9"/>
    <p:sldLayoutId id="2147484637" r:id="rId10"/>
    <p:sldLayoutId id="2147484638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609600"/>
            <a:ext cx="8458200" cy="182880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C</a:t>
            </a:r>
            <a:r>
              <a:rPr lang="en-US" dirty="0" smtClean="0"/>
              <a:t>omputational Complexity Theory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2695136"/>
            <a:ext cx="7848600" cy="2486464"/>
          </a:xfrm>
        </p:spPr>
        <p:txBody>
          <a:bodyPr>
            <a:normAutofit/>
          </a:bodyPr>
          <a:lstStyle/>
          <a:p>
            <a:pPr algn="ctr"/>
            <a:endParaRPr lang="en-US" sz="3400" dirty="0"/>
          </a:p>
          <a:p>
            <a:pPr algn="ctr"/>
            <a:r>
              <a:rPr lang="en-US" sz="3400" dirty="0" smtClean="0">
                <a:solidFill>
                  <a:srgbClr val="A50021"/>
                </a:solidFill>
              </a:rPr>
              <a:t>Lecture 1:  </a:t>
            </a:r>
            <a:r>
              <a:rPr lang="en-US" sz="3400" dirty="0" smtClean="0">
                <a:solidFill>
                  <a:srgbClr val="0033CC"/>
                </a:solidFill>
              </a:rPr>
              <a:t>Intro;  </a:t>
            </a:r>
            <a:r>
              <a:rPr lang="en-US" sz="3400" smtClean="0">
                <a:solidFill>
                  <a:srgbClr val="0033CC"/>
                </a:solidFill>
              </a:rPr>
              <a:t>Turing </a:t>
            </a:r>
            <a:r>
              <a:rPr lang="en-US" sz="3400" smtClean="0">
                <a:solidFill>
                  <a:srgbClr val="0033CC"/>
                </a:solidFill>
              </a:rPr>
              <a:t>machines</a:t>
            </a:r>
            <a:endParaRPr lang="en-US" sz="3400" dirty="0" smtClean="0">
              <a:solidFill>
                <a:srgbClr val="0033CC"/>
              </a:solidFill>
            </a:endParaRPr>
          </a:p>
          <a:p>
            <a:pPr algn="ctr"/>
            <a:r>
              <a:rPr lang="en-US" sz="3400" dirty="0">
                <a:solidFill>
                  <a:srgbClr val="0033CC"/>
                </a:solidFill>
              </a:rPr>
              <a:t> </a:t>
            </a:r>
            <a:r>
              <a:rPr lang="en-US" sz="3400" dirty="0" smtClean="0">
                <a:solidFill>
                  <a:srgbClr val="0033CC"/>
                </a:solidFill>
              </a:rPr>
              <a:t>                  </a:t>
            </a:r>
          </a:p>
          <a:p>
            <a:pPr algn="ctr"/>
            <a:endParaRPr lang="en-US" sz="3000" dirty="0" smtClean="0">
              <a:solidFill>
                <a:srgbClr val="0033CC"/>
              </a:solidFill>
            </a:endParaRPr>
          </a:p>
          <a:p>
            <a:endParaRPr lang="en-US" sz="3400" dirty="0" smtClean="0"/>
          </a:p>
          <a:p>
            <a:endParaRPr lang="en-US" sz="3400" dirty="0" smtClean="0"/>
          </a:p>
          <a:p>
            <a:endParaRPr lang="en-US" sz="3400" dirty="0" smtClean="0"/>
          </a:p>
          <a:p>
            <a:endParaRPr lang="en-US" sz="3400" dirty="0"/>
          </a:p>
        </p:txBody>
      </p:sp>
      <p:sp>
        <p:nvSpPr>
          <p:cNvPr id="4" name="TextBox 3"/>
          <p:cNvSpPr txBox="1"/>
          <p:nvPr/>
        </p:nvSpPr>
        <p:spPr>
          <a:xfrm>
            <a:off x="2667000" y="5420380"/>
            <a:ext cx="464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Indian Institute of Science</a:t>
            </a:r>
            <a:endParaRPr lang="en-US" sz="2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About the course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US" sz="2800" dirty="0" smtClean="0"/>
              <a:t>Computational complexity attempts </a:t>
            </a:r>
            <a:r>
              <a:rPr lang="en-US" sz="2800" dirty="0"/>
              <a:t>to classify computational </a:t>
            </a:r>
            <a:r>
              <a:rPr lang="en-US" sz="2800" dirty="0">
                <a:solidFill>
                  <a:srgbClr val="CC0000"/>
                </a:solidFill>
              </a:rPr>
              <a:t>problems</a:t>
            </a:r>
            <a:r>
              <a:rPr lang="en-US" sz="2800" dirty="0"/>
              <a:t> based on the amount of </a:t>
            </a:r>
            <a:r>
              <a:rPr lang="en-US" sz="2800" dirty="0">
                <a:solidFill>
                  <a:srgbClr val="CC0000"/>
                </a:solidFill>
              </a:rPr>
              <a:t>resources</a:t>
            </a:r>
            <a:r>
              <a:rPr lang="en-US" sz="2800" dirty="0"/>
              <a:t> required by </a:t>
            </a:r>
            <a:r>
              <a:rPr lang="en-US" sz="2800" dirty="0" smtClean="0">
                <a:solidFill>
                  <a:srgbClr val="CC0000"/>
                </a:solidFill>
              </a:rPr>
              <a:t>algorithms</a:t>
            </a:r>
            <a:r>
              <a:rPr lang="en-US" sz="2800" dirty="0" smtClean="0"/>
              <a:t> </a:t>
            </a:r>
            <a:r>
              <a:rPr lang="en-US" sz="2800" dirty="0"/>
              <a:t>to solve </a:t>
            </a:r>
            <a:r>
              <a:rPr lang="en-US" sz="2800" dirty="0" smtClean="0"/>
              <a:t>them.</a:t>
            </a:r>
            <a:endParaRPr lang="en-US" sz="2800" dirty="0"/>
          </a:p>
          <a:p>
            <a:r>
              <a:rPr lang="en-US" sz="2800" b="1" dirty="0"/>
              <a:t>Algorithms</a:t>
            </a:r>
            <a:r>
              <a:rPr lang="en-US" sz="2800" dirty="0"/>
              <a:t> are </a:t>
            </a:r>
            <a:r>
              <a:rPr lang="en-US" sz="2800" u="sng" dirty="0"/>
              <a:t>methods</a:t>
            </a:r>
            <a:r>
              <a:rPr lang="en-US" sz="2800" dirty="0"/>
              <a:t> of solving </a:t>
            </a:r>
            <a:r>
              <a:rPr lang="en-US" sz="2800" dirty="0" smtClean="0"/>
              <a:t>problems; they </a:t>
            </a:r>
            <a:r>
              <a:rPr lang="en-US" sz="2800" dirty="0"/>
              <a:t>are </a:t>
            </a:r>
            <a:r>
              <a:rPr lang="en-US" sz="2800" dirty="0" smtClean="0"/>
              <a:t>studied </a:t>
            </a:r>
            <a:r>
              <a:rPr lang="en-US" sz="2800" dirty="0"/>
              <a:t>using formal </a:t>
            </a:r>
            <a:r>
              <a:rPr lang="en-US" sz="2800" u="sng" dirty="0"/>
              <a:t>models of </a:t>
            </a:r>
            <a:r>
              <a:rPr lang="en-US" sz="2800" u="sng" dirty="0" smtClean="0"/>
              <a:t>computation</a:t>
            </a:r>
            <a:r>
              <a:rPr lang="en-US" sz="2800" dirty="0" smtClean="0"/>
              <a:t>, like </a:t>
            </a:r>
            <a:r>
              <a:rPr lang="en-US" sz="2800" dirty="0" smtClean="0">
                <a:solidFill>
                  <a:srgbClr val="3366FF"/>
                </a:solidFill>
              </a:rPr>
              <a:t>Turing machines. </a:t>
            </a:r>
          </a:p>
          <a:p>
            <a:pPr marL="82296" indent="0">
              <a:buNone/>
            </a:pPr>
            <a:r>
              <a:rPr lang="en-US" sz="2800" dirty="0" smtClean="0">
                <a:solidFill>
                  <a:srgbClr val="3366FF"/>
                </a:solidFill>
              </a:rPr>
              <a:t>                     </a:t>
            </a:r>
            <a:endParaRPr lang="en-US" sz="2500" dirty="0"/>
          </a:p>
        </p:txBody>
      </p:sp>
      <p:sp>
        <p:nvSpPr>
          <p:cNvPr id="4" name="TextBox 3"/>
          <p:cNvSpPr txBox="1"/>
          <p:nvPr/>
        </p:nvSpPr>
        <p:spPr>
          <a:xfrm>
            <a:off x="1905000" y="4419600"/>
            <a:ext cx="4495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200" dirty="0" smtClean="0">
                <a:solidFill>
                  <a:srgbClr val="000000"/>
                </a:solidFill>
              </a:rPr>
              <a:t>a </a:t>
            </a:r>
            <a:r>
              <a:rPr lang="en-US" sz="2200" dirty="0">
                <a:solidFill>
                  <a:schemeClr val="accent1"/>
                </a:solidFill>
              </a:rPr>
              <a:t>memory</a:t>
            </a:r>
            <a:r>
              <a:rPr lang="en-US" sz="2200" dirty="0">
                <a:solidFill>
                  <a:srgbClr val="000000"/>
                </a:solidFill>
              </a:rPr>
              <a:t> with head (like a RAM</a:t>
            </a:r>
            <a:r>
              <a:rPr lang="en-US" sz="2200" dirty="0" smtClean="0">
                <a:solidFill>
                  <a:srgbClr val="000000"/>
                </a:solidFill>
              </a:rPr>
              <a:t>)</a:t>
            </a:r>
          </a:p>
          <a:p>
            <a:pPr marL="285750" indent="-285750">
              <a:buFont typeface="Arial"/>
              <a:buChar char="•"/>
            </a:pPr>
            <a:r>
              <a:rPr lang="en-US" sz="2200" dirty="0" smtClean="0">
                <a:solidFill>
                  <a:srgbClr val="000000"/>
                </a:solidFill>
              </a:rPr>
              <a:t>a </a:t>
            </a:r>
            <a:r>
              <a:rPr lang="en-US" sz="2200" dirty="0" smtClean="0">
                <a:solidFill>
                  <a:srgbClr val="3891A7"/>
                </a:solidFill>
              </a:rPr>
              <a:t>finite control </a:t>
            </a:r>
            <a:r>
              <a:rPr lang="en-US" sz="2200" dirty="0" smtClean="0">
                <a:solidFill>
                  <a:srgbClr val="000000"/>
                </a:solidFill>
              </a:rPr>
              <a:t>(like a processor)</a:t>
            </a:r>
            <a:endParaRPr lang="en-US" sz="2200" dirty="0">
              <a:solidFill>
                <a:srgbClr val="000000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2057400" y="4191000"/>
            <a:ext cx="0" cy="228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26838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About the course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US" sz="2800" dirty="0" smtClean="0"/>
              <a:t>Computational complexity attempts </a:t>
            </a:r>
            <a:r>
              <a:rPr lang="en-US" sz="2800" dirty="0"/>
              <a:t>to classify computational </a:t>
            </a:r>
            <a:r>
              <a:rPr lang="en-US" sz="2800" dirty="0">
                <a:solidFill>
                  <a:srgbClr val="CC0000"/>
                </a:solidFill>
              </a:rPr>
              <a:t>problems</a:t>
            </a:r>
            <a:r>
              <a:rPr lang="en-US" sz="2800" dirty="0"/>
              <a:t> based on the amount of </a:t>
            </a:r>
            <a:r>
              <a:rPr lang="en-US" sz="2800" dirty="0">
                <a:solidFill>
                  <a:srgbClr val="CC0000"/>
                </a:solidFill>
              </a:rPr>
              <a:t>resources</a:t>
            </a:r>
            <a:r>
              <a:rPr lang="en-US" sz="2800" dirty="0"/>
              <a:t> required by </a:t>
            </a:r>
            <a:r>
              <a:rPr lang="en-US" sz="2800" dirty="0" smtClean="0">
                <a:solidFill>
                  <a:srgbClr val="CC0000"/>
                </a:solidFill>
              </a:rPr>
              <a:t>algorithms</a:t>
            </a:r>
            <a:r>
              <a:rPr lang="en-US" sz="2800" dirty="0" smtClean="0"/>
              <a:t> </a:t>
            </a:r>
            <a:r>
              <a:rPr lang="en-US" sz="2800" dirty="0"/>
              <a:t>to solve </a:t>
            </a:r>
            <a:r>
              <a:rPr lang="en-US" sz="2800" dirty="0" smtClean="0"/>
              <a:t>them.</a:t>
            </a:r>
            <a:endParaRPr lang="en-US" sz="2800" dirty="0"/>
          </a:p>
          <a:p>
            <a:r>
              <a:rPr lang="en-US" sz="2800" b="1" dirty="0"/>
              <a:t>Algorithms</a:t>
            </a:r>
            <a:r>
              <a:rPr lang="en-US" sz="2800" dirty="0"/>
              <a:t> are </a:t>
            </a:r>
            <a:r>
              <a:rPr lang="en-US" sz="2800" u="sng" dirty="0"/>
              <a:t>methods</a:t>
            </a:r>
            <a:r>
              <a:rPr lang="en-US" sz="2800" dirty="0"/>
              <a:t> of solving </a:t>
            </a:r>
            <a:r>
              <a:rPr lang="en-US" sz="2800" dirty="0" smtClean="0"/>
              <a:t>problems; they </a:t>
            </a:r>
            <a:r>
              <a:rPr lang="en-US" sz="2800" dirty="0"/>
              <a:t>are </a:t>
            </a:r>
            <a:r>
              <a:rPr lang="en-US" sz="2800" dirty="0" smtClean="0"/>
              <a:t>studied </a:t>
            </a:r>
            <a:r>
              <a:rPr lang="en-US" sz="2800" dirty="0"/>
              <a:t>using formal </a:t>
            </a:r>
            <a:r>
              <a:rPr lang="en-US" sz="2800" u="sng" dirty="0"/>
              <a:t>models of </a:t>
            </a:r>
            <a:r>
              <a:rPr lang="en-US" sz="2800" u="sng" dirty="0" smtClean="0"/>
              <a:t>computation</a:t>
            </a:r>
            <a:r>
              <a:rPr lang="en-US" sz="2800" dirty="0"/>
              <a:t>,</a:t>
            </a:r>
            <a:r>
              <a:rPr lang="en-US" sz="2800" dirty="0" smtClean="0"/>
              <a:t> like </a:t>
            </a:r>
            <a:r>
              <a:rPr lang="en-US" sz="2800" dirty="0" smtClean="0">
                <a:solidFill>
                  <a:srgbClr val="3366FF"/>
                </a:solidFill>
              </a:rPr>
              <a:t>Turing machines.     </a:t>
            </a:r>
            <a:r>
              <a:rPr lang="en-US" sz="2200" dirty="0" smtClean="0"/>
              <a:t>(…more later)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3004503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About the course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US" sz="2800" dirty="0" smtClean="0"/>
              <a:t>Computational complexity attempts </a:t>
            </a:r>
            <a:r>
              <a:rPr lang="en-US" sz="2800" dirty="0"/>
              <a:t>to classify computational </a:t>
            </a:r>
            <a:r>
              <a:rPr lang="en-US" sz="2800" dirty="0">
                <a:solidFill>
                  <a:srgbClr val="CC0000"/>
                </a:solidFill>
              </a:rPr>
              <a:t>problems</a:t>
            </a:r>
            <a:r>
              <a:rPr lang="en-US" sz="2800" dirty="0"/>
              <a:t> based on the amount of </a:t>
            </a:r>
            <a:r>
              <a:rPr lang="en-US" sz="2800" dirty="0">
                <a:solidFill>
                  <a:srgbClr val="CC0000"/>
                </a:solidFill>
              </a:rPr>
              <a:t>resources</a:t>
            </a:r>
            <a:r>
              <a:rPr lang="en-US" sz="2800" dirty="0"/>
              <a:t> required by </a:t>
            </a:r>
            <a:r>
              <a:rPr lang="en-US" sz="2800" dirty="0" smtClean="0">
                <a:solidFill>
                  <a:srgbClr val="CC0000"/>
                </a:solidFill>
              </a:rPr>
              <a:t>algorithms</a:t>
            </a:r>
            <a:r>
              <a:rPr lang="en-US" sz="2800" dirty="0" smtClean="0"/>
              <a:t> </a:t>
            </a:r>
            <a:r>
              <a:rPr lang="en-US" sz="2800" dirty="0"/>
              <a:t>to solve </a:t>
            </a:r>
            <a:r>
              <a:rPr lang="en-US" sz="2800" dirty="0" smtClean="0"/>
              <a:t>them.</a:t>
            </a:r>
            <a:endParaRPr lang="en-US" sz="2800" dirty="0"/>
          </a:p>
          <a:p>
            <a:r>
              <a:rPr lang="en-US" sz="2800" dirty="0" smtClean="0"/>
              <a:t>Computational </a:t>
            </a:r>
            <a:r>
              <a:rPr lang="en-US" sz="2800" b="1" dirty="0" smtClean="0"/>
              <a:t>resources</a:t>
            </a:r>
            <a:r>
              <a:rPr lang="en-US" sz="2800" dirty="0" smtClean="0"/>
              <a:t> (required by models of computation) can be:</a:t>
            </a:r>
          </a:p>
          <a:p>
            <a:pPr marL="82296" indent="0"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          </a:t>
            </a:r>
            <a:endParaRPr lang="en-US" sz="2500" dirty="0"/>
          </a:p>
        </p:txBody>
      </p:sp>
      <p:sp>
        <p:nvSpPr>
          <p:cNvPr id="4" name="TextBox 3"/>
          <p:cNvSpPr txBox="1"/>
          <p:nvPr/>
        </p:nvSpPr>
        <p:spPr>
          <a:xfrm>
            <a:off x="2209800" y="3862626"/>
            <a:ext cx="44958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500" dirty="0" smtClean="0">
                <a:solidFill>
                  <a:srgbClr val="3366FF"/>
                </a:solidFill>
              </a:rPr>
              <a:t>Time  </a:t>
            </a:r>
            <a:r>
              <a:rPr lang="en-US" sz="2500" dirty="0" smtClean="0">
                <a:solidFill>
                  <a:srgbClr val="000000"/>
                </a:solidFill>
              </a:rPr>
              <a:t>(bit operations)</a:t>
            </a:r>
          </a:p>
          <a:p>
            <a:pPr marL="285750" indent="-285750">
              <a:buFont typeface="Arial"/>
              <a:buChar char="•"/>
            </a:pPr>
            <a:r>
              <a:rPr lang="en-US" sz="2500" dirty="0" smtClean="0">
                <a:solidFill>
                  <a:srgbClr val="3366FF"/>
                </a:solidFill>
              </a:rPr>
              <a:t>Space  </a:t>
            </a:r>
            <a:r>
              <a:rPr lang="en-US" sz="2500" dirty="0" smtClean="0">
                <a:solidFill>
                  <a:srgbClr val="000000"/>
                </a:solidFill>
              </a:rPr>
              <a:t>(memory cells)</a:t>
            </a:r>
          </a:p>
        </p:txBody>
      </p:sp>
    </p:spTree>
    <p:extLst>
      <p:ext uri="{BB962C8B-B14F-4D97-AF65-F5344CB8AC3E}">
        <p14:creationId xmlns:p14="http://schemas.microsoft.com/office/powerpoint/2010/main" val="18354069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About the course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US" sz="2800" dirty="0" smtClean="0"/>
              <a:t>Computational complexity attempts </a:t>
            </a:r>
            <a:r>
              <a:rPr lang="en-US" sz="2800" dirty="0"/>
              <a:t>to classify computational </a:t>
            </a:r>
            <a:r>
              <a:rPr lang="en-US" sz="2800" dirty="0">
                <a:solidFill>
                  <a:srgbClr val="CC0000"/>
                </a:solidFill>
              </a:rPr>
              <a:t>problems</a:t>
            </a:r>
            <a:r>
              <a:rPr lang="en-US" sz="2800" dirty="0"/>
              <a:t> based on the amount of </a:t>
            </a:r>
            <a:r>
              <a:rPr lang="en-US" sz="2800" dirty="0">
                <a:solidFill>
                  <a:srgbClr val="CC0000"/>
                </a:solidFill>
              </a:rPr>
              <a:t>resources</a:t>
            </a:r>
            <a:r>
              <a:rPr lang="en-US" sz="2800" dirty="0"/>
              <a:t> required by </a:t>
            </a:r>
            <a:r>
              <a:rPr lang="en-US" sz="2800" dirty="0" smtClean="0">
                <a:solidFill>
                  <a:srgbClr val="CC0000"/>
                </a:solidFill>
              </a:rPr>
              <a:t>algorithms</a:t>
            </a:r>
            <a:r>
              <a:rPr lang="en-US" sz="2800" dirty="0" smtClean="0"/>
              <a:t> </a:t>
            </a:r>
            <a:r>
              <a:rPr lang="en-US" sz="2800" dirty="0"/>
              <a:t>to solve </a:t>
            </a:r>
            <a:r>
              <a:rPr lang="en-US" sz="2800" dirty="0" smtClean="0"/>
              <a:t>them.</a:t>
            </a:r>
            <a:endParaRPr lang="en-US" sz="2800" dirty="0"/>
          </a:p>
          <a:p>
            <a:r>
              <a:rPr lang="en-US" sz="2800" dirty="0" smtClean="0"/>
              <a:t>Computational </a:t>
            </a:r>
            <a:r>
              <a:rPr lang="en-US" sz="2800" b="1" dirty="0" smtClean="0"/>
              <a:t>resources </a:t>
            </a:r>
            <a:r>
              <a:rPr lang="en-US" sz="2800" dirty="0" smtClean="0"/>
              <a:t>(</a:t>
            </a:r>
            <a:r>
              <a:rPr lang="en-US" sz="2800" dirty="0"/>
              <a:t>required by models of computation</a:t>
            </a:r>
            <a:r>
              <a:rPr lang="en-US" sz="2800" dirty="0" smtClean="0"/>
              <a:t>) can be:</a:t>
            </a:r>
          </a:p>
          <a:p>
            <a:pPr marL="82296" indent="0"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          </a:t>
            </a:r>
            <a:endParaRPr lang="en-US" sz="2500" dirty="0"/>
          </a:p>
        </p:txBody>
      </p:sp>
      <p:sp>
        <p:nvSpPr>
          <p:cNvPr id="4" name="TextBox 3"/>
          <p:cNvSpPr txBox="1"/>
          <p:nvPr/>
        </p:nvSpPr>
        <p:spPr>
          <a:xfrm>
            <a:off x="2209800" y="3855184"/>
            <a:ext cx="57912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500" dirty="0" smtClean="0">
                <a:solidFill>
                  <a:srgbClr val="3366FF"/>
                </a:solidFill>
              </a:rPr>
              <a:t>Time  </a:t>
            </a:r>
            <a:r>
              <a:rPr lang="en-US" sz="2500" dirty="0" smtClean="0"/>
              <a:t>(bit operations)</a:t>
            </a:r>
          </a:p>
          <a:p>
            <a:pPr marL="285750" indent="-285750">
              <a:buFont typeface="Arial"/>
              <a:buChar char="•"/>
            </a:pPr>
            <a:r>
              <a:rPr lang="en-US" sz="2500" dirty="0" smtClean="0">
                <a:solidFill>
                  <a:srgbClr val="3366FF"/>
                </a:solidFill>
              </a:rPr>
              <a:t>Space  </a:t>
            </a:r>
            <a:r>
              <a:rPr lang="en-US" sz="2500" dirty="0" smtClean="0">
                <a:solidFill>
                  <a:srgbClr val="000000"/>
                </a:solidFill>
              </a:rPr>
              <a:t>(memory cells)</a:t>
            </a:r>
          </a:p>
          <a:p>
            <a:pPr marL="285750" indent="-285750">
              <a:buFont typeface="Arial"/>
              <a:buChar char="•"/>
            </a:pPr>
            <a:r>
              <a:rPr lang="en-US" sz="2500" dirty="0" smtClean="0">
                <a:solidFill>
                  <a:srgbClr val="3366FF"/>
                </a:solidFill>
              </a:rPr>
              <a:t>Random bits </a:t>
            </a:r>
          </a:p>
          <a:p>
            <a:pPr marL="285750" indent="-285750">
              <a:buFont typeface="Arial"/>
              <a:buChar char="•"/>
            </a:pPr>
            <a:r>
              <a:rPr lang="en-US" sz="2500" dirty="0" smtClean="0">
                <a:solidFill>
                  <a:srgbClr val="3366FF"/>
                </a:solidFill>
              </a:rPr>
              <a:t>Communication  </a:t>
            </a:r>
            <a:r>
              <a:rPr lang="en-US" sz="2500" dirty="0" smtClean="0">
                <a:solidFill>
                  <a:srgbClr val="000000"/>
                </a:solidFill>
              </a:rPr>
              <a:t>(bit exchanges)</a:t>
            </a:r>
          </a:p>
        </p:txBody>
      </p:sp>
    </p:spTree>
    <p:extLst>
      <p:ext uri="{BB962C8B-B14F-4D97-AF65-F5344CB8AC3E}">
        <p14:creationId xmlns:p14="http://schemas.microsoft.com/office/powerpoint/2010/main" val="29901324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591312"/>
          </a:xfrm>
        </p:spPr>
        <p:txBody>
          <a:bodyPr>
            <a:normAutofit fontScale="90000"/>
          </a:bodyPr>
          <a:lstStyle/>
          <a:p>
            <a:r>
              <a:rPr lang="en-US" sz="4500" dirty="0" smtClean="0"/>
              <a:t> 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pPr>
              <a:buNone/>
            </a:pPr>
            <a:endParaRPr lang="en-US" sz="2800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3657600" y="3429000"/>
            <a:ext cx="1828800" cy="1371600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733800" y="3849469"/>
            <a:ext cx="1600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Complexity theory</a:t>
            </a:r>
            <a:endParaRPr lang="en-US" sz="2000" dirty="0"/>
          </a:p>
        </p:txBody>
      </p:sp>
      <p:sp>
        <p:nvSpPr>
          <p:cNvPr id="7" name="Oval 6"/>
          <p:cNvSpPr/>
          <p:nvPr/>
        </p:nvSpPr>
        <p:spPr>
          <a:xfrm>
            <a:off x="3810000" y="5562600"/>
            <a:ext cx="2286000" cy="1066800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810000" y="5830669"/>
            <a:ext cx="2362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Structural complexity</a:t>
            </a:r>
          </a:p>
          <a:p>
            <a:r>
              <a:rPr lang="en-US" dirty="0"/>
              <a:t> </a:t>
            </a:r>
            <a:r>
              <a:rPr lang="en-US" dirty="0" smtClean="0"/>
              <a:t>      (P, NP, etc.)</a:t>
            </a:r>
            <a:endParaRPr lang="en-US" dirty="0"/>
          </a:p>
        </p:txBody>
      </p:sp>
      <p:cxnSp>
        <p:nvCxnSpPr>
          <p:cNvPr id="10" name="Straight Arrow Connector 9"/>
          <p:cNvCxnSpPr>
            <a:stCxn id="5" idx="4"/>
          </p:cNvCxnSpPr>
          <p:nvPr/>
        </p:nvCxnSpPr>
        <p:spPr>
          <a:xfrm rot="16200000" flipH="1">
            <a:off x="4267200" y="5105400"/>
            <a:ext cx="7620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838200" y="4191000"/>
            <a:ext cx="2362200" cy="1600200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990600" y="4648200"/>
            <a:ext cx="2057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Role of Randomness</a:t>
            </a:r>
            <a:endParaRPr lang="en-US" sz="2000" dirty="0"/>
          </a:p>
        </p:txBody>
      </p:sp>
      <p:cxnSp>
        <p:nvCxnSpPr>
          <p:cNvPr id="14" name="Straight Arrow Connector 13"/>
          <p:cNvCxnSpPr/>
          <p:nvPr/>
        </p:nvCxnSpPr>
        <p:spPr>
          <a:xfrm rot="10800000" flipV="1">
            <a:off x="3124200" y="4419600"/>
            <a:ext cx="6096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838200" y="1905000"/>
            <a:ext cx="2286000" cy="1524000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990600" y="2286000"/>
            <a:ext cx="1905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Hardness of Approximation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 rot="10800000">
            <a:off x="2971800" y="3048000"/>
            <a:ext cx="8382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18"/>
          <p:cNvSpPr/>
          <p:nvPr/>
        </p:nvSpPr>
        <p:spPr>
          <a:xfrm>
            <a:off x="4038600" y="1295400"/>
            <a:ext cx="2362200" cy="1447800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4191000" y="1676400"/>
            <a:ext cx="2057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Average-case complexity</a:t>
            </a:r>
            <a:endParaRPr lang="en-US" sz="2000" dirty="0"/>
          </a:p>
        </p:txBody>
      </p:sp>
      <p:cxnSp>
        <p:nvCxnSpPr>
          <p:cNvPr id="22" name="Straight Arrow Connector 21"/>
          <p:cNvCxnSpPr/>
          <p:nvPr/>
        </p:nvCxnSpPr>
        <p:spPr>
          <a:xfrm rot="5400000" flipH="1" flipV="1">
            <a:off x="4533900" y="2933700"/>
            <a:ext cx="6858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6629400" y="3733800"/>
            <a:ext cx="2057400" cy="1524000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6705600" y="4191000"/>
            <a:ext cx="1905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Secrecy &amp; security</a:t>
            </a:r>
            <a:endParaRPr lang="en-US" sz="2000" dirty="0"/>
          </a:p>
        </p:txBody>
      </p:sp>
      <p:cxnSp>
        <p:nvCxnSpPr>
          <p:cNvPr id="26" name="Straight Arrow Connector 25"/>
          <p:cNvCxnSpPr>
            <a:endCxn id="23" idx="2"/>
          </p:cNvCxnSpPr>
          <p:nvPr/>
        </p:nvCxnSpPr>
        <p:spPr>
          <a:xfrm>
            <a:off x="5410200" y="4267200"/>
            <a:ext cx="12192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609600" y="457200"/>
            <a:ext cx="518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Some topics in complexity theory</a:t>
            </a:r>
            <a:endParaRPr lang="en-IN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0298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591312"/>
          </a:xfrm>
        </p:spPr>
        <p:txBody>
          <a:bodyPr>
            <a:normAutofit fontScale="90000"/>
          </a:bodyPr>
          <a:lstStyle/>
          <a:p>
            <a:r>
              <a:rPr lang="en-US" sz="4500" dirty="0" smtClean="0"/>
              <a:t> </a:t>
            </a:r>
            <a:endParaRPr lang="en-US" sz="2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pPr>
              <a:buNone/>
            </a:pPr>
            <a:endParaRPr lang="en-US" sz="2800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3657600" y="3429000"/>
            <a:ext cx="1828800" cy="1371600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733800" y="3849469"/>
            <a:ext cx="1600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Complexity theory</a:t>
            </a:r>
            <a:endParaRPr lang="en-US" sz="2000" dirty="0"/>
          </a:p>
        </p:txBody>
      </p:sp>
      <p:sp>
        <p:nvSpPr>
          <p:cNvPr id="7" name="Oval 6"/>
          <p:cNvSpPr/>
          <p:nvPr/>
        </p:nvSpPr>
        <p:spPr>
          <a:xfrm>
            <a:off x="3810000" y="5562600"/>
            <a:ext cx="2286000" cy="1066800"/>
          </a:xfrm>
          <a:prstGeom prst="ellipse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810000" y="5830669"/>
            <a:ext cx="2362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Structural complexity</a:t>
            </a:r>
          </a:p>
          <a:p>
            <a:r>
              <a:rPr lang="en-US" dirty="0"/>
              <a:t> </a:t>
            </a:r>
            <a:r>
              <a:rPr lang="en-US" dirty="0" smtClean="0"/>
              <a:t>      (P, NP, etc.)</a:t>
            </a:r>
            <a:endParaRPr lang="en-US" dirty="0"/>
          </a:p>
        </p:txBody>
      </p:sp>
      <p:cxnSp>
        <p:nvCxnSpPr>
          <p:cNvPr id="10" name="Straight Arrow Connector 9"/>
          <p:cNvCxnSpPr>
            <a:stCxn id="5" idx="4"/>
          </p:cNvCxnSpPr>
          <p:nvPr/>
        </p:nvCxnSpPr>
        <p:spPr>
          <a:xfrm rot="16200000" flipH="1">
            <a:off x="4267200" y="5105400"/>
            <a:ext cx="7620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838200" y="4191000"/>
            <a:ext cx="2362200" cy="1600200"/>
          </a:xfrm>
          <a:prstGeom prst="ellipse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990600" y="4623137"/>
            <a:ext cx="2057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Role of Randomness</a:t>
            </a:r>
          </a:p>
          <a:p>
            <a:pPr algn="ctr"/>
            <a:endParaRPr lang="en-US" sz="2000" dirty="0"/>
          </a:p>
        </p:txBody>
      </p:sp>
      <p:cxnSp>
        <p:nvCxnSpPr>
          <p:cNvPr id="14" name="Straight Arrow Connector 13"/>
          <p:cNvCxnSpPr/>
          <p:nvPr/>
        </p:nvCxnSpPr>
        <p:spPr>
          <a:xfrm rot="10800000" flipV="1">
            <a:off x="3124200" y="4419600"/>
            <a:ext cx="6096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838200" y="1905000"/>
            <a:ext cx="2286000" cy="1524000"/>
          </a:xfrm>
          <a:prstGeom prst="ellipse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990600" y="2286000"/>
            <a:ext cx="1905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Hardness of Approximation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 rot="10800000">
            <a:off x="2971800" y="3048000"/>
            <a:ext cx="8382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5400000" flipH="1" flipV="1">
            <a:off x="4533900" y="2933700"/>
            <a:ext cx="6858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6629400" y="3733800"/>
            <a:ext cx="2057400" cy="1524000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6705600" y="4191000"/>
            <a:ext cx="1905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Secrecy &amp; security</a:t>
            </a:r>
            <a:endParaRPr lang="en-US" sz="2000" dirty="0"/>
          </a:p>
        </p:txBody>
      </p:sp>
      <p:cxnSp>
        <p:nvCxnSpPr>
          <p:cNvPr id="26" name="Straight Arrow Connector 25"/>
          <p:cNvCxnSpPr>
            <a:endCxn id="23" idx="2"/>
          </p:cNvCxnSpPr>
          <p:nvPr/>
        </p:nvCxnSpPr>
        <p:spPr>
          <a:xfrm>
            <a:off x="5410200" y="4267200"/>
            <a:ext cx="12192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609600" y="457200"/>
            <a:ext cx="518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Some topics in complexity theory</a:t>
            </a:r>
            <a:endParaRPr lang="en-IN" sz="2800" dirty="0">
              <a:solidFill>
                <a:srgbClr val="0070C0"/>
              </a:solidFill>
            </a:endParaRPr>
          </a:p>
        </p:txBody>
      </p:sp>
      <p:sp>
        <p:nvSpPr>
          <p:cNvPr id="25" name="Oval 24"/>
          <p:cNvSpPr/>
          <p:nvPr/>
        </p:nvSpPr>
        <p:spPr>
          <a:xfrm>
            <a:off x="4038600" y="1295400"/>
            <a:ext cx="2362200" cy="1447800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4191000" y="1676400"/>
            <a:ext cx="2057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Average-case complexity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77952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686800" cy="896112"/>
          </a:xfrm>
        </p:spPr>
        <p:txBody>
          <a:bodyPr>
            <a:normAutofit/>
          </a:bodyPr>
          <a:lstStyle/>
          <a:p>
            <a:r>
              <a:rPr lang="en-US" sz="4400" dirty="0" smtClean="0"/>
              <a:t>Structural Complexity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98080" cy="4800600"/>
          </a:xfrm>
        </p:spPr>
        <p:txBody>
          <a:bodyPr/>
          <a:lstStyle/>
          <a:p>
            <a:pPr algn="just"/>
            <a:r>
              <a:rPr lang="en-US" sz="2800" dirty="0" smtClean="0"/>
              <a:t>Classes P, NP, co-NP… NP-completeness.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9890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686800" cy="896112"/>
          </a:xfrm>
        </p:spPr>
        <p:txBody>
          <a:bodyPr>
            <a:normAutofit/>
          </a:bodyPr>
          <a:lstStyle/>
          <a:p>
            <a:r>
              <a:rPr lang="en-US" sz="4400" dirty="0" smtClean="0"/>
              <a:t>Structural Complexity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98080" cy="4800600"/>
          </a:xfrm>
        </p:spPr>
        <p:txBody>
          <a:bodyPr/>
          <a:lstStyle/>
          <a:p>
            <a:pPr algn="just"/>
            <a:r>
              <a:rPr lang="en-US" sz="2800" dirty="0" smtClean="0"/>
              <a:t>Classes P, NP, </a:t>
            </a:r>
            <a:r>
              <a:rPr lang="en-US" sz="2800" dirty="0"/>
              <a:t>co-NP</a:t>
            </a:r>
            <a:r>
              <a:rPr lang="en-US" sz="2800" dirty="0" smtClean="0"/>
              <a:t>… NP-completeness.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057400" y="2438400"/>
            <a:ext cx="6629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200" dirty="0"/>
              <a:t>H</a:t>
            </a:r>
            <a:r>
              <a:rPr lang="en-IN" sz="2200" dirty="0" smtClean="0"/>
              <a:t>ow hard is it to check </a:t>
            </a:r>
            <a:r>
              <a:rPr lang="en-IN" sz="2200" dirty="0" err="1" smtClean="0">
                <a:solidFill>
                  <a:srgbClr val="C00000"/>
                </a:solidFill>
              </a:rPr>
              <a:t>satisfiability</a:t>
            </a:r>
            <a:r>
              <a:rPr lang="en-IN" sz="2200" dirty="0" smtClean="0"/>
              <a:t> of a </a:t>
            </a:r>
            <a:r>
              <a:rPr lang="en-IN" sz="2200" dirty="0" err="1" smtClean="0"/>
              <a:t>boolean</a:t>
            </a:r>
            <a:r>
              <a:rPr lang="en-IN" sz="2200" dirty="0" smtClean="0"/>
              <a:t> formula that has </a:t>
            </a:r>
            <a:r>
              <a:rPr lang="en-IN" sz="2200" dirty="0" smtClean="0">
                <a:solidFill>
                  <a:srgbClr val="C00000"/>
                </a:solidFill>
              </a:rPr>
              <a:t>exactly one or no</a:t>
            </a:r>
            <a:r>
              <a:rPr lang="en-IN" sz="2200" dirty="0" smtClean="0"/>
              <a:t> satisfying assignment?</a:t>
            </a:r>
            <a:endParaRPr lang="en-IN" sz="2200" dirty="0"/>
          </a:p>
        </p:txBody>
      </p:sp>
    </p:spTree>
    <p:extLst>
      <p:ext uri="{BB962C8B-B14F-4D97-AF65-F5344CB8AC3E}">
        <p14:creationId xmlns:p14="http://schemas.microsoft.com/office/powerpoint/2010/main" val="3225443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686800" cy="896112"/>
          </a:xfrm>
        </p:spPr>
        <p:txBody>
          <a:bodyPr>
            <a:normAutofit/>
          </a:bodyPr>
          <a:lstStyle/>
          <a:p>
            <a:r>
              <a:rPr lang="en-US" sz="4400" dirty="0" smtClean="0"/>
              <a:t>Structural Complexity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98080" cy="4800600"/>
          </a:xfrm>
        </p:spPr>
        <p:txBody>
          <a:bodyPr/>
          <a:lstStyle/>
          <a:p>
            <a:pPr algn="just"/>
            <a:r>
              <a:rPr lang="en-US" sz="2800" dirty="0" smtClean="0"/>
              <a:t>Classes P, NP, </a:t>
            </a:r>
            <a:r>
              <a:rPr lang="en-US" sz="2800" dirty="0"/>
              <a:t>co-NP</a:t>
            </a:r>
            <a:r>
              <a:rPr lang="en-US" sz="2800" dirty="0" smtClean="0"/>
              <a:t>… NP-completeness.</a:t>
            </a:r>
          </a:p>
          <a:p>
            <a:pPr algn="just"/>
            <a:r>
              <a:rPr lang="en-US" sz="2800" dirty="0"/>
              <a:t>Space bounded computation.</a:t>
            </a:r>
          </a:p>
          <a:p>
            <a:pPr algn="just"/>
            <a:endParaRPr lang="en-US" sz="28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4476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686800" cy="896112"/>
          </a:xfrm>
        </p:spPr>
        <p:txBody>
          <a:bodyPr>
            <a:normAutofit/>
          </a:bodyPr>
          <a:lstStyle/>
          <a:p>
            <a:r>
              <a:rPr lang="en-US" sz="4400" dirty="0" smtClean="0"/>
              <a:t>Structural Complexity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98080" cy="4800600"/>
          </a:xfrm>
        </p:spPr>
        <p:txBody>
          <a:bodyPr/>
          <a:lstStyle/>
          <a:p>
            <a:pPr algn="just"/>
            <a:r>
              <a:rPr lang="en-US" sz="2800" dirty="0" smtClean="0"/>
              <a:t>Classes P, NP, </a:t>
            </a:r>
            <a:r>
              <a:rPr lang="en-US" sz="2800" dirty="0"/>
              <a:t>co-NP</a:t>
            </a:r>
            <a:r>
              <a:rPr lang="en-US" sz="2800" dirty="0" smtClean="0"/>
              <a:t>… NP-completeness.</a:t>
            </a:r>
          </a:p>
          <a:p>
            <a:pPr algn="just"/>
            <a:r>
              <a:rPr lang="en-US" sz="2800" dirty="0"/>
              <a:t>Space bounded computation.</a:t>
            </a:r>
          </a:p>
          <a:p>
            <a:pPr algn="just"/>
            <a:endParaRPr lang="en-US" sz="2800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600200" y="2799546"/>
            <a:ext cx="74676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500" dirty="0"/>
              <a:t>H</a:t>
            </a:r>
            <a:r>
              <a:rPr lang="en-IN" sz="2500" dirty="0" smtClean="0"/>
              <a:t>ow much </a:t>
            </a:r>
            <a:r>
              <a:rPr lang="en-IN" sz="2500" dirty="0" smtClean="0">
                <a:solidFill>
                  <a:srgbClr val="C00000"/>
                </a:solidFill>
              </a:rPr>
              <a:t>space</a:t>
            </a:r>
            <a:r>
              <a:rPr lang="en-IN" sz="2500" dirty="0" smtClean="0"/>
              <a:t> is required to check </a:t>
            </a:r>
            <a:r>
              <a:rPr lang="en-IN" sz="2500" dirty="0" smtClean="0">
                <a:solidFill>
                  <a:srgbClr val="C00000"/>
                </a:solidFill>
              </a:rPr>
              <a:t>s-t connectivity</a:t>
            </a:r>
            <a:r>
              <a:rPr lang="en-IN" sz="2500" dirty="0" smtClean="0"/>
              <a:t>?</a:t>
            </a:r>
            <a:endParaRPr lang="en-IN" sz="2500" dirty="0"/>
          </a:p>
        </p:txBody>
      </p:sp>
    </p:spTree>
    <p:extLst>
      <p:ext uri="{BB962C8B-B14F-4D97-AF65-F5344CB8AC3E}">
        <p14:creationId xmlns:p14="http://schemas.microsoft.com/office/powerpoint/2010/main" val="1782766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About the course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US" sz="2800" dirty="0" smtClean="0"/>
              <a:t>Computational complexity attempts </a:t>
            </a:r>
            <a:r>
              <a:rPr lang="en-US" sz="2800" dirty="0"/>
              <a:t>to classify computational </a:t>
            </a:r>
            <a:r>
              <a:rPr lang="en-US" sz="2800" dirty="0">
                <a:solidFill>
                  <a:srgbClr val="CC0000"/>
                </a:solidFill>
              </a:rPr>
              <a:t>problems</a:t>
            </a:r>
            <a:r>
              <a:rPr lang="en-US" sz="2800" dirty="0"/>
              <a:t> based on the amount of </a:t>
            </a:r>
            <a:r>
              <a:rPr lang="en-US" sz="2800" dirty="0">
                <a:solidFill>
                  <a:srgbClr val="CC0000"/>
                </a:solidFill>
              </a:rPr>
              <a:t>resources</a:t>
            </a:r>
            <a:r>
              <a:rPr lang="en-US" sz="2800" dirty="0"/>
              <a:t> required </a:t>
            </a:r>
            <a:r>
              <a:rPr lang="en-US" sz="2800" dirty="0" smtClean="0"/>
              <a:t>by </a:t>
            </a:r>
            <a:r>
              <a:rPr lang="en-US" sz="2800" dirty="0" smtClean="0">
                <a:solidFill>
                  <a:srgbClr val="CC0000"/>
                </a:solidFill>
              </a:rPr>
              <a:t>algorithms</a:t>
            </a:r>
            <a:r>
              <a:rPr lang="en-US" sz="2800" dirty="0" smtClean="0"/>
              <a:t> </a:t>
            </a:r>
            <a:r>
              <a:rPr lang="en-US" sz="2800" dirty="0"/>
              <a:t>to solve </a:t>
            </a:r>
            <a:r>
              <a:rPr lang="en-US" sz="2800" dirty="0" smtClean="0"/>
              <a:t>them.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7390897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686800" cy="896112"/>
          </a:xfrm>
        </p:spPr>
        <p:txBody>
          <a:bodyPr>
            <a:normAutofit/>
          </a:bodyPr>
          <a:lstStyle/>
          <a:p>
            <a:r>
              <a:rPr lang="en-US" sz="4400" dirty="0" smtClean="0"/>
              <a:t>Structural Complexity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98080" cy="4800600"/>
          </a:xfrm>
        </p:spPr>
        <p:txBody>
          <a:bodyPr/>
          <a:lstStyle/>
          <a:p>
            <a:pPr algn="just"/>
            <a:r>
              <a:rPr lang="en-US" sz="2800" dirty="0" smtClean="0"/>
              <a:t>Classes P, NP, </a:t>
            </a:r>
            <a:r>
              <a:rPr lang="en-US" sz="2800" dirty="0"/>
              <a:t>co-NP</a:t>
            </a:r>
            <a:r>
              <a:rPr lang="en-US" sz="2800" dirty="0" smtClean="0"/>
              <a:t>… NP-completeness.</a:t>
            </a:r>
          </a:p>
          <a:p>
            <a:pPr algn="just"/>
            <a:r>
              <a:rPr lang="en-US" sz="2800" dirty="0"/>
              <a:t>Space bounded computation</a:t>
            </a:r>
            <a:r>
              <a:rPr lang="en-US" sz="2800" dirty="0" smtClean="0"/>
              <a:t>.</a:t>
            </a:r>
          </a:p>
          <a:p>
            <a:pPr algn="just"/>
            <a:r>
              <a:rPr lang="en-US" sz="2800" dirty="0" smtClean="0"/>
              <a:t>Counting complexity.</a:t>
            </a:r>
            <a:endParaRPr lang="en-US" sz="2800" dirty="0"/>
          </a:p>
          <a:p>
            <a:pPr algn="just"/>
            <a:endParaRPr lang="en-US" sz="28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1681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686800" cy="896112"/>
          </a:xfrm>
        </p:spPr>
        <p:txBody>
          <a:bodyPr>
            <a:normAutofit/>
          </a:bodyPr>
          <a:lstStyle/>
          <a:p>
            <a:r>
              <a:rPr lang="en-US" sz="4400" dirty="0" smtClean="0"/>
              <a:t>Structural Complexity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98080" cy="4800600"/>
          </a:xfrm>
        </p:spPr>
        <p:txBody>
          <a:bodyPr/>
          <a:lstStyle/>
          <a:p>
            <a:pPr algn="just"/>
            <a:r>
              <a:rPr lang="en-US" sz="2800" dirty="0" smtClean="0"/>
              <a:t>Classes P, NP, </a:t>
            </a:r>
            <a:r>
              <a:rPr lang="en-US" sz="2800" dirty="0"/>
              <a:t>co-NP</a:t>
            </a:r>
            <a:r>
              <a:rPr lang="en-US" sz="2800" dirty="0" smtClean="0"/>
              <a:t>… NP-completeness.</a:t>
            </a:r>
          </a:p>
          <a:p>
            <a:pPr algn="just"/>
            <a:r>
              <a:rPr lang="en-US" sz="2800" dirty="0"/>
              <a:t>Space bounded computation</a:t>
            </a:r>
            <a:r>
              <a:rPr lang="en-US" sz="2800" dirty="0" smtClean="0"/>
              <a:t>.</a:t>
            </a:r>
          </a:p>
          <a:p>
            <a:pPr algn="just"/>
            <a:r>
              <a:rPr lang="en-US" sz="2800" dirty="0" smtClean="0"/>
              <a:t>Counting complexity.</a:t>
            </a:r>
            <a:endParaRPr lang="en-US" sz="2800" dirty="0"/>
          </a:p>
          <a:p>
            <a:pPr algn="just"/>
            <a:endParaRPr lang="en-US" sz="2800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95400" y="3352800"/>
            <a:ext cx="75438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500" dirty="0"/>
              <a:t>H</a:t>
            </a:r>
            <a:r>
              <a:rPr lang="en-IN" sz="2500" dirty="0" smtClean="0"/>
              <a:t>ow hard is it to count the </a:t>
            </a:r>
            <a:r>
              <a:rPr lang="en-IN" sz="2500" dirty="0" smtClean="0">
                <a:solidFill>
                  <a:srgbClr val="C00000"/>
                </a:solidFill>
              </a:rPr>
              <a:t>number of perfect matchings </a:t>
            </a:r>
            <a:r>
              <a:rPr lang="en-IN" sz="2500" dirty="0" smtClean="0"/>
              <a:t>in a graph?</a:t>
            </a:r>
            <a:endParaRPr lang="en-IN" sz="2500" dirty="0"/>
          </a:p>
        </p:txBody>
      </p:sp>
    </p:spTree>
    <p:extLst>
      <p:ext uri="{BB962C8B-B14F-4D97-AF65-F5344CB8AC3E}">
        <p14:creationId xmlns:p14="http://schemas.microsoft.com/office/powerpoint/2010/main" val="816917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686800" cy="896112"/>
          </a:xfrm>
        </p:spPr>
        <p:txBody>
          <a:bodyPr>
            <a:normAutofit/>
          </a:bodyPr>
          <a:lstStyle/>
          <a:p>
            <a:r>
              <a:rPr lang="en-US" sz="4400" dirty="0" smtClean="0"/>
              <a:t>Structural Complexity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98080" cy="4800600"/>
          </a:xfrm>
        </p:spPr>
        <p:txBody>
          <a:bodyPr/>
          <a:lstStyle/>
          <a:p>
            <a:pPr algn="just"/>
            <a:r>
              <a:rPr lang="en-US" sz="2800" dirty="0" smtClean="0"/>
              <a:t>Classes P, NP, </a:t>
            </a:r>
            <a:r>
              <a:rPr lang="en-US" sz="2800" dirty="0"/>
              <a:t>co-NP</a:t>
            </a:r>
            <a:r>
              <a:rPr lang="en-US" sz="2800" dirty="0" smtClean="0"/>
              <a:t>… NP-completeness.</a:t>
            </a:r>
          </a:p>
          <a:p>
            <a:pPr algn="just"/>
            <a:r>
              <a:rPr lang="en-US" sz="2800" dirty="0"/>
              <a:t>Space bounded computation</a:t>
            </a:r>
            <a:r>
              <a:rPr lang="en-US" sz="2800" dirty="0" smtClean="0"/>
              <a:t>.</a:t>
            </a:r>
          </a:p>
          <a:p>
            <a:pPr algn="just"/>
            <a:r>
              <a:rPr lang="en-US" sz="2800" dirty="0" smtClean="0"/>
              <a:t>Counting complexity.</a:t>
            </a:r>
          </a:p>
          <a:p>
            <a:pPr algn="just"/>
            <a:r>
              <a:rPr lang="en-US" sz="2800" dirty="0" smtClean="0"/>
              <a:t>Polynomial Hierarchy.</a:t>
            </a:r>
            <a:endParaRPr lang="en-US" sz="2800" dirty="0"/>
          </a:p>
          <a:p>
            <a:pPr algn="just"/>
            <a:endParaRPr lang="en-US" sz="2800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810000" y="4214336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c</a:t>
            </a:r>
            <a:r>
              <a:rPr lang="en-IN" dirty="0" smtClean="0"/>
              <a:t>o-NP</a:t>
            </a:r>
            <a:endParaRPr lang="en-IN" dirty="0"/>
          </a:p>
        </p:txBody>
      </p:sp>
      <p:sp>
        <p:nvSpPr>
          <p:cNvPr id="5" name="TextBox 4"/>
          <p:cNvSpPr txBox="1"/>
          <p:nvPr/>
        </p:nvSpPr>
        <p:spPr>
          <a:xfrm>
            <a:off x="2743200" y="4214336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smtClean="0"/>
              <a:t>NP</a:t>
            </a:r>
            <a:endParaRPr lang="en-IN" dirty="0"/>
          </a:p>
        </p:txBody>
      </p:sp>
      <p:sp>
        <p:nvSpPr>
          <p:cNvPr id="6" name="TextBox 5"/>
          <p:cNvSpPr txBox="1"/>
          <p:nvPr/>
        </p:nvSpPr>
        <p:spPr>
          <a:xfrm>
            <a:off x="3352800" y="4888468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smtClean="0"/>
              <a:t>P</a:t>
            </a:r>
            <a:endParaRPr lang="en-IN" dirty="0"/>
          </a:p>
        </p:txBody>
      </p:sp>
      <p:cxnSp>
        <p:nvCxnSpPr>
          <p:cNvPr id="7" name="Straight Connector 6"/>
          <p:cNvCxnSpPr>
            <a:stCxn id="5" idx="2"/>
            <a:endCxn id="6" idx="0"/>
          </p:cNvCxnSpPr>
          <p:nvPr/>
        </p:nvCxnSpPr>
        <p:spPr>
          <a:xfrm>
            <a:off x="3048000" y="4583668"/>
            <a:ext cx="4572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stCxn id="6" idx="0"/>
            <a:endCxn id="4" idx="2"/>
          </p:cNvCxnSpPr>
          <p:nvPr/>
        </p:nvCxnSpPr>
        <p:spPr>
          <a:xfrm flipV="1">
            <a:off x="3505200" y="4583668"/>
            <a:ext cx="8382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2971800" y="3979902"/>
            <a:ext cx="0" cy="2344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4191000" y="3974068"/>
            <a:ext cx="0" cy="2344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505200" y="3581400"/>
            <a:ext cx="152400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050" dirty="0" smtClean="0"/>
              <a:t>.</a:t>
            </a:r>
          </a:p>
          <a:p>
            <a:r>
              <a:rPr lang="en-IN" sz="1050" dirty="0" smtClean="0"/>
              <a:t>.</a:t>
            </a:r>
          </a:p>
          <a:p>
            <a:r>
              <a:rPr lang="en-IN" sz="1050" dirty="0"/>
              <a:t>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105400" y="4078069"/>
            <a:ext cx="419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smtClean="0"/>
              <a:t>How hard is it to check that largest independent set in </a:t>
            </a:r>
            <a:r>
              <a:rPr lang="en-IN" dirty="0" smtClean="0">
                <a:solidFill>
                  <a:srgbClr val="C00000"/>
                </a:solidFill>
              </a:rPr>
              <a:t>G</a:t>
            </a:r>
            <a:r>
              <a:rPr lang="en-IN" dirty="0" smtClean="0"/>
              <a:t> has size exactly </a:t>
            </a:r>
            <a:r>
              <a:rPr lang="en-IN" dirty="0" smtClean="0">
                <a:solidFill>
                  <a:srgbClr val="C00000"/>
                </a:solidFill>
              </a:rPr>
              <a:t>k</a:t>
            </a:r>
            <a:r>
              <a:rPr lang="en-IN" dirty="0" smtClean="0"/>
              <a:t> ?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726769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686800" cy="896112"/>
          </a:xfrm>
        </p:spPr>
        <p:txBody>
          <a:bodyPr>
            <a:normAutofit/>
          </a:bodyPr>
          <a:lstStyle/>
          <a:p>
            <a:r>
              <a:rPr lang="en-US" sz="4400" dirty="0" smtClean="0"/>
              <a:t>Structural Complexity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98080" cy="4800600"/>
          </a:xfrm>
        </p:spPr>
        <p:txBody>
          <a:bodyPr/>
          <a:lstStyle/>
          <a:p>
            <a:pPr algn="just"/>
            <a:r>
              <a:rPr lang="en-US" sz="2800" dirty="0" smtClean="0"/>
              <a:t>Classes P, NP, </a:t>
            </a:r>
            <a:r>
              <a:rPr lang="en-US" sz="2800" dirty="0"/>
              <a:t>co-NP</a:t>
            </a:r>
            <a:r>
              <a:rPr lang="en-US" sz="2800" dirty="0" smtClean="0"/>
              <a:t>… NP-completeness.</a:t>
            </a:r>
          </a:p>
          <a:p>
            <a:pPr algn="just"/>
            <a:r>
              <a:rPr lang="en-US" sz="2800" dirty="0"/>
              <a:t>Space bounded computation</a:t>
            </a:r>
            <a:r>
              <a:rPr lang="en-US" sz="2800" dirty="0" smtClean="0"/>
              <a:t>.</a:t>
            </a:r>
          </a:p>
          <a:p>
            <a:pPr algn="just"/>
            <a:r>
              <a:rPr lang="en-US" sz="2800" dirty="0" smtClean="0"/>
              <a:t>Counting complexity.</a:t>
            </a:r>
          </a:p>
          <a:p>
            <a:pPr algn="just"/>
            <a:r>
              <a:rPr lang="en-US" sz="2800" dirty="0" smtClean="0"/>
              <a:t>Polynomial Hierarchy.</a:t>
            </a:r>
            <a:endParaRPr lang="en-US" sz="2800" dirty="0"/>
          </a:p>
          <a:p>
            <a:pPr algn="just"/>
            <a:endParaRPr lang="en-US" sz="2800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95400" y="3786426"/>
            <a:ext cx="75438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500" dirty="0"/>
              <a:t>H</a:t>
            </a:r>
            <a:r>
              <a:rPr lang="en-IN" sz="2500" dirty="0" smtClean="0"/>
              <a:t>ow hard is it to find a </a:t>
            </a:r>
            <a:r>
              <a:rPr lang="en-IN" sz="2500" dirty="0" smtClean="0">
                <a:solidFill>
                  <a:srgbClr val="CC0000"/>
                </a:solidFill>
              </a:rPr>
              <a:t>minimum size circuit </a:t>
            </a:r>
            <a:r>
              <a:rPr lang="en-IN" sz="2500" dirty="0" smtClean="0"/>
              <a:t>computing the same boolean function as a given boolean circuit?</a:t>
            </a:r>
            <a:endParaRPr lang="en-IN" sz="2500" dirty="0"/>
          </a:p>
        </p:txBody>
      </p:sp>
    </p:spTree>
    <p:extLst>
      <p:ext uri="{BB962C8B-B14F-4D97-AF65-F5344CB8AC3E}">
        <p14:creationId xmlns:p14="http://schemas.microsoft.com/office/powerpoint/2010/main" val="516705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686800" cy="896112"/>
          </a:xfrm>
        </p:spPr>
        <p:txBody>
          <a:bodyPr>
            <a:normAutofit/>
          </a:bodyPr>
          <a:lstStyle/>
          <a:p>
            <a:r>
              <a:rPr lang="en-US" sz="4400" dirty="0" smtClean="0"/>
              <a:t>Structural Complexity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98080" cy="4800600"/>
          </a:xfrm>
        </p:spPr>
        <p:txBody>
          <a:bodyPr/>
          <a:lstStyle/>
          <a:p>
            <a:pPr algn="just"/>
            <a:r>
              <a:rPr lang="en-US" sz="2800" dirty="0" smtClean="0"/>
              <a:t>Classes P, NP, </a:t>
            </a:r>
            <a:r>
              <a:rPr lang="en-US" sz="2800" dirty="0"/>
              <a:t>co-NP</a:t>
            </a:r>
            <a:r>
              <a:rPr lang="en-US" sz="2800" dirty="0" smtClean="0"/>
              <a:t>… NP-completeness.</a:t>
            </a:r>
          </a:p>
          <a:p>
            <a:pPr algn="just"/>
            <a:r>
              <a:rPr lang="en-US" sz="2800" dirty="0"/>
              <a:t>Space bounded computation</a:t>
            </a:r>
            <a:r>
              <a:rPr lang="en-US" sz="2800" dirty="0" smtClean="0"/>
              <a:t>.</a:t>
            </a:r>
          </a:p>
          <a:p>
            <a:pPr algn="just"/>
            <a:r>
              <a:rPr lang="en-US" sz="2800" dirty="0" smtClean="0"/>
              <a:t>Counting complexity.</a:t>
            </a:r>
          </a:p>
          <a:p>
            <a:pPr algn="just"/>
            <a:r>
              <a:rPr lang="en-US" sz="2800" dirty="0" smtClean="0"/>
              <a:t>Polynomial Hierarchy.</a:t>
            </a:r>
          </a:p>
          <a:p>
            <a:pPr algn="just"/>
            <a:r>
              <a:rPr lang="en-US" sz="2800" dirty="0" smtClean="0"/>
              <a:t>Boolean circuits and circuit lower bounds.</a:t>
            </a:r>
            <a:endParaRPr lang="en-US" sz="2800" dirty="0"/>
          </a:p>
          <a:p>
            <a:pPr algn="just"/>
            <a:endParaRPr lang="en-US" sz="28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0204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686800" cy="896112"/>
          </a:xfrm>
        </p:spPr>
        <p:txBody>
          <a:bodyPr>
            <a:normAutofit/>
          </a:bodyPr>
          <a:lstStyle/>
          <a:p>
            <a:r>
              <a:rPr lang="en-US" sz="4400" dirty="0" smtClean="0"/>
              <a:t>Structural Complexity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98080" cy="4800600"/>
          </a:xfrm>
        </p:spPr>
        <p:txBody>
          <a:bodyPr/>
          <a:lstStyle/>
          <a:p>
            <a:pPr algn="just"/>
            <a:r>
              <a:rPr lang="en-US" sz="2800" dirty="0" smtClean="0"/>
              <a:t>Classes P, NP, </a:t>
            </a:r>
            <a:r>
              <a:rPr lang="en-US" sz="2800" dirty="0"/>
              <a:t>co-NP</a:t>
            </a:r>
            <a:r>
              <a:rPr lang="en-US" sz="2800" dirty="0" smtClean="0"/>
              <a:t>… NP-completeness.</a:t>
            </a:r>
          </a:p>
          <a:p>
            <a:pPr algn="just"/>
            <a:r>
              <a:rPr lang="en-US" sz="2800" dirty="0"/>
              <a:t>Space bounded computation</a:t>
            </a:r>
            <a:r>
              <a:rPr lang="en-US" sz="2800" dirty="0" smtClean="0"/>
              <a:t>.</a:t>
            </a:r>
          </a:p>
          <a:p>
            <a:pPr algn="just"/>
            <a:r>
              <a:rPr lang="en-US" sz="2800" dirty="0" smtClean="0"/>
              <a:t>Counting complexity.</a:t>
            </a:r>
          </a:p>
          <a:p>
            <a:pPr algn="just"/>
            <a:r>
              <a:rPr lang="en-US" sz="2800" dirty="0" smtClean="0"/>
              <a:t>Polynomial Hierarchy.</a:t>
            </a:r>
          </a:p>
          <a:p>
            <a:pPr algn="just"/>
            <a:r>
              <a:rPr lang="en-US" sz="2800" dirty="0" smtClean="0"/>
              <a:t>Boolean circuits and circuit lower bounds.</a:t>
            </a:r>
            <a:endParaRPr lang="en-US" sz="2800" dirty="0"/>
          </a:p>
          <a:p>
            <a:pPr algn="just"/>
            <a:endParaRPr lang="en-US" sz="2800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95400" y="4472226"/>
            <a:ext cx="75438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500" dirty="0" smtClean="0"/>
              <a:t>A central topic in classical complecity theory; Proving </a:t>
            </a:r>
            <a:r>
              <a:rPr lang="en-IN" sz="2500" dirty="0" smtClean="0">
                <a:solidFill>
                  <a:srgbClr val="CC0000"/>
                </a:solidFill>
              </a:rPr>
              <a:t>P≠NP</a:t>
            </a:r>
            <a:r>
              <a:rPr lang="en-IN" sz="2500" dirty="0" smtClean="0"/>
              <a:t> reduces to showing circuit lower bounds.</a:t>
            </a:r>
            <a:endParaRPr lang="en-IN" sz="2500" dirty="0"/>
          </a:p>
        </p:txBody>
      </p:sp>
    </p:spTree>
    <p:extLst>
      <p:ext uri="{BB962C8B-B14F-4D97-AF65-F5344CB8AC3E}">
        <p14:creationId xmlns:p14="http://schemas.microsoft.com/office/powerpoint/2010/main" val="3534109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686800" cy="896112"/>
          </a:xfrm>
        </p:spPr>
        <p:txBody>
          <a:bodyPr>
            <a:normAutofit/>
          </a:bodyPr>
          <a:lstStyle/>
          <a:p>
            <a:r>
              <a:rPr lang="en-US" sz="4400" dirty="0" smtClean="0"/>
              <a:t>Role of Randomness in Computation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98080" cy="4800600"/>
          </a:xfrm>
        </p:spPr>
        <p:txBody>
          <a:bodyPr/>
          <a:lstStyle/>
          <a:p>
            <a:pPr algn="just"/>
            <a:r>
              <a:rPr lang="en-US" sz="2800" dirty="0" smtClean="0"/>
              <a:t>Probabilistic complexity classes.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5139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686800" cy="896112"/>
          </a:xfrm>
        </p:spPr>
        <p:txBody>
          <a:bodyPr>
            <a:normAutofit/>
          </a:bodyPr>
          <a:lstStyle/>
          <a:p>
            <a:r>
              <a:rPr lang="en-US" sz="4400" dirty="0" smtClean="0"/>
              <a:t>Role of Randomness in Computation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98080" cy="4800600"/>
          </a:xfrm>
        </p:spPr>
        <p:txBody>
          <a:bodyPr/>
          <a:lstStyle/>
          <a:p>
            <a:pPr algn="just"/>
            <a:r>
              <a:rPr lang="en-US" sz="2800" dirty="0" smtClean="0"/>
              <a:t>Probabilistic complexity classes.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447800" y="2438400"/>
            <a:ext cx="731520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IN" sz="2200" dirty="0" smtClean="0"/>
              <a:t>Does randomization help in improving efficiency?</a:t>
            </a:r>
          </a:p>
          <a:p>
            <a:pPr marL="342900" indent="-342900">
              <a:buFont typeface="Arial"/>
              <a:buChar char="•"/>
            </a:pPr>
            <a:r>
              <a:rPr lang="en-IN" sz="2200" dirty="0"/>
              <a:t>Quicksort has </a:t>
            </a:r>
            <a:r>
              <a:rPr lang="en-IN" sz="2200" dirty="0">
                <a:solidFill>
                  <a:srgbClr val="C00000"/>
                </a:solidFill>
              </a:rPr>
              <a:t>O(n log n) </a:t>
            </a:r>
            <a:r>
              <a:rPr lang="en-IN" sz="2200" dirty="0"/>
              <a:t>expected time but </a:t>
            </a:r>
            <a:r>
              <a:rPr lang="en-IN" sz="2200" dirty="0">
                <a:solidFill>
                  <a:srgbClr val="C00000"/>
                </a:solidFill>
              </a:rPr>
              <a:t>O(n^2)</a:t>
            </a:r>
            <a:r>
              <a:rPr lang="en-IN" sz="2200" dirty="0"/>
              <a:t> worst case </a:t>
            </a:r>
            <a:r>
              <a:rPr lang="en-IN" sz="2200" dirty="0" smtClean="0"/>
              <a:t>time.</a:t>
            </a:r>
            <a:endParaRPr lang="en-IN" sz="2200" dirty="0"/>
          </a:p>
          <a:p>
            <a:pPr marL="342900" indent="-342900">
              <a:buFont typeface="Arial"/>
              <a:buChar char="•"/>
            </a:pPr>
            <a:r>
              <a:rPr lang="en-IN" sz="2200" dirty="0" smtClean="0"/>
              <a:t>Can </a:t>
            </a:r>
            <a:r>
              <a:rPr lang="en-IN" sz="2200" dirty="0">
                <a:solidFill>
                  <a:srgbClr val="C00000"/>
                </a:solidFill>
              </a:rPr>
              <a:t>SAT</a:t>
            </a:r>
            <a:r>
              <a:rPr lang="en-IN" sz="2200" dirty="0"/>
              <a:t> be solved in polynomial time using randomness?</a:t>
            </a:r>
          </a:p>
          <a:p>
            <a:pPr marL="342900" indent="-342900">
              <a:buFont typeface="Arial"/>
              <a:buChar char="•"/>
            </a:pPr>
            <a:endParaRPr lang="en-IN" sz="2200" dirty="0"/>
          </a:p>
        </p:txBody>
      </p:sp>
      <p:sp>
        <p:nvSpPr>
          <p:cNvPr id="5" name="TextBox 4"/>
          <p:cNvSpPr txBox="1"/>
          <p:nvPr/>
        </p:nvSpPr>
        <p:spPr>
          <a:xfrm>
            <a:off x="2286000" y="4114800"/>
            <a:ext cx="7315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200" dirty="0" smtClean="0">
                <a:solidFill>
                  <a:schemeClr val="accent4"/>
                </a:solidFill>
              </a:rPr>
              <a:t>Theorem</a:t>
            </a:r>
            <a:r>
              <a:rPr lang="en-IN" sz="2200" dirty="0" smtClean="0"/>
              <a:t> (</a:t>
            </a:r>
            <a:r>
              <a:rPr lang="en-IN" sz="2200" dirty="0" smtClean="0">
                <a:solidFill>
                  <a:srgbClr val="3366FF"/>
                </a:solidFill>
              </a:rPr>
              <a:t>Schoening, 1999</a:t>
            </a:r>
            <a:r>
              <a:rPr lang="en-IN" sz="2200" dirty="0" smtClean="0"/>
              <a:t>):  3SAT can be solved in </a:t>
            </a:r>
          </a:p>
          <a:p>
            <a:r>
              <a:rPr lang="en-IN" sz="2200" i="1" dirty="0"/>
              <a:t>r</a:t>
            </a:r>
            <a:r>
              <a:rPr lang="en-IN" sz="2200" i="1" dirty="0" smtClean="0"/>
              <a:t>andomized</a:t>
            </a:r>
            <a:r>
              <a:rPr lang="en-IN" sz="2200" dirty="0" smtClean="0"/>
              <a:t> </a:t>
            </a:r>
            <a:r>
              <a:rPr lang="en-IN" sz="2200" dirty="0" smtClean="0">
                <a:solidFill>
                  <a:schemeClr val="accent3"/>
                </a:solidFill>
              </a:rPr>
              <a:t>O((4/3)</a:t>
            </a:r>
            <a:r>
              <a:rPr lang="en-IN" sz="2200" baseline="30000" dirty="0" smtClean="0">
                <a:solidFill>
                  <a:schemeClr val="accent3"/>
                </a:solidFill>
              </a:rPr>
              <a:t>n</a:t>
            </a:r>
            <a:r>
              <a:rPr lang="en-IN" sz="2200" dirty="0" smtClean="0">
                <a:solidFill>
                  <a:schemeClr val="accent3"/>
                </a:solidFill>
              </a:rPr>
              <a:t>)</a:t>
            </a:r>
            <a:r>
              <a:rPr lang="en-IN" sz="2200" dirty="0" smtClean="0"/>
              <a:t> time.</a:t>
            </a:r>
          </a:p>
        </p:txBody>
      </p:sp>
    </p:spTree>
    <p:extLst>
      <p:ext uri="{BB962C8B-B14F-4D97-AF65-F5344CB8AC3E}">
        <p14:creationId xmlns:p14="http://schemas.microsoft.com/office/powerpoint/2010/main" val="2730862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686800" cy="896112"/>
          </a:xfrm>
        </p:spPr>
        <p:txBody>
          <a:bodyPr>
            <a:normAutofit/>
          </a:bodyPr>
          <a:lstStyle/>
          <a:p>
            <a:r>
              <a:rPr lang="en-US" sz="4400" dirty="0" smtClean="0"/>
              <a:t>Role of Randomness in Computation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98080" cy="4800600"/>
          </a:xfrm>
        </p:spPr>
        <p:txBody>
          <a:bodyPr/>
          <a:lstStyle/>
          <a:p>
            <a:pPr algn="just"/>
            <a:r>
              <a:rPr lang="en-US" sz="2800" dirty="0" smtClean="0"/>
              <a:t>Probabilistic complexity classes.</a:t>
            </a:r>
          </a:p>
          <a:p>
            <a:pPr algn="just"/>
            <a:r>
              <a:rPr lang="en-US" sz="2800" dirty="0"/>
              <a:t>Probabilistically Checkable Proofs (PCPs</a:t>
            </a:r>
            <a:r>
              <a:rPr lang="en-US" sz="2800" dirty="0" smtClean="0"/>
              <a:t>).</a:t>
            </a:r>
            <a:endParaRPr lang="en-US" sz="2800" dirty="0"/>
          </a:p>
          <a:p>
            <a:pPr algn="just"/>
            <a:endParaRPr lang="en-US" sz="28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5427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686800" cy="896112"/>
          </a:xfrm>
        </p:spPr>
        <p:txBody>
          <a:bodyPr>
            <a:normAutofit/>
          </a:bodyPr>
          <a:lstStyle/>
          <a:p>
            <a:r>
              <a:rPr lang="en-US" sz="4400" dirty="0" smtClean="0"/>
              <a:t>Role of Randomness in Computation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98080" cy="4800600"/>
          </a:xfrm>
        </p:spPr>
        <p:txBody>
          <a:bodyPr/>
          <a:lstStyle/>
          <a:p>
            <a:pPr algn="just"/>
            <a:r>
              <a:rPr lang="en-US" sz="2800" dirty="0" smtClean="0"/>
              <a:t>Probabilistic complexity classes.</a:t>
            </a:r>
          </a:p>
          <a:p>
            <a:pPr algn="just"/>
            <a:r>
              <a:rPr lang="en-US" sz="2800" dirty="0"/>
              <a:t>Probabilistically Checkable Proofs (PCPs</a:t>
            </a:r>
            <a:r>
              <a:rPr lang="en-US" sz="2800" dirty="0" smtClean="0"/>
              <a:t>).</a:t>
            </a:r>
            <a:endParaRPr lang="en-US" sz="2800" dirty="0"/>
          </a:p>
          <a:p>
            <a:pPr algn="just"/>
            <a:endParaRPr lang="en-US" sz="2800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209800" y="2921913"/>
            <a:ext cx="70866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500" dirty="0" smtClean="0"/>
              <a:t>Unconditional </a:t>
            </a:r>
            <a:r>
              <a:rPr lang="en-IN" sz="2500" dirty="0" smtClean="0">
                <a:solidFill>
                  <a:srgbClr val="CC0000"/>
                </a:solidFill>
              </a:rPr>
              <a:t>hardness of approximation </a:t>
            </a:r>
            <a:r>
              <a:rPr lang="en-IN" sz="2500" dirty="0" smtClean="0"/>
              <a:t>results</a:t>
            </a:r>
            <a:endParaRPr lang="en-IN" sz="2500" dirty="0"/>
          </a:p>
        </p:txBody>
      </p:sp>
      <p:sp>
        <p:nvSpPr>
          <p:cNvPr id="5" name="TextBox 4"/>
          <p:cNvSpPr txBox="1"/>
          <p:nvPr/>
        </p:nvSpPr>
        <p:spPr>
          <a:xfrm>
            <a:off x="2286000" y="3505200"/>
            <a:ext cx="73152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200" dirty="0" smtClean="0">
                <a:solidFill>
                  <a:schemeClr val="accent4"/>
                </a:solidFill>
              </a:rPr>
              <a:t>Theorem</a:t>
            </a:r>
            <a:r>
              <a:rPr lang="en-IN" sz="2200" dirty="0" smtClean="0"/>
              <a:t> (</a:t>
            </a:r>
            <a:r>
              <a:rPr lang="en-IN" sz="2200" dirty="0" smtClean="0">
                <a:solidFill>
                  <a:srgbClr val="3366FF"/>
                </a:solidFill>
              </a:rPr>
              <a:t>Hastad, 1997</a:t>
            </a:r>
            <a:r>
              <a:rPr lang="en-IN" sz="2200" dirty="0" smtClean="0"/>
              <a:t>):  If there’s a poly-time algorithm </a:t>
            </a:r>
          </a:p>
          <a:p>
            <a:r>
              <a:rPr lang="en-IN" sz="2200" dirty="0" smtClean="0"/>
              <a:t>to compute an assignment that satisfies at least 7/8 + e fraction of the clauses of an input 3SAT, for a constant </a:t>
            </a:r>
          </a:p>
          <a:p>
            <a:r>
              <a:rPr lang="en-IN" sz="2200" dirty="0" smtClean="0"/>
              <a:t>e &gt; 0, then P = NP.</a:t>
            </a:r>
          </a:p>
        </p:txBody>
      </p:sp>
    </p:spTree>
    <p:extLst>
      <p:ext uri="{BB962C8B-B14F-4D97-AF65-F5344CB8AC3E}">
        <p14:creationId xmlns:p14="http://schemas.microsoft.com/office/powerpoint/2010/main" val="1302741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About the course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US" sz="2800" dirty="0" smtClean="0"/>
              <a:t>Computational complexity attempts </a:t>
            </a:r>
            <a:r>
              <a:rPr lang="en-US" sz="2800" dirty="0"/>
              <a:t>to classify computational </a:t>
            </a:r>
            <a:r>
              <a:rPr lang="en-US" sz="2800" dirty="0">
                <a:solidFill>
                  <a:srgbClr val="CC0000"/>
                </a:solidFill>
              </a:rPr>
              <a:t>problems</a:t>
            </a:r>
            <a:r>
              <a:rPr lang="en-US" sz="2800" dirty="0"/>
              <a:t> based on the amount of </a:t>
            </a:r>
            <a:r>
              <a:rPr lang="en-US" sz="2800" dirty="0">
                <a:solidFill>
                  <a:srgbClr val="CC0000"/>
                </a:solidFill>
              </a:rPr>
              <a:t>resources</a:t>
            </a:r>
            <a:r>
              <a:rPr lang="en-US" sz="2800" dirty="0"/>
              <a:t> required by </a:t>
            </a:r>
            <a:r>
              <a:rPr lang="en-US" sz="2800" dirty="0" smtClean="0">
                <a:solidFill>
                  <a:srgbClr val="CC0000"/>
                </a:solidFill>
              </a:rPr>
              <a:t>algorithms</a:t>
            </a:r>
            <a:r>
              <a:rPr lang="en-US" sz="2800" dirty="0" smtClean="0"/>
              <a:t> </a:t>
            </a:r>
            <a:r>
              <a:rPr lang="en-US" sz="2800" dirty="0"/>
              <a:t>to solve </a:t>
            </a:r>
            <a:r>
              <a:rPr lang="en-US" sz="2800" dirty="0" smtClean="0"/>
              <a:t>them.</a:t>
            </a:r>
            <a:endParaRPr lang="en-US" sz="2800" dirty="0"/>
          </a:p>
          <a:p>
            <a:r>
              <a:rPr lang="en-US" sz="2800" dirty="0" smtClean="0"/>
              <a:t>Computational </a:t>
            </a:r>
            <a:r>
              <a:rPr lang="en-US" sz="2800" b="1" dirty="0" smtClean="0"/>
              <a:t>problems</a:t>
            </a:r>
            <a:r>
              <a:rPr lang="en-US" sz="2800" dirty="0" smtClean="0"/>
              <a:t> come in various flavors: </a:t>
            </a:r>
          </a:p>
          <a:p>
            <a:pPr marL="82296" indent="0"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          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34817072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686800" cy="896112"/>
          </a:xfrm>
        </p:spPr>
        <p:txBody>
          <a:bodyPr>
            <a:normAutofit/>
          </a:bodyPr>
          <a:lstStyle/>
          <a:p>
            <a:r>
              <a:rPr lang="en-US" sz="4400" dirty="0" smtClean="0"/>
              <a:t>Role of Randomness in Computation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98080" cy="4800600"/>
          </a:xfrm>
        </p:spPr>
        <p:txBody>
          <a:bodyPr/>
          <a:lstStyle/>
          <a:p>
            <a:pPr algn="just"/>
            <a:r>
              <a:rPr lang="en-US" sz="2800" dirty="0" smtClean="0"/>
              <a:t>Probabilistic complexity classes.</a:t>
            </a:r>
          </a:p>
          <a:p>
            <a:pPr algn="just"/>
            <a:r>
              <a:rPr lang="en-US" sz="2800" dirty="0"/>
              <a:t>Probabilistically Checkable Proofs (PCPs</a:t>
            </a:r>
            <a:r>
              <a:rPr lang="en-US" sz="2800" dirty="0" smtClean="0"/>
              <a:t>).</a:t>
            </a:r>
          </a:p>
          <a:p>
            <a:pPr algn="just"/>
            <a:r>
              <a:rPr lang="en-US" sz="2800" dirty="0"/>
              <a:t>A glimpse </a:t>
            </a:r>
            <a:r>
              <a:rPr lang="en-US" sz="2800" dirty="0" smtClean="0"/>
              <a:t>of </a:t>
            </a:r>
            <a:r>
              <a:rPr lang="en-US" sz="2800" dirty="0"/>
              <a:t>pseudorandom generators </a:t>
            </a:r>
            <a:r>
              <a:rPr lang="en-US" sz="2800" dirty="0" smtClean="0"/>
              <a:t>(if time permits).</a:t>
            </a:r>
            <a:endParaRPr lang="en-US" sz="2800" dirty="0"/>
          </a:p>
          <a:p>
            <a:pPr algn="just"/>
            <a:endParaRPr lang="en-US" sz="2800" dirty="0"/>
          </a:p>
          <a:p>
            <a:pPr algn="just"/>
            <a:endParaRPr lang="en-US" sz="28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1148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686800" cy="896112"/>
          </a:xfrm>
        </p:spPr>
        <p:txBody>
          <a:bodyPr>
            <a:normAutofit/>
          </a:bodyPr>
          <a:lstStyle/>
          <a:p>
            <a:r>
              <a:rPr lang="en-US" sz="4400" dirty="0" smtClean="0"/>
              <a:t>Role of Randomness in Computation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98080" cy="4800600"/>
          </a:xfrm>
        </p:spPr>
        <p:txBody>
          <a:bodyPr/>
          <a:lstStyle/>
          <a:p>
            <a:pPr algn="just"/>
            <a:r>
              <a:rPr lang="en-US" sz="2800" dirty="0" smtClean="0"/>
              <a:t>Probabilistic complexity classes.</a:t>
            </a:r>
          </a:p>
          <a:p>
            <a:pPr algn="just"/>
            <a:r>
              <a:rPr lang="en-US" sz="2800" dirty="0"/>
              <a:t>Probabilistically Checkable Proofs (PCPs</a:t>
            </a:r>
            <a:r>
              <a:rPr lang="en-US" sz="2800" dirty="0" smtClean="0"/>
              <a:t>).</a:t>
            </a:r>
          </a:p>
          <a:p>
            <a:pPr algn="just"/>
            <a:r>
              <a:rPr lang="en-US" sz="2800" dirty="0"/>
              <a:t>A glimpse </a:t>
            </a:r>
            <a:r>
              <a:rPr lang="en-US" sz="2800" dirty="0" smtClean="0"/>
              <a:t>of </a:t>
            </a:r>
            <a:r>
              <a:rPr lang="en-US" sz="2800" dirty="0"/>
              <a:t>pseudorandom generators </a:t>
            </a:r>
            <a:r>
              <a:rPr lang="en-US" sz="2800" dirty="0" smtClean="0"/>
              <a:t>(if time permits).</a:t>
            </a:r>
            <a:endParaRPr lang="en-US" sz="2800" dirty="0"/>
          </a:p>
          <a:p>
            <a:pPr algn="just"/>
            <a:endParaRPr lang="en-US" sz="2800" dirty="0"/>
          </a:p>
          <a:p>
            <a:pPr algn="just"/>
            <a:endParaRPr lang="en-US" sz="2800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676400" y="3912513"/>
            <a:ext cx="7086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200" dirty="0" smtClean="0"/>
              <a:t>Can every polynomial-time randomized algorithm be </a:t>
            </a:r>
            <a:r>
              <a:rPr lang="en-IN" sz="2200" dirty="0" smtClean="0">
                <a:solidFill>
                  <a:srgbClr val="CC0000"/>
                </a:solidFill>
              </a:rPr>
              <a:t>derandomized</a:t>
            </a:r>
            <a:r>
              <a:rPr lang="en-IN" sz="2200" dirty="0" smtClean="0"/>
              <a:t> to a deterministic polynomial-time algorithm?</a:t>
            </a:r>
            <a:endParaRPr lang="en-IN" sz="2200" dirty="0"/>
          </a:p>
        </p:txBody>
      </p:sp>
    </p:spTree>
    <p:extLst>
      <p:ext uri="{BB962C8B-B14F-4D97-AF65-F5344CB8AC3E}">
        <p14:creationId xmlns:p14="http://schemas.microsoft.com/office/powerpoint/2010/main" val="260384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686800" cy="896112"/>
          </a:xfrm>
        </p:spPr>
        <p:txBody>
          <a:bodyPr>
            <a:normAutofit/>
          </a:bodyPr>
          <a:lstStyle/>
          <a:p>
            <a:r>
              <a:rPr lang="en-US" sz="4400" dirty="0" smtClean="0"/>
              <a:t>Average-case Complexity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98080" cy="4800600"/>
          </a:xfrm>
        </p:spPr>
        <p:txBody>
          <a:bodyPr/>
          <a:lstStyle/>
          <a:p>
            <a:pPr algn="just"/>
            <a:r>
              <a:rPr lang="en-US" sz="2800" dirty="0"/>
              <a:t>D</a:t>
            </a:r>
            <a:r>
              <a:rPr lang="en-US" sz="2800" dirty="0" smtClean="0"/>
              <a:t>istributional problems.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828800" y="2438400"/>
            <a:ext cx="5791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200" dirty="0"/>
              <a:t>H</a:t>
            </a:r>
            <a:r>
              <a:rPr lang="en-IN" sz="2200" dirty="0" smtClean="0"/>
              <a:t>ow hard is it to solve the </a:t>
            </a:r>
            <a:r>
              <a:rPr lang="en-IN" sz="2200" dirty="0" smtClean="0">
                <a:solidFill>
                  <a:srgbClr val="C00000"/>
                </a:solidFill>
              </a:rPr>
              <a:t>clique problem </a:t>
            </a:r>
            <a:r>
              <a:rPr lang="en-IN" sz="2200" dirty="0" smtClean="0"/>
              <a:t>on inputs chosen from a </a:t>
            </a:r>
            <a:r>
              <a:rPr lang="en-IN" sz="2200" dirty="0" smtClean="0">
                <a:solidFill>
                  <a:srgbClr val="C00000"/>
                </a:solidFill>
              </a:rPr>
              <a:t>“real-life” distribution</a:t>
            </a:r>
            <a:r>
              <a:rPr lang="en-IN" sz="2200" dirty="0" smtClean="0"/>
              <a:t>?</a:t>
            </a:r>
            <a:endParaRPr lang="en-IN" sz="2200" dirty="0"/>
          </a:p>
        </p:txBody>
      </p:sp>
    </p:spTree>
    <p:extLst>
      <p:ext uri="{BB962C8B-B14F-4D97-AF65-F5344CB8AC3E}">
        <p14:creationId xmlns:p14="http://schemas.microsoft.com/office/powerpoint/2010/main" val="175145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686800" cy="896112"/>
          </a:xfrm>
        </p:spPr>
        <p:txBody>
          <a:bodyPr>
            <a:normAutofit/>
          </a:bodyPr>
          <a:lstStyle/>
          <a:p>
            <a:r>
              <a:rPr lang="en-US" sz="4400" dirty="0" smtClean="0"/>
              <a:t>Average-case Complexity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98080" cy="4800600"/>
          </a:xfrm>
        </p:spPr>
        <p:txBody>
          <a:bodyPr/>
          <a:lstStyle/>
          <a:p>
            <a:pPr algn="just"/>
            <a:r>
              <a:rPr lang="en-US" sz="2800" dirty="0"/>
              <a:t>D</a:t>
            </a:r>
            <a:r>
              <a:rPr lang="en-US" sz="2800" dirty="0" smtClean="0"/>
              <a:t>istributional problems.</a:t>
            </a:r>
          </a:p>
          <a:p>
            <a:pPr algn="just"/>
            <a:r>
              <a:rPr lang="en-US" sz="2800" dirty="0" smtClean="0"/>
              <a:t>Hardness amplification: From weak to strong hardness.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828800" y="3269159"/>
            <a:ext cx="6019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200" dirty="0" smtClean="0"/>
              <a:t>In cryptographic applications, we need </a:t>
            </a:r>
            <a:r>
              <a:rPr lang="en-IN" sz="2200" dirty="0" smtClean="0">
                <a:solidFill>
                  <a:srgbClr val="CC0000"/>
                </a:solidFill>
              </a:rPr>
              <a:t>hard on average functions</a:t>
            </a:r>
            <a:r>
              <a:rPr lang="en-IN" sz="2200" dirty="0" smtClean="0"/>
              <a:t> for secure encryptions.</a:t>
            </a:r>
            <a:endParaRPr lang="en-IN" sz="2200" dirty="0"/>
          </a:p>
        </p:txBody>
      </p:sp>
    </p:spTree>
    <p:extLst>
      <p:ext uri="{BB962C8B-B14F-4D97-AF65-F5344CB8AC3E}">
        <p14:creationId xmlns:p14="http://schemas.microsoft.com/office/powerpoint/2010/main" val="1147961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Basic Course </a:t>
            </a:r>
            <a:r>
              <a:rPr lang="en-US" dirty="0"/>
              <a:t>I</a:t>
            </a:r>
            <a:r>
              <a:rPr lang="en-US" dirty="0" smtClean="0"/>
              <a:t>nfo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305800" cy="4389120"/>
          </a:xfrm>
        </p:spPr>
        <p:txBody>
          <a:bodyPr>
            <a:normAutofit/>
          </a:bodyPr>
          <a:lstStyle/>
          <a:p>
            <a:r>
              <a:rPr lang="en-IN" sz="2800" b="1" dirty="0" smtClean="0"/>
              <a:t>Course title: </a:t>
            </a:r>
            <a:r>
              <a:rPr lang="en-IN" sz="2800" dirty="0" smtClean="0"/>
              <a:t>Computational Complexity Theory</a:t>
            </a:r>
          </a:p>
          <a:p>
            <a:r>
              <a:rPr lang="en-IN" sz="2800" b="1" dirty="0" smtClean="0"/>
              <a:t>Credits: </a:t>
            </a:r>
            <a:r>
              <a:rPr lang="en-IN" sz="2800" dirty="0" smtClean="0"/>
              <a:t>  3:1            </a:t>
            </a:r>
            <a:r>
              <a:rPr lang="en-IN" sz="2800" b="1" dirty="0" smtClean="0"/>
              <a:t>Instructor:</a:t>
            </a:r>
            <a:r>
              <a:rPr lang="en-IN" sz="2800" dirty="0" smtClean="0"/>
              <a:t>  Chandan Saha</a:t>
            </a:r>
          </a:p>
          <a:p>
            <a:r>
              <a:rPr lang="en-IN" sz="2800" b="1" dirty="0" smtClean="0"/>
              <a:t>Class timings </a:t>
            </a:r>
            <a:r>
              <a:rPr lang="en-IN" sz="2800" dirty="0"/>
              <a:t>: </a:t>
            </a:r>
            <a:r>
              <a:rPr lang="en-IN" sz="2800" dirty="0" smtClean="0"/>
              <a:t>Monday, Wednesday: 3:30-5 pm.</a:t>
            </a:r>
          </a:p>
          <a:p>
            <a:r>
              <a:rPr lang="en-IN" sz="2800" b="1" dirty="0" smtClean="0"/>
              <a:t>Venue: </a:t>
            </a:r>
            <a:r>
              <a:rPr lang="en-IN" sz="2800" dirty="0" smtClean="0"/>
              <a:t>CSA lecture hall 117.</a:t>
            </a:r>
          </a:p>
          <a:p>
            <a:r>
              <a:rPr lang="en-IN" sz="2800" b="1" dirty="0" smtClean="0"/>
              <a:t>Primary reference: </a:t>
            </a:r>
            <a:r>
              <a:rPr lang="en-IN" sz="2800" dirty="0" smtClean="0">
                <a:solidFill>
                  <a:srgbClr val="0070C0"/>
                </a:solidFill>
              </a:rPr>
              <a:t>Computational Complexity – A Modern Approach</a:t>
            </a:r>
            <a:r>
              <a:rPr lang="en-IN" sz="2800" dirty="0" smtClean="0"/>
              <a:t> by Sanjeev Arora and Boaz Barak.</a:t>
            </a:r>
          </a:p>
          <a:p>
            <a:pPr marL="0" indent="0">
              <a:buNone/>
            </a:pPr>
            <a:endParaRPr lang="en-IN" sz="19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IN" sz="19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IN" sz="2800" dirty="0" smtClean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en-IN" sz="2800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en-US" sz="18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3132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Basic Course </a:t>
            </a:r>
            <a:r>
              <a:rPr lang="en-US" dirty="0"/>
              <a:t>I</a:t>
            </a:r>
            <a:r>
              <a:rPr lang="en-US" dirty="0" smtClean="0"/>
              <a:t>nfo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389120"/>
          </a:xfrm>
        </p:spPr>
        <p:txBody>
          <a:bodyPr>
            <a:normAutofit fontScale="92500" lnSpcReduction="10000"/>
          </a:bodyPr>
          <a:lstStyle/>
          <a:p>
            <a:r>
              <a:rPr lang="en-IN" sz="2800" b="1" dirty="0"/>
              <a:t>Prerequisites </a:t>
            </a:r>
            <a:r>
              <a:rPr lang="en-IN" sz="2800" dirty="0"/>
              <a:t>: </a:t>
            </a:r>
            <a:r>
              <a:rPr lang="en-IN" sz="2800" dirty="0" smtClean="0"/>
              <a:t>Basic </a:t>
            </a:r>
            <a:r>
              <a:rPr lang="en-IN" sz="2800" dirty="0"/>
              <a:t>familiarity </a:t>
            </a:r>
            <a:r>
              <a:rPr lang="en-IN" sz="2800" dirty="0" smtClean="0"/>
              <a:t>with algorithms; </a:t>
            </a:r>
          </a:p>
          <a:p>
            <a:pPr marL="0" indent="0">
              <a:buNone/>
            </a:pPr>
            <a:r>
              <a:rPr lang="en-IN" sz="2800" dirty="0"/>
              <a:t>	</a:t>
            </a:r>
            <a:r>
              <a:rPr lang="en-IN" sz="2800" dirty="0" smtClean="0"/>
              <a:t>	         Some </a:t>
            </a:r>
            <a:r>
              <a:rPr lang="en-IN" sz="2800" i="1" dirty="0"/>
              <a:t>mathematical maturity </a:t>
            </a:r>
            <a:r>
              <a:rPr lang="en-IN" sz="2800" dirty="0" smtClean="0"/>
              <a:t>will 		                   be helpful.</a:t>
            </a:r>
          </a:p>
          <a:p>
            <a:pPr marL="0" indent="0">
              <a:buNone/>
            </a:pPr>
            <a:r>
              <a:rPr lang="en-IN" sz="2800" dirty="0" smtClean="0"/>
              <a:t> </a:t>
            </a:r>
            <a:endParaRPr lang="en-IN" sz="2800" b="1" dirty="0" smtClean="0"/>
          </a:p>
          <a:p>
            <a:r>
              <a:rPr lang="en-IN" sz="2800" b="1" dirty="0" smtClean="0"/>
              <a:t>Grading </a:t>
            </a:r>
            <a:r>
              <a:rPr lang="en-IN" sz="2800" b="1" dirty="0"/>
              <a:t>policy </a:t>
            </a:r>
            <a:r>
              <a:rPr lang="en-IN" sz="2800" dirty="0"/>
              <a:t>: </a:t>
            </a:r>
            <a:r>
              <a:rPr lang="en-IN" sz="2800" dirty="0" smtClean="0"/>
              <a:t> Assignments </a:t>
            </a:r>
            <a:r>
              <a:rPr lang="en-IN" sz="2800" dirty="0"/>
              <a:t>- </a:t>
            </a:r>
            <a:r>
              <a:rPr lang="en-IN" sz="2800" dirty="0" smtClean="0"/>
              <a:t>30%</a:t>
            </a:r>
          </a:p>
          <a:p>
            <a:pPr marL="0" indent="0">
              <a:buNone/>
            </a:pPr>
            <a:r>
              <a:rPr lang="en-IN" sz="2800" dirty="0"/>
              <a:t>	</a:t>
            </a:r>
            <a:r>
              <a:rPr lang="en-IN" sz="2800" dirty="0" smtClean="0"/>
              <a:t>		 Mid-term - 35% </a:t>
            </a:r>
          </a:p>
          <a:p>
            <a:pPr marL="0" indent="0">
              <a:buNone/>
            </a:pPr>
            <a:r>
              <a:rPr lang="en-IN" sz="2800" dirty="0"/>
              <a:t>	</a:t>
            </a:r>
            <a:r>
              <a:rPr lang="en-IN" sz="2800" dirty="0" smtClean="0"/>
              <a:t>		 End-term - 35%</a:t>
            </a:r>
          </a:p>
          <a:p>
            <a:pPr marL="0" indent="0">
              <a:buNone/>
            </a:pPr>
            <a:endParaRPr lang="en-IN" sz="2800" dirty="0" smtClean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en-IN" sz="2800" b="1" dirty="0" smtClean="0"/>
              <a:t>  Course homepage:</a:t>
            </a:r>
          </a:p>
          <a:p>
            <a:pPr marL="0" indent="0">
              <a:buNone/>
            </a:pPr>
            <a:r>
              <a:rPr lang="en-IN" sz="1900" b="1" dirty="0" smtClean="0">
                <a:solidFill>
                  <a:srgbClr val="C00000"/>
                </a:solidFill>
              </a:rPr>
              <a:t>          drona.csa.iisc.ac.in</a:t>
            </a:r>
            <a:r>
              <a:rPr lang="en-IN" sz="1900" b="1" dirty="0">
                <a:solidFill>
                  <a:srgbClr val="C00000"/>
                </a:solidFill>
              </a:rPr>
              <a:t>/~</a:t>
            </a:r>
            <a:r>
              <a:rPr lang="en-IN" sz="1900" b="1" dirty="0" smtClean="0">
                <a:solidFill>
                  <a:srgbClr val="C00000"/>
                </a:solidFill>
              </a:rPr>
              <a:t>chandan/courses/complexity18/home.html</a:t>
            </a:r>
          </a:p>
          <a:p>
            <a:pPr marL="0" indent="0">
              <a:buNone/>
            </a:pPr>
            <a:endParaRPr lang="en-IN" sz="19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IN" sz="19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IN" sz="2800" dirty="0" smtClean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en-IN" sz="2800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en-US" sz="18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7828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2609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Let’s begin…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7015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Turing Machines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/>
              <a:t>An algorithm is a set of instructions or rules.</a:t>
            </a:r>
          </a:p>
          <a:p>
            <a:r>
              <a:rPr lang="en-IN" sz="2800" dirty="0" smtClean="0"/>
              <a:t>To understand the performance of an algorithm we need a </a:t>
            </a:r>
            <a:r>
              <a:rPr lang="en-IN" sz="2800" u="sng" dirty="0" smtClean="0"/>
              <a:t>model of computation</a:t>
            </a:r>
            <a:r>
              <a:rPr lang="en-IN" sz="2800" dirty="0" smtClean="0"/>
              <a:t>. Turing machine is one such </a:t>
            </a:r>
            <a:r>
              <a:rPr lang="en-IN" sz="2800" i="1" dirty="0" smtClean="0"/>
              <a:t>natural </a:t>
            </a:r>
            <a:r>
              <a:rPr lang="en-IN" sz="2800" dirty="0" smtClean="0"/>
              <a:t>model. </a:t>
            </a:r>
          </a:p>
          <a:p>
            <a:pPr marL="0" indent="0">
              <a:buNone/>
            </a:pPr>
            <a:endParaRPr lang="en-US" sz="18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6514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Turing Machines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/>
              <a:t>An algorithm is a set of instructions or rules.</a:t>
            </a:r>
          </a:p>
          <a:p>
            <a:r>
              <a:rPr lang="en-IN" sz="2800" dirty="0" smtClean="0"/>
              <a:t>To understand the performance of an algorithm we need a </a:t>
            </a:r>
            <a:r>
              <a:rPr lang="en-IN" sz="2800" u="sng" dirty="0" smtClean="0"/>
              <a:t>model of computation</a:t>
            </a:r>
            <a:r>
              <a:rPr lang="en-IN" sz="2800" dirty="0" smtClean="0"/>
              <a:t>. Turing machine is one such </a:t>
            </a:r>
            <a:r>
              <a:rPr lang="en-IN" sz="2800" i="1" dirty="0" smtClean="0"/>
              <a:t>natural </a:t>
            </a:r>
            <a:r>
              <a:rPr lang="en-IN" sz="2800" dirty="0" smtClean="0"/>
              <a:t>model. </a:t>
            </a:r>
          </a:p>
          <a:p>
            <a:r>
              <a:rPr lang="en-IN" sz="2800" dirty="0" smtClean="0"/>
              <a:t>A TM consists of:</a:t>
            </a:r>
          </a:p>
          <a:p>
            <a:endParaRPr lang="en-IN" sz="2800" dirty="0"/>
          </a:p>
          <a:p>
            <a:endParaRPr lang="en-IN" sz="2800" dirty="0" smtClean="0"/>
          </a:p>
          <a:p>
            <a:pPr marL="82296" indent="0">
              <a:buNone/>
            </a:pPr>
            <a:r>
              <a:rPr lang="en-IN" sz="2800" dirty="0" smtClean="0"/>
              <a:t>                   </a:t>
            </a:r>
            <a:endParaRPr lang="en-IN" sz="2200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28800" y="4286071"/>
            <a:ext cx="6019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IN" sz="2500" dirty="0" smtClean="0">
                <a:solidFill>
                  <a:srgbClr val="3366FF"/>
                </a:solidFill>
              </a:rPr>
              <a:t>Memory tape(s)</a:t>
            </a:r>
          </a:p>
          <a:p>
            <a:pPr marL="342900" indent="-342900">
              <a:buFont typeface="Arial"/>
              <a:buChar char="•"/>
            </a:pPr>
            <a:r>
              <a:rPr lang="en-IN" sz="2500" dirty="0" smtClean="0">
                <a:solidFill>
                  <a:srgbClr val="3366FF"/>
                </a:solidFill>
              </a:rPr>
              <a:t>A finite set of rules</a:t>
            </a:r>
          </a:p>
          <a:p>
            <a:pPr marL="342900" indent="-342900">
              <a:buFont typeface="Arial"/>
              <a:buChar char="•"/>
            </a:pPr>
            <a:endParaRPr lang="en-IN" sz="2200" dirty="0"/>
          </a:p>
        </p:txBody>
      </p:sp>
    </p:spTree>
    <p:extLst>
      <p:ext uri="{BB962C8B-B14F-4D97-AF65-F5344CB8AC3E}">
        <p14:creationId xmlns:p14="http://schemas.microsoft.com/office/powerpoint/2010/main" val="1689712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Turing Machines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 lnSpcReduction="10000"/>
          </a:bodyPr>
          <a:lstStyle/>
          <a:p>
            <a:r>
              <a:rPr lang="en-IN" sz="2800" dirty="0" smtClean="0"/>
              <a:t>An algorithm is a set of instructions or rules.</a:t>
            </a:r>
          </a:p>
          <a:p>
            <a:r>
              <a:rPr lang="en-IN" sz="2800" dirty="0" smtClean="0"/>
              <a:t>To understand the performance of an algorithm we need a </a:t>
            </a:r>
            <a:r>
              <a:rPr lang="en-IN" sz="2800" u="sng" dirty="0" smtClean="0"/>
              <a:t>model of computation</a:t>
            </a:r>
            <a:r>
              <a:rPr lang="en-IN" sz="2800" dirty="0" smtClean="0"/>
              <a:t>. Turing machine is one such </a:t>
            </a:r>
            <a:r>
              <a:rPr lang="en-IN" sz="2800" i="1" dirty="0" smtClean="0"/>
              <a:t>natural </a:t>
            </a:r>
            <a:r>
              <a:rPr lang="en-IN" sz="2800" dirty="0" smtClean="0"/>
              <a:t>model. </a:t>
            </a:r>
          </a:p>
          <a:p>
            <a:r>
              <a:rPr lang="en-IN" sz="2800" dirty="0" smtClean="0"/>
              <a:t>A TM consists of:</a:t>
            </a:r>
          </a:p>
          <a:p>
            <a:endParaRPr lang="en-IN" sz="2800" dirty="0"/>
          </a:p>
          <a:p>
            <a:endParaRPr lang="en-IN" sz="2800" dirty="0" smtClean="0"/>
          </a:p>
          <a:p>
            <a:endParaRPr lang="en-IN" sz="2800" dirty="0"/>
          </a:p>
          <a:p>
            <a:r>
              <a:rPr lang="en-IN" sz="2800" dirty="0" smtClean="0"/>
              <a:t>Turing machines              A mathematical way to</a:t>
            </a:r>
          </a:p>
          <a:p>
            <a:pPr marL="82296" indent="0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                          describe algorithms.</a:t>
            </a:r>
            <a:endParaRPr lang="en-IN" sz="2800" dirty="0"/>
          </a:p>
          <a:p>
            <a:pPr marL="0" indent="0">
              <a:buNone/>
            </a:pPr>
            <a:endParaRPr lang="en-US" sz="1800" dirty="0">
              <a:solidFill>
                <a:schemeClr val="accent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28800" y="4114800"/>
            <a:ext cx="6019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IN" sz="2500" dirty="0" smtClean="0">
                <a:solidFill>
                  <a:srgbClr val="3366FF"/>
                </a:solidFill>
              </a:rPr>
              <a:t>Memory tape(s)</a:t>
            </a:r>
          </a:p>
          <a:p>
            <a:pPr marL="342900" indent="-342900">
              <a:buFont typeface="Arial"/>
              <a:buChar char="•"/>
            </a:pPr>
            <a:r>
              <a:rPr lang="en-IN" sz="2500" dirty="0" smtClean="0">
                <a:solidFill>
                  <a:srgbClr val="3366FF"/>
                </a:solidFill>
              </a:rPr>
              <a:t>A finite set of rules</a:t>
            </a:r>
          </a:p>
          <a:p>
            <a:pPr marL="342900" indent="-342900">
              <a:buFont typeface="Arial"/>
              <a:buChar char="•"/>
            </a:pPr>
            <a:endParaRPr lang="en-IN" sz="2200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3581400" y="5638800"/>
            <a:ext cx="685800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7015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About the course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US" sz="2800" dirty="0" smtClean="0"/>
              <a:t>Computational complexity attempts </a:t>
            </a:r>
            <a:r>
              <a:rPr lang="en-US" sz="2800" dirty="0"/>
              <a:t>to classify computational </a:t>
            </a:r>
            <a:r>
              <a:rPr lang="en-US" sz="2800" dirty="0">
                <a:solidFill>
                  <a:srgbClr val="CC0000"/>
                </a:solidFill>
              </a:rPr>
              <a:t>problems</a:t>
            </a:r>
            <a:r>
              <a:rPr lang="en-US" sz="2800" dirty="0"/>
              <a:t> based on the amount of </a:t>
            </a:r>
            <a:r>
              <a:rPr lang="en-US" sz="2800" dirty="0">
                <a:solidFill>
                  <a:srgbClr val="CC0000"/>
                </a:solidFill>
              </a:rPr>
              <a:t>resources</a:t>
            </a:r>
            <a:r>
              <a:rPr lang="en-US" sz="2800" dirty="0"/>
              <a:t> required by </a:t>
            </a:r>
            <a:r>
              <a:rPr lang="en-US" sz="2800" dirty="0" smtClean="0">
                <a:solidFill>
                  <a:srgbClr val="CC0000"/>
                </a:solidFill>
              </a:rPr>
              <a:t>algorithms</a:t>
            </a:r>
            <a:r>
              <a:rPr lang="en-US" sz="2800" dirty="0" smtClean="0"/>
              <a:t> </a:t>
            </a:r>
            <a:r>
              <a:rPr lang="en-US" sz="2800" dirty="0"/>
              <a:t>to solve </a:t>
            </a:r>
            <a:r>
              <a:rPr lang="en-US" sz="2800" dirty="0" smtClean="0"/>
              <a:t>them.</a:t>
            </a:r>
            <a:endParaRPr lang="en-US" sz="2800" dirty="0"/>
          </a:p>
          <a:p>
            <a:r>
              <a:rPr lang="en-US" sz="2800" dirty="0" smtClean="0"/>
              <a:t>Computational </a:t>
            </a:r>
            <a:r>
              <a:rPr lang="en-US" sz="2800" b="1" dirty="0" smtClean="0"/>
              <a:t>problems</a:t>
            </a:r>
            <a:r>
              <a:rPr lang="en-US" sz="2800" dirty="0" smtClean="0"/>
              <a:t> come in various flavors: </a:t>
            </a:r>
          </a:p>
          <a:p>
            <a:pPr marL="82296" indent="0"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          a. </a:t>
            </a:r>
            <a:r>
              <a:rPr lang="en-US" sz="2800" dirty="0" smtClean="0">
                <a:solidFill>
                  <a:srgbClr val="3366FF"/>
                </a:solidFill>
              </a:rPr>
              <a:t>Decision problem</a:t>
            </a:r>
          </a:p>
          <a:p>
            <a:pPr marL="82296" indent="0">
              <a:buNone/>
            </a:pPr>
            <a:r>
              <a:rPr lang="en-US" sz="2800" dirty="0" smtClean="0">
                <a:solidFill>
                  <a:srgbClr val="3366FF"/>
                </a:solidFill>
              </a:rPr>
              <a:t>        </a:t>
            </a:r>
            <a:r>
              <a:rPr lang="en-US" sz="2500" dirty="0" smtClean="0">
                <a:solidFill>
                  <a:srgbClr val="993300"/>
                </a:solidFill>
              </a:rPr>
              <a:t>Example:  </a:t>
            </a:r>
            <a:r>
              <a:rPr lang="en-US" sz="2500" dirty="0" smtClean="0"/>
              <a:t>Is vertex </a:t>
            </a:r>
            <a:r>
              <a:rPr lang="en-US" sz="2500" dirty="0" smtClean="0">
                <a:solidFill>
                  <a:srgbClr val="CC0000"/>
                </a:solidFill>
              </a:rPr>
              <a:t>t</a:t>
            </a:r>
            <a:r>
              <a:rPr lang="en-US" sz="2500" dirty="0" smtClean="0"/>
              <a:t> reachable from vertex </a:t>
            </a:r>
            <a:r>
              <a:rPr lang="en-US" sz="2500" dirty="0" smtClean="0">
                <a:solidFill>
                  <a:srgbClr val="CC0000"/>
                </a:solidFill>
              </a:rPr>
              <a:t>s</a:t>
            </a:r>
            <a:r>
              <a:rPr lang="en-US" sz="2500" dirty="0" smtClean="0"/>
              <a:t> in graph </a:t>
            </a:r>
            <a:r>
              <a:rPr lang="en-US" sz="2500" dirty="0" smtClean="0">
                <a:solidFill>
                  <a:srgbClr val="CC0000"/>
                </a:solidFill>
              </a:rPr>
              <a:t>G</a:t>
            </a:r>
            <a:r>
              <a:rPr lang="en-US" sz="2500" dirty="0" smtClean="0"/>
              <a:t>?</a:t>
            </a:r>
            <a:endParaRPr lang="en-US" sz="2500" dirty="0"/>
          </a:p>
          <a:p>
            <a:pPr marL="82296" indent="0">
              <a:buNone/>
            </a:pPr>
            <a:r>
              <a:rPr lang="en-US" sz="2500" dirty="0" smtClean="0">
                <a:solidFill>
                  <a:srgbClr val="3366FF"/>
                </a:solidFill>
              </a:rPr>
              <a:t>                               </a:t>
            </a:r>
            <a:r>
              <a:rPr lang="en-US" sz="2500" dirty="0" smtClean="0"/>
              <a:t>(…output is YES/NO)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34218826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Turing Machines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/>
              <a:t>An algorithm is a set of instructions or rules.</a:t>
            </a:r>
          </a:p>
          <a:p>
            <a:r>
              <a:rPr lang="en-IN" sz="2800" dirty="0" smtClean="0"/>
              <a:t>To understand the performance of an algorithm we need a </a:t>
            </a:r>
            <a:r>
              <a:rPr lang="en-IN" sz="2800" u="sng" dirty="0" smtClean="0"/>
              <a:t>model of computation</a:t>
            </a:r>
            <a:r>
              <a:rPr lang="en-IN" sz="2800" dirty="0" smtClean="0"/>
              <a:t>. Turing machine is one such </a:t>
            </a:r>
            <a:r>
              <a:rPr lang="en-IN" sz="2800" i="1" dirty="0" smtClean="0"/>
              <a:t>natural </a:t>
            </a:r>
            <a:r>
              <a:rPr lang="en-IN" sz="2800" dirty="0" smtClean="0"/>
              <a:t>model. </a:t>
            </a:r>
          </a:p>
          <a:p>
            <a:r>
              <a:rPr lang="en-IN" sz="2800" dirty="0" smtClean="0"/>
              <a:t>A TM consists of:</a:t>
            </a:r>
          </a:p>
          <a:p>
            <a:endParaRPr lang="en-IN" sz="2800" dirty="0"/>
          </a:p>
          <a:p>
            <a:endParaRPr lang="en-IN" sz="2800" dirty="0" smtClean="0"/>
          </a:p>
          <a:p>
            <a:pPr marL="82296" indent="0">
              <a:buNone/>
            </a:pPr>
            <a:r>
              <a:rPr lang="en-IN" sz="2800" dirty="0" smtClean="0"/>
              <a:t>   </a:t>
            </a:r>
            <a:r>
              <a:rPr lang="en-IN" sz="2400" dirty="0" smtClean="0"/>
              <a:t> </a:t>
            </a:r>
            <a:r>
              <a:rPr lang="en-IN" sz="24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(e.g. of a physical realization a TM is a simple adder)</a:t>
            </a:r>
            <a:endParaRPr lang="en-IN" sz="2400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28800" y="4286071"/>
            <a:ext cx="6019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IN" sz="2500" dirty="0" smtClean="0">
                <a:solidFill>
                  <a:srgbClr val="3366FF"/>
                </a:solidFill>
              </a:rPr>
              <a:t>Memory tape(s)</a:t>
            </a:r>
          </a:p>
          <a:p>
            <a:pPr marL="342900" indent="-342900">
              <a:buFont typeface="Arial"/>
              <a:buChar char="•"/>
            </a:pPr>
            <a:r>
              <a:rPr lang="en-IN" sz="2500" dirty="0" smtClean="0">
                <a:solidFill>
                  <a:srgbClr val="3366FF"/>
                </a:solidFill>
              </a:rPr>
              <a:t>A finite set of rules</a:t>
            </a:r>
          </a:p>
          <a:p>
            <a:pPr marL="342900" indent="-342900">
              <a:buFont typeface="Arial"/>
              <a:buChar char="•"/>
            </a:pPr>
            <a:endParaRPr lang="en-IN" sz="2200" dirty="0"/>
          </a:p>
        </p:txBody>
      </p:sp>
    </p:spTree>
    <p:extLst>
      <p:ext uri="{BB962C8B-B14F-4D97-AF65-F5344CB8AC3E}">
        <p14:creationId xmlns:p14="http://schemas.microsoft.com/office/powerpoint/2010/main" val="3591832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Turing Machines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chemeClr val="accent4"/>
                </a:solidFill>
              </a:rPr>
              <a:t>Definition.</a:t>
            </a:r>
            <a:r>
              <a:rPr lang="en-IN" sz="2800" dirty="0" smtClean="0">
                <a:solidFill>
                  <a:srgbClr val="A50021"/>
                </a:solidFill>
              </a:rPr>
              <a:t>  </a:t>
            </a:r>
            <a:r>
              <a:rPr lang="en-IN" sz="2800" dirty="0" smtClean="0"/>
              <a:t>A </a:t>
            </a:r>
            <a:r>
              <a:rPr lang="en-IN" sz="2800" dirty="0" smtClean="0">
                <a:solidFill>
                  <a:srgbClr val="CC0000"/>
                </a:solidFill>
              </a:rPr>
              <a:t>k</a:t>
            </a:r>
            <a:r>
              <a:rPr lang="en-IN" sz="2800" dirty="0" smtClean="0"/>
              <a:t>-tape Turing Machine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dirty="0" smtClean="0"/>
              <a:t> is described by a tuple </a:t>
            </a:r>
            <a:r>
              <a:rPr lang="en-IN" sz="2800" dirty="0" smtClean="0">
                <a:solidFill>
                  <a:srgbClr val="CC0000"/>
                </a:solidFill>
              </a:rPr>
              <a:t>(Γ, Q, δ)</a:t>
            </a:r>
            <a:r>
              <a:rPr lang="en-IN" sz="2800" dirty="0" smtClean="0"/>
              <a:t> such that</a:t>
            </a:r>
            <a:endParaRPr lang="en-US" sz="18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532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Turing Machines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chemeClr val="accent4"/>
                </a:solidFill>
              </a:rPr>
              <a:t>Definition.</a:t>
            </a:r>
            <a:r>
              <a:rPr lang="en-IN" sz="2800" dirty="0" smtClean="0">
                <a:solidFill>
                  <a:srgbClr val="A50021"/>
                </a:solidFill>
              </a:rPr>
              <a:t>  </a:t>
            </a:r>
            <a:r>
              <a:rPr lang="en-IN" sz="2800" dirty="0" smtClean="0"/>
              <a:t>A </a:t>
            </a:r>
            <a:r>
              <a:rPr lang="en-IN" sz="2800" dirty="0" smtClean="0">
                <a:solidFill>
                  <a:srgbClr val="CC0000"/>
                </a:solidFill>
              </a:rPr>
              <a:t>k</a:t>
            </a:r>
            <a:r>
              <a:rPr lang="en-IN" sz="2800" dirty="0" smtClean="0"/>
              <a:t>-tape Turing Machine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dirty="0" smtClean="0"/>
              <a:t> is described by a tuple </a:t>
            </a:r>
            <a:r>
              <a:rPr lang="en-IN" sz="2800" dirty="0" smtClean="0">
                <a:solidFill>
                  <a:srgbClr val="CC0000"/>
                </a:solidFill>
              </a:rPr>
              <a:t>(Γ, Q, δ)</a:t>
            </a:r>
            <a:r>
              <a:rPr lang="en-IN" sz="2800" dirty="0" smtClean="0"/>
              <a:t> such that</a:t>
            </a:r>
            <a:endParaRPr lang="en-US" sz="1800" dirty="0">
              <a:solidFill>
                <a:schemeClr val="accent1"/>
              </a:solidFill>
            </a:endParaRPr>
          </a:p>
          <a:p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dirty="0" smtClean="0"/>
              <a:t> has </a:t>
            </a:r>
            <a:r>
              <a:rPr lang="en-IN" sz="2800" dirty="0" smtClean="0">
                <a:solidFill>
                  <a:srgbClr val="CC0000"/>
                </a:solidFill>
              </a:rPr>
              <a:t>k</a:t>
            </a:r>
            <a:r>
              <a:rPr lang="en-IN" sz="2800" dirty="0" smtClean="0"/>
              <a:t> memory tapes (input/work/output tapes) with </a:t>
            </a:r>
            <a:r>
              <a:rPr lang="en-IN" sz="2800" i="1" dirty="0" smtClean="0"/>
              <a:t>heads</a:t>
            </a:r>
            <a:r>
              <a:rPr lang="en-IN" sz="2800" dirty="0" smtClean="0"/>
              <a:t>;</a:t>
            </a:r>
          </a:p>
          <a:p>
            <a:r>
              <a:rPr lang="en-IN" sz="2800" dirty="0" smtClean="0">
                <a:solidFill>
                  <a:srgbClr val="CC0000"/>
                </a:solidFill>
              </a:rPr>
              <a:t>Γ</a:t>
            </a:r>
            <a:r>
              <a:rPr lang="en-IN" sz="2800" dirty="0" smtClean="0"/>
              <a:t>is a finite set of alphabets. (Every memory cell contains an element of </a:t>
            </a:r>
            <a:r>
              <a:rPr lang="en-IN" sz="2800" dirty="0" smtClean="0">
                <a:solidFill>
                  <a:srgbClr val="C00000"/>
                </a:solidFill>
              </a:rPr>
              <a:t>Γ</a:t>
            </a:r>
            <a:r>
              <a:rPr lang="en-IN" sz="2800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211457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Turing Machines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chemeClr val="accent4"/>
                </a:solidFill>
              </a:rPr>
              <a:t>Definition.</a:t>
            </a:r>
            <a:r>
              <a:rPr lang="en-IN" sz="2800" dirty="0" smtClean="0">
                <a:solidFill>
                  <a:srgbClr val="A50021"/>
                </a:solidFill>
              </a:rPr>
              <a:t>  </a:t>
            </a:r>
            <a:r>
              <a:rPr lang="en-IN" sz="2800" dirty="0" smtClean="0"/>
              <a:t>A </a:t>
            </a:r>
            <a:r>
              <a:rPr lang="en-IN" sz="2800" dirty="0" smtClean="0">
                <a:solidFill>
                  <a:srgbClr val="CC0000"/>
                </a:solidFill>
              </a:rPr>
              <a:t>k</a:t>
            </a:r>
            <a:r>
              <a:rPr lang="en-IN" sz="2800" dirty="0" smtClean="0"/>
              <a:t>-tape Turing Machine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dirty="0" smtClean="0"/>
              <a:t> is described by a tuple </a:t>
            </a:r>
            <a:r>
              <a:rPr lang="en-IN" sz="2800" dirty="0" smtClean="0">
                <a:solidFill>
                  <a:srgbClr val="CC0000"/>
                </a:solidFill>
              </a:rPr>
              <a:t>(Γ, Q, δ)</a:t>
            </a:r>
            <a:r>
              <a:rPr lang="en-IN" sz="2800" dirty="0" smtClean="0"/>
              <a:t> such that</a:t>
            </a:r>
            <a:endParaRPr lang="en-US" sz="1800" dirty="0">
              <a:solidFill>
                <a:schemeClr val="accent1"/>
              </a:solidFill>
            </a:endParaRPr>
          </a:p>
          <a:p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dirty="0" smtClean="0"/>
              <a:t> has </a:t>
            </a:r>
            <a:r>
              <a:rPr lang="en-IN" sz="2800" dirty="0" smtClean="0">
                <a:solidFill>
                  <a:srgbClr val="CC0000"/>
                </a:solidFill>
              </a:rPr>
              <a:t>k</a:t>
            </a:r>
            <a:r>
              <a:rPr lang="en-IN" sz="2800" dirty="0" smtClean="0"/>
              <a:t> memory tapes (input/work/output tapes) with </a:t>
            </a:r>
            <a:r>
              <a:rPr lang="en-IN" sz="2800" i="1" dirty="0" smtClean="0"/>
              <a:t>heads</a:t>
            </a:r>
            <a:r>
              <a:rPr lang="en-IN" sz="2800" dirty="0" smtClean="0"/>
              <a:t>;</a:t>
            </a:r>
          </a:p>
          <a:p>
            <a:r>
              <a:rPr lang="en-IN" sz="2800" dirty="0" smtClean="0">
                <a:solidFill>
                  <a:srgbClr val="CC0000"/>
                </a:solidFill>
              </a:rPr>
              <a:t>Γ</a:t>
            </a:r>
            <a:r>
              <a:rPr lang="en-IN" sz="2800" dirty="0" smtClean="0"/>
              <a:t>is a finite set of alphabets. (Every memory cell contains an element of </a:t>
            </a:r>
            <a:r>
              <a:rPr lang="en-IN" sz="2800" dirty="0" smtClean="0">
                <a:solidFill>
                  <a:srgbClr val="C00000"/>
                </a:solidFill>
              </a:rPr>
              <a:t>Γ</a:t>
            </a:r>
            <a:r>
              <a:rPr lang="en-IN" sz="2800" dirty="0" smtClean="0"/>
              <a:t>)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4495800" y="4572000"/>
            <a:ext cx="304800" cy="457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800600" y="487680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</a:t>
            </a:r>
            <a:r>
              <a:rPr lang="en-US" dirty="0" smtClean="0"/>
              <a:t>as a </a:t>
            </a:r>
            <a:r>
              <a:rPr lang="en-US" dirty="0" smtClean="0">
                <a:solidFill>
                  <a:srgbClr val="3366FF"/>
                </a:solidFill>
              </a:rPr>
              <a:t>blank </a:t>
            </a:r>
            <a:r>
              <a:rPr lang="en-US" dirty="0" smtClean="0"/>
              <a:t>symbol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2343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Turing Machines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chemeClr val="accent4"/>
                </a:solidFill>
              </a:rPr>
              <a:t>Definition.</a:t>
            </a:r>
            <a:r>
              <a:rPr lang="en-IN" sz="2800" dirty="0" smtClean="0">
                <a:solidFill>
                  <a:srgbClr val="A50021"/>
                </a:solidFill>
              </a:rPr>
              <a:t>  </a:t>
            </a:r>
            <a:r>
              <a:rPr lang="en-IN" sz="2800" dirty="0" smtClean="0"/>
              <a:t>A </a:t>
            </a:r>
            <a:r>
              <a:rPr lang="en-IN" sz="2800" dirty="0" smtClean="0">
                <a:solidFill>
                  <a:srgbClr val="CC0000"/>
                </a:solidFill>
              </a:rPr>
              <a:t>k</a:t>
            </a:r>
            <a:r>
              <a:rPr lang="en-IN" sz="2800" dirty="0" smtClean="0"/>
              <a:t>-tape Turing Machine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dirty="0" smtClean="0"/>
              <a:t> is described by a tuple </a:t>
            </a:r>
            <a:r>
              <a:rPr lang="en-IN" sz="2800" dirty="0" smtClean="0">
                <a:solidFill>
                  <a:srgbClr val="CC0000"/>
                </a:solidFill>
              </a:rPr>
              <a:t>(Γ, Q, δ)</a:t>
            </a:r>
            <a:r>
              <a:rPr lang="en-IN" sz="2800" dirty="0" smtClean="0"/>
              <a:t> such that</a:t>
            </a:r>
            <a:endParaRPr lang="en-US" sz="1800" dirty="0">
              <a:solidFill>
                <a:schemeClr val="accent1"/>
              </a:solidFill>
            </a:endParaRPr>
          </a:p>
          <a:p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dirty="0" smtClean="0"/>
              <a:t> has </a:t>
            </a:r>
            <a:r>
              <a:rPr lang="en-IN" sz="2800" dirty="0" smtClean="0">
                <a:solidFill>
                  <a:srgbClr val="CC0000"/>
                </a:solidFill>
              </a:rPr>
              <a:t>k</a:t>
            </a:r>
            <a:r>
              <a:rPr lang="en-IN" sz="2800" dirty="0" smtClean="0"/>
              <a:t> memory tapes (input/work/output tapes) with </a:t>
            </a:r>
            <a:r>
              <a:rPr lang="en-IN" sz="2800" i="1" dirty="0" smtClean="0"/>
              <a:t>heads</a:t>
            </a:r>
            <a:r>
              <a:rPr lang="en-IN" sz="2800" dirty="0" smtClean="0"/>
              <a:t>;</a:t>
            </a:r>
          </a:p>
          <a:p>
            <a:r>
              <a:rPr lang="en-IN" sz="2800" dirty="0" smtClean="0">
                <a:solidFill>
                  <a:srgbClr val="CC0000"/>
                </a:solidFill>
              </a:rPr>
              <a:t>Γ</a:t>
            </a:r>
            <a:r>
              <a:rPr lang="en-IN" sz="2800" dirty="0" smtClean="0"/>
              <a:t>is a finite set of alphabets. (Every memory cell contains an element of </a:t>
            </a:r>
            <a:r>
              <a:rPr lang="en-IN" sz="2800" dirty="0" smtClean="0">
                <a:solidFill>
                  <a:srgbClr val="C00000"/>
                </a:solidFill>
              </a:rPr>
              <a:t>Γ</a:t>
            </a:r>
            <a:r>
              <a:rPr lang="en-IN" sz="2800" dirty="0" smtClean="0"/>
              <a:t>)</a:t>
            </a:r>
          </a:p>
          <a:p>
            <a:r>
              <a:rPr lang="en-IN" sz="2800" dirty="0" smtClean="0">
                <a:solidFill>
                  <a:srgbClr val="CC0000"/>
                </a:solidFill>
              </a:rPr>
              <a:t>Q</a:t>
            </a:r>
            <a:r>
              <a:rPr lang="en-IN" sz="2800" dirty="0" smtClean="0"/>
              <a:t> is a finite set of states.  (special states: </a:t>
            </a:r>
            <a:r>
              <a:rPr lang="en-IN" sz="2800" dirty="0" smtClean="0">
                <a:solidFill>
                  <a:srgbClr val="CC0000"/>
                </a:solidFill>
              </a:rPr>
              <a:t>q</a:t>
            </a:r>
            <a:r>
              <a:rPr lang="en-IN" sz="2800" baseline="-25000" dirty="0" smtClean="0">
                <a:solidFill>
                  <a:srgbClr val="CC0000"/>
                </a:solidFill>
              </a:rPr>
              <a:t>start</a:t>
            </a:r>
            <a:r>
              <a:rPr lang="en-IN" sz="2800" dirty="0"/>
              <a:t> </a:t>
            </a:r>
            <a:r>
              <a:rPr lang="en-IN" sz="2800" dirty="0" smtClean="0"/>
              <a:t>, </a:t>
            </a:r>
            <a:r>
              <a:rPr lang="en-IN" sz="2800" dirty="0" smtClean="0">
                <a:solidFill>
                  <a:srgbClr val="CC0000"/>
                </a:solidFill>
              </a:rPr>
              <a:t>q</a:t>
            </a:r>
            <a:r>
              <a:rPr lang="en-IN" sz="2800" baseline="-25000" dirty="0" smtClean="0">
                <a:solidFill>
                  <a:srgbClr val="CC0000"/>
                </a:solidFill>
              </a:rPr>
              <a:t>halt</a:t>
            </a:r>
            <a:r>
              <a:rPr lang="en-IN" sz="2800" dirty="0" smtClean="0"/>
              <a:t>)</a:t>
            </a:r>
          </a:p>
          <a:p>
            <a:r>
              <a:rPr lang="en-IN" sz="2800" dirty="0" smtClean="0">
                <a:solidFill>
                  <a:srgbClr val="CC0000"/>
                </a:solidFill>
              </a:rPr>
              <a:t>δ </a:t>
            </a:r>
            <a:r>
              <a:rPr lang="en-IN" sz="2800" dirty="0" smtClean="0"/>
              <a:t>is a function from </a:t>
            </a:r>
            <a:r>
              <a:rPr lang="en-IN" sz="2800" dirty="0" smtClean="0">
                <a:solidFill>
                  <a:srgbClr val="CC0000"/>
                </a:solidFill>
              </a:rPr>
              <a:t>Q x Γ  </a:t>
            </a:r>
            <a:r>
              <a:rPr lang="en-IN" sz="2800" dirty="0" smtClean="0"/>
              <a:t>to </a:t>
            </a:r>
            <a:r>
              <a:rPr lang="en-IN" sz="2800" dirty="0">
                <a:solidFill>
                  <a:srgbClr val="CC0000"/>
                </a:solidFill>
              </a:rPr>
              <a:t>Q x Γ </a:t>
            </a:r>
            <a:r>
              <a:rPr lang="en-IN" sz="2800" dirty="0" smtClean="0">
                <a:solidFill>
                  <a:srgbClr val="CC0000"/>
                </a:solidFill>
              </a:rPr>
              <a:t>x {L,S,R}</a:t>
            </a:r>
          </a:p>
          <a:p>
            <a:endParaRPr lang="en-IN" sz="28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4876800" y="5040868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C0000"/>
                </a:solidFill>
              </a:rPr>
              <a:t>k</a:t>
            </a:r>
            <a:endParaRPr lang="en-US" dirty="0">
              <a:solidFill>
                <a:srgbClr val="CC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477000" y="50292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C0000"/>
                </a:solidFill>
              </a:rPr>
              <a:t>k</a:t>
            </a:r>
            <a:endParaRPr lang="en-US" dirty="0">
              <a:solidFill>
                <a:srgbClr val="CC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848600" y="5029200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C0000"/>
                </a:solidFill>
              </a:rPr>
              <a:t>k</a:t>
            </a:r>
            <a:endParaRPr lang="en-US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7713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Turing Machines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chemeClr val="accent4"/>
                </a:solidFill>
              </a:rPr>
              <a:t>Definition.</a:t>
            </a:r>
            <a:r>
              <a:rPr lang="en-IN" sz="2800" dirty="0" smtClean="0">
                <a:solidFill>
                  <a:srgbClr val="A50021"/>
                </a:solidFill>
              </a:rPr>
              <a:t>  </a:t>
            </a:r>
            <a:r>
              <a:rPr lang="en-IN" sz="2800" dirty="0" smtClean="0"/>
              <a:t>A </a:t>
            </a:r>
            <a:r>
              <a:rPr lang="en-IN" sz="2800" dirty="0" smtClean="0">
                <a:solidFill>
                  <a:srgbClr val="CC0000"/>
                </a:solidFill>
              </a:rPr>
              <a:t>k</a:t>
            </a:r>
            <a:r>
              <a:rPr lang="en-IN" sz="2800" dirty="0" smtClean="0"/>
              <a:t>-tape Turing Machine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dirty="0" smtClean="0"/>
              <a:t> is described by a tuple </a:t>
            </a:r>
            <a:r>
              <a:rPr lang="en-IN" sz="2800" dirty="0" smtClean="0">
                <a:solidFill>
                  <a:srgbClr val="CC0000"/>
                </a:solidFill>
              </a:rPr>
              <a:t>(Γ, Q, δ)</a:t>
            </a:r>
            <a:r>
              <a:rPr lang="en-IN" sz="2800" dirty="0" smtClean="0"/>
              <a:t> such that</a:t>
            </a:r>
            <a:endParaRPr lang="en-US" sz="1800" dirty="0">
              <a:solidFill>
                <a:schemeClr val="accent1"/>
              </a:solidFill>
            </a:endParaRPr>
          </a:p>
          <a:p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dirty="0" smtClean="0"/>
              <a:t> has </a:t>
            </a:r>
            <a:r>
              <a:rPr lang="en-IN" sz="2800" dirty="0" smtClean="0">
                <a:solidFill>
                  <a:srgbClr val="CC0000"/>
                </a:solidFill>
              </a:rPr>
              <a:t>k</a:t>
            </a:r>
            <a:r>
              <a:rPr lang="en-IN" sz="2800" dirty="0" smtClean="0"/>
              <a:t> memory tapes (input/work/output tapes) with </a:t>
            </a:r>
            <a:r>
              <a:rPr lang="en-IN" sz="2800" i="1" dirty="0" smtClean="0"/>
              <a:t>heads</a:t>
            </a:r>
            <a:r>
              <a:rPr lang="en-IN" sz="2800" dirty="0" smtClean="0"/>
              <a:t>;</a:t>
            </a:r>
          </a:p>
          <a:p>
            <a:r>
              <a:rPr lang="en-IN" sz="2800" dirty="0" smtClean="0">
                <a:solidFill>
                  <a:srgbClr val="CC0000"/>
                </a:solidFill>
              </a:rPr>
              <a:t>Γ</a:t>
            </a:r>
            <a:r>
              <a:rPr lang="en-IN" sz="2800" dirty="0" smtClean="0"/>
              <a:t>is a finite set of alphabets. (Every memory cell contains an element of </a:t>
            </a:r>
            <a:r>
              <a:rPr lang="en-IN" sz="2800" dirty="0" smtClean="0">
                <a:solidFill>
                  <a:srgbClr val="C00000"/>
                </a:solidFill>
              </a:rPr>
              <a:t>Γ</a:t>
            </a:r>
            <a:r>
              <a:rPr lang="en-IN" sz="2800" dirty="0" smtClean="0"/>
              <a:t>)</a:t>
            </a:r>
          </a:p>
          <a:p>
            <a:r>
              <a:rPr lang="en-IN" sz="2800" dirty="0" smtClean="0">
                <a:solidFill>
                  <a:srgbClr val="CC0000"/>
                </a:solidFill>
              </a:rPr>
              <a:t>Q</a:t>
            </a:r>
            <a:r>
              <a:rPr lang="en-IN" sz="2800" dirty="0" smtClean="0"/>
              <a:t> is a finite set of states.  (special states: </a:t>
            </a:r>
            <a:r>
              <a:rPr lang="en-IN" sz="2800" dirty="0" smtClean="0">
                <a:solidFill>
                  <a:srgbClr val="CC0000"/>
                </a:solidFill>
              </a:rPr>
              <a:t>q</a:t>
            </a:r>
            <a:r>
              <a:rPr lang="en-IN" sz="2800" baseline="-25000" dirty="0" smtClean="0">
                <a:solidFill>
                  <a:srgbClr val="CC0000"/>
                </a:solidFill>
              </a:rPr>
              <a:t>start</a:t>
            </a:r>
            <a:r>
              <a:rPr lang="en-IN" sz="2800" dirty="0"/>
              <a:t> </a:t>
            </a:r>
            <a:r>
              <a:rPr lang="en-IN" sz="2800" dirty="0" smtClean="0"/>
              <a:t>, </a:t>
            </a:r>
            <a:r>
              <a:rPr lang="en-IN" sz="2800" dirty="0" smtClean="0">
                <a:solidFill>
                  <a:srgbClr val="CC0000"/>
                </a:solidFill>
              </a:rPr>
              <a:t>q</a:t>
            </a:r>
            <a:r>
              <a:rPr lang="en-IN" sz="2800" baseline="-25000" dirty="0" smtClean="0">
                <a:solidFill>
                  <a:srgbClr val="CC0000"/>
                </a:solidFill>
              </a:rPr>
              <a:t>halt</a:t>
            </a:r>
            <a:r>
              <a:rPr lang="en-IN" sz="2800" dirty="0" smtClean="0"/>
              <a:t>)</a:t>
            </a:r>
          </a:p>
          <a:p>
            <a:r>
              <a:rPr lang="en-IN" sz="2800" dirty="0" smtClean="0">
                <a:solidFill>
                  <a:srgbClr val="CC0000"/>
                </a:solidFill>
              </a:rPr>
              <a:t>δ </a:t>
            </a:r>
            <a:r>
              <a:rPr lang="en-IN" sz="2800" dirty="0" smtClean="0"/>
              <a:t>is a function from </a:t>
            </a:r>
            <a:r>
              <a:rPr lang="en-IN" sz="2800" dirty="0" smtClean="0">
                <a:solidFill>
                  <a:srgbClr val="CC0000"/>
                </a:solidFill>
              </a:rPr>
              <a:t>Q x Γ  </a:t>
            </a:r>
            <a:r>
              <a:rPr lang="en-IN" sz="2800" dirty="0" smtClean="0"/>
              <a:t>to </a:t>
            </a:r>
            <a:r>
              <a:rPr lang="en-IN" sz="2800" dirty="0">
                <a:solidFill>
                  <a:srgbClr val="CC0000"/>
                </a:solidFill>
              </a:rPr>
              <a:t>Q x Γ </a:t>
            </a:r>
            <a:r>
              <a:rPr lang="en-IN" sz="2800" dirty="0" smtClean="0">
                <a:solidFill>
                  <a:srgbClr val="CC0000"/>
                </a:solidFill>
              </a:rPr>
              <a:t>x {L,S,R}</a:t>
            </a:r>
          </a:p>
          <a:p>
            <a:endParaRPr lang="en-IN" sz="28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4876800" y="5040868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C0000"/>
                </a:solidFill>
              </a:rPr>
              <a:t>k</a:t>
            </a:r>
            <a:endParaRPr lang="en-US" dirty="0">
              <a:solidFill>
                <a:srgbClr val="CC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477000" y="50292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C0000"/>
                </a:solidFill>
              </a:rPr>
              <a:t>k</a:t>
            </a:r>
            <a:endParaRPr lang="en-US" dirty="0">
              <a:solidFill>
                <a:srgbClr val="CC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848600" y="5029200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C0000"/>
                </a:solidFill>
              </a:rPr>
              <a:t>k</a:t>
            </a:r>
            <a:endParaRPr lang="en-US" dirty="0">
              <a:solidFill>
                <a:srgbClr val="CC0000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1143000" y="5638800"/>
            <a:ext cx="381000" cy="304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600200" y="5830669"/>
            <a:ext cx="5867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k</a:t>
            </a:r>
            <a:r>
              <a:rPr lang="en-US" sz="2200" dirty="0" smtClean="0"/>
              <a:t>nown as </a:t>
            </a:r>
            <a:r>
              <a:rPr lang="en-US" sz="2200" dirty="0" smtClean="0">
                <a:solidFill>
                  <a:srgbClr val="3366FF"/>
                </a:solidFill>
              </a:rPr>
              <a:t>transition function; </a:t>
            </a:r>
            <a:r>
              <a:rPr lang="en-US" sz="2200" dirty="0" smtClean="0"/>
              <a:t>it captures the dynamics of </a:t>
            </a:r>
            <a:r>
              <a:rPr lang="en-US" sz="2200" dirty="0" smtClean="0">
                <a:solidFill>
                  <a:srgbClr val="CC0000"/>
                </a:solidFill>
              </a:rPr>
              <a:t>M</a:t>
            </a:r>
            <a:endParaRPr lang="en-US" sz="2200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8722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Turing Machines:  Computation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rgbClr val="3366FF"/>
                </a:solidFill>
              </a:rPr>
              <a:t>Start configuration.</a:t>
            </a:r>
          </a:p>
          <a:p>
            <a:pPr lvl="1">
              <a:buFont typeface="Wingdings" charset="2"/>
              <a:buChar char="Ø"/>
            </a:pPr>
            <a:r>
              <a:rPr lang="en-IN" sz="2400" dirty="0" smtClean="0"/>
              <a:t> All tapes other than the input tape contain blank symbols.</a:t>
            </a:r>
          </a:p>
          <a:p>
            <a:pPr lvl="1">
              <a:buFont typeface="Wingdings" charset="2"/>
              <a:buChar char="Ø"/>
            </a:pPr>
            <a:r>
              <a:rPr lang="en-IN" sz="2400" dirty="0" smtClean="0"/>
              <a:t> The input tape contains the input string.</a:t>
            </a:r>
          </a:p>
          <a:p>
            <a:pPr lvl="1">
              <a:buFont typeface="Wingdings" charset="2"/>
              <a:buChar char="Ø"/>
            </a:pPr>
            <a:r>
              <a:rPr lang="en-IN" sz="2400" dirty="0"/>
              <a:t> </a:t>
            </a:r>
            <a:r>
              <a:rPr lang="en-IN" sz="2400" dirty="0" smtClean="0"/>
              <a:t>All the head positions are at the start of the tapes.</a:t>
            </a:r>
          </a:p>
          <a:p>
            <a:pPr lvl="1">
              <a:buFont typeface="Wingdings" charset="2"/>
              <a:buChar char="Ø"/>
            </a:pPr>
            <a:r>
              <a:rPr lang="en-IN" sz="2400" dirty="0"/>
              <a:t> </a:t>
            </a:r>
            <a:r>
              <a:rPr lang="en-IN" sz="2400" dirty="0" smtClean="0"/>
              <a:t>The machine is in the start state </a:t>
            </a:r>
            <a:r>
              <a:rPr lang="en-IN" sz="2400" dirty="0" smtClean="0">
                <a:solidFill>
                  <a:srgbClr val="CC0000"/>
                </a:solidFill>
              </a:rPr>
              <a:t>q</a:t>
            </a:r>
            <a:r>
              <a:rPr lang="en-IN" sz="2400" baseline="-25000" dirty="0" smtClean="0">
                <a:solidFill>
                  <a:srgbClr val="CC0000"/>
                </a:solidFill>
              </a:rPr>
              <a:t>start</a:t>
            </a:r>
            <a:r>
              <a:rPr lang="en-IN" sz="2400" dirty="0" smtClean="0"/>
              <a:t> .</a:t>
            </a:r>
          </a:p>
        </p:txBody>
      </p:sp>
    </p:spTree>
    <p:extLst>
      <p:ext uri="{BB962C8B-B14F-4D97-AF65-F5344CB8AC3E}">
        <p14:creationId xmlns:p14="http://schemas.microsoft.com/office/powerpoint/2010/main" val="673952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Turing Machines:  Computation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rgbClr val="3366FF"/>
                </a:solidFill>
              </a:rPr>
              <a:t>Start configuration.</a:t>
            </a:r>
          </a:p>
          <a:p>
            <a:pPr lvl="1">
              <a:buFont typeface="Wingdings" charset="2"/>
              <a:buChar char="Ø"/>
            </a:pPr>
            <a:r>
              <a:rPr lang="en-IN" sz="2400" dirty="0" smtClean="0"/>
              <a:t> All tapes other than the input tape contain blank symbols.</a:t>
            </a:r>
          </a:p>
          <a:p>
            <a:pPr lvl="1">
              <a:buFont typeface="Wingdings" charset="2"/>
              <a:buChar char="Ø"/>
            </a:pPr>
            <a:r>
              <a:rPr lang="en-IN" sz="2400" dirty="0" smtClean="0"/>
              <a:t> The input tape contains the input string.</a:t>
            </a:r>
          </a:p>
          <a:p>
            <a:pPr lvl="1">
              <a:buFont typeface="Wingdings" charset="2"/>
              <a:buChar char="Ø"/>
            </a:pPr>
            <a:r>
              <a:rPr lang="en-IN" sz="2400" dirty="0"/>
              <a:t> </a:t>
            </a:r>
            <a:r>
              <a:rPr lang="en-IN" sz="2400" dirty="0" smtClean="0"/>
              <a:t>All the head positions are at the start of the tapes.</a:t>
            </a:r>
          </a:p>
          <a:p>
            <a:pPr lvl="1">
              <a:buFont typeface="Wingdings" charset="2"/>
              <a:buChar char="Ø"/>
            </a:pPr>
            <a:r>
              <a:rPr lang="en-IN" sz="2400" dirty="0"/>
              <a:t> </a:t>
            </a:r>
            <a:r>
              <a:rPr lang="en-IN" sz="2400" dirty="0" smtClean="0"/>
              <a:t>The machine is in the start state </a:t>
            </a:r>
            <a:r>
              <a:rPr lang="en-IN" sz="2400" dirty="0" smtClean="0">
                <a:solidFill>
                  <a:srgbClr val="CC0000"/>
                </a:solidFill>
              </a:rPr>
              <a:t>q</a:t>
            </a:r>
            <a:r>
              <a:rPr lang="en-IN" sz="2400" baseline="-25000" dirty="0" smtClean="0">
                <a:solidFill>
                  <a:srgbClr val="CC0000"/>
                </a:solidFill>
              </a:rPr>
              <a:t>start</a:t>
            </a:r>
            <a:r>
              <a:rPr lang="en-IN" sz="2400" dirty="0" smtClean="0"/>
              <a:t> .</a:t>
            </a:r>
          </a:p>
          <a:p>
            <a:pPr marL="128016" indent="0">
              <a:buNone/>
            </a:pPr>
            <a:endParaRPr lang="en-IN" sz="1000" dirty="0" smtClean="0"/>
          </a:p>
          <a:p>
            <a:pPr marL="585216" indent="-457200"/>
            <a:r>
              <a:rPr lang="en-IN" sz="2800" dirty="0" smtClean="0">
                <a:solidFill>
                  <a:srgbClr val="3366FF"/>
                </a:solidFill>
              </a:rPr>
              <a:t>Computation.</a:t>
            </a:r>
          </a:p>
          <a:p>
            <a:pPr lvl="1">
              <a:buFont typeface="Wingdings" charset="2"/>
              <a:buChar char="Ø"/>
            </a:pPr>
            <a:r>
              <a:rPr lang="en-IN" sz="2400" dirty="0">
                <a:solidFill>
                  <a:srgbClr val="3366FF"/>
                </a:solidFill>
              </a:rPr>
              <a:t> </a:t>
            </a:r>
            <a:r>
              <a:rPr lang="en-IN" sz="2400" dirty="0" smtClean="0"/>
              <a:t>A </a:t>
            </a:r>
            <a:r>
              <a:rPr lang="en-IN" sz="2400" b="1" dirty="0" smtClean="0"/>
              <a:t>step of computation</a:t>
            </a:r>
            <a:r>
              <a:rPr lang="en-IN" sz="2400" dirty="0" smtClean="0"/>
              <a:t> is performed by applying </a:t>
            </a:r>
            <a:r>
              <a:rPr lang="en-IN" sz="2400" dirty="0" smtClean="0">
                <a:solidFill>
                  <a:srgbClr val="CC0000"/>
                </a:solidFill>
              </a:rPr>
              <a:t>δ</a:t>
            </a:r>
            <a:r>
              <a:rPr lang="en-IN" sz="2400" dirty="0" smtClean="0">
                <a:solidFill>
                  <a:srgbClr val="000000"/>
                </a:solidFill>
              </a:rPr>
              <a:t>.</a:t>
            </a:r>
          </a:p>
          <a:p>
            <a:pPr marL="402336" lvl="1" indent="0">
              <a:buNone/>
            </a:pPr>
            <a:endParaRPr lang="en-IN" sz="1000" dirty="0" smtClean="0">
              <a:solidFill>
                <a:srgbClr val="000000"/>
              </a:solidFill>
            </a:endParaRPr>
          </a:p>
          <a:p>
            <a:pPr marL="585216" indent="-457200"/>
            <a:r>
              <a:rPr lang="en-IN" sz="2800" dirty="0" smtClean="0">
                <a:solidFill>
                  <a:srgbClr val="3366FF"/>
                </a:solidFill>
              </a:rPr>
              <a:t>Halting.</a:t>
            </a:r>
          </a:p>
          <a:p>
            <a:pPr lvl="1">
              <a:buFont typeface="Wingdings" charset="2"/>
              <a:buChar char="Ø"/>
            </a:pPr>
            <a:r>
              <a:rPr lang="en-IN" sz="2400" dirty="0">
                <a:solidFill>
                  <a:srgbClr val="000000"/>
                </a:solidFill>
              </a:rPr>
              <a:t> </a:t>
            </a:r>
            <a:r>
              <a:rPr lang="en-IN" sz="2400" dirty="0" smtClean="0">
                <a:solidFill>
                  <a:srgbClr val="000000"/>
                </a:solidFill>
              </a:rPr>
              <a:t>Once the machine enters </a:t>
            </a:r>
            <a:r>
              <a:rPr lang="en-IN" sz="2400" dirty="0" smtClean="0">
                <a:solidFill>
                  <a:srgbClr val="CC0000"/>
                </a:solidFill>
              </a:rPr>
              <a:t>q</a:t>
            </a:r>
            <a:r>
              <a:rPr lang="en-IN" sz="2400" baseline="-25000" dirty="0" smtClean="0">
                <a:solidFill>
                  <a:srgbClr val="CC0000"/>
                </a:solidFill>
              </a:rPr>
              <a:t>halt</a:t>
            </a:r>
            <a:r>
              <a:rPr lang="en-IN" sz="2400" dirty="0" smtClean="0">
                <a:solidFill>
                  <a:srgbClr val="CC0000"/>
                </a:solidFill>
              </a:rPr>
              <a:t> </a:t>
            </a:r>
            <a:r>
              <a:rPr lang="en-IN" sz="2400" dirty="0" smtClean="0">
                <a:solidFill>
                  <a:srgbClr val="000000"/>
                </a:solidFill>
              </a:rPr>
              <a:t>it stops computation.</a:t>
            </a:r>
            <a:endParaRPr lang="en-IN" sz="2400" dirty="0">
              <a:solidFill>
                <a:srgbClr val="000000"/>
              </a:solidFill>
            </a:endParaRPr>
          </a:p>
          <a:p>
            <a:pPr marL="402336" lvl="1" indent="0">
              <a:buNone/>
            </a:pPr>
            <a:endParaRPr lang="en-IN"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4107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Turing Machines:  Running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/>
              <a:t>Let </a:t>
            </a:r>
            <a:r>
              <a:rPr lang="en-IN" sz="2800" dirty="0" smtClean="0">
                <a:solidFill>
                  <a:srgbClr val="CC0000"/>
                </a:solidFill>
              </a:rPr>
              <a:t>f:  {0,1}*      {0,1}* </a:t>
            </a:r>
            <a:r>
              <a:rPr lang="en-IN" sz="2800" dirty="0" smtClean="0"/>
              <a:t>and </a:t>
            </a:r>
            <a:r>
              <a:rPr lang="en-IN" sz="2800" dirty="0" smtClean="0">
                <a:solidFill>
                  <a:srgbClr val="CC0000"/>
                </a:solidFill>
              </a:rPr>
              <a:t>T:  </a:t>
            </a:r>
            <a:r>
              <a:rPr lang="en-IN" sz="28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CC000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N     N </a:t>
            </a:r>
            <a:r>
              <a:rPr lang="en-IN" sz="2800" dirty="0" smtClean="0"/>
              <a:t>and </a:t>
            </a:r>
            <a:r>
              <a:rPr lang="en-IN" sz="2800" dirty="0" smtClean="0">
                <a:solidFill>
                  <a:srgbClr val="CC0000"/>
                </a:solidFill>
              </a:rPr>
              <a:t>M </a:t>
            </a:r>
            <a:r>
              <a:rPr lang="en-IN" sz="2800" dirty="0" smtClean="0"/>
              <a:t>be a Turing machine.</a:t>
            </a:r>
          </a:p>
          <a:p>
            <a:endParaRPr lang="en-IN" sz="1600" dirty="0" smtClean="0">
              <a:solidFill>
                <a:schemeClr val="accent4"/>
              </a:solidFill>
            </a:endParaRP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Definition.</a:t>
            </a:r>
            <a:r>
              <a:rPr lang="en-IN" sz="2800" dirty="0" smtClean="0"/>
              <a:t>  We say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dirty="0" smtClean="0"/>
              <a:t> </a:t>
            </a:r>
            <a:r>
              <a:rPr lang="en-IN" sz="2800" b="1" i="1" dirty="0" smtClean="0"/>
              <a:t>computes</a:t>
            </a:r>
            <a:r>
              <a:rPr lang="en-IN" sz="2800" dirty="0" smtClean="0"/>
              <a:t> </a:t>
            </a:r>
            <a:r>
              <a:rPr lang="en-IN" sz="2800" dirty="0" smtClean="0">
                <a:solidFill>
                  <a:srgbClr val="CC0000"/>
                </a:solidFill>
              </a:rPr>
              <a:t>f</a:t>
            </a:r>
            <a:r>
              <a:rPr lang="en-IN" sz="2800" dirty="0" smtClean="0"/>
              <a:t> if on every </a:t>
            </a:r>
            <a:r>
              <a:rPr lang="en-IN" sz="2800" dirty="0" smtClean="0">
                <a:solidFill>
                  <a:srgbClr val="CC0000"/>
                </a:solidFill>
              </a:rPr>
              <a:t>x</a:t>
            </a:r>
            <a:r>
              <a:rPr lang="en-IN" sz="2800" dirty="0" smtClean="0"/>
              <a:t> in </a:t>
            </a:r>
            <a:r>
              <a:rPr lang="en-IN" sz="2800" dirty="0" smtClean="0">
                <a:solidFill>
                  <a:srgbClr val="CC0000"/>
                </a:solidFill>
              </a:rPr>
              <a:t>{0,1}*</a:t>
            </a:r>
            <a:r>
              <a:rPr lang="en-IN" sz="2800" dirty="0" smtClean="0"/>
              <a:t>,</a:t>
            </a:r>
            <a:r>
              <a:rPr lang="en-IN" sz="2800" dirty="0" smtClean="0">
                <a:solidFill>
                  <a:srgbClr val="CC0000"/>
                </a:solidFill>
              </a:rPr>
              <a:t> M </a:t>
            </a:r>
            <a:r>
              <a:rPr lang="en-IN" sz="2800" dirty="0" smtClean="0"/>
              <a:t>halts with </a:t>
            </a:r>
            <a:r>
              <a:rPr lang="en-IN" sz="2800" dirty="0" smtClean="0">
                <a:solidFill>
                  <a:srgbClr val="CC0000"/>
                </a:solidFill>
              </a:rPr>
              <a:t>f(x)</a:t>
            </a:r>
            <a:r>
              <a:rPr lang="en-IN" sz="2800" dirty="0" smtClean="0"/>
              <a:t> on its output tape beginning from the start configuration with </a:t>
            </a:r>
            <a:r>
              <a:rPr lang="en-IN" sz="2800" dirty="0" smtClean="0">
                <a:solidFill>
                  <a:srgbClr val="CC0000"/>
                </a:solidFill>
              </a:rPr>
              <a:t>x</a:t>
            </a:r>
            <a:r>
              <a:rPr lang="en-IN" sz="2800" dirty="0" smtClean="0"/>
              <a:t> on its input tape.</a:t>
            </a:r>
          </a:p>
          <a:p>
            <a:pPr algn="just"/>
            <a:endParaRPr lang="en-IN" sz="1600" dirty="0" smtClean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2971800" y="2133600"/>
            <a:ext cx="304800" cy="0"/>
          </a:xfrm>
          <a:prstGeom prst="straightConnector1">
            <a:avLst/>
          </a:prstGeom>
          <a:ln>
            <a:solidFill>
              <a:srgbClr val="CC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6019800" y="2133600"/>
            <a:ext cx="304800" cy="0"/>
          </a:xfrm>
          <a:prstGeom prst="straightConnector1">
            <a:avLst/>
          </a:prstGeom>
          <a:ln>
            <a:solidFill>
              <a:srgbClr val="CC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3797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Turing Machines:  Running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/>
              <a:t>Let </a:t>
            </a:r>
            <a:r>
              <a:rPr lang="en-IN" sz="2800" dirty="0" smtClean="0">
                <a:solidFill>
                  <a:srgbClr val="CC0000"/>
                </a:solidFill>
              </a:rPr>
              <a:t>f:  {0,1}*      {0,1}* </a:t>
            </a:r>
            <a:r>
              <a:rPr lang="en-IN" sz="2800" dirty="0" smtClean="0"/>
              <a:t>and </a:t>
            </a:r>
            <a:r>
              <a:rPr lang="en-IN" sz="2800" dirty="0" smtClean="0">
                <a:solidFill>
                  <a:srgbClr val="CC0000"/>
                </a:solidFill>
              </a:rPr>
              <a:t>T:  </a:t>
            </a:r>
            <a:r>
              <a:rPr lang="en-IN" sz="28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CC000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N     N </a:t>
            </a:r>
            <a:r>
              <a:rPr lang="en-IN" sz="2800" dirty="0" smtClean="0"/>
              <a:t>and </a:t>
            </a:r>
            <a:r>
              <a:rPr lang="en-IN" sz="2800" dirty="0" smtClean="0">
                <a:solidFill>
                  <a:srgbClr val="CC0000"/>
                </a:solidFill>
              </a:rPr>
              <a:t>M </a:t>
            </a:r>
            <a:r>
              <a:rPr lang="en-IN" sz="2800" dirty="0" smtClean="0"/>
              <a:t>be a Turing machine.</a:t>
            </a:r>
          </a:p>
          <a:p>
            <a:endParaRPr lang="en-IN" sz="1600" dirty="0" smtClean="0">
              <a:solidFill>
                <a:schemeClr val="accent4"/>
              </a:solidFill>
            </a:endParaRP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Definition.</a:t>
            </a:r>
            <a:r>
              <a:rPr lang="en-IN" sz="2800" dirty="0" smtClean="0"/>
              <a:t>  We say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dirty="0" smtClean="0"/>
              <a:t> </a:t>
            </a:r>
            <a:r>
              <a:rPr lang="en-IN" sz="2800" b="1" i="1" dirty="0" smtClean="0"/>
              <a:t>computes</a:t>
            </a:r>
            <a:r>
              <a:rPr lang="en-IN" sz="2800" dirty="0" smtClean="0"/>
              <a:t> </a:t>
            </a:r>
            <a:r>
              <a:rPr lang="en-IN" sz="2800" dirty="0" smtClean="0">
                <a:solidFill>
                  <a:srgbClr val="CC0000"/>
                </a:solidFill>
              </a:rPr>
              <a:t>f</a:t>
            </a:r>
            <a:r>
              <a:rPr lang="en-IN" sz="2800" dirty="0" smtClean="0"/>
              <a:t> if on every </a:t>
            </a:r>
            <a:r>
              <a:rPr lang="en-IN" sz="2800" dirty="0" smtClean="0">
                <a:solidFill>
                  <a:srgbClr val="CC0000"/>
                </a:solidFill>
              </a:rPr>
              <a:t>x</a:t>
            </a:r>
            <a:r>
              <a:rPr lang="en-IN" sz="2800" dirty="0" smtClean="0"/>
              <a:t> in </a:t>
            </a:r>
            <a:r>
              <a:rPr lang="en-IN" sz="2800" dirty="0" smtClean="0">
                <a:solidFill>
                  <a:srgbClr val="CC0000"/>
                </a:solidFill>
              </a:rPr>
              <a:t>{0,1}*</a:t>
            </a:r>
            <a:r>
              <a:rPr lang="en-IN" sz="2800" dirty="0" smtClean="0"/>
              <a:t>,</a:t>
            </a:r>
            <a:r>
              <a:rPr lang="en-IN" sz="2800" dirty="0" smtClean="0">
                <a:solidFill>
                  <a:srgbClr val="CC0000"/>
                </a:solidFill>
              </a:rPr>
              <a:t> M </a:t>
            </a:r>
            <a:r>
              <a:rPr lang="en-IN" sz="2800" dirty="0" smtClean="0"/>
              <a:t>halts with </a:t>
            </a:r>
            <a:r>
              <a:rPr lang="en-IN" sz="2800" dirty="0" smtClean="0">
                <a:solidFill>
                  <a:srgbClr val="CC0000"/>
                </a:solidFill>
              </a:rPr>
              <a:t>f(x)</a:t>
            </a:r>
            <a:r>
              <a:rPr lang="en-IN" sz="2800" dirty="0" smtClean="0"/>
              <a:t> on its output tape beginning from the start configuration with </a:t>
            </a:r>
            <a:r>
              <a:rPr lang="en-IN" sz="2800" dirty="0" smtClean="0">
                <a:solidFill>
                  <a:srgbClr val="CC0000"/>
                </a:solidFill>
              </a:rPr>
              <a:t>x</a:t>
            </a:r>
            <a:r>
              <a:rPr lang="en-IN" sz="2800" dirty="0" smtClean="0"/>
              <a:t> on its input tape.</a:t>
            </a:r>
          </a:p>
          <a:p>
            <a:pPr algn="just"/>
            <a:endParaRPr lang="en-IN" sz="1600" dirty="0" smtClean="0"/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Definition.</a:t>
            </a:r>
            <a:r>
              <a:rPr lang="en-IN" sz="2800" dirty="0" smtClean="0"/>
              <a:t>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dirty="0" smtClean="0"/>
              <a:t> computes </a:t>
            </a:r>
            <a:r>
              <a:rPr lang="en-IN" sz="2800" dirty="0" smtClean="0">
                <a:solidFill>
                  <a:srgbClr val="CC0000"/>
                </a:solidFill>
              </a:rPr>
              <a:t>f</a:t>
            </a:r>
            <a:r>
              <a:rPr lang="en-IN" sz="2800" dirty="0" smtClean="0"/>
              <a:t> </a:t>
            </a:r>
            <a:r>
              <a:rPr lang="en-IN" sz="2800" i="1" dirty="0" smtClean="0"/>
              <a:t>in </a:t>
            </a:r>
            <a:r>
              <a:rPr lang="en-IN" sz="2800" i="1" dirty="0" smtClean="0">
                <a:solidFill>
                  <a:srgbClr val="CC0000"/>
                </a:solidFill>
              </a:rPr>
              <a:t>T(|x|)</a:t>
            </a:r>
            <a:r>
              <a:rPr lang="en-IN" sz="2800" i="1" dirty="0" smtClean="0"/>
              <a:t> </a:t>
            </a:r>
            <a:r>
              <a:rPr lang="en-IN" sz="2800" b="1" i="1" dirty="0" smtClean="0"/>
              <a:t>time</a:t>
            </a:r>
            <a:r>
              <a:rPr lang="en-IN" sz="2800" dirty="0" smtClean="0"/>
              <a:t>, if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dirty="0" smtClean="0"/>
              <a:t> computes </a:t>
            </a:r>
            <a:r>
              <a:rPr lang="en-IN" sz="2800" dirty="0" smtClean="0">
                <a:solidFill>
                  <a:srgbClr val="CC0000"/>
                </a:solidFill>
              </a:rPr>
              <a:t>f</a:t>
            </a:r>
            <a:r>
              <a:rPr lang="en-IN" sz="2800" dirty="0" smtClean="0"/>
              <a:t> and for every </a:t>
            </a:r>
            <a:r>
              <a:rPr lang="en-IN" sz="2800" dirty="0">
                <a:solidFill>
                  <a:srgbClr val="CC0000"/>
                </a:solidFill>
              </a:rPr>
              <a:t>x</a:t>
            </a:r>
            <a:r>
              <a:rPr lang="en-IN" sz="2800" dirty="0"/>
              <a:t> in </a:t>
            </a:r>
            <a:r>
              <a:rPr lang="en-IN" sz="2800" dirty="0" smtClean="0">
                <a:solidFill>
                  <a:srgbClr val="CC0000"/>
                </a:solidFill>
              </a:rPr>
              <a:t>{0,1}*</a:t>
            </a:r>
            <a:r>
              <a:rPr lang="en-IN" sz="2800" dirty="0" smtClean="0"/>
              <a:t>, and </a:t>
            </a:r>
            <a:r>
              <a:rPr lang="en-IN" sz="2800" dirty="0" smtClean="0">
                <a:solidFill>
                  <a:srgbClr val="CC0000"/>
                </a:solidFill>
              </a:rPr>
              <a:t>M </a:t>
            </a:r>
            <a:r>
              <a:rPr lang="en-IN" sz="2800" dirty="0" smtClean="0"/>
              <a:t>halts within </a:t>
            </a:r>
            <a:r>
              <a:rPr lang="en-IN" sz="2800" dirty="0" smtClean="0">
                <a:solidFill>
                  <a:srgbClr val="CC0000"/>
                </a:solidFill>
              </a:rPr>
              <a:t>T(|x|)</a:t>
            </a:r>
            <a:r>
              <a:rPr lang="en-IN" sz="2800" dirty="0" smtClean="0"/>
              <a:t> steps of computation. </a:t>
            </a:r>
            <a:endParaRPr lang="en-IN" sz="2800" dirty="0"/>
          </a:p>
          <a:p>
            <a:endParaRPr lang="en-IN" sz="2800" dirty="0" smtClean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2971800" y="2133600"/>
            <a:ext cx="304800" cy="0"/>
          </a:xfrm>
          <a:prstGeom prst="straightConnector1">
            <a:avLst/>
          </a:prstGeom>
          <a:ln>
            <a:solidFill>
              <a:srgbClr val="CC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6019800" y="2133600"/>
            <a:ext cx="304800" cy="0"/>
          </a:xfrm>
          <a:prstGeom prst="straightConnector1">
            <a:avLst/>
          </a:prstGeom>
          <a:ln>
            <a:solidFill>
              <a:srgbClr val="CC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0062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About the course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US" sz="2800" dirty="0" smtClean="0"/>
              <a:t>Computational complexity attempts </a:t>
            </a:r>
            <a:r>
              <a:rPr lang="en-US" sz="2800" dirty="0"/>
              <a:t>to classify computational </a:t>
            </a:r>
            <a:r>
              <a:rPr lang="en-US" sz="2800" dirty="0">
                <a:solidFill>
                  <a:srgbClr val="CC0000"/>
                </a:solidFill>
              </a:rPr>
              <a:t>problems</a:t>
            </a:r>
            <a:r>
              <a:rPr lang="en-US" sz="2800" dirty="0"/>
              <a:t> based on the amount of </a:t>
            </a:r>
            <a:r>
              <a:rPr lang="en-US" sz="2800" dirty="0">
                <a:solidFill>
                  <a:srgbClr val="CC0000"/>
                </a:solidFill>
              </a:rPr>
              <a:t>resources</a:t>
            </a:r>
            <a:r>
              <a:rPr lang="en-US" sz="2800" dirty="0"/>
              <a:t> required by </a:t>
            </a:r>
            <a:r>
              <a:rPr lang="en-US" sz="2800" dirty="0" smtClean="0">
                <a:solidFill>
                  <a:srgbClr val="CC0000"/>
                </a:solidFill>
              </a:rPr>
              <a:t>algorithms</a:t>
            </a:r>
            <a:r>
              <a:rPr lang="en-US" sz="2800" dirty="0" smtClean="0"/>
              <a:t> </a:t>
            </a:r>
            <a:r>
              <a:rPr lang="en-US" sz="2800" dirty="0"/>
              <a:t>to solve </a:t>
            </a:r>
            <a:r>
              <a:rPr lang="en-US" sz="2800" dirty="0" smtClean="0"/>
              <a:t>them.</a:t>
            </a:r>
            <a:endParaRPr lang="en-US" sz="2800" dirty="0"/>
          </a:p>
          <a:p>
            <a:r>
              <a:rPr lang="en-US" sz="2800" dirty="0" smtClean="0"/>
              <a:t>Computational </a:t>
            </a:r>
            <a:r>
              <a:rPr lang="en-US" sz="2800" b="1" dirty="0" smtClean="0"/>
              <a:t>problems</a:t>
            </a:r>
            <a:r>
              <a:rPr lang="en-US" sz="2800" dirty="0" smtClean="0"/>
              <a:t> come in various flavors: </a:t>
            </a:r>
          </a:p>
          <a:p>
            <a:pPr marL="82296" indent="0"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          a. </a:t>
            </a:r>
            <a:r>
              <a:rPr lang="en-US" sz="2800" dirty="0" smtClean="0">
                <a:solidFill>
                  <a:srgbClr val="3366FF"/>
                </a:solidFill>
              </a:rPr>
              <a:t>Decision problem</a:t>
            </a:r>
          </a:p>
          <a:p>
            <a:pPr marL="82296" indent="0">
              <a:buNone/>
            </a:pPr>
            <a:r>
              <a:rPr lang="en-US" sz="2800" dirty="0">
                <a:solidFill>
                  <a:srgbClr val="3366FF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                   </a:t>
            </a:r>
            <a:r>
              <a:rPr lang="en-US" sz="2800" dirty="0" smtClean="0">
                <a:solidFill>
                  <a:srgbClr val="000000"/>
                </a:solidFill>
              </a:rPr>
              <a:t>b.</a:t>
            </a:r>
            <a:r>
              <a:rPr lang="en-US" sz="2800" dirty="0" smtClean="0">
                <a:solidFill>
                  <a:srgbClr val="3366FF"/>
                </a:solidFill>
              </a:rPr>
              <a:t> Search problem</a:t>
            </a:r>
          </a:p>
          <a:p>
            <a:pPr marL="82296" indent="0">
              <a:buNone/>
            </a:pPr>
            <a:r>
              <a:rPr lang="en-US" sz="2800" dirty="0">
                <a:solidFill>
                  <a:srgbClr val="3366FF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        </a:t>
            </a:r>
            <a:r>
              <a:rPr lang="en-US" sz="2500" dirty="0" smtClean="0">
                <a:solidFill>
                  <a:srgbClr val="800000"/>
                </a:solidFill>
              </a:rPr>
              <a:t>Example:   </a:t>
            </a:r>
            <a:r>
              <a:rPr lang="en-US" sz="2500" dirty="0" smtClean="0"/>
              <a:t>Find a satisfying assignment of a </a:t>
            </a:r>
            <a:r>
              <a:rPr lang="en-US" sz="2500" dirty="0" err="1" smtClean="0"/>
              <a:t>boolean</a:t>
            </a:r>
            <a:endParaRPr lang="en-US" sz="2500" dirty="0" smtClean="0"/>
          </a:p>
          <a:p>
            <a:pPr marL="82296" indent="0">
              <a:buNone/>
            </a:pPr>
            <a:r>
              <a:rPr lang="en-US" sz="2500" dirty="0"/>
              <a:t> </a:t>
            </a:r>
            <a:r>
              <a:rPr lang="en-US" sz="2500" dirty="0" smtClean="0"/>
              <a:t>                        formula, if it exists.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14796483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Turing Machines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/>
              <a:t>In this course, we would be dealing with</a:t>
            </a:r>
          </a:p>
          <a:p>
            <a:endParaRPr lang="en-IN" sz="2800" dirty="0" smtClean="0"/>
          </a:p>
          <a:p>
            <a:pPr lvl="1">
              <a:buFont typeface="Wingdings" charset="2"/>
              <a:buChar char="Ø"/>
            </a:pPr>
            <a:r>
              <a:rPr lang="en-IN" sz="2400" dirty="0" smtClean="0"/>
              <a:t> Turing machines that </a:t>
            </a:r>
            <a:r>
              <a:rPr lang="en-IN" sz="2400" u="sng" dirty="0" smtClean="0"/>
              <a:t>halt on every input</a:t>
            </a:r>
            <a:r>
              <a:rPr lang="en-IN" sz="2400" dirty="0" smtClean="0"/>
              <a:t>.</a:t>
            </a:r>
          </a:p>
          <a:p>
            <a:pPr lvl="1">
              <a:buFont typeface="Wingdings" charset="2"/>
              <a:buChar char="Ø"/>
            </a:pPr>
            <a:r>
              <a:rPr lang="en-IN" sz="2400" dirty="0" smtClean="0"/>
              <a:t> Computational problems that can be solved by Turing machines. </a:t>
            </a:r>
            <a:endParaRPr lang="en-IN" sz="2400" dirty="0"/>
          </a:p>
          <a:p>
            <a:pPr marL="594360" indent="-457200"/>
            <a:endParaRPr lang="en-IN" sz="2800" dirty="0" smtClean="0"/>
          </a:p>
        </p:txBody>
      </p:sp>
    </p:spTree>
    <p:extLst>
      <p:ext uri="{BB962C8B-B14F-4D97-AF65-F5344CB8AC3E}">
        <p14:creationId xmlns:p14="http://schemas.microsoft.com/office/powerpoint/2010/main" val="2529580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Turing Machines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/>
              <a:t>In this course, we would be dealing with</a:t>
            </a:r>
          </a:p>
          <a:p>
            <a:endParaRPr lang="en-IN" sz="2800" dirty="0" smtClean="0"/>
          </a:p>
          <a:p>
            <a:pPr lvl="1">
              <a:buFont typeface="Wingdings" charset="2"/>
              <a:buChar char="Ø"/>
            </a:pPr>
            <a:r>
              <a:rPr lang="en-IN" sz="2400" dirty="0" smtClean="0"/>
              <a:t> Turing machines that </a:t>
            </a:r>
            <a:r>
              <a:rPr lang="en-IN" sz="2400" u="sng" dirty="0" smtClean="0"/>
              <a:t>halt on every input</a:t>
            </a:r>
            <a:r>
              <a:rPr lang="en-IN" sz="2400" dirty="0" smtClean="0"/>
              <a:t>.</a:t>
            </a:r>
          </a:p>
          <a:p>
            <a:pPr lvl="1">
              <a:buFont typeface="Wingdings" charset="2"/>
              <a:buChar char="Ø"/>
            </a:pPr>
            <a:r>
              <a:rPr lang="en-IN" sz="2400" dirty="0" smtClean="0"/>
              <a:t> Computational problems that can be solved by Turing machines. </a:t>
            </a:r>
            <a:endParaRPr lang="en-IN" sz="2400" dirty="0"/>
          </a:p>
          <a:p>
            <a:pPr marL="594360" indent="-457200"/>
            <a:endParaRPr lang="en-IN" sz="2800" dirty="0" smtClean="0"/>
          </a:p>
          <a:p>
            <a:pPr marL="594360" indent="-457200"/>
            <a:r>
              <a:rPr lang="en-IN" sz="2800" dirty="0" smtClean="0"/>
              <a:t>Can every computational problem be solved using Turing machines?</a:t>
            </a:r>
          </a:p>
          <a:p>
            <a:pPr marL="137160" indent="0">
              <a:buNone/>
            </a:pPr>
            <a:endParaRPr lang="en-IN" dirty="0" smtClean="0"/>
          </a:p>
          <a:p>
            <a:pPr marL="0" indent="0">
              <a:buNone/>
            </a:pPr>
            <a:endParaRPr lang="en-US" sz="18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437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Turing Machines:   </a:t>
            </a:r>
            <a:r>
              <a:rPr lang="en-US" dirty="0" err="1" smtClean="0"/>
              <a:t>Uncomputability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/>
              <a:t>There are problems for which there exists </a:t>
            </a:r>
            <a:r>
              <a:rPr lang="en-IN" sz="2800" i="1" dirty="0" smtClean="0">
                <a:solidFill>
                  <a:srgbClr val="FF0000"/>
                </a:solidFill>
              </a:rPr>
              <a:t>no</a:t>
            </a:r>
            <a:r>
              <a:rPr lang="en-IN" sz="2800" dirty="0" smtClean="0"/>
              <a:t> TM that halts on every input instances of the problem and outputs the correct answer. </a:t>
            </a:r>
          </a:p>
          <a:p>
            <a:pPr lvl="1">
              <a:buNone/>
            </a:pPr>
            <a:endParaRPr lang="en-US" sz="2200" dirty="0" smtClean="0">
              <a:solidFill>
                <a:srgbClr val="0033CC"/>
              </a:solidFill>
            </a:endParaRPr>
          </a:p>
          <a:p>
            <a:pPr lvl="1">
              <a:buFont typeface="Wingdings" charset="2"/>
              <a:buChar char="Ø"/>
            </a:pPr>
            <a:r>
              <a:rPr lang="en-US" sz="2200" dirty="0">
                <a:solidFill>
                  <a:srgbClr val="0033CC"/>
                </a:solidFill>
              </a:rPr>
              <a:t> </a:t>
            </a:r>
            <a:r>
              <a:rPr lang="en-US" sz="2200" dirty="0" smtClean="0">
                <a:solidFill>
                  <a:srgbClr val="0033CC"/>
                </a:solidFill>
              </a:rPr>
              <a:t>Input</a:t>
            </a:r>
            <a:r>
              <a:rPr lang="en-US" sz="2200" dirty="0">
                <a:solidFill>
                  <a:srgbClr val="0033CC"/>
                </a:solidFill>
              </a:rPr>
              <a:t>:</a:t>
            </a:r>
            <a:r>
              <a:rPr lang="en-US" sz="2200" dirty="0"/>
              <a:t>  A system of polynomial equations in many variables with integer </a:t>
            </a:r>
            <a:r>
              <a:rPr lang="en-US" sz="2200" dirty="0" smtClean="0"/>
              <a:t>coefficients. </a:t>
            </a:r>
          </a:p>
          <a:p>
            <a:pPr lvl="1">
              <a:buFont typeface="Wingdings" charset="2"/>
              <a:buChar char="Ø"/>
            </a:pPr>
            <a:r>
              <a:rPr lang="en-US" sz="2200" dirty="0">
                <a:solidFill>
                  <a:srgbClr val="0033CC"/>
                </a:solidFill>
              </a:rPr>
              <a:t> </a:t>
            </a:r>
            <a:r>
              <a:rPr lang="en-US" sz="2200" dirty="0" smtClean="0">
                <a:solidFill>
                  <a:srgbClr val="0033CC"/>
                </a:solidFill>
              </a:rPr>
              <a:t>Output</a:t>
            </a:r>
            <a:r>
              <a:rPr lang="en-US" sz="2200" dirty="0">
                <a:solidFill>
                  <a:srgbClr val="0033CC"/>
                </a:solidFill>
              </a:rPr>
              <a:t>:</a:t>
            </a:r>
            <a:r>
              <a:rPr lang="en-US" sz="2200" dirty="0"/>
              <a:t>  Check if the system has </a:t>
            </a:r>
            <a:r>
              <a:rPr lang="en-US" sz="2200" dirty="0">
                <a:solidFill>
                  <a:srgbClr val="CC0000"/>
                </a:solidFill>
              </a:rPr>
              <a:t>integer solutions</a:t>
            </a:r>
            <a:r>
              <a:rPr lang="en-US" sz="2200" dirty="0"/>
              <a:t> </a:t>
            </a:r>
            <a:r>
              <a:rPr lang="en-US" sz="2200" dirty="0" smtClean="0"/>
              <a:t>. </a:t>
            </a:r>
          </a:p>
          <a:p>
            <a:pPr lvl="1">
              <a:buFont typeface="Wingdings" charset="2"/>
              <a:buChar char="Ø"/>
            </a:pPr>
            <a:r>
              <a:rPr lang="en-US" sz="2200" dirty="0">
                <a:solidFill>
                  <a:srgbClr val="0033CC"/>
                </a:solidFill>
              </a:rPr>
              <a:t> </a:t>
            </a:r>
            <a:r>
              <a:rPr lang="en-US" sz="2200" dirty="0" smtClean="0">
                <a:solidFill>
                  <a:srgbClr val="0033CC"/>
                </a:solidFill>
              </a:rPr>
              <a:t>Question</a:t>
            </a:r>
            <a:r>
              <a:rPr lang="en-US" sz="2200" dirty="0">
                <a:solidFill>
                  <a:srgbClr val="0033CC"/>
                </a:solidFill>
              </a:rPr>
              <a:t>:</a:t>
            </a:r>
            <a:r>
              <a:rPr lang="en-US" sz="2200" dirty="0"/>
              <a:t> Is there an algorithm to solve this problem? </a:t>
            </a:r>
          </a:p>
          <a:p>
            <a:pPr lvl="1">
              <a:buFont typeface="Wingdings" charset="2"/>
              <a:buChar char="Ø"/>
            </a:pPr>
            <a:endParaRPr lang="en-IN" sz="2400" dirty="0" smtClean="0"/>
          </a:p>
          <a:p>
            <a:pPr marL="402336" lvl="1" indent="0">
              <a:buNone/>
            </a:pPr>
            <a:r>
              <a:rPr lang="en-IN" sz="2400" dirty="0" smtClean="0"/>
              <a:t> </a:t>
            </a:r>
            <a:endParaRPr lang="en-IN" sz="2400" dirty="0"/>
          </a:p>
          <a:p>
            <a:pPr marL="594360" indent="-457200"/>
            <a:endParaRPr lang="en-IN" sz="2800" dirty="0" smtClean="0"/>
          </a:p>
        </p:txBody>
      </p:sp>
    </p:spTree>
    <p:extLst>
      <p:ext uri="{BB962C8B-B14F-4D97-AF65-F5344CB8AC3E}">
        <p14:creationId xmlns:p14="http://schemas.microsoft.com/office/powerpoint/2010/main" val="2263114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Turing Machines:   </a:t>
            </a:r>
            <a:r>
              <a:rPr lang="en-US" dirty="0" err="1" smtClean="0"/>
              <a:t>Uncomputability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/>
              <a:t>There are problems for which there exists </a:t>
            </a:r>
            <a:r>
              <a:rPr lang="en-IN" sz="2800" i="1" dirty="0" smtClean="0">
                <a:solidFill>
                  <a:srgbClr val="FF0000"/>
                </a:solidFill>
              </a:rPr>
              <a:t>no</a:t>
            </a:r>
            <a:r>
              <a:rPr lang="en-IN" sz="2800" dirty="0" smtClean="0"/>
              <a:t> TM that halts on every input instances of the problem and outputs the correct answer. </a:t>
            </a:r>
          </a:p>
          <a:p>
            <a:pPr lvl="1">
              <a:buNone/>
            </a:pPr>
            <a:endParaRPr lang="en-US" sz="2200" dirty="0" smtClean="0">
              <a:solidFill>
                <a:srgbClr val="0033CC"/>
              </a:solidFill>
            </a:endParaRPr>
          </a:p>
          <a:p>
            <a:pPr lvl="1">
              <a:buFont typeface="Wingdings" charset="2"/>
              <a:buChar char="Ø"/>
            </a:pPr>
            <a:r>
              <a:rPr lang="en-US" sz="2200" dirty="0">
                <a:solidFill>
                  <a:srgbClr val="0033CC"/>
                </a:solidFill>
              </a:rPr>
              <a:t> </a:t>
            </a:r>
            <a:r>
              <a:rPr lang="en-US" sz="2200" dirty="0" smtClean="0"/>
              <a:t>A typical input instance:</a:t>
            </a:r>
            <a:endParaRPr lang="en-US" sz="2200" dirty="0"/>
          </a:p>
          <a:p>
            <a:pPr lvl="1">
              <a:buFont typeface="Wingdings" charset="2"/>
              <a:buChar char="Ø"/>
            </a:pPr>
            <a:endParaRPr lang="en-IN" sz="2400" dirty="0" smtClean="0"/>
          </a:p>
          <a:p>
            <a:pPr marL="402336" lvl="1" indent="0">
              <a:buNone/>
            </a:pPr>
            <a:r>
              <a:rPr lang="en-IN" sz="2400" dirty="0" smtClean="0"/>
              <a:t> </a:t>
            </a:r>
            <a:endParaRPr lang="en-IN" sz="2400" dirty="0"/>
          </a:p>
          <a:p>
            <a:pPr marL="594360" indent="-457200"/>
            <a:endParaRPr lang="en-IN" sz="28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2209800" y="4309408"/>
            <a:ext cx="2438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A50021"/>
                </a:solidFill>
              </a:rPr>
              <a:t>x</a:t>
            </a:r>
            <a:r>
              <a:rPr lang="en-US" sz="2400" baseline="30000" dirty="0" smtClean="0">
                <a:solidFill>
                  <a:srgbClr val="A50021"/>
                </a:solidFill>
              </a:rPr>
              <a:t>2</a:t>
            </a:r>
            <a:r>
              <a:rPr lang="en-US" sz="2400" dirty="0" smtClean="0">
                <a:solidFill>
                  <a:srgbClr val="A50021"/>
                </a:solidFill>
              </a:rPr>
              <a:t>y + 5y</a:t>
            </a:r>
            <a:r>
              <a:rPr lang="en-US" sz="2400" baseline="30000" dirty="0" smtClean="0">
                <a:solidFill>
                  <a:srgbClr val="A50021"/>
                </a:solidFill>
              </a:rPr>
              <a:t>3</a:t>
            </a:r>
            <a:r>
              <a:rPr lang="en-US" sz="2400" dirty="0" smtClean="0">
                <a:solidFill>
                  <a:srgbClr val="A50021"/>
                </a:solidFill>
              </a:rPr>
              <a:t> = 3</a:t>
            </a:r>
          </a:p>
          <a:p>
            <a:endParaRPr lang="en-US" sz="2400" dirty="0">
              <a:solidFill>
                <a:srgbClr val="A50021"/>
              </a:solidFill>
            </a:endParaRPr>
          </a:p>
          <a:p>
            <a:r>
              <a:rPr lang="en-US" sz="2400" dirty="0" smtClean="0">
                <a:solidFill>
                  <a:srgbClr val="A50021"/>
                </a:solidFill>
              </a:rPr>
              <a:t>x</a:t>
            </a:r>
            <a:r>
              <a:rPr lang="en-US" sz="2400" baseline="30000" dirty="0" smtClean="0">
                <a:solidFill>
                  <a:srgbClr val="A50021"/>
                </a:solidFill>
              </a:rPr>
              <a:t>2</a:t>
            </a:r>
            <a:r>
              <a:rPr lang="en-US" sz="2400" dirty="0" smtClean="0">
                <a:solidFill>
                  <a:srgbClr val="A50021"/>
                </a:solidFill>
              </a:rPr>
              <a:t> + z</a:t>
            </a:r>
            <a:r>
              <a:rPr lang="en-US" sz="2400" baseline="30000" dirty="0" smtClean="0">
                <a:solidFill>
                  <a:srgbClr val="A50021"/>
                </a:solidFill>
              </a:rPr>
              <a:t>5</a:t>
            </a:r>
            <a:r>
              <a:rPr lang="en-US" sz="2400" dirty="0" smtClean="0">
                <a:solidFill>
                  <a:srgbClr val="A50021"/>
                </a:solidFill>
              </a:rPr>
              <a:t> – 3y</a:t>
            </a:r>
            <a:r>
              <a:rPr lang="en-US" sz="2400" baseline="30000" dirty="0" smtClean="0">
                <a:solidFill>
                  <a:srgbClr val="A50021"/>
                </a:solidFill>
              </a:rPr>
              <a:t>2 </a:t>
            </a:r>
            <a:r>
              <a:rPr lang="en-US" sz="2400" dirty="0" smtClean="0">
                <a:solidFill>
                  <a:srgbClr val="A50021"/>
                </a:solidFill>
              </a:rPr>
              <a:t>= 0</a:t>
            </a:r>
          </a:p>
          <a:p>
            <a:endParaRPr lang="en-US" sz="2400" dirty="0">
              <a:solidFill>
                <a:srgbClr val="A50021"/>
              </a:solidFill>
            </a:endParaRPr>
          </a:p>
          <a:p>
            <a:r>
              <a:rPr lang="en-US" sz="2400" dirty="0" smtClean="0">
                <a:solidFill>
                  <a:srgbClr val="A50021"/>
                </a:solidFill>
              </a:rPr>
              <a:t>y</a:t>
            </a:r>
            <a:r>
              <a:rPr lang="en-US" sz="2400" baseline="30000" dirty="0" smtClean="0">
                <a:solidFill>
                  <a:srgbClr val="A50021"/>
                </a:solidFill>
              </a:rPr>
              <a:t>2 </a:t>
            </a:r>
            <a:r>
              <a:rPr lang="en-US" sz="2400" dirty="0" smtClean="0">
                <a:solidFill>
                  <a:srgbClr val="A50021"/>
                </a:solidFill>
              </a:rPr>
              <a:t>– 4z</a:t>
            </a:r>
            <a:r>
              <a:rPr lang="en-US" sz="2400" baseline="30000" dirty="0" smtClean="0">
                <a:solidFill>
                  <a:srgbClr val="A50021"/>
                </a:solidFill>
              </a:rPr>
              <a:t>6 </a:t>
            </a:r>
            <a:r>
              <a:rPr lang="en-US" sz="2400" dirty="0" smtClean="0">
                <a:solidFill>
                  <a:srgbClr val="A50021"/>
                </a:solidFill>
              </a:rPr>
              <a:t>= 0</a:t>
            </a:r>
            <a:endParaRPr lang="en-US" sz="2400" dirty="0">
              <a:solidFill>
                <a:srgbClr val="A50021"/>
              </a:solidFill>
            </a:endParaRPr>
          </a:p>
        </p:txBody>
      </p:sp>
      <p:sp>
        <p:nvSpPr>
          <p:cNvPr id="5" name="Right Brace 4"/>
          <p:cNvSpPr/>
          <p:nvPr/>
        </p:nvSpPr>
        <p:spPr>
          <a:xfrm>
            <a:off x="4800600" y="4385608"/>
            <a:ext cx="688848" cy="17526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562600" y="5083076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Integer solutions for x, y, z?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003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Turing Machines:   </a:t>
            </a:r>
            <a:r>
              <a:rPr lang="en-US" dirty="0" err="1" smtClean="0"/>
              <a:t>Uncomputability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/>
              <a:t>There are problems for which there exists </a:t>
            </a:r>
            <a:r>
              <a:rPr lang="en-IN" sz="2800" i="1" dirty="0" smtClean="0">
                <a:solidFill>
                  <a:srgbClr val="FF0000"/>
                </a:solidFill>
              </a:rPr>
              <a:t>no</a:t>
            </a:r>
            <a:r>
              <a:rPr lang="en-IN" sz="2800" dirty="0" smtClean="0"/>
              <a:t> TM that halts on every input instances of the problem and outputs the correct answer. </a:t>
            </a:r>
          </a:p>
          <a:p>
            <a:pPr lvl="1">
              <a:buNone/>
            </a:pPr>
            <a:endParaRPr lang="en-US" sz="2200" dirty="0" smtClean="0">
              <a:solidFill>
                <a:srgbClr val="0033CC"/>
              </a:solidFill>
            </a:endParaRPr>
          </a:p>
          <a:p>
            <a:pPr lvl="1">
              <a:buFont typeface="Wingdings" charset="2"/>
              <a:buChar char="Ø"/>
            </a:pPr>
            <a:r>
              <a:rPr lang="en-US" sz="2200" dirty="0">
                <a:solidFill>
                  <a:srgbClr val="0033CC"/>
                </a:solidFill>
              </a:rPr>
              <a:t> </a:t>
            </a:r>
            <a:r>
              <a:rPr lang="en-US" sz="2200" dirty="0" smtClean="0">
                <a:solidFill>
                  <a:srgbClr val="0033CC"/>
                </a:solidFill>
              </a:rPr>
              <a:t>Input</a:t>
            </a:r>
            <a:r>
              <a:rPr lang="en-US" sz="2200" dirty="0">
                <a:solidFill>
                  <a:srgbClr val="0033CC"/>
                </a:solidFill>
              </a:rPr>
              <a:t>:</a:t>
            </a:r>
            <a:r>
              <a:rPr lang="en-US" sz="2200" dirty="0"/>
              <a:t>  A system of polynomial equations in many variables with integer </a:t>
            </a:r>
            <a:r>
              <a:rPr lang="en-US" sz="2200" dirty="0" smtClean="0"/>
              <a:t>coefficients. </a:t>
            </a:r>
          </a:p>
          <a:p>
            <a:pPr lvl="1">
              <a:buFont typeface="Wingdings" charset="2"/>
              <a:buChar char="Ø"/>
            </a:pPr>
            <a:r>
              <a:rPr lang="en-US" sz="2200" dirty="0">
                <a:solidFill>
                  <a:srgbClr val="0033CC"/>
                </a:solidFill>
              </a:rPr>
              <a:t> </a:t>
            </a:r>
            <a:r>
              <a:rPr lang="en-US" sz="2200" dirty="0" smtClean="0">
                <a:solidFill>
                  <a:srgbClr val="0033CC"/>
                </a:solidFill>
              </a:rPr>
              <a:t>Output</a:t>
            </a:r>
            <a:r>
              <a:rPr lang="en-US" sz="2200" dirty="0">
                <a:solidFill>
                  <a:srgbClr val="0033CC"/>
                </a:solidFill>
              </a:rPr>
              <a:t>:</a:t>
            </a:r>
            <a:r>
              <a:rPr lang="en-US" sz="2200" dirty="0"/>
              <a:t>  Check if the system has </a:t>
            </a:r>
            <a:r>
              <a:rPr lang="en-US" sz="2200" dirty="0">
                <a:solidFill>
                  <a:srgbClr val="CC0000"/>
                </a:solidFill>
              </a:rPr>
              <a:t>integer solutions</a:t>
            </a:r>
            <a:r>
              <a:rPr lang="en-US" sz="2200" dirty="0"/>
              <a:t> </a:t>
            </a:r>
            <a:r>
              <a:rPr lang="en-US" sz="2200" dirty="0" smtClean="0"/>
              <a:t>. </a:t>
            </a:r>
          </a:p>
          <a:p>
            <a:pPr lvl="1">
              <a:buFont typeface="Wingdings" charset="2"/>
              <a:buChar char="Ø"/>
            </a:pPr>
            <a:r>
              <a:rPr lang="en-US" sz="2200" dirty="0">
                <a:solidFill>
                  <a:srgbClr val="0033CC"/>
                </a:solidFill>
              </a:rPr>
              <a:t> </a:t>
            </a:r>
            <a:r>
              <a:rPr lang="en-US" sz="2200" dirty="0" smtClean="0">
                <a:solidFill>
                  <a:srgbClr val="0033CC"/>
                </a:solidFill>
              </a:rPr>
              <a:t>Question</a:t>
            </a:r>
            <a:r>
              <a:rPr lang="en-US" sz="2200" dirty="0">
                <a:solidFill>
                  <a:srgbClr val="0033CC"/>
                </a:solidFill>
              </a:rPr>
              <a:t>:</a:t>
            </a:r>
            <a:r>
              <a:rPr lang="en-US" sz="2200" dirty="0"/>
              <a:t> Is there an algorithm to solve this problem? </a:t>
            </a:r>
          </a:p>
          <a:p>
            <a:pPr marL="402336" lvl="1" indent="0">
              <a:buNone/>
            </a:pPr>
            <a:r>
              <a:rPr lang="en-IN" sz="2400" dirty="0" smtClean="0"/>
              <a:t>                              </a:t>
            </a:r>
            <a:r>
              <a:rPr lang="en-IN" sz="2400" i="1" dirty="0" smtClean="0">
                <a:solidFill>
                  <a:srgbClr val="993300"/>
                </a:solidFill>
              </a:rPr>
              <a:t>(Hilbert’s tenth problem, 1900)</a:t>
            </a:r>
          </a:p>
          <a:p>
            <a:pPr marL="402336" lvl="1" indent="0">
              <a:buNone/>
            </a:pPr>
            <a:r>
              <a:rPr lang="en-IN" sz="2400" dirty="0" smtClean="0">
                <a:solidFill>
                  <a:srgbClr val="993300"/>
                </a:solidFill>
              </a:rPr>
              <a:t> </a:t>
            </a:r>
            <a:endParaRPr lang="en-IN" sz="2400" dirty="0">
              <a:solidFill>
                <a:srgbClr val="993300"/>
              </a:solidFill>
            </a:endParaRPr>
          </a:p>
          <a:p>
            <a:pPr marL="594360" indent="-457200"/>
            <a:endParaRPr lang="en-IN" sz="2800" dirty="0" smtClean="0"/>
          </a:p>
        </p:txBody>
      </p:sp>
    </p:spTree>
    <p:extLst>
      <p:ext uri="{BB962C8B-B14F-4D97-AF65-F5344CB8AC3E}">
        <p14:creationId xmlns:p14="http://schemas.microsoft.com/office/powerpoint/2010/main" val="3193018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Turing Machines:   </a:t>
            </a:r>
            <a:r>
              <a:rPr lang="en-US" dirty="0" err="1" smtClean="0"/>
              <a:t>Uncomputability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5227320"/>
          </a:xfrm>
        </p:spPr>
        <p:txBody>
          <a:bodyPr>
            <a:normAutofit/>
          </a:bodyPr>
          <a:lstStyle/>
          <a:p>
            <a:r>
              <a:rPr lang="en-IN" sz="2800" dirty="0" smtClean="0"/>
              <a:t>There are problems for which there exists </a:t>
            </a:r>
            <a:r>
              <a:rPr lang="en-IN" sz="2800" i="1" dirty="0" smtClean="0">
                <a:solidFill>
                  <a:srgbClr val="FF0000"/>
                </a:solidFill>
              </a:rPr>
              <a:t>no</a:t>
            </a:r>
            <a:r>
              <a:rPr lang="en-IN" sz="2800" dirty="0" smtClean="0"/>
              <a:t> TM that halts on every input instances of the problem and outputs the correct answer. </a:t>
            </a:r>
          </a:p>
          <a:p>
            <a:pPr lvl="1">
              <a:buNone/>
            </a:pPr>
            <a:endParaRPr lang="en-US" sz="2200" dirty="0" smtClean="0">
              <a:solidFill>
                <a:srgbClr val="0033CC"/>
              </a:solidFill>
            </a:endParaRPr>
          </a:p>
          <a:p>
            <a:pPr lvl="1">
              <a:buFont typeface="Wingdings" charset="2"/>
              <a:buChar char="Ø"/>
            </a:pPr>
            <a:r>
              <a:rPr lang="en-US" sz="2200" dirty="0">
                <a:solidFill>
                  <a:srgbClr val="0033CC"/>
                </a:solidFill>
              </a:rPr>
              <a:t> </a:t>
            </a:r>
            <a:r>
              <a:rPr lang="en-US" sz="2200" dirty="0" smtClean="0">
                <a:solidFill>
                  <a:srgbClr val="0033CC"/>
                </a:solidFill>
              </a:rPr>
              <a:t>Input</a:t>
            </a:r>
            <a:r>
              <a:rPr lang="en-US" sz="2200" dirty="0">
                <a:solidFill>
                  <a:srgbClr val="0033CC"/>
                </a:solidFill>
              </a:rPr>
              <a:t>:</a:t>
            </a:r>
            <a:r>
              <a:rPr lang="en-US" sz="2200" dirty="0"/>
              <a:t>  A system of polynomial equations in many variables with integer </a:t>
            </a:r>
            <a:r>
              <a:rPr lang="en-US" sz="2200" dirty="0" smtClean="0"/>
              <a:t>coefficients. </a:t>
            </a:r>
          </a:p>
          <a:p>
            <a:pPr lvl="1">
              <a:buFont typeface="Wingdings" charset="2"/>
              <a:buChar char="Ø"/>
            </a:pPr>
            <a:r>
              <a:rPr lang="en-US" sz="2200" dirty="0">
                <a:solidFill>
                  <a:srgbClr val="0033CC"/>
                </a:solidFill>
              </a:rPr>
              <a:t> </a:t>
            </a:r>
            <a:r>
              <a:rPr lang="en-US" sz="2200" dirty="0" smtClean="0">
                <a:solidFill>
                  <a:srgbClr val="0033CC"/>
                </a:solidFill>
              </a:rPr>
              <a:t>Output</a:t>
            </a:r>
            <a:r>
              <a:rPr lang="en-US" sz="2200" dirty="0">
                <a:solidFill>
                  <a:srgbClr val="0033CC"/>
                </a:solidFill>
              </a:rPr>
              <a:t>:</a:t>
            </a:r>
            <a:r>
              <a:rPr lang="en-US" sz="2200" dirty="0"/>
              <a:t>  Check if the system has </a:t>
            </a:r>
            <a:r>
              <a:rPr lang="en-US" sz="2200" dirty="0">
                <a:solidFill>
                  <a:srgbClr val="CC0000"/>
                </a:solidFill>
              </a:rPr>
              <a:t>integer solutions</a:t>
            </a:r>
            <a:r>
              <a:rPr lang="en-US" sz="2200" dirty="0"/>
              <a:t> </a:t>
            </a:r>
            <a:r>
              <a:rPr lang="en-US" sz="2200" dirty="0" smtClean="0"/>
              <a:t>. </a:t>
            </a:r>
          </a:p>
          <a:p>
            <a:pPr lvl="1">
              <a:buFont typeface="Wingdings" charset="2"/>
              <a:buChar char="Ø"/>
            </a:pPr>
            <a:r>
              <a:rPr lang="en-US" sz="2200" dirty="0">
                <a:solidFill>
                  <a:srgbClr val="0033CC"/>
                </a:solidFill>
              </a:rPr>
              <a:t> </a:t>
            </a:r>
            <a:r>
              <a:rPr lang="en-US" sz="2200" dirty="0" smtClean="0">
                <a:solidFill>
                  <a:srgbClr val="0033CC"/>
                </a:solidFill>
              </a:rPr>
              <a:t>Question</a:t>
            </a:r>
            <a:r>
              <a:rPr lang="en-US" sz="2200" dirty="0">
                <a:solidFill>
                  <a:srgbClr val="0033CC"/>
                </a:solidFill>
              </a:rPr>
              <a:t>:</a:t>
            </a:r>
            <a:r>
              <a:rPr lang="en-US" sz="2200" dirty="0"/>
              <a:t> Is there an algorithm to solve this problem? </a:t>
            </a:r>
            <a:endParaRPr lang="en-US" dirty="0"/>
          </a:p>
          <a:p>
            <a:endParaRPr lang="en-IN" sz="2500" dirty="0" smtClean="0">
              <a:solidFill>
                <a:schemeClr val="accent4"/>
              </a:solidFill>
            </a:endParaRPr>
          </a:p>
          <a:p>
            <a:r>
              <a:rPr lang="en-IN" sz="2500" dirty="0" smtClean="0">
                <a:solidFill>
                  <a:schemeClr val="accent4"/>
                </a:solidFill>
              </a:rPr>
              <a:t>Theorem. </a:t>
            </a:r>
            <a:r>
              <a:rPr lang="en-IN" sz="2500" dirty="0" smtClean="0"/>
              <a:t>There does not exist any algorithm (realizable by a TM) to solve this problem.</a:t>
            </a:r>
          </a:p>
          <a:p>
            <a:pPr marL="402336" lvl="1" indent="0">
              <a:buNone/>
            </a:pPr>
            <a:r>
              <a:rPr lang="en-IN" sz="2500" dirty="0" smtClean="0"/>
              <a:t> </a:t>
            </a:r>
            <a:endParaRPr lang="en-IN" sz="2500" dirty="0"/>
          </a:p>
          <a:p>
            <a:pPr marL="594360" indent="-457200"/>
            <a:endParaRPr lang="en-IN" sz="2800" dirty="0" smtClean="0"/>
          </a:p>
        </p:txBody>
      </p:sp>
    </p:spTree>
    <p:extLst>
      <p:ext uri="{BB962C8B-B14F-4D97-AF65-F5344CB8AC3E}">
        <p14:creationId xmlns:p14="http://schemas.microsoft.com/office/powerpoint/2010/main" val="1818576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Why Turing Machines?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/>
              <a:t>TMs are natural and intuitive.</a:t>
            </a:r>
          </a:p>
          <a:p>
            <a:endParaRPr lang="en-IN" sz="2800" dirty="0"/>
          </a:p>
          <a:p>
            <a:pPr algn="just"/>
            <a:r>
              <a:rPr lang="en-US" sz="2800" dirty="0">
                <a:solidFill>
                  <a:srgbClr val="0033CC"/>
                </a:solidFill>
              </a:rPr>
              <a:t>Church-Turing thesis</a:t>
            </a:r>
            <a:r>
              <a:rPr lang="en-US" sz="2800" dirty="0"/>
              <a:t>: </a:t>
            </a:r>
            <a:r>
              <a:rPr lang="en-US" sz="2800" dirty="0" smtClean="0"/>
              <a:t> </a:t>
            </a:r>
            <a:r>
              <a:rPr lang="en-US" sz="2800" i="1" dirty="0" smtClean="0"/>
              <a:t>“</a:t>
            </a:r>
            <a:r>
              <a:rPr lang="en-US" sz="2800" i="1" dirty="0"/>
              <a:t>Every</a:t>
            </a:r>
            <a:r>
              <a:rPr lang="en-US" sz="2800" dirty="0"/>
              <a:t> </a:t>
            </a:r>
            <a:r>
              <a:rPr lang="en-US" sz="2800" i="1" dirty="0"/>
              <a:t>physically realizable computation device – whether it’s based on silicon, DNA, neurons or some other alien technology – can be simulated by a Turing machine”. </a:t>
            </a:r>
            <a:endParaRPr lang="en-US" sz="2800" i="1" dirty="0" smtClean="0"/>
          </a:p>
          <a:p>
            <a:pPr marL="82296" indent="0">
              <a:buNone/>
            </a:pPr>
            <a:r>
              <a:rPr lang="en-US" sz="2800" i="1" dirty="0"/>
              <a:t> </a:t>
            </a:r>
            <a:r>
              <a:rPr lang="en-US" sz="2800" i="1" dirty="0" smtClean="0"/>
              <a:t>                         </a:t>
            </a:r>
            <a:r>
              <a:rPr lang="en-US" sz="2800" i="1" dirty="0"/>
              <a:t>--- </a:t>
            </a:r>
            <a:r>
              <a:rPr lang="en-US" sz="2800" dirty="0"/>
              <a:t>[</a:t>
            </a:r>
            <a:r>
              <a:rPr lang="en-US" sz="2800" dirty="0" smtClean="0">
                <a:solidFill>
                  <a:srgbClr val="7030A0"/>
                </a:solidFill>
              </a:rPr>
              <a:t>quoted from </a:t>
            </a:r>
            <a:r>
              <a:rPr lang="en-US" sz="2800" dirty="0" err="1">
                <a:solidFill>
                  <a:srgbClr val="7030A0"/>
                </a:solidFill>
              </a:rPr>
              <a:t>Arora</a:t>
            </a:r>
            <a:r>
              <a:rPr lang="en-US" sz="2800" dirty="0">
                <a:solidFill>
                  <a:srgbClr val="7030A0"/>
                </a:solidFill>
              </a:rPr>
              <a:t>-Barak’s book</a:t>
            </a:r>
            <a:r>
              <a:rPr lang="en-US" sz="2800" dirty="0"/>
              <a:t>]</a:t>
            </a:r>
          </a:p>
          <a:p>
            <a:pPr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92192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Why Turing Machines?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/>
              <a:t>TMs are natural and intuitive.</a:t>
            </a:r>
          </a:p>
          <a:p>
            <a:endParaRPr lang="en-IN" sz="2800" dirty="0"/>
          </a:p>
          <a:p>
            <a:pPr algn="just"/>
            <a:r>
              <a:rPr lang="en-US" sz="2800" dirty="0">
                <a:solidFill>
                  <a:srgbClr val="0033CC"/>
                </a:solidFill>
              </a:rPr>
              <a:t>Church-Turing thesis</a:t>
            </a:r>
            <a:r>
              <a:rPr lang="en-US" sz="2800" dirty="0"/>
              <a:t>: </a:t>
            </a:r>
            <a:r>
              <a:rPr lang="en-US" sz="2800" dirty="0" smtClean="0"/>
              <a:t> </a:t>
            </a:r>
            <a:r>
              <a:rPr lang="en-US" sz="2800" i="1" dirty="0" smtClean="0"/>
              <a:t>“</a:t>
            </a:r>
            <a:r>
              <a:rPr lang="en-US" sz="2800" i="1" dirty="0"/>
              <a:t>Every</a:t>
            </a:r>
            <a:r>
              <a:rPr lang="en-US" sz="2800" dirty="0"/>
              <a:t> </a:t>
            </a:r>
            <a:r>
              <a:rPr lang="en-US" sz="2800" i="1" dirty="0"/>
              <a:t>physically realizable computation device – whether it’s based on silicon, DNA, neurons or some other alien technology – can be simulated by a Turing machine”. </a:t>
            </a:r>
            <a:endParaRPr lang="en-US" sz="2800" i="1" dirty="0" smtClean="0"/>
          </a:p>
          <a:p>
            <a:pPr marL="82296" indent="0">
              <a:buNone/>
            </a:pPr>
            <a:r>
              <a:rPr lang="en-US" sz="2800" i="1" dirty="0"/>
              <a:t> </a:t>
            </a:r>
            <a:r>
              <a:rPr lang="en-US" sz="2800" i="1" dirty="0" smtClean="0"/>
              <a:t>                         </a:t>
            </a:r>
            <a:r>
              <a:rPr lang="en-US" sz="2800" i="1" dirty="0"/>
              <a:t>--- </a:t>
            </a:r>
            <a:r>
              <a:rPr lang="en-US" sz="2800" dirty="0"/>
              <a:t>[</a:t>
            </a:r>
            <a:r>
              <a:rPr lang="en-US" sz="2800" dirty="0" smtClean="0">
                <a:solidFill>
                  <a:srgbClr val="7030A0"/>
                </a:solidFill>
              </a:rPr>
              <a:t>quoted </a:t>
            </a:r>
            <a:r>
              <a:rPr lang="en-US" sz="2800" dirty="0">
                <a:solidFill>
                  <a:srgbClr val="7030A0"/>
                </a:solidFill>
              </a:rPr>
              <a:t>from </a:t>
            </a:r>
            <a:r>
              <a:rPr lang="en-US" sz="2800" dirty="0" err="1">
                <a:solidFill>
                  <a:srgbClr val="7030A0"/>
                </a:solidFill>
              </a:rPr>
              <a:t>Arora</a:t>
            </a:r>
            <a:r>
              <a:rPr lang="en-US" sz="2800" dirty="0">
                <a:solidFill>
                  <a:srgbClr val="7030A0"/>
                </a:solidFill>
              </a:rPr>
              <a:t>-Barak’s book</a:t>
            </a:r>
            <a:r>
              <a:rPr lang="en-US" sz="2800" dirty="0" smtClean="0"/>
              <a:t>]</a:t>
            </a:r>
          </a:p>
          <a:p>
            <a:pPr algn="just"/>
            <a:r>
              <a:rPr lang="en-US" sz="2800" dirty="0" smtClean="0"/>
              <a:t>Several other computational models can be simulated by TMs.</a:t>
            </a:r>
            <a:endParaRPr lang="en-US" sz="2800" dirty="0"/>
          </a:p>
          <a:p>
            <a:pPr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317855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26852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Basic facts about TMs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1477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Turing Machines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pPr marL="594360" indent="-457200" algn="just"/>
            <a:r>
              <a:rPr lang="en-IN" sz="2800" dirty="0" smtClean="0">
                <a:solidFill>
                  <a:srgbClr val="3366FF"/>
                </a:solidFill>
              </a:rPr>
              <a:t>Time constructible functions</a:t>
            </a:r>
            <a:r>
              <a:rPr lang="en-IN" sz="2800" dirty="0" smtClean="0"/>
              <a:t>.  A function </a:t>
            </a:r>
            <a:r>
              <a:rPr lang="en-IN" sz="2800" dirty="0">
                <a:solidFill>
                  <a:srgbClr val="CC0000"/>
                </a:solidFill>
              </a:rPr>
              <a:t>T:  </a:t>
            </a:r>
            <a:r>
              <a:rPr lang="en-IN" sz="28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CC000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N     </a:t>
            </a:r>
            <a:r>
              <a:rPr lang="en-IN" sz="28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CC000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N </a:t>
            </a:r>
            <a:r>
              <a:rPr lang="en-IN" sz="2800" dirty="0" smtClean="0"/>
              <a:t>is </a:t>
            </a:r>
            <a:r>
              <a:rPr lang="en-IN" sz="2800" i="1" u="sng" dirty="0" smtClean="0"/>
              <a:t>time constructible</a:t>
            </a:r>
            <a:r>
              <a:rPr lang="en-IN" sz="2800" i="1" dirty="0" smtClean="0"/>
              <a:t> </a:t>
            </a:r>
            <a:r>
              <a:rPr lang="en-IN" sz="2800" dirty="0" smtClean="0"/>
              <a:t>if </a:t>
            </a:r>
            <a:r>
              <a:rPr lang="en-IN" sz="2800" dirty="0" smtClean="0">
                <a:solidFill>
                  <a:srgbClr val="CC0000"/>
                </a:solidFill>
              </a:rPr>
              <a:t>T(n) ≥ n </a:t>
            </a:r>
            <a:r>
              <a:rPr lang="en-IN" sz="2800" dirty="0" smtClean="0"/>
              <a:t>and there’s a TM that computes the function that maps </a:t>
            </a:r>
            <a:r>
              <a:rPr lang="en-IN" sz="2800" dirty="0" smtClean="0">
                <a:solidFill>
                  <a:srgbClr val="CC0000"/>
                </a:solidFill>
              </a:rPr>
              <a:t>x</a:t>
            </a:r>
            <a:r>
              <a:rPr lang="en-IN" sz="2800" dirty="0" smtClean="0"/>
              <a:t> to </a:t>
            </a:r>
            <a:r>
              <a:rPr lang="en-IN" sz="2800" dirty="0" smtClean="0">
                <a:solidFill>
                  <a:srgbClr val="CC0000"/>
                </a:solidFill>
              </a:rPr>
              <a:t>T(|x|)</a:t>
            </a:r>
            <a:r>
              <a:rPr lang="en-IN" sz="2800" dirty="0" smtClean="0"/>
              <a:t> in </a:t>
            </a:r>
            <a:r>
              <a:rPr lang="en-IN" sz="2800" dirty="0" smtClean="0">
                <a:solidFill>
                  <a:srgbClr val="CC0000"/>
                </a:solidFill>
              </a:rPr>
              <a:t>O(T(|x|))</a:t>
            </a:r>
            <a:r>
              <a:rPr lang="en-IN" sz="2800" dirty="0" smtClean="0"/>
              <a:t> time. </a:t>
            </a:r>
          </a:p>
          <a:p>
            <a:pPr marL="594360" indent="-457200"/>
            <a:endParaRPr lang="en-IN" sz="2800" dirty="0"/>
          </a:p>
          <a:p>
            <a:pPr marL="594360" indent="-457200"/>
            <a:r>
              <a:rPr lang="en-IN" sz="2800" dirty="0" smtClean="0">
                <a:solidFill>
                  <a:srgbClr val="800000"/>
                </a:solidFill>
              </a:rPr>
              <a:t>Examples:</a:t>
            </a:r>
            <a:r>
              <a:rPr lang="en-IN" sz="2800" dirty="0" smtClean="0">
                <a:solidFill>
                  <a:srgbClr val="993300"/>
                </a:solidFill>
              </a:rPr>
              <a:t>  </a:t>
            </a:r>
            <a:r>
              <a:rPr lang="en-IN" sz="2800" dirty="0" smtClean="0">
                <a:solidFill>
                  <a:srgbClr val="CC0000"/>
                </a:solidFill>
              </a:rPr>
              <a:t>T(n) = n</a:t>
            </a:r>
            <a:r>
              <a:rPr lang="en-IN" sz="2800" baseline="30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/>
              <a:t>, or </a:t>
            </a:r>
            <a:r>
              <a:rPr lang="en-IN" sz="2800" dirty="0" smtClean="0">
                <a:solidFill>
                  <a:srgbClr val="CC0000"/>
                </a:solidFill>
              </a:rPr>
              <a:t>2</a:t>
            </a:r>
            <a:r>
              <a:rPr lang="en-IN" sz="2800" baseline="30000" dirty="0" smtClean="0">
                <a:solidFill>
                  <a:srgbClr val="CC0000"/>
                </a:solidFill>
              </a:rPr>
              <a:t>n</a:t>
            </a:r>
            <a:r>
              <a:rPr lang="en-IN" sz="2800" dirty="0" smtClean="0"/>
              <a:t>, or </a:t>
            </a:r>
            <a:r>
              <a:rPr lang="en-IN" sz="2800" dirty="0" smtClean="0">
                <a:solidFill>
                  <a:srgbClr val="CC0000"/>
                </a:solidFill>
              </a:rPr>
              <a:t>n log n</a:t>
            </a:r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7924800" y="2133600"/>
            <a:ext cx="304800" cy="0"/>
          </a:xfrm>
          <a:prstGeom prst="straightConnector1">
            <a:avLst/>
          </a:prstGeom>
          <a:ln>
            <a:solidFill>
              <a:srgbClr val="CC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ight Brace 4"/>
          <p:cNvSpPr/>
          <p:nvPr/>
        </p:nvSpPr>
        <p:spPr>
          <a:xfrm rot="5400000">
            <a:off x="7658100" y="3009900"/>
            <a:ext cx="228600" cy="609600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467600" y="34290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dirty="0" smtClean="0"/>
              <a:t>n binary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2745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About the course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US" sz="2800" dirty="0" smtClean="0"/>
              <a:t>Computational complexity attempts </a:t>
            </a:r>
            <a:r>
              <a:rPr lang="en-US" sz="2800" dirty="0"/>
              <a:t>to classify computational </a:t>
            </a:r>
            <a:r>
              <a:rPr lang="en-US" sz="2800" dirty="0">
                <a:solidFill>
                  <a:srgbClr val="CC0000"/>
                </a:solidFill>
              </a:rPr>
              <a:t>problems</a:t>
            </a:r>
            <a:r>
              <a:rPr lang="en-US" sz="2800" dirty="0"/>
              <a:t> based on the amount of </a:t>
            </a:r>
            <a:r>
              <a:rPr lang="en-US" sz="2800" dirty="0">
                <a:solidFill>
                  <a:srgbClr val="CC0000"/>
                </a:solidFill>
              </a:rPr>
              <a:t>resources</a:t>
            </a:r>
            <a:r>
              <a:rPr lang="en-US" sz="2800" dirty="0"/>
              <a:t> required by </a:t>
            </a:r>
            <a:r>
              <a:rPr lang="en-US" sz="2800" dirty="0" smtClean="0">
                <a:solidFill>
                  <a:srgbClr val="CC0000"/>
                </a:solidFill>
              </a:rPr>
              <a:t>algorithms</a:t>
            </a:r>
            <a:r>
              <a:rPr lang="en-US" sz="2800" dirty="0" smtClean="0"/>
              <a:t> </a:t>
            </a:r>
            <a:r>
              <a:rPr lang="en-US" sz="2800" dirty="0"/>
              <a:t>to solve </a:t>
            </a:r>
            <a:r>
              <a:rPr lang="en-US" sz="2800" dirty="0" smtClean="0"/>
              <a:t>them.</a:t>
            </a:r>
            <a:endParaRPr lang="en-US" sz="2800" dirty="0"/>
          </a:p>
          <a:p>
            <a:r>
              <a:rPr lang="en-US" sz="2800" dirty="0" smtClean="0"/>
              <a:t>Computational </a:t>
            </a:r>
            <a:r>
              <a:rPr lang="en-US" sz="2800" b="1" dirty="0" smtClean="0"/>
              <a:t>problems</a:t>
            </a:r>
            <a:r>
              <a:rPr lang="en-US" sz="2800" dirty="0" smtClean="0"/>
              <a:t> come in various flavors: </a:t>
            </a:r>
          </a:p>
          <a:p>
            <a:pPr marL="82296" indent="0"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          a. </a:t>
            </a:r>
            <a:r>
              <a:rPr lang="en-US" sz="2800" dirty="0" smtClean="0">
                <a:solidFill>
                  <a:srgbClr val="3366FF"/>
                </a:solidFill>
              </a:rPr>
              <a:t>Decision problem</a:t>
            </a:r>
          </a:p>
          <a:p>
            <a:pPr marL="82296" indent="0">
              <a:buNone/>
            </a:pPr>
            <a:r>
              <a:rPr lang="en-US" sz="2800" dirty="0">
                <a:solidFill>
                  <a:srgbClr val="3366FF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                   </a:t>
            </a:r>
            <a:r>
              <a:rPr lang="en-US" sz="2800" dirty="0" smtClean="0">
                <a:solidFill>
                  <a:srgbClr val="000000"/>
                </a:solidFill>
              </a:rPr>
              <a:t>b.</a:t>
            </a:r>
            <a:r>
              <a:rPr lang="en-US" sz="2800" dirty="0" smtClean="0">
                <a:solidFill>
                  <a:srgbClr val="3366FF"/>
                </a:solidFill>
              </a:rPr>
              <a:t> Search problem</a:t>
            </a:r>
          </a:p>
          <a:p>
            <a:pPr marL="82296" indent="0">
              <a:buNone/>
            </a:pPr>
            <a:r>
              <a:rPr lang="en-US" sz="2800" dirty="0">
                <a:solidFill>
                  <a:srgbClr val="3366FF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                   </a:t>
            </a:r>
            <a:r>
              <a:rPr lang="en-US" sz="2800" dirty="0" smtClean="0">
                <a:solidFill>
                  <a:srgbClr val="000000"/>
                </a:solidFill>
              </a:rPr>
              <a:t>c.</a:t>
            </a:r>
            <a:r>
              <a:rPr lang="en-US" sz="2800" dirty="0" smtClean="0">
                <a:solidFill>
                  <a:srgbClr val="3366FF"/>
                </a:solidFill>
              </a:rPr>
              <a:t> Counting problem</a:t>
            </a:r>
          </a:p>
          <a:p>
            <a:pPr marL="82296" indent="0">
              <a:buNone/>
            </a:pPr>
            <a:r>
              <a:rPr lang="en-US" sz="2800" dirty="0">
                <a:solidFill>
                  <a:srgbClr val="3366FF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         </a:t>
            </a:r>
            <a:r>
              <a:rPr lang="en-US" sz="2500" dirty="0" smtClean="0">
                <a:solidFill>
                  <a:srgbClr val="800000"/>
                </a:solidFill>
              </a:rPr>
              <a:t>Example:   </a:t>
            </a:r>
            <a:r>
              <a:rPr lang="en-US" sz="2500" dirty="0" smtClean="0"/>
              <a:t>Find the number of cycles in a graph</a:t>
            </a:r>
          </a:p>
          <a:p>
            <a:pPr marL="82296" indent="0"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34929610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Turing Machines:  Robustness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5151120"/>
          </a:xfrm>
        </p:spPr>
        <p:txBody>
          <a:bodyPr>
            <a:normAutofit/>
          </a:bodyPr>
          <a:lstStyle/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IN" dirty="0"/>
              <a:t>Let </a:t>
            </a:r>
            <a:r>
              <a:rPr lang="en-IN" dirty="0">
                <a:solidFill>
                  <a:srgbClr val="CC0000"/>
                </a:solidFill>
              </a:rPr>
              <a:t>f:  {0,1}*      {0,1}* </a:t>
            </a:r>
            <a:r>
              <a:rPr lang="en-IN" dirty="0"/>
              <a:t>and </a:t>
            </a:r>
            <a:r>
              <a:rPr lang="en-IN" dirty="0">
                <a:solidFill>
                  <a:srgbClr val="CC0000"/>
                </a:solidFill>
              </a:rPr>
              <a:t>T:  </a:t>
            </a:r>
            <a:r>
              <a:rPr lang="en-IN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CC000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N     N  </a:t>
            </a:r>
            <a:r>
              <a:rPr lang="en-IN" dirty="0"/>
              <a:t>be a time constructible function. </a:t>
            </a:r>
            <a:endParaRPr lang="en-IN" dirty="0" smtClean="0">
              <a:solidFill>
                <a:srgbClr val="3366FF"/>
              </a:solidFill>
            </a:endParaRPr>
          </a:p>
          <a:p>
            <a:endParaRPr lang="en-IN" sz="1000" dirty="0" smtClean="0">
              <a:solidFill>
                <a:srgbClr val="3366FF"/>
              </a:solidFill>
            </a:endParaRPr>
          </a:p>
          <a:p>
            <a:r>
              <a:rPr lang="en-IN" sz="2800" dirty="0" smtClean="0">
                <a:solidFill>
                  <a:srgbClr val="3366FF"/>
                </a:solidFill>
              </a:rPr>
              <a:t> Binary alphabets suffice.</a:t>
            </a:r>
            <a:r>
              <a:rPr lang="en-IN" sz="2800" dirty="0" smtClean="0"/>
              <a:t> </a:t>
            </a:r>
          </a:p>
          <a:p>
            <a:pPr lvl="1" algn="just">
              <a:buFont typeface="Wingdings" charset="2"/>
              <a:buChar char="Ø"/>
            </a:pPr>
            <a:r>
              <a:rPr lang="en-IN" sz="2400" dirty="0" smtClean="0"/>
              <a:t> If a TM </a:t>
            </a:r>
            <a:r>
              <a:rPr lang="en-IN" sz="2400" dirty="0" smtClean="0">
                <a:solidFill>
                  <a:srgbClr val="CC0000"/>
                </a:solidFill>
              </a:rPr>
              <a:t>M</a:t>
            </a:r>
            <a:r>
              <a:rPr lang="en-IN" sz="2400" dirty="0" smtClean="0"/>
              <a:t> computes </a:t>
            </a:r>
            <a:r>
              <a:rPr lang="en-IN" sz="2400" dirty="0" smtClean="0">
                <a:solidFill>
                  <a:srgbClr val="CC0000"/>
                </a:solidFill>
              </a:rPr>
              <a:t>f</a:t>
            </a:r>
            <a:r>
              <a:rPr lang="en-IN" sz="2400" dirty="0" smtClean="0"/>
              <a:t> in </a:t>
            </a:r>
            <a:r>
              <a:rPr lang="en-IN" sz="2400" dirty="0" smtClean="0">
                <a:solidFill>
                  <a:srgbClr val="CC0000"/>
                </a:solidFill>
              </a:rPr>
              <a:t>T(n) </a:t>
            </a:r>
            <a:r>
              <a:rPr lang="en-IN" sz="2400" dirty="0" smtClean="0"/>
              <a:t>time using </a:t>
            </a:r>
            <a:r>
              <a:rPr lang="en-IN" sz="2400" dirty="0" smtClean="0">
                <a:solidFill>
                  <a:srgbClr val="CC0000"/>
                </a:solidFill>
              </a:rPr>
              <a:t>Γ </a:t>
            </a:r>
            <a:r>
              <a:rPr lang="en-IN" sz="2400" dirty="0" smtClean="0"/>
              <a:t>as the alphabet set then there’s another TM </a:t>
            </a:r>
            <a:r>
              <a:rPr lang="en-IN" sz="2400" dirty="0" smtClean="0">
                <a:solidFill>
                  <a:srgbClr val="CC0000"/>
                </a:solidFill>
              </a:rPr>
              <a:t>M’</a:t>
            </a:r>
            <a:r>
              <a:rPr lang="en-IN" sz="2400" dirty="0" smtClean="0"/>
              <a:t> that computes </a:t>
            </a:r>
            <a:r>
              <a:rPr lang="en-IN" sz="2400" dirty="0" smtClean="0">
                <a:solidFill>
                  <a:srgbClr val="CC0000"/>
                </a:solidFill>
              </a:rPr>
              <a:t>f</a:t>
            </a:r>
            <a:r>
              <a:rPr lang="en-IN" sz="2400" dirty="0" smtClean="0"/>
              <a:t> in time </a:t>
            </a:r>
            <a:r>
              <a:rPr lang="en-IN" sz="2400" dirty="0" smtClean="0">
                <a:solidFill>
                  <a:srgbClr val="CC0000"/>
                </a:solidFill>
              </a:rPr>
              <a:t>4.log |</a:t>
            </a:r>
            <a:r>
              <a:rPr lang="en-IN" sz="2400" dirty="0">
                <a:solidFill>
                  <a:srgbClr val="CC0000"/>
                </a:solidFill>
              </a:rPr>
              <a:t>Γ</a:t>
            </a:r>
            <a:r>
              <a:rPr lang="en-IN" sz="2400" dirty="0" smtClean="0">
                <a:solidFill>
                  <a:srgbClr val="CC0000"/>
                </a:solidFill>
              </a:rPr>
              <a:t>| . T(n) </a:t>
            </a:r>
            <a:r>
              <a:rPr lang="en-IN" sz="2400" dirty="0" smtClean="0"/>
              <a:t>using </a:t>
            </a:r>
            <a:r>
              <a:rPr lang="en-IN" sz="2400" dirty="0" smtClean="0">
                <a:solidFill>
                  <a:srgbClr val="CC0000"/>
                </a:solidFill>
              </a:rPr>
              <a:t>{0, 1, blank} </a:t>
            </a:r>
            <a:r>
              <a:rPr lang="en-IN" sz="2400" dirty="0" smtClean="0"/>
              <a:t>as the alphabet set.</a:t>
            </a:r>
            <a:endParaRPr lang="en-IN" sz="2400" dirty="0" smtClean="0">
              <a:solidFill>
                <a:srgbClr val="3366FF"/>
              </a:solidFill>
            </a:endParaRPr>
          </a:p>
          <a:p>
            <a:pPr marL="585216" indent="-457200" algn="just"/>
            <a:endParaRPr lang="en-IN" sz="1000" dirty="0" smtClean="0">
              <a:solidFill>
                <a:srgbClr val="3366FF"/>
              </a:solidFill>
            </a:endParaRPr>
          </a:p>
          <a:p>
            <a:pPr lvl="1" algn="just">
              <a:buFont typeface="Wingdings" charset="2"/>
              <a:buChar char="Ø"/>
            </a:pPr>
            <a:endParaRPr lang="en-IN" sz="2400" dirty="0" smtClean="0">
              <a:solidFill>
                <a:srgbClr val="3366FF"/>
              </a:solidFill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6172200" y="2133600"/>
            <a:ext cx="304800" cy="0"/>
          </a:xfrm>
          <a:prstGeom prst="straightConnector1">
            <a:avLst/>
          </a:prstGeom>
          <a:ln>
            <a:solidFill>
              <a:srgbClr val="CC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2971800" y="2133600"/>
            <a:ext cx="304800" cy="0"/>
          </a:xfrm>
          <a:prstGeom prst="straightConnector1">
            <a:avLst/>
          </a:prstGeom>
          <a:ln>
            <a:solidFill>
              <a:srgbClr val="CC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8030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Turing Machines:  Robustness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5151120"/>
          </a:xfrm>
        </p:spPr>
        <p:txBody>
          <a:bodyPr>
            <a:normAutofit/>
          </a:bodyPr>
          <a:lstStyle/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IN" dirty="0"/>
              <a:t>Let </a:t>
            </a:r>
            <a:r>
              <a:rPr lang="en-IN" dirty="0">
                <a:solidFill>
                  <a:srgbClr val="CC0000"/>
                </a:solidFill>
              </a:rPr>
              <a:t>f:  {0,1}*      {0,1}* </a:t>
            </a:r>
            <a:r>
              <a:rPr lang="en-IN" dirty="0"/>
              <a:t>and </a:t>
            </a:r>
            <a:r>
              <a:rPr lang="en-IN" dirty="0">
                <a:solidFill>
                  <a:srgbClr val="CC0000"/>
                </a:solidFill>
              </a:rPr>
              <a:t>T:  </a:t>
            </a:r>
            <a:r>
              <a:rPr lang="en-IN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CC000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N     N  </a:t>
            </a:r>
            <a:r>
              <a:rPr lang="en-IN" dirty="0"/>
              <a:t>be a time constructible function. </a:t>
            </a:r>
            <a:endParaRPr lang="en-IN" dirty="0" smtClean="0">
              <a:solidFill>
                <a:srgbClr val="3366FF"/>
              </a:solidFill>
            </a:endParaRPr>
          </a:p>
          <a:p>
            <a:endParaRPr lang="en-IN" sz="1000" dirty="0" smtClean="0">
              <a:solidFill>
                <a:srgbClr val="3366FF"/>
              </a:solidFill>
            </a:endParaRPr>
          </a:p>
          <a:p>
            <a:r>
              <a:rPr lang="en-IN" sz="2800" dirty="0" smtClean="0">
                <a:solidFill>
                  <a:srgbClr val="3366FF"/>
                </a:solidFill>
              </a:rPr>
              <a:t> Binary alphabets suffice.</a:t>
            </a:r>
            <a:r>
              <a:rPr lang="en-IN" sz="2800" dirty="0" smtClean="0"/>
              <a:t> </a:t>
            </a:r>
          </a:p>
          <a:p>
            <a:pPr lvl="1" algn="just">
              <a:buFont typeface="Wingdings" charset="2"/>
              <a:buChar char="Ø"/>
            </a:pPr>
            <a:r>
              <a:rPr lang="en-IN" sz="2400" dirty="0" smtClean="0"/>
              <a:t> If a TM </a:t>
            </a:r>
            <a:r>
              <a:rPr lang="en-IN" sz="2400" dirty="0" smtClean="0">
                <a:solidFill>
                  <a:srgbClr val="CC0000"/>
                </a:solidFill>
              </a:rPr>
              <a:t>M</a:t>
            </a:r>
            <a:r>
              <a:rPr lang="en-IN" sz="2400" dirty="0" smtClean="0"/>
              <a:t> computes </a:t>
            </a:r>
            <a:r>
              <a:rPr lang="en-IN" sz="2400" dirty="0" smtClean="0">
                <a:solidFill>
                  <a:srgbClr val="CC0000"/>
                </a:solidFill>
              </a:rPr>
              <a:t>f</a:t>
            </a:r>
            <a:r>
              <a:rPr lang="en-IN" sz="2400" dirty="0" smtClean="0"/>
              <a:t> in </a:t>
            </a:r>
            <a:r>
              <a:rPr lang="en-IN" sz="2400" dirty="0" smtClean="0">
                <a:solidFill>
                  <a:srgbClr val="CC0000"/>
                </a:solidFill>
              </a:rPr>
              <a:t>T(n) </a:t>
            </a:r>
            <a:r>
              <a:rPr lang="en-IN" sz="2400" dirty="0" smtClean="0"/>
              <a:t>time using </a:t>
            </a:r>
            <a:r>
              <a:rPr lang="en-IN" sz="2400" dirty="0" smtClean="0">
                <a:solidFill>
                  <a:srgbClr val="CC0000"/>
                </a:solidFill>
              </a:rPr>
              <a:t>Γ </a:t>
            </a:r>
            <a:r>
              <a:rPr lang="en-IN" sz="2400" dirty="0" smtClean="0"/>
              <a:t>as the alphabet set then there’s another TM </a:t>
            </a:r>
            <a:r>
              <a:rPr lang="en-IN" sz="2400" dirty="0" smtClean="0">
                <a:solidFill>
                  <a:srgbClr val="CC0000"/>
                </a:solidFill>
              </a:rPr>
              <a:t>M’</a:t>
            </a:r>
            <a:r>
              <a:rPr lang="en-IN" sz="2400" dirty="0" smtClean="0"/>
              <a:t> that computes </a:t>
            </a:r>
            <a:r>
              <a:rPr lang="en-IN" sz="2400" dirty="0" smtClean="0">
                <a:solidFill>
                  <a:srgbClr val="CC0000"/>
                </a:solidFill>
              </a:rPr>
              <a:t>f</a:t>
            </a:r>
            <a:r>
              <a:rPr lang="en-IN" sz="2400" dirty="0" smtClean="0"/>
              <a:t> in time </a:t>
            </a:r>
            <a:r>
              <a:rPr lang="en-IN" sz="2400" dirty="0" smtClean="0">
                <a:solidFill>
                  <a:srgbClr val="CC0000"/>
                </a:solidFill>
              </a:rPr>
              <a:t>4.log |</a:t>
            </a:r>
            <a:r>
              <a:rPr lang="en-IN" sz="2400" dirty="0">
                <a:solidFill>
                  <a:srgbClr val="CC0000"/>
                </a:solidFill>
              </a:rPr>
              <a:t>Γ</a:t>
            </a:r>
            <a:r>
              <a:rPr lang="en-IN" sz="2400" dirty="0" smtClean="0">
                <a:solidFill>
                  <a:srgbClr val="CC0000"/>
                </a:solidFill>
              </a:rPr>
              <a:t>| . T(n) </a:t>
            </a:r>
            <a:r>
              <a:rPr lang="en-IN" sz="2400" dirty="0" smtClean="0"/>
              <a:t>using </a:t>
            </a:r>
            <a:r>
              <a:rPr lang="en-IN" sz="2400" dirty="0" smtClean="0">
                <a:solidFill>
                  <a:srgbClr val="CC0000"/>
                </a:solidFill>
              </a:rPr>
              <a:t>{0, 1, blank} </a:t>
            </a:r>
            <a:r>
              <a:rPr lang="en-IN" sz="2400" dirty="0" smtClean="0"/>
              <a:t>as the alphabet set.</a:t>
            </a:r>
            <a:endParaRPr lang="en-IN" sz="2400" dirty="0" smtClean="0">
              <a:solidFill>
                <a:srgbClr val="3366FF"/>
              </a:solidFill>
            </a:endParaRPr>
          </a:p>
          <a:p>
            <a:pPr marL="585216" indent="-457200" algn="just"/>
            <a:endParaRPr lang="en-IN" sz="1000" dirty="0" smtClean="0">
              <a:solidFill>
                <a:srgbClr val="3366FF"/>
              </a:solidFill>
            </a:endParaRPr>
          </a:p>
          <a:p>
            <a:pPr marL="585216" indent="-457200" algn="just"/>
            <a:r>
              <a:rPr lang="en-IN" sz="2800" dirty="0" smtClean="0">
                <a:solidFill>
                  <a:srgbClr val="3366FF"/>
                </a:solidFill>
              </a:rPr>
              <a:t>A single tape suffices.</a:t>
            </a:r>
          </a:p>
          <a:p>
            <a:pPr lvl="1" algn="just">
              <a:buFont typeface="Wingdings" charset="2"/>
              <a:buChar char="Ø"/>
            </a:pPr>
            <a:r>
              <a:rPr lang="en-IN" sz="2400" dirty="0">
                <a:solidFill>
                  <a:srgbClr val="3366FF"/>
                </a:solidFill>
              </a:rPr>
              <a:t> </a:t>
            </a:r>
            <a:r>
              <a:rPr lang="en-IN" sz="2400" dirty="0" smtClean="0"/>
              <a:t>If </a:t>
            </a:r>
            <a:r>
              <a:rPr lang="en-IN" sz="2400" dirty="0"/>
              <a:t>a TM </a:t>
            </a:r>
            <a:r>
              <a:rPr lang="en-IN" sz="2400" dirty="0">
                <a:solidFill>
                  <a:srgbClr val="CC0000"/>
                </a:solidFill>
              </a:rPr>
              <a:t>M</a:t>
            </a:r>
            <a:r>
              <a:rPr lang="en-IN" sz="2400" dirty="0"/>
              <a:t> computes </a:t>
            </a:r>
            <a:r>
              <a:rPr lang="en-IN" sz="2400" dirty="0">
                <a:solidFill>
                  <a:srgbClr val="CC0000"/>
                </a:solidFill>
              </a:rPr>
              <a:t>f</a:t>
            </a:r>
            <a:r>
              <a:rPr lang="en-IN" sz="2400" dirty="0"/>
              <a:t> in </a:t>
            </a:r>
            <a:r>
              <a:rPr lang="en-IN" sz="2400" dirty="0">
                <a:solidFill>
                  <a:srgbClr val="CC0000"/>
                </a:solidFill>
              </a:rPr>
              <a:t>T(n) </a:t>
            </a:r>
            <a:r>
              <a:rPr lang="en-IN" sz="2400" dirty="0"/>
              <a:t>time using </a:t>
            </a:r>
            <a:r>
              <a:rPr lang="en-IN" sz="2400" dirty="0" smtClean="0">
                <a:solidFill>
                  <a:srgbClr val="CC0000"/>
                </a:solidFill>
              </a:rPr>
              <a:t>k </a:t>
            </a:r>
            <a:r>
              <a:rPr lang="en-IN" sz="2400" dirty="0" smtClean="0"/>
              <a:t>tapes then </a:t>
            </a:r>
            <a:r>
              <a:rPr lang="en-IN" sz="2400" dirty="0"/>
              <a:t>there’s another TM </a:t>
            </a:r>
            <a:r>
              <a:rPr lang="en-IN" sz="2400" dirty="0">
                <a:solidFill>
                  <a:srgbClr val="CC0000"/>
                </a:solidFill>
              </a:rPr>
              <a:t>M’</a:t>
            </a:r>
            <a:r>
              <a:rPr lang="en-IN" sz="2400" dirty="0"/>
              <a:t> that computes </a:t>
            </a:r>
            <a:r>
              <a:rPr lang="en-IN" sz="2400" dirty="0">
                <a:solidFill>
                  <a:srgbClr val="CC0000"/>
                </a:solidFill>
              </a:rPr>
              <a:t>f</a:t>
            </a:r>
            <a:r>
              <a:rPr lang="en-IN" sz="2400" dirty="0"/>
              <a:t> in time </a:t>
            </a:r>
            <a:r>
              <a:rPr lang="en-IN" sz="2400" dirty="0">
                <a:solidFill>
                  <a:srgbClr val="CC0000"/>
                </a:solidFill>
              </a:rPr>
              <a:t>5</a:t>
            </a:r>
            <a:r>
              <a:rPr lang="en-IN" sz="2400" dirty="0" smtClean="0">
                <a:solidFill>
                  <a:srgbClr val="CC0000"/>
                </a:solidFill>
              </a:rPr>
              <a:t>k </a:t>
            </a:r>
            <a:r>
              <a:rPr lang="en-IN" sz="2400" dirty="0">
                <a:solidFill>
                  <a:srgbClr val="CC0000"/>
                </a:solidFill>
              </a:rPr>
              <a:t>. T(n</a:t>
            </a:r>
            <a:r>
              <a:rPr lang="en-IN" sz="2400" dirty="0" smtClean="0">
                <a:solidFill>
                  <a:srgbClr val="CC0000"/>
                </a:solidFill>
              </a:rPr>
              <a:t>)</a:t>
            </a:r>
            <a:r>
              <a:rPr lang="en-IN" sz="2400" baseline="30000" dirty="0" smtClean="0">
                <a:solidFill>
                  <a:srgbClr val="CC0000"/>
                </a:solidFill>
              </a:rPr>
              <a:t>2</a:t>
            </a:r>
            <a:r>
              <a:rPr lang="en-IN" sz="2400" dirty="0" smtClean="0">
                <a:solidFill>
                  <a:srgbClr val="CC0000"/>
                </a:solidFill>
              </a:rPr>
              <a:t> </a:t>
            </a:r>
            <a:r>
              <a:rPr lang="en-IN" sz="2400" dirty="0"/>
              <a:t>using </a:t>
            </a:r>
            <a:r>
              <a:rPr lang="en-IN" sz="2400" dirty="0" smtClean="0"/>
              <a:t>a single tape that is used for input, work and output.</a:t>
            </a:r>
            <a:endParaRPr lang="en-IN" sz="2400" dirty="0">
              <a:solidFill>
                <a:srgbClr val="3366FF"/>
              </a:solidFill>
            </a:endParaRPr>
          </a:p>
          <a:p>
            <a:pPr lvl="1" algn="just">
              <a:buFont typeface="Wingdings" charset="2"/>
              <a:buChar char="Ø"/>
            </a:pPr>
            <a:endParaRPr lang="en-IN" sz="2400" dirty="0" smtClean="0">
              <a:solidFill>
                <a:srgbClr val="3366FF"/>
              </a:solidFill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6172200" y="2133600"/>
            <a:ext cx="304800" cy="0"/>
          </a:xfrm>
          <a:prstGeom prst="straightConnector1">
            <a:avLst/>
          </a:prstGeom>
          <a:ln>
            <a:solidFill>
              <a:srgbClr val="CC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2971800" y="2133600"/>
            <a:ext cx="304800" cy="0"/>
          </a:xfrm>
          <a:prstGeom prst="straightConnector1">
            <a:avLst/>
          </a:prstGeom>
          <a:ln>
            <a:solidFill>
              <a:srgbClr val="CC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3246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Turing Machines:  As strings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/>
              <a:t>Every TM can be represented by a finite string over </a:t>
            </a:r>
            <a:r>
              <a:rPr lang="en-IN" sz="2800" dirty="0" smtClean="0">
                <a:solidFill>
                  <a:srgbClr val="CC0000"/>
                </a:solidFill>
              </a:rPr>
              <a:t>{0,1}</a:t>
            </a:r>
            <a:r>
              <a:rPr lang="en-IN" sz="2800" dirty="0" smtClean="0"/>
              <a:t>.</a:t>
            </a:r>
          </a:p>
          <a:p>
            <a:pPr marL="402336" lvl="1" indent="0">
              <a:buNone/>
            </a:pPr>
            <a:r>
              <a:rPr lang="en-IN" sz="2400" dirty="0"/>
              <a:t> </a:t>
            </a:r>
            <a:r>
              <a:rPr lang="en-IN" sz="2400" dirty="0" smtClean="0"/>
              <a:t>            …simply encode the description of the TM.</a:t>
            </a:r>
          </a:p>
          <a:p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2076933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Turing Machines:  As strings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/>
              <a:t>Every TM can be represented by a finite string over </a:t>
            </a:r>
            <a:r>
              <a:rPr lang="en-IN" sz="2800" dirty="0" smtClean="0">
                <a:solidFill>
                  <a:srgbClr val="CC0000"/>
                </a:solidFill>
              </a:rPr>
              <a:t>{0,1}</a:t>
            </a:r>
            <a:r>
              <a:rPr lang="en-IN" sz="2800" dirty="0" smtClean="0"/>
              <a:t>.</a:t>
            </a:r>
          </a:p>
          <a:p>
            <a:endParaRPr lang="en-IN" sz="2800" dirty="0"/>
          </a:p>
          <a:p>
            <a:r>
              <a:rPr lang="en-IN" sz="2800" dirty="0" smtClean="0"/>
              <a:t>Every string over </a:t>
            </a:r>
            <a:r>
              <a:rPr lang="en-IN" sz="2800" dirty="0" smtClean="0">
                <a:solidFill>
                  <a:srgbClr val="CC0000"/>
                </a:solidFill>
              </a:rPr>
              <a:t>{0,1}</a:t>
            </a:r>
            <a:r>
              <a:rPr lang="en-IN" sz="2800" dirty="0" smtClean="0"/>
              <a:t> represents some TM.</a:t>
            </a:r>
          </a:p>
          <a:p>
            <a:pPr marL="402336" lvl="1" indent="0">
              <a:buNone/>
            </a:pPr>
            <a:r>
              <a:rPr lang="en-IN" sz="2400" dirty="0"/>
              <a:t> </a:t>
            </a:r>
            <a:r>
              <a:rPr lang="en-IN" sz="2400" dirty="0" smtClean="0"/>
              <a:t>                 …invalid strings map to a fixed, trivial TM.</a:t>
            </a:r>
          </a:p>
          <a:p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2563365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Turing Machines:  As strings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/>
              <a:t>Every TM can be represented by a finite string over </a:t>
            </a:r>
            <a:r>
              <a:rPr lang="en-IN" sz="2800" dirty="0" smtClean="0">
                <a:solidFill>
                  <a:srgbClr val="CC0000"/>
                </a:solidFill>
              </a:rPr>
              <a:t>{0,1}</a:t>
            </a:r>
            <a:r>
              <a:rPr lang="en-IN" sz="2800" dirty="0" smtClean="0"/>
              <a:t>.</a:t>
            </a:r>
          </a:p>
          <a:p>
            <a:endParaRPr lang="en-IN" sz="2800" dirty="0"/>
          </a:p>
          <a:p>
            <a:r>
              <a:rPr lang="en-IN" sz="2800" dirty="0" smtClean="0"/>
              <a:t>Every string over </a:t>
            </a:r>
            <a:r>
              <a:rPr lang="en-IN" sz="2800" dirty="0" smtClean="0">
                <a:solidFill>
                  <a:srgbClr val="CC0000"/>
                </a:solidFill>
              </a:rPr>
              <a:t>{0,1}</a:t>
            </a:r>
            <a:r>
              <a:rPr lang="en-IN" sz="2800" dirty="0" smtClean="0"/>
              <a:t> represents some TM.</a:t>
            </a:r>
          </a:p>
          <a:p>
            <a:endParaRPr lang="en-IN" sz="2800" dirty="0"/>
          </a:p>
          <a:p>
            <a:r>
              <a:rPr lang="en-IN" sz="2800" dirty="0" smtClean="0"/>
              <a:t>Every TM has infinitely many string representations.</a:t>
            </a:r>
          </a:p>
          <a:p>
            <a:pPr marL="402336" lvl="1" indent="0">
              <a:buNone/>
            </a:pPr>
            <a:r>
              <a:rPr lang="en-IN" sz="2400" dirty="0"/>
              <a:t> </a:t>
            </a:r>
            <a:r>
              <a:rPr lang="en-IN" sz="2400" dirty="0" smtClean="0"/>
              <a:t>           … allow padding with arbitrary number of 0’s</a:t>
            </a:r>
          </a:p>
          <a:p>
            <a:endParaRPr lang="en-IN" sz="2800" dirty="0"/>
          </a:p>
          <a:p>
            <a:pPr marL="82296" indent="0">
              <a:buNone/>
            </a:pPr>
            <a:r>
              <a:rPr lang="en-IN" sz="2800" dirty="0" smtClean="0"/>
              <a:t>                                         </a:t>
            </a:r>
            <a:endParaRPr lang="en-IN" sz="2800" baseline="-25000" dirty="0" smtClean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8626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Turing Machines:  As strings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/>
              <a:t>Every TM can be represented by a finite string over </a:t>
            </a:r>
            <a:r>
              <a:rPr lang="en-IN" sz="2800" dirty="0" smtClean="0">
                <a:solidFill>
                  <a:srgbClr val="CC0000"/>
                </a:solidFill>
              </a:rPr>
              <a:t>{0,1}</a:t>
            </a:r>
            <a:r>
              <a:rPr lang="en-IN" sz="2800" dirty="0" smtClean="0"/>
              <a:t>.</a:t>
            </a:r>
          </a:p>
          <a:p>
            <a:endParaRPr lang="en-IN" sz="2800" dirty="0"/>
          </a:p>
          <a:p>
            <a:r>
              <a:rPr lang="en-IN" sz="2800" dirty="0" smtClean="0"/>
              <a:t>Every string over </a:t>
            </a:r>
            <a:r>
              <a:rPr lang="en-IN" sz="2800" dirty="0" smtClean="0">
                <a:solidFill>
                  <a:srgbClr val="CC0000"/>
                </a:solidFill>
              </a:rPr>
              <a:t>{0,1}</a:t>
            </a:r>
            <a:r>
              <a:rPr lang="en-IN" sz="2800" dirty="0" smtClean="0"/>
              <a:t> represents some TM.</a:t>
            </a:r>
          </a:p>
          <a:p>
            <a:endParaRPr lang="en-IN" sz="2800" dirty="0"/>
          </a:p>
          <a:p>
            <a:r>
              <a:rPr lang="en-IN" sz="2800" dirty="0" smtClean="0"/>
              <a:t>Every TM has infinitely many string representations.</a:t>
            </a:r>
          </a:p>
          <a:p>
            <a:endParaRPr lang="en-IN" sz="2800" dirty="0"/>
          </a:p>
          <a:p>
            <a:pPr marL="82296" indent="0">
              <a:buNone/>
            </a:pPr>
            <a:r>
              <a:rPr lang="en-IN" sz="2800" dirty="0" smtClean="0"/>
              <a:t>                        </a:t>
            </a:r>
            <a:r>
              <a:rPr lang="en-IN" sz="2800" dirty="0">
                <a:solidFill>
                  <a:srgbClr val="CC0000"/>
                </a:solidFill>
              </a:rPr>
              <a:t>α</a:t>
            </a:r>
            <a:r>
              <a:rPr lang="en-IN" sz="2800" dirty="0"/>
              <a:t>                  </a:t>
            </a:r>
            <a:r>
              <a:rPr lang="en-IN" sz="2800" dirty="0" smtClean="0"/>
              <a:t> 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baseline="-25000" dirty="0" smtClean="0">
                <a:solidFill>
                  <a:srgbClr val="CC0000"/>
                </a:solidFill>
              </a:rPr>
              <a:t>α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505200" y="5562600"/>
            <a:ext cx="1524000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V="1">
            <a:off x="2743200" y="5715000"/>
            <a:ext cx="304800" cy="304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133600" y="60960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{0,1} string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181600" y="6096000"/>
            <a:ext cx="32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TM corresponding to </a:t>
            </a:r>
            <a:r>
              <a:rPr lang="en-IN" dirty="0">
                <a:solidFill>
                  <a:srgbClr val="CC0000"/>
                </a:solidFill>
              </a:rPr>
              <a:t>α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 flipH="1" flipV="1">
            <a:off x="5715000" y="5791200"/>
            <a:ext cx="533400" cy="304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1828800" y="5105400"/>
            <a:ext cx="6019800" cy="15240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33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Turing Machines:  As strings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/>
              <a:t>Every TM can be represented by a finite string over </a:t>
            </a:r>
            <a:r>
              <a:rPr lang="en-IN" sz="2800" dirty="0" smtClean="0">
                <a:solidFill>
                  <a:srgbClr val="CC0000"/>
                </a:solidFill>
              </a:rPr>
              <a:t>{0,1}</a:t>
            </a:r>
            <a:r>
              <a:rPr lang="en-IN" sz="2800" dirty="0" smtClean="0"/>
              <a:t>.</a:t>
            </a:r>
          </a:p>
          <a:p>
            <a:endParaRPr lang="en-IN" sz="2800" dirty="0"/>
          </a:p>
          <a:p>
            <a:r>
              <a:rPr lang="en-IN" sz="2800" dirty="0" smtClean="0"/>
              <a:t>Every string over </a:t>
            </a:r>
            <a:r>
              <a:rPr lang="en-IN" sz="2800" dirty="0" smtClean="0">
                <a:solidFill>
                  <a:srgbClr val="CC0000"/>
                </a:solidFill>
              </a:rPr>
              <a:t>{0,1}</a:t>
            </a:r>
            <a:r>
              <a:rPr lang="en-IN" sz="2800" dirty="0" smtClean="0"/>
              <a:t> represents some TM.</a:t>
            </a:r>
          </a:p>
          <a:p>
            <a:endParaRPr lang="en-IN" sz="2800" dirty="0"/>
          </a:p>
          <a:p>
            <a:r>
              <a:rPr lang="en-IN" sz="2800" dirty="0" smtClean="0"/>
              <a:t>Every TM has infinitely many string representations.</a:t>
            </a:r>
          </a:p>
          <a:p>
            <a:endParaRPr lang="en-IN" sz="2800" dirty="0"/>
          </a:p>
          <a:p>
            <a:r>
              <a:rPr lang="en-IN" sz="2800" dirty="0" smtClean="0">
                <a:solidFill>
                  <a:srgbClr val="0070C0"/>
                </a:solidFill>
              </a:rPr>
              <a:t>A TM (i.e. its string representation) can be given as an input to another TM !!</a:t>
            </a:r>
            <a:endParaRPr lang="en-IN" sz="2800" baseline="-25000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4342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Universal Turing Machines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chemeClr val="accent4"/>
                </a:solidFill>
              </a:rPr>
              <a:t>Theorem.  </a:t>
            </a:r>
            <a:r>
              <a:rPr lang="en-IN" sz="2800" dirty="0" smtClean="0"/>
              <a:t>There exists a TM </a:t>
            </a:r>
            <a:r>
              <a:rPr lang="en-IN" sz="2800" dirty="0" smtClean="0">
                <a:solidFill>
                  <a:srgbClr val="CC0000"/>
                </a:solidFill>
              </a:rPr>
              <a:t>U</a:t>
            </a:r>
            <a:r>
              <a:rPr lang="en-IN" sz="2800" dirty="0" smtClean="0"/>
              <a:t> that on every input </a:t>
            </a:r>
            <a:r>
              <a:rPr lang="en-IN" sz="2800" dirty="0" smtClean="0">
                <a:solidFill>
                  <a:srgbClr val="CC0000"/>
                </a:solidFill>
              </a:rPr>
              <a:t>x, α </a:t>
            </a:r>
            <a:r>
              <a:rPr lang="en-IN" sz="2800" dirty="0" smtClean="0"/>
              <a:t>in </a:t>
            </a:r>
            <a:r>
              <a:rPr lang="en-IN" sz="2800" dirty="0" smtClean="0">
                <a:solidFill>
                  <a:srgbClr val="CC0000"/>
                </a:solidFill>
              </a:rPr>
              <a:t>{0,1}* </a:t>
            </a:r>
            <a:r>
              <a:rPr lang="en-IN" sz="2800" dirty="0" smtClean="0"/>
              <a:t>outputs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baseline="-25000" dirty="0" smtClean="0">
                <a:solidFill>
                  <a:srgbClr val="CC0000"/>
                </a:solidFill>
              </a:rPr>
              <a:t>α</a:t>
            </a:r>
            <a:r>
              <a:rPr lang="en-IN" sz="2800" dirty="0" smtClean="0">
                <a:solidFill>
                  <a:srgbClr val="CC0000"/>
                </a:solidFill>
              </a:rPr>
              <a:t>(x)</a:t>
            </a:r>
            <a:r>
              <a:rPr lang="en-IN" sz="2800" dirty="0" smtClean="0"/>
              <a:t>. </a:t>
            </a:r>
          </a:p>
          <a:p>
            <a:endParaRPr lang="en-IN" sz="2800" dirty="0" smtClean="0"/>
          </a:p>
          <a:p>
            <a:pPr algn="just"/>
            <a:r>
              <a:rPr lang="en-IN" sz="2800" dirty="0" smtClean="0"/>
              <a:t>Further, if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baseline="-25000" dirty="0" smtClean="0">
                <a:solidFill>
                  <a:srgbClr val="CC0000"/>
                </a:solidFill>
              </a:rPr>
              <a:t>α</a:t>
            </a:r>
            <a:r>
              <a:rPr lang="en-IN" sz="2800" baseline="-25000" dirty="0" smtClean="0"/>
              <a:t> </a:t>
            </a:r>
            <a:r>
              <a:rPr lang="en-IN" sz="2800" dirty="0" smtClean="0"/>
              <a:t>halts within </a:t>
            </a:r>
            <a:r>
              <a:rPr lang="en-IN" sz="2800" dirty="0" smtClean="0">
                <a:solidFill>
                  <a:srgbClr val="CC0000"/>
                </a:solidFill>
              </a:rPr>
              <a:t>T </a:t>
            </a:r>
            <a:r>
              <a:rPr lang="en-IN" sz="2800" dirty="0" smtClean="0"/>
              <a:t>steps then </a:t>
            </a:r>
            <a:r>
              <a:rPr lang="en-IN" sz="2800" dirty="0" smtClean="0">
                <a:solidFill>
                  <a:srgbClr val="CC0000"/>
                </a:solidFill>
              </a:rPr>
              <a:t>U</a:t>
            </a:r>
            <a:r>
              <a:rPr lang="en-IN" sz="2800" dirty="0" smtClean="0"/>
              <a:t> halts within </a:t>
            </a:r>
            <a:r>
              <a:rPr lang="en-IN" sz="2800" dirty="0" smtClean="0">
                <a:solidFill>
                  <a:srgbClr val="CC0000"/>
                </a:solidFill>
              </a:rPr>
              <a:t>C. T. log T </a:t>
            </a:r>
            <a:r>
              <a:rPr lang="en-IN" sz="2800" dirty="0" smtClean="0"/>
              <a:t>steps, where </a:t>
            </a:r>
            <a:r>
              <a:rPr lang="en-IN" sz="2800" dirty="0" smtClean="0">
                <a:solidFill>
                  <a:srgbClr val="CC0000"/>
                </a:solidFill>
              </a:rPr>
              <a:t>C </a:t>
            </a:r>
            <a:r>
              <a:rPr lang="en-IN" sz="2800" dirty="0" smtClean="0"/>
              <a:t>is a constant that depends only on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baseline="-25000" dirty="0" smtClean="0">
                <a:solidFill>
                  <a:srgbClr val="CC0000"/>
                </a:solidFill>
              </a:rPr>
              <a:t>α</a:t>
            </a:r>
            <a:r>
              <a:rPr lang="en-IN" sz="2800" baseline="-25000" dirty="0" smtClean="0"/>
              <a:t> </a:t>
            </a:r>
            <a:r>
              <a:rPr lang="en-IN" sz="2800" dirty="0" smtClean="0"/>
              <a:t>’s alphabet size, number of states and number of tapes.  </a:t>
            </a:r>
          </a:p>
          <a:p>
            <a:pPr algn="just"/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3776812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Universal Turing Machines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chemeClr val="accent4"/>
                </a:solidFill>
              </a:rPr>
              <a:t>Theorem.  </a:t>
            </a:r>
            <a:r>
              <a:rPr lang="en-IN" sz="2800" dirty="0" smtClean="0"/>
              <a:t>There exists a TM </a:t>
            </a:r>
            <a:r>
              <a:rPr lang="en-IN" sz="2800" dirty="0" smtClean="0">
                <a:solidFill>
                  <a:srgbClr val="CC0000"/>
                </a:solidFill>
              </a:rPr>
              <a:t>U</a:t>
            </a:r>
            <a:r>
              <a:rPr lang="en-IN" sz="2800" dirty="0" smtClean="0"/>
              <a:t> that on every input </a:t>
            </a:r>
            <a:r>
              <a:rPr lang="en-IN" sz="2800" dirty="0" smtClean="0">
                <a:solidFill>
                  <a:srgbClr val="CC0000"/>
                </a:solidFill>
              </a:rPr>
              <a:t>x, α </a:t>
            </a:r>
            <a:r>
              <a:rPr lang="en-IN" sz="2800" dirty="0" smtClean="0"/>
              <a:t>in </a:t>
            </a:r>
            <a:r>
              <a:rPr lang="en-IN" sz="2800" dirty="0" smtClean="0">
                <a:solidFill>
                  <a:srgbClr val="CC0000"/>
                </a:solidFill>
              </a:rPr>
              <a:t>{0,1}* </a:t>
            </a:r>
            <a:r>
              <a:rPr lang="en-IN" sz="2800" dirty="0" smtClean="0"/>
              <a:t>outputs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baseline="-25000" dirty="0" smtClean="0">
                <a:solidFill>
                  <a:srgbClr val="CC0000"/>
                </a:solidFill>
              </a:rPr>
              <a:t>α</a:t>
            </a:r>
            <a:r>
              <a:rPr lang="en-IN" sz="2800" dirty="0" smtClean="0">
                <a:solidFill>
                  <a:srgbClr val="CC0000"/>
                </a:solidFill>
              </a:rPr>
              <a:t>(x)</a:t>
            </a:r>
            <a:r>
              <a:rPr lang="en-IN" sz="2800" dirty="0" smtClean="0"/>
              <a:t>. </a:t>
            </a:r>
          </a:p>
          <a:p>
            <a:endParaRPr lang="en-IN" sz="2800" dirty="0" smtClean="0"/>
          </a:p>
          <a:p>
            <a:pPr algn="just"/>
            <a:r>
              <a:rPr lang="en-IN" sz="2800" dirty="0" smtClean="0"/>
              <a:t>Further, if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baseline="-25000" dirty="0" smtClean="0">
                <a:solidFill>
                  <a:srgbClr val="CC0000"/>
                </a:solidFill>
              </a:rPr>
              <a:t>α</a:t>
            </a:r>
            <a:r>
              <a:rPr lang="en-IN" sz="2800" baseline="-25000" dirty="0" smtClean="0"/>
              <a:t> </a:t>
            </a:r>
            <a:r>
              <a:rPr lang="en-IN" sz="2800" dirty="0" smtClean="0"/>
              <a:t>halts within </a:t>
            </a:r>
            <a:r>
              <a:rPr lang="en-IN" sz="2800" dirty="0" smtClean="0">
                <a:solidFill>
                  <a:srgbClr val="CC0000"/>
                </a:solidFill>
              </a:rPr>
              <a:t>T </a:t>
            </a:r>
            <a:r>
              <a:rPr lang="en-IN" sz="2800" dirty="0" smtClean="0"/>
              <a:t>steps then </a:t>
            </a:r>
            <a:r>
              <a:rPr lang="en-IN" sz="2800" dirty="0" smtClean="0">
                <a:solidFill>
                  <a:srgbClr val="CC0000"/>
                </a:solidFill>
              </a:rPr>
              <a:t>U</a:t>
            </a:r>
            <a:r>
              <a:rPr lang="en-IN" sz="2800" dirty="0" smtClean="0"/>
              <a:t> halts within </a:t>
            </a:r>
            <a:r>
              <a:rPr lang="en-IN" sz="2800" dirty="0" smtClean="0">
                <a:solidFill>
                  <a:srgbClr val="CC0000"/>
                </a:solidFill>
              </a:rPr>
              <a:t>C. T. log T </a:t>
            </a:r>
            <a:r>
              <a:rPr lang="en-IN" sz="2800" dirty="0" smtClean="0"/>
              <a:t>steps, where </a:t>
            </a:r>
            <a:r>
              <a:rPr lang="en-IN" sz="2800" dirty="0" smtClean="0">
                <a:solidFill>
                  <a:srgbClr val="CC0000"/>
                </a:solidFill>
              </a:rPr>
              <a:t>C </a:t>
            </a:r>
            <a:r>
              <a:rPr lang="en-IN" sz="2800" dirty="0" smtClean="0"/>
              <a:t>is a constant that depends only on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baseline="-25000" dirty="0" smtClean="0">
                <a:solidFill>
                  <a:srgbClr val="CC0000"/>
                </a:solidFill>
              </a:rPr>
              <a:t>α</a:t>
            </a:r>
            <a:r>
              <a:rPr lang="en-IN" sz="2800" baseline="-25000" dirty="0" smtClean="0"/>
              <a:t> </a:t>
            </a:r>
            <a:r>
              <a:rPr lang="en-IN" sz="2800" dirty="0" smtClean="0"/>
              <a:t>’s alphabet size, number of states and number of tapes.  </a:t>
            </a:r>
          </a:p>
          <a:p>
            <a:pPr algn="just"/>
            <a:endParaRPr lang="en-IN" sz="2800" dirty="0"/>
          </a:p>
          <a:p>
            <a:pPr algn="just"/>
            <a:r>
              <a:rPr lang="en-IN" sz="2800" dirty="0" smtClean="0"/>
              <a:t>Physical realization of UTMs are modern day electronic computers. 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1904002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About the course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/>
              <a:t>Computational complexity attempts </a:t>
            </a:r>
            <a:r>
              <a:rPr lang="en-US" sz="2800" dirty="0"/>
              <a:t>to classify computational </a:t>
            </a:r>
            <a:r>
              <a:rPr lang="en-US" sz="2800" dirty="0">
                <a:solidFill>
                  <a:srgbClr val="CC0000"/>
                </a:solidFill>
              </a:rPr>
              <a:t>problems</a:t>
            </a:r>
            <a:r>
              <a:rPr lang="en-US" sz="2800" dirty="0"/>
              <a:t> based on the amount of </a:t>
            </a:r>
            <a:r>
              <a:rPr lang="en-US" sz="2800" dirty="0">
                <a:solidFill>
                  <a:srgbClr val="CC0000"/>
                </a:solidFill>
              </a:rPr>
              <a:t>resources</a:t>
            </a:r>
            <a:r>
              <a:rPr lang="en-US" sz="2800" dirty="0"/>
              <a:t> required by </a:t>
            </a:r>
            <a:r>
              <a:rPr lang="en-US" sz="2800" dirty="0" smtClean="0">
                <a:solidFill>
                  <a:srgbClr val="CC0000"/>
                </a:solidFill>
              </a:rPr>
              <a:t>algorithms</a:t>
            </a:r>
            <a:r>
              <a:rPr lang="en-US" sz="2800" dirty="0" smtClean="0"/>
              <a:t> </a:t>
            </a:r>
            <a:r>
              <a:rPr lang="en-US" sz="2800" dirty="0"/>
              <a:t>to solve </a:t>
            </a:r>
            <a:r>
              <a:rPr lang="en-US" sz="2800" dirty="0" smtClean="0"/>
              <a:t>them.</a:t>
            </a:r>
            <a:endParaRPr lang="en-US" sz="2800" dirty="0"/>
          </a:p>
          <a:p>
            <a:r>
              <a:rPr lang="en-US" sz="2800" dirty="0" smtClean="0"/>
              <a:t>Computational </a:t>
            </a:r>
            <a:r>
              <a:rPr lang="en-US" sz="2800" b="1" dirty="0" smtClean="0"/>
              <a:t>problems</a:t>
            </a:r>
            <a:r>
              <a:rPr lang="en-US" sz="2800" dirty="0" smtClean="0"/>
              <a:t> come in various flavors: </a:t>
            </a:r>
          </a:p>
          <a:p>
            <a:pPr marL="82296" indent="0"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          a. </a:t>
            </a:r>
            <a:r>
              <a:rPr lang="en-US" sz="2800" dirty="0" smtClean="0">
                <a:solidFill>
                  <a:srgbClr val="3366FF"/>
                </a:solidFill>
              </a:rPr>
              <a:t>Decision problem</a:t>
            </a:r>
          </a:p>
          <a:p>
            <a:pPr marL="82296" indent="0">
              <a:buNone/>
            </a:pPr>
            <a:r>
              <a:rPr lang="en-US" sz="2800" dirty="0">
                <a:solidFill>
                  <a:srgbClr val="3366FF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                   </a:t>
            </a:r>
            <a:r>
              <a:rPr lang="en-US" sz="2800" dirty="0" smtClean="0">
                <a:solidFill>
                  <a:srgbClr val="000000"/>
                </a:solidFill>
              </a:rPr>
              <a:t>b.</a:t>
            </a:r>
            <a:r>
              <a:rPr lang="en-US" sz="2800" dirty="0" smtClean="0">
                <a:solidFill>
                  <a:srgbClr val="3366FF"/>
                </a:solidFill>
              </a:rPr>
              <a:t> Search problem</a:t>
            </a:r>
          </a:p>
          <a:p>
            <a:pPr marL="82296" indent="0">
              <a:buNone/>
            </a:pPr>
            <a:r>
              <a:rPr lang="en-US" sz="2800" dirty="0">
                <a:solidFill>
                  <a:srgbClr val="3366FF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                   </a:t>
            </a:r>
            <a:r>
              <a:rPr lang="en-US" sz="2800" dirty="0" smtClean="0">
                <a:solidFill>
                  <a:srgbClr val="000000"/>
                </a:solidFill>
              </a:rPr>
              <a:t>c.</a:t>
            </a:r>
            <a:r>
              <a:rPr lang="en-US" sz="2800" dirty="0" smtClean="0">
                <a:solidFill>
                  <a:srgbClr val="3366FF"/>
                </a:solidFill>
              </a:rPr>
              <a:t> Counting problem</a:t>
            </a:r>
          </a:p>
          <a:p>
            <a:pPr marL="82296" indent="0">
              <a:buNone/>
            </a:pPr>
            <a:r>
              <a:rPr lang="en-US" sz="2800" dirty="0" smtClean="0">
                <a:solidFill>
                  <a:srgbClr val="3366FF"/>
                </a:solidFill>
              </a:rPr>
              <a:t>                    </a:t>
            </a:r>
            <a:r>
              <a:rPr lang="en-US" sz="2800" dirty="0" smtClean="0">
                <a:solidFill>
                  <a:srgbClr val="000000"/>
                </a:solidFill>
              </a:rPr>
              <a:t>d.</a:t>
            </a:r>
            <a:r>
              <a:rPr lang="en-US" sz="2800" dirty="0" smtClean="0">
                <a:solidFill>
                  <a:srgbClr val="3366FF"/>
                </a:solidFill>
              </a:rPr>
              <a:t> Optimization problem</a:t>
            </a:r>
            <a:r>
              <a:rPr lang="en-US" sz="2800" dirty="0" smtClean="0"/>
              <a:t> </a:t>
            </a:r>
          </a:p>
          <a:p>
            <a:pPr marL="82296" indent="0"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</a:t>
            </a:r>
            <a:r>
              <a:rPr lang="en-US" sz="2500" dirty="0" smtClean="0"/>
              <a:t> </a:t>
            </a:r>
            <a:r>
              <a:rPr lang="en-US" sz="2500" dirty="0" smtClean="0">
                <a:solidFill>
                  <a:srgbClr val="800000"/>
                </a:solidFill>
              </a:rPr>
              <a:t>Example:  </a:t>
            </a:r>
            <a:r>
              <a:rPr lang="en-US" sz="2500" dirty="0" smtClean="0"/>
              <a:t>Find a minimum size vertex cover in a graph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36145825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About the course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US" sz="2800" dirty="0" smtClean="0"/>
              <a:t>Computational complexity attempts </a:t>
            </a:r>
            <a:r>
              <a:rPr lang="en-US" sz="2800" dirty="0"/>
              <a:t>to classify computational </a:t>
            </a:r>
            <a:r>
              <a:rPr lang="en-US" sz="2800" dirty="0">
                <a:solidFill>
                  <a:srgbClr val="CC0000"/>
                </a:solidFill>
              </a:rPr>
              <a:t>problems</a:t>
            </a:r>
            <a:r>
              <a:rPr lang="en-US" sz="2800" dirty="0"/>
              <a:t> based on the amount of </a:t>
            </a:r>
            <a:r>
              <a:rPr lang="en-US" sz="2800" dirty="0">
                <a:solidFill>
                  <a:srgbClr val="CC0000"/>
                </a:solidFill>
              </a:rPr>
              <a:t>resources</a:t>
            </a:r>
            <a:r>
              <a:rPr lang="en-US" sz="2800" dirty="0"/>
              <a:t> required by </a:t>
            </a:r>
            <a:r>
              <a:rPr lang="en-US" sz="2800" dirty="0" smtClean="0">
                <a:solidFill>
                  <a:srgbClr val="CC0000"/>
                </a:solidFill>
              </a:rPr>
              <a:t>algorithms</a:t>
            </a:r>
            <a:r>
              <a:rPr lang="en-US" sz="2800" dirty="0" smtClean="0"/>
              <a:t> </a:t>
            </a:r>
            <a:r>
              <a:rPr lang="en-US" sz="2800" dirty="0"/>
              <a:t>to solve </a:t>
            </a:r>
            <a:r>
              <a:rPr lang="en-US" sz="2800" dirty="0" smtClean="0"/>
              <a:t>them.</a:t>
            </a:r>
            <a:endParaRPr lang="en-US" sz="2800" dirty="0"/>
          </a:p>
          <a:p>
            <a:r>
              <a:rPr lang="en-US" sz="2800" b="1" dirty="0"/>
              <a:t>Algorithms</a:t>
            </a:r>
            <a:r>
              <a:rPr lang="en-US" sz="2800" dirty="0"/>
              <a:t> are </a:t>
            </a:r>
            <a:r>
              <a:rPr lang="en-US" sz="2800" u="sng" dirty="0" smtClean="0"/>
              <a:t>methods</a:t>
            </a:r>
            <a:r>
              <a:rPr lang="en-US" sz="2800" dirty="0" smtClean="0"/>
              <a:t> of solving problems; they are studied </a:t>
            </a:r>
            <a:r>
              <a:rPr lang="en-US" sz="2800" dirty="0"/>
              <a:t>using formal </a:t>
            </a:r>
            <a:r>
              <a:rPr lang="en-US" sz="2800" u="sng" dirty="0"/>
              <a:t>models of </a:t>
            </a:r>
            <a:r>
              <a:rPr lang="en-US" sz="2800" u="sng" dirty="0" smtClean="0"/>
              <a:t>computation</a:t>
            </a:r>
            <a:r>
              <a:rPr lang="en-US" sz="2800" dirty="0" smtClean="0"/>
              <a:t>, like </a:t>
            </a:r>
            <a:r>
              <a:rPr lang="en-US" sz="2800" dirty="0" smtClean="0">
                <a:solidFill>
                  <a:srgbClr val="3366FF"/>
                </a:solidFill>
              </a:rPr>
              <a:t>Turing machines. 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32954348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About the course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US" sz="2800" dirty="0" smtClean="0"/>
              <a:t>Computational complexity attempts </a:t>
            </a:r>
            <a:r>
              <a:rPr lang="en-US" sz="2800" dirty="0"/>
              <a:t>to classify computational </a:t>
            </a:r>
            <a:r>
              <a:rPr lang="en-US" sz="2800" dirty="0">
                <a:solidFill>
                  <a:srgbClr val="CC0000"/>
                </a:solidFill>
              </a:rPr>
              <a:t>problems</a:t>
            </a:r>
            <a:r>
              <a:rPr lang="en-US" sz="2800" dirty="0"/>
              <a:t> based on the amount of </a:t>
            </a:r>
            <a:r>
              <a:rPr lang="en-US" sz="2800" dirty="0">
                <a:solidFill>
                  <a:srgbClr val="CC0000"/>
                </a:solidFill>
              </a:rPr>
              <a:t>resources</a:t>
            </a:r>
            <a:r>
              <a:rPr lang="en-US" sz="2800" dirty="0"/>
              <a:t> required by </a:t>
            </a:r>
            <a:r>
              <a:rPr lang="en-US" sz="2800" dirty="0" smtClean="0">
                <a:solidFill>
                  <a:srgbClr val="CC0000"/>
                </a:solidFill>
              </a:rPr>
              <a:t>algorithms</a:t>
            </a:r>
            <a:r>
              <a:rPr lang="en-US" sz="2800" dirty="0" smtClean="0"/>
              <a:t> </a:t>
            </a:r>
            <a:r>
              <a:rPr lang="en-US" sz="2800" dirty="0"/>
              <a:t>to solve </a:t>
            </a:r>
            <a:r>
              <a:rPr lang="en-US" sz="2800" dirty="0" smtClean="0"/>
              <a:t>them.</a:t>
            </a:r>
            <a:endParaRPr lang="en-US" sz="2800" dirty="0"/>
          </a:p>
          <a:p>
            <a:r>
              <a:rPr lang="en-US" sz="2800" b="1" dirty="0"/>
              <a:t>Algorithms</a:t>
            </a:r>
            <a:r>
              <a:rPr lang="en-US" sz="2800" dirty="0"/>
              <a:t> are </a:t>
            </a:r>
            <a:r>
              <a:rPr lang="en-US" sz="2800" u="sng" dirty="0"/>
              <a:t>methods</a:t>
            </a:r>
            <a:r>
              <a:rPr lang="en-US" sz="2800" dirty="0"/>
              <a:t> of solving </a:t>
            </a:r>
            <a:r>
              <a:rPr lang="en-US" sz="2800" dirty="0" smtClean="0"/>
              <a:t>problems; they are studied </a:t>
            </a:r>
            <a:r>
              <a:rPr lang="en-US" sz="2800" dirty="0"/>
              <a:t>using formal </a:t>
            </a:r>
            <a:r>
              <a:rPr lang="en-US" sz="2800" u="sng" dirty="0"/>
              <a:t>models of </a:t>
            </a:r>
            <a:r>
              <a:rPr lang="en-US" sz="2800" u="sng" dirty="0" smtClean="0"/>
              <a:t>computation</a:t>
            </a:r>
            <a:r>
              <a:rPr lang="en-US" sz="2800" dirty="0" smtClean="0"/>
              <a:t>, like </a:t>
            </a:r>
            <a:r>
              <a:rPr lang="en-US" sz="2800" dirty="0" smtClean="0">
                <a:solidFill>
                  <a:srgbClr val="3366FF"/>
                </a:solidFill>
              </a:rPr>
              <a:t>Turing machines. </a:t>
            </a:r>
          </a:p>
          <a:p>
            <a:pPr marL="82296" indent="0">
              <a:buNone/>
            </a:pPr>
            <a:r>
              <a:rPr lang="en-US" sz="2800" dirty="0" smtClean="0">
                <a:solidFill>
                  <a:srgbClr val="3366FF"/>
                </a:solidFill>
              </a:rPr>
              <a:t>                     </a:t>
            </a:r>
            <a:endParaRPr lang="en-US" sz="2500" dirty="0"/>
          </a:p>
        </p:txBody>
      </p:sp>
      <p:sp>
        <p:nvSpPr>
          <p:cNvPr id="4" name="TextBox 3"/>
          <p:cNvSpPr txBox="1"/>
          <p:nvPr/>
        </p:nvSpPr>
        <p:spPr>
          <a:xfrm>
            <a:off x="1905000" y="4445913"/>
            <a:ext cx="4495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200" dirty="0" smtClean="0">
                <a:solidFill>
                  <a:srgbClr val="000000"/>
                </a:solidFill>
              </a:rPr>
              <a:t>a </a:t>
            </a:r>
            <a:r>
              <a:rPr lang="en-US" sz="2200" dirty="0">
                <a:solidFill>
                  <a:schemeClr val="accent1"/>
                </a:solidFill>
              </a:rPr>
              <a:t>memory</a:t>
            </a:r>
            <a:r>
              <a:rPr lang="en-US" sz="2200" dirty="0">
                <a:solidFill>
                  <a:srgbClr val="000000"/>
                </a:solidFill>
              </a:rPr>
              <a:t> with head (like a RAM)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2057400" y="4191000"/>
            <a:ext cx="0" cy="228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23759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Solstice.thmx</Template>
  <TotalTime>2670</TotalTime>
  <Words>3393</Words>
  <Application>Microsoft Macintosh PowerPoint</Application>
  <PresentationFormat>On-screen Show (4:3)</PresentationFormat>
  <Paragraphs>420</Paragraphs>
  <Slides>68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68</vt:i4>
      </vt:variant>
    </vt:vector>
  </HeadingPairs>
  <TitlesOfParts>
    <vt:vector size="69" baseType="lpstr">
      <vt:lpstr>Solstice</vt:lpstr>
      <vt:lpstr>Computational Complexity Theory</vt:lpstr>
      <vt:lpstr>About the course</vt:lpstr>
      <vt:lpstr>About the course</vt:lpstr>
      <vt:lpstr>About the course</vt:lpstr>
      <vt:lpstr>About the course</vt:lpstr>
      <vt:lpstr>About the course</vt:lpstr>
      <vt:lpstr>About the course</vt:lpstr>
      <vt:lpstr>About the course</vt:lpstr>
      <vt:lpstr>About the course</vt:lpstr>
      <vt:lpstr>About the course</vt:lpstr>
      <vt:lpstr>About the course</vt:lpstr>
      <vt:lpstr>About the course</vt:lpstr>
      <vt:lpstr>About the course</vt:lpstr>
      <vt:lpstr> </vt:lpstr>
      <vt:lpstr> </vt:lpstr>
      <vt:lpstr>Structural Complexity</vt:lpstr>
      <vt:lpstr>Structural Complexity</vt:lpstr>
      <vt:lpstr>Structural Complexity</vt:lpstr>
      <vt:lpstr>Structural Complexity</vt:lpstr>
      <vt:lpstr>Structural Complexity</vt:lpstr>
      <vt:lpstr>Structural Complexity</vt:lpstr>
      <vt:lpstr>Structural Complexity</vt:lpstr>
      <vt:lpstr>Structural Complexity</vt:lpstr>
      <vt:lpstr>Structural Complexity</vt:lpstr>
      <vt:lpstr>Structural Complexity</vt:lpstr>
      <vt:lpstr>Role of Randomness in Computation</vt:lpstr>
      <vt:lpstr>Role of Randomness in Computation</vt:lpstr>
      <vt:lpstr>Role of Randomness in Computation</vt:lpstr>
      <vt:lpstr>Role of Randomness in Computation</vt:lpstr>
      <vt:lpstr>Role of Randomness in Computation</vt:lpstr>
      <vt:lpstr>Role of Randomness in Computation</vt:lpstr>
      <vt:lpstr>Average-case Complexity</vt:lpstr>
      <vt:lpstr>Average-case Complexity</vt:lpstr>
      <vt:lpstr>Basic Course Info</vt:lpstr>
      <vt:lpstr>Basic Course Info</vt:lpstr>
      <vt:lpstr>Let’s begin…</vt:lpstr>
      <vt:lpstr>Turing Machines</vt:lpstr>
      <vt:lpstr>Turing Machines</vt:lpstr>
      <vt:lpstr>Turing Machines</vt:lpstr>
      <vt:lpstr>Turing Machines</vt:lpstr>
      <vt:lpstr>Turing Machines</vt:lpstr>
      <vt:lpstr>Turing Machines</vt:lpstr>
      <vt:lpstr>Turing Machines</vt:lpstr>
      <vt:lpstr>Turing Machines</vt:lpstr>
      <vt:lpstr>Turing Machines</vt:lpstr>
      <vt:lpstr>Turing Machines:  Computation</vt:lpstr>
      <vt:lpstr>Turing Machines:  Computation</vt:lpstr>
      <vt:lpstr>Turing Machines:  Running time</vt:lpstr>
      <vt:lpstr>Turing Machines:  Running time</vt:lpstr>
      <vt:lpstr>Turing Machines</vt:lpstr>
      <vt:lpstr>Turing Machines</vt:lpstr>
      <vt:lpstr>Turing Machines:   Uncomputability</vt:lpstr>
      <vt:lpstr>Turing Machines:   Uncomputability</vt:lpstr>
      <vt:lpstr>Turing Machines:   Uncomputability</vt:lpstr>
      <vt:lpstr>Turing Machines:   Uncomputability</vt:lpstr>
      <vt:lpstr>Why Turing Machines?</vt:lpstr>
      <vt:lpstr>Why Turing Machines?</vt:lpstr>
      <vt:lpstr>Basic facts about TMs</vt:lpstr>
      <vt:lpstr>Turing Machines</vt:lpstr>
      <vt:lpstr>Turing Machines:  Robustness</vt:lpstr>
      <vt:lpstr>Turing Machines:  Robustness</vt:lpstr>
      <vt:lpstr>Turing Machines:  As strings</vt:lpstr>
      <vt:lpstr>Turing Machines:  As strings</vt:lpstr>
      <vt:lpstr>Turing Machines:  As strings</vt:lpstr>
      <vt:lpstr>Turing Machines:  As strings</vt:lpstr>
      <vt:lpstr>Turing Machines:  As strings</vt:lpstr>
      <vt:lpstr>Universal Turing Machines </vt:lpstr>
      <vt:lpstr>Universal Turing Machines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Chandan Saha</cp:lastModifiedBy>
  <cp:revision>315</cp:revision>
  <dcterms:created xsi:type="dcterms:W3CDTF">2013-06-25T04:38:04Z</dcterms:created>
  <dcterms:modified xsi:type="dcterms:W3CDTF">2018-08-13T07:13:13Z</dcterms:modified>
</cp:coreProperties>
</file>