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56"/>
  </p:notesMasterIdLst>
  <p:sldIdLst>
    <p:sldId id="256" r:id="rId2"/>
    <p:sldId id="1092" r:id="rId3"/>
    <p:sldId id="1093" r:id="rId4"/>
    <p:sldId id="1094" r:id="rId5"/>
    <p:sldId id="1095" r:id="rId6"/>
    <p:sldId id="1103" r:id="rId7"/>
    <p:sldId id="1097" r:id="rId8"/>
    <p:sldId id="1098" r:id="rId9"/>
    <p:sldId id="1111" r:id="rId10"/>
    <p:sldId id="1101" r:id="rId11"/>
    <p:sldId id="1100" r:id="rId12"/>
    <p:sldId id="1102" r:id="rId13"/>
    <p:sldId id="1105" r:id="rId14"/>
    <p:sldId id="1104" r:id="rId15"/>
    <p:sldId id="1106" r:id="rId16"/>
    <p:sldId id="1107" r:id="rId17"/>
    <p:sldId id="1109" r:id="rId18"/>
    <p:sldId id="1110" r:id="rId19"/>
    <p:sldId id="1112" r:id="rId20"/>
    <p:sldId id="1113" r:id="rId21"/>
    <p:sldId id="1114" r:id="rId22"/>
    <p:sldId id="1115" r:id="rId23"/>
    <p:sldId id="1116" r:id="rId24"/>
    <p:sldId id="1117" r:id="rId25"/>
    <p:sldId id="1118" r:id="rId26"/>
    <p:sldId id="1119" r:id="rId27"/>
    <p:sldId id="1120" r:id="rId28"/>
    <p:sldId id="1121" r:id="rId29"/>
    <p:sldId id="1122" r:id="rId30"/>
    <p:sldId id="1123" r:id="rId31"/>
    <p:sldId id="1124" r:id="rId32"/>
    <p:sldId id="1125" r:id="rId33"/>
    <p:sldId id="1126" r:id="rId34"/>
    <p:sldId id="1127" r:id="rId35"/>
    <p:sldId id="1128" r:id="rId36"/>
    <p:sldId id="1129" r:id="rId37"/>
    <p:sldId id="1130" r:id="rId38"/>
    <p:sldId id="1131" r:id="rId39"/>
    <p:sldId id="1132" r:id="rId40"/>
    <p:sldId id="1133" r:id="rId41"/>
    <p:sldId id="1134" r:id="rId42"/>
    <p:sldId id="1135" r:id="rId43"/>
    <p:sldId id="1136" r:id="rId44"/>
    <p:sldId id="1137" r:id="rId45"/>
    <p:sldId id="1138" r:id="rId46"/>
    <p:sldId id="1139" r:id="rId47"/>
    <p:sldId id="1146" r:id="rId48"/>
    <p:sldId id="1141" r:id="rId49"/>
    <p:sldId id="1140" r:id="rId50"/>
    <p:sldId id="1142" r:id="rId51"/>
    <p:sldId id="1143" r:id="rId52"/>
    <p:sldId id="1144" r:id="rId53"/>
    <p:sldId id="1145" r:id="rId54"/>
    <p:sldId id="1147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5050"/>
    <a:srgbClr val="003399"/>
    <a:srgbClr val="CC0000"/>
    <a:srgbClr val="FF0000"/>
    <a:srgbClr val="0033CC"/>
    <a:srgbClr val="660066"/>
    <a:srgbClr val="A50021"/>
    <a:srgbClr val="99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2" autoAdjust="0"/>
    <p:restoredTop sz="99423" autoAdjust="0"/>
  </p:normalViewPr>
  <p:slideViewPr>
    <p:cSldViewPr>
      <p:cViewPr>
        <p:scale>
          <a:sx n="125" d="100"/>
          <a:sy n="125" d="100"/>
        </p:scale>
        <p:origin x="-696" y="4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printerSettings" Target="printerSettings/printerSettings1.bin"/><Relationship Id="rId58" Type="http://schemas.openxmlformats.org/officeDocument/2006/relationships/commentAuthors" Target="commentAuthors.xml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10/09/18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95136"/>
            <a:ext cx="8153400" cy="27912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smtClean="0">
                <a:solidFill>
                  <a:srgbClr val="A50021"/>
                </a:solidFill>
              </a:rPr>
              <a:t>Lecture 10:</a:t>
            </a:r>
            <a:r>
              <a:rPr lang="en-US" sz="3400" smtClean="0">
                <a:solidFill>
                  <a:srgbClr val="0033CC"/>
                </a:solidFill>
              </a:rPr>
              <a:t>  </a:t>
            </a:r>
            <a:r>
              <a:rPr lang="en-US" sz="3400" dirty="0" smtClean="0">
                <a:solidFill>
                  <a:srgbClr val="0033CC"/>
                </a:solidFill>
              </a:rPr>
              <a:t>Polynomial Hierarchy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⊆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02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Class ∑</a:t>
            </a:r>
            <a:r>
              <a:rPr lang="en-US" baseline="-25000" dirty="0" err="1"/>
              <a:t>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</a:t>
            </a:r>
            <a:r>
              <a:rPr lang="en-US" sz="2400" baseline="30000" dirty="0" smtClean="0">
                <a:solidFill>
                  <a:schemeClr val="accent3"/>
                </a:solidFill>
              </a:rPr>
              <a:t>)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                          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(x,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,…, 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∃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odd or even, respectively.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⊆</a:t>
            </a:r>
            <a:r>
              <a:rPr lang="en-US" sz="2800" dirty="0" smtClean="0">
                <a:solidFill>
                  <a:srgbClr val="0000FF"/>
                </a:solidFill>
              </a:rPr>
              <a:t> 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</a:t>
            </a:r>
            <a:r>
              <a:rPr lang="en-US" sz="2800" dirty="0" smtClean="0"/>
              <a:t> for every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16764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60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Hierarchy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</a:t>
            </a:r>
            <a:r>
              <a:rPr lang="en-US" sz="2400" baseline="30000" dirty="0" smtClean="0">
                <a:solidFill>
                  <a:schemeClr val="accent3"/>
                </a:solidFill>
              </a:rPr>
              <a:t>)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                          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(x,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,…, 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∃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odd or even, respectively.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∪</a:t>
            </a:r>
            <a:r>
              <a:rPr lang="en-US" sz="2800" dirty="0" smtClean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16764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0" y="4660612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C32D2E"/>
                </a:solidFill>
              </a:rPr>
              <a:t>i</a:t>
            </a:r>
            <a:r>
              <a:rPr lang="en-US" sz="1300" dirty="0" smtClean="0">
                <a:solidFill>
                  <a:srgbClr val="C32D2E"/>
                </a:solidFill>
              </a:rPr>
              <a:t> ∈ </a:t>
            </a:r>
            <a:r>
              <a:rPr lang="en-US" sz="1300" b="1" dirty="0" smtClean="0">
                <a:solidFill>
                  <a:srgbClr val="C32D2E"/>
                </a:solidFill>
              </a:rPr>
              <a:t>N</a:t>
            </a:r>
            <a:endParaRPr lang="en-US" sz="1300" b="1" dirty="0">
              <a:solidFill>
                <a:srgbClr val="C32D2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4200" y="6336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0" y="5791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70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6477000" y="4583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6553200" y="3632537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6705600" y="6172200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629400" y="55626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629400" y="49530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363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∏</a:t>
            </a:r>
            <a:r>
              <a:rPr lang="en-US" baseline="-25000" dirty="0" err="1" smtClean="0"/>
              <a:t>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co-∑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rgbClr val="0000FF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  { </a:t>
            </a:r>
            <a:r>
              <a:rPr lang="en-US" sz="2800" dirty="0" smtClean="0">
                <a:solidFill>
                  <a:srgbClr val="C32D2E"/>
                </a:solidFill>
              </a:rPr>
              <a:t>L :  L ∈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}</a:t>
            </a:r>
            <a:r>
              <a:rPr lang="en-US" sz="2800" dirty="0" smtClean="0"/>
              <a:t>.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3"/>
                </a:solidFill>
              </a:rPr>
              <a:t>∃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</a:t>
            </a:r>
            <a:r>
              <a:rPr lang="en-US" sz="2400" baseline="30000" dirty="0" smtClean="0">
                <a:solidFill>
                  <a:schemeClr val="accent3"/>
                </a:solidFill>
              </a:rPr>
              <a:t>)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                          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(x,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,…, 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∃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odd or even, respectively.</a:t>
            </a:r>
            <a:endParaRPr lang="en-US" sz="2800" dirty="0"/>
          </a:p>
        </p:txBody>
      </p:sp>
      <p:sp>
        <p:nvSpPr>
          <p:cNvPr id="5" name="Left-Right Arrow 4"/>
          <p:cNvSpPr/>
          <p:nvPr/>
        </p:nvSpPr>
        <p:spPr>
          <a:xfrm>
            <a:off x="1676400" y="35814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5486400" y="15240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697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∏</a:t>
            </a:r>
            <a:r>
              <a:rPr lang="en-US" baseline="-25000" dirty="0" err="1" smtClean="0"/>
              <a:t>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co-∑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rgbClr val="0000FF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  { </a:t>
            </a:r>
            <a:r>
              <a:rPr lang="en-US" sz="2800" dirty="0" smtClean="0">
                <a:solidFill>
                  <a:srgbClr val="C32D2E"/>
                </a:solidFill>
              </a:rPr>
              <a:t>L :  L ∈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}</a:t>
            </a:r>
            <a:r>
              <a:rPr lang="en-US" sz="2800" dirty="0" smtClean="0"/>
              <a:t>.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3"/>
                </a:solidFill>
              </a:rPr>
              <a:t>∃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</a:t>
            </a:r>
            <a:r>
              <a:rPr lang="en-US" sz="2400" baseline="30000" dirty="0" smtClean="0">
                <a:solidFill>
                  <a:schemeClr val="accent3"/>
                </a:solidFill>
              </a:rPr>
              <a:t>)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                          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(x,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,…, 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∃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odd or even, respectively.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⊆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⊆</a:t>
            </a:r>
            <a:r>
              <a:rPr lang="en-US" sz="2800" dirty="0" smtClean="0">
                <a:solidFill>
                  <a:srgbClr val="0000FF"/>
                </a:solidFill>
              </a:rPr>
              <a:t> 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 </a:t>
            </a:r>
            <a:r>
              <a:rPr lang="en-US" sz="2800" dirty="0" smtClean="0"/>
              <a:t>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1676400" y="35814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5486400" y="15240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978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Hierarchy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>
                <a:solidFill>
                  <a:srgbClr val="0000FF"/>
                </a:solidFill>
              </a:rPr>
              <a:t>PH</a:t>
            </a:r>
            <a:r>
              <a:rPr lang="en-US" sz="2800" dirty="0">
                <a:solidFill>
                  <a:srgbClr val="993300"/>
                </a:solidFill>
              </a:rPr>
              <a:t> </a:t>
            </a:r>
            <a:r>
              <a:rPr lang="en-US" sz="2800" dirty="0">
                <a:solidFill>
                  <a:schemeClr val="accent3"/>
                </a:solidFill>
              </a:rPr>
              <a:t>= ∪</a:t>
            </a:r>
            <a:r>
              <a:rPr lang="en-US" sz="2800" dirty="0">
                <a:solidFill>
                  <a:srgbClr val="993300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chemeClr val="accent3"/>
                </a:solidFill>
              </a:rPr>
              <a:t>= ∪</a:t>
            </a:r>
            <a:r>
              <a:rPr lang="en-US" sz="2800" dirty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1765012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C32D2E"/>
                </a:solidFill>
              </a:rPr>
              <a:t>i</a:t>
            </a:r>
            <a:r>
              <a:rPr lang="en-US" sz="1300" dirty="0" smtClean="0">
                <a:solidFill>
                  <a:srgbClr val="C32D2E"/>
                </a:solidFill>
              </a:rPr>
              <a:t> ∈ </a:t>
            </a:r>
            <a:r>
              <a:rPr lang="en-US" sz="1300" b="1" dirty="0" smtClean="0">
                <a:solidFill>
                  <a:srgbClr val="C32D2E"/>
                </a:solidFill>
              </a:rPr>
              <a:t>N</a:t>
            </a:r>
            <a:endParaRPr lang="en-US" sz="1300" b="1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2800" y="1765012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C32D2E"/>
                </a:solidFill>
              </a:rPr>
              <a:t>i</a:t>
            </a:r>
            <a:r>
              <a:rPr lang="en-US" sz="1300" dirty="0" smtClean="0">
                <a:solidFill>
                  <a:srgbClr val="C32D2E"/>
                </a:solidFill>
              </a:rPr>
              <a:t> ∈ </a:t>
            </a:r>
            <a:r>
              <a:rPr lang="en-US" sz="1300" b="1" dirty="0" smtClean="0">
                <a:solidFill>
                  <a:srgbClr val="C32D2E"/>
                </a:solidFill>
              </a:rPr>
              <a:t>N</a:t>
            </a:r>
            <a:endParaRPr lang="en-US" sz="1300" b="1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5904131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5359063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474946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3276600" y="415153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4038600" y="32004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  <a:endParaRPr lang="en-US" sz="2000" dirty="0"/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3505200" y="5740063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429000" y="5130463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429000" y="4520863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48200" y="5359063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co-NP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48200" y="474946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413986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4572000" y="5740063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800600" y="5130463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800600" y="4520863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0" idx="0"/>
            <a:endCxn id="18" idx="1"/>
          </p:cNvCxnSpPr>
          <p:nvPr/>
        </p:nvCxnSpPr>
        <p:spPr>
          <a:xfrm flipV="1">
            <a:off x="3771900" y="4934129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3"/>
          </p:cNvCxnSpPr>
          <p:nvPr/>
        </p:nvCxnSpPr>
        <p:spPr>
          <a:xfrm>
            <a:off x="3733800" y="4934129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33800" y="4368463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733800" y="4368463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371600" y="4759643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PH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087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Hierarchy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</a:t>
            </a:r>
            <a:r>
              <a:rPr lang="en-US" sz="2800" dirty="0">
                <a:solidFill>
                  <a:srgbClr val="0000FF"/>
                </a:solidFill>
              </a:rPr>
              <a:t>PH</a:t>
            </a:r>
            <a:r>
              <a:rPr lang="en-US" sz="2800" dirty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rgbClr val="993300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>
                <a:solidFill>
                  <a:srgbClr val="660066"/>
                </a:solidFill>
              </a:rPr>
              <a:t>  </a:t>
            </a:r>
            <a:r>
              <a:rPr lang="en-US" sz="2800" dirty="0" smtClean="0"/>
              <a:t>Similar to the proof of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5879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5334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4724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3276600" y="4126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4038600" y="3175337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  <a:endParaRPr lang="en-US" sz="2000" dirty="0"/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3505200" y="5715000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429000" y="5105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429000" y="44958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48200" y="533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co-NP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48200" y="4724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4572000" y="5715000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800600" y="5105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800600" y="44958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0" idx="0"/>
            <a:endCxn id="18" idx="1"/>
          </p:cNvCxnSpPr>
          <p:nvPr/>
        </p:nvCxnSpPr>
        <p:spPr>
          <a:xfrm flipV="1">
            <a:off x="3771900" y="4909066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3"/>
          </p:cNvCxnSpPr>
          <p:nvPr/>
        </p:nvCxnSpPr>
        <p:spPr>
          <a:xfrm>
            <a:off x="3733800" y="4909066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33800" y="4343400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733800" y="4343400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3429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PH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048000" y="3200400"/>
            <a:ext cx="2971800" cy="34290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971800" y="2590800"/>
            <a:ext cx="3124200" cy="4038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62400" y="2667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PSPACE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29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Does PH collapse?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Just as many of us believe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≠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(i.e.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0 </a:t>
            </a:r>
            <a:r>
              <a:rPr lang="en-US" sz="2800" dirty="0" smtClean="0">
                <a:solidFill>
                  <a:srgbClr val="C32D2E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) and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co-NP </a:t>
            </a:r>
            <a:r>
              <a:rPr lang="en-US" sz="2800" dirty="0" smtClean="0"/>
              <a:t>(i.e.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1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), we also believe that for every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,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  </a:t>
            </a:r>
            <a:r>
              <a:rPr lang="en-US" sz="2800" dirty="0" smtClean="0"/>
              <a:t>and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00"/>
                </a:solidFill>
              </a:rPr>
              <a:t>We say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u="sng" dirty="0" smtClean="0">
                <a:solidFill>
                  <a:srgbClr val="000000"/>
                </a:solidFill>
              </a:rPr>
              <a:t>collapses to the </a:t>
            </a:r>
            <a:r>
              <a:rPr lang="en-US" sz="2800" u="sng" dirty="0" err="1" smtClean="0">
                <a:solidFill>
                  <a:srgbClr val="C32D2E"/>
                </a:solidFill>
              </a:rPr>
              <a:t>i</a:t>
            </a:r>
            <a:r>
              <a:rPr lang="en-US" sz="2800" u="sng" dirty="0" err="1" smtClean="0">
                <a:solidFill>
                  <a:srgbClr val="000000"/>
                </a:solidFill>
              </a:rPr>
              <a:t>-th</a:t>
            </a:r>
            <a:r>
              <a:rPr lang="en-US" sz="2800" u="sng" dirty="0" smtClean="0">
                <a:solidFill>
                  <a:srgbClr val="000000"/>
                </a:solidFill>
              </a:rPr>
              <a:t> level</a:t>
            </a:r>
            <a:r>
              <a:rPr lang="en-US" sz="2800" dirty="0" smtClean="0">
                <a:solidFill>
                  <a:srgbClr val="000000"/>
                </a:solidFill>
              </a:rPr>
              <a:t> if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 </a:t>
            </a:r>
            <a:r>
              <a:rPr lang="en-US" sz="2800" dirty="0" smtClean="0"/>
              <a:t>.  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(justified in the next theorem)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Conjecture.</a:t>
            </a:r>
            <a:r>
              <a:rPr lang="en-US" sz="2800" dirty="0" smtClean="0"/>
              <a:t> There is no </a:t>
            </a:r>
            <a:r>
              <a:rPr lang="en-US" sz="2800" dirty="0" err="1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 such that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/>
              <a:t> collapses to the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err="1" smtClean="0"/>
              <a:t>-th</a:t>
            </a:r>
            <a:r>
              <a:rPr lang="en-US" sz="2800" dirty="0" smtClean="0"/>
              <a:t> level. </a:t>
            </a:r>
          </a:p>
        </p:txBody>
      </p:sp>
    </p:spTree>
    <p:extLst>
      <p:ext uri="{BB962C8B-B14F-4D97-AF65-F5344CB8AC3E}">
        <p14:creationId xmlns:p14="http://schemas.microsoft.com/office/powerpoint/2010/main" val="957516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Does PH collapse?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Just as many of us believe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≠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(i.e.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0 </a:t>
            </a:r>
            <a:r>
              <a:rPr lang="en-US" sz="2800" dirty="0" smtClean="0">
                <a:solidFill>
                  <a:srgbClr val="C32D2E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) and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co-NP </a:t>
            </a:r>
            <a:r>
              <a:rPr lang="en-US" sz="2800" dirty="0" smtClean="0"/>
              <a:t>(i.e.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1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), we also believe that for every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,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  </a:t>
            </a:r>
            <a:r>
              <a:rPr lang="en-US" sz="2800" dirty="0" smtClean="0"/>
              <a:t>and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00"/>
                </a:solidFill>
              </a:rPr>
              <a:t>We say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u="sng" dirty="0" smtClean="0">
                <a:solidFill>
                  <a:srgbClr val="000000"/>
                </a:solidFill>
              </a:rPr>
              <a:t>collapses to the </a:t>
            </a:r>
            <a:r>
              <a:rPr lang="en-US" sz="2800" u="sng" dirty="0" err="1" smtClean="0">
                <a:solidFill>
                  <a:srgbClr val="C32D2E"/>
                </a:solidFill>
              </a:rPr>
              <a:t>i</a:t>
            </a:r>
            <a:r>
              <a:rPr lang="en-US" sz="2800" u="sng" dirty="0" err="1" smtClean="0">
                <a:solidFill>
                  <a:srgbClr val="000000"/>
                </a:solidFill>
              </a:rPr>
              <a:t>-th</a:t>
            </a:r>
            <a:r>
              <a:rPr lang="en-US" sz="2800" u="sng" dirty="0" smtClean="0">
                <a:solidFill>
                  <a:srgbClr val="000000"/>
                </a:solidFill>
              </a:rPr>
              <a:t> level</a:t>
            </a:r>
            <a:r>
              <a:rPr lang="en-US" sz="2800" dirty="0" smtClean="0">
                <a:solidFill>
                  <a:srgbClr val="000000"/>
                </a:solidFill>
              </a:rPr>
              <a:t> if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 </a:t>
            </a:r>
            <a:r>
              <a:rPr lang="en-US" sz="2800" dirty="0" smtClean="0"/>
              <a:t>.  </a:t>
            </a: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(justified in the next theorem)</a:t>
            </a: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Conjecture.</a:t>
            </a:r>
            <a:r>
              <a:rPr lang="en-US" sz="2800" dirty="0" smtClean="0"/>
              <a:t> </a:t>
            </a:r>
            <a:r>
              <a:rPr lang="en-US" sz="2800" dirty="0"/>
              <a:t>There is no </a:t>
            </a:r>
            <a:r>
              <a:rPr lang="en-US" sz="2800" dirty="0" err="1">
                <a:solidFill>
                  <a:schemeClr val="accent3"/>
                </a:solidFill>
              </a:rPr>
              <a:t>i</a:t>
            </a:r>
            <a:r>
              <a:rPr lang="en-US" sz="2800" dirty="0"/>
              <a:t> such that </a:t>
            </a:r>
            <a:r>
              <a:rPr lang="en-US" sz="2800" dirty="0">
                <a:solidFill>
                  <a:srgbClr val="0000FF"/>
                </a:solidFill>
              </a:rPr>
              <a:t>PH</a:t>
            </a:r>
            <a:r>
              <a:rPr lang="en-US" sz="2800" dirty="0"/>
              <a:t> collapses to the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err="1"/>
              <a:t>-th</a:t>
            </a:r>
            <a:r>
              <a:rPr lang="en-US" sz="2800" dirty="0"/>
              <a:t> level.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5710535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is stronger than the </a:t>
            </a:r>
            <a:r>
              <a:rPr lang="en-US" sz="2400" dirty="0" smtClean="0">
                <a:solidFill>
                  <a:srgbClr val="0000FF"/>
                </a:solidFill>
              </a:rPr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≠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NP</a:t>
            </a:r>
            <a:r>
              <a:rPr lang="en-US" sz="2400" dirty="0" smtClean="0"/>
              <a:t> conjecture.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1740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01903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Problems outside NP &amp; co-NP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There are decision problems that don’t appear to be  captured by </a:t>
            </a:r>
            <a:r>
              <a:rPr lang="en-US" sz="2800" dirty="0" err="1" smtClean="0"/>
              <a:t>nondeterminism</a:t>
            </a:r>
            <a:r>
              <a:rPr lang="en-US" sz="2800" dirty="0" smtClean="0"/>
              <a:t> alone (i.e. with a single 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/>
              <a:t> quantifier), unlike problems in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co-NP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Example.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</a:t>
            </a:r>
            <a:r>
              <a:rPr lang="en-US" sz="2800" dirty="0" err="1" smtClean="0">
                <a:solidFill>
                  <a:schemeClr val="accent3"/>
                </a:solidFill>
              </a:rPr>
              <a:t>Eq</a:t>
            </a:r>
            <a:r>
              <a:rPr lang="en-US" sz="2800" dirty="0" smtClean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= {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 err="1" smtClean="0">
                <a:solidFill>
                  <a:srgbClr val="C32D2E"/>
                </a:solidFill>
              </a:rPr>
              <a:t>ϕ,k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: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 is a DNF and </a:t>
            </a:r>
            <a:r>
              <a:rPr lang="en-US" sz="2800" u="sng" dirty="0" smtClean="0">
                <a:solidFill>
                  <a:srgbClr val="000000"/>
                </a:solidFill>
              </a:rPr>
              <a:t>there’s</a:t>
            </a:r>
            <a:r>
              <a:rPr lang="en-US" sz="2800" dirty="0" smtClean="0">
                <a:solidFill>
                  <a:srgbClr val="000000"/>
                </a:solidFill>
              </a:rPr>
              <a:t> a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                 of size </a:t>
            </a:r>
            <a:r>
              <a:rPr lang="en-US" sz="2800" dirty="0" smtClean="0">
                <a:solidFill>
                  <a:srgbClr val="C32D2E"/>
                </a:solidFill>
              </a:rPr>
              <a:t>≤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that is </a:t>
            </a:r>
            <a:r>
              <a:rPr lang="en-US" sz="2800" u="sng" dirty="0" smtClean="0">
                <a:solidFill>
                  <a:srgbClr val="000000"/>
                </a:solidFill>
              </a:rPr>
              <a:t>equivalent</a:t>
            </a:r>
            <a:r>
              <a:rPr lang="en-US" sz="2800" dirty="0" smtClean="0">
                <a:solidFill>
                  <a:srgbClr val="000000"/>
                </a:solidFill>
              </a:rPr>
              <a:t> to </a:t>
            </a:r>
            <a:r>
              <a:rPr lang="en-US" sz="2800" dirty="0" err="1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Two Boolean formulas on the same input variables are </a:t>
            </a:r>
            <a:r>
              <a:rPr lang="en-US" sz="2800" i="1" dirty="0" smtClean="0">
                <a:solidFill>
                  <a:srgbClr val="000000"/>
                </a:solidFill>
              </a:rPr>
              <a:t>equivalent</a:t>
            </a:r>
            <a:r>
              <a:rPr lang="en-US" sz="2800" dirty="0" smtClean="0">
                <a:solidFill>
                  <a:srgbClr val="000000"/>
                </a:solidFill>
              </a:rPr>
              <a:t> if their evaluations agree on every assignment to the variables.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         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7314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26786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baseline="-25000" dirty="0">
                <a:solidFill>
                  <a:srgbClr val="0000FF"/>
                </a:solidFill>
              </a:rPr>
              <a:t>+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4290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482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2667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i+1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4800600" y="30480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2895600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733800" y="2895600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5052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801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26786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baseline="-25000" dirty="0">
                <a:solidFill>
                  <a:srgbClr val="0000FF"/>
                </a:solidFill>
              </a:rPr>
              <a:t>+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4290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482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2667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i+1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733800" y="2895600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733800" y="2895600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5052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8006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8768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196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26786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baseline="-25000" dirty="0">
                <a:solidFill>
                  <a:srgbClr val="0000FF"/>
                </a:solidFill>
              </a:rPr>
              <a:t>+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4290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482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2667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i+1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733800" y="2895600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733800" y="2895600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5052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8006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8768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1"/>
            <a:endCxn id="5" idx="3"/>
          </p:cNvCxnSpPr>
          <p:nvPr/>
        </p:nvCxnSpPr>
        <p:spPr>
          <a:xfrm flipH="1">
            <a:off x="3733800" y="3461266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324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26786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baseline="-25000" dirty="0">
                <a:solidFill>
                  <a:srgbClr val="0000FF"/>
                </a:solidFill>
              </a:rPr>
              <a:t>+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4290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482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2667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i+1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733800" y="2895600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733800" y="2895600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5052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8006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8768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038600" y="35052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38600" y="35814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382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26786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baseline="-25000" dirty="0">
                <a:solidFill>
                  <a:srgbClr val="0000FF"/>
                </a:solidFill>
              </a:rPr>
              <a:t>+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4290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482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>
                <a:solidFill>
                  <a:srgbClr val="0000FF"/>
                </a:solidFill>
              </a:rPr>
              <a:t>i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2667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i+1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3733800" y="2895600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733800" y="2895600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5052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8006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876800" y="3124200"/>
            <a:ext cx="0" cy="1524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038600" y="35052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38600" y="35814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38600" y="28194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038600" y="28956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851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  <a:r>
              <a:rPr lang="en-US" sz="2800" dirty="0" smtClean="0"/>
              <a:t>Hence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Goal is to show that 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+2</a:t>
            </a:r>
            <a:r>
              <a:rPr lang="en-US" sz="2800" dirty="0" smtClean="0"/>
              <a:t> 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6845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  <a:r>
              <a:rPr lang="en-US" sz="2800" dirty="0" smtClean="0"/>
              <a:t>Hence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Goal is to show that 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+2</a:t>
            </a:r>
            <a:r>
              <a:rPr lang="en-US" sz="2800" dirty="0" smtClean="0"/>
              <a:t> 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Then </a:t>
            </a:r>
            <a:r>
              <a:rPr lang="en-US" sz="2800" dirty="0">
                <a:solidFill>
                  <a:srgbClr val="000000"/>
                </a:solidFill>
              </a:rPr>
              <a:t>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err="1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4"/>
                </a:solidFill>
              </a:rPr>
              <a:t>   </a:t>
            </a:r>
            <a:r>
              <a:rPr lang="en-US" sz="2400" dirty="0">
                <a:solidFill>
                  <a:schemeClr val="accent3"/>
                </a:solidFill>
              </a:rPr>
              <a:t>x ∈ L       ∃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… </a:t>
            </a:r>
            <a:r>
              <a:rPr lang="en-US" sz="2400" dirty="0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smtClean="0">
                <a:solidFill>
                  <a:srgbClr val="C32D2E"/>
                </a:solidFill>
              </a:rPr>
              <a:t>i+2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i+2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</a:t>
            </a:r>
            <a:r>
              <a:rPr lang="en-US" sz="2400" dirty="0" smtClean="0">
                <a:solidFill>
                  <a:srgbClr val="C32D2E"/>
                </a:solidFill>
              </a:rPr>
              <a:t>, 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 …</a:t>
            </a:r>
            <a:r>
              <a:rPr lang="en-US" sz="2400" dirty="0">
                <a:solidFill>
                  <a:srgbClr val="C32D2E"/>
                </a:solidFill>
              </a:rPr>
              <a:t>, 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i+2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1676400" y="45720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47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  <a:r>
              <a:rPr lang="en-US" sz="2800" dirty="0" smtClean="0"/>
              <a:t>Hence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Goal is to show that 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+2</a:t>
            </a:r>
            <a:r>
              <a:rPr lang="en-US" sz="2800" dirty="0" smtClean="0"/>
              <a:t> 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Then </a:t>
            </a:r>
            <a:r>
              <a:rPr lang="en-US" sz="2800" dirty="0">
                <a:solidFill>
                  <a:srgbClr val="000000"/>
                </a:solidFill>
              </a:rPr>
              <a:t>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x </a:t>
            </a:r>
            <a:r>
              <a:rPr lang="en-US" sz="2400" dirty="0">
                <a:solidFill>
                  <a:schemeClr val="accent3"/>
                </a:solidFill>
              </a:rPr>
              <a:t>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i+2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rgbClr val="C32D2E"/>
                </a:solidFill>
              </a:rPr>
              <a:t>) = 1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Define </a:t>
            </a:r>
            <a:r>
              <a:rPr lang="en-US" sz="2400" dirty="0" smtClean="0">
                <a:solidFill>
                  <a:srgbClr val="C32D2E"/>
                </a:solidFill>
              </a:rPr>
              <a:t>L’ = </a:t>
            </a:r>
            <a:r>
              <a:rPr lang="en-US" sz="2400" dirty="0" smtClean="0">
                <a:solidFill>
                  <a:srgbClr val="000000"/>
                </a:solidFill>
              </a:rPr>
              <a:t>{</a:t>
            </a:r>
            <a:r>
              <a:rPr lang="en-US" sz="2400" dirty="0" smtClean="0">
                <a:solidFill>
                  <a:srgbClr val="C32D2E"/>
                </a:solidFill>
              </a:rPr>
              <a:t>(x, 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: 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i+2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rgbClr val="C32D2E"/>
                </a:solidFill>
              </a:rPr>
              <a:t>) = 1</a:t>
            </a:r>
            <a:r>
              <a:rPr lang="en-US" sz="2400" dirty="0" smtClean="0">
                <a:solidFill>
                  <a:srgbClr val="000000"/>
                </a:solidFill>
              </a:rPr>
              <a:t>}</a:t>
            </a:r>
            <a:endParaRPr lang="en-US" sz="24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1676400" y="45720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61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  <a:r>
              <a:rPr lang="en-US" sz="2800" dirty="0" smtClean="0"/>
              <a:t>Hence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Goal is to show that 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+2</a:t>
            </a:r>
            <a:r>
              <a:rPr lang="en-US" sz="2800" dirty="0" smtClean="0"/>
              <a:t> 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Then </a:t>
            </a:r>
            <a:r>
              <a:rPr lang="en-US" sz="2800" dirty="0">
                <a:solidFill>
                  <a:srgbClr val="000000"/>
                </a:solidFill>
              </a:rPr>
              <a:t>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x </a:t>
            </a:r>
            <a:r>
              <a:rPr lang="en-US" sz="2400" dirty="0">
                <a:solidFill>
                  <a:schemeClr val="accent3"/>
                </a:solidFill>
              </a:rPr>
              <a:t>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i+2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rgbClr val="C32D2E"/>
                </a:solidFill>
              </a:rPr>
              <a:t>) = 1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Clearly, </a:t>
            </a:r>
            <a:r>
              <a:rPr lang="en-US" sz="2800" dirty="0" smtClean="0">
                <a:solidFill>
                  <a:srgbClr val="C32D2E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 </a:t>
            </a:r>
            <a:r>
              <a:rPr lang="en-US" sz="2800" dirty="0" smtClean="0"/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1676400" y="45720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51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  <a:r>
              <a:rPr lang="en-US" sz="2800" dirty="0" smtClean="0"/>
              <a:t>Hence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Goal is to show that 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+2</a:t>
            </a:r>
            <a:r>
              <a:rPr lang="en-US" sz="2800" dirty="0" smtClean="0"/>
              <a:t> 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Then </a:t>
            </a:r>
            <a:r>
              <a:rPr lang="en-US" sz="2800" dirty="0">
                <a:solidFill>
                  <a:srgbClr val="000000"/>
                </a:solidFill>
              </a:rPr>
              <a:t>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x </a:t>
            </a:r>
            <a:r>
              <a:rPr lang="en-US" sz="2400" dirty="0">
                <a:solidFill>
                  <a:schemeClr val="accent3"/>
                </a:solidFill>
              </a:rPr>
              <a:t>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i+2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rgbClr val="C32D2E"/>
                </a:solidFill>
              </a:rPr>
              <a:t>) = 1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Also, </a:t>
            </a:r>
            <a:r>
              <a:rPr lang="en-US" sz="2400" dirty="0">
                <a:solidFill>
                  <a:schemeClr val="accent3"/>
                </a:solidFill>
              </a:rPr>
              <a:t>x ∈ L     </a:t>
            </a:r>
            <a:r>
              <a:rPr lang="en-US" sz="2400" dirty="0" smtClean="0">
                <a:solidFill>
                  <a:schemeClr val="accent3"/>
                </a:solidFill>
              </a:rPr>
              <a:t>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  </a:t>
            </a:r>
            <a:r>
              <a:rPr lang="en-US" sz="2400" dirty="0" err="1" smtClean="0">
                <a:solidFill>
                  <a:srgbClr val="000000"/>
                </a:solidFill>
              </a:rPr>
              <a:t>s.t.</a:t>
            </a:r>
            <a:r>
              <a:rPr lang="en-US" sz="2400" dirty="0" smtClean="0">
                <a:solidFill>
                  <a:schemeClr val="accent3"/>
                </a:solidFill>
              </a:rPr>
              <a:t>  (x, 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chemeClr val="accent3"/>
                </a:solidFill>
              </a:rPr>
              <a:t>) ∈ </a:t>
            </a:r>
            <a:r>
              <a:rPr lang="en-US" sz="2400" dirty="0" smtClean="0">
                <a:solidFill>
                  <a:srgbClr val="C32D2E"/>
                </a:solidFill>
              </a:rPr>
              <a:t>L’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r>
              <a:rPr lang="en-US" sz="2400" dirty="0" smtClean="0"/>
              <a:t> 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1676400" y="45720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2438400" y="5562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33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Problems outside NP &amp; co-NP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There are decision problems that don’t appear to be  captured by </a:t>
            </a:r>
            <a:r>
              <a:rPr lang="en-US" sz="2800" dirty="0" err="1" smtClean="0"/>
              <a:t>nondeterminism</a:t>
            </a:r>
            <a:r>
              <a:rPr lang="en-US" sz="2800" dirty="0" smtClean="0"/>
              <a:t> alone (i.e. with a single 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/>
              <a:t> quantifier), unlike problems in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co-NP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Example.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</a:t>
            </a:r>
            <a:r>
              <a:rPr lang="en-US" sz="2800" dirty="0" err="1" smtClean="0">
                <a:solidFill>
                  <a:schemeClr val="accent3"/>
                </a:solidFill>
              </a:rPr>
              <a:t>Eq</a:t>
            </a:r>
            <a:r>
              <a:rPr lang="en-US" sz="2800" dirty="0" smtClean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= {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 err="1" smtClean="0">
                <a:solidFill>
                  <a:srgbClr val="C32D2E"/>
                </a:solidFill>
              </a:rPr>
              <a:t>ϕ,k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: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 is a DNF and </a:t>
            </a:r>
            <a:r>
              <a:rPr lang="en-US" sz="2800" u="sng" dirty="0" smtClean="0">
                <a:solidFill>
                  <a:srgbClr val="000000"/>
                </a:solidFill>
              </a:rPr>
              <a:t>there’s</a:t>
            </a:r>
            <a:r>
              <a:rPr lang="en-US" sz="2800" dirty="0" smtClean="0">
                <a:solidFill>
                  <a:srgbClr val="000000"/>
                </a:solidFill>
              </a:rPr>
              <a:t> a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                 of size </a:t>
            </a:r>
            <a:r>
              <a:rPr lang="en-US" sz="2800" dirty="0" smtClean="0">
                <a:solidFill>
                  <a:srgbClr val="C32D2E"/>
                </a:solidFill>
              </a:rPr>
              <a:t>≤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that is </a:t>
            </a:r>
            <a:r>
              <a:rPr lang="en-US" sz="2800" u="sng" dirty="0" smtClean="0">
                <a:solidFill>
                  <a:srgbClr val="000000"/>
                </a:solidFill>
              </a:rPr>
              <a:t>equivalent</a:t>
            </a:r>
            <a:r>
              <a:rPr lang="en-US" sz="2800" dirty="0" smtClean="0">
                <a:solidFill>
                  <a:srgbClr val="000000"/>
                </a:solidFill>
              </a:rPr>
              <a:t> to </a:t>
            </a:r>
            <a:r>
              <a:rPr lang="en-US" sz="2800" dirty="0" err="1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 err="1">
                <a:solidFill>
                  <a:schemeClr val="accent3"/>
                </a:solidFill>
              </a:rPr>
              <a:t>Eq</a:t>
            </a:r>
            <a:r>
              <a:rPr lang="en-US" sz="2800" dirty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in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? …if we give a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 a certificate, it is not clear how to efficiently verify that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are equivalent.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24207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  <a:r>
              <a:rPr lang="en-US" sz="2800" dirty="0" smtClean="0"/>
              <a:t>Hence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Goal is to show that 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+2</a:t>
            </a:r>
            <a:r>
              <a:rPr lang="en-US" sz="2800" dirty="0" smtClean="0"/>
              <a:t> 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Then </a:t>
            </a:r>
            <a:r>
              <a:rPr lang="en-US" sz="2800" dirty="0">
                <a:solidFill>
                  <a:srgbClr val="000000"/>
                </a:solidFill>
              </a:rPr>
              <a:t>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x </a:t>
            </a:r>
            <a:r>
              <a:rPr lang="en-US" sz="2400" dirty="0">
                <a:solidFill>
                  <a:schemeClr val="accent3"/>
                </a:solidFill>
              </a:rPr>
              <a:t>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i+2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rgbClr val="C32D2E"/>
                </a:solidFill>
              </a:rPr>
              <a:t>) = 1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Also, </a:t>
            </a:r>
            <a:r>
              <a:rPr lang="en-US" sz="2400" dirty="0">
                <a:solidFill>
                  <a:schemeClr val="accent3"/>
                </a:solidFill>
              </a:rPr>
              <a:t>x ∈ L     </a:t>
            </a:r>
            <a:r>
              <a:rPr lang="en-US" sz="2400" dirty="0" smtClean="0">
                <a:solidFill>
                  <a:schemeClr val="accent3"/>
                </a:solidFill>
              </a:rPr>
              <a:t>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 </a:t>
            </a:r>
            <a:r>
              <a:rPr lang="en-US" sz="2400" dirty="0" smtClean="0">
                <a:solidFill>
                  <a:schemeClr val="accent3"/>
                </a:solidFill>
              </a:rPr>
              <a:t>∃v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…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v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N(</a:t>
            </a:r>
            <a:r>
              <a:rPr lang="en-US" sz="2400" dirty="0">
                <a:solidFill>
                  <a:srgbClr val="C32D2E"/>
                </a:solidFill>
              </a:rPr>
              <a:t>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,v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…</a:t>
            </a:r>
            <a:r>
              <a:rPr lang="en-US" sz="2400" dirty="0">
                <a:solidFill>
                  <a:srgbClr val="C32D2E"/>
                </a:solidFill>
              </a:rPr>
              <a:t>, </a:t>
            </a:r>
            <a:r>
              <a:rPr lang="en-US" sz="2400" dirty="0" smtClean="0">
                <a:solidFill>
                  <a:srgbClr val="C32D2E"/>
                </a:solidFill>
              </a:rPr>
              <a:t>v</a:t>
            </a:r>
            <a:r>
              <a:rPr lang="en-US" sz="2400" baseline="-25000" dirty="0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 where </a:t>
            </a:r>
            <a:r>
              <a:rPr lang="en-US" sz="2400" dirty="0" smtClean="0">
                <a:solidFill>
                  <a:schemeClr val="accent3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 is a poly-time TM.</a:t>
            </a:r>
            <a:r>
              <a:rPr lang="en-US" sz="2400" dirty="0" smtClean="0"/>
              <a:t> 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1676400" y="45720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2438400" y="5562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83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  <a:r>
              <a:rPr lang="en-US" sz="2800" dirty="0" smtClean="0"/>
              <a:t>Hence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Goal is to show that 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+2</a:t>
            </a:r>
            <a:r>
              <a:rPr lang="en-US" sz="2800" dirty="0" smtClean="0"/>
              <a:t> 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Then </a:t>
            </a:r>
            <a:r>
              <a:rPr lang="en-US" sz="2800" dirty="0">
                <a:solidFill>
                  <a:srgbClr val="000000"/>
                </a:solidFill>
              </a:rPr>
              <a:t>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x </a:t>
            </a:r>
            <a:r>
              <a:rPr lang="en-US" sz="2400" dirty="0">
                <a:solidFill>
                  <a:schemeClr val="accent3"/>
                </a:solidFill>
              </a:rPr>
              <a:t>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i+2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rgbClr val="C32D2E"/>
                </a:solidFill>
              </a:rPr>
              <a:t>) = 1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Also, </a:t>
            </a:r>
            <a:r>
              <a:rPr lang="en-US" sz="2400" dirty="0">
                <a:solidFill>
                  <a:schemeClr val="accent3"/>
                </a:solidFill>
              </a:rPr>
              <a:t>x ∈ L     </a:t>
            </a:r>
            <a:r>
              <a:rPr lang="en-US" sz="2400" dirty="0" smtClean="0">
                <a:solidFill>
                  <a:schemeClr val="accent3"/>
                </a:solidFill>
              </a:rPr>
              <a:t>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 </a:t>
            </a:r>
            <a:r>
              <a:rPr lang="en-US" sz="2400" dirty="0" smtClean="0">
                <a:solidFill>
                  <a:schemeClr val="accent3"/>
                </a:solidFill>
              </a:rPr>
              <a:t>∃v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…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v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N(</a:t>
            </a:r>
            <a:r>
              <a:rPr lang="en-US" sz="2400" dirty="0">
                <a:solidFill>
                  <a:srgbClr val="C32D2E"/>
                </a:solidFill>
              </a:rPr>
              <a:t>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,v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…</a:t>
            </a:r>
            <a:r>
              <a:rPr lang="en-US" sz="2400" dirty="0">
                <a:solidFill>
                  <a:srgbClr val="C32D2E"/>
                </a:solidFill>
              </a:rPr>
              <a:t>, </a:t>
            </a:r>
            <a:r>
              <a:rPr lang="en-US" sz="2400" dirty="0" smtClean="0">
                <a:solidFill>
                  <a:srgbClr val="C32D2E"/>
                </a:solidFill>
              </a:rPr>
              <a:t>v</a:t>
            </a:r>
            <a:r>
              <a:rPr lang="en-US" sz="2400" baseline="-25000" dirty="0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1676400" y="45720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2438400" y="5562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 rot="16200000">
            <a:off x="3238500" y="5448300"/>
            <a:ext cx="228599" cy="10668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438400" y="60314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Merge the quantifiers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05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  <a:r>
              <a:rPr lang="en-US" sz="2800" dirty="0" smtClean="0"/>
              <a:t>Hence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Goal is to show that 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+2</a:t>
            </a:r>
            <a:r>
              <a:rPr lang="en-US" sz="2800" dirty="0" smtClean="0"/>
              <a:t> 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Then </a:t>
            </a:r>
            <a:r>
              <a:rPr lang="en-US" sz="2800" dirty="0">
                <a:solidFill>
                  <a:srgbClr val="000000"/>
                </a:solidFill>
              </a:rPr>
              <a:t>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x </a:t>
            </a:r>
            <a:r>
              <a:rPr lang="en-US" sz="2400" dirty="0">
                <a:solidFill>
                  <a:schemeClr val="accent3"/>
                </a:solidFill>
              </a:rPr>
              <a:t>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i+2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rgbClr val="C32D2E"/>
                </a:solidFill>
              </a:rPr>
              <a:t>) = 1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Also, </a:t>
            </a:r>
            <a:r>
              <a:rPr lang="en-US" sz="2400" dirty="0">
                <a:solidFill>
                  <a:schemeClr val="accent3"/>
                </a:solidFill>
              </a:rPr>
              <a:t>x ∈ L     </a:t>
            </a:r>
            <a:r>
              <a:rPr lang="en-US" sz="2400" dirty="0" smtClean="0">
                <a:solidFill>
                  <a:schemeClr val="accent3"/>
                </a:solidFill>
              </a:rPr>
              <a:t> ∃v’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…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v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N(</a:t>
            </a:r>
            <a:r>
              <a:rPr lang="en-US" sz="2400" dirty="0">
                <a:solidFill>
                  <a:srgbClr val="C32D2E"/>
                </a:solidFill>
              </a:rPr>
              <a:t>x, </a:t>
            </a:r>
            <a:r>
              <a:rPr lang="en-US" sz="2400" dirty="0" smtClean="0">
                <a:solidFill>
                  <a:srgbClr val="C32D2E"/>
                </a:solidFill>
              </a:rPr>
              <a:t>v’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…</a:t>
            </a:r>
            <a:r>
              <a:rPr lang="en-US" sz="2400" dirty="0">
                <a:solidFill>
                  <a:srgbClr val="C32D2E"/>
                </a:solidFill>
              </a:rPr>
              <a:t>, </a:t>
            </a:r>
            <a:r>
              <a:rPr lang="en-US" sz="2400" dirty="0" smtClean="0">
                <a:solidFill>
                  <a:srgbClr val="C32D2E"/>
                </a:solidFill>
              </a:rPr>
              <a:t>v</a:t>
            </a:r>
            <a:r>
              <a:rPr lang="en-US" sz="2400" baseline="-25000" dirty="0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1676400" y="45720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2438400" y="5562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4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</a:t>
            </a:r>
            <a:r>
              <a:rPr lang="en-US" sz="2800" dirty="0" smtClean="0"/>
              <a:t>. </a:t>
            </a:r>
            <a:r>
              <a:rPr lang="en-US" sz="2800" dirty="0" smtClean="0"/>
              <a:t>Hence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Goal is to show that 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+2</a:t>
            </a:r>
            <a:r>
              <a:rPr lang="en-US" sz="2800" dirty="0" smtClean="0"/>
              <a:t> 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Then </a:t>
            </a:r>
            <a:r>
              <a:rPr lang="en-US" sz="2800" dirty="0">
                <a:solidFill>
                  <a:srgbClr val="000000"/>
                </a:solidFill>
              </a:rPr>
              <a:t>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x </a:t>
            </a:r>
            <a:r>
              <a:rPr lang="en-US" sz="2400" dirty="0">
                <a:solidFill>
                  <a:schemeClr val="accent3"/>
                </a:solidFill>
              </a:rPr>
              <a:t>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i+2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i+2</a:t>
            </a:r>
            <a:r>
              <a:rPr lang="en-US" sz="2400" dirty="0">
                <a:solidFill>
                  <a:srgbClr val="C32D2E"/>
                </a:solidFill>
              </a:rPr>
              <a:t>) = 1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Hence,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1676400" y="45720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72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84545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660066"/>
                </a:solidFill>
              </a:rPr>
              <a:t>Proof</a:t>
            </a:r>
            <a:r>
              <a:rPr lang="en-US" sz="2800" dirty="0"/>
              <a:t>. </a:t>
            </a:r>
            <a:r>
              <a:rPr lang="en-US" sz="2800" dirty="0" smtClean="0"/>
              <a:t> Goal </a:t>
            </a:r>
            <a:r>
              <a:rPr lang="en-US" sz="2800" dirty="0"/>
              <a:t>is to show that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/>
              <a:t> 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6019800" y="22098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52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660066"/>
                </a:solidFill>
              </a:rPr>
              <a:t>Proof</a:t>
            </a:r>
            <a:r>
              <a:rPr lang="en-US" sz="2800" dirty="0"/>
              <a:t>. </a:t>
            </a:r>
            <a:r>
              <a:rPr lang="en-US" sz="2800" dirty="0" smtClean="0"/>
              <a:t> Goal </a:t>
            </a:r>
            <a:r>
              <a:rPr lang="en-US" sz="2800" dirty="0"/>
              <a:t>is to show that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/>
              <a:t> 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. 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chemeClr val="accent3"/>
                </a:solidFill>
              </a:rPr>
              <a:t>   x 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i+1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6019800" y="22098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676400" y="4038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70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660066"/>
                </a:solidFill>
              </a:rPr>
              <a:t>Proof</a:t>
            </a:r>
            <a:r>
              <a:rPr lang="en-US" sz="2800" dirty="0"/>
              <a:t>. </a:t>
            </a:r>
            <a:r>
              <a:rPr lang="en-US" sz="2800" dirty="0" smtClean="0"/>
              <a:t> Goal </a:t>
            </a:r>
            <a:r>
              <a:rPr lang="en-US" sz="2800" dirty="0"/>
              <a:t>is to show that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/>
              <a:t> 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. 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chemeClr val="accent3"/>
                </a:solidFill>
              </a:rPr>
              <a:t>   x 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i+1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000000"/>
                </a:solidFill>
              </a:rPr>
              <a:t>Define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C32D2E"/>
                </a:solidFill>
              </a:rPr>
              <a:t>L’ = </a:t>
            </a:r>
            <a:r>
              <a:rPr lang="en-US" sz="2400" dirty="0">
                <a:solidFill>
                  <a:srgbClr val="000000"/>
                </a:solidFill>
              </a:rPr>
              <a:t>{</a:t>
            </a:r>
            <a:r>
              <a:rPr lang="en-US" sz="2400" dirty="0">
                <a:solidFill>
                  <a:srgbClr val="C32D2E"/>
                </a:solidFill>
              </a:rPr>
              <a:t>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)</a:t>
            </a:r>
            <a:r>
              <a:rPr lang="en-US" sz="2400" dirty="0">
                <a:solidFill>
                  <a:srgbClr val="000000"/>
                </a:solidFill>
              </a:rPr>
              <a:t>: 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i+1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 </a:t>
            </a:r>
            <a:r>
              <a:rPr lang="en-US" sz="2400" dirty="0" err="1" smtClean="0"/>
              <a:t>s.t.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6019800" y="22098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676400" y="4038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35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660066"/>
                </a:solidFill>
              </a:rPr>
              <a:t>Proof</a:t>
            </a:r>
            <a:r>
              <a:rPr lang="en-US" sz="2800" dirty="0"/>
              <a:t>. </a:t>
            </a:r>
            <a:r>
              <a:rPr lang="en-US" sz="2800" dirty="0" smtClean="0"/>
              <a:t> Goal </a:t>
            </a:r>
            <a:r>
              <a:rPr lang="en-US" sz="2800" dirty="0"/>
              <a:t>is to show that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/>
              <a:t> 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. 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chemeClr val="accent3"/>
                </a:solidFill>
              </a:rPr>
              <a:t>   x 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i+1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000000"/>
                </a:solidFill>
              </a:rPr>
              <a:t>Clearly, </a:t>
            </a:r>
            <a:r>
              <a:rPr lang="en-US" sz="2800" dirty="0">
                <a:solidFill>
                  <a:srgbClr val="C32D2E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r>
              <a:rPr lang="en-US" sz="2800" dirty="0"/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6019800" y="22098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676400" y="4038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31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660066"/>
                </a:solidFill>
              </a:rPr>
              <a:t>Proof</a:t>
            </a:r>
            <a:r>
              <a:rPr lang="en-US" sz="2800" dirty="0"/>
              <a:t>. </a:t>
            </a:r>
            <a:r>
              <a:rPr lang="en-US" sz="2800" dirty="0" smtClean="0"/>
              <a:t> Goal </a:t>
            </a:r>
            <a:r>
              <a:rPr lang="en-US" sz="2800" dirty="0"/>
              <a:t>is to show that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/>
              <a:t> 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. 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chemeClr val="accent3"/>
                </a:solidFill>
              </a:rPr>
              <a:t>   x 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i+1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000000"/>
                </a:solidFill>
              </a:rPr>
              <a:t>Also, </a:t>
            </a:r>
            <a:r>
              <a:rPr lang="en-US" sz="2400" dirty="0">
                <a:solidFill>
                  <a:schemeClr val="accent3"/>
                </a:solidFill>
              </a:rPr>
              <a:t>x ∈ L      ∃u</a:t>
            </a:r>
            <a:r>
              <a:rPr lang="en-US" sz="2400" baseline="-25000" dirty="0">
                <a:solidFill>
                  <a:schemeClr val="accent3"/>
                </a:solidFill>
              </a:rPr>
              <a:t>1  </a:t>
            </a:r>
            <a:r>
              <a:rPr lang="en-US" sz="2400" dirty="0" err="1">
                <a:solidFill>
                  <a:srgbClr val="000000"/>
                </a:solidFill>
              </a:rPr>
              <a:t>s.t.</a:t>
            </a:r>
            <a:r>
              <a:rPr lang="en-US" sz="2400" dirty="0">
                <a:solidFill>
                  <a:schemeClr val="accent3"/>
                </a:solidFill>
              </a:rPr>
              <a:t>  (x, 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chemeClr val="accent3"/>
                </a:solidFill>
              </a:rPr>
              <a:t>) ∈ </a:t>
            </a:r>
            <a:r>
              <a:rPr lang="en-US" sz="2400" dirty="0">
                <a:solidFill>
                  <a:srgbClr val="C32D2E"/>
                </a:solidFill>
              </a:rPr>
              <a:t>L’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r>
              <a:rPr lang="en-US" sz="2400" dirty="0"/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6019800" y="22098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676400" y="4038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-Right Arrow 5"/>
          <p:cNvSpPr/>
          <p:nvPr/>
        </p:nvSpPr>
        <p:spPr>
          <a:xfrm>
            <a:off x="2438400" y="50292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30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4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13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660066"/>
                </a:solidFill>
              </a:rPr>
              <a:t>Proof</a:t>
            </a:r>
            <a:r>
              <a:rPr lang="en-US" sz="2800" dirty="0"/>
              <a:t>. </a:t>
            </a:r>
            <a:r>
              <a:rPr lang="en-US" sz="2800" dirty="0" smtClean="0"/>
              <a:t> Goal </a:t>
            </a:r>
            <a:r>
              <a:rPr lang="en-US" sz="2800" dirty="0"/>
              <a:t>is to show that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/>
              <a:t> 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. 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chemeClr val="accent3"/>
                </a:solidFill>
              </a:rPr>
              <a:t>   x 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i+1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000000"/>
                </a:solidFill>
              </a:rPr>
              <a:t>Also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     ∃u</a:t>
            </a:r>
            <a:r>
              <a:rPr lang="en-US" sz="2400" baseline="-25000" dirty="0">
                <a:solidFill>
                  <a:schemeClr val="accent3"/>
                </a:solidFill>
              </a:rPr>
              <a:t>1 </a:t>
            </a:r>
            <a:r>
              <a:rPr lang="en-US" sz="2400" dirty="0">
                <a:solidFill>
                  <a:schemeClr val="accent3"/>
                </a:solidFill>
              </a:rPr>
              <a:t>∃v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v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 err="1">
                <a:solidFill>
                  <a:srgbClr val="C32D2E"/>
                </a:solidFill>
              </a:rPr>
              <a:t>Q</a:t>
            </a:r>
            <a:r>
              <a:rPr lang="en-US" sz="2400" baseline="-25000" dirty="0" err="1">
                <a:solidFill>
                  <a:srgbClr val="C32D2E"/>
                </a:solidFill>
              </a:rPr>
              <a:t>i</a:t>
            </a:r>
            <a:r>
              <a:rPr lang="en-US" sz="2400" dirty="0" err="1">
                <a:solidFill>
                  <a:schemeClr val="accent3"/>
                </a:solidFill>
              </a:rPr>
              <a:t>v</a:t>
            </a:r>
            <a:r>
              <a:rPr lang="en-US" sz="2400" baseline="-25000" dirty="0" err="1">
                <a:solidFill>
                  <a:schemeClr val="accent3"/>
                </a:solidFill>
              </a:rPr>
              <a:t>i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C32D2E"/>
                </a:solidFill>
              </a:rPr>
              <a:t>N(x,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,v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…, v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dirty="0">
                <a:solidFill>
                  <a:srgbClr val="C32D2E"/>
                </a:solidFill>
              </a:rPr>
              <a:t>) = 1</a:t>
            </a:r>
            <a:r>
              <a:rPr lang="en-US" sz="2400" dirty="0">
                <a:solidFill>
                  <a:srgbClr val="000000"/>
                </a:solidFill>
              </a:rPr>
              <a:t>, where </a:t>
            </a:r>
            <a:r>
              <a:rPr lang="en-US" sz="2400" dirty="0">
                <a:solidFill>
                  <a:schemeClr val="accent3"/>
                </a:solidFill>
              </a:rPr>
              <a:t>N</a:t>
            </a:r>
            <a:r>
              <a:rPr lang="en-US" sz="2400" dirty="0">
                <a:solidFill>
                  <a:srgbClr val="000000"/>
                </a:solidFill>
              </a:rPr>
              <a:t> is a poly-time TM.</a:t>
            </a:r>
            <a:r>
              <a:rPr lang="en-US" sz="2400" dirty="0"/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6019800" y="22098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676400" y="4038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-Right Arrow 5"/>
          <p:cNvSpPr/>
          <p:nvPr/>
        </p:nvSpPr>
        <p:spPr>
          <a:xfrm>
            <a:off x="2438400" y="50292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34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660066"/>
                </a:solidFill>
              </a:rPr>
              <a:t>Proof</a:t>
            </a:r>
            <a:r>
              <a:rPr lang="en-US" sz="2800" dirty="0"/>
              <a:t>. </a:t>
            </a:r>
            <a:r>
              <a:rPr lang="en-US" sz="2800" dirty="0" smtClean="0"/>
              <a:t> Goal </a:t>
            </a:r>
            <a:r>
              <a:rPr lang="en-US" sz="2800" dirty="0"/>
              <a:t>is to show that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/>
              <a:t> 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. 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chemeClr val="accent3"/>
                </a:solidFill>
              </a:rPr>
              <a:t>   x 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i+1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000000"/>
                </a:solidFill>
              </a:rPr>
              <a:t>Also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     ∃u</a:t>
            </a:r>
            <a:r>
              <a:rPr lang="en-US" sz="2400" baseline="-25000" dirty="0">
                <a:solidFill>
                  <a:schemeClr val="accent3"/>
                </a:solidFill>
              </a:rPr>
              <a:t>1 </a:t>
            </a:r>
            <a:r>
              <a:rPr lang="en-US" sz="2400" dirty="0">
                <a:solidFill>
                  <a:schemeClr val="accent3"/>
                </a:solidFill>
              </a:rPr>
              <a:t>∃v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v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 err="1">
                <a:solidFill>
                  <a:srgbClr val="C32D2E"/>
                </a:solidFill>
              </a:rPr>
              <a:t>Q</a:t>
            </a:r>
            <a:r>
              <a:rPr lang="en-US" sz="2400" baseline="-25000" dirty="0" err="1">
                <a:solidFill>
                  <a:srgbClr val="C32D2E"/>
                </a:solidFill>
              </a:rPr>
              <a:t>i</a:t>
            </a:r>
            <a:r>
              <a:rPr lang="en-US" sz="2400" dirty="0" err="1">
                <a:solidFill>
                  <a:schemeClr val="accent3"/>
                </a:solidFill>
              </a:rPr>
              <a:t>v</a:t>
            </a:r>
            <a:r>
              <a:rPr lang="en-US" sz="2400" baseline="-25000" dirty="0" err="1">
                <a:solidFill>
                  <a:schemeClr val="accent3"/>
                </a:solidFill>
              </a:rPr>
              <a:t>i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C32D2E"/>
                </a:solidFill>
              </a:rPr>
              <a:t>N(x,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,v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…, v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dirty="0">
                <a:solidFill>
                  <a:srgbClr val="C32D2E"/>
                </a:solidFill>
              </a:rPr>
              <a:t>) 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6019800" y="22098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676400" y="4038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-Right Arrow 5"/>
          <p:cNvSpPr/>
          <p:nvPr/>
        </p:nvSpPr>
        <p:spPr>
          <a:xfrm>
            <a:off x="2438400" y="50292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16200000">
            <a:off x="3314700" y="4914900"/>
            <a:ext cx="228599" cy="10668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14600" y="54980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Merge the quantifiers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302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660066"/>
                </a:solidFill>
              </a:rPr>
              <a:t>Proof</a:t>
            </a:r>
            <a:r>
              <a:rPr lang="en-US" sz="2800" dirty="0"/>
              <a:t>. </a:t>
            </a:r>
            <a:r>
              <a:rPr lang="en-US" sz="2800" dirty="0" smtClean="0"/>
              <a:t> Goal </a:t>
            </a:r>
            <a:r>
              <a:rPr lang="en-US" sz="2800" dirty="0"/>
              <a:t>is to show that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/>
              <a:t> 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. 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chemeClr val="accent3"/>
                </a:solidFill>
              </a:rPr>
              <a:t>   x 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i+1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000000"/>
                </a:solidFill>
              </a:rPr>
              <a:t>Also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    </a:t>
            </a:r>
            <a:r>
              <a:rPr lang="en-US" sz="2400" dirty="0" smtClean="0">
                <a:solidFill>
                  <a:schemeClr val="accent3"/>
                </a:solidFill>
              </a:rPr>
              <a:t> ∃v’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v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 err="1">
                <a:solidFill>
                  <a:srgbClr val="C32D2E"/>
                </a:solidFill>
              </a:rPr>
              <a:t>Q</a:t>
            </a:r>
            <a:r>
              <a:rPr lang="en-US" sz="2400" baseline="-25000" dirty="0" err="1">
                <a:solidFill>
                  <a:srgbClr val="C32D2E"/>
                </a:solidFill>
              </a:rPr>
              <a:t>i</a:t>
            </a:r>
            <a:r>
              <a:rPr lang="en-US" sz="2400" dirty="0" err="1">
                <a:solidFill>
                  <a:schemeClr val="accent3"/>
                </a:solidFill>
              </a:rPr>
              <a:t>v</a:t>
            </a:r>
            <a:r>
              <a:rPr lang="en-US" sz="2400" baseline="-25000" dirty="0" err="1">
                <a:solidFill>
                  <a:schemeClr val="accent3"/>
                </a:solidFill>
              </a:rPr>
              <a:t>i</a:t>
            </a: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C32D2E"/>
                </a:solidFill>
              </a:rPr>
              <a:t>N(x, </a:t>
            </a:r>
            <a:r>
              <a:rPr lang="en-US" sz="2400" dirty="0" smtClean="0">
                <a:solidFill>
                  <a:srgbClr val="C32D2E"/>
                </a:solidFill>
              </a:rPr>
              <a:t>v’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…, v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dirty="0">
                <a:solidFill>
                  <a:srgbClr val="C32D2E"/>
                </a:solidFill>
              </a:rPr>
              <a:t>) 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6019800" y="22098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676400" y="4038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-Right Arrow 5"/>
          <p:cNvSpPr/>
          <p:nvPr/>
        </p:nvSpPr>
        <p:spPr>
          <a:xfrm>
            <a:off x="2438400" y="50292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29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PH collapse theorems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dirty="0" smtClean="0"/>
              <a:t>If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660066"/>
                </a:solidFill>
              </a:rPr>
              <a:t>Proof</a:t>
            </a:r>
            <a:r>
              <a:rPr lang="en-US" sz="2800" dirty="0"/>
              <a:t>. </a:t>
            </a:r>
            <a:r>
              <a:rPr lang="en-US" sz="2800" dirty="0" smtClean="0"/>
              <a:t> Goal </a:t>
            </a:r>
            <a:r>
              <a:rPr lang="en-US" sz="2800" dirty="0"/>
              <a:t>is to show that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/>
              <a:t> 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Let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. 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chemeClr val="accent3"/>
                </a:solidFill>
              </a:rPr>
              <a:t>   x 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>
                <a:solidFill>
                  <a:srgbClr val="C32D2E"/>
                </a:solidFill>
              </a:rPr>
              <a:t>Q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i+1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u</a:t>
            </a:r>
            <a:r>
              <a:rPr lang="en-US" sz="2400" baseline="-25000" dirty="0">
                <a:solidFill>
                  <a:srgbClr val="C32D2E"/>
                </a:solidFill>
              </a:rPr>
              <a:t>i</a:t>
            </a:r>
            <a:r>
              <a:rPr lang="en-US" sz="2400" baseline="-25000" dirty="0" smtClean="0">
                <a:solidFill>
                  <a:srgbClr val="C32D2E"/>
                </a:solidFill>
              </a:rPr>
              <a:t>+1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rgbClr val="000000"/>
                </a:solidFill>
              </a:rPr>
              <a:t>Hence,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 language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 </a:t>
            </a:r>
            <a:endParaRPr lang="en-US" sz="2800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6019800" y="22098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1676400" y="40386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72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PH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Recall, to define completeness of a complexity class, we need an appropriate notion of a </a:t>
            </a:r>
            <a:r>
              <a:rPr lang="en-US" sz="2800" i="1" u="sng" dirty="0"/>
              <a:t>reduction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What kind of reductions will be suitable is guided by </a:t>
            </a:r>
            <a:r>
              <a:rPr lang="en-US" sz="2800" i="1" u="sng" dirty="0"/>
              <a:t>a complexity question</a:t>
            </a:r>
            <a:r>
              <a:rPr lang="en-US" sz="2800" dirty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Is </a:t>
            </a:r>
            <a:r>
              <a:rPr lang="en-US" sz="2800" dirty="0">
                <a:solidFill>
                  <a:srgbClr val="0000FF"/>
                </a:solidFill>
              </a:rPr>
              <a:t>P =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/>
              <a:t> </a:t>
            </a:r>
            <a:r>
              <a:rPr lang="en-US" sz="2800" dirty="0"/>
              <a:t>? …use poly-time Karp reduction!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Definition.  </a:t>
            </a:r>
            <a:r>
              <a:rPr lang="en-US" sz="2800" dirty="0"/>
              <a:t>A language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is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PH-</a:t>
            </a:r>
            <a:r>
              <a:rPr lang="en-US" sz="2800" i="1" dirty="0">
                <a:solidFill>
                  <a:srgbClr val="3366FF"/>
                </a:solidFill>
              </a:rPr>
              <a:t>hard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if for every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PH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C0000"/>
                </a:solidFill>
              </a:rPr>
              <a:t>L ≤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p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rgbClr val="CC0000"/>
                </a:solidFill>
              </a:rPr>
              <a:t>’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000000"/>
                </a:solidFill>
              </a:rPr>
              <a:t>Further, </a:t>
            </a:r>
            <a:r>
              <a:rPr lang="en-US" sz="2800" dirty="0"/>
              <a:t>if</a:t>
            </a:r>
            <a:r>
              <a:rPr lang="en-US" sz="2800" dirty="0">
                <a:solidFill>
                  <a:srgbClr val="CC0000"/>
                </a:solidFill>
              </a:rPr>
              <a:t> L’ </a:t>
            </a:r>
            <a:r>
              <a:rPr lang="en-US" sz="2800" dirty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PH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then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PH-</a:t>
            </a:r>
            <a:r>
              <a:rPr lang="en-US" sz="2800" i="1" dirty="0">
                <a:solidFill>
                  <a:srgbClr val="3366FF"/>
                </a:solidFill>
              </a:rPr>
              <a:t>complete</a:t>
            </a:r>
            <a:r>
              <a:rPr lang="en-U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7889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PH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Fact.</a:t>
            </a:r>
            <a:r>
              <a:rPr lang="en-US" sz="2800" dirty="0" smtClean="0"/>
              <a:t> If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poly-time reducible to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      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(we’ve seen a similar fact for NP)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386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PH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Fact.</a:t>
            </a:r>
            <a:r>
              <a:rPr lang="en-US" sz="2800" dirty="0" smtClean="0"/>
              <a:t> If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poly-time reducible to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      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(we’ve seen a similar fact for NP)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Observation.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/>
              <a:t> has a complete problem then </a:t>
            </a:r>
            <a:r>
              <a:rPr lang="en-US" sz="2800" dirty="0">
                <a:solidFill>
                  <a:srgbClr val="0000FF"/>
                </a:solidFill>
              </a:rPr>
              <a:t>PH</a:t>
            </a:r>
            <a:r>
              <a:rPr lang="en-US" sz="2800" dirty="0"/>
              <a:t> </a:t>
            </a:r>
            <a:r>
              <a:rPr lang="en-US" sz="2800" dirty="0" smtClean="0"/>
              <a:t> collapses.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</a:t>
            </a:r>
            <a:r>
              <a:rPr lang="en-US" sz="2800" i="1" dirty="0" smtClean="0">
                <a:solidFill>
                  <a:srgbClr val="0000FF"/>
                </a:solidFill>
              </a:rPr>
              <a:t>PH-complete</a:t>
            </a:r>
            <a:r>
              <a:rPr lang="en-US" sz="2800" dirty="0" smtClean="0"/>
              <a:t> then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/>
              <a:t> for some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. Now use the above fact to infer that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42130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PH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Fact.</a:t>
            </a:r>
            <a:r>
              <a:rPr lang="en-US" sz="2800" dirty="0" smtClean="0"/>
              <a:t> If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poly-time reducible to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      </a:t>
            </a:r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(we’ve seen a similar fact for NP)</a:t>
            </a:r>
            <a:endParaRPr lang="en-US" sz="2800" dirty="0">
              <a:solidFill>
                <a:schemeClr val="bg1">
                  <a:lumMod val="75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Corollary.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PH </a:t>
            </a:r>
            <a:r>
              <a:rPr lang="en-US" sz="2800" b="1" dirty="0" smtClean="0">
                <a:solidFill>
                  <a:srgbClr val="CC0000"/>
                </a:solidFill>
              </a:rPr>
              <a:t>⊊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 unless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/>
              <a:t> collapses.</a:t>
            </a:r>
          </a:p>
        </p:txBody>
      </p:sp>
      <p:sp>
        <p:nvSpPr>
          <p:cNvPr id="9" name="Oval 8"/>
          <p:cNvSpPr/>
          <p:nvPr/>
        </p:nvSpPr>
        <p:spPr>
          <a:xfrm>
            <a:off x="4495800" y="2971800"/>
            <a:ext cx="2362200" cy="36576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84800" y="29718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11" name="Oval 10"/>
          <p:cNvSpPr/>
          <p:nvPr/>
        </p:nvSpPr>
        <p:spPr>
          <a:xfrm>
            <a:off x="4495800" y="3352800"/>
            <a:ext cx="2362200" cy="32766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181600" y="3429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13" name="Oval 12"/>
          <p:cNvSpPr/>
          <p:nvPr/>
        </p:nvSpPr>
        <p:spPr>
          <a:xfrm>
            <a:off x="4572000" y="3810000"/>
            <a:ext cx="2209800" cy="28194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84800" y="379089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PH</a:t>
            </a:r>
            <a:endParaRPr lang="en-US" sz="2000" dirty="0"/>
          </a:p>
        </p:txBody>
      </p:sp>
      <p:sp>
        <p:nvSpPr>
          <p:cNvPr id="19" name="Oval 18"/>
          <p:cNvSpPr/>
          <p:nvPr/>
        </p:nvSpPr>
        <p:spPr>
          <a:xfrm rot="19811939">
            <a:off x="4718394" y="4567938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rot="1765352">
            <a:off x="5349415" y="4572863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257800" y="5562600"/>
            <a:ext cx="838200" cy="1143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749872" y="4917204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5969072" y="4917204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5511872" y="55626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25" name="Oval 24"/>
          <p:cNvSpPr/>
          <p:nvPr/>
        </p:nvSpPr>
        <p:spPr>
          <a:xfrm>
            <a:off x="5410200" y="59436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486400" y="594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27" name="Oval 26"/>
          <p:cNvSpPr/>
          <p:nvPr/>
        </p:nvSpPr>
        <p:spPr>
          <a:xfrm>
            <a:off x="5486400" y="62484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562600" y="63524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2918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</a:t>
            </a:r>
            <a:r>
              <a:rPr lang="en-US" dirty="0">
                <a:solidFill>
                  <a:srgbClr val="800000"/>
                </a:solidFill>
              </a:rPr>
              <a:t>∑</a:t>
            </a:r>
            <a:r>
              <a:rPr lang="en-US" baseline="-25000" dirty="0" err="1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Recall, to define completeness of a complexity class, we need an appropriate notion of a </a:t>
            </a:r>
            <a:r>
              <a:rPr lang="en-US" sz="2800" i="1" u="sng" dirty="0"/>
              <a:t>reduction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What kind of reductions will be suitable is guided by </a:t>
            </a:r>
            <a:r>
              <a:rPr lang="en-US" sz="2800" i="1" u="sng" dirty="0"/>
              <a:t>a complexity question</a:t>
            </a:r>
            <a:r>
              <a:rPr lang="en-US" sz="2800" dirty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Is </a:t>
            </a:r>
            <a:r>
              <a:rPr lang="en-US" sz="2800" dirty="0">
                <a:solidFill>
                  <a:srgbClr val="0000FF"/>
                </a:solidFill>
              </a:rPr>
              <a:t>P = 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/>
              <a:t>? …use poly-time Karp reduction!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Definition.  </a:t>
            </a:r>
            <a:r>
              <a:rPr lang="en-US" sz="2800" dirty="0"/>
              <a:t>A language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is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∑</a:t>
            </a:r>
            <a:r>
              <a:rPr lang="en-US" sz="2800" baseline="-25000" dirty="0" err="1">
                <a:solidFill>
                  <a:srgbClr val="3366FF"/>
                </a:solidFill>
              </a:rPr>
              <a:t>i</a:t>
            </a:r>
            <a:r>
              <a:rPr lang="en-US" sz="2800" baseline="-25000" dirty="0" smtClean="0">
                <a:solidFill>
                  <a:srgbClr val="3366FF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-</a:t>
            </a:r>
            <a:r>
              <a:rPr lang="en-US" sz="2800" i="1" dirty="0">
                <a:solidFill>
                  <a:srgbClr val="3366FF"/>
                </a:solidFill>
              </a:rPr>
              <a:t>hard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if for every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3366FF"/>
                </a:solidFill>
              </a:rPr>
              <a:t>∑</a:t>
            </a:r>
            <a:r>
              <a:rPr lang="en-US" sz="2800" baseline="-25000" dirty="0" err="1">
                <a:solidFill>
                  <a:srgbClr val="3366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C0000"/>
                </a:solidFill>
              </a:rPr>
              <a:t>L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rgbClr val="CC0000"/>
                </a:solidFill>
              </a:rPr>
              <a:t>’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000000"/>
                </a:solidFill>
              </a:rPr>
              <a:t>Further, </a:t>
            </a:r>
            <a:r>
              <a:rPr lang="en-US" sz="2800" dirty="0"/>
              <a:t>if</a:t>
            </a:r>
            <a:r>
              <a:rPr lang="en-US" sz="2800" dirty="0">
                <a:solidFill>
                  <a:srgbClr val="CC0000"/>
                </a:solidFill>
              </a:rPr>
              <a:t> L’ </a:t>
            </a:r>
            <a:r>
              <a:rPr lang="en-US" sz="2800" dirty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3366FF"/>
                </a:solidFill>
              </a:rPr>
              <a:t>∑</a:t>
            </a:r>
            <a:r>
              <a:rPr lang="en-US" sz="2800" baseline="-25000" dirty="0" err="1">
                <a:solidFill>
                  <a:srgbClr val="3366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then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3366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-</a:t>
            </a:r>
            <a:r>
              <a:rPr lang="en-US" sz="2800" i="1" dirty="0">
                <a:solidFill>
                  <a:srgbClr val="3366FF"/>
                </a:solidFill>
              </a:rPr>
              <a:t>complete</a:t>
            </a:r>
            <a:r>
              <a:rPr lang="en-U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0949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</a:t>
            </a:r>
            <a:r>
              <a:rPr lang="en-US" dirty="0" smtClean="0">
                <a:solidFill>
                  <a:srgbClr val="800000"/>
                </a:solidFill>
              </a:rPr>
              <a:t>∑</a:t>
            </a:r>
            <a:r>
              <a:rPr lang="en-US" baseline="-25000" dirty="0" err="1" smtClean="0">
                <a:solidFill>
                  <a:srgbClr val="800000"/>
                </a:solidFill>
              </a:rPr>
              <a:t>i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The language </a:t>
            </a:r>
            <a:r>
              <a:rPr lang="en-US" sz="2800" dirty="0" smtClean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contains all </a:t>
            </a:r>
            <a:r>
              <a:rPr lang="en-US" sz="2800" i="1" dirty="0" smtClean="0"/>
              <a:t>true </a:t>
            </a:r>
            <a:r>
              <a:rPr lang="en-US" sz="2800" dirty="0" smtClean="0"/>
              <a:t>QBF with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alternating quantifiers starting with </a:t>
            </a:r>
            <a:r>
              <a:rPr lang="en-US" sz="2800" dirty="0">
                <a:solidFill>
                  <a:schemeClr val="accent3"/>
                </a:solidFill>
              </a:rPr>
              <a:t>∃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>
                <a:solidFill>
                  <a:schemeClr val="accent3"/>
                </a:solidFill>
              </a:rPr>
              <a:t>i</a:t>
            </a:r>
            <a:r>
              <a:rPr lang="en-US" sz="2800" dirty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3366FF"/>
                </a:solidFill>
              </a:rPr>
              <a:t>i</a:t>
            </a:r>
            <a:r>
              <a:rPr lang="en-US" sz="2800" i="1" baseline="-25000" dirty="0" smtClean="0">
                <a:solidFill>
                  <a:srgbClr val="3366FF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-complete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17890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err="1">
                <a:solidFill>
                  <a:schemeClr val="accent3"/>
                </a:solidFill>
              </a:rPr>
              <a:t>Eq</a:t>
            </a:r>
            <a:r>
              <a:rPr lang="en-US" sz="2800" dirty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Think of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as another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as an assignment to the variables. Poly-time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checks </a:t>
            </a:r>
            <a:r>
              <a:rPr lang="en-US" sz="2800" dirty="0">
                <a:solidFill>
                  <a:srgbClr val="000000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has size </a:t>
            </a:r>
            <a:r>
              <a:rPr lang="en-US" sz="2800" dirty="0" smtClean="0">
                <a:solidFill>
                  <a:srgbClr val="C32D2E"/>
                </a:solidFill>
              </a:rPr>
              <a:t>≤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C32D2E"/>
                </a:solidFill>
              </a:rPr>
              <a:t>(v)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(v)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03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</a:t>
            </a:r>
            <a:r>
              <a:rPr lang="en-US" dirty="0" smtClean="0">
                <a:solidFill>
                  <a:srgbClr val="800000"/>
                </a:solidFill>
              </a:rPr>
              <a:t>∑</a:t>
            </a:r>
            <a:r>
              <a:rPr lang="en-US" baseline="-25000" dirty="0" err="1" smtClean="0">
                <a:solidFill>
                  <a:srgbClr val="800000"/>
                </a:solidFill>
              </a:rPr>
              <a:t>i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The language </a:t>
            </a:r>
            <a:r>
              <a:rPr lang="en-US" sz="2800" dirty="0" smtClean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contains all </a:t>
            </a:r>
            <a:r>
              <a:rPr lang="en-US" sz="2800" i="1" dirty="0" smtClean="0"/>
              <a:t>true </a:t>
            </a:r>
            <a:r>
              <a:rPr lang="en-US" sz="2800" dirty="0" smtClean="0"/>
              <a:t>QBF with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alternating quantifiers starting with </a:t>
            </a:r>
            <a:r>
              <a:rPr lang="en-US" sz="2800" dirty="0">
                <a:solidFill>
                  <a:schemeClr val="accent3"/>
                </a:solidFill>
              </a:rPr>
              <a:t>∃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>
                <a:solidFill>
                  <a:schemeClr val="accent3"/>
                </a:solidFill>
              </a:rPr>
              <a:t>i</a:t>
            </a:r>
            <a:r>
              <a:rPr lang="en-US" sz="2800" dirty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3366FF"/>
                </a:solidFill>
              </a:rPr>
              <a:t>i</a:t>
            </a:r>
            <a:r>
              <a:rPr lang="en-US" sz="2800" i="1" baseline="-25000" dirty="0" smtClean="0">
                <a:solidFill>
                  <a:srgbClr val="3366FF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-complete</a:t>
            </a:r>
            <a:r>
              <a:rPr lang="en-US" sz="2800" dirty="0" smtClean="0"/>
              <a:t>.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 </a:t>
            </a:r>
            <a:r>
              <a:rPr lang="en-US" sz="2800" dirty="0" smtClean="0"/>
              <a:t>Let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  <a:r>
              <a:rPr lang="en-US" sz="2800" dirty="0">
                <a:solidFill>
                  <a:srgbClr val="000000"/>
                </a:solidFill>
              </a:rPr>
              <a:t>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chemeClr val="accent3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     x </a:t>
            </a:r>
            <a:r>
              <a:rPr lang="en-US" sz="2400" dirty="0">
                <a:solidFill>
                  <a:schemeClr val="accent3"/>
                </a:solidFill>
              </a:rPr>
              <a:t>∈ L       ∃u</a:t>
            </a:r>
            <a:r>
              <a:rPr lang="en-US" sz="2400" baseline="-25000" dirty="0">
                <a:solidFill>
                  <a:schemeClr val="accent3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∀</a:t>
            </a:r>
            <a:r>
              <a:rPr lang="en-US" sz="2400" dirty="0">
                <a:solidFill>
                  <a:schemeClr val="accent3"/>
                </a:solidFill>
              </a:rPr>
              <a:t>u</a:t>
            </a:r>
            <a:r>
              <a:rPr lang="en-US" sz="2400" baseline="-25000" dirty="0">
                <a:solidFill>
                  <a:schemeClr val="accent3"/>
                </a:solidFill>
              </a:rPr>
              <a:t>2</a:t>
            </a:r>
            <a:r>
              <a:rPr lang="en-US" sz="2400" dirty="0">
                <a:solidFill>
                  <a:schemeClr val="accent3"/>
                </a:solidFill>
              </a:rPr>
              <a:t> …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/>
              <a:t>s.t.</a:t>
            </a:r>
            <a:r>
              <a:rPr lang="en-US" sz="2400" dirty="0"/>
              <a:t>   </a:t>
            </a:r>
            <a:r>
              <a:rPr lang="en-US" sz="2400" dirty="0">
                <a:solidFill>
                  <a:srgbClr val="C32D2E"/>
                </a:solidFill>
              </a:rPr>
              <a:t>M(x, 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…, 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2057400" y="4495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58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</a:t>
            </a:r>
            <a:r>
              <a:rPr lang="en-US" dirty="0" smtClean="0">
                <a:solidFill>
                  <a:srgbClr val="800000"/>
                </a:solidFill>
              </a:rPr>
              <a:t>∑</a:t>
            </a:r>
            <a:r>
              <a:rPr lang="en-US" baseline="-25000" dirty="0" err="1" smtClean="0">
                <a:solidFill>
                  <a:srgbClr val="800000"/>
                </a:solidFill>
              </a:rPr>
              <a:t>i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The language </a:t>
            </a:r>
            <a:r>
              <a:rPr lang="en-US" sz="2800" dirty="0" smtClean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contains all </a:t>
            </a:r>
            <a:r>
              <a:rPr lang="en-US" sz="2800" i="1" dirty="0" smtClean="0"/>
              <a:t>true </a:t>
            </a:r>
            <a:r>
              <a:rPr lang="en-US" sz="2800" dirty="0" smtClean="0"/>
              <a:t>QBF with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alternating quantifiers starting with </a:t>
            </a:r>
            <a:r>
              <a:rPr lang="en-US" sz="2800" dirty="0">
                <a:solidFill>
                  <a:schemeClr val="accent3"/>
                </a:solidFill>
              </a:rPr>
              <a:t>∃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>
                <a:solidFill>
                  <a:schemeClr val="accent3"/>
                </a:solidFill>
              </a:rPr>
              <a:t>i</a:t>
            </a:r>
            <a:r>
              <a:rPr lang="en-US" sz="2800" dirty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3366FF"/>
                </a:solidFill>
              </a:rPr>
              <a:t>i</a:t>
            </a:r>
            <a:r>
              <a:rPr lang="en-US" sz="2800" i="1" baseline="-25000" dirty="0" smtClean="0">
                <a:solidFill>
                  <a:srgbClr val="3366FF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-complete</a:t>
            </a:r>
            <a:r>
              <a:rPr lang="en-US" sz="2800" dirty="0" smtClean="0"/>
              <a:t>.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 </a:t>
            </a:r>
            <a:r>
              <a:rPr lang="en-US" sz="2800" dirty="0" smtClean="0"/>
              <a:t>Let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  <a:r>
              <a:rPr lang="en-US" sz="2800" dirty="0">
                <a:solidFill>
                  <a:srgbClr val="000000"/>
                </a:solidFill>
              </a:rPr>
              <a:t>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     x ∈ L      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…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chemeClr val="accent3"/>
                </a:solidFill>
              </a:rPr>
              <a:t>   </a:t>
            </a:r>
            <a:r>
              <a:rPr lang="en-US" sz="2400" dirty="0" err="1" smtClean="0"/>
              <a:t>s.t.</a:t>
            </a: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CC0000"/>
                </a:solidFill>
              </a:rPr>
              <a:t>x, u</a:t>
            </a:r>
            <a:r>
              <a:rPr lang="en-US" sz="2400" baseline="-25000" dirty="0" smtClean="0">
                <a:solidFill>
                  <a:srgbClr val="CC0000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>
                <a:solidFill>
                  <a:srgbClr val="CC0000"/>
                </a:solidFill>
              </a:rPr>
              <a:t>…, </a:t>
            </a:r>
            <a:r>
              <a:rPr lang="en-US" sz="2400" dirty="0" err="1" smtClean="0">
                <a:solidFill>
                  <a:srgbClr val="CC0000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</a:t>
            </a:r>
            <a:r>
              <a:rPr lang="en-US" sz="2400" dirty="0" smtClean="0">
                <a:solidFill>
                  <a:srgbClr val="CC0000"/>
                </a:solidFill>
              </a:rPr>
              <a:t>)</a:t>
            </a:r>
            <a:r>
              <a:rPr lang="en-US" sz="2400" dirty="0" smtClean="0">
                <a:solidFill>
                  <a:srgbClr val="C32D2E"/>
                </a:solidFill>
              </a:rPr>
              <a:t> = 1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2057400" y="4495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/>
          <p:cNvSpPr/>
          <p:nvPr/>
        </p:nvSpPr>
        <p:spPr>
          <a:xfrm rot="16200000">
            <a:off x="6057900" y="4152901"/>
            <a:ext cx="304800" cy="1600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10200" y="5181602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Boolean circuit</a:t>
            </a:r>
          </a:p>
          <a:p>
            <a:r>
              <a:rPr lang="en-US" dirty="0" smtClean="0">
                <a:solidFill>
                  <a:srgbClr val="993300"/>
                </a:solidFill>
              </a:rPr>
              <a:t>  </a:t>
            </a:r>
            <a:r>
              <a:rPr lang="en-US" i="1" dirty="0" smtClean="0">
                <a:solidFill>
                  <a:srgbClr val="993300"/>
                </a:solidFill>
              </a:rPr>
              <a:t>(by Cook-Levin)</a:t>
            </a:r>
            <a:endParaRPr lang="en-US" i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243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</a:t>
            </a:r>
            <a:r>
              <a:rPr lang="en-US" dirty="0" smtClean="0">
                <a:solidFill>
                  <a:srgbClr val="800000"/>
                </a:solidFill>
              </a:rPr>
              <a:t>∑</a:t>
            </a:r>
            <a:r>
              <a:rPr lang="en-US" baseline="-25000" dirty="0" err="1" smtClean="0">
                <a:solidFill>
                  <a:srgbClr val="800000"/>
                </a:solidFill>
              </a:rPr>
              <a:t>i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The language </a:t>
            </a:r>
            <a:r>
              <a:rPr lang="en-US" sz="2800" dirty="0" smtClean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contains all </a:t>
            </a:r>
            <a:r>
              <a:rPr lang="en-US" sz="2800" i="1" dirty="0" smtClean="0"/>
              <a:t>true </a:t>
            </a:r>
            <a:r>
              <a:rPr lang="en-US" sz="2800" dirty="0" smtClean="0"/>
              <a:t>QBF with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alternating quantifiers starting with </a:t>
            </a:r>
            <a:r>
              <a:rPr lang="en-US" sz="2800" dirty="0">
                <a:solidFill>
                  <a:schemeClr val="accent3"/>
                </a:solidFill>
              </a:rPr>
              <a:t>∃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>
                <a:solidFill>
                  <a:schemeClr val="accent3"/>
                </a:solidFill>
              </a:rPr>
              <a:t>i</a:t>
            </a:r>
            <a:r>
              <a:rPr lang="en-US" sz="2800" dirty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3366FF"/>
                </a:solidFill>
              </a:rPr>
              <a:t>i</a:t>
            </a:r>
            <a:r>
              <a:rPr lang="en-US" sz="2800" i="1" baseline="-25000" dirty="0" smtClean="0">
                <a:solidFill>
                  <a:srgbClr val="3366FF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-complete</a:t>
            </a:r>
            <a:r>
              <a:rPr lang="en-US" sz="2800" dirty="0" smtClean="0"/>
              <a:t>.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 </a:t>
            </a:r>
            <a:r>
              <a:rPr lang="en-US" sz="2800" dirty="0" smtClean="0"/>
              <a:t>Let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  <a:r>
              <a:rPr lang="en-US" sz="2800" dirty="0">
                <a:solidFill>
                  <a:srgbClr val="000000"/>
                </a:solidFill>
              </a:rPr>
              <a:t>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     x ∈ L      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…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CC0000"/>
                </a:solidFill>
              </a:rPr>
              <a:t>x, u</a:t>
            </a:r>
            <a:r>
              <a:rPr lang="en-US" sz="2400" baseline="-25000" dirty="0" smtClean="0">
                <a:solidFill>
                  <a:srgbClr val="CC0000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>
                <a:solidFill>
                  <a:srgbClr val="CC0000"/>
                </a:solidFill>
              </a:rPr>
              <a:t>…, </a:t>
            </a:r>
            <a:r>
              <a:rPr lang="en-US" sz="2400" dirty="0" err="1" smtClean="0">
                <a:solidFill>
                  <a:srgbClr val="CC0000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</a:t>
            </a:r>
            <a:r>
              <a:rPr lang="en-US" sz="2400" dirty="0" smtClean="0">
                <a:solidFill>
                  <a:srgbClr val="CC0000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 is true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2057400" y="4495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29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Complete problems in </a:t>
            </a:r>
            <a:r>
              <a:rPr lang="en-US" dirty="0" smtClean="0">
                <a:solidFill>
                  <a:srgbClr val="800000"/>
                </a:solidFill>
              </a:rPr>
              <a:t>∑</a:t>
            </a:r>
            <a:r>
              <a:rPr lang="en-US" baseline="-25000" dirty="0" err="1" smtClean="0">
                <a:solidFill>
                  <a:srgbClr val="800000"/>
                </a:solidFill>
              </a:rPr>
              <a:t>i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The language </a:t>
            </a:r>
            <a:r>
              <a:rPr lang="en-US" sz="2800" dirty="0" smtClean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contains all </a:t>
            </a:r>
            <a:r>
              <a:rPr lang="en-US" sz="2800" i="1" dirty="0" smtClean="0"/>
              <a:t>true </a:t>
            </a:r>
            <a:r>
              <a:rPr lang="en-US" sz="2800" dirty="0" smtClean="0"/>
              <a:t>QBF with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alternating quantifiers starting with </a:t>
            </a:r>
            <a:r>
              <a:rPr lang="en-US" sz="2800" dirty="0">
                <a:solidFill>
                  <a:schemeClr val="accent3"/>
                </a:solidFill>
              </a:rPr>
              <a:t>∃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chemeClr val="accent3"/>
                </a:solidFill>
              </a:rPr>
              <a:t>∑</a:t>
            </a:r>
            <a:r>
              <a:rPr lang="en-US" sz="2800" baseline="-25000" dirty="0" err="1">
                <a:solidFill>
                  <a:schemeClr val="accent3"/>
                </a:solidFill>
              </a:rPr>
              <a:t>i</a:t>
            </a:r>
            <a:r>
              <a:rPr lang="en-US" sz="2800" dirty="0">
                <a:solidFill>
                  <a:schemeClr val="accent3"/>
                </a:solidFill>
              </a:rPr>
              <a:t>-SAT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3366FF"/>
                </a:solidFill>
              </a:rPr>
              <a:t>i</a:t>
            </a:r>
            <a:r>
              <a:rPr lang="en-US" sz="2800" i="1" baseline="-25000" dirty="0" smtClean="0">
                <a:solidFill>
                  <a:srgbClr val="3366FF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-complete</a:t>
            </a:r>
            <a:r>
              <a:rPr lang="en-US" sz="2800" dirty="0" smtClean="0"/>
              <a:t>.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 </a:t>
            </a:r>
            <a:r>
              <a:rPr lang="en-US" sz="2800" dirty="0" smtClean="0"/>
              <a:t>Let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be a language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  <a:r>
              <a:rPr lang="en-US" sz="2800" dirty="0">
                <a:solidFill>
                  <a:srgbClr val="000000"/>
                </a:solidFill>
              </a:rPr>
              <a:t>Then there’s a polynomial function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q(.)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and a poly-time TM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        x ∈ L      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…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CC0000"/>
                </a:solidFill>
              </a:rPr>
              <a:t>x, u</a:t>
            </a:r>
            <a:r>
              <a:rPr lang="en-US" sz="2400" baseline="-25000" dirty="0" smtClean="0">
                <a:solidFill>
                  <a:srgbClr val="CC0000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>
                <a:solidFill>
                  <a:srgbClr val="CC0000"/>
                </a:solidFill>
              </a:rPr>
              <a:t>…, </a:t>
            </a:r>
            <a:r>
              <a:rPr lang="en-US" sz="2400" dirty="0" err="1" smtClean="0">
                <a:solidFill>
                  <a:srgbClr val="CC0000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</a:t>
            </a:r>
            <a:r>
              <a:rPr lang="en-US" sz="2400" dirty="0" smtClean="0">
                <a:solidFill>
                  <a:srgbClr val="CC0000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∑</a:t>
            </a:r>
            <a:r>
              <a:rPr lang="en-US" sz="2400" baseline="-25000" dirty="0" err="1">
                <a:solidFill>
                  <a:schemeClr val="accent3"/>
                </a:solidFill>
              </a:rPr>
              <a:t>i</a:t>
            </a:r>
            <a:r>
              <a:rPr lang="en-US" sz="2400" dirty="0">
                <a:solidFill>
                  <a:schemeClr val="accent3"/>
                </a:solidFill>
              </a:rPr>
              <a:t>-SAT 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2057400" y="4495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21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Other complete problems in </a:t>
            </a:r>
            <a:r>
              <a:rPr lang="en-US" dirty="0" smtClean="0">
                <a:solidFill>
                  <a:srgbClr val="800000"/>
                </a:solidFill>
              </a:rPr>
              <a:t>∑</a:t>
            </a:r>
            <a:r>
              <a:rPr lang="en-US" baseline="-25000" dirty="0" smtClean="0">
                <a:solidFill>
                  <a:srgbClr val="800000"/>
                </a:solidFill>
              </a:rPr>
              <a:t>2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Ref. </a:t>
            </a:r>
            <a:r>
              <a:rPr lang="en-US" sz="2800" i="1" dirty="0"/>
              <a:t>“Completeness in the Polynomial-Time Hierarchy:  A Compendium”</a:t>
            </a:r>
            <a:r>
              <a:rPr lang="en-US" sz="2800" dirty="0"/>
              <a:t> by </a:t>
            </a:r>
            <a:r>
              <a:rPr lang="en-US" sz="2800" dirty="0">
                <a:solidFill>
                  <a:srgbClr val="660066"/>
                </a:solidFill>
              </a:rPr>
              <a:t>Schaefer and </a:t>
            </a:r>
            <a:r>
              <a:rPr lang="en-US" sz="2800" dirty="0" err="1">
                <a:solidFill>
                  <a:srgbClr val="660066"/>
                </a:solidFill>
              </a:rPr>
              <a:t>Umans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err="1" smtClean="0">
                <a:solidFill>
                  <a:schemeClr val="accent3"/>
                </a:solidFill>
              </a:rPr>
              <a:t>Eq</a:t>
            </a:r>
            <a:r>
              <a:rPr lang="en-US" sz="2800" dirty="0">
                <a:solidFill>
                  <a:schemeClr val="accent3"/>
                </a:solidFill>
              </a:rPr>
              <a:t>-DNF </a:t>
            </a:r>
            <a:r>
              <a:rPr lang="en-US" sz="2800" dirty="0" smtClean="0"/>
              <a:t>and </a:t>
            </a:r>
            <a:r>
              <a:rPr lang="en-US" sz="2800" dirty="0">
                <a:solidFill>
                  <a:schemeClr val="accent3"/>
                </a:solidFill>
              </a:rPr>
              <a:t>Succinct-</a:t>
            </a:r>
            <a:r>
              <a:rPr lang="en-US" sz="2800" dirty="0" err="1">
                <a:solidFill>
                  <a:schemeClr val="accent3"/>
                </a:solidFill>
              </a:rPr>
              <a:t>SetCover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are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∑</a:t>
            </a:r>
            <a:r>
              <a:rPr lang="en-US" sz="2800" baseline="-25000" dirty="0" smtClean="0">
                <a:solidFill>
                  <a:srgbClr val="3366FF"/>
                </a:solidFill>
              </a:rPr>
              <a:t>2</a:t>
            </a:r>
            <a:r>
              <a:rPr lang="en-US" sz="2800" i="1" baseline="-25000" dirty="0" smtClean="0">
                <a:solidFill>
                  <a:srgbClr val="3366FF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-complete</a:t>
            </a:r>
            <a:r>
              <a:rPr lang="en-US" sz="2800" dirty="0" smtClean="0"/>
              <a:t>.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845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err="1">
                <a:solidFill>
                  <a:schemeClr val="accent3"/>
                </a:solidFill>
              </a:rPr>
              <a:t>Eq</a:t>
            </a:r>
            <a:r>
              <a:rPr lang="en-US" sz="2800" dirty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Think of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as another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as an assignment to the variables. Poly-time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checks </a:t>
            </a:r>
            <a:r>
              <a:rPr lang="en-US" sz="2800" dirty="0">
                <a:solidFill>
                  <a:srgbClr val="000000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has size </a:t>
            </a:r>
            <a:r>
              <a:rPr lang="en-US" sz="2800" dirty="0" smtClean="0">
                <a:solidFill>
                  <a:srgbClr val="C32D2E"/>
                </a:solidFill>
              </a:rPr>
              <a:t>≤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C32D2E"/>
                </a:solidFill>
              </a:rPr>
              <a:t>(v)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(v)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Remark.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Masek</a:t>
            </a:r>
            <a:r>
              <a:rPr lang="en-US" sz="2800" i="1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 Even if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given by its truth-table, the problem remains hard (in fact, it is NP-complete).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12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Another example.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Succinct-</a:t>
            </a:r>
            <a:r>
              <a:rPr lang="en-US" sz="2400" dirty="0" err="1" smtClean="0">
                <a:solidFill>
                  <a:schemeClr val="accent3"/>
                </a:solidFill>
              </a:rPr>
              <a:t>SetCover</a:t>
            </a:r>
            <a:r>
              <a:rPr lang="en-US" sz="2400" dirty="0" smtClean="0">
                <a:solidFill>
                  <a:schemeClr val="accent3"/>
                </a:solidFill>
              </a:rPr>
              <a:t> = </a:t>
            </a:r>
            <a:r>
              <a:rPr lang="en-US" sz="2400" dirty="0" smtClean="0">
                <a:solidFill>
                  <a:srgbClr val="000000"/>
                </a:solidFill>
              </a:rPr>
              <a:t>{</a:t>
            </a:r>
            <a:r>
              <a:rPr lang="en-US" sz="2400" dirty="0" smtClean="0">
                <a:solidFill>
                  <a:schemeClr val="accent3"/>
                </a:solidFill>
              </a:rPr>
              <a:t>(</a:t>
            </a:r>
            <a:r>
              <a:rPr lang="en-US" sz="2400" dirty="0" smtClean="0">
                <a:solidFill>
                  <a:srgbClr val="C32D2E"/>
                </a:solidFill>
              </a:rPr>
              <a:t>ϕ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</a:t>
            </a:r>
            <a:r>
              <a:rPr lang="en-US" sz="2400" dirty="0" err="1" smtClean="0">
                <a:solidFill>
                  <a:srgbClr val="C32D2E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m</a:t>
            </a:r>
            <a:r>
              <a:rPr lang="en-US" sz="2400" dirty="0" err="1" smtClean="0">
                <a:solidFill>
                  <a:srgbClr val="C32D2E"/>
                </a:solidFill>
              </a:rPr>
              <a:t>,k</a:t>
            </a:r>
            <a:r>
              <a:rPr lang="en-US" sz="2400" dirty="0" smtClean="0">
                <a:solidFill>
                  <a:schemeClr val="accent3"/>
                </a:solidFill>
              </a:rPr>
              <a:t>): </a:t>
            </a:r>
            <a:r>
              <a:rPr lang="en-US" sz="2400" dirty="0" err="1" smtClean="0">
                <a:solidFill>
                  <a:srgbClr val="C32D2E"/>
                </a:solidFill>
              </a:rPr>
              <a:t>ϕ</a:t>
            </a:r>
            <a:r>
              <a:rPr lang="en-US" sz="2400" baseline="-25000" dirty="0" err="1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rgbClr val="000000"/>
                </a:solidFill>
              </a:rPr>
              <a:t>’s</a:t>
            </a:r>
            <a:r>
              <a:rPr lang="en-US" sz="2400" dirty="0" smtClean="0">
                <a:solidFill>
                  <a:srgbClr val="000000"/>
                </a:solidFill>
              </a:rPr>
              <a:t> are DNFs and there’s an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                              S ⊆[m] </a:t>
            </a:r>
            <a:r>
              <a:rPr lang="en-US" sz="2400" dirty="0" smtClean="0">
                <a:solidFill>
                  <a:srgbClr val="000000"/>
                </a:solidFill>
              </a:rPr>
              <a:t>of size</a:t>
            </a:r>
            <a:r>
              <a:rPr lang="en-US" sz="2400" dirty="0" smtClean="0">
                <a:solidFill>
                  <a:srgbClr val="C32D2E"/>
                </a:solidFill>
              </a:rPr>
              <a:t> ≤ k </a:t>
            </a:r>
            <a:r>
              <a:rPr lang="en-US" sz="2400" dirty="0" err="1" smtClean="0">
                <a:solidFill>
                  <a:srgbClr val="000000"/>
                </a:solidFill>
              </a:rPr>
              <a:t>s.t.</a:t>
            </a:r>
            <a:r>
              <a:rPr lang="en-US" sz="2400" dirty="0" smtClean="0">
                <a:solidFill>
                  <a:srgbClr val="C32D2E"/>
                </a:solidFill>
              </a:rPr>
              <a:t> ⋁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i∈S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a tautology}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59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i="1" dirty="0" smtClean="0">
                <a:solidFill>
                  <a:srgbClr val="993300"/>
                </a:solidFill>
              </a:rPr>
              <a:t>(Homework)</a:t>
            </a:r>
            <a:r>
              <a:rPr lang="en-US" sz="2800" dirty="0" smtClean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Succinct</a:t>
            </a:r>
            <a:r>
              <a:rPr lang="en-US" sz="2800" dirty="0">
                <a:solidFill>
                  <a:schemeClr val="accent3"/>
                </a:solidFill>
              </a:rPr>
              <a:t>-</a:t>
            </a:r>
            <a:r>
              <a:rPr lang="en-US" sz="2800" dirty="0" err="1" smtClean="0">
                <a:solidFill>
                  <a:schemeClr val="accent3"/>
                </a:solidFill>
              </a:rPr>
              <a:t>SetCover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30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i="1" dirty="0" smtClean="0">
                <a:solidFill>
                  <a:srgbClr val="993300"/>
                </a:solidFill>
              </a:rPr>
              <a:t>(Homework)</a:t>
            </a:r>
            <a:r>
              <a:rPr lang="en-US" sz="2800" dirty="0" smtClean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Succinct</a:t>
            </a:r>
            <a:r>
              <a:rPr lang="en-US" sz="2800" dirty="0">
                <a:solidFill>
                  <a:schemeClr val="accent3"/>
                </a:solidFill>
              </a:rPr>
              <a:t>-</a:t>
            </a:r>
            <a:r>
              <a:rPr lang="en-US" sz="2800" dirty="0" err="1" smtClean="0">
                <a:solidFill>
                  <a:schemeClr val="accent3"/>
                </a:solidFill>
              </a:rPr>
              <a:t>SetCover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Other natural problems in PH:  </a:t>
            </a:r>
            <a:r>
              <a:rPr lang="en-US" sz="2800" i="1" dirty="0" smtClean="0"/>
              <a:t>“Completeness in the Polynomial-Time Hierarchy:  A Compendium”</a:t>
            </a:r>
            <a:r>
              <a:rPr lang="en-US" sz="2800" dirty="0" smtClean="0"/>
              <a:t> by </a:t>
            </a:r>
            <a:r>
              <a:rPr lang="en-US" sz="2800" dirty="0" smtClean="0">
                <a:solidFill>
                  <a:srgbClr val="660066"/>
                </a:solidFill>
              </a:rPr>
              <a:t>Schaefer and </a:t>
            </a:r>
            <a:r>
              <a:rPr lang="en-US" sz="2800" dirty="0" err="1" smtClean="0">
                <a:solidFill>
                  <a:srgbClr val="660066"/>
                </a:solidFill>
              </a:rPr>
              <a:t>Umans</a:t>
            </a:r>
            <a:r>
              <a:rPr lang="en-US" sz="2800" dirty="0" smtClean="0"/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08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8776</TotalTime>
  <Words>5051</Words>
  <Application>Microsoft Macintosh PowerPoint</Application>
  <PresentationFormat>On-screen Show (4:3)</PresentationFormat>
  <Paragraphs>394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Solstice</vt:lpstr>
      <vt:lpstr>Computational Complexity Theory</vt:lpstr>
      <vt:lpstr>Problems outside NP &amp; co-NP ?</vt:lpstr>
      <vt:lpstr>Problems outside NP &amp; co-NP ?</vt:lpstr>
      <vt:lpstr>Class ∑2</vt:lpstr>
      <vt:lpstr>Class ∑2</vt:lpstr>
      <vt:lpstr>Class ∑2</vt:lpstr>
      <vt:lpstr>Class ∑2</vt:lpstr>
      <vt:lpstr>Class ∑2</vt:lpstr>
      <vt:lpstr>Class ∑2</vt:lpstr>
      <vt:lpstr>Class ∑2</vt:lpstr>
      <vt:lpstr>Class ∑i</vt:lpstr>
      <vt:lpstr>Polynomial Hierarchy</vt:lpstr>
      <vt:lpstr>Class ∏i</vt:lpstr>
      <vt:lpstr>Class ∏i</vt:lpstr>
      <vt:lpstr>Polynomial Hierarchy</vt:lpstr>
      <vt:lpstr>Polynomial Hierarchy</vt:lpstr>
      <vt:lpstr>Does PH collapse?</vt:lpstr>
      <vt:lpstr>Does PH collapse?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PH collapse theorems</vt:lpstr>
      <vt:lpstr>Complete problems in PH ?</vt:lpstr>
      <vt:lpstr>Complete problems in PH ?</vt:lpstr>
      <vt:lpstr>Complete problems in PH ?</vt:lpstr>
      <vt:lpstr>Complete problems in PH ?</vt:lpstr>
      <vt:lpstr>Complete problems in ∑i </vt:lpstr>
      <vt:lpstr>Complete problems in ∑i </vt:lpstr>
      <vt:lpstr>Complete problems in ∑i </vt:lpstr>
      <vt:lpstr>Complete problems in ∑i </vt:lpstr>
      <vt:lpstr>Complete problems in ∑i </vt:lpstr>
      <vt:lpstr>Complete problems in ∑i </vt:lpstr>
      <vt:lpstr>Other complete problems in ∑2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1836</cp:revision>
  <dcterms:created xsi:type="dcterms:W3CDTF">2013-06-25T04:38:04Z</dcterms:created>
  <dcterms:modified xsi:type="dcterms:W3CDTF">2018-09-10T10:00:23Z</dcterms:modified>
</cp:coreProperties>
</file>