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48"/>
  </p:notesMasterIdLst>
  <p:sldIdLst>
    <p:sldId id="256" r:id="rId2"/>
    <p:sldId id="782" r:id="rId3"/>
    <p:sldId id="783" r:id="rId4"/>
    <p:sldId id="784" r:id="rId5"/>
    <p:sldId id="785" r:id="rId6"/>
    <p:sldId id="786" r:id="rId7"/>
    <p:sldId id="787" r:id="rId8"/>
    <p:sldId id="788" r:id="rId9"/>
    <p:sldId id="789" r:id="rId10"/>
    <p:sldId id="790" r:id="rId11"/>
    <p:sldId id="791" r:id="rId12"/>
    <p:sldId id="792" r:id="rId13"/>
    <p:sldId id="793" r:id="rId14"/>
    <p:sldId id="794" r:id="rId15"/>
    <p:sldId id="795" r:id="rId16"/>
    <p:sldId id="796" r:id="rId17"/>
    <p:sldId id="797" r:id="rId18"/>
    <p:sldId id="798" r:id="rId19"/>
    <p:sldId id="799" r:id="rId20"/>
    <p:sldId id="800" r:id="rId21"/>
    <p:sldId id="801" r:id="rId22"/>
    <p:sldId id="780" r:id="rId23"/>
    <p:sldId id="765" r:id="rId24"/>
    <p:sldId id="766" r:id="rId25"/>
    <p:sldId id="767" r:id="rId26"/>
    <p:sldId id="768" r:id="rId27"/>
    <p:sldId id="769" r:id="rId28"/>
    <p:sldId id="770" r:id="rId29"/>
    <p:sldId id="771" r:id="rId30"/>
    <p:sldId id="772" r:id="rId31"/>
    <p:sldId id="773" r:id="rId32"/>
    <p:sldId id="774" r:id="rId33"/>
    <p:sldId id="775" r:id="rId34"/>
    <p:sldId id="776" r:id="rId35"/>
    <p:sldId id="777" r:id="rId36"/>
    <p:sldId id="778" r:id="rId37"/>
    <p:sldId id="711" r:id="rId38"/>
    <p:sldId id="779" r:id="rId39"/>
    <p:sldId id="781" r:id="rId40"/>
    <p:sldId id="716" r:id="rId41"/>
    <p:sldId id="717" r:id="rId42"/>
    <p:sldId id="718" r:id="rId43"/>
    <p:sldId id="719" r:id="rId44"/>
    <p:sldId id="720" r:id="rId45"/>
    <p:sldId id="710" r:id="rId46"/>
    <p:sldId id="721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ndan Sah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003399"/>
    <a:srgbClr val="CC0000"/>
    <a:srgbClr val="FF0000"/>
    <a:srgbClr val="0033CC"/>
    <a:srgbClr val="660066"/>
    <a:srgbClr val="A50021"/>
    <a:srgbClr val="990033"/>
    <a:srgbClr val="99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38" autoAdjust="0"/>
    <p:restoredTop sz="99423" autoAdjust="0"/>
  </p:normalViewPr>
  <p:slideViewPr>
    <p:cSldViewPr>
      <p:cViewPr>
        <p:scale>
          <a:sx n="100" d="100"/>
          <a:sy n="100" d="100"/>
        </p:scale>
        <p:origin x="-1240" y="-3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commentAuthors" Target="commentAuthors.xml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notesMaster" Target="notesMasters/notesMaster1.xml"/><Relationship Id="rId4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2771336"/>
            <a:ext cx="9067800" cy="2486464"/>
          </a:xfrm>
        </p:spPr>
        <p:txBody>
          <a:bodyPr>
            <a:normAutofit/>
          </a:bodyPr>
          <a:lstStyle/>
          <a:p>
            <a:pPr algn="ctr"/>
            <a:endParaRPr lang="en-US" sz="3400" dirty="0"/>
          </a:p>
          <a:p>
            <a:pPr algn="ctr"/>
            <a:r>
              <a:rPr lang="en-US" sz="3400" dirty="0" smtClean="0">
                <a:solidFill>
                  <a:srgbClr val="A50021"/>
                </a:solidFill>
              </a:rPr>
              <a:t>Lecture 2: </a:t>
            </a:r>
            <a:r>
              <a:rPr lang="en-US" sz="3400" dirty="0" smtClean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Classes P &amp; NP</a:t>
            </a:r>
            <a:r>
              <a:rPr lang="en-US" sz="3400" dirty="0" smtClean="0">
                <a:solidFill>
                  <a:srgbClr val="0033CC"/>
                </a:solidFill>
              </a:rPr>
              <a:t>,  Reductions, </a:t>
            </a:r>
          </a:p>
          <a:p>
            <a:pPr algn="ctr"/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NP</a:t>
            </a:r>
            <a:r>
              <a:rPr lang="en-US" sz="3400" dirty="0" smtClean="0">
                <a:solidFill>
                  <a:srgbClr val="0033CC"/>
                </a:solidFill>
              </a:rPr>
              <a:t>-completeness</a:t>
            </a:r>
          </a:p>
          <a:p>
            <a:pPr algn="ctr"/>
            <a:r>
              <a:rPr lang="en-US" sz="3400" dirty="0" smtClean="0">
                <a:solidFill>
                  <a:srgbClr val="0033CC"/>
                </a:solidFill>
              </a:rPr>
              <a:t>                   </a:t>
            </a:r>
          </a:p>
          <a:p>
            <a:pPr algn="ctr"/>
            <a:endParaRPr lang="en-US" sz="3000" dirty="0" smtClean="0">
              <a:solidFill>
                <a:srgbClr val="0033CC"/>
              </a:solidFill>
            </a:endParaRPr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610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Cycle detection</a:t>
            </a:r>
            <a:endParaRPr lang="en-IN" dirty="0">
              <a:solidFill>
                <a:srgbClr val="660066"/>
              </a:solidFill>
            </a:endParaRP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Solvabililty of a system of linear equations </a:t>
            </a:r>
            <a:r>
              <a:rPr lang="en-IN" sz="1800" i="1" dirty="0" smtClean="0">
                <a:solidFill>
                  <a:srgbClr val="7EC3D4"/>
                </a:solidFill>
              </a:rPr>
              <a:t>(Gaussian elimination)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>
                <a:solidFill>
                  <a:srgbClr val="660066"/>
                </a:solidFill>
              </a:rPr>
              <a:t> </a:t>
            </a:r>
            <a:r>
              <a:rPr lang="en-IN" sz="2200" dirty="0" smtClean="0">
                <a:solidFill>
                  <a:srgbClr val="000000"/>
                </a:solidFill>
              </a:rPr>
              <a:t>Given a system of linear equations over </a:t>
            </a:r>
            <a:r>
              <a:rPr lang="en-IN" sz="22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Q</a:t>
            </a:r>
            <a:r>
              <a:rPr lang="en-IN" sz="2200" dirty="0" smtClean="0">
                <a:solidFill>
                  <a:srgbClr val="000000"/>
                </a:solidFill>
              </a:rPr>
              <a:t> check if there exists a common solution to all the linear equations.</a:t>
            </a:r>
          </a:p>
        </p:txBody>
      </p:sp>
    </p:spTree>
    <p:extLst>
      <p:ext uri="{BB962C8B-B14F-4D97-AF65-F5344CB8AC3E}">
        <p14:creationId xmlns:p14="http://schemas.microsoft.com/office/powerpoint/2010/main" val="4009020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Cycle detection</a:t>
            </a:r>
            <a:endParaRPr lang="en-IN" dirty="0">
              <a:solidFill>
                <a:srgbClr val="660066"/>
              </a:solidFill>
            </a:endParaRP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Solvabililty of a system of linear equations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Perfect matching  </a:t>
            </a:r>
            <a:r>
              <a:rPr lang="en-IN" sz="28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(Edmonds 1965)</a:t>
            </a:r>
          </a:p>
          <a:p>
            <a:pPr marL="699516" lvl="1" indent="-342900">
              <a:buFont typeface="Wingdings" charset="2"/>
              <a:buChar char="Ø"/>
            </a:pPr>
            <a:r>
              <a:rPr lang="en-IN" sz="2200" dirty="0" smtClean="0">
                <a:solidFill>
                  <a:srgbClr val="000000"/>
                </a:solidFill>
              </a:rPr>
              <a:t>Check if a given graph has a perfect matching</a:t>
            </a:r>
          </a:p>
        </p:txBody>
      </p:sp>
    </p:spTree>
    <p:extLst>
      <p:ext uri="{BB962C8B-B14F-4D97-AF65-F5344CB8AC3E}">
        <p14:creationId xmlns:p14="http://schemas.microsoft.com/office/powerpoint/2010/main" val="1768804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Cycle detection</a:t>
            </a:r>
            <a:endParaRPr lang="en-IN" dirty="0">
              <a:solidFill>
                <a:srgbClr val="660066"/>
              </a:solidFill>
            </a:endParaRP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Solvabililty of a system of linear equations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Perfect matching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Primality testing  </a:t>
            </a:r>
            <a:r>
              <a:rPr lang="en-IN" sz="2800" i="1" dirty="0" smtClean="0">
                <a:solidFill>
                  <a:srgbClr val="7EC3D4"/>
                </a:solidFill>
              </a:rPr>
              <a:t>(AKS test 2002)</a:t>
            </a:r>
          </a:p>
          <a:p>
            <a:pPr lvl="1">
              <a:buFont typeface="Wingdings" charset="2"/>
              <a:buChar char="Ø"/>
            </a:pPr>
            <a:r>
              <a:rPr lang="en-IN" sz="2200" dirty="0" smtClean="0">
                <a:solidFill>
                  <a:srgbClr val="000000"/>
                </a:solidFill>
              </a:rPr>
              <a:t> Check if a number is prime</a:t>
            </a:r>
          </a:p>
        </p:txBody>
      </p:sp>
    </p:spTree>
    <p:extLst>
      <p:ext uri="{BB962C8B-B14F-4D97-AF65-F5344CB8AC3E}">
        <p14:creationId xmlns:p14="http://schemas.microsoft.com/office/powerpoint/2010/main" val="2972628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Polynomial time 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000000"/>
                </a:solidFill>
              </a:rPr>
              <a:t>  A TM </a:t>
            </a:r>
            <a:r>
              <a:rPr lang="en-IN" sz="2800" dirty="0" smtClean="0">
                <a:solidFill>
                  <a:schemeClr val="accent3"/>
                </a:solidFill>
              </a:rPr>
              <a:t>M</a:t>
            </a:r>
            <a:r>
              <a:rPr lang="en-IN" sz="2800" dirty="0" smtClean="0">
                <a:solidFill>
                  <a:srgbClr val="000000"/>
                </a:solidFill>
              </a:rPr>
              <a:t> is a </a:t>
            </a:r>
            <a:r>
              <a:rPr lang="en-IN" sz="2800" i="1" dirty="0" smtClean="0">
                <a:solidFill>
                  <a:srgbClr val="000000"/>
                </a:solidFill>
              </a:rPr>
              <a:t>polynimial time </a:t>
            </a:r>
            <a:r>
              <a:rPr lang="en-IN" sz="2800" dirty="0" smtClean="0">
                <a:solidFill>
                  <a:srgbClr val="000000"/>
                </a:solidFill>
              </a:rPr>
              <a:t>TM if there’s a </a:t>
            </a:r>
            <a:r>
              <a:rPr lang="en-IN" sz="2800" u="sng" dirty="0" smtClean="0">
                <a:solidFill>
                  <a:srgbClr val="000000"/>
                </a:solidFill>
              </a:rPr>
              <a:t>polynomial function</a:t>
            </a:r>
            <a:r>
              <a:rPr lang="en-IN" sz="2800" dirty="0" smtClean="0">
                <a:solidFill>
                  <a:srgbClr val="000000"/>
                </a:solidFill>
              </a:rPr>
              <a:t> </a:t>
            </a:r>
            <a:r>
              <a:rPr lang="en-IN" sz="2800" dirty="0" smtClean="0">
                <a:solidFill>
                  <a:srgbClr val="C32D2E"/>
                </a:solidFill>
              </a:rPr>
              <a:t>q:</a:t>
            </a:r>
            <a:r>
              <a:rPr lang="en-IN" sz="2800" dirty="0" smtClean="0">
                <a:solidFill>
                  <a:srgbClr val="000000"/>
                </a:solidFill>
              </a:rPr>
              <a:t>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</a:t>
            </a:r>
            <a:r>
              <a:rPr lang="en-IN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</a:t>
            </a:r>
            <a:r>
              <a:rPr lang="en-IN" sz="2800" dirty="0" smtClean="0">
                <a:solidFill>
                  <a:srgbClr val="000000"/>
                </a:solidFill>
              </a:rPr>
              <a:t>such that for every input </a:t>
            </a:r>
            <a:r>
              <a:rPr lang="en-US" sz="2800" dirty="0" smtClean="0">
                <a:solidFill>
                  <a:srgbClr val="CC0000"/>
                </a:solidFill>
              </a:rPr>
              <a:t>x ∈ {0,1}*, M </a:t>
            </a:r>
            <a:r>
              <a:rPr lang="en-US" sz="2800" dirty="0" smtClean="0">
                <a:solidFill>
                  <a:srgbClr val="000000"/>
                </a:solidFill>
              </a:rPr>
              <a:t>halts within </a:t>
            </a:r>
            <a:r>
              <a:rPr lang="en-US" sz="2800" dirty="0" smtClean="0">
                <a:solidFill>
                  <a:srgbClr val="CC0000"/>
                </a:solidFill>
              </a:rPr>
              <a:t>q(|x|) </a:t>
            </a:r>
            <a:r>
              <a:rPr lang="en-US" sz="2800" dirty="0" smtClean="0"/>
              <a:t>steps.</a:t>
            </a:r>
          </a:p>
          <a:p>
            <a:pPr algn="just"/>
            <a:endParaRPr lang="en-US" sz="2800" dirty="0"/>
          </a:p>
          <a:p>
            <a:pPr algn="just"/>
            <a:endParaRPr lang="en-US" sz="2800" dirty="0" smtClean="0"/>
          </a:p>
          <a:p>
            <a:pPr marL="82296" indent="0" algn="just">
              <a:buNone/>
            </a:pPr>
            <a:endParaRPr lang="en-IN" sz="2800" dirty="0" smtClean="0"/>
          </a:p>
          <a:p>
            <a:endParaRPr lang="en-IN" sz="2800" dirty="0">
              <a:solidFill>
                <a:srgbClr val="660066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800600" y="25908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38200" y="3657600"/>
            <a:ext cx="6781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70C0"/>
                </a:solidFill>
              </a:rPr>
              <a:t>Polynomial function.    </a:t>
            </a:r>
            <a:r>
              <a:rPr lang="en-US" sz="2200" dirty="0" smtClean="0">
                <a:solidFill>
                  <a:schemeClr val="accent3"/>
                </a:solidFill>
              </a:rPr>
              <a:t>q(n) = </a:t>
            </a:r>
            <a:r>
              <a:rPr lang="en-US" sz="2200" dirty="0" err="1" smtClean="0">
                <a:solidFill>
                  <a:schemeClr val="accent3"/>
                </a:solidFill>
              </a:rPr>
              <a:t>n</a:t>
            </a:r>
            <a:r>
              <a:rPr lang="en-US" sz="2200" baseline="30000" dirty="0" err="1" smtClean="0">
                <a:solidFill>
                  <a:schemeClr val="accent3"/>
                </a:solidFill>
              </a:rPr>
              <a:t>c</a:t>
            </a:r>
            <a:r>
              <a:rPr lang="en-US" sz="2200" dirty="0" smtClean="0">
                <a:solidFill>
                  <a:schemeClr val="accent3"/>
                </a:solidFill>
              </a:rPr>
              <a:t> </a:t>
            </a:r>
            <a:r>
              <a:rPr lang="en-US" sz="2200" dirty="0" smtClean="0"/>
              <a:t>for some constant </a:t>
            </a:r>
            <a:r>
              <a:rPr lang="en-US" sz="2200" dirty="0" smtClean="0">
                <a:solidFill>
                  <a:srgbClr val="C32D2E"/>
                </a:solidFill>
              </a:rPr>
              <a:t>c</a:t>
            </a:r>
            <a:endParaRPr lang="en-US" sz="22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832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(functional) 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What if a problem is not a decision problem? Like the task of adding two integers.</a:t>
            </a:r>
          </a:p>
        </p:txBody>
      </p:sp>
    </p:spTree>
    <p:extLst>
      <p:ext uri="{BB962C8B-B14F-4D97-AF65-F5344CB8AC3E}">
        <p14:creationId xmlns:p14="http://schemas.microsoft.com/office/powerpoint/2010/main" val="1740268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(functional) 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What if a problem is not a decision problem? Like the task of adding two integers.</a:t>
            </a:r>
          </a:p>
          <a:p>
            <a:r>
              <a:rPr lang="en-IN" sz="2800" dirty="0" smtClean="0"/>
              <a:t>One way is to focus on the </a:t>
            </a:r>
            <a:r>
              <a:rPr lang="en-IN" sz="2800" dirty="0" smtClean="0">
                <a:solidFill>
                  <a:srgbClr val="CC0000"/>
                </a:solidFill>
              </a:rPr>
              <a:t>i-th </a:t>
            </a:r>
            <a:r>
              <a:rPr lang="en-IN" sz="2800" dirty="0" smtClean="0"/>
              <a:t>bit of the output and make it a decision problem. </a:t>
            </a:r>
          </a:p>
          <a:p>
            <a:pPr marL="82296" indent="0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       </a:t>
            </a:r>
            <a:r>
              <a:rPr lang="en-IN" sz="2400" dirty="0" smtClean="0"/>
              <a:t>(Is the </a:t>
            </a:r>
            <a:r>
              <a:rPr lang="en-IN" sz="2400" dirty="0" smtClean="0">
                <a:solidFill>
                  <a:srgbClr val="CC0000"/>
                </a:solidFill>
              </a:rPr>
              <a:t>i-th </a:t>
            </a:r>
            <a:r>
              <a:rPr lang="en-IN" sz="2400" dirty="0" smtClean="0"/>
              <a:t>bit, on input </a:t>
            </a:r>
            <a:r>
              <a:rPr lang="en-IN" sz="24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/>
              <a:t>, </a:t>
            </a:r>
            <a:r>
              <a:rPr lang="en-IN" sz="2400" dirty="0" smtClean="0">
                <a:solidFill>
                  <a:srgbClr val="CC0000"/>
                </a:solidFill>
              </a:rPr>
              <a:t>1</a:t>
            </a:r>
            <a:r>
              <a:rPr lang="en-IN" sz="2400" dirty="0" smtClean="0"/>
              <a:t>?)</a:t>
            </a:r>
            <a:endParaRPr lang="en-IN" sz="2400" dirty="0"/>
          </a:p>
          <a:p>
            <a:endParaRPr lang="en-IN" dirty="0" smtClean="0"/>
          </a:p>
          <a:p>
            <a:pPr marL="1145286" lvl="3" indent="-285750">
              <a:buFont typeface="Wingdings" charset="2"/>
              <a:buChar char="Ø"/>
            </a:pPr>
            <a:endParaRPr lang="en-IN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794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(functional) 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What if a problem is not a decision problem? Like the task of adding two integers.</a:t>
            </a:r>
          </a:p>
          <a:p>
            <a:r>
              <a:rPr lang="en-IN" sz="2800" dirty="0" smtClean="0"/>
              <a:t>One way is to focus on the </a:t>
            </a:r>
            <a:r>
              <a:rPr lang="en-IN" sz="2800" dirty="0" smtClean="0">
                <a:solidFill>
                  <a:srgbClr val="CC0000"/>
                </a:solidFill>
              </a:rPr>
              <a:t>i-th </a:t>
            </a:r>
            <a:r>
              <a:rPr lang="en-IN" sz="2800" dirty="0" smtClean="0"/>
              <a:t>bit of the output and make it a decision problem. </a:t>
            </a:r>
          </a:p>
          <a:p>
            <a:endParaRPr lang="en-IN" sz="2800" dirty="0"/>
          </a:p>
          <a:p>
            <a:pPr algn="just"/>
            <a:r>
              <a:rPr lang="en-IN" sz="2800" dirty="0" smtClean="0"/>
              <a:t>Alternatively, we define a class called </a:t>
            </a:r>
            <a:r>
              <a:rPr lang="en-IN" sz="2800" dirty="0" smtClean="0">
                <a:solidFill>
                  <a:srgbClr val="3366FF"/>
                </a:solidFill>
              </a:rPr>
              <a:t>functional P </a:t>
            </a:r>
            <a:r>
              <a:rPr lang="en-IN" sz="2800" smtClean="0">
                <a:solidFill>
                  <a:srgbClr val="3366FF"/>
                </a:solidFill>
              </a:rPr>
              <a:t>or FP</a:t>
            </a:r>
            <a:r>
              <a:rPr lang="en-IN" sz="2800" smtClean="0"/>
              <a:t>. </a:t>
            </a:r>
            <a:endParaRPr lang="en-IN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654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(functional) 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What if a problem is not a decision problem? Like the task of adding two integers.</a:t>
            </a:r>
          </a:p>
          <a:p>
            <a:r>
              <a:rPr lang="en-IN" sz="2800" dirty="0" smtClean="0"/>
              <a:t>One way is to focus on the </a:t>
            </a:r>
            <a:r>
              <a:rPr lang="en-IN" sz="2800" dirty="0" smtClean="0">
                <a:solidFill>
                  <a:srgbClr val="CC0000"/>
                </a:solidFill>
              </a:rPr>
              <a:t>i-th </a:t>
            </a:r>
            <a:r>
              <a:rPr lang="en-IN" sz="2800" dirty="0" smtClean="0"/>
              <a:t>bit of the output and make it a decision problem. </a:t>
            </a:r>
          </a:p>
          <a:p>
            <a:endParaRPr lang="en-IN" sz="2800" dirty="0"/>
          </a:p>
          <a:p>
            <a:pPr algn="just"/>
            <a:r>
              <a:rPr lang="en-IN" sz="2800" dirty="0"/>
              <a:t>W</a:t>
            </a:r>
            <a:r>
              <a:rPr lang="en-IN" sz="2800" dirty="0" smtClean="0"/>
              <a:t>e say that a problem or a function </a:t>
            </a:r>
            <a:r>
              <a:rPr lang="en-IN" sz="2800" dirty="0" smtClean="0">
                <a:solidFill>
                  <a:srgbClr val="CC0000"/>
                </a:solidFill>
              </a:rPr>
              <a:t>f: {0,1}*     {0,1}*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FP</a:t>
            </a:r>
            <a:r>
              <a:rPr lang="en-IN" sz="2800" dirty="0" smtClean="0"/>
              <a:t> (functional P) if there’s a polynomial-time TM that computes </a:t>
            </a:r>
            <a:r>
              <a:rPr lang="en-IN" sz="2800" dirty="0" smtClean="0">
                <a:solidFill>
                  <a:srgbClr val="CC0000"/>
                </a:solidFill>
              </a:rPr>
              <a:t>f.</a:t>
            </a:r>
          </a:p>
          <a:p>
            <a:pPr marL="82296" indent="0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    </a:t>
            </a:r>
            <a:endParaRPr lang="en-IN" dirty="0" smtClean="0"/>
          </a:p>
          <a:p>
            <a:pPr marL="1145286" lvl="3" indent="-285750">
              <a:buFont typeface="Wingdings" charset="2"/>
              <a:buChar char="Ø"/>
            </a:pPr>
            <a:endParaRPr lang="en-IN" dirty="0" smtClean="0">
              <a:solidFill>
                <a:srgbClr val="660066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315200" y="44958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773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FP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Greatest Common Divisor </a:t>
            </a:r>
            <a:r>
              <a:rPr lang="en-IN" sz="2800" i="1" dirty="0" smtClean="0">
                <a:solidFill>
                  <a:srgbClr val="7EC3D4"/>
                </a:solidFill>
              </a:rPr>
              <a:t>(Euclid ~300 BC)</a:t>
            </a:r>
          </a:p>
          <a:p>
            <a:pPr marL="1145286" lvl="3" indent="-285750">
              <a:buFont typeface="Wingdings" charset="2"/>
              <a:buChar char="Ø"/>
            </a:pPr>
            <a:r>
              <a:rPr lang="en-IN" sz="2200" dirty="0" smtClean="0"/>
              <a:t>Given two integers a and b, find their gcd.</a:t>
            </a:r>
            <a:r>
              <a:rPr lang="en-IN" dirty="0" smtClean="0">
                <a:solidFill>
                  <a:srgbClr val="660066"/>
                </a:solidFill>
              </a:rPr>
              <a:t>  </a:t>
            </a:r>
          </a:p>
          <a:p>
            <a:pPr marL="1145286" lvl="3" indent="-285750">
              <a:buFont typeface="Wingdings" charset="2"/>
              <a:buChar char="Ø"/>
            </a:pPr>
            <a:endParaRPr lang="en-IN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36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FP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Greatest Common Divisor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Counting paths in a DAG </a:t>
            </a:r>
            <a:r>
              <a:rPr lang="en-IN" sz="28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(homework)</a:t>
            </a:r>
          </a:p>
          <a:p>
            <a:pPr lvl="1">
              <a:buFont typeface="Wingdings" charset="2"/>
              <a:buChar char="Ø"/>
            </a:pPr>
            <a:r>
              <a:rPr lang="en-IN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IN" sz="2200" dirty="0" smtClean="0"/>
              <a:t>Find the number of paths between two vertices in a directed </a:t>
            </a:r>
            <a:endParaRPr lang="en-IN" sz="2200" dirty="0"/>
          </a:p>
          <a:p>
            <a:pPr marL="402336" lvl="1" indent="0">
              <a:buNone/>
            </a:pPr>
            <a:r>
              <a:rPr lang="en-IN" sz="2200" dirty="0" smtClean="0"/>
              <a:t>     acyclic graph.</a:t>
            </a:r>
          </a:p>
        </p:txBody>
      </p:sp>
    </p:spTree>
    <p:extLst>
      <p:ext uri="{BB962C8B-B14F-4D97-AF65-F5344CB8AC3E}">
        <p14:creationId xmlns:p14="http://schemas.microsoft.com/office/powerpoint/2010/main" val="858223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685288"/>
            <a:ext cx="8686800" cy="14295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  <a:r>
              <a:rPr lang="en-US" dirty="0" smtClean="0"/>
              <a:t>      P and </a:t>
            </a:r>
            <a:r>
              <a:rPr lang="en-US" dirty="0"/>
              <a:t>F</a:t>
            </a:r>
            <a:r>
              <a:rPr lang="en-US" dirty="0" smtClean="0"/>
              <a:t>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715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FP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Greatest Common Divisor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Counting paths in a DAG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Maximum matching </a:t>
            </a:r>
            <a:r>
              <a:rPr lang="en-IN" sz="2800" i="1" dirty="0" smtClean="0">
                <a:solidFill>
                  <a:srgbClr val="7EC3D4"/>
                </a:solidFill>
              </a:rPr>
              <a:t>(Edmonds 1965)</a:t>
            </a:r>
          </a:p>
          <a:p>
            <a:pPr lvl="1">
              <a:buFont typeface="Wingdings" charset="2"/>
              <a:buChar char="Ø"/>
            </a:pPr>
            <a:r>
              <a:rPr lang="en-IN" sz="2200" dirty="0" smtClean="0"/>
              <a:t> Find a maximum matching in a given graph</a:t>
            </a:r>
          </a:p>
        </p:txBody>
      </p:sp>
    </p:spTree>
    <p:extLst>
      <p:ext uri="{BB962C8B-B14F-4D97-AF65-F5344CB8AC3E}">
        <p14:creationId xmlns:p14="http://schemas.microsoft.com/office/powerpoint/2010/main" val="2870718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FP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Greatest Common Divisor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Counting paths in a DAG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Maximum matching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>
                <a:solidFill>
                  <a:srgbClr val="660066"/>
                </a:solidFill>
              </a:rPr>
              <a:t>Linear Programming </a:t>
            </a:r>
            <a:r>
              <a:rPr lang="en-IN" sz="24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(Khachiyan 1979, Karmarkar 1984)</a:t>
            </a:r>
          </a:p>
          <a:p>
            <a:pPr lvl="1">
              <a:buFont typeface="Wingdings" charset="2"/>
              <a:buChar char="Ø"/>
            </a:pPr>
            <a:r>
              <a:rPr lang="en-IN" sz="2200" dirty="0" smtClean="0"/>
              <a:t>Optimize a linear objective function subject to linear (in)equality constraints</a:t>
            </a:r>
          </a:p>
        </p:txBody>
      </p:sp>
    </p:spTree>
    <p:extLst>
      <p:ext uri="{BB962C8B-B14F-4D97-AF65-F5344CB8AC3E}">
        <p14:creationId xmlns:p14="http://schemas.microsoft.com/office/powerpoint/2010/main" val="141523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685288"/>
            <a:ext cx="8686800" cy="14295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NP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74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Solving a problem is generally </a:t>
            </a:r>
            <a:r>
              <a:rPr lang="en-IN" sz="2800" i="1" dirty="0" smtClean="0">
                <a:solidFill>
                  <a:srgbClr val="000000"/>
                </a:solidFill>
              </a:rPr>
              <a:t>harder</a:t>
            </a:r>
            <a:r>
              <a:rPr lang="en-IN" sz="2800" dirty="0" smtClean="0">
                <a:solidFill>
                  <a:srgbClr val="000000"/>
                </a:solidFill>
              </a:rPr>
              <a:t> than verifying a given solution to the problem. </a:t>
            </a:r>
          </a:p>
          <a:p>
            <a:endParaRPr lang="en-IN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350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Solving a problem is generally </a:t>
            </a:r>
            <a:r>
              <a:rPr lang="en-IN" sz="2800" i="1" dirty="0" smtClean="0">
                <a:solidFill>
                  <a:srgbClr val="000000"/>
                </a:solidFill>
              </a:rPr>
              <a:t>harder</a:t>
            </a:r>
            <a:r>
              <a:rPr lang="en-IN" sz="2800" dirty="0" smtClean="0">
                <a:solidFill>
                  <a:srgbClr val="000000"/>
                </a:solidFill>
              </a:rPr>
              <a:t> than verifying a given solution to the problem. 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pPr algn="just"/>
            <a:r>
              <a:rPr lang="en-IN" sz="2800" dirty="0" smtClean="0">
                <a:solidFill>
                  <a:srgbClr val="000000"/>
                </a:solidFill>
              </a:rPr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NP</a:t>
            </a:r>
            <a:r>
              <a:rPr lang="en-IN" sz="2800" dirty="0" smtClean="0">
                <a:solidFill>
                  <a:srgbClr val="000000"/>
                </a:solidFill>
              </a:rPr>
              <a:t> captures the set of decision problems whose solutions are </a:t>
            </a:r>
            <a:r>
              <a:rPr lang="en-IN" sz="2800" i="1" dirty="0" smtClean="0">
                <a:solidFill>
                  <a:srgbClr val="000000"/>
                </a:solidFill>
              </a:rPr>
              <a:t>efficiently verifiable</a:t>
            </a:r>
            <a:r>
              <a:rPr lang="en-IN" sz="2800" dirty="0" smtClean="0">
                <a:solidFill>
                  <a:srgbClr val="000000"/>
                </a:solidFill>
              </a:rPr>
              <a:t>. </a:t>
            </a:r>
          </a:p>
          <a:p>
            <a:pPr marL="82296" indent="0">
              <a:buNone/>
            </a:pPr>
            <a:endParaRPr lang="en-IN" sz="2800" dirty="0">
              <a:solidFill>
                <a:srgbClr val="660066"/>
              </a:solidFill>
            </a:endParaRPr>
          </a:p>
          <a:p>
            <a:pPr marL="82296" indent="0">
              <a:buNone/>
            </a:pPr>
            <a:r>
              <a:rPr lang="en-IN" sz="2800" dirty="0" smtClean="0">
                <a:solidFill>
                  <a:srgbClr val="660066"/>
                </a:solidFill>
              </a:rPr>
              <a:t> </a:t>
            </a:r>
            <a:endParaRPr lang="en-IN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638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Solving a problem is generally </a:t>
            </a:r>
            <a:r>
              <a:rPr lang="en-IN" sz="2800" i="1" dirty="0" smtClean="0">
                <a:solidFill>
                  <a:srgbClr val="000000"/>
                </a:solidFill>
              </a:rPr>
              <a:t>harder</a:t>
            </a:r>
            <a:r>
              <a:rPr lang="en-IN" sz="2800" dirty="0" smtClean="0">
                <a:solidFill>
                  <a:srgbClr val="000000"/>
                </a:solidFill>
              </a:rPr>
              <a:t> than verifying a given solution to the problem. 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pPr algn="just"/>
            <a:r>
              <a:rPr lang="en-IN" sz="2800" dirty="0" smtClean="0">
                <a:solidFill>
                  <a:srgbClr val="000000"/>
                </a:solidFill>
              </a:rPr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NP</a:t>
            </a:r>
            <a:r>
              <a:rPr lang="en-IN" sz="2800" dirty="0" smtClean="0">
                <a:solidFill>
                  <a:srgbClr val="000000"/>
                </a:solidFill>
              </a:rPr>
              <a:t> captures the set of decision problems whose solutions are </a:t>
            </a:r>
            <a:r>
              <a:rPr lang="en-IN" sz="2800" i="1" dirty="0" smtClean="0">
                <a:solidFill>
                  <a:srgbClr val="000000"/>
                </a:solidFill>
              </a:rPr>
              <a:t>efficiently verifiable</a:t>
            </a:r>
            <a:r>
              <a:rPr lang="en-IN" sz="2800" dirty="0" smtClean="0">
                <a:solidFill>
                  <a:srgbClr val="000000"/>
                </a:solidFill>
              </a:rPr>
              <a:t>. </a:t>
            </a:r>
          </a:p>
          <a:p>
            <a:pPr marL="82296" indent="0">
              <a:buNone/>
            </a:pPr>
            <a:endParaRPr lang="en-IN" sz="2800" dirty="0">
              <a:solidFill>
                <a:srgbClr val="660066"/>
              </a:solidFill>
            </a:endParaRPr>
          </a:p>
          <a:p>
            <a:pPr marL="82296" indent="0">
              <a:buNone/>
            </a:pPr>
            <a:r>
              <a:rPr lang="en-IN" sz="2800" dirty="0" smtClean="0">
                <a:solidFill>
                  <a:srgbClr val="660066"/>
                </a:solidFill>
              </a:rPr>
              <a:t> </a:t>
            </a:r>
            <a:endParaRPr lang="en-IN" sz="2800" dirty="0">
              <a:solidFill>
                <a:srgbClr val="660066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676400" y="3733800"/>
            <a:ext cx="3048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24000" y="4800600"/>
            <a:ext cx="434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/>
              <a:t>Nondeterministic polynomial-time</a:t>
            </a:r>
            <a:endParaRPr lang="en-US" sz="2200" u="sng" dirty="0"/>
          </a:p>
        </p:txBody>
      </p:sp>
    </p:spTree>
    <p:extLst>
      <p:ext uri="{BB962C8B-B14F-4D97-AF65-F5344CB8AC3E}">
        <p14:creationId xmlns:p14="http://schemas.microsoft.com/office/powerpoint/2010/main" val="4176674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000000"/>
                </a:solidFill>
              </a:rPr>
              <a:t>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there’s a polynomial function </a:t>
            </a:r>
            <a:r>
              <a:rPr lang="en-IN" sz="2800" dirty="0" smtClean="0">
                <a:solidFill>
                  <a:srgbClr val="C32D2E"/>
                </a:solidFill>
              </a:rPr>
              <a:t>p:</a:t>
            </a:r>
            <a:r>
              <a:rPr lang="en-IN" sz="2800" dirty="0" smtClean="0">
                <a:solidFill>
                  <a:srgbClr val="000000"/>
                </a:solidFill>
              </a:rPr>
              <a:t>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US" sz="2800" dirty="0" smtClean="0"/>
              <a:t>and a polynomial time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(called the </a:t>
            </a:r>
            <a:r>
              <a:rPr lang="en-US" sz="2800" i="1" u="sng" dirty="0" smtClean="0"/>
              <a:t>verifier</a:t>
            </a:r>
            <a:r>
              <a:rPr lang="en-US" sz="2800" dirty="0" smtClean="0"/>
              <a:t>) such that for every </a:t>
            </a:r>
            <a:r>
              <a:rPr lang="en-US" sz="2800" dirty="0" smtClean="0">
                <a:solidFill>
                  <a:srgbClr val="C32D2E"/>
                </a:solidFill>
              </a:rPr>
              <a:t>x,</a:t>
            </a:r>
          </a:p>
          <a:p>
            <a:pPr marL="82296" indent="0" algn="just">
              <a:buNone/>
            </a:pPr>
            <a:endParaRPr lang="en-US" sz="1000" dirty="0" smtClean="0"/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</a:t>
            </a:r>
            <a:r>
              <a:rPr lang="en-US" sz="2800" dirty="0" smtClean="0">
                <a:solidFill>
                  <a:srgbClr val="CC0000"/>
                </a:solidFill>
              </a:rPr>
              <a:t>x ∈ L             </a:t>
            </a:r>
            <a:r>
              <a:rPr lang="en-US" sz="2800" dirty="0" smtClean="0">
                <a:solidFill>
                  <a:srgbClr val="C32D2E"/>
                </a:solidFill>
              </a:rPr>
              <a:t>∃u  </a:t>
            </a:r>
            <a:r>
              <a:rPr lang="en-US" sz="2800" dirty="0" smtClean="0">
                <a:solidFill>
                  <a:srgbClr val="CC0000"/>
                </a:solidFill>
              </a:rPr>
              <a:t>∈ {0,1}</a:t>
            </a:r>
            <a:r>
              <a:rPr lang="en-US" sz="2800" baseline="30000" dirty="0" smtClean="0">
                <a:solidFill>
                  <a:srgbClr val="CC0000"/>
                </a:solidFill>
              </a:rPr>
              <a:t>p(|x|)</a:t>
            </a:r>
            <a:r>
              <a:rPr lang="en-US" sz="2800" dirty="0" smtClean="0">
                <a:solidFill>
                  <a:srgbClr val="CC0000"/>
                </a:solidFill>
              </a:rPr>
              <a:t>    </a:t>
            </a:r>
            <a:r>
              <a:rPr lang="en-US" sz="2800" dirty="0" err="1" smtClean="0">
                <a:solidFill>
                  <a:srgbClr val="CC0000"/>
                </a:solidFill>
              </a:rPr>
              <a:t>s.t.</a:t>
            </a:r>
            <a:r>
              <a:rPr lang="en-US" sz="2800" dirty="0" smtClean="0">
                <a:solidFill>
                  <a:srgbClr val="CC0000"/>
                </a:solidFill>
              </a:rPr>
              <a:t>  M(x, u) = 1</a:t>
            </a:r>
            <a:endParaRPr lang="en-US" sz="2800" baseline="30000" dirty="0" smtClean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572000" y="25908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55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000000"/>
                </a:solidFill>
              </a:rPr>
              <a:t>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there’s a polynomial function </a:t>
            </a:r>
            <a:r>
              <a:rPr lang="en-IN" sz="2800" dirty="0" smtClean="0">
                <a:solidFill>
                  <a:srgbClr val="C32D2E"/>
                </a:solidFill>
              </a:rPr>
              <a:t>p:</a:t>
            </a:r>
            <a:r>
              <a:rPr lang="en-IN" sz="2800" dirty="0" smtClean="0">
                <a:solidFill>
                  <a:srgbClr val="000000"/>
                </a:solidFill>
              </a:rPr>
              <a:t>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US" sz="2800" dirty="0" smtClean="0"/>
              <a:t>and a polynomial time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(called the </a:t>
            </a:r>
            <a:r>
              <a:rPr lang="en-US" sz="2800" i="1" u="sng" dirty="0" smtClean="0"/>
              <a:t>verifier</a:t>
            </a:r>
            <a:r>
              <a:rPr lang="en-US" sz="2800" dirty="0" smtClean="0"/>
              <a:t>) such that for every </a:t>
            </a:r>
            <a:r>
              <a:rPr lang="en-US" sz="2800" dirty="0" smtClean="0">
                <a:solidFill>
                  <a:srgbClr val="C32D2E"/>
                </a:solidFill>
              </a:rPr>
              <a:t>x,</a:t>
            </a:r>
          </a:p>
          <a:p>
            <a:pPr marL="82296" indent="0" algn="just">
              <a:buNone/>
            </a:pPr>
            <a:endParaRPr lang="en-US" sz="1000" dirty="0" smtClean="0"/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</a:t>
            </a:r>
            <a:r>
              <a:rPr lang="en-US" sz="2800" dirty="0" smtClean="0">
                <a:solidFill>
                  <a:srgbClr val="CC0000"/>
                </a:solidFill>
              </a:rPr>
              <a:t>x ∈ L             </a:t>
            </a:r>
            <a:r>
              <a:rPr lang="en-US" sz="2800" dirty="0" smtClean="0">
                <a:solidFill>
                  <a:srgbClr val="C32D2E"/>
                </a:solidFill>
              </a:rPr>
              <a:t>∃u  </a:t>
            </a:r>
            <a:r>
              <a:rPr lang="en-US" sz="2800" dirty="0" smtClean="0">
                <a:solidFill>
                  <a:srgbClr val="CC0000"/>
                </a:solidFill>
              </a:rPr>
              <a:t>∈ {0,1}</a:t>
            </a:r>
            <a:r>
              <a:rPr lang="en-US" sz="2800" baseline="30000" dirty="0" smtClean="0">
                <a:solidFill>
                  <a:srgbClr val="CC0000"/>
                </a:solidFill>
              </a:rPr>
              <a:t>p(|x|)</a:t>
            </a:r>
            <a:r>
              <a:rPr lang="en-US" sz="2800" dirty="0" smtClean="0">
                <a:solidFill>
                  <a:srgbClr val="CC0000"/>
                </a:solidFill>
              </a:rPr>
              <a:t>    </a:t>
            </a:r>
            <a:r>
              <a:rPr lang="en-US" sz="2800" dirty="0" err="1" smtClean="0">
                <a:solidFill>
                  <a:srgbClr val="CC0000"/>
                </a:solidFill>
              </a:rPr>
              <a:t>s.t.</a:t>
            </a:r>
            <a:r>
              <a:rPr lang="en-US" sz="2800" dirty="0" smtClean="0">
                <a:solidFill>
                  <a:srgbClr val="CC0000"/>
                </a:solidFill>
              </a:rPr>
              <a:t>  M(x, u) = 1</a:t>
            </a:r>
            <a:endParaRPr lang="en-US" sz="2800" baseline="30000" dirty="0" smtClean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572000" y="25908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6477000" y="3886200"/>
            <a:ext cx="106680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00600" y="4800600"/>
            <a:ext cx="3962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accent3"/>
                </a:solidFill>
              </a:rPr>
              <a:t>u</a:t>
            </a:r>
            <a:r>
              <a:rPr lang="en-US" sz="2200" dirty="0" smtClean="0"/>
              <a:t> is called a </a:t>
            </a:r>
            <a:r>
              <a:rPr lang="en-US" sz="2200" i="1" u="sng" dirty="0" smtClean="0"/>
              <a:t>certificate or witness</a:t>
            </a:r>
            <a:r>
              <a:rPr lang="en-US" sz="2200" u="sng" dirty="0" smtClean="0"/>
              <a:t> </a:t>
            </a:r>
            <a:r>
              <a:rPr lang="en-US" sz="2200" dirty="0" smtClean="0"/>
              <a:t>for </a:t>
            </a:r>
            <a:r>
              <a:rPr lang="en-US" sz="2200" dirty="0" smtClean="0">
                <a:solidFill>
                  <a:srgbClr val="C32D2E"/>
                </a:solidFill>
              </a:rPr>
              <a:t>x</a:t>
            </a:r>
            <a:r>
              <a:rPr lang="en-US" sz="2200" dirty="0" smtClean="0"/>
              <a:t> (w.r.t </a:t>
            </a:r>
            <a:r>
              <a:rPr lang="en-US" sz="2200" dirty="0" smtClean="0">
                <a:solidFill>
                  <a:srgbClr val="C32D2E"/>
                </a:solidFill>
              </a:rPr>
              <a:t>L</a:t>
            </a:r>
            <a:r>
              <a:rPr lang="en-US" sz="2200" dirty="0" smtClean="0"/>
              <a:t> and </a:t>
            </a:r>
            <a:r>
              <a:rPr lang="en-US" sz="2200" dirty="0" smtClean="0">
                <a:solidFill>
                  <a:srgbClr val="C32D2E"/>
                </a:solidFill>
              </a:rPr>
              <a:t>M</a:t>
            </a:r>
            <a:r>
              <a:rPr lang="en-US" sz="2200" dirty="0" smtClean="0"/>
              <a:t>) if </a:t>
            </a:r>
            <a:r>
              <a:rPr lang="en-US" sz="2400" dirty="0" smtClean="0">
                <a:solidFill>
                  <a:srgbClr val="CC0000"/>
                </a:solidFill>
              </a:rPr>
              <a:t>x ∈ L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1117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000000"/>
                </a:solidFill>
              </a:rPr>
              <a:t>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there’s a polynomial function </a:t>
            </a:r>
            <a:r>
              <a:rPr lang="en-IN" sz="2800" dirty="0" smtClean="0">
                <a:solidFill>
                  <a:srgbClr val="C32D2E"/>
                </a:solidFill>
              </a:rPr>
              <a:t>p:</a:t>
            </a:r>
            <a:r>
              <a:rPr lang="en-IN" sz="2800" dirty="0" smtClean="0">
                <a:solidFill>
                  <a:srgbClr val="000000"/>
                </a:solidFill>
              </a:rPr>
              <a:t>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US" sz="2800" dirty="0" smtClean="0"/>
              <a:t>and a polynomial time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(called the </a:t>
            </a:r>
            <a:r>
              <a:rPr lang="en-US" sz="2800" i="1" u="sng" dirty="0" smtClean="0"/>
              <a:t>verifier</a:t>
            </a:r>
            <a:r>
              <a:rPr lang="en-US" sz="2800" dirty="0" smtClean="0"/>
              <a:t>) such that for every </a:t>
            </a:r>
            <a:r>
              <a:rPr lang="en-US" sz="2800" dirty="0" smtClean="0">
                <a:solidFill>
                  <a:srgbClr val="C32D2E"/>
                </a:solidFill>
              </a:rPr>
              <a:t>x,</a:t>
            </a:r>
          </a:p>
          <a:p>
            <a:pPr marL="82296" indent="0" algn="just">
              <a:buNone/>
            </a:pPr>
            <a:endParaRPr lang="en-US" sz="1000" dirty="0" smtClean="0"/>
          </a:p>
          <a:p>
            <a:pPr marL="82296" indent="0" algn="just">
              <a:buNone/>
            </a:pP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rgbClr val="CC0000"/>
                </a:solidFill>
              </a:rPr>
              <a:t>x ∈ L             </a:t>
            </a:r>
            <a:r>
              <a:rPr lang="en-US" sz="2800" dirty="0" smtClean="0">
                <a:solidFill>
                  <a:srgbClr val="C32D2E"/>
                </a:solidFill>
              </a:rPr>
              <a:t>∃u  </a:t>
            </a:r>
            <a:r>
              <a:rPr lang="en-US" sz="2800" dirty="0" smtClean="0">
                <a:solidFill>
                  <a:srgbClr val="CC0000"/>
                </a:solidFill>
              </a:rPr>
              <a:t>∈ {0,1}</a:t>
            </a:r>
            <a:r>
              <a:rPr lang="en-US" sz="2800" baseline="30000" dirty="0" smtClean="0">
                <a:solidFill>
                  <a:srgbClr val="CC0000"/>
                </a:solidFill>
              </a:rPr>
              <a:t>p(|x|)</a:t>
            </a:r>
            <a:r>
              <a:rPr lang="en-US" sz="2800" dirty="0" smtClean="0">
                <a:solidFill>
                  <a:srgbClr val="CC0000"/>
                </a:solidFill>
              </a:rPr>
              <a:t>    </a:t>
            </a:r>
            <a:r>
              <a:rPr lang="en-US" sz="2800" dirty="0" err="1" smtClean="0">
                <a:solidFill>
                  <a:srgbClr val="CC0000"/>
                </a:solidFill>
              </a:rPr>
              <a:t>s.t.</a:t>
            </a:r>
            <a:r>
              <a:rPr lang="en-US" sz="2800" dirty="0" smtClean="0">
                <a:solidFill>
                  <a:srgbClr val="CC0000"/>
                </a:solidFill>
              </a:rPr>
              <a:t>  M(x, u) = 1</a:t>
            </a:r>
          </a:p>
          <a:p>
            <a:pPr marL="82296" indent="0" algn="just">
              <a:buNone/>
            </a:pPr>
            <a:endParaRPr lang="en-US" sz="2800" baseline="30000" dirty="0">
              <a:solidFill>
                <a:srgbClr val="CC0000"/>
              </a:solidFill>
            </a:endParaRPr>
          </a:p>
          <a:p>
            <a:pPr marL="82296" indent="0" algn="just">
              <a:buNone/>
            </a:pPr>
            <a:endParaRPr lang="en-US" sz="2800" baseline="30000" dirty="0" smtClean="0">
              <a:solidFill>
                <a:srgbClr val="CC0000"/>
              </a:solidFill>
            </a:endParaRPr>
          </a:p>
          <a:p>
            <a:pPr algn="just"/>
            <a:r>
              <a:rPr lang="en-US" sz="2800" dirty="0"/>
              <a:t>It follows that verifier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</a:t>
            </a:r>
            <a:r>
              <a:rPr lang="en-US" sz="2800" u="sng" dirty="0"/>
              <a:t>cannot be fooled</a:t>
            </a:r>
            <a:r>
              <a:rPr lang="en-US" sz="2800" dirty="0"/>
              <a:t>! </a:t>
            </a:r>
          </a:p>
          <a:p>
            <a:pPr marL="82296" indent="0" algn="just">
              <a:buNone/>
            </a:pPr>
            <a:endParaRPr lang="en-US" sz="2800" baseline="30000" dirty="0" smtClean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572000" y="25908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05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000000"/>
                </a:solidFill>
              </a:rPr>
              <a:t>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there’s a polynomial function </a:t>
            </a:r>
            <a:r>
              <a:rPr lang="en-IN" sz="2800" dirty="0" smtClean="0">
                <a:solidFill>
                  <a:srgbClr val="C32D2E"/>
                </a:solidFill>
              </a:rPr>
              <a:t>p:</a:t>
            </a:r>
            <a:r>
              <a:rPr lang="en-IN" sz="2800" dirty="0" smtClean="0">
                <a:solidFill>
                  <a:srgbClr val="000000"/>
                </a:solidFill>
              </a:rPr>
              <a:t>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US" sz="2800" dirty="0" smtClean="0"/>
              <a:t>and a polynomial time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(called the </a:t>
            </a:r>
            <a:r>
              <a:rPr lang="en-US" sz="2800" i="1" u="sng" dirty="0" smtClean="0"/>
              <a:t>verifier</a:t>
            </a:r>
            <a:r>
              <a:rPr lang="en-US" sz="2800" dirty="0" smtClean="0"/>
              <a:t>) such that for every </a:t>
            </a:r>
            <a:r>
              <a:rPr lang="en-US" sz="2800" dirty="0" smtClean="0">
                <a:solidFill>
                  <a:srgbClr val="C32D2E"/>
                </a:solidFill>
              </a:rPr>
              <a:t>x,</a:t>
            </a:r>
          </a:p>
          <a:p>
            <a:pPr marL="82296" indent="0" algn="just">
              <a:buNone/>
            </a:pPr>
            <a:endParaRPr lang="en-US" sz="1000" dirty="0" smtClean="0"/>
          </a:p>
          <a:p>
            <a:pPr marL="82296" indent="0" algn="just">
              <a:buNone/>
            </a:pP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rgbClr val="CC0000"/>
                </a:solidFill>
              </a:rPr>
              <a:t>x ∈ L             </a:t>
            </a:r>
            <a:r>
              <a:rPr lang="en-US" sz="2800" dirty="0" smtClean="0">
                <a:solidFill>
                  <a:srgbClr val="C32D2E"/>
                </a:solidFill>
              </a:rPr>
              <a:t>∃u  </a:t>
            </a:r>
            <a:r>
              <a:rPr lang="en-US" sz="2800" dirty="0" smtClean="0">
                <a:solidFill>
                  <a:srgbClr val="CC0000"/>
                </a:solidFill>
              </a:rPr>
              <a:t>∈ {0,1}</a:t>
            </a:r>
            <a:r>
              <a:rPr lang="en-US" sz="2800" baseline="30000" dirty="0" smtClean="0">
                <a:solidFill>
                  <a:srgbClr val="CC0000"/>
                </a:solidFill>
              </a:rPr>
              <a:t>p(|x|)</a:t>
            </a:r>
            <a:r>
              <a:rPr lang="en-US" sz="2800" dirty="0" smtClean="0">
                <a:solidFill>
                  <a:srgbClr val="CC0000"/>
                </a:solidFill>
              </a:rPr>
              <a:t>    </a:t>
            </a:r>
            <a:r>
              <a:rPr lang="en-US" sz="2800" dirty="0" err="1" smtClean="0">
                <a:solidFill>
                  <a:srgbClr val="CC0000"/>
                </a:solidFill>
              </a:rPr>
              <a:t>s.t.</a:t>
            </a:r>
            <a:r>
              <a:rPr lang="en-US" sz="2800" dirty="0" smtClean="0">
                <a:solidFill>
                  <a:srgbClr val="CC0000"/>
                </a:solidFill>
              </a:rPr>
              <a:t>  M(x, u) = 1</a:t>
            </a:r>
          </a:p>
          <a:p>
            <a:pPr marL="82296" indent="0" algn="just">
              <a:buNone/>
            </a:pPr>
            <a:endParaRPr lang="en-US" sz="2800" baseline="30000" dirty="0">
              <a:solidFill>
                <a:srgbClr val="CC0000"/>
              </a:solidFill>
            </a:endParaRPr>
          </a:p>
          <a:p>
            <a:pPr marL="82296" indent="0" algn="just">
              <a:buNone/>
            </a:pPr>
            <a:endParaRPr lang="en-US" sz="2800" baseline="30000" dirty="0" smtClean="0">
              <a:solidFill>
                <a:srgbClr val="CC0000"/>
              </a:solidFill>
            </a:endParaRPr>
          </a:p>
          <a:p>
            <a:pPr algn="just"/>
            <a:r>
              <a:rPr lang="en-US" sz="2800" dirty="0"/>
              <a:t>Class </a:t>
            </a:r>
            <a:r>
              <a:rPr lang="en-US" sz="2800" dirty="0">
                <a:solidFill>
                  <a:srgbClr val="3366FF"/>
                </a:solidFill>
              </a:rPr>
              <a:t>NP</a:t>
            </a:r>
            <a:r>
              <a:rPr lang="en-US" sz="2800" dirty="0"/>
              <a:t> contains those problems (languages) which have such efficient verifiers.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572000" y="25908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48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Decision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In the initial part of this course, we’ll focus primarily on </a:t>
            </a:r>
            <a:r>
              <a:rPr lang="en-IN" sz="2800" dirty="0" smtClean="0">
                <a:solidFill>
                  <a:srgbClr val="3366FF"/>
                </a:solidFill>
              </a:rPr>
              <a:t>decision problems</a:t>
            </a:r>
            <a:r>
              <a:rPr lang="en-IN" sz="2800" dirty="0" smtClean="0"/>
              <a:t>. 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8004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NP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>
                <a:solidFill>
                  <a:srgbClr val="660066"/>
                </a:solidFill>
              </a:rPr>
              <a:t>V</a:t>
            </a:r>
            <a:r>
              <a:rPr lang="en-IN" sz="2800" dirty="0" smtClean="0">
                <a:solidFill>
                  <a:srgbClr val="660066"/>
                </a:solidFill>
              </a:rPr>
              <a:t>ertex cover</a:t>
            </a:r>
          </a:p>
          <a:p>
            <a:pPr marL="699516" lvl="1" indent="-342900">
              <a:buFont typeface="Wingdings" charset="2"/>
              <a:buChar char="Ø"/>
            </a:pPr>
            <a:r>
              <a:rPr lang="en-IN" sz="2400" dirty="0" smtClean="0"/>
              <a:t>Given a graph </a:t>
            </a:r>
            <a:r>
              <a:rPr lang="en-IN" sz="2400" dirty="0" smtClean="0">
                <a:solidFill>
                  <a:srgbClr val="C00000"/>
                </a:solidFill>
              </a:rPr>
              <a:t>G</a:t>
            </a:r>
            <a:r>
              <a:rPr lang="en-IN" sz="2400" dirty="0" smtClean="0"/>
              <a:t> and an integer </a:t>
            </a:r>
            <a:r>
              <a:rPr lang="en-IN" sz="2400" dirty="0" smtClean="0">
                <a:solidFill>
                  <a:srgbClr val="C00000"/>
                </a:solidFill>
              </a:rPr>
              <a:t>k</a:t>
            </a:r>
            <a:r>
              <a:rPr lang="en-IN" sz="2400" dirty="0" smtClean="0"/>
              <a:t>, check if </a:t>
            </a:r>
            <a:r>
              <a:rPr lang="en-IN" sz="2400" dirty="0" smtClean="0">
                <a:solidFill>
                  <a:srgbClr val="C00000"/>
                </a:solidFill>
              </a:rPr>
              <a:t>G</a:t>
            </a:r>
            <a:r>
              <a:rPr lang="en-IN" sz="2400" dirty="0" smtClean="0"/>
              <a:t> has a vertex cover of size </a:t>
            </a:r>
            <a:r>
              <a:rPr lang="en-IN" sz="2400" dirty="0" smtClean="0">
                <a:solidFill>
                  <a:srgbClr val="C00000"/>
                </a:solidFill>
              </a:rPr>
              <a:t>k</a:t>
            </a:r>
            <a:r>
              <a:rPr lang="en-IN" sz="2400" dirty="0" smtClean="0"/>
              <a:t>.</a:t>
            </a:r>
            <a:endParaRPr lang="en-IN" sz="2400" dirty="0"/>
          </a:p>
          <a:p>
            <a:endParaRPr lang="en-IN" sz="2800" dirty="0" smtClean="0">
              <a:solidFill>
                <a:srgbClr val="000000"/>
              </a:solidFill>
            </a:endParaRPr>
          </a:p>
          <a:p>
            <a:endParaRPr lang="en-IN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10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NP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>
                <a:solidFill>
                  <a:srgbClr val="660066"/>
                </a:solidFill>
              </a:rPr>
              <a:t>V</a:t>
            </a:r>
            <a:r>
              <a:rPr lang="en-IN" sz="2800" dirty="0" smtClean="0">
                <a:solidFill>
                  <a:srgbClr val="660066"/>
                </a:solidFill>
              </a:rPr>
              <a:t>ertex cover</a:t>
            </a:r>
          </a:p>
          <a:p>
            <a:endParaRPr lang="en-IN" sz="2800" dirty="0" smtClean="0">
              <a:solidFill>
                <a:srgbClr val="000000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0/1 integer programming</a:t>
            </a:r>
          </a:p>
          <a:p>
            <a:pPr marL="699516" lvl="1" indent="-342900">
              <a:buFont typeface="Wingdings" charset="2"/>
              <a:buChar char="Ø"/>
            </a:pPr>
            <a:r>
              <a:rPr lang="en-IN" sz="2400" dirty="0" smtClean="0">
                <a:solidFill>
                  <a:srgbClr val="000000"/>
                </a:solidFill>
              </a:rPr>
              <a:t>Given a system of linear (in)equalities with integer coefficients, check if there’s a </a:t>
            </a:r>
            <a:r>
              <a:rPr lang="en-IN" sz="2400" dirty="0" smtClean="0">
                <a:solidFill>
                  <a:srgbClr val="C00000"/>
                </a:solidFill>
              </a:rPr>
              <a:t>0-1</a:t>
            </a:r>
            <a:r>
              <a:rPr lang="en-IN" sz="2400" dirty="0" smtClean="0">
                <a:solidFill>
                  <a:srgbClr val="000000"/>
                </a:solidFill>
              </a:rPr>
              <a:t> assignment to the variables that satisfy all the </a:t>
            </a:r>
            <a:r>
              <a:rPr lang="en-IN" sz="2400" dirty="0">
                <a:solidFill>
                  <a:srgbClr val="000000"/>
                </a:solidFill>
              </a:rPr>
              <a:t>(in)</a:t>
            </a:r>
            <a:r>
              <a:rPr lang="en-IN" sz="2400" dirty="0" smtClean="0">
                <a:solidFill>
                  <a:srgbClr val="000000"/>
                </a:solidFill>
              </a:rPr>
              <a:t>equalities. </a:t>
            </a:r>
          </a:p>
          <a:p>
            <a:endParaRPr lang="en-IN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343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NP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>
                <a:solidFill>
                  <a:srgbClr val="660066"/>
                </a:solidFill>
              </a:rPr>
              <a:t>V</a:t>
            </a:r>
            <a:r>
              <a:rPr lang="en-IN" sz="2800" dirty="0" smtClean="0">
                <a:solidFill>
                  <a:srgbClr val="660066"/>
                </a:solidFill>
              </a:rPr>
              <a:t>ertex cover</a:t>
            </a:r>
          </a:p>
          <a:p>
            <a:endParaRPr lang="en-IN" sz="2800" dirty="0" smtClean="0">
              <a:solidFill>
                <a:srgbClr val="000000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0/1 integer programming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Integer factoring</a:t>
            </a:r>
          </a:p>
          <a:p>
            <a:pPr marL="699516" lvl="1" indent="-342900">
              <a:buFont typeface="Wingdings" charset="2"/>
              <a:buChar char="Ø"/>
            </a:pPr>
            <a:r>
              <a:rPr lang="en-IN" sz="2400" dirty="0" smtClean="0"/>
              <a:t>Given 2 numbers </a:t>
            </a:r>
            <a:r>
              <a:rPr lang="en-IN" sz="2400" dirty="0" smtClean="0">
                <a:solidFill>
                  <a:srgbClr val="C00000"/>
                </a:solidFill>
              </a:rPr>
              <a:t>n </a:t>
            </a:r>
            <a:r>
              <a:rPr lang="en-IN" sz="2400" dirty="0" smtClean="0"/>
              <a:t>and</a:t>
            </a:r>
            <a:r>
              <a:rPr lang="en-IN" sz="2400" dirty="0" smtClean="0">
                <a:solidFill>
                  <a:srgbClr val="C00000"/>
                </a:solidFill>
              </a:rPr>
              <a:t> U</a:t>
            </a:r>
            <a:r>
              <a:rPr lang="en-IN" sz="2400" dirty="0" smtClean="0"/>
              <a:t>, check if </a:t>
            </a:r>
            <a:r>
              <a:rPr lang="en-IN" sz="2400" dirty="0" smtClean="0">
                <a:solidFill>
                  <a:srgbClr val="C00000"/>
                </a:solidFill>
              </a:rPr>
              <a:t>n</a:t>
            </a:r>
            <a:r>
              <a:rPr lang="en-IN" sz="2400" dirty="0" smtClean="0"/>
              <a:t> has a nontrivial factor less than equal to </a:t>
            </a:r>
            <a:r>
              <a:rPr lang="en-IN" sz="2400" dirty="0" smtClean="0">
                <a:solidFill>
                  <a:srgbClr val="C00000"/>
                </a:solidFill>
              </a:rPr>
              <a:t>U</a:t>
            </a:r>
            <a:r>
              <a:rPr lang="en-IN" sz="24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00133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NP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>
                <a:solidFill>
                  <a:srgbClr val="660066"/>
                </a:solidFill>
              </a:rPr>
              <a:t>V</a:t>
            </a:r>
            <a:r>
              <a:rPr lang="en-IN" sz="2800" dirty="0" smtClean="0">
                <a:solidFill>
                  <a:srgbClr val="660066"/>
                </a:solidFill>
              </a:rPr>
              <a:t>ertex cover</a:t>
            </a:r>
          </a:p>
          <a:p>
            <a:endParaRPr lang="en-IN" sz="2800" dirty="0" smtClean="0">
              <a:solidFill>
                <a:srgbClr val="000000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0/1 integer programming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Integer factoring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Graph isomorphism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>
                <a:solidFill>
                  <a:srgbClr val="000000"/>
                </a:solidFill>
              </a:rPr>
              <a:t>Given 2 graphs, check if they are isomorphic</a:t>
            </a:r>
          </a:p>
        </p:txBody>
      </p:sp>
    </p:spTree>
    <p:extLst>
      <p:ext uri="{BB962C8B-B14F-4D97-AF65-F5344CB8AC3E}">
        <p14:creationId xmlns:p14="http://schemas.microsoft.com/office/powerpoint/2010/main" val="1147289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Is P = NP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Obviously,  </a:t>
            </a:r>
            <a:r>
              <a:rPr lang="en-IN" sz="2800" dirty="0" smtClean="0">
                <a:solidFill>
                  <a:srgbClr val="3366FF"/>
                </a:solidFill>
              </a:rPr>
              <a:t>P </a:t>
            </a:r>
            <a:r>
              <a:rPr lang="en-US" sz="2800" dirty="0" smtClean="0">
                <a:solidFill>
                  <a:srgbClr val="3366FF"/>
                </a:solidFill>
              </a:rPr>
              <a:t>⊆</a:t>
            </a:r>
            <a:r>
              <a:rPr lang="en-IN" sz="2800" dirty="0" smtClean="0">
                <a:solidFill>
                  <a:srgbClr val="3366FF"/>
                </a:solidFill>
              </a:rPr>
              <a:t> NP.</a:t>
            </a: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/>
              <a:t>Whether or not </a:t>
            </a:r>
            <a:r>
              <a:rPr lang="en-IN" sz="2800" dirty="0" smtClean="0">
                <a:solidFill>
                  <a:srgbClr val="3366FF"/>
                </a:solidFill>
              </a:rPr>
              <a:t>P = NP </a:t>
            </a:r>
            <a:r>
              <a:rPr lang="en-IN" sz="2800" dirty="0" smtClean="0"/>
              <a:t>is an outstanding open question in mathematics and TCS!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831134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Is P = NP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Obviously,  </a:t>
            </a:r>
            <a:r>
              <a:rPr lang="en-IN" sz="2800" dirty="0" smtClean="0">
                <a:solidFill>
                  <a:srgbClr val="3366FF"/>
                </a:solidFill>
              </a:rPr>
              <a:t>P </a:t>
            </a:r>
            <a:r>
              <a:rPr lang="en-US" sz="2800" dirty="0" smtClean="0">
                <a:solidFill>
                  <a:srgbClr val="3366FF"/>
                </a:solidFill>
              </a:rPr>
              <a:t>⊆</a:t>
            </a:r>
            <a:r>
              <a:rPr lang="en-IN" sz="2800" dirty="0" smtClean="0">
                <a:solidFill>
                  <a:srgbClr val="3366FF"/>
                </a:solidFill>
              </a:rPr>
              <a:t> NP.</a:t>
            </a: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/>
              <a:t>Whether or not </a:t>
            </a:r>
            <a:r>
              <a:rPr lang="en-IN" sz="2800" dirty="0" smtClean="0">
                <a:solidFill>
                  <a:srgbClr val="3366FF"/>
                </a:solidFill>
              </a:rPr>
              <a:t>P = NP </a:t>
            </a:r>
            <a:r>
              <a:rPr lang="en-IN" sz="2800" dirty="0" smtClean="0"/>
              <a:t>is an outstanding open question in mathematics and TCS!</a:t>
            </a:r>
          </a:p>
          <a:p>
            <a:endParaRPr lang="en-IN" sz="2800" dirty="0"/>
          </a:p>
          <a:p>
            <a:r>
              <a:rPr lang="en-IN" sz="2800" dirty="0" smtClean="0"/>
              <a:t>Solving a problem does seem harder than verifying its solution, so most people believe that </a:t>
            </a:r>
            <a:r>
              <a:rPr lang="en-IN" sz="2800" dirty="0" smtClean="0">
                <a:solidFill>
                  <a:srgbClr val="3366FF"/>
                </a:solidFill>
              </a:rPr>
              <a:t>P ≠ NP.</a:t>
            </a:r>
            <a:r>
              <a:rPr lang="en-IN" sz="2800" dirty="0" smtClean="0"/>
              <a:t>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1362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Is P = NP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Obviously,  </a:t>
            </a:r>
            <a:r>
              <a:rPr lang="en-IN" sz="2800" dirty="0" smtClean="0">
                <a:solidFill>
                  <a:srgbClr val="3366FF"/>
                </a:solidFill>
              </a:rPr>
              <a:t>P </a:t>
            </a:r>
            <a:r>
              <a:rPr lang="en-US" sz="2800" dirty="0" smtClean="0">
                <a:solidFill>
                  <a:srgbClr val="3366FF"/>
                </a:solidFill>
              </a:rPr>
              <a:t>⊆</a:t>
            </a:r>
            <a:r>
              <a:rPr lang="en-IN" sz="2800" dirty="0" smtClean="0">
                <a:solidFill>
                  <a:srgbClr val="3366FF"/>
                </a:solidFill>
              </a:rPr>
              <a:t> NP.</a:t>
            </a: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/>
              <a:t>Whether or not </a:t>
            </a:r>
            <a:r>
              <a:rPr lang="en-IN" sz="2800" dirty="0" smtClean="0">
                <a:solidFill>
                  <a:srgbClr val="3366FF"/>
                </a:solidFill>
              </a:rPr>
              <a:t>P = NP </a:t>
            </a:r>
            <a:r>
              <a:rPr lang="en-IN" sz="2800" dirty="0" smtClean="0"/>
              <a:t>is an outstanding open question in mathematics and TCS!</a:t>
            </a:r>
          </a:p>
          <a:p>
            <a:endParaRPr lang="en-IN" sz="2800" dirty="0"/>
          </a:p>
          <a:p>
            <a:pPr algn="just"/>
            <a:r>
              <a:rPr lang="en-IN" sz="2800" dirty="0" smtClean="0">
                <a:solidFill>
                  <a:srgbClr val="3366FF"/>
                </a:solidFill>
              </a:rPr>
              <a:t>P = NP </a:t>
            </a:r>
            <a:r>
              <a:rPr lang="en-IN" sz="2800" dirty="0" smtClean="0"/>
              <a:t>has many weird consequences, and if true, will pose a serious threat to secure and efficient cryptography.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03947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0"/>
            <a:duotone>
              <a:schemeClr val="bg2">
                <a:shade val="9000"/>
                <a:satMod val="300000"/>
              </a:schemeClr>
              <a:schemeClr val="bg2">
                <a:tint val="90000"/>
                <a:satMod val="225000"/>
              </a:schemeClr>
            </a:duotone>
            <a:lum/>
          </a:blip>
          <a:srcRect/>
          <a:tile tx="0" ty="0" sx="90000" sy="90000" flip="xy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Is P = NP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Obviously,  </a:t>
            </a:r>
            <a:r>
              <a:rPr lang="en-IN" sz="2800" dirty="0" smtClean="0">
                <a:solidFill>
                  <a:srgbClr val="3366FF"/>
                </a:solidFill>
              </a:rPr>
              <a:t>P </a:t>
            </a:r>
            <a:r>
              <a:rPr lang="en-US" sz="2800" dirty="0" smtClean="0">
                <a:solidFill>
                  <a:srgbClr val="3366FF"/>
                </a:solidFill>
              </a:rPr>
              <a:t>⊆</a:t>
            </a:r>
            <a:r>
              <a:rPr lang="en-IN" sz="2800" dirty="0" smtClean="0">
                <a:solidFill>
                  <a:srgbClr val="3366FF"/>
                </a:solidFill>
              </a:rPr>
              <a:t> NP.</a:t>
            </a: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/>
              <a:t>Whether or not </a:t>
            </a:r>
            <a:r>
              <a:rPr lang="en-IN" sz="2800" dirty="0" smtClean="0">
                <a:solidFill>
                  <a:srgbClr val="3366FF"/>
                </a:solidFill>
              </a:rPr>
              <a:t>P = NP </a:t>
            </a:r>
            <a:r>
              <a:rPr lang="en-IN" sz="2800" dirty="0" smtClean="0"/>
              <a:t>is an outstanding open question in mathematics and TCS!</a:t>
            </a:r>
          </a:p>
          <a:p>
            <a:endParaRPr lang="en-IN" sz="2800" dirty="0"/>
          </a:p>
          <a:p>
            <a:r>
              <a:rPr lang="en-IN" sz="2800" dirty="0" smtClean="0"/>
              <a:t>Mathematics has gained much from attempts to prove such negative statements—Galois theory, Godel’s incompleteness, Fermat’s Last Theorem, Turing’s undecidability,  Continuum hypothesis etc.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01677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Is P = NP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Obviously,  </a:t>
            </a:r>
            <a:r>
              <a:rPr lang="en-IN" sz="2800" dirty="0" smtClean="0">
                <a:solidFill>
                  <a:srgbClr val="3366FF"/>
                </a:solidFill>
              </a:rPr>
              <a:t>P </a:t>
            </a:r>
            <a:r>
              <a:rPr lang="en-US" sz="2800" dirty="0" smtClean="0">
                <a:solidFill>
                  <a:srgbClr val="3366FF"/>
                </a:solidFill>
              </a:rPr>
              <a:t>⊆</a:t>
            </a:r>
            <a:r>
              <a:rPr lang="en-IN" sz="2800" dirty="0" smtClean="0">
                <a:solidFill>
                  <a:srgbClr val="3366FF"/>
                </a:solidFill>
              </a:rPr>
              <a:t> NP.</a:t>
            </a: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/>
              <a:t>Whether or not </a:t>
            </a:r>
            <a:r>
              <a:rPr lang="en-IN" sz="2800" dirty="0" smtClean="0">
                <a:solidFill>
                  <a:srgbClr val="3366FF"/>
                </a:solidFill>
              </a:rPr>
              <a:t>P = NP </a:t>
            </a:r>
            <a:r>
              <a:rPr lang="en-IN" sz="2800" dirty="0" smtClean="0"/>
              <a:t>is an outstanding open question in mathematics and TCS!</a:t>
            </a:r>
          </a:p>
          <a:p>
            <a:endParaRPr lang="en-IN" sz="2800" dirty="0"/>
          </a:p>
          <a:p>
            <a:pPr algn="just"/>
            <a:r>
              <a:rPr lang="en-IN" sz="2800" dirty="0" smtClean="0"/>
              <a:t>Complexity theory has several of such intriguing unsolved questions.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960880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685288"/>
            <a:ext cx="8686800" cy="1429512"/>
          </a:xfrm>
        </p:spPr>
        <p:txBody>
          <a:bodyPr>
            <a:normAutofit/>
          </a:bodyPr>
          <a:lstStyle/>
          <a:p>
            <a:r>
              <a:rPr lang="en-US" dirty="0" smtClean="0"/>
              <a:t>Karp reductions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51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Decision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In the initial part of this course, we’ll focus primarily on </a:t>
            </a:r>
            <a:r>
              <a:rPr lang="en-IN" sz="2800" dirty="0" smtClean="0">
                <a:solidFill>
                  <a:srgbClr val="3366FF"/>
                </a:solidFill>
              </a:rPr>
              <a:t>decision problems</a:t>
            </a:r>
            <a:r>
              <a:rPr lang="en-IN" sz="2800" dirty="0" smtClean="0"/>
              <a:t>. </a:t>
            </a:r>
          </a:p>
          <a:p>
            <a:endParaRPr lang="en-IN" sz="2800" dirty="0"/>
          </a:p>
          <a:p>
            <a:r>
              <a:rPr lang="en-IN" sz="2800" dirty="0" smtClean="0"/>
              <a:t>Decision problems can be naturally identified with </a:t>
            </a:r>
            <a:r>
              <a:rPr lang="en-IN" sz="2800" dirty="0" smtClean="0">
                <a:solidFill>
                  <a:srgbClr val="3366FF"/>
                </a:solidFill>
              </a:rPr>
              <a:t>boolean functions</a:t>
            </a:r>
            <a:r>
              <a:rPr lang="en-IN" sz="2800" dirty="0" smtClean="0"/>
              <a:t>, i.e. functions from </a:t>
            </a:r>
            <a:r>
              <a:rPr lang="en-IN" sz="2800" dirty="0" smtClean="0">
                <a:solidFill>
                  <a:srgbClr val="CC0000"/>
                </a:solidFill>
              </a:rPr>
              <a:t>{0,1}* </a:t>
            </a:r>
            <a:r>
              <a:rPr lang="en-IN" sz="2800" dirty="0" smtClean="0"/>
              <a:t>to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.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500173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Polynomial time reduction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We say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baseline="-25000" dirty="0" smtClean="0">
                <a:solidFill>
                  <a:srgbClr val="CC0000"/>
                </a:solidFill>
              </a:rPr>
              <a:t>1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is </a:t>
            </a:r>
            <a:r>
              <a:rPr lang="en-US" sz="2800" i="1" u="sng" dirty="0" smtClean="0"/>
              <a:t>polynomial time (Karp) reducible</a:t>
            </a:r>
            <a:r>
              <a:rPr lang="en-US" sz="2800" i="1" dirty="0" smtClean="0"/>
              <a:t> </a:t>
            </a:r>
            <a:r>
              <a:rPr lang="en-US" sz="2800" dirty="0" smtClean="0"/>
              <a:t>to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baseline="-25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</a:t>
            </a:r>
            <a:r>
              <a:rPr lang="en-IN" sz="2800" dirty="0" smtClean="0"/>
              <a:t> if there’s a polynomial time computable function </a:t>
            </a:r>
            <a:r>
              <a:rPr lang="en-IN" sz="2800" dirty="0" smtClean="0">
                <a:solidFill>
                  <a:srgbClr val="CC0000"/>
                </a:solidFill>
              </a:rPr>
              <a:t>f </a:t>
            </a:r>
            <a:r>
              <a:rPr lang="en-IN" sz="2800" dirty="0" smtClean="0"/>
              <a:t> s.t. </a:t>
            </a:r>
            <a:endParaRPr lang="en-IN" sz="2800" dirty="0"/>
          </a:p>
          <a:p>
            <a:pPr marL="82296" indent="0" algn="just">
              <a:buNone/>
            </a:pPr>
            <a:r>
              <a:rPr lang="en-IN" sz="2800" dirty="0" smtClean="0"/>
              <a:t>                 </a:t>
            </a:r>
            <a:r>
              <a:rPr lang="en-US" sz="2800" dirty="0">
                <a:solidFill>
                  <a:srgbClr val="CC0000"/>
                </a:solidFill>
              </a:rPr>
              <a:t>x∈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          f(x)∈L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endParaRPr lang="en-IN" sz="2800" baseline="-25000" dirty="0"/>
          </a:p>
        </p:txBody>
      </p:sp>
      <p:sp>
        <p:nvSpPr>
          <p:cNvPr id="5" name="Left-Right Arrow 4"/>
          <p:cNvSpPr/>
          <p:nvPr/>
        </p:nvSpPr>
        <p:spPr>
          <a:xfrm>
            <a:off x="32766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981200" y="3886200"/>
            <a:ext cx="1524000" cy="2438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5334000"/>
            <a:ext cx="152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14600" y="44196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CC0000"/>
                </a:solidFill>
              </a:rPr>
              <a:t>L</a:t>
            </a:r>
            <a:r>
              <a:rPr lang="en-US" sz="2000" baseline="-25000" dirty="0">
                <a:solidFill>
                  <a:srgbClr val="CC0000"/>
                </a:solidFill>
              </a:rPr>
              <a:t>1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56196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CC0000"/>
                </a:solidFill>
              </a:rPr>
              <a:t>L</a:t>
            </a:r>
            <a:r>
              <a:rPr lang="en-US" sz="2000" baseline="-25000" dirty="0">
                <a:solidFill>
                  <a:srgbClr val="CC0000"/>
                </a:solidFill>
              </a:rPr>
              <a:t>1</a:t>
            </a:r>
            <a:endParaRPr lang="en-US" sz="2000" dirty="0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2590800" y="56388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5638800" y="3886200"/>
            <a:ext cx="1524000" cy="2438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781800" y="47814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C0000"/>
                </a:solidFill>
              </a:rPr>
              <a:t>L</a:t>
            </a:r>
            <a:r>
              <a:rPr lang="en-US" sz="2000" baseline="-25000" dirty="0" smtClean="0">
                <a:solidFill>
                  <a:srgbClr val="CC0000"/>
                </a:solidFill>
              </a:rPr>
              <a:t>2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6705600" y="54102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C0000"/>
                </a:solidFill>
              </a:rPr>
              <a:t>L</a:t>
            </a:r>
            <a:r>
              <a:rPr lang="en-US" sz="2000" baseline="-25000" dirty="0" smtClean="0">
                <a:solidFill>
                  <a:srgbClr val="CC0000"/>
                </a:solidFill>
              </a:rPr>
              <a:t>2</a:t>
            </a:r>
            <a:endParaRPr lang="en-US" sz="2000" dirty="0"/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6781800" y="542931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638800" y="5334000"/>
            <a:ext cx="152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5943600" y="4038600"/>
            <a:ext cx="685800" cy="914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019800" y="4343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C0000"/>
                </a:solidFill>
              </a:rPr>
              <a:t>f</a:t>
            </a:r>
            <a:r>
              <a:rPr lang="en-US" dirty="0" smtClean="0">
                <a:solidFill>
                  <a:srgbClr val="CC0000"/>
                </a:solidFill>
              </a:rPr>
              <a:t>(L</a:t>
            </a:r>
            <a:r>
              <a:rPr lang="en-US" baseline="-25000" dirty="0" smtClean="0">
                <a:solidFill>
                  <a:srgbClr val="CC0000"/>
                </a:solidFill>
              </a:rPr>
              <a:t>1</a:t>
            </a:r>
            <a:r>
              <a:rPr lang="en-US" dirty="0" smtClean="0">
                <a:solidFill>
                  <a:srgbClr val="CC0000"/>
                </a:solidFill>
              </a:rPr>
              <a:t>)</a:t>
            </a:r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6019800" y="5486400"/>
            <a:ext cx="609600" cy="6858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096000" y="5700354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C0000"/>
                </a:solidFill>
              </a:rPr>
              <a:t>f</a:t>
            </a:r>
            <a:r>
              <a:rPr lang="en-US" dirty="0" smtClean="0">
                <a:solidFill>
                  <a:srgbClr val="CC0000"/>
                </a:solidFill>
              </a:rPr>
              <a:t>(L</a:t>
            </a:r>
            <a:r>
              <a:rPr lang="en-US" baseline="-25000" dirty="0" smtClean="0">
                <a:solidFill>
                  <a:srgbClr val="CC0000"/>
                </a:solidFill>
              </a:rPr>
              <a:t>1</a:t>
            </a:r>
            <a:r>
              <a:rPr lang="en-US" dirty="0" smtClean="0">
                <a:solidFill>
                  <a:srgbClr val="CC0000"/>
                </a:solidFill>
              </a:rPr>
              <a:t>)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6324600" y="57912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7"/>
            <a:endCxn id="24" idx="2"/>
          </p:cNvCxnSpPr>
          <p:nvPr/>
        </p:nvCxnSpPr>
        <p:spPr>
          <a:xfrm>
            <a:off x="3282015" y="4243295"/>
            <a:ext cx="2661585" cy="252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31" idx="2"/>
          </p:cNvCxnSpPr>
          <p:nvPr/>
        </p:nvCxnSpPr>
        <p:spPr>
          <a:xfrm flipV="1">
            <a:off x="3276600" y="5829300"/>
            <a:ext cx="2743200" cy="114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9077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Polynomial time reduction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We say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baseline="-25000" dirty="0" smtClean="0">
                <a:solidFill>
                  <a:srgbClr val="CC0000"/>
                </a:solidFill>
              </a:rPr>
              <a:t>1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is </a:t>
            </a:r>
            <a:r>
              <a:rPr lang="en-US" sz="2800" i="1" u="sng" dirty="0" smtClean="0"/>
              <a:t>polynomial time (Karp) reducible</a:t>
            </a:r>
            <a:r>
              <a:rPr lang="en-US" sz="2800" i="1" dirty="0" smtClean="0"/>
              <a:t> </a:t>
            </a:r>
            <a:r>
              <a:rPr lang="en-US" sz="2800" dirty="0" smtClean="0"/>
              <a:t>to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baseline="-25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</a:t>
            </a:r>
            <a:r>
              <a:rPr lang="en-IN" sz="2800" dirty="0" smtClean="0"/>
              <a:t> if there’s a polynomial time computable function </a:t>
            </a:r>
            <a:r>
              <a:rPr lang="en-IN" sz="2800" dirty="0" smtClean="0">
                <a:solidFill>
                  <a:srgbClr val="CC0000"/>
                </a:solidFill>
              </a:rPr>
              <a:t>f </a:t>
            </a:r>
            <a:r>
              <a:rPr lang="en-IN" sz="2800" dirty="0" smtClean="0"/>
              <a:t> s.t. </a:t>
            </a:r>
            <a:endParaRPr lang="en-IN" sz="2800" dirty="0"/>
          </a:p>
          <a:p>
            <a:pPr marL="82296" indent="0" algn="just">
              <a:buNone/>
            </a:pPr>
            <a:r>
              <a:rPr lang="en-IN" sz="2800" dirty="0" smtClean="0"/>
              <a:t>                 </a:t>
            </a:r>
            <a:r>
              <a:rPr lang="en-US" sz="2800" dirty="0">
                <a:solidFill>
                  <a:srgbClr val="CC0000"/>
                </a:solidFill>
              </a:rPr>
              <a:t>x∈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          f(x)∈L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Notation.  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  ≤</a:t>
            </a:r>
            <a:r>
              <a:rPr lang="en-US" sz="2800" baseline="-25000" dirty="0" smtClean="0">
                <a:solidFill>
                  <a:srgbClr val="CC0000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 L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Observe.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 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2  </a:t>
            </a:r>
            <a:r>
              <a:rPr lang="en-US" sz="2800" dirty="0" smtClean="0">
                <a:solidFill>
                  <a:srgbClr val="000000"/>
                </a:solidFill>
              </a:rPr>
              <a:t>and</a:t>
            </a:r>
            <a:r>
              <a:rPr lang="en-US" sz="2800" dirty="0" smtClean="0">
                <a:solidFill>
                  <a:srgbClr val="CC0000"/>
                </a:solidFill>
              </a:rPr>
              <a:t> L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>
                <a:solidFill>
                  <a:srgbClr val="CC0000"/>
                </a:solidFill>
              </a:rPr>
              <a:t>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3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then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 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3 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r>
              <a:rPr lang="en-US" sz="2800" baseline="-250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endParaRPr lang="en-US" sz="2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algn="just"/>
            <a:endParaRPr lang="en-US" sz="2800" i="1" dirty="0" smtClean="0">
              <a:solidFill>
                <a:srgbClr val="000000"/>
              </a:solidFill>
            </a:endParaRPr>
          </a:p>
        </p:txBody>
      </p:sp>
      <p:sp>
        <p:nvSpPr>
          <p:cNvPr id="5" name="Left-Right Arrow 4"/>
          <p:cNvSpPr/>
          <p:nvPr/>
        </p:nvSpPr>
        <p:spPr>
          <a:xfrm>
            <a:off x="32766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76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NP-hard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for every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  ≤</a:t>
            </a:r>
            <a:r>
              <a:rPr lang="en-US" sz="2800" baseline="-25000" dirty="0" smtClean="0">
                <a:solidFill>
                  <a:srgbClr val="CC0000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 L’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Further,  </a:t>
            </a:r>
            <a:r>
              <a:rPr lang="en-US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 smtClean="0">
                <a:solidFill>
                  <a:srgbClr val="000000"/>
                </a:solidFill>
              </a:rPr>
              <a:t>is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NP-complete </a:t>
            </a:r>
            <a:r>
              <a:rPr lang="en-US" sz="2800" dirty="0" smtClean="0"/>
              <a:t>if</a:t>
            </a:r>
            <a:r>
              <a:rPr lang="en-US" sz="2800" dirty="0" smtClean="0">
                <a:solidFill>
                  <a:srgbClr val="CC0000"/>
                </a:solidFill>
              </a:rPr>
              <a:t> L’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and is </a:t>
            </a:r>
            <a:r>
              <a:rPr lang="en-US" sz="2800" dirty="0" smtClean="0">
                <a:solidFill>
                  <a:srgbClr val="000000"/>
                </a:solidFill>
              </a:rPr>
              <a:t>NP-hard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Observe.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is NP-hard and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 then </a:t>
            </a:r>
            <a:r>
              <a:rPr lang="en-US" sz="2800" dirty="0" smtClean="0">
                <a:solidFill>
                  <a:srgbClr val="3366FF"/>
                </a:solidFill>
              </a:rPr>
              <a:t>P = 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If </a:t>
            </a:r>
            <a:r>
              <a:rPr lang="en-US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 smtClean="0">
                <a:solidFill>
                  <a:srgbClr val="000000"/>
                </a:solidFill>
              </a:rPr>
              <a:t>is NP-complete then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 if and only if </a:t>
            </a:r>
            <a:r>
              <a:rPr lang="en-US" sz="2800" dirty="0" smtClean="0">
                <a:solidFill>
                  <a:srgbClr val="3366FF"/>
                </a:solidFill>
              </a:rPr>
              <a:t>P = NP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endParaRPr lang="en-US" sz="2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219200" y="4267200"/>
            <a:ext cx="1600200" cy="2286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600200" y="5638800"/>
            <a:ext cx="838200" cy="8382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524000" y="4419600"/>
            <a:ext cx="9906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828800" y="5867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P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1676400" y="4572000"/>
            <a:ext cx="76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NPC</a:t>
            </a:r>
            <a:endParaRPr lang="en-US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1295400" y="5269468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cxnSp>
        <p:nvCxnSpPr>
          <p:cNvPr id="11" name="Straight Arrow Connector 10"/>
          <p:cNvCxnSpPr>
            <a:stCxn id="6" idx="6"/>
          </p:cNvCxnSpPr>
          <p:nvPr/>
        </p:nvCxnSpPr>
        <p:spPr>
          <a:xfrm>
            <a:off x="2514600" y="4800600"/>
            <a:ext cx="17526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343400" y="4699337"/>
            <a:ext cx="441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Hardest problems inside NP in the sense that if one NPC problem is in P then all problems in NP is in P.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79588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NP-hard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for every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  ≤</a:t>
            </a:r>
            <a:r>
              <a:rPr lang="en-US" sz="2800" baseline="-25000" dirty="0" smtClean="0">
                <a:solidFill>
                  <a:srgbClr val="CC0000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 L’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Further,  </a:t>
            </a:r>
            <a:r>
              <a:rPr lang="en-US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 smtClean="0">
                <a:solidFill>
                  <a:srgbClr val="000000"/>
                </a:solidFill>
              </a:rPr>
              <a:t>is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NP-complete </a:t>
            </a:r>
            <a:r>
              <a:rPr lang="en-US" sz="2800" dirty="0" smtClean="0"/>
              <a:t>if</a:t>
            </a:r>
            <a:r>
              <a:rPr lang="en-US" sz="2800" dirty="0" smtClean="0">
                <a:solidFill>
                  <a:srgbClr val="CC0000"/>
                </a:solidFill>
              </a:rPr>
              <a:t> L’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and is </a:t>
            </a:r>
            <a:r>
              <a:rPr lang="en-US" sz="2800" dirty="0" smtClean="0">
                <a:solidFill>
                  <a:srgbClr val="000000"/>
                </a:solidFill>
              </a:rPr>
              <a:t>NP-hard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Observe.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is NP-hard and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 then </a:t>
            </a:r>
            <a:r>
              <a:rPr lang="en-US" sz="2800" dirty="0" smtClean="0">
                <a:solidFill>
                  <a:srgbClr val="3366FF"/>
                </a:solidFill>
              </a:rPr>
              <a:t>P = 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If </a:t>
            </a:r>
            <a:r>
              <a:rPr lang="en-US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 smtClean="0">
                <a:solidFill>
                  <a:srgbClr val="000000"/>
                </a:solidFill>
              </a:rPr>
              <a:t>is NP-complete then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 if and only if </a:t>
            </a:r>
            <a:r>
              <a:rPr lang="en-US" sz="2800" dirty="0" smtClean="0">
                <a:solidFill>
                  <a:srgbClr val="3366FF"/>
                </a:solidFill>
              </a:rPr>
              <a:t>P = NP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Exercise.</a:t>
            </a:r>
            <a:r>
              <a:rPr lang="en-US" sz="2800" dirty="0" smtClean="0">
                <a:solidFill>
                  <a:srgbClr val="000000"/>
                </a:solidFill>
              </a:rPr>
              <a:t> Let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>
                <a:solidFill>
                  <a:srgbClr val="000000"/>
                </a:solidFill>
              </a:rPr>
              <a:t>be any language and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baseline="-25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be a language in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3366FF"/>
                </a:solidFill>
              </a:rPr>
              <a:t>NP.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If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>
                <a:solidFill>
                  <a:srgbClr val="CC0000"/>
                </a:solidFill>
              </a:rPr>
              <a:t>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then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also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721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/>
              <a:t>F</a:t>
            </a:r>
            <a:r>
              <a:rPr lang="en-US" dirty="0" smtClean="0"/>
              <a:t>ew words on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 smtClean="0"/>
              <a:t>As to how we define a reduction from one language to the other (or one function to the other) is usually guided by a </a:t>
            </a:r>
            <a:r>
              <a:rPr lang="en-US" sz="2800" i="1" u="sng" dirty="0" smtClean="0"/>
              <a:t>question on</a:t>
            </a:r>
            <a:r>
              <a:rPr lang="en-US" sz="2800" i="1" dirty="0" smtClean="0"/>
              <a:t> whether two </a:t>
            </a:r>
            <a:r>
              <a:rPr lang="en-US" sz="2800" i="1" u="sng" dirty="0" smtClean="0"/>
              <a:t>complexity classes</a:t>
            </a:r>
            <a:r>
              <a:rPr lang="en-US" sz="2800" i="1" dirty="0" smtClean="0"/>
              <a:t> are different or identical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For polynomial time reductions, the question is whether P equals NP.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Reductions help us define </a:t>
            </a:r>
            <a:r>
              <a:rPr lang="en-US" sz="2800" i="1" dirty="0" smtClean="0"/>
              <a:t>complete problems</a:t>
            </a:r>
            <a:r>
              <a:rPr lang="en-US" sz="2800" dirty="0" smtClean="0"/>
              <a:t> (the ‘hardest’ problems in a class) which in turn help us compare the complexity classes under consideration.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43278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0"/>
            <a:duotone>
              <a:schemeClr val="bg2">
                <a:shade val="9000"/>
                <a:satMod val="300000"/>
              </a:schemeClr>
              <a:schemeClr val="bg2">
                <a:tint val="90000"/>
                <a:satMod val="225000"/>
              </a:schemeClr>
            </a:duotone>
            <a:lum/>
          </a:blip>
          <a:srcRect/>
          <a:tile tx="0" ty="0" sx="90000" sy="90000" flip="xy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P and NP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>
                <a:solidFill>
                  <a:srgbClr val="660066"/>
                </a:solidFill>
              </a:rPr>
              <a:t>V</a:t>
            </a:r>
            <a:r>
              <a:rPr lang="en-IN" sz="2800" dirty="0" smtClean="0">
                <a:solidFill>
                  <a:srgbClr val="660066"/>
                </a:solidFill>
              </a:rPr>
              <a:t>ertex cover  </a:t>
            </a:r>
            <a:r>
              <a:rPr lang="en-IN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(NP-complete)</a:t>
            </a:r>
          </a:p>
          <a:p>
            <a:endParaRPr lang="en-IN" sz="1200" dirty="0" smtClean="0">
              <a:solidFill>
                <a:srgbClr val="000000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0/1 integer programming  </a:t>
            </a:r>
            <a:r>
              <a:rPr lang="en-IN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(NP-complete)</a:t>
            </a:r>
          </a:p>
          <a:p>
            <a:endParaRPr lang="en-IN" sz="12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Integer factoring  </a:t>
            </a:r>
            <a:r>
              <a:rPr lang="en-IN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(unlikely to be NP-complete)</a:t>
            </a:r>
          </a:p>
          <a:p>
            <a:endParaRPr lang="en-IN" sz="12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Graph isomorphism  </a:t>
            </a:r>
            <a:r>
              <a:rPr lang="en-IN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(Quasi-P)</a:t>
            </a:r>
          </a:p>
          <a:p>
            <a:endParaRPr lang="en-IN" sz="12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Primality testing  </a:t>
            </a:r>
            <a:r>
              <a:rPr lang="en-IN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(P)</a:t>
            </a:r>
          </a:p>
          <a:p>
            <a:endParaRPr lang="en-IN" sz="12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Linear programming  </a:t>
            </a:r>
            <a:r>
              <a:rPr lang="en-IN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(P)</a:t>
            </a:r>
          </a:p>
        </p:txBody>
      </p:sp>
    </p:spTree>
    <p:extLst>
      <p:ext uri="{BB962C8B-B14F-4D97-AF65-F5344CB8AC3E}">
        <p14:creationId xmlns:p14="http://schemas.microsoft.com/office/powerpoint/2010/main" val="1746778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to show existence of an NPC problem?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828800"/>
            <a:ext cx="85344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/>
              <a:t> = { </a:t>
            </a:r>
            <a:r>
              <a:rPr lang="en-US" sz="2800" dirty="0" smtClean="0">
                <a:solidFill>
                  <a:srgbClr val="CC0000"/>
                </a:solidFill>
              </a:rPr>
              <a:t>(α, x, 1</a:t>
            </a:r>
            <a:r>
              <a:rPr lang="en-US" sz="2800" baseline="300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CC0000"/>
                </a:solidFill>
              </a:rPr>
              <a:t>, 1</a:t>
            </a:r>
            <a:r>
              <a:rPr lang="en-US" sz="2800" baseline="30000" dirty="0" smtClean="0">
                <a:solidFill>
                  <a:srgbClr val="CC0000"/>
                </a:solidFill>
              </a:rPr>
              <a:t>t 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:  </a:t>
            </a:r>
            <a:r>
              <a:rPr lang="en-US" sz="2800" dirty="0" smtClean="0">
                <a:solidFill>
                  <a:srgbClr val="000000"/>
                </a:solidFill>
              </a:rPr>
              <a:t>there exists a</a:t>
            </a:r>
            <a:r>
              <a:rPr lang="en-US" sz="2800" dirty="0" smtClean="0">
                <a:solidFill>
                  <a:srgbClr val="C32D2E"/>
                </a:solidFill>
              </a:rPr>
              <a:t> u </a:t>
            </a:r>
            <a:r>
              <a:rPr lang="en-US" sz="2800" dirty="0">
                <a:solidFill>
                  <a:srgbClr val="CC0000"/>
                </a:solidFill>
              </a:rPr>
              <a:t>∈{0,1</a:t>
            </a:r>
            <a:r>
              <a:rPr lang="en-US" sz="2800" dirty="0" smtClean="0">
                <a:solidFill>
                  <a:srgbClr val="CC0000"/>
                </a:solidFill>
              </a:rPr>
              <a:t>}</a:t>
            </a:r>
            <a:r>
              <a:rPr lang="en-US" sz="2800" baseline="300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/>
              <a:t>s.t.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baseline="-25000" dirty="0" smtClean="0">
                <a:solidFill>
                  <a:srgbClr val="CC0000"/>
                </a:solidFill>
              </a:rPr>
              <a:t>α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accepts 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x, u) </a:t>
            </a:r>
            <a:r>
              <a:rPr lang="en-US" sz="2800" dirty="0" smtClean="0">
                <a:solidFill>
                  <a:srgbClr val="000000"/>
                </a:solidFill>
              </a:rPr>
              <a:t>in</a:t>
            </a:r>
            <a:r>
              <a:rPr lang="en-US" sz="2800" dirty="0" smtClean="0">
                <a:solidFill>
                  <a:srgbClr val="CC0000"/>
                </a:solidFill>
              </a:rPr>
              <a:t> t </a:t>
            </a:r>
            <a:r>
              <a:rPr lang="en-US" sz="2800" dirty="0" smtClean="0">
                <a:solidFill>
                  <a:srgbClr val="000000"/>
                </a:solidFill>
              </a:rPr>
              <a:t>steps }</a:t>
            </a:r>
            <a:endParaRPr lang="en-US" sz="2800" dirty="0">
              <a:solidFill>
                <a:srgbClr val="CC0000"/>
              </a:solidFill>
            </a:endParaRP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Observation.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/>
              <a:t> is NP-complete.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/>
              <a:t>The language </a:t>
            </a:r>
            <a:r>
              <a:rPr lang="en-US" sz="2800" dirty="0">
                <a:solidFill>
                  <a:srgbClr val="CC0000"/>
                </a:solidFill>
              </a:rPr>
              <a:t>L’</a:t>
            </a:r>
            <a:r>
              <a:rPr lang="en-US" sz="2800" dirty="0"/>
              <a:t> involves Turing machine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in its definition. Next, we’ll see an example of an NP-complete problem that is arguably more natural.</a:t>
            </a:r>
          </a:p>
          <a:p>
            <a:pPr algn="just"/>
            <a:endParaRPr lang="en-US" sz="2800" dirty="0" smtClean="0"/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60056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Decision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In the initial part of this course, we’ll focus primarily on </a:t>
            </a:r>
            <a:r>
              <a:rPr lang="en-IN" sz="2800" dirty="0" smtClean="0">
                <a:solidFill>
                  <a:srgbClr val="3366FF"/>
                </a:solidFill>
              </a:rPr>
              <a:t>decision problems</a:t>
            </a:r>
            <a:r>
              <a:rPr lang="en-IN" sz="2800" dirty="0" smtClean="0"/>
              <a:t>. </a:t>
            </a:r>
          </a:p>
          <a:p>
            <a:endParaRPr lang="en-IN" sz="2800" dirty="0"/>
          </a:p>
          <a:p>
            <a:r>
              <a:rPr lang="en-IN" sz="2800" dirty="0" smtClean="0"/>
              <a:t>Decision problems can be naturally identified with </a:t>
            </a:r>
            <a:r>
              <a:rPr lang="en-IN" sz="2800" dirty="0" smtClean="0">
                <a:solidFill>
                  <a:srgbClr val="3366FF"/>
                </a:solidFill>
              </a:rPr>
              <a:t>boolean functions</a:t>
            </a:r>
            <a:r>
              <a:rPr lang="en-IN" sz="2800" dirty="0" smtClean="0"/>
              <a:t>, i.e. functions from </a:t>
            </a:r>
            <a:r>
              <a:rPr lang="en-IN" sz="2800" dirty="0" smtClean="0">
                <a:solidFill>
                  <a:srgbClr val="CC0000"/>
                </a:solidFill>
              </a:rPr>
              <a:t>{0,1}* </a:t>
            </a:r>
            <a:r>
              <a:rPr lang="en-IN" sz="2800" dirty="0" smtClean="0"/>
              <a:t>to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/>
              <a:t>Boolean functions can be naturally identified with sets of </a:t>
            </a:r>
            <a:r>
              <a:rPr lang="en-IN" sz="2800" dirty="0" smtClean="0">
                <a:solidFill>
                  <a:srgbClr val="CC0000"/>
                </a:solidFill>
              </a:rPr>
              <a:t>{0,1} </a:t>
            </a:r>
            <a:r>
              <a:rPr lang="en-IN" sz="2800" dirty="0" smtClean="0"/>
              <a:t>strings, also called </a:t>
            </a:r>
            <a:r>
              <a:rPr lang="en-IN" sz="2800" dirty="0" smtClean="0">
                <a:solidFill>
                  <a:srgbClr val="3366FF"/>
                </a:solidFill>
              </a:rPr>
              <a:t>languages</a:t>
            </a:r>
            <a:r>
              <a:rPr lang="en-IN" sz="2800" dirty="0" smtClean="0"/>
              <a:t>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439357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Decision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59280"/>
            <a:ext cx="8763000" cy="4693920"/>
          </a:xfrm>
        </p:spPr>
        <p:txBody>
          <a:bodyPr>
            <a:normAutofit/>
          </a:bodyPr>
          <a:lstStyle/>
          <a:p>
            <a:endParaRPr lang="en-IN" sz="2800" dirty="0" smtClean="0">
              <a:solidFill>
                <a:srgbClr val="3366FF"/>
              </a:solidFill>
            </a:endParaRPr>
          </a:p>
          <a:p>
            <a:pPr marL="82296" indent="0">
              <a:buNone/>
            </a:pPr>
            <a:r>
              <a:rPr lang="en-IN" sz="2800" dirty="0">
                <a:solidFill>
                  <a:srgbClr val="3366FF"/>
                </a:solidFill>
              </a:rPr>
              <a:t>D</a:t>
            </a:r>
            <a:r>
              <a:rPr lang="en-IN" sz="2800" dirty="0" smtClean="0">
                <a:solidFill>
                  <a:srgbClr val="3366FF"/>
                </a:solidFill>
              </a:rPr>
              <a:t>ecision problems       Boolean functions       Languages</a:t>
            </a:r>
          </a:p>
          <a:p>
            <a:pPr marL="82296" indent="0">
              <a:buNone/>
            </a:pPr>
            <a:endParaRPr lang="en-IN" sz="2800" dirty="0">
              <a:solidFill>
                <a:srgbClr val="3366FF"/>
              </a:solidFill>
            </a:endParaRPr>
          </a:p>
          <a:p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3366FF"/>
                </a:solidFill>
              </a:rPr>
              <a:t> </a:t>
            </a:r>
            <a:r>
              <a:rPr lang="en-IN" sz="2800" dirty="0" smtClean="0"/>
              <a:t> We say a 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</a:t>
            </a:r>
            <a:r>
              <a:rPr lang="en-IN" sz="2800" i="1" u="sng" dirty="0" smtClean="0"/>
              <a:t>decides</a:t>
            </a:r>
            <a:r>
              <a:rPr lang="en-IN" sz="2800" u="sng" dirty="0" smtClean="0"/>
              <a:t> a language</a:t>
            </a:r>
            <a:r>
              <a:rPr lang="en-IN" sz="2800" dirty="0" smtClean="0"/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/>
              <a:t> computes </a:t>
            </a:r>
            <a:r>
              <a:rPr lang="en-US" sz="2800" dirty="0" err="1" smtClean="0">
                <a:solidFill>
                  <a:srgbClr val="CC0000"/>
                </a:solidFill>
              </a:rPr>
              <a:t>f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, where </a:t>
            </a:r>
            <a:r>
              <a:rPr lang="en-US" sz="2800" dirty="0" err="1" smtClean="0">
                <a:solidFill>
                  <a:srgbClr val="CC0000"/>
                </a:solidFill>
              </a:rPr>
              <a:t>f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(x) = 1 </a:t>
            </a:r>
            <a:r>
              <a:rPr lang="en-US" sz="2800" dirty="0" smtClean="0"/>
              <a:t>if and only if </a:t>
            </a:r>
            <a:r>
              <a:rPr lang="en-US" sz="2800" dirty="0" smtClean="0">
                <a:solidFill>
                  <a:srgbClr val="CC0000"/>
                </a:solidFill>
              </a:rPr>
              <a:t>x ∈ L.</a:t>
            </a:r>
            <a:endParaRPr lang="en-IN" sz="2800" baseline="-25000" dirty="0" smtClean="0">
              <a:solidFill>
                <a:srgbClr val="CC0000"/>
              </a:solidFill>
            </a:endParaRPr>
          </a:p>
          <a:p>
            <a:endParaRPr lang="en-IN" sz="2800" dirty="0"/>
          </a:p>
        </p:txBody>
      </p:sp>
      <p:sp>
        <p:nvSpPr>
          <p:cNvPr id="4" name="Left-Right Arrow 3"/>
          <p:cNvSpPr/>
          <p:nvPr/>
        </p:nvSpPr>
        <p:spPr>
          <a:xfrm>
            <a:off x="3276600" y="25908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6553200" y="25908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8600" y="2209800"/>
            <a:ext cx="8458200" cy="838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87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T</a:t>
            </a:r>
            <a:r>
              <a:rPr lang="en-IN" sz="2800" dirty="0">
                <a:solidFill>
                  <a:srgbClr val="CC0000"/>
                </a:solidFill>
              </a:rPr>
              <a:t>: 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IN" sz="2800" dirty="0" smtClean="0"/>
              <a:t>be some function.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chemeClr val="accent4"/>
                </a:solidFill>
              </a:rPr>
              <a:t>Definition:  </a:t>
            </a:r>
            <a:r>
              <a:rPr lang="en-IN" sz="2800" dirty="0" smtClean="0"/>
              <a:t>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DTIME(T(n))</a:t>
            </a:r>
            <a:r>
              <a:rPr lang="en-IN" sz="2800" dirty="0" smtClean="0"/>
              <a:t> if there’s a TM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time </a:t>
            </a:r>
            <a:r>
              <a:rPr lang="en-IN" sz="2800" dirty="0" smtClean="0">
                <a:solidFill>
                  <a:srgbClr val="CC0000"/>
                </a:solidFill>
              </a:rPr>
              <a:t>O(T(n)).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chemeClr val="accent4"/>
                </a:solidFill>
              </a:rPr>
              <a:t>Defintion: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P = </a:t>
            </a:r>
            <a:r>
              <a:rPr lang="en-US" sz="2800" dirty="0" smtClean="0">
                <a:solidFill>
                  <a:srgbClr val="3366FF"/>
                </a:solidFill>
              </a:rPr>
              <a:t>∪ DTIME (</a:t>
            </a:r>
            <a:r>
              <a:rPr lang="en-US" sz="2800" dirty="0" err="1" smtClean="0">
                <a:solidFill>
                  <a:srgbClr val="3366FF"/>
                </a:solidFill>
              </a:rPr>
              <a:t>n</a:t>
            </a:r>
            <a:r>
              <a:rPr lang="en-US" sz="2800" baseline="30000" dirty="0" err="1" smtClean="0">
                <a:solidFill>
                  <a:srgbClr val="3366FF"/>
                </a:solidFill>
              </a:rPr>
              <a:t>c</a:t>
            </a:r>
            <a:r>
              <a:rPr lang="en-US" sz="2800" dirty="0" smtClean="0">
                <a:solidFill>
                  <a:srgbClr val="3366FF"/>
                </a:solidFill>
              </a:rPr>
              <a:t>).</a:t>
            </a:r>
            <a:endParaRPr lang="en-IN" sz="2800" dirty="0">
              <a:solidFill>
                <a:srgbClr val="3366FF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209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33800" y="46482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40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T</a:t>
            </a:r>
            <a:r>
              <a:rPr lang="en-IN" sz="2800" dirty="0">
                <a:solidFill>
                  <a:srgbClr val="CC0000"/>
                </a:solidFill>
              </a:rPr>
              <a:t>: 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IN" sz="2800" dirty="0" smtClean="0"/>
              <a:t>be some function.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chemeClr val="accent4"/>
                </a:solidFill>
              </a:rPr>
              <a:t>Definition:  </a:t>
            </a:r>
            <a:r>
              <a:rPr lang="en-IN" sz="2800" dirty="0" smtClean="0"/>
              <a:t>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DTIME(T(n))</a:t>
            </a:r>
            <a:r>
              <a:rPr lang="en-IN" sz="2800" dirty="0" smtClean="0"/>
              <a:t> if there’s a TM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time </a:t>
            </a:r>
            <a:r>
              <a:rPr lang="en-IN" sz="2800" dirty="0" smtClean="0">
                <a:solidFill>
                  <a:srgbClr val="CC0000"/>
                </a:solidFill>
              </a:rPr>
              <a:t>O(T(n)).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chemeClr val="accent4"/>
                </a:solidFill>
              </a:rPr>
              <a:t>Defintion: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P = </a:t>
            </a:r>
            <a:r>
              <a:rPr lang="en-US" sz="2800" dirty="0" smtClean="0">
                <a:solidFill>
                  <a:srgbClr val="3366FF"/>
                </a:solidFill>
              </a:rPr>
              <a:t>∪ DTIME (</a:t>
            </a:r>
            <a:r>
              <a:rPr lang="en-US" sz="2800" dirty="0" err="1" smtClean="0">
                <a:solidFill>
                  <a:srgbClr val="3366FF"/>
                </a:solidFill>
              </a:rPr>
              <a:t>n</a:t>
            </a:r>
            <a:r>
              <a:rPr lang="en-US" sz="2800" baseline="30000" dirty="0" err="1" smtClean="0">
                <a:solidFill>
                  <a:srgbClr val="3366FF"/>
                </a:solidFill>
              </a:rPr>
              <a:t>c</a:t>
            </a:r>
            <a:r>
              <a:rPr lang="en-US" sz="2800" dirty="0" smtClean="0">
                <a:solidFill>
                  <a:srgbClr val="3366FF"/>
                </a:solidFill>
              </a:rPr>
              <a:t>).</a:t>
            </a:r>
            <a:endParaRPr lang="en-IN" sz="2800" dirty="0">
              <a:solidFill>
                <a:srgbClr val="3366FF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209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33800" y="46482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3352800" y="4724400"/>
            <a:ext cx="3048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0" y="5421868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Deterministic polynomial-time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864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Cycle detection </a:t>
            </a:r>
            <a:r>
              <a:rPr lang="en-IN" sz="2800" i="1" dirty="0" smtClean="0">
                <a:solidFill>
                  <a:srgbClr val="7EC3D4"/>
                </a:solidFill>
              </a:rPr>
              <a:t>(DFS)</a:t>
            </a:r>
          </a:p>
          <a:p>
            <a:pPr marL="1145286" lvl="3" indent="-285750">
              <a:buFont typeface="Wingdings" charset="2"/>
              <a:buChar char="Ø"/>
            </a:pPr>
            <a:r>
              <a:rPr lang="en-IN" sz="2200" dirty="0" smtClean="0"/>
              <a:t>Check if a given graph has a cycle.</a:t>
            </a:r>
            <a:r>
              <a:rPr lang="en-IN" dirty="0" smtClean="0">
                <a:solidFill>
                  <a:srgbClr val="660066"/>
                </a:solidFill>
              </a:rPr>
              <a:t>  </a:t>
            </a:r>
          </a:p>
          <a:p>
            <a:pPr marL="1145286" lvl="3" indent="-285750">
              <a:buFont typeface="Wingdings" charset="2"/>
              <a:buChar char="Ø"/>
            </a:pPr>
            <a:endParaRPr lang="en-IN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173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4701</TotalTime>
  <Words>2158</Words>
  <Application>Microsoft Macintosh PowerPoint</Application>
  <PresentationFormat>On-screen Show (4:3)</PresentationFormat>
  <Paragraphs>262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Solstice</vt:lpstr>
      <vt:lpstr>Computational Complexity Theory</vt:lpstr>
      <vt:lpstr>Complexity classes        P and FP</vt:lpstr>
      <vt:lpstr>Decision Problems</vt:lpstr>
      <vt:lpstr>Decision Problems</vt:lpstr>
      <vt:lpstr>Decision Problems</vt:lpstr>
      <vt:lpstr>Decision Problems</vt:lpstr>
      <vt:lpstr>Complexity Class P</vt:lpstr>
      <vt:lpstr>Complexity Class P</vt:lpstr>
      <vt:lpstr>Complexity Class P :  Examples</vt:lpstr>
      <vt:lpstr>Complexity Class P :  Examples</vt:lpstr>
      <vt:lpstr>Complexity Class P :  Examples</vt:lpstr>
      <vt:lpstr>Complexity Class P :  Examples</vt:lpstr>
      <vt:lpstr>Polynomial time Turing Machines</vt:lpstr>
      <vt:lpstr>Class (functional) P</vt:lpstr>
      <vt:lpstr>Class (functional) P</vt:lpstr>
      <vt:lpstr>Class (functional) P</vt:lpstr>
      <vt:lpstr>Class (functional) P</vt:lpstr>
      <vt:lpstr>Complexity Class FP :  Examples</vt:lpstr>
      <vt:lpstr>Complexity Class FP :  Examples</vt:lpstr>
      <vt:lpstr>Complexity Class FP :  Examples</vt:lpstr>
      <vt:lpstr>Complexity Class FP :  Examples</vt:lpstr>
      <vt:lpstr>Complexity class NP</vt:lpstr>
      <vt:lpstr>Complexity Class NP</vt:lpstr>
      <vt:lpstr>Complexity Class NP</vt:lpstr>
      <vt:lpstr>Complexity Class NP</vt:lpstr>
      <vt:lpstr>Complexity Class NP</vt:lpstr>
      <vt:lpstr>Complexity Class NP</vt:lpstr>
      <vt:lpstr>Complexity Class NP</vt:lpstr>
      <vt:lpstr>Complexity Class NP</vt:lpstr>
      <vt:lpstr>Class NP :  Examples</vt:lpstr>
      <vt:lpstr>Class NP :  Examples</vt:lpstr>
      <vt:lpstr>Class NP :  Examples</vt:lpstr>
      <vt:lpstr>Class NP :  Examples</vt:lpstr>
      <vt:lpstr>Is P = NP ?</vt:lpstr>
      <vt:lpstr>Is P = NP ?</vt:lpstr>
      <vt:lpstr>Is P = NP ?</vt:lpstr>
      <vt:lpstr>Is P = NP ?</vt:lpstr>
      <vt:lpstr>Is P = NP ?</vt:lpstr>
      <vt:lpstr>Karp reductions</vt:lpstr>
      <vt:lpstr>Polynomial time reduction</vt:lpstr>
      <vt:lpstr>Polynomial time reduction</vt:lpstr>
      <vt:lpstr>NP-completeness</vt:lpstr>
      <vt:lpstr>NP-completeness</vt:lpstr>
      <vt:lpstr>Few words on reductions</vt:lpstr>
      <vt:lpstr>Class P and NP :  Examples</vt:lpstr>
      <vt:lpstr>How to show existence of an NPC problem?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615</cp:revision>
  <dcterms:created xsi:type="dcterms:W3CDTF">2013-06-25T04:38:04Z</dcterms:created>
  <dcterms:modified xsi:type="dcterms:W3CDTF">2018-08-13T07:12:41Z</dcterms:modified>
</cp:coreProperties>
</file>