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73"/>
  </p:notesMasterIdLst>
  <p:sldIdLst>
    <p:sldId id="256" r:id="rId2"/>
    <p:sldId id="769" r:id="rId3"/>
    <p:sldId id="716" r:id="rId4"/>
    <p:sldId id="718" r:id="rId5"/>
    <p:sldId id="812" r:id="rId6"/>
    <p:sldId id="813" r:id="rId7"/>
    <p:sldId id="814" r:id="rId8"/>
    <p:sldId id="815" r:id="rId9"/>
    <p:sldId id="816" r:id="rId10"/>
    <p:sldId id="817" r:id="rId11"/>
    <p:sldId id="782" r:id="rId12"/>
    <p:sldId id="818" r:id="rId13"/>
    <p:sldId id="819" r:id="rId14"/>
    <p:sldId id="820" r:id="rId15"/>
    <p:sldId id="821" r:id="rId16"/>
    <p:sldId id="822" r:id="rId17"/>
    <p:sldId id="823" r:id="rId18"/>
    <p:sldId id="824" r:id="rId19"/>
    <p:sldId id="826" r:id="rId20"/>
    <p:sldId id="827" r:id="rId21"/>
    <p:sldId id="828" r:id="rId22"/>
    <p:sldId id="783" r:id="rId23"/>
    <p:sldId id="784" r:id="rId24"/>
    <p:sldId id="661" r:id="rId25"/>
    <p:sldId id="662" r:id="rId26"/>
    <p:sldId id="663" r:id="rId27"/>
    <p:sldId id="665" r:id="rId28"/>
    <p:sldId id="666" r:id="rId29"/>
    <p:sldId id="667" r:id="rId30"/>
    <p:sldId id="668" r:id="rId31"/>
    <p:sldId id="669" r:id="rId32"/>
    <p:sldId id="670" r:id="rId33"/>
    <p:sldId id="671" r:id="rId34"/>
    <p:sldId id="672" r:id="rId35"/>
    <p:sldId id="674" r:id="rId36"/>
    <p:sldId id="676" r:id="rId37"/>
    <p:sldId id="785" r:id="rId38"/>
    <p:sldId id="786" r:id="rId39"/>
    <p:sldId id="787" r:id="rId40"/>
    <p:sldId id="788" r:id="rId41"/>
    <p:sldId id="829" r:id="rId42"/>
    <p:sldId id="677" r:id="rId43"/>
    <p:sldId id="678" r:id="rId44"/>
    <p:sldId id="680" r:id="rId45"/>
    <p:sldId id="681" r:id="rId46"/>
    <p:sldId id="683" r:id="rId47"/>
    <p:sldId id="791" r:id="rId48"/>
    <p:sldId id="792" r:id="rId49"/>
    <p:sldId id="830" r:id="rId50"/>
    <p:sldId id="790" r:id="rId51"/>
    <p:sldId id="793" r:id="rId52"/>
    <p:sldId id="693" r:id="rId53"/>
    <p:sldId id="698" r:id="rId54"/>
    <p:sldId id="742" r:id="rId55"/>
    <p:sldId id="743" r:id="rId56"/>
    <p:sldId id="744" r:id="rId57"/>
    <p:sldId id="797" r:id="rId58"/>
    <p:sldId id="798" r:id="rId59"/>
    <p:sldId id="800" r:id="rId60"/>
    <p:sldId id="799" r:id="rId61"/>
    <p:sldId id="801" r:id="rId62"/>
    <p:sldId id="802" r:id="rId63"/>
    <p:sldId id="803" r:id="rId64"/>
    <p:sldId id="804" r:id="rId65"/>
    <p:sldId id="805" r:id="rId66"/>
    <p:sldId id="806" r:id="rId67"/>
    <p:sldId id="807" r:id="rId68"/>
    <p:sldId id="808" r:id="rId69"/>
    <p:sldId id="809" r:id="rId70"/>
    <p:sldId id="810" r:id="rId71"/>
    <p:sldId id="811" r:id="rId7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ndan Sah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003399"/>
    <a:srgbClr val="CC0000"/>
    <a:srgbClr val="FF0000"/>
    <a:srgbClr val="0033CC"/>
    <a:srgbClr val="660066"/>
    <a:srgbClr val="A50021"/>
    <a:srgbClr val="990033"/>
    <a:srgbClr val="99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38" autoAdjust="0"/>
    <p:restoredTop sz="99423" autoAdjust="0"/>
  </p:normalViewPr>
  <p:slideViewPr>
    <p:cSldViewPr>
      <p:cViewPr>
        <p:scale>
          <a:sx n="100" d="100"/>
          <a:sy n="100" d="100"/>
        </p:scale>
        <p:origin x="-1240" y="-3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notesMaster" Target="notesMasters/notesMaster1.xml"/><Relationship Id="rId74" Type="http://schemas.openxmlformats.org/officeDocument/2006/relationships/printerSettings" Target="printerSettings/printerSettings1.bin"/><Relationship Id="rId75" Type="http://schemas.openxmlformats.org/officeDocument/2006/relationships/commentAuthors" Target="commentAuthors.xml"/><Relationship Id="rId76" Type="http://schemas.openxmlformats.org/officeDocument/2006/relationships/presProps" Target="presProps.xml"/><Relationship Id="rId77" Type="http://schemas.openxmlformats.org/officeDocument/2006/relationships/viewProps" Target="viewProps.xml"/><Relationship Id="rId78" Type="http://schemas.openxmlformats.org/officeDocument/2006/relationships/theme" Target="theme/theme1.xml"/><Relationship Id="rId79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13/08/18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2771336"/>
            <a:ext cx="9067800" cy="2486464"/>
          </a:xfrm>
        </p:spPr>
        <p:txBody>
          <a:bodyPr>
            <a:normAutofit/>
          </a:bodyPr>
          <a:lstStyle/>
          <a:p>
            <a:pPr algn="ctr"/>
            <a:endParaRPr lang="en-US" sz="3400" dirty="0"/>
          </a:p>
          <a:p>
            <a:pPr algn="ctr"/>
            <a:r>
              <a:rPr lang="en-US" sz="3400" dirty="0" smtClean="0">
                <a:solidFill>
                  <a:srgbClr val="A50021"/>
                </a:solidFill>
              </a:rPr>
              <a:t>Lecture 3: </a:t>
            </a:r>
            <a:r>
              <a:rPr lang="en-US" sz="3400" dirty="0" smtClean="0">
                <a:solidFill>
                  <a:srgbClr val="0033CC"/>
                </a:solidFill>
              </a:rPr>
              <a:t> Cook-Levin Theorem, NTMs</a:t>
            </a:r>
          </a:p>
          <a:p>
            <a:pPr algn="ctr"/>
            <a:r>
              <a:rPr lang="en-US" sz="3400" dirty="0" smtClean="0">
                <a:solidFill>
                  <a:srgbClr val="0033CC"/>
                </a:solidFill>
              </a:rPr>
              <a:t>                   </a:t>
            </a:r>
          </a:p>
          <a:p>
            <a:pPr algn="ctr"/>
            <a:endParaRPr lang="en-US" sz="3000" dirty="0" smtClean="0">
              <a:solidFill>
                <a:srgbClr val="0033CC"/>
              </a:solidFill>
            </a:endParaRPr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 natural NP-complete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 </a:t>
            </a:r>
            <a:r>
              <a:rPr lang="en-US" sz="2800" dirty="0" err="1"/>
              <a:t>boolean</a:t>
            </a:r>
            <a:r>
              <a:rPr lang="en-US" sz="2800" dirty="0"/>
              <a:t> formula </a:t>
            </a:r>
            <a:r>
              <a:rPr lang="en-US" sz="2800" dirty="0" smtClean="0"/>
              <a:t>is in </a:t>
            </a:r>
            <a:r>
              <a:rPr lang="en-US" sz="2800" i="1" u="sng" dirty="0" smtClean="0"/>
              <a:t>Conjunctive Normal Form</a:t>
            </a:r>
            <a:r>
              <a:rPr lang="en-US" sz="2800" i="1" dirty="0" smtClean="0"/>
              <a:t> (CNF</a:t>
            </a:r>
            <a:r>
              <a:rPr lang="en-US" sz="2800" dirty="0" smtClean="0"/>
              <a:t>) if it is an AND of OR of literals. 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 smtClean="0"/>
              <a:t>             e.g</a:t>
            </a:r>
            <a:r>
              <a:rPr lang="en-US" sz="2800" dirty="0">
                <a:solidFill>
                  <a:srgbClr val="CC0000"/>
                </a:solidFill>
              </a:rPr>
              <a:t>.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/>
              <a:t>Let</a:t>
            </a:r>
            <a:r>
              <a:rPr lang="en-US" sz="2800" dirty="0">
                <a:solidFill>
                  <a:srgbClr val="CC0000"/>
                </a:solidFill>
              </a:rPr>
              <a:t> SAT </a:t>
            </a:r>
            <a:r>
              <a:rPr lang="en-US" sz="2800" dirty="0">
                <a:solidFill>
                  <a:srgbClr val="000000"/>
                </a:solidFill>
              </a:rPr>
              <a:t>be 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smtClean="0">
                <a:solidFill>
                  <a:srgbClr val="000000"/>
                </a:solidFill>
              </a:rPr>
              <a:t>CNF formulae.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r>
              <a:rPr lang="en-US" sz="2800" dirty="0">
                <a:solidFill>
                  <a:schemeClr val="accent4"/>
                </a:solidFill>
              </a:rPr>
              <a:t>Theorem.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i="1" dirty="0">
                <a:solidFill>
                  <a:srgbClr val="660066"/>
                </a:solidFill>
              </a:rPr>
              <a:t>(Cook-Levin) </a:t>
            </a:r>
            <a:r>
              <a:rPr lang="en-US" sz="2800" dirty="0">
                <a:solidFill>
                  <a:srgbClr val="CC0000"/>
                </a:solidFill>
              </a:rPr>
              <a:t>SAT </a:t>
            </a:r>
            <a:r>
              <a:rPr lang="en-US" sz="2800" dirty="0"/>
              <a:t>is NP-complete.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             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             </a:t>
            </a:r>
            <a:r>
              <a:rPr lang="en-US" sz="2400" dirty="0" smtClean="0"/>
              <a:t>Easy to see that </a:t>
            </a:r>
            <a:r>
              <a:rPr lang="en-US" sz="2400" dirty="0" smtClean="0">
                <a:solidFill>
                  <a:srgbClr val="CC0000"/>
                </a:solidFill>
              </a:rPr>
              <a:t>SAT </a:t>
            </a:r>
            <a:r>
              <a:rPr lang="en-US" sz="2400" dirty="0" smtClean="0">
                <a:solidFill>
                  <a:srgbClr val="000000"/>
                </a:solidFill>
              </a:rPr>
              <a:t>is in </a:t>
            </a:r>
            <a:r>
              <a:rPr lang="en-US" sz="2400" dirty="0" smtClean="0">
                <a:solidFill>
                  <a:srgbClr val="3366FF"/>
                </a:solidFill>
              </a:rPr>
              <a:t>NP</a:t>
            </a:r>
            <a:r>
              <a:rPr lang="en-US" sz="2400" dirty="0" smtClean="0">
                <a:solidFill>
                  <a:srgbClr val="CC0000"/>
                </a:solidFill>
              </a:rPr>
              <a:t>.  </a:t>
            </a:r>
          </a:p>
          <a:p>
            <a:pPr marL="82296" indent="0" algn="just">
              <a:buNone/>
            </a:pP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                                   </a:t>
            </a:r>
            <a:r>
              <a:rPr lang="en-US" sz="2400" dirty="0" smtClean="0">
                <a:solidFill>
                  <a:srgbClr val="000000"/>
                </a:solidFill>
              </a:rPr>
              <a:t>Need to show that </a:t>
            </a:r>
            <a:r>
              <a:rPr lang="en-US" sz="2400" dirty="0" smtClean="0">
                <a:solidFill>
                  <a:srgbClr val="CC0000"/>
                </a:solidFill>
              </a:rPr>
              <a:t>SAT </a:t>
            </a:r>
            <a:r>
              <a:rPr lang="en-US" sz="2400" dirty="0" smtClean="0">
                <a:solidFill>
                  <a:srgbClr val="000000"/>
                </a:solidFill>
              </a:rPr>
              <a:t>is NP-hard.</a:t>
            </a:r>
            <a:endParaRPr lang="en-US" sz="24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672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685288"/>
            <a:ext cx="8686800" cy="1429512"/>
          </a:xfrm>
        </p:spPr>
        <p:txBody>
          <a:bodyPr>
            <a:normAutofit/>
          </a:bodyPr>
          <a:lstStyle/>
          <a:p>
            <a:r>
              <a:rPr lang="en-US" dirty="0" smtClean="0"/>
              <a:t>Proof of Cook-Levin Theorem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51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800000"/>
                </a:solidFill>
              </a:rPr>
              <a:t>Main idea:</a:t>
            </a:r>
            <a:r>
              <a:rPr lang="en-US" sz="2800" dirty="0" smtClean="0"/>
              <a:t>  Computation is </a:t>
            </a:r>
            <a:r>
              <a:rPr lang="en-US" sz="2800" i="1" dirty="0" smtClean="0"/>
              <a:t>local</a:t>
            </a:r>
            <a:r>
              <a:rPr lang="en-US" sz="2800" dirty="0" smtClean="0"/>
              <a:t>; i.e. every step of computation </a:t>
            </a:r>
            <a:r>
              <a:rPr lang="en-US" sz="2800" i="1" dirty="0" smtClean="0"/>
              <a:t>looks at </a:t>
            </a:r>
            <a:r>
              <a:rPr lang="en-US" sz="2800" dirty="0" smtClean="0"/>
              <a:t>and </a:t>
            </a:r>
            <a:r>
              <a:rPr lang="en-US" sz="2800" i="1" dirty="0" smtClean="0"/>
              <a:t>changes</a:t>
            </a:r>
            <a:r>
              <a:rPr lang="en-US" sz="2800" dirty="0" smtClean="0"/>
              <a:t> only constantly many bits;  and this step can be implemented by a small CNF formula.  </a:t>
            </a:r>
          </a:p>
          <a:p>
            <a:pPr algn="just"/>
            <a:endParaRPr lang="en-US" sz="2800" dirty="0" smtClean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679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800000"/>
                </a:solidFill>
              </a:rPr>
              <a:t>Main idea:</a:t>
            </a:r>
            <a:r>
              <a:rPr lang="en-US" sz="2800" dirty="0" smtClean="0"/>
              <a:t>  Computation is </a:t>
            </a:r>
            <a:r>
              <a:rPr lang="en-US" sz="2800" i="1" dirty="0" smtClean="0"/>
              <a:t>local</a:t>
            </a:r>
            <a:r>
              <a:rPr lang="en-US" sz="2800" dirty="0" smtClean="0"/>
              <a:t>; i.e. every step of computation </a:t>
            </a:r>
            <a:r>
              <a:rPr lang="en-US" sz="2800" i="1" dirty="0" smtClean="0"/>
              <a:t>looks at </a:t>
            </a:r>
            <a:r>
              <a:rPr lang="en-US" sz="2800" dirty="0" smtClean="0"/>
              <a:t>and </a:t>
            </a:r>
            <a:r>
              <a:rPr lang="en-US" sz="2800" i="1" dirty="0" smtClean="0"/>
              <a:t>changes</a:t>
            </a:r>
            <a:r>
              <a:rPr lang="en-US" sz="2800" dirty="0" smtClean="0"/>
              <a:t> only constantly many bits;  and this step can be implemented by a small CNF formula. 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We intend to come up with a polynomial time computable function </a:t>
            </a:r>
            <a:r>
              <a:rPr lang="en-US" sz="2800" dirty="0" smtClean="0">
                <a:solidFill>
                  <a:srgbClr val="CC0000"/>
                </a:solidFill>
              </a:rPr>
              <a:t>f:  x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  </a:t>
            </a:r>
            <a:r>
              <a:rPr lang="en-US" sz="2800" dirty="0" err="1" smtClean="0"/>
              <a:t>s.t.</a:t>
            </a:r>
            <a:r>
              <a:rPr lang="en-US" sz="2800" dirty="0" smtClean="0"/>
              <a:t>,</a:t>
            </a:r>
          </a:p>
          <a:p>
            <a:pPr lvl="3" algn="just">
              <a:buFont typeface="Wingdings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en-US" sz="2800" dirty="0" smtClean="0">
                <a:solidFill>
                  <a:srgbClr val="CC0000"/>
                </a:solidFill>
              </a:rPr>
              <a:t>x ∈ L</a:t>
            </a:r>
            <a:r>
              <a:rPr lang="en-US" sz="2800" dirty="0" smtClean="0"/>
              <a:t>  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 SAT  </a:t>
            </a:r>
          </a:p>
          <a:p>
            <a:pPr marL="923544" lvl="3" indent="0" algn="just">
              <a:buNone/>
            </a:pPr>
            <a:r>
              <a:rPr lang="en-US" sz="2800" dirty="0" smtClean="0"/>
              <a:t>            </a:t>
            </a:r>
          </a:p>
          <a:p>
            <a:pPr algn="just"/>
            <a:endParaRPr lang="en-US" sz="2800" dirty="0" smtClean="0">
              <a:solidFill>
                <a:srgbClr val="CC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257800" y="4495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57800" y="4419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>
          <a:xfrm>
            <a:off x="3200400" y="4876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76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800000"/>
                </a:solidFill>
              </a:rPr>
              <a:t>Main idea:</a:t>
            </a:r>
            <a:r>
              <a:rPr lang="en-US" sz="2800" dirty="0" smtClean="0"/>
              <a:t>  Computation is </a:t>
            </a:r>
            <a:r>
              <a:rPr lang="en-US" sz="2800" i="1" dirty="0" smtClean="0"/>
              <a:t>local</a:t>
            </a:r>
            <a:r>
              <a:rPr lang="en-US" sz="2800" dirty="0" smtClean="0"/>
              <a:t>; i.e. every step of computation </a:t>
            </a:r>
            <a:r>
              <a:rPr lang="en-US" sz="2800" i="1" dirty="0" smtClean="0"/>
              <a:t>looks at </a:t>
            </a:r>
            <a:r>
              <a:rPr lang="en-US" sz="2800" dirty="0" smtClean="0"/>
              <a:t>and </a:t>
            </a:r>
            <a:r>
              <a:rPr lang="en-US" sz="2800" i="1" dirty="0" smtClean="0"/>
              <a:t>changes</a:t>
            </a:r>
            <a:r>
              <a:rPr lang="en-US" sz="2800" dirty="0" smtClean="0"/>
              <a:t> only constantly many bits;  and this step can be implemented by a small CNF formula. 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We intend to come up with a polynomial time computable function </a:t>
            </a:r>
            <a:r>
              <a:rPr lang="en-US" sz="2800" dirty="0" smtClean="0">
                <a:solidFill>
                  <a:srgbClr val="CC0000"/>
                </a:solidFill>
              </a:rPr>
              <a:t>f:  x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  </a:t>
            </a:r>
            <a:r>
              <a:rPr lang="en-US" sz="2800" dirty="0" err="1" smtClean="0"/>
              <a:t>s.t.</a:t>
            </a:r>
            <a:r>
              <a:rPr lang="en-US" sz="2800" dirty="0" smtClean="0"/>
              <a:t>,</a:t>
            </a:r>
          </a:p>
          <a:p>
            <a:pPr lvl="3" algn="just">
              <a:buFont typeface="Wingdings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   </a:t>
            </a:r>
            <a:r>
              <a:rPr lang="en-US" sz="2800" dirty="0" smtClean="0">
                <a:solidFill>
                  <a:srgbClr val="CC0000"/>
                </a:solidFill>
              </a:rPr>
              <a:t>x ∈ L</a:t>
            </a:r>
            <a:r>
              <a:rPr lang="en-US" sz="2800" dirty="0" smtClean="0"/>
              <a:t>  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 SAT</a:t>
            </a:r>
            <a:r>
              <a:rPr lang="en-US" sz="2800" dirty="0" smtClean="0"/>
              <a:t>  </a:t>
            </a:r>
          </a:p>
          <a:p>
            <a:pPr marL="1170432" lvl="2" indent="-457200" algn="just"/>
            <a:endParaRPr lang="en-US" u="sng" dirty="0" smtClean="0"/>
          </a:p>
          <a:p>
            <a:pPr marL="1170432" lvl="2" indent="-457200" algn="just"/>
            <a:r>
              <a:rPr lang="en-US" u="sng" dirty="0" smtClean="0"/>
              <a:t>Notation:</a:t>
            </a: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smtClean="0">
                <a:solidFill>
                  <a:srgbClr val="CC0000"/>
                </a:solidFill>
              </a:rPr>
              <a:t>|</a:t>
            </a: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baseline="-25000" dirty="0" err="1">
                <a:solidFill>
                  <a:srgbClr val="CC0000"/>
                </a:solidFill>
              </a:rPr>
              <a:t>x</a:t>
            </a:r>
            <a:r>
              <a:rPr lang="en-US" dirty="0">
                <a:solidFill>
                  <a:srgbClr val="CC0000"/>
                </a:solidFill>
              </a:rPr>
              <a:t>| := </a:t>
            </a:r>
            <a:r>
              <a:rPr lang="en-US" dirty="0" smtClean="0"/>
              <a:t>size of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baseline="-25000" dirty="0" err="1" smtClean="0">
                <a:solidFill>
                  <a:srgbClr val="CC0000"/>
                </a:solidFill>
              </a:rPr>
              <a:t>x</a:t>
            </a:r>
            <a:r>
              <a:rPr lang="en-US" baseline="-25000" dirty="0" smtClean="0">
                <a:solidFill>
                  <a:srgbClr val="CC0000"/>
                </a:solidFill>
              </a:rPr>
              <a:t> </a:t>
            </a:r>
          </a:p>
          <a:p>
            <a:pPr marL="713232" lvl="2" indent="0" algn="just">
              <a:buNone/>
            </a:pPr>
            <a:r>
              <a:rPr lang="en-US" baseline="-25000" dirty="0">
                <a:solidFill>
                  <a:srgbClr val="CC0000"/>
                </a:solidFill>
              </a:rPr>
              <a:t> </a:t>
            </a:r>
            <a:r>
              <a:rPr lang="en-US" baseline="-25000" dirty="0" smtClean="0">
                <a:solidFill>
                  <a:srgbClr val="CC0000"/>
                </a:solidFill>
              </a:rPr>
              <a:t>                                           </a:t>
            </a:r>
            <a:r>
              <a:rPr lang="en-US" dirty="0" smtClean="0"/>
              <a:t>= number </a:t>
            </a:r>
            <a:r>
              <a:rPr lang="en-US" dirty="0"/>
              <a:t>of </a:t>
            </a:r>
            <a:r>
              <a:rPr lang="en-US" dirty="0">
                <a:solidFill>
                  <a:srgbClr val="CC0000"/>
                </a:solidFill>
              </a:rPr>
              <a:t>∨ </a:t>
            </a:r>
            <a:r>
              <a:rPr lang="en-US" dirty="0">
                <a:solidFill>
                  <a:srgbClr val="000000"/>
                </a:solidFill>
              </a:rPr>
              <a:t>or</a:t>
            </a:r>
            <a:r>
              <a:rPr lang="en-US" dirty="0">
                <a:solidFill>
                  <a:srgbClr val="CC0000"/>
                </a:solidFill>
              </a:rPr>
              <a:t> ∧ </a:t>
            </a:r>
            <a:r>
              <a:rPr lang="en-US" dirty="0" smtClean="0">
                <a:solidFill>
                  <a:srgbClr val="000000"/>
                </a:solidFill>
              </a:rPr>
              <a:t>in </a:t>
            </a: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baseline="-25000" dirty="0" err="1">
                <a:solidFill>
                  <a:srgbClr val="CC0000"/>
                </a:solidFill>
              </a:rPr>
              <a:t>x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/>
              <a:t>   </a:t>
            </a:r>
            <a:r>
              <a:rPr lang="en-US" sz="3200" dirty="0" smtClean="0"/>
              <a:t>    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257800" y="4495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57800" y="4419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>
          <a:xfrm>
            <a:off x="3200400" y="4876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174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Language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has a poly-time verifier </a:t>
            </a:r>
            <a:r>
              <a:rPr lang="en-US" sz="2800" dirty="0" smtClean="0">
                <a:solidFill>
                  <a:srgbClr val="CC0000"/>
                </a:solidFill>
              </a:rPr>
              <a:t>M </a:t>
            </a:r>
            <a:r>
              <a:rPr lang="en-US" sz="2800" dirty="0" smtClean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/>
              <a:t>s.t</a:t>
            </a:r>
            <a:r>
              <a:rPr lang="en-US" sz="2800" dirty="0" err="1"/>
              <a:t>.</a:t>
            </a:r>
            <a:r>
              <a:rPr lang="en-US" sz="2800" dirty="0">
                <a:solidFill>
                  <a:srgbClr val="CC0000"/>
                </a:solidFill>
              </a:rPr>
              <a:t>  M(x, u) = </a:t>
            </a:r>
            <a:r>
              <a:rPr lang="en-US" sz="2800" dirty="0" smtClean="0">
                <a:solidFill>
                  <a:srgbClr val="CC0000"/>
                </a:solidFill>
              </a:rPr>
              <a:t>1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CC0000"/>
              </a:solidFill>
            </a:endParaRPr>
          </a:p>
          <a:p>
            <a:pPr marL="82296" indent="0" algn="just">
              <a:buNone/>
            </a:pPr>
            <a:endParaRPr lang="en-US" sz="2800" dirty="0" smtClean="0"/>
          </a:p>
        </p:txBody>
      </p:sp>
      <p:sp>
        <p:nvSpPr>
          <p:cNvPr id="4" name="Left-Right Arrow 3"/>
          <p:cNvSpPr/>
          <p:nvPr/>
        </p:nvSpPr>
        <p:spPr>
          <a:xfrm>
            <a:off x="2819400" y="21336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99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Language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has a poly-time verifier </a:t>
            </a:r>
            <a:r>
              <a:rPr lang="en-US" sz="2800" dirty="0" smtClean="0">
                <a:solidFill>
                  <a:srgbClr val="CC0000"/>
                </a:solidFill>
              </a:rPr>
              <a:t>M </a:t>
            </a:r>
            <a:r>
              <a:rPr lang="en-US" sz="2800" dirty="0" smtClean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/>
              <a:t>s.t</a:t>
            </a:r>
            <a:r>
              <a:rPr lang="en-US" sz="2800" dirty="0" err="1"/>
              <a:t>.</a:t>
            </a:r>
            <a:r>
              <a:rPr lang="en-US" sz="2800" dirty="0">
                <a:solidFill>
                  <a:srgbClr val="CC0000"/>
                </a:solidFill>
              </a:rPr>
              <a:t>  M(x, u) = </a:t>
            </a:r>
            <a:r>
              <a:rPr lang="en-US" sz="2800" dirty="0" smtClean="0">
                <a:solidFill>
                  <a:srgbClr val="CC0000"/>
                </a:solidFill>
              </a:rPr>
              <a:t>1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800000"/>
                </a:solidFill>
              </a:rPr>
              <a:t>Idea:  </a:t>
            </a:r>
            <a:r>
              <a:rPr lang="en-US" sz="2800" dirty="0" smtClean="0"/>
              <a:t>Capture the computation of </a:t>
            </a:r>
            <a:r>
              <a:rPr lang="en-US" sz="2800" dirty="0" smtClean="0">
                <a:solidFill>
                  <a:schemeClr val="accent3"/>
                </a:solidFill>
              </a:rPr>
              <a:t>M(x, ..) </a:t>
            </a:r>
            <a:r>
              <a:rPr lang="en-US" sz="2800" dirty="0" smtClean="0"/>
              <a:t>by a 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such that  </a:t>
            </a:r>
            <a:endParaRPr lang="en-US" sz="2800" dirty="0"/>
          </a:p>
          <a:p>
            <a:pPr marL="356616" lvl="1" indent="0" algn="just">
              <a:buNone/>
            </a:pPr>
            <a:r>
              <a:rPr lang="en-US" sz="2400" dirty="0" smtClean="0">
                <a:solidFill>
                  <a:srgbClr val="C32D2E"/>
                </a:solidFill>
              </a:rPr>
              <a:t> ∃</a:t>
            </a:r>
            <a:r>
              <a:rPr lang="en-US" sz="2400" dirty="0">
                <a:solidFill>
                  <a:srgbClr val="C32D2E"/>
                </a:solidFill>
              </a:rPr>
              <a:t>u </a:t>
            </a:r>
            <a:r>
              <a:rPr lang="en-US" sz="2400" dirty="0">
                <a:solidFill>
                  <a:srgbClr val="CC0000"/>
                </a:solidFill>
              </a:rPr>
              <a:t>∈{0,1}</a:t>
            </a:r>
            <a:r>
              <a:rPr lang="en-US" sz="2400" baseline="30000" dirty="0">
                <a:solidFill>
                  <a:srgbClr val="CC0000"/>
                </a:solidFill>
              </a:rPr>
              <a:t>p(|x|)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err="1"/>
              <a:t>s.t.</a:t>
            </a:r>
            <a:r>
              <a:rPr lang="en-US" sz="2400" dirty="0">
                <a:solidFill>
                  <a:srgbClr val="CC0000"/>
                </a:solidFill>
              </a:rPr>
              <a:t>  M(x, u) = </a:t>
            </a:r>
            <a:r>
              <a:rPr lang="en-US" sz="2400" dirty="0" smtClean="0">
                <a:solidFill>
                  <a:srgbClr val="CC0000"/>
                </a:solidFill>
              </a:rPr>
              <a:t>1               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baseline="-25000" dirty="0" err="1">
                <a:solidFill>
                  <a:srgbClr val="CC0000"/>
                </a:solidFill>
              </a:rPr>
              <a:t>x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is </a:t>
            </a:r>
            <a:r>
              <a:rPr lang="en-US" sz="2400" dirty="0" err="1" smtClean="0">
                <a:solidFill>
                  <a:srgbClr val="000000"/>
                </a:solidFill>
              </a:rPr>
              <a:t>satisfiable</a:t>
            </a:r>
            <a:endParaRPr lang="en-US" sz="24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 smtClean="0"/>
          </a:p>
        </p:txBody>
      </p:sp>
      <p:sp>
        <p:nvSpPr>
          <p:cNvPr id="4" name="Left-Right Arrow 3"/>
          <p:cNvSpPr/>
          <p:nvPr/>
        </p:nvSpPr>
        <p:spPr>
          <a:xfrm>
            <a:off x="2819400" y="21336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4953000" y="4038600"/>
            <a:ext cx="6096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078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Language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has a poly-time verifier </a:t>
            </a:r>
            <a:r>
              <a:rPr lang="en-US" sz="2800" dirty="0" smtClean="0">
                <a:solidFill>
                  <a:srgbClr val="CC0000"/>
                </a:solidFill>
              </a:rPr>
              <a:t>M </a:t>
            </a:r>
            <a:r>
              <a:rPr lang="en-US" sz="2800" dirty="0" smtClean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/>
              <a:t>s.t</a:t>
            </a:r>
            <a:r>
              <a:rPr lang="en-US" sz="2800" dirty="0" err="1"/>
              <a:t>.</a:t>
            </a:r>
            <a:r>
              <a:rPr lang="en-US" sz="2800" dirty="0">
                <a:solidFill>
                  <a:srgbClr val="CC0000"/>
                </a:solidFill>
              </a:rPr>
              <a:t>  M(x, u) = </a:t>
            </a:r>
            <a:r>
              <a:rPr lang="en-US" sz="2800" dirty="0" smtClean="0">
                <a:solidFill>
                  <a:srgbClr val="CC0000"/>
                </a:solidFill>
              </a:rPr>
              <a:t>1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800000"/>
                </a:solidFill>
              </a:rPr>
              <a:t>Idea:  </a:t>
            </a:r>
            <a:r>
              <a:rPr lang="en-US" sz="2800" dirty="0" smtClean="0"/>
              <a:t>Capture the computation of </a:t>
            </a:r>
            <a:r>
              <a:rPr lang="en-US" sz="2800" dirty="0" smtClean="0">
                <a:solidFill>
                  <a:schemeClr val="accent3"/>
                </a:solidFill>
              </a:rPr>
              <a:t>M(x, ..) </a:t>
            </a:r>
            <a:r>
              <a:rPr lang="en-US" sz="2800" dirty="0" smtClean="0"/>
              <a:t>by a 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such that  </a:t>
            </a:r>
            <a:endParaRPr lang="en-US" sz="2800" dirty="0"/>
          </a:p>
          <a:p>
            <a:pPr marL="356616" lvl="1" indent="0" algn="just">
              <a:buNone/>
            </a:pPr>
            <a:r>
              <a:rPr lang="en-US" sz="2400" dirty="0" smtClean="0">
                <a:solidFill>
                  <a:srgbClr val="C32D2E"/>
                </a:solidFill>
              </a:rPr>
              <a:t> ∃</a:t>
            </a:r>
            <a:r>
              <a:rPr lang="en-US" sz="2400" dirty="0">
                <a:solidFill>
                  <a:srgbClr val="C32D2E"/>
                </a:solidFill>
              </a:rPr>
              <a:t>u </a:t>
            </a:r>
            <a:r>
              <a:rPr lang="en-US" sz="2400" dirty="0">
                <a:solidFill>
                  <a:srgbClr val="CC0000"/>
                </a:solidFill>
              </a:rPr>
              <a:t>∈{0,1}</a:t>
            </a:r>
            <a:r>
              <a:rPr lang="en-US" sz="2400" baseline="30000" dirty="0">
                <a:solidFill>
                  <a:srgbClr val="CC0000"/>
                </a:solidFill>
              </a:rPr>
              <a:t>p(|x|)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err="1"/>
              <a:t>s.t.</a:t>
            </a:r>
            <a:r>
              <a:rPr lang="en-US" sz="2400" dirty="0">
                <a:solidFill>
                  <a:srgbClr val="CC0000"/>
                </a:solidFill>
              </a:rPr>
              <a:t>  M(x, u) = </a:t>
            </a:r>
            <a:r>
              <a:rPr lang="en-US" sz="2400" dirty="0" smtClean="0">
                <a:solidFill>
                  <a:srgbClr val="CC0000"/>
                </a:solidFill>
              </a:rPr>
              <a:t>1               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baseline="-25000" dirty="0" err="1">
                <a:solidFill>
                  <a:srgbClr val="CC0000"/>
                </a:solidFill>
              </a:rPr>
              <a:t>x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is </a:t>
            </a:r>
            <a:r>
              <a:rPr lang="en-US" sz="2400" dirty="0" err="1" smtClean="0">
                <a:solidFill>
                  <a:srgbClr val="000000"/>
                </a:solidFill>
              </a:rPr>
              <a:t>satisfiable</a:t>
            </a:r>
            <a:endParaRPr lang="en-US" sz="24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 smtClean="0"/>
          </a:p>
          <a:p>
            <a:pPr algn="just"/>
            <a:r>
              <a:rPr lang="en-US" sz="2800" dirty="0" smtClean="0"/>
              <a:t>For any fixed </a:t>
            </a:r>
            <a:r>
              <a:rPr lang="en-US" sz="2800" dirty="0" smtClean="0">
                <a:solidFill>
                  <a:srgbClr val="C32D2E"/>
                </a:solidFill>
              </a:rPr>
              <a:t>x</a:t>
            </a:r>
            <a:r>
              <a:rPr lang="en-US" sz="2800" dirty="0" smtClean="0"/>
              <a:t>,  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>
                <a:solidFill>
                  <a:schemeClr val="accent3"/>
                </a:solidFill>
              </a:rPr>
              <a:t>(x, ..) </a:t>
            </a:r>
            <a:r>
              <a:rPr lang="en-US" sz="2800" dirty="0" smtClean="0"/>
              <a:t>is a deterministic TM that takes </a:t>
            </a:r>
            <a:r>
              <a:rPr lang="en-US" sz="2800" dirty="0" smtClean="0">
                <a:solidFill>
                  <a:schemeClr val="accent3"/>
                </a:solidFill>
              </a:rPr>
              <a:t>u</a:t>
            </a:r>
            <a:r>
              <a:rPr lang="en-US" sz="2800" dirty="0" smtClean="0"/>
              <a:t> as input and runs in time polynomial in </a:t>
            </a:r>
            <a:r>
              <a:rPr lang="en-US" sz="2800" dirty="0" smtClean="0">
                <a:solidFill>
                  <a:srgbClr val="C32D2E"/>
                </a:solidFill>
              </a:rPr>
              <a:t>|u|</a:t>
            </a:r>
            <a:r>
              <a:rPr lang="en-US" sz="2800" dirty="0" smtClean="0"/>
              <a:t>.</a:t>
            </a:r>
          </a:p>
        </p:txBody>
      </p:sp>
      <p:sp>
        <p:nvSpPr>
          <p:cNvPr id="4" name="Left-Right Arrow 3"/>
          <p:cNvSpPr/>
          <p:nvPr/>
        </p:nvSpPr>
        <p:spPr>
          <a:xfrm>
            <a:off x="2819400" y="21336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-Right Arrow 4"/>
          <p:cNvSpPr/>
          <p:nvPr/>
        </p:nvSpPr>
        <p:spPr>
          <a:xfrm>
            <a:off x="4953000" y="4038600"/>
            <a:ext cx="6096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727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Main Theorem.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be a deterministic TM that runs in time </a:t>
            </a:r>
            <a:r>
              <a:rPr lang="en-US" sz="2800" dirty="0" smtClean="0">
                <a:solidFill>
                  <a:srgbClr val="CC0000"/>
                </a:solidFill>
              </a:rPr>
              <a:t>T(n)</a:t>
            </a:r>
            <a:r>
              <a:rPr lang="en-US" sz="2800" dirty="0" smtClean="0"/>
              <a:t> on every input </a:t>
            </a:r>
            <a:r>
              <a:rPr lang="en-US" sz="2800" dirty="0" smtClean="0">
                <a:solidFill>
                  <a:srgbClr val="CC0000"/>
                </a:solidFill>
              </a:rPr>
              <a:t>u</a:t>
            </a:r>
            <a:r>
              <a:rPr lang="en-US" sz="2800" dirty="0" smtClean="0"/>
              <a:t> of length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, and outputs </a:t>
            </a:r>
            <a:r>
              <a:rPr lang="en-US" sz="2800" dirty="0" smtClean="0">
                <a:solidFill>
                  <a:srgbClr val="CC0000"/>
                </a:solidFill>
              </a:rPr>
              <a:t>0</a:t>
            </a:r>
            <a:r>
              <a:rPr lang="en-US" sz="2800" dirty="0" smtClean="0"/>
              <a:t>/</a:t>
            </a:r>
            <a:r>
              <a:rPr lang="en-US" sz="28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/>
              <a:t>. Then,     </a:t>
            </a:r>
            <a:endParaRPr lang="en-US" sz="2800" dirty="0">
              <a:solidFill>
                <a:srgbClr val="CC0000"/>
              </a:solidFill>
            </a:endParaRPr>
          </a:p>
          <a:p>
            <a:pPr marL="82296" indent="0" algn="just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531311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Main Theorem.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be a deterministic TM that runs in time </a:t>
            </a:r>
            <a:r>
              <a:rPr lang="en-US" sz="2800" dirty="0" smtClean="0">
                <a:solidFill>
                  <a:srgbClr val="CC0000"/>
                </a:solidFill>
              </a:rPr>
              <a:t>T(n)</a:t>
            </a:r>
            <a:r>
              <a:rPr lang="en-US" sz="2800" dirty="0" smtClean="0"/>
              <a:t> </a:t>
            </a:r>
            <a:r>
              <a:rPr lang="en-US" sz="2800" dirty="0"/>
              <a:t>on every input </a:t>
            </a:r>
            <a:r>
              <a:rPr lang="en-US" sz="2800" dirty="0">
                <a:solidFill>
                  <a:srgbClr val="CC0000"/>
                </a:solidFill>
              </a:rPr>
              <a:t>u</a:t>
            </a:r>
            <a:r>
              <a:rPr lang="en-US" sz="2800" dirty="0"/>
              <a:t> of length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/>
              <a:t>, and outputs </a:t>
            </a:r>
            <a:r>
              <a:rPr lang="en-US" sz="2800" dirty="0">
                <a:solidFill>
                  <a:srgbClr val="CC0000"/>
                </a:solidFill>
              </a:rPr>
              <a:t>0</a:t>
            </a:r>
            <a:r>
              <a:rPr lang="en-US" sz="2800" dirty="0"/>
              <a:t>/</a:t>
            </a:r>
            <a:r>
              <a:rPr lang="en-US" sz="2800" dirty="0">
                <a:solidFill>
                  <a:srgbClr val="CC0000"/>
                </a:solidFill>
              </a:rPr>
              <a:t>1</a:t>
            </a:r>
            <a:r>
              <a:rPr lang="en-US" sz="2800" dirty="0" smtClean="0"/>
              <a:t>. Then,    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/>
              <a:t>There’s a CNF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/>
              <a:t> of size </a:t>
            </a:r>
            <a:r>
              <a:rPr lang="en-US" sz="2800" i="1" dirty="0">
                <a:solidFill>
                  <a:srgbClr val="CC0000"/>
                </a:solidFill>
              </a:rPr>
              <a:t>poly</a:t>
            </a:r>
            <a:r>
              <a:rPr lang="en-US" sz="2800" dirty="0">
                <a:solidFill>
                  <a:srgbClr val="CC0000"/>
                </a:solidFill>
              </a:rPr>
              <a:t>(T(n))</a:t>
            </a:r>
            <a:r>
              <a:rPr lang="en-US" sz="2800" dirty="0"/>
              <a:t> such that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“</a:t>
            </a:r>
            <a:r>
              <a:rPr lang="en-US" sz="2800" i="1" dirty="0">
                <a:solidFill>
                  <a:srgbClr val="660066"/>
                </a:solidFill>
              </a:rPr>
              <a:t>auxiliary variables</a:t>
            </a:r>
            <a:r>
              <a:rPr lang="en-US" sz="2800" i="1" dirty="0">
                <a:solidFill>
                  <a:srgbClr val="CC0000"/>
                </a:solidFill>
              </a:rPr>
              <a:t>”</a:t>
            </a:r>
            <a:r>
              <a:rPr lang="en-US" sz="2800" dirty="0">
                <a:solidFill>
                  <a:srgbClr val="CC0000"/>
                </a:solidFill>
              </a:rPr>
              <a:t>) </a:t>
            </a:r>
            <a:r>
              <a:rPr lang="en-US" sz="2800" dirty="0"/>
              <a:t>is </a:t>
            </a:r>
            <a:r>
              <a:rPr lang="en-US" sz="2800" dirty="0" err="1"/>
              <a:t>satisfiable</a:t>
            </a:r>
            <a:r>
              <a:rPr lang="en-US" sz="2800" dirty="0"/>
              <a:t> </a:t>
            </a:r>
            <a:r>
              <a:rPr lang="en-US" sz="2800" u="sng" dirty="0"/>
              <a:t>as a function of the </a:t>
            </a:r>
            <a:r>
              <a:rPr lang="en-US" sz="2800" i="1" u="sng" dirty="0">
                <a:solidFill>
                  <a:srgbClr val="CC0000"/>
                </a:solidFill>
              </a:rPr>
              <a:t>“</a:t>
            </a:r>
            <a:r>
              <a:rPr lang="en-US" sz="2800" i="1" u="sng" dirty="0">
                <a:solidFill>
                  <a:srgbClr val="660066"/>
                </a:solidFill>
              </a:rPr>
              <a:t>auxiliary variables</a:t>
            </a:r>
            <a:r>
              <a:rPr lang="en-US" sz="2800" i="1" u="sng" dirty="0">
                <a:solidFill>
                  <a:srgbClr val="CC0000"/>
                </a:solidFill>
              </a:rPr>
              <a:t>”</a:t>
            </a:r>
            <a:r>
              <a:rPr lang="en-US" sz="2800" i="1" dirty="0">
                <a:solidFill>
                  <a:srgbClr val="CC0000"/>
                </a:solidFill>
              </a:rPr>
              <a:t>  </a:t>
            </a:r>
            <a:r>
              <a:rPr lang="en-US" sz="2800" dirty="0"/>
              <a:t>if and only if </a:t>
            </a:r>
            <a:r>
              <a:rPr lang="en-US" sz="2800" dirty="0">
                <a:solidFill>
                  <a:srgbClr val="CC0000"/>
                </a:solidFill>
              </a:rPr>
              <a:t>N(u) =1</a:t>
            </a:r>
            <a:r>
              <a:rPr lang="en-US" sz="2800" dirty="0"/>
              <a:t>.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/>
              <a:t> </a:t>
            </a:r>
            <a:r>
              <a:rPr lang="en-US" sz="2800" dirty="0"/>
              <a:t>is computable in time </a:t>
            </a:r>
            <a:r>
              <a:rPr lang="en-US" sz="2800" i="1" dirty="0">
                <a:solidFill>
                  <a:srgbClr val="CC0000"/>
                </a:solidFill>
              </a:rPr>
              <a:t>poly(T(n))</a:t>
            </a:r>
            <a:r>
              <a:rPr lang="en-US" sz="2800" dirty="0"/>
              <a:t>.</a:t>
            </a:r>
          </a:p>
          <a:p>
            <a:pPr marL="82296" indent="0" algn="just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845291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686800" cy="896112"/>
          </a:xfrm>
        </p:spPr>
        <p:txBody>
          <a:bodyPr>
            <a:normAutofit/>
          </a:bodyPr>
          <a:lstStyle/>
          <a:p>
            <a:r>
              <a:rPr lang="en-US" dirty="0" smtClean="0"/>
              <a:t>Recap: Complexity Class NP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9280"/>
            <a:ext cx="8229600" cy="469392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>
                <a:solidFill>
                  <a:srgbClr val="000000"/>
                </a:solidFill>
              </a:rPr>
              <a:t>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there’s a polynomial function </a:t>
            </a:r>
            <a:r>
              <a:rPr lang="en-IN" sz="2800" dirty="0" smtClean="0">
                <a:solidFill>
                  <a:srgbClr val="C32D2E"/>
                </a:solidFill>
              </a:rPr>
              <a:t>p:</a:t>
            </a:r>
            <a:r>
              <a:rPr lang="en-IN" sz="2800" dirty="0" smtClean="0">
                <a:solidFill>
                  <a:srgbClr val="000000"/>
                </a:solidFill>
              </a:rPr>
              <a:t> </a:t>
            </a:r>
            <a:r>
              <a:rPr lang="en-IN" sz="280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CC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N     N </a:t>
            </a:r>
            <a:r>
              <a:rPr lang="en-US" sz="2800" dirty="0" smtClean="0"/>
              <a:t>and a polynomial time TM </a:t>
            </a:r>
            <a:r>
              <a:rPr lang="en-US" sz="2800" dirty="0" smtClean="0">
                <a:solidFill>
                  <a:schemeClr val="accent3"/>
                </a:solidFill>
              </a:rPr>
              <a:t>M</a:t>
            </a:r>
            <a:r>
              <a:rPr lang="en-US" sz="2800" dirty="0" smtClean="0"/>
              <a:t> (called the </a:t>
            </a:r>
            <a:r>
              <a:rPr lang="en-US" sz="2800" i="1" u="sng" dirty="0" smtClean="0"/>
              <a:t>verifier</a:t>
            </a:r>
            <a:r>
              <a:rPr lang="en-US" sz="2800" dirty="0" smtClean="0"/>
              <a:t>) such that for every </a:t>
            </a:r>
            <a:r>
              <a:rPr lang="en-US" sz="2800" dirty="0" smtClean="0">
                <a:solidFill>
                  <a:srgbClr val="C32D2E"/>
                </a:solidFill>
              </a:rPr>
              <a:t>x,</a:t>
            </a:r>
          </a:p>
          <a:p>
            <a:pPr marL="82296" indent="0" algn="just">
              <a:buNone/>
            </a:pPr>
            <a:endParaRPr lang="en-US" sz="1000" dirty="0" smtClean="0"/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</a:t>
            </a:r>
            <a:r>
              <a:rPr lang="en-US" sz="2800" dirty="0" smtClean="0">
                <a:solidFill>
                  <a:srgbClr val="CC0000"/>
                </a:solidFill>
              </a:rPr>
              <a:t>x ∈ L             </a:t>
            </a:r>
            <a:r>
              <a:rPr lang="en-US" sz="2800" dirty="0" smtClean="0">
                <a:solidFill>
                  <a:srgbClr val="C32D2E"/>
                </a:solidFill>
              </a:rPr>
              <a:t>∃u  </a:t>
            </a:r>
            <a:r>
              <a:rPr lang="en-US" sz="2800" dirty="0" smtClean="0">
                <a:solidFill>
                  <a:srgbClr val="CC0000"/>
                </a:solidFill>
              </a:rPr>
              <a:t>∈ {0,1}</a:t>
            </a:r>
            <a:r>
              <a:rPr lang="en-US" sz="2800" baseline="30000" dirty="0" smtClean="0">
                <a:solidFill>
                  <a:srgbClr val="CC0000"/>
                </a:solidFill>
              </a:rPr>
              <a:t>p(|x|)</a:t>
            </a:r>
            <a:r>
              <a:rPr lang="en-US" sz="2800" dirty="0" smtClean="0">
                <a:solidFill>
                  <a:srgbClr val="CC0000"/>
                </a:solidFill>
              </a:rPr>
              <a:t>    </a:t>
            </a:r>
            <a:r>
              <a:rPr lang="en-US" sz="2800" dirty="0" err="1" smtClean="0">
                <a:solidFill>
                  <a:srgbClr val="CC0000"/>
                </a:solidFill>
              </a:rPr>
              <a:t>s.t.</a:t>
            </a:r>
            <a:r>
              <a:rPr lang="en-US" sz="2800" dirty="0" smtClean="0">
                <a:solidFill>
                  <a:srgbClr val="CC0000"/>
                </a:solidFill>
              </a:rPr>
              <a:t>  M(x, u) = 1</a:t>
            </a:r>
            <a:endParaRPr lang="en-US" sz="2800" baseline="30000" dirty="0" smtClean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572000" y="2590800"/>
            <a:ext cx="304800" cy="0"/>
          </a:xfrm>
          <a:prstGeom prst="straightConnector1">
            <a:avLst/>
          </a:prstGeom>
          <a:ln>
            <a:solidFill>
              <a:srgbClr val="CC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Left-Right Arrow 6"/>
          <p:cNvSpPr/>
          <p:nvPr/>
        </p:nvSpPr>
        <p:spPr>
          <a:xfrm>
            <a:off x="2590800" y="3657600"/>
            <a:ext cx="4572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6477000" y="3886200"/>
            <a:ext cx="1066800" cy="838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00600" y="4800600"/>
            <a:ext cx="3962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accent3"/>
                </a:solidFill>
              </a:rPr>
              <a:t>u</a:t>
            </a:r>
            <a:r>
              <a:rPr lang="en-US" sz="2200" dirty="0" smtClean="0"/>
              <a:t> is called a </a:t>
            </a:r>
            <a:r>
              <a:rPr lang="en-US" sz="2200" i="1" u="sng" dirty="0" smtClean="0"/>
              <a:t>certificate or witness</a:t>
            </a:r>
            <a:r>
              <a:rPr lang="en-US" sz="2200" u="sng" dirty="0" smtClean="0"/>
              <a:t> </a:t>
            </a:r>
            <a:r>
              <a:rPr lang="en-US" sz="2200" dirty="0" smtClean="0"/>
              <a:t>for </a:t>
            </a:r>
            <a:r>
              <a:rPr lang="en-US" sz="2200" dirty="0" smtClean="0">
                <a:solidFill>
                  <a:srgbClr val="C32D2E"/>
                </a:solidFill>
              </a:rPr>
              <a:t>x</a:t>
            </a:r>
            <a:r>
              <a:rPr lang="en-US" sz="2200" dirty="0" smtClean="0"/>
              <a:t> (w.r.t </a:t>
            </a:r>
            <a:r>
              <a:rPr lang="en-US" sz="2200" dirty="0" smtClean="0">
                <a:solidFill>
                  <a:srgbClr val="C32D2E"/>
                </a:solidFill>
              </a:rPr>
              <a:t>L</a:t>
            </a:r>
            <a:r>
              <a:rPr lang="en-US" sz="2200" dirty="0" smtClean="0"/>
              <a:t> and </a:t>
            </a:r>
            <a:r>
              <a:rPr lang="en-US" sz="2200" dirty="0" smtClean="0">
                <a:solidFill>
                  <a:srgbClr val="C32D2E"/>
                </a:solidFill>
              </a:rPr>
              <a:t>M</a:t>
            </a:r>
            <a:r>
              <a:rPr lang="en-US" sz="2200" dirty="0" smtClean="0"/>
              <a:t>) if </a:t>
            </a:r>
            <a:r>
              <a:rPr lang="en-US" sz="2400" dirty="0" smtClean="0">
                <a:solidFill>
                  <a:srgbClr val="CC0000"/>
                </a:solidFill>
              </a:rPr>
              <a:t>x ∈ L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1117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Main Theorem.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be a deterministic TM that runs in time </a:t>
            </a:r>
            <a:r>
              <a:rPr lang="en-US" sz="2800" dirty="0" smtClean="0">
                <a:solidFill>
                  <a:srgbClr val="CC0000"/>
                </a:solidFill>
              </a:rPr>
              <a:t>T(n)</a:t>
            </a:r>
            <a:r>
              <a:rPr lang="en-US" sz="2800" dirty="0" smtClean="0"/>
              <a:t> </a:t>
            </a:r>
            <a:r>
              <a:rPr lang="en-US" sz="2800" dirty="0"/>
              <a:t>on every input </a:t>
            </a:r>
            <a:r>
              <a:rPr lang="en-US" sz="2800" dirty="0">
                <a:solidFill>
                  <a:srgbClr val="CC0000"/>
                </a:solidFill>
              </a:rPr>
              <a:t>u</a:t>
            </a:r>
            <a:r>
              <a:rPr lang="en-US" sz="2800" dirty="0"/>
              <a:t> of length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/>
              <a:t>, and outputs </a:t>
            </a:r>
            <a:r>
              <a:rPr lang="en-US" sz="2800" dirty="0">
                <a:solidFill>
                  <a:srgbClr val="CC0000"/>
                </a:solidFill>
              </a:rPr>
              <a:t>0</a:t>
            </a:r>
            <a:r>
              <a:rPr lang="en-US" sz="2800" dirty="0"/>
              <a:t>/</a:t>
            </a:r>
            <a:r>
              <a:rPr lang="en-US" sz="2800" dirty="0">
                <a:solidFill>
                  <a:srgbClr val="CC0000"/>
                </a:solidFill>
              </a:rPr>
              <a:t>1</a:t>
            </a:r>
            <a:r>
              <a:rPr lang="en-US" sz="2800" dirty="0" smtClean="0"/>
              <a:t>. Then,    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smtClean="0"/>
              <a:t>There’s a </a:t>
            </a:r>
            <a:r>
              <a:rPr lang="en-US" sz="2800" dirty="0"/>
              <a:t>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/>
              <a:t> of size </a:t>
            </a:r>
            <a:r>
              <a:rPr lang="en-US" sz="2800" i="1" dirty="0" smtClean="0">
                <a:solidFill>
                  <a:srgbClr val="CC0000"/>
                </a:solidFill>
              </a:rPr>
              <a:t>poly</a:t>
            </a:r>
            <a:r>
              <a:rPr lang="en-US" sz="2800" dirty="0" smtClean="0">
                <a:solidFill>
                  <a:srgbClr val="CC0000"/>
                </a:solidFill>
              </a:rPr>
              <a:t>(T(n))</a:t>
            </a:r>
            <a:r>
              <a:rPr lang="en-US" sz="2800" dirty="0" smtClean="0"/>
              <a:t> such that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(u, </a:t>
            </a:r>
            <a:r>
              <a:rPr lang="en-US" sz="2800" i="1" dirty="0" smtClean="0">
                <a:solidFill>
                  <a:srgbClr val="CC0000"/>
                </a:solidFill>
              </a:rPr>
              <a:t>“</a:t>
            </a:r>
            <a:r>
              <a:rPr lang="en-US" sz="2800" i="1" dirty="0" smtClean="0">
                <a:solidFill>
                  <a:srgbClr val="660066"/>
                </a:solidFill>
              </a:rPr>
              <a:t>auxiliary variables</a:t>
            </a:r>
            <a:r>
              <a:rPr lang="en-US" sz="2800" i="1" dirty="0" smtClean="0">
                <a:solidFill>
                  <a:srgbClr val="CC0000"/>
                </a:solidFill>
              </a:rPr>
              <a:t>”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 </a:t>
            </a:r>
            <a:r>
              <a:rPr lang="en-US" sz="2800" u="sng" dirty="0" smtClean="0"/>
              <a:t>as a function of the </a:t>
            </a:r>
            <a:r>
              <a:rPr lang="en-US" sz="2800" i="1" u="sng" dirty="0">
                <a:solidFill>
                  <a:srgbClr val="CC0000"/>
                </a:solidFill>
              </a:rPr>
              <a:t>“</a:t>
            </a:r>
            <a:r>
              <a:rPr lang="en-US" sz="2800" i="1" u="sng" dirty="0">
                <a:solidFill>
                  <a:srgbClr val="660066"/>
                </a:solidFill>
              </a:rPr>
              <a:t>auxiliary variables</a:t>
            </a:r>
            <a:r>
              <a:rPr lang="en-US" sz="2800" i="1" u="sng" dirty="0" smtClean="0">
                <a:solidFill>
                  <a:srgbClr val="CC0000"/>
                </a:solidFill>
              </a:rPr>
              <a:t>”</a:t>
            </a:r>
            <a:r>
              <a:rPr lang="en-US" sz="2800" i="1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/>
              <a:t>if and only if </a:t>
            </a:r>
            <a:r>
              <a:rPr lang="en-US" sz="2800" dirty="0" smtClean="0">
                <a:solidFill>
                  <a:srgbClr val="CC0000"/>
                </a:solidFill>
              </a:rPr>
              <a:t>N(u) =1</a:t>
            </a:r>
            <a:r>
              <a:rPr lang="en-US" sz="2800" dirty="0" smtClean="0"/>
              <a:t>.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/>
              <a:t> is computable in time </a:t>
            </a:r>
            <a:r>
              <a:rPr lang="en-US" sz="2800" i="1" dirty="0">
                <a:solidFill>
                  <a:srgbClr val="CC0000"/>
                </a:solidFill>
              </a:rPr>
              <a:t>poly(T(n))</a:t>
            </a:r>
            <a:r>
              <a:rPr lang="en-US" sz="2800" dirty="0" smtClean="0"/>
              <a:t>.</a:t>
            </a:r>
          </a:p>
          <a:p>
            <a:pPr marL="82296" indent="0" algn="just">
              <a:buNone/>
            </a:pPr>
            <a:r>
              <a:rPr lang="en-US" sz="2800" dirty="0"/>
              <a:t> </a:t>
            </a:r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“</a:t>
            </a:r>
            <a:r>
              <a:rPr lang="en-US" sz="2800" i="1" dirty="0">
                <a:solidFill>
                  <a:srgbClr val="660066"/>
                </a:solidFill>
              </a:rPr>
              <a:t>auxiliary variables</a:t>
            </a:r>
            <a:r>
              <a:rPr lang="en-US" sz="2800" i="1" dirty="0">
                <a:solidFill>
                  <a:srgbClr val="CC0000"/>
                </a:solidFill>
              </a:rPr>
              <a:t>”</a:t>
            </a:r>
            <a:r>
              <a:rPr lang="en-US" sz="2800" dirty="0">
                <a:solidFill>
                  <a:srgbClr val="CC0000"/>
                </a:solidFill>
              </a:rPr>
              <a:t>) </a:t>
            </a:r>
            <a:r>
              <a:rPr lang="en-US" sz="2800" dirty="0"/>
              <a:t>is </a:t>
            </a:r>
            <a:r>
              <a:rPr lang="en-US" sz="2800" dirty="0" err="1"/>
              <a:t>satisfiable</a:t>
            </a:r>
            <a:r>
              <a:rPr lang="en-US" sz="2800" dirty="0"/>
              <a:t> </a:t>
            </a:r>
            <a:r>
              <a:rPr lang="en-US" sz="2800" u="sng" dirty="0"/>
              <a:t>as a function of </a:t>
            </a:r>
            <a:r>
              <a:rPr lang="en-US" sz="2800" u="sng" dirty="0" smtClean="0"/>
              <a:t>all variables</a:t>
            </a:r>
            <a:r>
              <a:rPr lang="en-US" sz="2800" i="1" dirty="0" smtClean="0">
                <a:solidFill>
                  <a:srgbClr val="CC0000"/>
                </a:solidFill>
              </a:rPr>
              <a:t> </a:t>
            </a:r>
            <a:r>
              <a:rPr lang="en-US" sz="2800" dirty="0"/>
              <a:t>if and only if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 err="1" smtClean="0"/>
              <a:t>s.t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>
                <a:solidFill>
                  <a:srgbClr val="CC0000"/>
                </a:solidFill>
              </a:rPr>
              <a:t>(u) =1</a:t>
            </a:r>
            <a:r>
              <a:rPr lang="en-US" sz="2800" dirty="0"/>
              <a:t>.</a:t>
            </a: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267956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Main Theorem.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be a deterministic TM that runs in time </a:t>
            </a:r>
            <a:r>
              <a:rPr lang="en-US" sz="2800" dirty="0" smtClean="0">
                <a:solidFill>
                  <a:srgbClr val="CC0000"/>
                </a:solidFill>
              </a:rPr>
              <a:t>T(n)</a:t>
            </a:r>
            <a:r>
              <a:rPr lang="en-US" sz="2800" dirty="0" smtClean="0"/>
              <a:t> </a:t>
            </a:r>
            <a:r>
              <a:rPr lang="en-US" sz="2800" dirty="0"/>
              <a:t>on every input </a:t>
            </a:r>
            <a:r>
              <a:rPr lang="en-US" sz="2800" dirty="0">
                <a:solidFill>
                  <a:srgbClr val="CC0000"/>
                </a:solidFill>
              </a:rPr>
              <a:t>u</a:t>
            </a:r>
            <a:r>
              <a:rPr lang="en-US" sz="2800" dirty="0"/>
              <a:t> of length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/>
              <a:t>, and outputs </a:t>
            </a:r>
            <a:r>
              <a:rPr lang="en-US" sz="2800" dirty="0">
                <a:solidFill>
                  <a:srgbClr val="CC0000"/>
                </a:solidFill>
              </a:rPr>
              <a:t>0</a:t>
            </a:r>
            <a:r>
              <a:rPr lang="en-US" sz="2800" dirty="0"/>
              <a:t>/</a:t>
            </a:r>
            <a:r>
              <a:rPr lang="en-US" sz="2800" dirty="0">
                <a:solidFill>
                  <a:srgbClr val="CC0000"/>
                </a:solidFill>
              </a:rPr>
              <a:t>1</a:t>
            </a:r>
            <a:r>
              <a:rPr lang="en-US" sz="2800" dirty="0" smtClean="0"/>
              <a:t>. Then,    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/>
              <a:t>There’s a CNF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/>
              <a:t> of size </a:t>
            </a:r>
            <a:r>
              <a:rPr lang="en-US" sz="2800" i="1" dirty="0">
                <a:solidFill>
                  <a:srgbClr val="CC0000"/>
                </a:solidFill>
              </a:rPr>
              <a:t>poly</a:t>
            </a:r>
            <a:r>
              <a:rPr lang="en-US" sz="2800" dirty="0">
                <a:solidFill>
                  <a:srgbClr val="CC0000"/>
                </a:solidFill>
              </a:rPr>
              <a:t>(T(n))</a:t>
            </a:r>
            <a:r>
              <a:rPr lang="en-US" sz="2800" dirty="0"/>
              <a:t> such that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“</a:t>
            </a:r>
            <a:r>
              <a:rPr lang="en-US" sz="2800" i="1" dirty="0">
                <a:solidFill>
                  <a:srgbClr val="660066"/>
                </a:solidFill>
              </a:rPr>
              <a:t>auxiliary variables</a:t>
            </a:r>
            <a:r>
              <a:rPr lang="en-US" sz="2800" i="1" dirty="0">
                <a:solidFill>
                  <a:srgbClr val="CC0000"/>
                </a:solidFill>
              </a:rPr>
              <a:t>”</a:t>
            </a:r>
            <a:r>
              <a:rPr lang="en-US" sz="2800" dirty="0">
                <a:solidFill>
                  <a:srgbClr val="CC0000"/>
                </a:solidFill>
              </a:rPr>
              <a:t>) </a:t>
            </a:r>
            <a:r>
              <a:rPr lang="en-US" sz="2800" dirty="0"/>
              <a:t>is </a:t>
            </a:r>
            <a:r>
              <a:rPr lang="en-US" sz="2800" dirty="0" err="1"/>
              <a:t>satisfiable</a:t>
            </a:r>
            <a:r>
              <a:rPr lang="en-US" sz="2800" dirty="0"/>
              <a:t> </a:t>
            </a:r>
            <a:r>
              <a:rPr lang="en-US" sz="2800" u="sng" dirty="0"/>
              <a:t>as a function of the </a:t>
            </a:r>
            <a:r>
              <a:rPr lang="en-US" sz="2800" i="1" u="sng" dirty="0">
                <a:solidFill>
                  <a:srgbClr val="CC0000"/>
                </a:solidFill>
              </a:rPr>
              <a:t>“</a:t>
            </a:r>
            <a:r>
              <a:rPr lang="en-US" sz="2800" i="1" u="sng" dirty="0">
                <a:solidFill>
                  <a:srgbClr val="660066"/>
                </a:solidFill>
              </a:rPr>
              <a:t>auxiliary variables</a:t>
            </a:r>
            <a:r>
              <a:rPr lang="en-US" sz="2800" i="1" u="sng" dirty="0">
                <a:solidFill>
                  <a:srgbClr val="CC0000"/>
                </a:solidFill>
              </a:rPr>
              <a:t>”</a:t>
            </a:r>
            <a:r>
              <a:rPr lang="en-US" sz="2800" i="1" dirty="0">
                <a:solidFill>
                  <a:srgbClr val="CC0000"/>
                </a:solidFill>
              </a:rPr>
              <a:t>  </a:t>
            </a:r>
            <a:r>
              <a:rPr lang="en-US" sz="2800" dirty="0"/>
              <a:t>if and only if </a:t>
            </a:r>
            <a:r>
              <a:rPr lang="en-US" sz="2800" dirty="0">
                <a:solidFill>
                  <a:srgbClr val="CC0000"/>
                </a:solidFill>
              </a:rPr>
              <a:t>N(u) =1</a:t>
            </a:r>
            <a:r>
              <a:rPr lang="en-US" sz="2800" dirty="0"/>
              <a:t>.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/>
              <a:t> </a:t>
            </a:r>
            <a:r>
              <a:rPr lang="en-US" sz="2800" dirty="0"/>
              <a:t>is computable in time </a:t>
            </a:r>
            <a:r>
              <a:rPr lang="en-US" sz="2800" i="1" dirty="0">
                <a:solidFill>
                  <a:srgbClr val="CC0000"/>
                </a:solidFill>
              </a:rPr>
              <a:t>poly(T(n))</a:t>
            </a:r>
            <a:r>
              <a:rPr lang="en-US" sz="2800" dirty="0"/>
              <a:t>.</a:t>
            </a:r>
          </a:p>
          <a:p>
            <a:pPr marL="82296" indent="0" algn="just">
              <a:buNone/>
            </a:pPr>
            <a:endParaRPr lang="en-US" sz="2800" dirty="0" smtClean="0"/>
          </a:p>
          <a:p>
            <a:pPr marL="82296" indent="0" algn="just">
              <a:buNone/>
            </a:pPr>
            <a:r>
              <a:rPr lang="en-US" sz="2800" dirty="0"/>
              <a:t> </a:t>
            </a:r>
            <a:endParaRPr lang="en-US" sz="2800" dirty="0" smtClean="0"/>
          </a:p>
          <a:p>
            <a:pPr algn="just"/>
            <a:r>
              <a:rPr lang="en-US" sz="2800" dirty="0"/>
              <a:t> </a:t>
            </a:r>
            <a:r>
              <a:rPr lang="en-US" sz="2800" dirty="0" smtClean="0"/>
              <a:t>Cook</a:t>
            </a:r>
            <a:r>
              <a:rPr lang="en-US" sz="2800" dirty="0"/>
              <a:t>-Levin theorem follows from </a:t>
            </a:r>
            <a:r>
              <a:rPr lang="en-US" sz="2800" dirty="0" smtClean="0"/>
              <a:t>above!</a:t>
            </a:r>
            <a:endParaRPr lang="en-US" sz="2800" dirty="0"/>
          </a:p>
          <a:p>
            <a:pPr marL="82296" indent="0" algn="just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8957147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685288"/>
            <a:ext cx="8686800" cy="1429512"/>
          </a:xfrm>
        </p:spPr>
        <p:txBody>
          <a:bodyPr>
            <a:normAutofit/>
          </a:bodyPr>
          <a:lstStyle/>
          <a:p>
            <a:r>
              <a:rPr lang="en-US" dirty="0" smtClean="0"/>
              <a:t>Proof of Main Theorem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51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Main theorem:  Proof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b="1" dirty="0" smtClean="0">
                <a:solidFill>
                  <a:schemeClr val="accent4"/>
                </a:solidFill>
              </a:rPr>
              <a:t>Step 1</a:t>
            </a:r>
            <a:r>
              <a:rPr lang="en-US" sz="2800" dirty="0" smtClean="0">
                <a:solidFill>
                  <a:schemeClr val="accent4"/>
                </a:solidFill>
              </a:rPr>
              <a:t>.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be a deterministic TM that runs in time </a:t>
            </a:r>
            <a:r>
              <a:rPr lang="en-US" sz="2800" dirty="0" smtClean="0">
                <a:solidFill>
                  <a:srgbClr val="CC0000"/>
                </a:solidFill>
              </a:rPr>
              <a:t>T(n)</a:t>
            </a:r>
            <a:r>
              <a:rPr lang="en-US" sz="2800" dirty="0" smtClean="0"/>
              <a:t> </a:t>
            </a:r>
            <a:r>
              <a:rPr lang="en-US" sz="2800" dirty="0"/>
              <a:t>on every input </a:t>
            </a:r>
            <a:r>
              <a:rPr lang="en-US" sz="2800" dirty="0">
                <a:solidFill>
                  <a:srgbClr val="CC0000"/>
                </a:solidFill>
              </a:rPr>
              <a:t>u</a:t>
            </a:r>
            <a:r>
              <a:rPr lang="en-US" sz="2800" dirty="0"/>
              <a:t> of length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/>
              <a:t>, and outputs </a:t>
            </a:r>
            <a:r>
              <a:rPr lang="en-US" sz="2800" dirty="0">
                <a:solidFill>
                  <a:srgbClr val="CC0000"/>
                </a:solidFill>
              </a:rPr>
              <a:t>0</a:t>
            </a:r>
            <a:r>
              <a:rPr lang="en-US" sz="2800" dirty="0"/>
              <a:t>/</a:t>
            </a:r>
            <a:r>
              <a:rPr lang="en-US" sz="2800" dirty="0">
                <a:solidFill>
                  <a:srgbClr val="CC0000"/>
                </a:solidFill>
              </a:rPr>
              <a:t>1</a:t>
            </a:r>
            <a:r>
              <a:rPr lang="en-US" sz="2800" dirty="0" smtClean="0"/>
              <a:t>. Then,    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smtClean="0"/>
              <a:t>There’s a </a:t>
            </a:r>
            <a:r>
              <a:rPr lang="en-US" sz="2800" dirty="0" err="1" smtClean="0"/>
              <a:t>boolean</a:t>
            </a:r>
            <a:r>
              <a:rPr lang="en-US" sz="2800" dirty="0" smtClean="0"/>
              <a:t> circuit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dirty="0"/>
              <a:t> </a:t>
            </a:r>
            <a:r>
              <a:rPr lang="en-US" sz="2800" dirty="0" smtClean="0"/>
              <a:t>of size </a:t>
            </a:r>
            <a:r>
              <a:rPr lang="en-US" sz="2800" i="1" dirty="0" smtClean="0">
                <a:solidFill>
                  <a:srgbClr val="CC0000"/>
                </a:solidFill>
              </a:rPr>
              <a:t>poly</a:t>
            </a:r>
            <a:r>
              <a:rPr lang="en-US" sz="2800" dirty="0" smtClean="0">
                <a:solidFill>
                  <a:srgbClr val="CC0000"/>
                </a:solidFill>
              </a:rPr>
              <a:t>(T(n))</a:t>
            </a:r>
            <a:r>
              <a:rPr lang="en-US" sz="2800" dirty="0" smtClean="0"/>
              <a:t> such that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(u) = 1 </a:t>
            </a:r>
            <a:r>
              <a:rPr lang="en-US" sz="2800" dirty="0" smtClean="0"/>
              <a:t>if and only if </a:t>
            </a:r>
            <a:r>
              <a:rPr lang="en-US" sz="2800" dirty="0" smtClean="0">
                <a:solidFill>
                  <a:srgbClr val="CC0000"/>
                </a:solidFill>
              </a:rPr>
              <a:t>N(u) =1</a:t>
            </a:r>
            <a:r>
              <a:rPr lang="en-US" sz="2800" dirty="0" smtClean="0"/>
              <a:t>.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err="1">
                <a:solidFill>
                  <a:schemeClr val="accent3"/>
                </a:solidFill>
              </a:rPr>
              <a:t>ψ</a:t>
            </a:r>
            <a:r>
              <a:rPr lang="en-US" sz="2800" dirty="0" smtClean="0"/>
              <a:t> </a:t>
            </a:r>
            <a:r>
              <a:rPr lang="en-US" sz="2800" dirty="0"/>
              <a:t>is computable in time </a:t>
            </a:r>
            <a:r>
              <a:rPr lang="en-US" sz="2800" i="1" dirty="0">
                <a:solidFill>
                  <a:srgbClr val="CC0000"/>
                </a:solidFill>
              </a:rPr>
              <a:t>poly(T(n))</a:t>
            </a:r>
            <a:r>
              <a:rPr lang="en-US" sz="2800" dirty="0"/>
              <a:t>.</a:t>
            </a:r>
          </a:p>
          <a:p>
            <a:pPr marL="82296" indent="0" algn="just">
              <a:buNone/>
            </a:pPr>
            <a:endParaRPr lang="en-US" sz="2800" dirty="0" smtClean="0"/>
          </a:p>
          <a:p>
            <a:pPr marL="82296" indent="0" algn="just">
              <a:buNone/>
            </a:pPr>
            <a:r>
              <a:rPr lang="en-US" sz="2800" dirty="0"/>
              <a:t> </a:t>
            </a:r>
            <a:endParaRPr lang="en-US" sz="2800" dirty="0" smtClean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Step 2. </a:t>
            </a:r>
            <a:r>
              <a:rPr lang="en-US" sz="2800" dirty="0" smtClean="0">
                <a:solidFill>
                  <a:srgbClr val="000000"/>
                </a:solidFill>
              </a:rPr>
              <a:t>“</a:t>
            </a:r>
            <a:r>
              <a:rPr lang="en-US" sz="2800" dirty="0" smtClean="0"/>
              <a:t>Convert” circuit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dirty="0" smtClean="0"/>
              <a:t> to a 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efficiently by introducing </a:t>
            </a:r>
            <a:r>
              <a:rPr lang="en-US" sz="2800" u="sng" dirty="0" smtClean="0">
                <a:solidFill>
                  <a:srgbClr val="000000"/>
                </a:solidFill>
              </a:rPr>
              <a:t>auxiliary variables</a:t>
            </a:r>
            <a:r>
              <a:rPr lang="en-US" sz="2800" dirty="0" smtClean="0"/>
              <a:t>.</a:t>
            </a:r>
          </a:p>
          <a:p>
            <a:pPr marL="82296" indent="0" algn="just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35725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Main theorem:  Step 1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ssume (</a:t>
            </a:r>
            <a:r>
              <a:rPr lang="en-US" sz="2800" dirty="0" err="1" smtClean="0">
                <a:solidFill>
                  <a:srgbClr val="000000"/>
                </a:solidFill>
              </a:rPr>
              <a:t>w.l.o.g</a:t>
            </a:r>
            <a:r>
              <a:rPr lang="en-US" sz="2800" dirty="0" smtClean="0">
                <a:solidFill>
                  <a:srgbClr val="000000"/>
                </a:solidFill>
              </a:rPr>
              <a:t>) that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has a single tape and it writes its output on the first cell at the end of computation.</a:t>
            </a:r>
          </a:p>
        </p:txBody>
      </p:sp>
    </p:spTree>
    <p:extLst>
      <p:ext uri="{BB962C8B-B14F-4D97-AF65-F5344CB8AC3E}">
        <p14:creationId xmlns:p14="http://schemas.microsoft.com/office/powerpoint/2010/main" val="2380473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Main theorem:  Step 1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</a:rPr>
              <a:t>Assume (</a:t>
            </a:r>
            <a:r>
              <a:rPr lang="en-US" sz="2800" dirty="0" err="1">
                <a:solidFill>
                  <a:srgbClr val="000000"/>
                </a:solidFill>
              </a:rPr>
              <a:t>w.l.o.g</a:t>
            </a:r>
            <a:r>
              <a:rPr lang="en-US" sz="2800" dirty="0">
                <a:solidFill>
                  <a:srgbClr val="000000"/>
                </a:solidFill>
              </a:rPr>
              <a:t>) that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has a single tape and it writes its output on the first cell at the end of computation.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A </a:t>
            </a:r>
            <a:r>
              <a:rPr lang="en-US" sz="2800" dirty="0">
                <a:solidFill>
                  <a:srgbClr val="000000"/>
                </a:solidFill>
              </a:rPr>
              <a:t>s</a:t>
            </a:r>
            <a:r>
              <a:rPr lang="en-US" sz="2800" dirty="0" smtClean="0">
                <a:solidFill>
                  <a:srgbClr val="000000"/>
                </a:solidFill>
              </a:rPr>
              <a:t>tep of computation of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consists of </a:t>
            </a:r>
          </a:p>
          <a:p>
            <a:pPr marL="1271016" lvl="3" indent="-457200" algn="just">
              <a:buFont typeface="Wingdings" charset="2"/>
              <a:buChar char="Ø"/>
            </a:pPr>
            <a:r>
              <a:rPr lang="en-US" sz="2800" dirty="0" smtClean="0"/>
              <a:t>Changing the content of the current cell</a:t>
            </a:r>
          </a:p>
          <a:p>
            <a:pPr marL="1271016" lvl="3" indent="-457200" algn="just">
              <a:buFont typeface="Wingdings" charset="2"/>
              <a:buChar char="Ø"/>
            </a:pPr>
            <a:r>
              <a:rPr lang="en-US" sz="2800" dirty="0" smtClean="0"/>
              <a:t>Changing state</a:t>
            </a:r>
          </a:p>
          <a:p>
            <a:pPr marL="1271016" lvl="3" indent="-457200" algn="just">
              <a:buFont typeface="Wingdings" charset="2"/>
              <a:buChar char="Ø"/>
            </a:pPr>
            <a:r>
              <a:rPr lang="en-US" sz="2800" dirty="0" smtClean="0"/>
              <a:t>Changing head position</a:t>
            </a:r>
          </a:p>
        </p:txBody>
      </p:sp>
    </p:spTree>
    <p:extLst>
      <p:ext uri="{BB962C8B-B14F-4D97-AF65-F5344CB8AC3E}">
        <p14:creationId xmlns:p14="http://schemas.microsoft.com/office/powerpoint/2010/main" val="3169528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Main theorem:  Step 1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</a:rPr>
              <a:t>Assume (</a:t>
            </a:r>
            <a:r>
              <a:rPr lang="en-US" sz="2800" dirty="0" err="1">
                <a:solidFill>
                  <a:srgbClr val="000000"/>
                </a:solidFill>
              </a:rPr>
              <a:t>w.l.o.g</a:t>
            </a:r>
            <a:r>
              <a:rPr lang="en-US" sz="2800" dirty="0">
                <a:solidFill>
                  <a:srgbClr val="000000"/>
                </a:solidFill>
              </a:rPr>
              <a:t>) that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 has a single tape and it writes its output on the first cell at the end of computation.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A </a:t>
            </a:r>
            <a:r>
              <a:rPr lang="en-US" sz="2800" dirty="0">
                <a:solidFill>
                  <a:srgbClr val="000000"/>
                </a:solidFill>
              </a:rPr>
              <a:t>s</a:t>
            </a:r>
            <a:r>
              <a:rPr lang="en-US" sz="2800" dirty="0" smtClean="0">
                <a:solidFill>
                  <a:srgbClr val="000000"/>
                </a:solidFill>
              </a:rPr>
              <a:t>tep of computation of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000000"/>
                </a:solidFill>
              </a:rPr>
              <a:t> consists of </a:t>
            </a:r>
          </a:p>
          <a:p>
            <a:pPr marL="1271016" lvl="3" indent="-457200" algn="just">
              <a:buFont typeface="Wingdings" charset="2"/>
              <a:buChar char="Ø"/>
            </a:pPr>
            <a:r>
              <a:rPr lang="en-US" sz="2800" dirty="0" smtClean="0"/>
              <a:t>Changing the content of the current cell</a:t>
            </a:r>
          </a:p>
          <a:p>
            <a:pPr marL="1271016" lvl="3" indent="-457200" algn="just">
              <a:buFont typeface="Wingdings" charset="2"/>
              <a:buChar char="Ø"/>
            </a:pPr>
            <a:r>
              <a:rPr lang="en-US" sz="2800" dirty="0" smtClean="0"/>
              <a:t>Changing state</a:t>
            </a:r>
          </a:p>
          <a:p>
            <a:pPr marL="1271016" lvl="3" indent="-457200" algn="just">
              <a:buFont typeface="Wingdings" charset="2"/>
              <a:buChar char="Ø"/>
            </a:pPr>
            <a:r>
              <a:rPr lang="en-US" sz="2800" dirty="0" smtClean="0"/>
              <a:t>Changing head position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Think of a ‘compound’ </a:t>
            </a:r>
            <a:r>
              <a:rPr lang="en-US" sz="2800" dirty="0" smtClean="0"/>
              <a:t>tape: </a:t>
            </a:r>
            <a:r>
              <a:rPr lang="en-US" sz="2800" dirty="0"/>
              <a:t>E</a:t>
            </a:r>
            <a:r>
              <a:rPr lang="en-US" sz="2800" dirty="0" smtClean="0"/>
              <a:t>very </a:t>
            </a:r>
            <a:r>
              <a:rPr lang="en-US" sz="2800" dirty="0" smtClean="0"/>
              <a:t>cell stores the current state, a bit content and head indicator.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84567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</a:t>
            </a:r>
            <a:r>
              <a:rPr lang="en-US" dirty="0" smtClean="0"/>
              <a:t>ain theorem:  Step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compound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599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Main theorem:  Step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compound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 cell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743200" y="3352800"/>
            <a:ext cx="2819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2743200" y="3886200"/>
            <a:ext cx="114300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5562600" y="3886200"/>
            <a:ext cx="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114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876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29200" y="3352800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h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4191000" y="3429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267200" y="3379113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3379113"/>
            <a:ext cx="83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Q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756067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Main theorem:  Step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compound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 cell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743200" y="3352800"/>
            <a:ext cx="2819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2743200" y="3886200"/>
            <a:ext cx="114300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5562600" y="3886200"/>
            <a:ext cx="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114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876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29200" y="3352800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h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4191000" y="3429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267200" y="3379113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3379113"/>
            <a:ext cx="83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Q</a:t>
            </a:r>
            <a:endParaRPr lang="en-US" sz="2200" dirty="0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5410200" y="2667000"/>
            <a:ext cx="838200" cy="838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791200" y="19050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 = 1    if head points to this cell</a:t>
            </a:r>
          </a:p>
          <a:p>
            <a:r>
              <a:rPr lang="en-US" dirty="0"/>
              <a:t> </a:t>
            </a:r>
            <a:r>
              <a:rPr lang="en-US" dirty="0" smtClean="0"/>
              <a:t>  = 0    otherwise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604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Polynomial time reduction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We say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baseline="-25000" dirty="0" smtClean="0">
                <a:solidFill>
                  <a:srgbClr val="CC0000"/>
                </a:solidFill>
              </a:rPr>
              <a:t>1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is </a:t>
            </a:r>
            <a:r>
              <a:rPr lang="en-US" sz="2800" i="1" u="sng" dirty="0" smtClean="0"/>
              <a:t>polynomial time (Karp) reducible</a:t>
            </a:r>
            <a:r>
              <a:rPr lang="en-US" sz="2800" i="1" dirty="0" smtClean="0"/>
              <a:t> </a:t>
            </a:r>
            <a:r>
              <a:rPr lang="en-US" sz="2800" dirty="0" smtClean="0"/>
              <a:t>to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baseline="-25000" dirty="0" smtClean="0">
                <a:solidFill>
                  <a:srgbClr val="CC0000"/>
                </a:solidFill>
              </a:rPr>
              <a:t>2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⊆ {0,1}*</a:t>
            </a:r>
            <a:r>
              <a:rPr lang="en-IN" sz="2800" dirty="0" smtClean="0"/>
              <a:t> if there’s a polynomial time computable function </a:t>
            </a:r>
            <a:r>
              <a:rPr lang="en-IN" sz="2800" dirty="0" smtClean="0">
                <a:solidFill>
                  <a:srgbClr val="CC0000"/>
                </a:solidFill>
              </a:rPr>
              <a:t>f </a:t>
            </a:r>
            <a:r>
              <a:rPr lang="en-IN" sz="2800" dirty="0" smtClean="0"/>
              <a:t> s.t. </a:t>
            </a:r>
            <a:endParaRPr lang="en-IN" sz="2800" dirty="0"/>
          </a:p>
          <a:p>
            <a:pPr marL="82296" indent="0" algn="just">
              <a:buNone/>
            </a:pPr>
            <a:r>
              <a:rPr lang="en-IN" sz="2800" dirty="0" smtClean="0"/>
              <a:t>                 </a:t>
            </a:r>
            <a:r>
              <a:rPr lang="en-US" sz="2800" dirty="0">
                <a:solidFill>
                  <a:srgbClr val="CC0000"/>
                </a:solidFill>
              </a:rPr>
              <a:t>x∈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          f(x)∈L</a:t>
            </a:r>
            <a:r>
              <a:rPr lang="en-US" sz="2800" baseline="-25000" dirty="0" smtClean="0">
                <a:solidFill>
                  <a:srgbClr val="CC0000"/>
                </a:solidFill>
              </a:rPr>
              <a:t>2</a:t>
            </a:r>
            <a:endParaRPr lang="en-IN" sz="2800" baseline="-25000" dirty="0"/>
          </a:p>
        </p:txBody>
      </p:sp>
      <p:sp>
        <p:nvSpPr>
          <p:cNvPr id="5" name="Left-Right Arrow 4"/>
          <p:cNvSpPr/>
          <p:nvPr/>
        </p:nvSpPr>
        <p:spPr>
          <a:xfrm>
            <a:off x="32766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981200" y="3886200"/>
            <a:ext cx="1524000" cy="2438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5334000"/>
            <a:ext cx="152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514600" y="44196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CC0000"/>
                </a:solidFill>
              </a:rPr>
              <a:t>L</a:t>
            </a:r>
            <a:r>
              <a:rPr lang="en-US" sz="2000" baseline="-25000" dirty="0">
                <a:solidFill>
                  <a:srgbClr val="CC0000"/>
                </a:solidFill>
              </a:rPr>
              <a:t>1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2514600" y="56196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CC0000"/>
                </a:solidFill>
              </a:rPr>
              <a:t>L</a:t>
            </a:r>
            <a:r>
              <a:rPr lang="en-US" sz="2000" baseline="-25000" dirty="0">
                <a:solidFill>
                  <a:srgbClr val="CC0000"/>
                </a:solidFill>
              </a:rPr>
              <a:t>1</a:t>
            </a:r>
            <a:endParaRPr lang="en-US" sz="2000" dirty="0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2590800" y="56388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5638800" y="3886200"/>
            <a:ext cx="1524000" cy="2438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6781800" y="47814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C0000"/>
                </a:solidFill>
              </a:rPr>
              <a:t>L</a:t>
            </a:r>
            <a:r>
              <a:rPr lang="en-US" sz="2000" baseline="-25000" dirty="0" smtClean="0">
                <a:solidFill>
                  <a:srgbClr val="CC0000"/>
                </a:solidFill>
              </a:rPr>
              <a:t>2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6705600" y="54102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C0000"/>
                </a:solidFill>
              </a:rPr>
              <a:t>L</a:t>
            </a:r>
            <a:r>
              <a:rPr lang="en-US" sz="2000" baseline="-25000" dirty="0" smtClean="0">
                <a:solidFill>
                  <a:srgbClr val="CC0000"/>
                </a:solidFill>
              </a:rPr>
              <a:t>2</a:t>
            </a:r>
            <a:endParaRPr lang="en-US" sz="2000" dirty="0"/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6781800" y="542931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638800" y="5334000"/>
            <a:ext cx="1524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5943600" y="4038600"/>
            <a:ext cx="685800" cy="914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019800" y="4343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C0000"/>
                </a:solidFill>
              </a:rPr>
              <a:t>f</a:t>
            </a:r>
            <a:r>
              <a:rPr lang="en-US" dirty="0" smtClean="0">
                <a:solidFill>
                  <a:srgbClr val="CC0000"/>
                </a:solidFill>
              </a:rPr>
              <a:t>(L</a:t>
            </a:r>
            <a:r>
              <a:rPr lang="en-US" baseline="-25000" dirty="0" smtClean="0">
                <a:solidFill>
                  <a:srgbClr val="CC0000"/>
                </a:solidFill>
              </a:rPr>
              <a:t>1</a:t>
            </a:r>
            <a:r>
              <a:rPr lang="en-US" dirty="0" smtClean="0">
                <a:solidFill>
                  <a:srgbClr val="CC0000"/>
                </a:solidFill>
              </a:rPr>
              <a:t>)</a:t>
            </a:r>
            <a:endParaRPr lang="en-US" dirty="0"/>
          </a:p>
        </p:txBody>
      </p:sp>
      <p:sp>
        <p:nvSpPr>
          <p:cNvPr id="31" name="Oval 30"/>
          <p:cNvSpPr/>
          <p:nvPr/>
        </p:nvSpPr>
        <p:spPr>
          <a:xfrm>
            <a:off x="6019800" y="5486400"/>
            <a:ext cx="609600" cy="6858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6096000" y="5700354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C0000"/>
                </a:solidFill>
              </a:rPr>
              <a:t>f</a:t>
            </a:r>
            <a:r>
              <a:rPr lang="en-US" dirty="0" smtClean="0">
                <a:solidFill>
                  <a:srgbClr val="CC0000"/>
                </a:solidFill>
              </a:rPr>
              <a:t>(L</a:t>
            </a:r>
            <a:r>
              <a:rPr lang="en-US" baseline="-25000" dirty="0" smtClean="0">
                <a:solidFill>
                  <a:srgbClr val="CC0000"/>
                </a:solidFill>
              </a:rPr>
              <a:t>1</a:t>
            </a:r>
            <a:r>
              <a:rPr lang="en-US" dirty="0" smtClean="0">
                <a:solidFill>
                  <a:srgbClr val="CC0000"/>
                </a:solidFill>
              </a:rPr>
              <a:t>)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6324600" y="57912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4" idx="7"/>
            <a:endCxn id="24" idx="2"/>
          </p:cNvCxnSpPr>
          <p:nvPr/>
        </p:nvCxnSpPr>
        <p:spPr>
          <a:xfrm>
            <a:off x="3282015" y="4243295"/>
            <a:ext cx="2661585" cy="2525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31" idx="2"/>
          </p:cNvCxnSpPr>
          <p:nvPr/>
        </p:nvCxnSpPr>
        <p:spPr>
          <a:xfrm flipV="1">
            <a:off x="3276600" y="5829300"/>
            <a:ext cx="2743200" cy="1143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9077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Main theorem:  Step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compound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 cell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743200" y="3352800"/>
            <a:ext cx="2819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2743200" y="3886200"/>
            <a:ext cx="114300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5562600" y="3886200"/>
            <a:ext cx="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114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876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29200" y="3352800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h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4191000" y="3429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267200" y="3379113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3379113"/>
            <a:ext cx="83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Q</a:t>
            </a:r>
            <a:endParaRPr lang="en-US" sz="2200" dirty="0"/>
          </a:p>
        </p:txBody>
      </p:sp>
      <p:cxnSp>
        <p:nvCxnSpPr>
          <p:cNvPr id="25" name="Straight Arrow Connector 24"/>
          <p:cNvCxnSpPr/>
          <p:nvPr/>
        </p:nvCxnSpPr>
        <p:spPr>
          <a:xfrm flipV="1">
            <a:off x="4648200" y="2590800"/>
            <a:ext cx="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114800" y="2069068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0/1 bit content of this cell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466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Main theorem:  Step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compound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 cell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743200" y="3352800"/>
            <a:ext cx="2819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2743200" y="3886200"/>
            <a:ext cx="114300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5562600" y="3886200"/>
            <a:ext cx="0" cy="1447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114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4876800" y="3352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029200" y="3352800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h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4191000" y="3429000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267200" y="3379113"/>
            <a:ext cx="304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3379113"/>
            <a:ext cx="838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Q</a:t>
            </a:r>
            <a:endParaRPr lang="en-US" sz="2200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 flipV="1">
            <a:off x="2057400" y="2590800"/>
            <a:ext cx="9906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990600" y="2069068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Current state when h = </a:t>
            </a:r>
            <a:r>
              <a:rPr lang="en-US" dirty="0" smtClean="0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998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Main theorem:  Step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compound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cell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85800" y="1524000"/>
            <a:ext cx="7315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/>
              <a:buChar char="•"/>
            </a:pPr>
            <a:r>
              <a:rPr lang="en-US" sz="2800" dirty="0" smtClean="0"/>
              <a:t>Computation of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can be completely described by a sequence of </a:t>
            </a:r>
            <a:r>
              <a:rPr lang="en-US" sz="2800" dirty="0" smtClean="0">
                <a:solidFill>
                  <a:srgbClr val="CC0000"/>
                </a:solidFill>
              </a:rPr>
              <a:t>T(n)</a:t>
            </a:r>
            <a:r>
              <a:rPr lang="en-US" sz="2800" dirty="0" smtClean="0"/>
              <a:t> compound tapes, the </a:t>
            </a:r>
            <a:r>
              <a:rPr lang="en-US" sz="2800" dirty="0" err="1" smtClean="0">
                <a:solidFill>
                  <a:srgbClr val="CC0000"/>
                </a:solidFill>
              </a:rPr>
              <a:t>i-th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of which captures a </a:t>
            </a:r>
            <a:r>
              <a:rPr lang="en-US" sz="2800" i="1" dirty="0" smtClean="0"/>
              <a:t>`snapshot’ </a:t>
            </a:r>
            <a:r>
              <a:rPr lang="en-US" sz="2800" dirty="0" smtClean="0"/>
              <a:t>of </a:t>
            </a:r>
            <a:r>
              <a:rPr lang="en-US" sz="2800" dirty="0" smtClean="0">
                <a:solidFill>
                  <a:srgbClr val="CC0000"/>
                </a:solidFill>
              </a:rPr>
              <a:t>N’s</a:t>
            </a:r>
            <a:r>
              <a:rPr lang="en-US" sz="2800" dirty="0" smtClean="0"/>
              <a:t> computation at the </a:t>
            </a:r>
            <a:r>
              <a:rPr lang="en-US" sz="2800" dirty="0" err="1" smtClean="0">
                <a:solidFill>
                  <a:srgbClr val="CC0000"/>
                </a:solidFill>
              </a:rPr>
              <a:t>i-th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step.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42899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compound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cell</a:t>
            </a:r>
            <a:endParaRPr lang="en-US" dirty="0"/>
          </a:p>
        </p:txBody>
      </p:sp>
      <p:cxnSp>
        <p:nvCxnSpPr>
          <p:cNvPr id="13" name="Straight Connector 12"/>
          <p:cNvCxnSpPr>
            <a:stCxn id="6" idx="0"/>
            <a:endCxn id="6" idx="2"/>
          </p:cNvCxnSpPr>
          <p:nvPr/>
        </p:nvCxnSpPr>
        <p:spPr>
          <a:xfrm>
            <a:off x="14859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05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2000" y="5410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0" y="54218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1524000" y="5791200"/>
            <a:ext cx="1524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838200" y="63246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irst input bit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8664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compound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cell</a:t>
            </a:r>
            <a:endParaRPr lang="en-US" dirty="0"/>
          </a:p>
        </p:txBody>
      </p:sp>
      <p:cxnSp>
        <p:nvCxnSpPr>
          <p:cNvPr id="13" name="Straight Connector 12"/>
          <p:cNvCxnSpPr>
            <a:stCxn id="6" idx="0"/>
            <a:endCxn id="6" idx="2"/>
          </p:cNvCxnSpPr>
          <p:nvPr/>
        </p:nvCxnSpPr>
        <p:spPr>
          <a:xfrm>
            <a:off x="14859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05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2000" y="5410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0" y="54218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685800" y="4114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8194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60198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3" name="Rectangle 22"/>
          <p:cNvSpPr/>
          <p:nvPr/>
        </p:nvSpPr>
        <p:spPr>
          <a:xfrm>
            <a:off x="685800" y="41148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886200" y="4114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010400" y="41148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2000" y="4191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52400" y="4202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14478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9050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1922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3429000" y="624840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 compound tape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cell</a:t>
            </a:r>
            <a:endParaRPr lang="en-US" dirty="0"/>
          </a:p>
        </p:txBody>
      </p:sp>
      <p:cxnSp>
        <p:nvCxnSpPr>
          <p:cNvPr id="13" name="Straight Connector 12"/>
          <p:cNvCxnSpPr>
            <a:stCxn id="6" idx="0"/>
            <a:endCxn id="6" idx="2"/>
          </p:cNvCxnSpPr>
          <p:nvPr/>
        </p:nvCxnSpPr>
        <p:spPr>
          <a:xfrm>
            <a:off x="14859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05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2000" y="5410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0" y="54218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685800" y="4114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8194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60198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3" name="Rectangle 22"/>
          <p:cNvSpPr/>
          <p:nvPr/>
        </p:nvSpPr>
        <p:spPr>
          <a:xfrm>
            <a:off x="685800" y="41148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886200" y="4114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010400" y="41148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2000" y="4191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52400" y="4202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14478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9050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762000" y="1905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895600" y="190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35" name="TextBox 34"/>
          <p:cNvSpPr txBox="1"/>
          <p:nvPr/>
        </p:nvSpPr>
        <p:spPr>
          <a:xfrm>
            <a:off x="6096000" y="190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36" name="Rectangle 35"/>
          <p:cNvSpPr/>
          <p:nvPr/>
        </p:nvSpPr>
        <p:spPr>
          <a:xfrm>
            <a:off x="3962400" y="190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7086600" y="1905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76200" y="19050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T(n)</a:t>
            </a:r>
            <a:endParaRPr lang="en-US" sz="2000" dirty="0"/>
          </a:p>
        </p:txBody>
      </p:sp>
      <p:sp>
        <p:nvSpPr>
          <p:cNvPr id="43" name="Rectangle 42"/>
          <p:cNvSpPr/>
          <p:nvPr/>
        </p:nvSpPr>
        <p:spPr>
          <a:xfrm>
            <a:off x="762000" y="1905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762000" y="1981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accept</a:t>
            </a:r>
            <a:r>
              <a:rPr lang="en-US" dirty="0" smtClean="0"/>
              <a:t>   o/p   1</a:t>
            </a:r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1447800" y="190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905000" y="190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191000" y="2310824"/>
            <a:ext cx="53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.</a:t>
            </a:r>
          </a:p>
          <a:p>
            <a:r>
              <a:rPr lang="en-US" sz="3200" dirty="0" smtClean="0"/>
              <a:t>.</a:t>
            </a:r>
          </a:p>
          <a:p>
            <a:r>
              <a:rPr lang="en-US" sz="3200" dirty="0"/>
              <a:t>.</a:t>
            </a:r>
            <a:endParaRPr lang="en-US" sz="32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3886200" y="1321713"/>
            <a:ext cx="1981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T(n)  cells</a:t>
            </a:r>
            <a:endParaRPr lang="en-US" sz="2200" dirty="0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762000" y="1524000"/>
            <a:ext cx="29718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5257800" y="1524000"/>
            <a:ext cx="3276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0330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85800" y="3733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019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6" name="Rectangle 25"/>
          <p:cNvSpPr/>
          <p:nvPr/>
        </p:nvSpPr>
        <p:spPr>
          <a:xfrm>
            <a:off x="3886200" y="3733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343400" y="43550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j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62400" y="3810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i,j</a:t>
            </a:r>
            <a:r>
              <a:rPr lang="en-US" dirty="0" smtClean="0"/>
              <a:t>      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i,j</a:t>
            </a:r>
            <a:r>
              <a:rPr lang="en-US" dirty="0" smtClean="0"/>
              <a:t>    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i,j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52400" y="3821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28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45720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1054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371600" y="1600200"/>
            <a:ext cx="6477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200" dirty="0" err="1">
                <a:solidFill>
                  <a:srgbClr val="CC0000"/>
                </a:solidFill>
              </a:rPr>
              <a:t>h</a:t>
            </a:r>
            <a:r>
              <a:rPr lang="en-US" sz="22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200" dirty="0">
                <a:solidFill>
                  <a:srgbClr val="CC0000"/>
                </a:solidFill>
              </a:rPr>
              <a:t> </a:t>
            </a:r>
            <a:r>
              <a:rPr lang="en-US" sz="2200" dirty="0" smtClean="0">
                <a:solidFill>
                  <a:srgbClr val="CC0000"/>
                </a:solidFill>
              </a:rPr>
              <a:t> =  1  </a:t>
            </a:r>
            <a:r>
              <a:rPr lang="en-US" sz="2200" dirty="0" err="1" smtClean="0"/>
              <a:t>iff</a:t>
            </a:r>
            <a:r>
              <a:rPr lang="en-US" sz="2200" dirty="0" smtClean="0"/>
              <a:t>  head points to cell </a:t>
            </a:r>
            <a:r>
              <a:rPr lang="en-US" sz="2200" dirty="0" smtClean="0">
                <a:solidFill>
                  <a:srgbClr val="CC0000"/>
                </a:solidFill>
              </a:rPr>
              <a:t>j</a:t>
            </a:r>
            <a:r>
              <a:rPr lang="en-US" sz="2200" dirty="0" smtClean="0"/>
              <a:t> at </a:t>
            </a:r>
            <a:r>
              <a:rPr lang="en-US" sz="2200" dirty="0" err="1" smtClean="0">
                <a:solidFill>
                  <a:srgbClr val="CC0000"/>
                </a:solidFill>
              </a:rPr>
              <a:t>i-th</a:t>
            </a:r>
            <a:r>
              <a:rPr lang="en-US" sz="2200" dirty="0" smtClean="0">
                <a:solidFill>
                  <a:srgbClr val="CC0000"/>
                </a:solidFill>
              </a:rPr>
              <a:t> </a:t>
            </a:r>
            <a:r>
              <a:rPr lang="en-US" sz="2200" dirty="0" smtClean="0"/>
              <a:t>step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err="1">
                <a:solidFill>
                  <a:srgbClr val="CC0000"/>
                </a:solidFill>
              </a:rPr>
              <a:t>b</a:t>
            </a:r>
            <a:r>
              <a:rPr lang="en-US" sz="22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200" dirty="0">
                <a:solidFill>
                  <a:srgbClr val="CC0000"/>
                </a:solidFill>
              </a:rPr>
              <a:t> </a:t>
            </a:r>
            <a:r>
              <a:rPr lang="en-US" sz="2200" dirty="0" smtClean="0">
                <a:solidFill>
                  <a:srgbClr val="CC0000"/>
                </a:solidFill>
              </a:rPr>
              <a:t> =  </a:t>
            </a:r>
            <a:r>
              <a:rPr lang="en-US" sz="2200" dirty="0" smtClean="0"/>
              <a:t>bit content of cell </a:t>
            </a:r>
            <a:r>
              <a:rPr lang="en-US" sz="2200" dirty="0" smtClean="0">
                <a:solidFill>
                  <a:srgbClr val="CC0000"/>
                </a:solidFill>
              </a:rPr>
              <a:t>j</a:t>
            </a:r>
            <a:r>
              <a:rPr lang="en-US" sz="2200" dirty="0" smtClean="0"/>
              <a:t> at </a:t>
            </a:r>
            <a:r>
              <a:rPr lang="en-US" sz="2200" dirty="0" err="1" smtClean="0">
                <a:solidFill>
                  <a:srgbClr val="CC0000"/>
                </a:solidFill>
              </a:rPr>
              <a:t>i-th</a:t>
            </a:r>
            <a:r>
              <a:rPr lang="en-US" sz="2200" dirty="0" smtClean="0">
                <a:solidFill>
                  <a:srgbClr val="CC0000"/>
                </a:solidFill>
              </a:rPr>
              <a:t> </a:t>
            </a:r>
            <a:r>
              <a:rPr lang="en-US" sz="2200" dirty="0" smtClean="0"/>
              <a:t>step</a:t>
            </a:r>
          </a:p>
          <a:p>
            <a:pPr marL="285750" indent="-285750">
              <a:buFont typeface="Arial"/>
              <a:buChar char="•"/>
            </a:pPr>
            <a:r>
              <a:rPr lang="en-US" sz="2200" dirty="0" err="1">
                <a:solidFill>
                  <a:srgbClr val="CC0000"/>
                </a:solidFill>
              </a:rPr>
              <a:t>q</a:t>
            </a:r>
            <a:r>
              <a:rPr lang="en-US" sz="22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200" dirty="0" smtClean="0">
                <a:solidFill>
                  <a:srgbClr val="CC0000"/>
                </a:solidFill>
              </a:rPr>
              <a:t>  =  </a:t>
            </a:r>
            <a:r>
              <a:rPr lang="en-US" sz="2200" dirty="0" smtClean="0"/>
              <a:t>a sequence of </a:t>
            </a:r>
            <a:r>
              <a:rPr lang="en-US" sz="2200" dirty="0" smtClean="0">
                <a:solidFill>
                  <a:srgbClr val="CC0000"/>
                </a:solidFill>
              </a:rPr>
              <a:t>log |Q|</a:t>
            </a:r>
            <a:r>
              <a:rPr lang="en-US" sz="2200" dirty="0" smtClean="0"/>
              <a:t> bits which contains the current state info if </a:t>
            </a:r>
            <a:r>
              <a:rPr lang="en-US" sz="2200" dirty="0" err="1" smtClean="0">
                <a:solidFill>
                  <a:srgbClr val="CC0000"/>
                </a:solidFill>
              </a:rPr>
              <a:t>h</a:t>
            </a:r>
            <a:r>
              <a:rPr lang="en-US" sz="22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200" dirty="0" smtClean="0">
                <a:solidFill>
                  <a:srgbClr val="CC0000"/>
                </a:solidFill>
              </a:rPr>
              <a:t> = 1</a:t>
            </a:r>
            <a:r>
              <a:rPr lang="en-US" sz="2200" dirty="0" smtClean="0"/>
              <a:t>; otherwise we don’t care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71825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85800" y="3733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019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6" name="Rectangle 25"/>
          <p:cNvSpPr/>
          <p:nvPr/>
        </p:nvSpPr>
        <p:spPr>
          <a:xfrm>
            <a:off x="3886200" y="3733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343400" y="43550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j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62400" y="3810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i,j</a:t>
            </a:r>
            <a:r>
              <a:rPr lang="en-US" dirty="0" smtClean="0"/>
              <a:t>      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i,j</a:t>
            </a:r>
            <a:r>
              <a:rPr lang="en-US" dirty="0" smtClean="0"/>
              <a:t>    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i,j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52400" y="3821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28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45720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1054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371600" y="1371600"/>
            <a:ext cx="6096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>
                <a:solidFill>
                  <a:srgbClr val="008000"/>
                </a:solidFill>
              </a:rPr>
              <a:t>Locality of computation:  </a:t>
            </a:r>
            <a:r>
              <a:rPr lang="en-US" sz="2400" dirty="0" smtClean="0"/>
              <a:t>The bits in </a:t>
            </a:r>
            <a:r>
              <a:rPr lang="en-US" sz="24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 smtClean="0">
                <a:solidFill>
                  <a:srgbClr val="CC0000"/>
                </a:solidFill>
              </a:rPr>
              <a:t>, </a:t>
            </a:r>
            <a:r>
              <a:rPr lang="en-US" sz="2400" dirty="0" err="1" smtClean="0">
                <a:solidFill>
                  <a:srgbClr val="CC0000"/>
                </a:solidFill>
              </a:rPr>
              <a:t>b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and </a:t>
            </a:r>
            <a:r>
              <a:rPr lang="en-US" sz="2400" dirty="0" err="1" smtClean="0">
                <a:solidFill>
                  <a:srgbClr val="CC0000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 smtClean="0"/>
              <a:t> depend </a:t>
            </a:r>
            <a:r>
              <a:rPr lang="en-US" sz="2400" b="1" i="1" u="sng" dirty="0" smtClean="0"/>
              <a:t>only on</a:t>
            </a:r>
            <a:r>
              <a:rPr lang="en-US" sz="2400" dirty="0" smtClean="0"/>
              <a:t> the bits in </a:t>
            </a:r>
            <a:endParaRPr lang="en-US" sz="2200" dirty="0" smtClean="0"/>
          </a:p>
          <a:p>
            <a:pPr marL="800100" lvl="1" indent="-342900">
              <a:buFont typeface="Wingdings" charset="2"/>
              <a:buChar char="Ø"/>
            </a:pPr>
            <a:r>
              <a:rPr lang="en-US" sz="2400" dirty="0" smtClean="0">
                <a:solidFill>
                  <a:srgbClr val="CC0000"/>
                </a:solidFill>
              </a:rPr>
              <a:t>h</a:t>
            </a:r>
            <a:r>
              <a:rPr lang="en-US" sz="2400" baseline="-25000" dirty="0" smtClean="0">
                <a:solidFill>
                  <a:srgbClr val="CC0000"/>
                </a:solidFill>
              </a:rPr>
              <a:t>i-1,j-1 </a:t>
            </a:r>
            <a:r>
              <a:rPr lang="en-US" sz="2400" dirty="0" smtClean="0">
                <a:solidFill>
                  <a:srgbClr val="CC0000"/>
                </a:solidFill>
              </a:rPr>
              <a:t>,  b</a:t>
            </a:r>
            <a:r>
              <a:rPr lang="en-US" sz="2400" baseline="-25000" dirty="0" smtClean="0">
                <a:solidFill>
                  <a:srgbClr val="CC0000"/>
                </a:solidFill>
              </a:rPr>
              <a:t>i-1,j-1 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baseline="-25000" dirty="0" smtClean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q</a:t>
            </a:r>
            <a:r>
              <a:rPr lang="en-US" sz="2400" baseline="-25000" dirty="0" smtClean="0">
                <a:solidFill>
                  <a:srgbClr val="CC0000"/>
                </a:solidFill>
              </a:rPr>
              <a:t>i-1,j-1</a:t>
            </a:r>
            <a:r>
              <a:rPr lang="en-US" sz="2400" dirty="0" smtClean="0">
                <a:solidFill>
                  <a:srgbClr val="CC0000"/>
                </a:solidFill>
              </a:rPr>
              <a:t> ,</a:t>
            </a:r>
          </a:p>
          <a:p>
            <a:pPr marL="800100" lvl="1" indent="-342900"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h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 </a:t>
            </a:r>
            <a:r>
              <a:rPr lang="en-US" sz="2400" dirty="0" smtClean="0">
                <a:solidFill>
                  <a:srgbClr val="CC0000"/>
                </a:solidFill>
              </a:rPr>
              <a:t>,  b</a:t>
            </a:r>
            <a:r>
              <a:rPr lang="en-US" sz="2400" baseline="-25000" dirty="0" smtClean="0">
                <a:solidFill>
                  <a:srgbClr val="CC0000"/>
                </a:solidFill>
              </a:rPr>
              <a:t>i</a:t>
            </a:r>
            <a:r>
              <a:rPr lang="en-US" sz="2400" baseline="-25000" dirty="0">
                <a:solidFill>
                  <a:srgbClr val="CC0000"/>
                </a:solidFill>
              </a:rPr>
              <a:t>-1</a:t>
            </a:r>
            <a:r>
              <a:rPr lang="en-US" sz="2400" baseline="-25000" dirty="0" smtClean="0">
                <a:solidFill>
                  <a:srgbClr val="CC0000"/>
                </a:solidFill>
              </a:rPr>
              <a:t>,j 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baseline="-25000" dirty="0" smtClean="0">
                <a:solidFill>
                  <a:srgbClr val="CC0000"/>
                </a:solidFill>
              </a:rPr>
              <a:t>  </a:t>
            </a:r>
            <a:r>
              <a:rPr lang="en-US" sz="2400" dirty="0">
                <a:solidFill>
                  <a:srgbClr val="CC0000"/>
                </a:solidFill>
              </a:rPr>
              <a:t>q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</a:t>
            </a:r>
            <a:r>
              <a:rPr lang="en-US" sz="2400" dirty="0" smtClean="0">
                <a:solidFill>
                  <a:srgbClr val="CC0000"/>
                </a:solidFill>
              </a:rPr>
              <a:t> , </a:t>
            </a:r>
            <a:r>
              <a:rPr lang="en-US" sz="2400" dirty="0" smtClean="0">
                <a:solidFill>
                  <a:srgbClr val="CC0000"/>
                </a:solidFill>
              </a:rPr>
              <a:t>    </a:t>
            </a:r>
            <a:endParaRPr lang="en-US" sz="2400" dirty="0" smtClean="0"/>
          </a:p>
          <a:p>
            <a:pPr marL="800100" lvl="1" indent="-342900"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h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j+1 </a:t>
            </a:r>
            <a:r>
              <a:rPr lang="en-US" sz="2400" dirty="0">
                <a:solidFill>
                  <a:srgbClr val="CC0000"/>
                </a:solidFill>
              </a:rPr>
              <a:t>,  b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j+1 </a:t>
            </a:r>
            <a:r>
              <a:rPr lang="en-US" sz="2400" dirty="0">
                <a:solidFill>
                  <a:srgbClr val="CC0000"/>
                </a:solidFill>
              </a:rPr>
              <a:t>,</a:t>
            </a:r>
            <a:r>
              <a:rPr lang="en-US" sz="2400" baseline="-25000" dirty="0">
                <a:solidFill>
                  <a:srgbClr val="CC0000"/>
                </a:solidFill>
              </a:rPr>
              <a:t>  </a:t>
            </a:r>
            <a:r>
              <a:rPr lang="en-US" sz="2400" dirty="0">
                <a:solidFill>
                  <a:srgbClr val="CC0000"/>
                </a:solidFill>
              </a:rPr>
              <a:t>q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j+1</a:t>
            </a:r>
            <a:endParaRPr lang="en-US" sz="2400" dirty="0">
              <a:solidFill>
                <a:srgbClr val="CC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62000" y="5715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848600" y="571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Rectangle 14"/>
          <p:cNvSpPr/>
          <p:nvPr/>
        </p:nvSpPr>
        <p:spPr>
          <a:xfrm>
            <a:off x="3962400" y="571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4196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j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38600" y="5791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</a:t>
            </a:r>
            <a:r>
              <a:rPr lang="en-US" dirty="0" smtClean="0"/>
              <a:t>    b</a:t>
            </a:r>
            <a:r>
              <a:rPr lang="en-US" baseline="-25000" dirty="0" smtClean="0"/>
              <a:t>i-1,j   </a:t>
            </a:r>
            <a:r>
              <a:rPr lang="en-US" dirty="0" smtClean="0"/>
              <a:t> h</a:t>
            </a:r>
            <a:r>
              <a:rPr lang="en-US" baseline="-25000" dirty="0" smtClean="0"/>
              <a:t>i-1,j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52400" y="5802868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i-1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1295400" y="571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4572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1816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286000" y="571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286000" y="5791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i-1,j-1</a:t>
            </a:r>
            <a:r>
              <a:rPr lang="en-US" dirty="0" smtClean="0"/>
              <a:t> b</a:t>
            </a:r>
            <a:r>
              <a:rPr lang="en-US" baseline="-25000" dirty="0" smtClean="0"/>
              <a:t>i-1,j-1  </a:t>
            </a:r>
            <a:r>
              <a:rPr lang="en-US" dirty="0" smtClean="0"/>
              <a:t>h</a:t>
            </a:r>
            <a:r>
              <a:rPr lang="en-US" baseline="-25000" dirty="0" smtClean="0"/>
              <a:t>i-1,j-1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3429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8956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5638800" y="5715000"/>
            <a:ext cx="1828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638800" y="57912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i-1,j+1</a:t>
            </a:r>
            <a:r>
              <a:rPr lang="en-US" dirty="0" smtClean="0"/>
              <a:t> b</a:t>
            </a:r>
            <a:r>
              <a:rPr lang="en-US" baseline="-25000" dirty="0" smtClean="0"/>
              <a:t>i-1,j+1   </a:t>
            </a:r>
            <a:r>
              <a:rPr lang="en-US" dirty="0" smtClean="0"/>
              <a:t>h</a:t>
            </a:r>
            <a:r>
              <a:rPr lang="en-US" baseline="-25000" dirty="0" smtClean="0"/>
              <a:t>i-1,j+1</a:t>
            </a:r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62484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858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7432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j-1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2484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j+1</a:t>
            </a:r>
            <a:endParaRPr lang="en-US" dirty="0"/>
          </a:p>
        </p:txBody>
      </p:sp>
      <p:sp>
        <p:nvSpPr>
          <p:cNvPr id="4" name="Left Brace 3"/>
          <p:cNvSpPr/>
          <p:nvPr/>
        </p:nvSpPr>
        <p:spPr>
          <a:xfrm rot="16200000">
            <a:off x="30480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Left Brace 40"/>
          <p:cNvSpPr/>
          <p:nvPr/>
        </p:nvSpPr>
        <p:spPr>
          <a:xfrm rot="16200000">
            <a:off x="47625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Left Brace 41"/>
          <p:cNvSpPr/>
          <p:nvPr/>
        </p:nvSpPr>
        <p:spPr>
          <a:xfrm rot="16200000">
            <a:off x="65532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124200" y="4572000"/>
            <a:ext cx="1143000" cy="9144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648200" y="4724400"/>
            <a:ext cx="0" cy="6858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029200" y="4572000"/>
            <a:ext cx="1295400" cy="9144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3962400" y="54864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5638800" y="54864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0786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1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85800" y="3733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019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6" name="Rectangle 25"/>
          <p:cNvSpPr/>
          <p:nvPr/>
        </p:nvSpPr>
        <p:spPr>
          <a:xfrm>
            <a:off x="3886200" y="3733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3962400" y="3810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i,j</a:t>
            </a:r>
            <a:r>
              <a:rPr lang="en-US" dirty="0" smtClean="0"/>
              <a:t>      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i,j</a:t>
            </a:r>
            <a:r>
              <a:rPr lang="en-US" dirty="0" smtClean="0"/>
              <a:t>    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i,j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52400" y="3821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28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45720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1054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371600" y="1371600"/>
            <a:ext cx="6096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>
                <a:solidFill>
                  <a:srgbClr val="008000"/>
                </a:solidFill>
              </a:rPr>
              <a:t>Locality of computation:  </a:t>
            </a:r>
            <a:r>
              <a:rPr lang="en-US" sz="2400" dirty="0" smtClean="0"/>
              <a:t>The bits in </a:t>
            </a:r>
            <a:r>
              <a:rPr lang="en-US" sz="24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 smtClean="0">
                <a:solidFill>
                  <a:srgbClr val="CC0000"/>
                </a:solidFill>
              </a:rPr>
              <a:t>, </a:t>
            </a:r>
            <a:r>
              <a:rPr lang="en-US" sz="2400" dirty="0" err="1" smtClean="0">
                <a:solidFill>
                  <a:srgbClr val="CC0000"/>
                </a:solidFill>
              </a:rPr>
              <a:t>b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and </a:t>
            </a:r>
            <a:r>
              <a:rPr lang="en-US" sz="2400" dirty="0" err="1" smtClean="0">
                <a:solidFill>
                  <a:srgbClr val="CC0000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 smtClean="0"/>
              <a:t> depend </a:t>
            </a:r>
            <a:r>
              <a:rPr lang="en-US" sz="2400" b="1" i="1" u="sng" dirty="0" smtClean="0"/>
              <a:t>only on</a:t>
            </a:r>
            <a:r>
              <a:rPr lang="en-US" sz="2400" dirty="0" smtClean="0"/>
              <a:t> the bits in </a:t>
            </a:r>
            <a:endParaRPr lang="en-US" sz="2200" dirty="0" smtClean="0"/>
          </a:p>
          <a:p>
            <a:pPr marL="800100" lvl="1" indent="-342900">
              <a:buFont typeface="Wingdings" charset="2"/>
              <a:buChar char="Ø"/>
            </a:pPr>
            <a:r>
              <a:rPr lang="en-US" sz="2400" dirty="0" smtClean="0">
                <a:solidFill>
                  <a:srgbClr val="CC0000"/>
                </a:solidFill>
              </a:rPr>
              <a:t>h</a:t>
            </a:r>
            <a:r>
              <a:rPr lang="en-US" sz="2400" baseline="-25000" dirty="0" smtClean="0">
                <a:solidFill>
                  <a:srgbClr val="CC0000"/>
                </a:solidFill>
              </a:rPr>
              <a:t>i-1,j-1 </a:t>
            </a:r>
            <a:r>
              <a:rPr lang="en-US" sz="2400" dirty="0" smtClean="0">
                <a:solidFill>
                  <a:srgbClr val="CC0000"/>
                </a:solidFill>
              </a:rPr>
              <a:t>,  b</a:t>
            </a:r>
            <a:r>
              <a:rPr lang="en-US" sz="2400" baseline="-25000" dirty="0" smtClean="0">
                <a:solidFill>
                  <a:srgbClr val="CC0000"/>
                </a:solidFill>
              </a:rPr>
              <a:t>i-1,j-1 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baseline="-25000" dirty="0" smtClean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q</a:t>
            </a:r>
            <a:r>
              <a:rPr lang="en-US" sz="2400" baseline="-25000" dirty="0" smtClean="0">
                <a:solidFill>
                  <a:srgbClr val="CC0000"/>
                </a:solidFill>
              </a:rPr>
              <a:t>i-1,j-1</a:t>
            </a:r>
            <a:r>
              <a:rPr lang="en-US" sz="2400" dirty="0" smtClean="0">
                <a:solidFill>
                  <a:srgbClr val="CC0000"/>
                </a:solidFill>
              </a:rPr>
              <a:t> ,</a:t>
            </a:r>
          </a:p>
          <a:p>
            <a:pPr marL="800100" lvl="1" indent="-342900"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h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 </a:t>
            </a:r>
            <a:r>
              <a:rPr lang="en-US" sz="2400" dirty="0" smtClean="0">
                <a:solidFill>
                  <a:srgbClr val="CC0000"/>
                </a:solidFill>
              </a:rPr>
              <a:t>,  b</a:t>
            </a:r>
            <a:r>
              <a:rPr lang="en-US" sz="2400" baseline="-25000" dirty="0" smtClean="0">
                <a:solidFill>
                  <a:srgbClr val="CC0000"/>
                </a:solidFill>
              </a:rPr>
              <a:t>i</a:t>
            </a:r>
            <a:r>
              <a:rPr lang="en-US" sz="2400" baseline="-25000" dirty="0">
                <a:solidFill>
                  <a:srgbClr val="CC0000"/>
                </a:solidFill>
              </a:rPr>
              <a:t>-1</a:t>
            </a:r>
            <a:r>
              <a:rPr lang="en-US" sz="2400" baseline="-25000" dirty="0" smtClean="0">
                <a:solidFill>
                  <a:srgbClr val="CC0000"/>
                </a:solidFill>
              </a:rPr>
              <a:t>,j 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baseline="-25000" dirty="0" smtClean="0">
                <a:solidFill>
                  <a:srgbClr val="CC0000"/>
                </a:solidFill>
              </a:rPr>
              <a:t>  </a:t>
            </a:r>
            <a:r>
              <a:rPr lang="en-US" sz="2400" dirty="0">
                <a:solidFill>
                  <a:srgbClr val="CC0000"/>
                </a:solidFill>
              </a:rPr>
              <a:t>q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endParaRPr lang="en-US" sz="2400" dirty="0" smtClean="0"/>
          </a:p>
          <a:p>
            <a:pPr marL="800100" lvl="1" indent="-342900"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h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j+1 </a:t>
            </a:r>
            <a:r>
              <a:rPr lang="en-US" sz="2400" dirty="0">
                <a:solidFill>
                  <a:srgbClr val="CC0000"/>
                </a:solidFill>
              </a:rPr>
              <a:t>,  b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j+1 </a:t>
            </a:r>
            <a:r>
              <a:rPr lang="en-US" sz="2400" dirty="0">
                <a:solidFill>
                  <a:srgbClr val="CC0000"/>
                </a:solidFill>
              </a:rPr>
              <a:t>,</a:t>
            </a:r>
            <a:r>
              <a:rPr lang="en-US" sz="2400" baseline="-25000" dirty="0">
                <a:solidFill>
                  <a:srgbClr val="CC0000"/>
                </a:solidFill>
              </a:rPr>
              <a:t>  </a:t>
            </a:r>
            <a:r>
              <a:rPr lang="en-US" sz="2400" dirty="0">
                <a:solidFill>
                  <a:srgbClr val="CC0000"/>
                </a:solidFill>
              </a:rPr>
              <a:t>q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j+1</a:t>
            </a:r>
            <a:endParaRPr lang="en-US" sz="2400" dirty="0">
              <a:solidFill>
                <a:srgbClr val="CC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62000" y="5715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848600" y="571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Rectangle 14"/>
          <p:cNvSpPr/>
          <p:nvPr/>
        </p:nvSpPr>
        <p:spPr>
          <a:xfrm>
            <a:off x="3962400" y="571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4196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j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38600" y="5791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</a:t>
            </a:r>
            <a:r>
              <a:rPr lang="en-US" dirty="0" smtClean="0"/>
              <a:t>    b</a:t>
            </a:r>
            <a:r>
              <a:rPr lang="en-US" baseline="-25000" dirty="0" smtClean="0"/>
              <a:t>i-1,j   </a:t>
            </a:r>
            <a:r>
              <a:rPr lang="en-US" dirty="0" smtClean="0"/>
              <a:t> h</a:t>
            </a:r>
            <a:r>
              <a:rPr lang="en-US" baseline="-25000" dirty="0" smtClean="0"/>
              <a:t>i-1,j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52400" y="5802868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i-1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1295400" y="571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4572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1816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286000" y="571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286000" y="5791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i-1,j-1</a:t>
            </a:r>
            <a:r>
              <a:rPr lang="en-US" dirty="0" smtClean="0"/>
              <a:t> b</a:t>
            </a:r>
            <a:r>
              <a:rPr lang="en-US" baseline="-25000" dirty="0" smtClean="0"/>
              <a:t>i-1,j-1  </a:t>
            </a:r>
            <a:r>
              <a:rPr lang="en-US" dirty="0" smtClean="0"/>
              <a:t>h</a:t>
            </a:r>
            <a:r>
              <a:rPr lang="en-US" baseline="-25000" dirty="0" smtClean="0"/>
              <a:t>i-1,j-1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3429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8956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5638800" y="5715000"/>
            <a:ext cx="1828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638800" y="57912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i-1,j+1</a:t>
            </a:r>
            <a:r>
              <a:rPr lang="en-US" dirty="0" smtClean="0"/>
              <a:t> b</a:t>
            </a:r>
            <a:r>
              <a:rPr lang="en-US" baseline="-25000" dirty="0" smtClean="0"/>
              <a:t>i-1,j+1   </a:t>
            </a:r>
            <a:r>
              <a:rPr lang="en-US" dirty="0" smtClean="0"/>
              <a:t>h</a:t>
            </a:r>
            <a:r>
              <a:rPr lang="en-US" baseline="-25000" dirty="0" smtClean="0"/>
              <a:t>i-1,j+1</a:t>
            </a:r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62484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858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7432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j-1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2484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j+1</a:t>
            </a:r>
            <a:endParaRPr lang="en-US" dirty="0"/>
          </a:p>
        </p:txBody>
      </p:sp>
      <p:sp>
        <p:nvSpPr>
          <p:cNvPr id="4" name="Left Brace 3"/>
          <p:cNvSpPr/>
          <p:nvPr/>
        </p:nvSpPr>
        <p:spPr>
          <a:xfrm rot="16200000">
            <a:off x="30480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Left Brace 40"/>
          <p:cNvSpPr/>
          <p:nvPr/>
        </p:nvSpPr>
        <p:spPr>
          <a:xfrm rot="16200000">
            <a:off x="47625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Left Brace 41"/>
          <p:cNvSpPr/>
          <p:nvPr/>
        </p:nvSpPr>
        <p:spPr>
          <a:xfrm rot="16200000">
            <a:off x="65532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3733800" y="54102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Extract 4"/>
          <p:cNvSpPr/>
          <p:nvPr/>
        </p:nvSpPr>
        <p:spPr>
          <a:xfrm>
            <a:off x="2362200" y="4419600"/>
            <a:ext cx="5105400" cy="990600"/>
          </a:xfrm>
          <a:prstGeom prst="flowChartExtra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/>
          <p:cNvCxnSpPr>
            <a:stCxn id="5" idx="0"/>
          </p:cNvCxnSpPr>
          <p:nvPr/>
        </p:nvCxnSpPr>
        <p:spPr>
          <a:xfrm flipH="1" flipV="1">
            <a:off x="4876800" y="4267200"/>
            <a:ext cx="3810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>
            <a:off x="2514600" y="5410200"/>
            <a:ext cx="15240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162800" y="54102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3200400" y="54102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4267200" y="54102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4876800" y="54102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5410200" y="54102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5943600" y="54102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6553200" y="54102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3810000" y="4953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onstant size circuit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92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6400800" y="60960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Circuit </a:t>
            </a:r>
            <a:r>
              <a:rPr lang="en-US" sz="2800" dirty="0" err="1">
                <a:solidFill>
                  <a:schemeClr val="accent3"/>
                </a:solidFill>
              </a:rPr>
              <a:t>ψ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cell</a:t>
            </a:r>
            <a:endParaRPr lang="en-US" dirty="0"/>
          </a:p>
        </p:txBody>
      </p:sp>
      <p:cxnSp>
        <p:nvCxnSpPr>
          <p:cNvPr id="13" name="Straight Connector 12"/>
          <p:cNvCxnSpPr>
            <a:stCxn id="6" idx="0"/>
            <a:endCxn id="6" idx="2"/>
          </p:cNvCxnSpPr>
          <p:nvPr/>
        </p:nvCxnSpPr>
        <p:spPr>
          <a:xfrm>
            <a:off x="14859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05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2000" y="5410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0" y="54218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685800" y="4114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8194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60198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3" name="Rectangle 22"/>
          <p:cNvSpPr/>
          <p:nvPr/>
        </p:nvSpPr>
        <p:spPr>
          <a:xfrm>
            <a:off x="685800" y="41148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886200" y="4114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010400" y="41148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2000" y="4191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52400" y="4202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14478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9050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762000" y="1905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895600" y="190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35" name="TextBox 34"/>
          <p:cNvSpPr txBox="1"/>
          <p:nvPr/>
        </p:nvSpPr>
        <p:spPr>
          <a:xfrm>
            <a:off x="6096000" y="190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36" name="Rectangle 35"/>
          <p:cNvSpPr/>
          <p:nvPr/>
        </p:nvSpPr>
        <p:spPr>
          <a:xfrm>
            <a:off x="3962400" y="190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7086600" y="1905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76200" y="19050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T(n)</a:t>
            </a:r>
            <a:endParaRPr lang="en-US" sz="2000" dirty="0"/>
          </a:p>
        </p:txBody>
      </p:sp>
      <p:sp>
        <p:nvSpPr>
          <p:cNvPr id="43" name="Rectangle 42"/>
          <p:cNvSpPr/>
          <p:nvPr/>
        </p:nvSpPr>
        <p:spPr>
          <a:xfrm>
            <a:off x="762000" y="1905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762000" y="1981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accept</a:t>
            </a:r>
            <a:r>
              <a:rPr lang="en-US" dirty="0" smtClean="0"/>
              <a:t>   o/p   1</a:t>
            </a:r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1447800" y="190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905000" y="190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191000" y="2310824"/>
            <a:ext cx="53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.</a:t>
            </a:r>
          </a:p>
          <a:p>
            <a:r>
              <a:rPr lang="en-US" sz="3200" dirty="0" smtClean="0"/>
              <a:t>.</a:t>
            </a:r>
          </a:p>
          <a:p>
            <a:r>
              <a:rPr lang="en-US" sz="3200" dirty="0"/>
              <a:t>.</a:t>
            </a:r>
            <a:endParaRPr lang="en-US" sz="32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09600" y="1295400"/>
            <a:ext cx="2971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Output of </a:t>
            </a:r>
            <a:r>
              <a:rPr lang="en-US" sz="2200" dirty="0" err="1" smtClean="0">
                <a:solidFill>
                  <a:schemeClr val="accent3"/>
                </a:solidFill>
              </a:rPr>
              <a:t>ψ</a:t>
            </a:r>
            <a:endParaRPr lang="en-US" sz="2200" dirty="0">
              <a:solidFill>
                <a:schemeClr val="accent3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1143000" y="16764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Isosceles Triangle 39"/>
          <p:cNvSpPr/>
          <p:nvPr/>
        </p:nvSpPr>
        <p:spPr>
          <a:xfrm>
            <a:off x="6858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Isosceles Triangle 46"/>
          <p:cNvSpPr/>
          <p:nvPr/>
        </p:nvSpPr>
        <p:spPr>
          <a:xfrm>
            <a:off x="17526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Isosceles Triangle 48"/>
          <p:cNvSpPr/>
          <p:nvPr/>
        </p:nvSpPr>
        <p:spPr>
          <a:xfrm>
            <a:off x="44958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Isosceles Triangle 49"/>
          <p:cNvSpPr/>
          <p:nvPr/>
        </p:nvSpPr>
        <p:spPr>
          <a:xfrm>
            <a:off x="73914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Isosceles Triangle 50"/>
          <p:cNvSpPr/>
          <p:nvPr/>
        </p:nvSpPr>
        <p:spPr>
          <a:xfrm>
            <a:off x="6858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Isosceles Triangle 51"/>
          <p:cNvSpPr/>
          <p:nvPr/>
        </p:nvSpPr>
        <p:spPr>
          <a:xfrm>
            <a:off x="44958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Isosceles Triangle 52"/>
          <p:cNvSpPr/>
          <p:nvPr/>
        </p:nvSpPr>
        <p:spPr>
          <a:xfrm>
            <a:off x="73152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Isosceles Triangle 53"/>
          <p:cNvSpPr/>
          <p:nvPr/>
        </p:nvSpPr>
        <p:spPr>
          <a:xfrm>
            <a:off x="17526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1600200" y="58674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2819400" y="58674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200400" y="5741313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58" name="TextBox 57"/>
          <p:cNvSpPr txBox="1"/>
          <p:nvPr/>
        </p:nvSpPr>
        <p:spPr>
          <a:xfrm>
            <a:off x="1219200" y="6274713"/>
            <a:ext cx="2971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Input </a:t>
            </a:r>
            <a:r>
              <a:rPr lang="en-US" sz="2200" b="1" dirty="0" smtClean="0">
                <a:solidFill>
                  <a:srgbClr val="C32D2E"/>
                </a:solidFill>
              </a:rPr>
              <a:t>u</a:t>
            </a:r>
            <a:r>
              <a:rPr lang="en-US" sz="2200" dirty="0" smtClean="0"/>
              <a:t>-variables of </a:t>
            </a:r>
            <a:r>
              <a:rPr lang="en-US" sz="2200" dirty="0" err="1" smtClean="0">
                <a:solidFill>
                  <a:schemeClr val="accent3"/>
                </a:solidFill>
              </a:rPr>
              <a:t>ψ</a:t>
            </a:r>
            <a:endParaRPr lang="en-US" sz="22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385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  </a:t>
            </a:r>
            <a:r>
              <a:rPr lang="en-US" sz="2800" dirty="0" smtClean="0"/>
              <a:t>A language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is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NP-hard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for every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/>
              <a:t>in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chemeClr val="accent4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L  ≤</a:t>
            </a:r>
            <a:r>
              <a:rPr lang="en-US" sz="2800" baseline="-25000" dirty="0" smtClean="0">
                <a:solidFill>
                  <a:srgbClr val="CC0000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 L’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Further,  </a:t>
            </a:r>
            <a:r>
              <a:rPr lang="en-US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 smtClean="0">
                <a:solidFill>
                  <a:srgbClr val="000000"/>
                </a:solidFill>
              </a:rPr>
              <a:t>is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i="1" dirty="0" smtClean="0">
                <a:solidFill>
                  <a:srgbClr val="3366FF"/>
                </a:solidFill>
              </a:rPr>
              <a:t>NP-complete </a:t>
            </a:r>
            <a:r>
              <a:rPr lang="en-US" sz="2800" dirty="0" smtClean="0"/>
              <a:t>if</a:t>
            </a:r>
            <a:r>
              <a:rPr lang="en-US" sz="2800" dirty="0" smtClean="0">
                <a:solidFill>
                  <a:srgbClr val="CC0000"/>
                </a:solidFill>
              </a:rPr>
              <a:t> L’ </a:t>
            </a:r>
            <a:r>
              <a:rPr lang="en-US" sz="2800" dirty="0" smtClean="0">
                <a:solidFill>
                  <a:srgbClr val="000000"/>
                </a:solidFill>
              </a:rPr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and is </a:t>
            </a:r>
            <a:r>
              <a:rPr lang="en-US" sz="2800" dirty="0" smtClean="0">
                <a:solidFill>
                  <a:srgbClr val="000000"/>
                </a:solidFill>
              </a:rPr>
              <a:t>NP-hard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</a:p>
          <a:p>
            <a:pPr algn="just"/>
            <a:endParaRPr lang="en-US" sz="2800" baseline="-25000" dirty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Observe.</a:t>
            </a: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sz="2800" dirty="0" smtClean="0">
                <a:solidFill>
                  <a:srgbClr val="000000"/>
                </a:solidFill>
              </a:rPr>
              <a:t>If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is NP-hard and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 then </a:t>
            </a:r>
            <a:r>
              <a:rPr lang="en-US" sz="2800" dirty="0" smtClean="0">
                <a:solidFill>
                  <a:srgbClr val="3366FF"/>
                </a:solidFill>
              </a:rPr>
              <a:t>P = 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If </a:t>
            </a:r>
            <a:r>
              <a:rPr lang="en-US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 smtClean="0">
                <a:solidFill>
                  <a:srgbClr val="000000"/>
                </a:solidFill>
              </a:rPr>
              <a:t>is NP-complete then </a:t>
            </a:r>
            <a:r>
              <a:rPr lang="en-US" sz="2800" dirty="0" smtClean="0">
                <a:solidFill>
                  <a:srgbClr val="CC0000"/>
                </a:solidFill>
              </a:rPr>
              <a:t>L’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 if and only if </a:t>
            </a:r>
            <a:r>
              <a:rPr lang="en-US" sz="2800" dirty="0" smtClean="0">
                <a:solidFill>
                  <a:srgbClr val="3366FF"/>
                </a:solidFill>
              </a:rPr>
              <a:t>P = NP</a:t>
            </a:r>
            <a:r>
              <a:rPr lang="en-US" sz="2800" dirty="0" smtClean="0">
                <a:solidFill>
                  <a:srgbClr val="000000"/>
                </a:solidFill>
              </a:rPr>
              <a:t>. 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 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endParaRPr lang="en-US" sz="28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219200" y="4267200"/>
            <a:ext cx="1600200" cy="2286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600200" y="5638800"/>
            <a:ext cx="838200" cy="8382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524000" y="4419600"/>
            <a:ext cx="990600" cy="762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828800" y="5867400"/>
            <a:ext cx="457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P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1676400" y="4572000"/>
            <a:ext cx="762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NPC</a:t>
            </a:r>
            <a:endParaRPr lang="en-US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1295400" y="5269468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cxnSp>
        <p:nvCxnSpPr>
          <p:cNvPr id="11" name="Straight Arrow Connector 10"/>
          <p:cNvCxnSpPr>
            <a:stCxn id="6" idx="6"/>
          </p:cNvCxnSpPr>
          <p:nvPr/>
        </p:nvCxnSpPr>
        <p:spPr>
          <a:xfrm>
            <a:off x="2514600" y="4800600"/>
            <a:ext cx="17526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343400" y="4699337"/>
            <a:ext cx="441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Hardest problems inside NP in the sense that if one NPC problem is in P then all problems in NP is in P.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795880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1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85800" y="5334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8862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626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104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8194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6019800" y="5334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4" name="TextBox 3"/>
          <p:cNvSpPr txBox="1"/>
          <p:nvPr/>
        </p:nvSpPr>
        <p:spPr>
          <a:xfrm>
            <a:off x="5105400" y="622929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4"/>
                </a:solidFill>
              </a:rPr>
              <a:t>Observe:</a:t>
            </a:r>
            <a:r>
              <a:rPr lang="en-US" sz="2000" dirty="0" smtClean="0"/>
              <a:t>  </a:t>
            </a:r>
            <a:r>
              <a:rPr lang="en-US" sz="2000" dirty="0" err="1" smtClean="0">
                <a:solidFill>
                  <a:schemeClr val="accent3"/>
                </a:solidFill>
              </a:rPr>
              <a:t>ψ</a:t>
            </a:r>
            <a:r>
              <a:rPr lang="en-US" sz="2000" dirty="0" smtClean="0">
                <a:solidFill>
                  <a:schemeClr val="accent3"/>
                </a:solidFill>
              </a:rPr>
              <a:t>(u) = 1 </a:t>
            </a:r>
            <a:r>
              <a:rPr lang="en-US" sz="2000" dirty="0" err="1" smtClean="0"/>
              <a:t>iff</a:t>
            </a:r>
            <a:r>
              <a:rPr lang="en-US" sz="2000" dirty="0" smtClean="0">
                <a:solidFill>
                  <a:schemeClr val="accent3"/>
                </a:solidFill>
              </a:rPr>
              <a:t> N(u) = 1</a:t>
            </a:r>
            <a:endParaRPr lang="en-US" sz="2000" dirty="0">
              <a:solidFill>
                <a:schemeClr val="accent3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5334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886200" y="5334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010400" y="5334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343400" y="54102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cell</a:t>
            </a:r>
            <a:endParaRPr lang="en-US" dirty="0"/>
          </a:p>
        </p:txBody>
      </p:sp>
      <p:cxnSp>
        <p:nvCxnSpPr>
          <p:cNvPr id="13" name="Straight Connector 12"/>
          <p:cNvCxnSpPr>
            <a:stCxn id="6" idx="0"/>
            <a:endCxn id="6" idx="2"/>
          </p:cNvCxnSpPr>
          <p:nvPr/>
        </p:nvCxnSpPr>
        <p:spPr>
          <a:xfrm>
            <a:off x="14859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905000" y="5334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2000" y="5410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1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52400" y="54218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</a:t>
            </a:r>
            <a:endParaRPr lang="en-US" sz="2000" dirty="0"/>
          </a:p>
        </p:txBody>
      </p:sp>
      <p:sp>
        <p:nvSpPr>
          <p:cNvPr id="20" name="Rectangle 19"/>
          <p:cNvSpPr/>
          <p:nvPr/>
        </p:nvSpPr>
        <p:spPr>
          <a:xfrm>
            <a:off x="685800" y="4114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8194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2" name="TextBox 21"/>
          <p:cNvSpPr txBox="1"/>
          <p:nvPr/>
        </p:nvSpPr>
        <p:spPr>
          <a:xfrm>
            <a:off x="6019800" y="4114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3" name="Rectangle 22"/>
          <p:cNvSpPr/>
          <p:nvPr/>
        </p:nvSpPr>
        <p:spPr>
          <a:xfrm>
            <a:off x="685800" y="41148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3886200" y="4114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010400" y="41148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62000" y="4191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</a:t>
            </a:r>
            <a:r>
              <a:rPr lang="en-US" baseline="-25000" dirty="0" err="1" smtClean="0"/>
              <a:t>start</a:t>
            </a:r>
            <a:r>
              <a:rPr lang="en-US" dirty="0" smtClean="0"/>
              <a:t>     u</a:t>
            </a:r>
            <a:r>
              <a:rPr lang="en-US" baseline="-25000" dirty="0" smtClean="0"/>
              <a:t>1</a:t>
            </a:r>
            <a:r>
              <a:rPr lang="en-US" dirty="0" smtClean="0"/>
              <a:t>    0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52400" y="4202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2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14478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1905000" y="4114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762000" y="1905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895600" y="190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35" name="TextBox 34"/>
          <p:cNvSpPr txBox="1"/>
          <p:nvPr/>
        </p:nvSpPr>
        <p:spPr>
          <a:xfrm>
            <a:off x="6096000" y="190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36" name="Rectangle 35"/>
          <p:cNvSpPr/>
          <p:nvPr/>
        </p:nvSpPr>
        <p:spPr>
          <a:xfrm>
            <a:off x="3962400" y="190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7086600" y="1905000"/>
            <a:ext cx="1447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76200" y="19050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T(n)</a:t>
            </a:r>
            <a:endParaRPr lang="en-US" sz="2000" dirty="0"/>
          </a:p>
        </p:txBody>
      </p:sp>
      <p:sp>
        <p:nvSpPr>
          <p:cNvPr id="43" name="Rectangle 42"/>
          <p:cNvSpPr/>
          <p:nvPr/>
        </p:nvSpPr>
        <p:spPr>
          <a:xfrm>
            <a:off x="762000" y="1905000"/>
            <a:ext cx="16002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762000" y="19812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accept</a:t>
            </a:r>
            <a:r>
              <a:rPr lang="en-US" dirty="0" smtClean="0"/>
              <a:t>   o/p   1</a:t>
            </a:r>
            <a:endParaRPr lang="en-US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1447800" y="190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905000" y="190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191000" y="2310824"/>
            <a:ext cx="53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.</a:t>
            </a:r>
          </a:p>
          <a:p>
            <a:r>
              <a:rPr lang="en-US" sz="3200" dirty="0" smtClean="0"/>
              <a:t>.</a:t>
            </a:r>
          </a:p>
          <a:p>
            <a:r>
              <a:rPr lang="en-US" sz="3200" dirty="0"/>
              <a:t>.</a:t>
            </a:r>
            <a:endParaRPr lang="en-US" sz="32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609600" y="1295400"/>
            <a:ext cx="2971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Output of </a:t>
            </a:r>
            <a:r>
              <a:rPr lang="en-US" sz="2200" dirty="0" err="1" smtClean="0">
                <a:solidFill>
                  <a:schemeClr val="accent3"/>
                </a:solidFill>
              </a:rPr>
              <a:t>ψ</a:t>
            </a:r>
            <a:endParaRPr lang="en-US" sz="2200" dirty="0">
              <a:solidFill>
                <a:schemeClr val="accent3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1143000" y="16764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Isosceles Triangle 39"/>
          <p:cNvSpPr/>
          <p:nvPr/>
        </p:nvSpPr>
        <p:spPr>
          <a:xfrm>
            <a:off x="6858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Isosceles Triangle 46"/>
          <p:cNvSpPr/>
          <p:nvPr/>
        </p:nvSpPr>
        <p:spPr>
          <a:xfrm>
            <a:off x="17526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Isosceles Triangle 48"/>
          <p:cNvSpPr/>
          <p:nvPr/>
        </p:nvSpPr>
        <p:spPr>
          <a:xfrm>
            <a:off x="44958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Isosceles Triangle 49"/>
          <p:cNvSpPr/>
          <p:nvPr/>
        </p:nvSpPr>
        <p:spPr>
          <a:xfrm>
            <a:off x="7391400" y="26670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Isosceles Triangle 50"/>
          <p:cNvSpPr/>
          <p:nvPr/>
        </p:nvSpPr>
        <p:spPr>
          <a:xfrm>
            <a:off x="6858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Isosceles Triangle 51"/>
          <p:cNvSpPr/>
          <p:nvPr/>
        </p:nvSpPr>
        <p:spPr>
          <a:xfrm>
            <a:off x="44958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Isosceles Triangle 52"/>
          <p:cNvSpPr/>
          <p:nvPr/>
        </p:nvSpPr>
        <p:spPr>
          <a:xfrm>
            <a:off x="73152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Isosceles Triangle 53"/>
          <p:cNvSpPr/>
          <p:nvPr/>
        </p:nvSpPr>
        <p:spPr>
          <a:xfrm>
            <a:off x="1752600" y="4800600"/>
            <a:ext cx="914400" cy="304800"/>
          </a:xfrm>
          <a:prstGeom prst="triangl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1600200" y="58674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2819400" y="5867400"/>
            <a:ext cx="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200400" y="5741313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58" name="TextBox 57"/>
          <p:cNvSpPr txBox="1"/>
          <p:nvPr/>
        </p:nvSpPr>
        <p:spPr>
          <a:xfrm>
            <a:off x="1219200" y="6274713"/>
            <a:ext cx="2971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Input </a:t>
            </a:r>
            <a:r>
              <a:rPr lang="en-US" sz="2200" b="1" dirty="0" smtClean="0">
                <a:solidFill>
                  <a:srgbClr val="C32D2E"/>
                </a:solidFill>
              </a:rPr>
              <a:t>u</a:t>
            </a:r>
            <a:r>
              <a:rPr lang="en-US" sz="2200" dirty="0" smtClean="0"/>
              <a:t>-variables of </a:t>
            </a:r>
            <a:r>
              <a:rPr lang="en-US" sz="2200" dirty="0" err="1" smtClean="0">
                <a:solidFill>
                  <a:schemeClr val="accent3"/>
                </a:solidFill>
              </a:rPr>
              <a:t>ψ</a:t>
            </a:r>
            <a:endParaRPr lang="en-US" sz="22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948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Recall Steps 1 and 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b="1" dirty="0" smtClean="0">
                <a:solidFill>
                  <a:schemeClr val="accent4"/>
                </a:solidFill>
              </a:rPr>
              <a:t>Step 1</a:t>
            </a:r>
            <a:r>
              <a:rPr lang="en-US" sz="2800" dirty="0" smtClean="0">
                <a:solidFill>
                  <a:schemeClr val="accent4"/>
                </a:solidFill>
              </a:rPr>
              <a:t>.</a:t>
            </a:r>
            <a:r>
              <a:rPr lang="en-US" sz="2800" dirty="0" smtClean="0"/>
              <a:t>  Let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be a deterministic TM that runs in time </a:t>
            </a:r>
            <a:r>
              <a:rPr lang="en-US" sz="2800" dirty="0" smtClean="0">
                <a:solidFill>
                  <a:srgbClr val="CC0000"/>
                </a:solidFill>
              </a:rPr>
              <a:t>T(n)</a:t>
            </a:r>
            <a:r>
              <a:rPr lang="en-US" sz="2800" dirty="0" smtClean="0"/>
              <a:t> </a:t>
            </a:r>
            <a:r>
              <a:rPr lang="en-US" sz="2800" dirty="0"/>
              <a:t>on every input </a:t>
            </a:r>
            <a:r>
              <a:rPr lang="en-US" sz="2800" dirty="0">
                <a:solidFill>
                  <a:srgbClr val="CC0000"/>
                </a:solidFill>
              </a:rPr>
              <a:t>u</a:t>
            </a:r>
            <a:r>
              <a:rPr lang="en-US" sz="2800" dirty="0"/>
              <a:t> of length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/>
              <a:t>, and outputs </a:t>
            </a:r>
            <a:r>
              <a:rPr lang="en-US" sz="2800" dirty="0">
                <a:solidFill>
                  <a:srgbClr val="CC0000"/>
                </a:solidFill>
              </a:rPr>
              <a:t>0</a:t>
            </a:r>
            <a:r>
              <a:rPr lang="en-US" sz="2800" dirty="0"/>
              <a:t>/</a:t>
            </a:r>
            <a:r>
              <a:rPr lang="en-US" sz="2800" dirty="0">
                <a:solidFill>
                  <a:srgbClr val="CC0000"/>
                </a:solidFill>
              </a:rPr>
              <a:t>1</a:t>
            </a:r>
            <a:r>
              <a:rPr lang="en-US" sz="2800" dirty="0" smtClean="0"/>
              <a:t>. Then,    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smtClean="0"/>
              <a:t>There’s a </a:t>
            </a:r>
            <a:r>
              <a:rPr lang="en-US" sz="2800" dirty="0" err="1" smtClean="0"/>
              <a:t>boolean</a:t>
            </a:r>
            <a:r>
              <a:rPr lang="en-US" sz="2800" dirty="0" smtClean="0"/>
              <a:t> circuit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dirty="0"/>
              <a:t> </a:t>
            </a:r>
            <a:r>
              <a:rPr lang="en-US" sz="2800" dirty="0" smtClean="0"/>
              <a:t>of size </a:t>
            </a:r>
            <a:r>
              <a:rPr lang="en-US" sz="2800" i="1" dirty="0" smtClean="0">
                <a:solidFill>
                  <a:srgbClr val="CC0000"/>
                </a:solidFill>
              </a:rPr>
              <a:t>poly</a:t>
            </a:r>
            <a:r>
              <a:rPr lang="en-US" sz="2800" dirty="0" smtClean="0">
                <a:solidFill>
                  <a:srgbClr val="CC0000"/>
                </a:solidFill>
              </a:rPr>
              <a:t>(T(n))</a:t>
            </a:r>
            <a:r>
              <a:rPr lang="en-US" sz="2800" dirty="0" smtClean="0"/>
              <a:t> such that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(u) = 1 </a:t>
            </a:r>
            <a:r>
              <a:rPr lang="en-US" sz="2800" dirty="0" smtClean="0"/>
              <a:t>if and only if </a:t>
            </a:r>
            <a:r>
              <a:rPr lang="en-US" sz="2800" dirty="0" smtClean="0">
                <a:solidFill>
                  <a:srgbClr val="CC0000"/>
                </a:solidFill>
              </a:rPr>
              <a:t>N(u) =1</a:t>
            </a:r>
            <a:r>
              <a:rPr lang="en-US" sz="2800" dirty="0" smtClean="0"/>
              <a:t>.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err="1">
                <a:solidFill>
                  <a:schemeClr val="accent3"/>
                </a:solidFill>
              </a:rPr>
              <a:t>ψ</a:t>
            </a:r>
            <a:r>
              <a:rPr lang="en-US" sz="2800" dirty="0" smtClean="0"/>
              <a:t> </a:t>
            </a:r>
            <a:r>
              <a:rPr lang="en-US" sz="2800" dirty="0"/>
              <a:t>is computable in time </a:t>
            </a:r>
            <a:r>
              <a:rPr lang="en-US" sz="2800" i="1" dirty="0">
                <a:solidFill>
                  <a:srgbClr val="CC0000"/>
                </a:solidFill>
              </a:rPr>
              <a:t>poly(T(n))</a:t>
            </a:r>
            <a:r>
              <a:rPr lang="en-US" sz="2800" dirty="0"/>
              <a:t>.</a:t>
            </a:r>
          </a:p>
          <a:p>
            <a:pPr marL="82296" indent="0" algn="just">
              <a:buNone/>
            </a:pPr>
            <a:endParaRPr lang="en-US" sz="2800" dirty="0" smtClean="0"/>
          </a:p>
          <a:p>
            <a:pPr marL="82296" indent="0" algn="just">
              <a:buNone/>
            </a:pPr>
            <a:r>
              <a:rPr lang="en-US" sz="2800" dirty="0"/>
              <a:t> </a:t>
            </a:r>
            <a:endParaRPr lang="en-US" sz="2800" dirty="0" smtClean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Step 2. </a:t>
            </a:r>
            <a:r>
              <a:rPr lang="en-US" sz="2800" dirty="0" smtClean="0">
                <a:solidFill>
                  <a:srgbClr val="000000"/>
                </a:solidFill>
              </a:rPr>
              <a:t>“</a:t>
            </a:r>
            <a:r>
              <a:rPr lang="en-US" sz="2800" dirty="0" smtClean="0"/>
              <a:t>Convert” circuit </a:t>
            </a:r>
            <a:r>
              <a:rPr lang="en-US" sz="2800" dirty="0" err="1" smtClean="0">
                <a:solidFill>
                  <a:schemeClr val="accent3"/>
                </a:solidFill>
              </a:rPr>
              <a:t>ψ</a:t>
            </a:r>
            <a:r>
              <a:rPr lang="en-US" sz="2800" dirty="0" smtClean="0"/>
              <a:t> to a 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efficiently by introducing </a:t>
            </a:r>
            <a:r>
              <a:rPr lang="en-US" sz="2800" u="sng" dirty="0" smtClean="0">
                <a:solidFill>
                  <a:srgbClr val="000000"/>
                </a:solidFill>
              </a:rPr>
              <a:t>auxiliary variables</a:t>
            </a:r>
            <a:r>
              <a:rPr lang="en-US" sz="2800" dirty="0" smtClean="0"/>
              <a:t>.</a:t>
            </a:r>
          </a:p>
          <a:p>
            <a:pPr marL="82296" indent="0" algn="just">
              <a:buNone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022156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2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85800" y="3733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019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6" name="Rectangle 25"/>
          <p:cNvSpPr/>
          <p:nvPr/>
        </p:nvSpPr>
        <p:spPr>
          <a:xfrm>
            <a:off x="3886200" y="3733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343400" y="43550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j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62400" y="3810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i,j</a:t>
            </a:r>
            <a:r>
              <a:rPr lang="en-US" dirty="0" smtClean="0"/>
              <a:t>      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i,j</a:t>
            </a:r>
            <a:r>
              <a:rPr lang="en-US" dirty="0" smtClean="0"/>
              <a:t>    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i,j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52400" y="3821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28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45720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1054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371600" y="1600200"/>
            <a:ext cx="609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/>
              <a:t>Think of </a:t>
            </a:r>
            <a:r>
              <a:rPr lang="en-US" sz="24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 smtClean="0">
                <a:solidFill>
                  <a:srgbClr val="CC0000"/>
                </a:solidFill>
              </a:rPr>
              <a:t>, </a:t>
            </a:r>
            <a:r>
              <a:rPr lang="en-US" sz="2400" dirty="0" err="1" smtClean="0">
                <a:solidFill>
                  <a:srgbClr val="CC0000"/>
                </a:solidFill>
              </a:rPr>
              <a:t>b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and the bits of </a:t>
            </a:r>
            <a:r>
              <a:rPr lang="en-US" sz="2400" dirty="0" err="1" smtClean="0">
                <a:solidFill>
                  <a:srgbClr val="CC0000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/>
              <a:t> </a:t>
            </a:r>
            <a:r>
              <a:rPr lang="en-US" sz="2400" dirty="0" smtClean="0"/>
              <a:t>as </a:t>
            </a:r>
            <a:r>
              <a:rPr lang="en-US" sz="2400" u="sng" dirty="0" smtClean="0"/>
              <a:t>formal </a:t>
            </a:r>
            <a:r>
              <a:rPr lang="en-US" sz="2400" u="sng" dirty="0" err="1" smtClean="0"/>
              <a:t>boolean</a:t>
            </a:r>
            <a:r>
              <a:rPr lang="en-US" sz="2400" u="sng" dirty="0" smtClean="0"/>
              <a:t> variables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200400" y="2362200"/>
            <a:ext cx="99060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343400" y="27432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uxiliary variables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779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2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85800" y="3733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019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6" name="Rectangle 25"/>
          <p:cNvSpPr/>
          <p:nvPr/>
        </p:nvSpPr>
        <p:spPr>
          <a:xfrm>
            <a:off x="3886200" y="3733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343400" y="43550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j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62400" y="3810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i,j</a:t>
            </a:r>
            <a:r>
              <a:rPr lang="en-US" dirty="0" smtClean="0"/>
              <a:t>      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i,j</a:t>
            </a:r>
            <a:r>
              <a:rPr lang="en-US" dirty="0" smtClean="0"/>
              <a:t>    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i,j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52400" y="3821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28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45720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1054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371600" y="1371600"/>
            <a:ext cx="6096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>
                <a:solidFill>
                  <a:srgbClr val="008000"/>
                </a:solidFill>
              </a:rPr>
              <a:t>Locality of computation:  </a:t>
            </a:r>
            <a:r>
              <a:rPr lang="en-US" sz="2400" dirty="0" smtClean="0"/>
              <a:t>The variables </a:t>
            </a:r>
            <a:r>
              <a:rPr lang="en-US" sz="2400" dirty="0" err="1" smtClean="0">
                <a:solidFill>
                  <a:srgbClr val="CC0000"/>
                </a:solidFill>
              </a:rPr>
              <a:t>h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 smtClean="0">
                <a:solidFill>
                  <a:srgbClr val="CC0000"/>
                </a:solidFill>
              </a:rPr>
              <a:t>, </a:t>
            </a:r>
            <a:r>
              <a:rPr lang="en-US" sz="2400" dirty="0" err="1" smtClean="0">
                <a:solidFill>
                  <a:srgbClr val="CC0000"/>
                </a:solidFill>
              </a:rPr>
              <a:t>b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and </a:t>
            </a:r>
            <a:r>
              <a:rPr lang="en-US" sz="2400" dirty="0" err="1" smtClean="0">
                <a:solidFill>
                  <a:srgbClr val="CC0000"/>
                </a:solidFill>
              </a:rPr>
              <a:t>q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i,j</a:t>
            </a:r>
            <a:r>
              <a:rPr lang="en-US" sz="2400" dirty="0" smtClean="0"/>
              <a:t> depend only on the variables </a:t>
            </a:r>
            <a:endParaRPr lang="en-US" sz="2200" dirty="0" smtClean="0"/>
          </a:p>
          <a:p>
            <a:pPr marL="800100" lvl="1" indent="-342900">
              <a:buFont typeface="Wingdings" charset="2"/>
              <a:buChar char="Ø"/>
            </a:pPr>
            <a:r>
              <a:rPr lang="en-US" sz="2400" dirty="0" smtClean="0">
                <a:solidFill>
                  <a:srgbClr val="CC0000"/>
                </a:solidFill>
              </a:rPr>
              <a:t>h</a:t>
            </a:r>
            <a:r>
              <a:rPr lang="en-US" sz="2400" baseline="-25000" dirty="0" smtClean="0">
                <a:solidFill>
                  <a:srgbClr val="CC0000"/>
                </a:solidFill>
              </a:rPr>
              <a:t>i-1,j-1 </a:t>
            </a:r>
            <a:r>
              <a:rPr lang="en-US" sz="2400" dirty="0" smtClean="0">
                <a:solidFill>
                  <a:srgbClr val="CC0000"/>
                </a:solidFill>
              </a:rPr>
              <a:t>,  b</a:t>
            </a:r>
            <a:r>
              <a:rPr lang="en-US" sz="2400" baseline="-25000" dirty="0" smtClean="0">
                <a:solidFill>
                  <a:srgbClr val="CC0000"/>
                </a:solidFill>
              </a:rPr>
              <a:t>i-1,j-1 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baseline="-25000" dirty="0" smtClean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q</a:t>
            </a:r>
            <a:r>
              <a:rPr lang="en-US" sz="2400" baseline="-25000" dirty="0" smtClean="0">
                <a:solidFill>
                  <a:srgbClr val="CC0000"/>
                </a:solidFill>
              </a:rPr>
              <a:t>i-1,j-1</a:t>
            </a:r>
            <a:r>
              <a:rPr lang="en-US" sz="2400" dirty="0" smtClean="0">
                <a:solidFill>
                  <a:srgbClr val="CC0000"/>
                </a:solidFill>
              </a:rPr>
              <a:t> ,</a:t>
            </a:r>
          </a:p>
          <a:p>
            <a:pPr marL="800100" lvl="1" indent="-342900"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h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 </a:t>
            </a:r>
            <a:r>
              <a:rPr lang="en-US" sz="2400" dirty="0" smtClean="0">
                <a:solidFill>
                  <a:srgbClr val="CC0000"/>
                </a:solidFill>
              </a:rPr>
              <a:t>,  b</a:t>
            </a:r>
            <a:r>
              <a:rPr lang="en-US" sz="2400" baseline="-25000" dirty="0" smtClean="0">
                <a:solidFill>
                  <a:srgbClr val="CC0000"/>
                </a:solidFill>
              </a:rPr>
              <a:t>i</a:t>
            </a:r>
            <a:r>
              <a:rPr lang="en-US" sz="2400" baseline="-25000" dirty="0">
                <a:solidFill>
                  <a:srgbClr val="CC0000"/>
                </a:solidFill>
              </a:rPr>
              <a:t>-1</a:t>
            </a:r>
            <a:r>
              <a:rPr lang="en-US" sz="2400" baseline="-25000" dirty="0" smtClean="0">
                <a:solidFill>
                  <a:srgbClr val="CC0000"/>
                </a:solidFill>
              </a:rPr>
              <a:t>,j 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baseline="-25000" dirty="0" smtClean="0">
                <a:solidFill>
                  <a:srgbClr val="CC0000"/>
                </a:solidFill>
              </a:rPr>
              <a:t>  </a:t>
            </a:r>
            <a:r>
              <a:rPr lang="en-US" sz="2400" dirty="0">
                <a:solidFill>
                  <a:srgbClr val="CC0000"/>
                </a:solidFill>
              </a:rPr>
              <a:t>q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</a:t>
            </a:r>
            <a:r>
              <a:rPr lang="en-US" sz="2400" dirty="0" smtClean="0">
                <a:solidFill>
                  <a:srgbClr val="CC0000"/>
                </a:solidFill>
              </a:rPr>
              <a:t> , </a:t>
            </a:r>
            <a:r>
              <a:rPr lang="en-US" sz="2400" dirty="0" smtClean="0"/>
              <a:t>and</a:t>
            </a:r>
          </a:p>
          <a:p>
            <a:pPr marL="800100" lvl="1" indent="-342900"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h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j+1 </a:t>
            </a:r>
            <a:r>
              <a:rPr lang="en-US" sz="2400" dirty="0">
                <a:solidFill>
                  <a:srgbClr val="CC0000"/>
                </a:solidFill>
              </a:rPr>
              <a:t>,  b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j+1 </a:t>
            </a:r>
            <a:r>
              <a:rPr lang="en-US" sz="2400" dirty="0">
                <a:solidFill>
                  <a:srgbClr val="CC0000"/>
                </a:solidFill>
              </a:rPr>
              <a:t>,</a:t>
            </a:r>
            <a:r>
              <a:rPr lang="en-US" sz="2400" baseline="-25000" dirty="0">
                <a:solidFill>
                  <a:srgbClr val="CC0000"/>
                </a:solidFill>
              </a:rPr>
              <a:t>  </a:t>
            </a:r>
            <a:r>
              <a:rPr lang="en-US" sz="2400" dirty="0">
                <a:solidFill>
                  <a:srgbClr val="CC0000"/>
                </a:solidFill>
              </a:rPr>
              <a:t>q</a:t>
            </a:r>
            <a:r>
              <a:rPr lang="en-US" sz="2400" baseline="-25000" dirty="0">
                <a:solidFill>
                  <a:srgbClr val="CC0000"/>
                </a:solidFill>
              </a:rPr>
              <a:t>i-1,</a:t>
            </a:r>
            <a:r>
              <a:rPr lang="en-US" sz="2400" baseline="-25000" dirty="0" smtClean="0">
                <a:solidFill>
                  <a:srgbClr val="CC0000"/>
                </a:solidFill>
              </a:rPr>
              <a:t>j+1</a:t>
            </a:r>
            <a:endParaRPr lang="en-US" sz="2400" dirty="0">
              <a:solidFill>
                <a:srgbClr val="CC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62000" y="5715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848600" y="571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Rectangle 14"/>
          <p:cNvSpPr/>
          <p:nvPr/>
        </p:nvSpPr>
        <p:spPr>
          <a:xfrm>
            <a:off x="3962400" y="571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4196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j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38600" y="5791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</a:t>
            </a:r>
            <a:r>
              <a:rPr lang="en-US" dirty="0" smtClean="0"/>
              <a:t>    b</a:t>
            </a:r>
            <a:r>
              <a:rPr lang="en-US" baseline="-25000" dirty="0" smtClean="0"/>
              <a:t>i-1,j   </a:t>
            </a:r>
            <a:r>
              <a:rPr lang="en-US" dirty="0" smtClean="0"/>
              <a:t> h</a:t>
            </a:r>
            <a:r>
              <a:rPr lang="en-US" baseline="-25000" dirty="0" smtClean="0"/>
              <a:t>i-1,j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52400" y="5802868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i-1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1295400" y="571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4572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1816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286000" y="571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286000" y="5791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i-1,j-1</a:t>
            </a:r>
            <a:r>
              <a:rPr lang="en-US" dirty="0" smtClean="0"/>
              <a:t> b</a:t>
            </a:r>
            <a:r>
              <a:rPr lang="en-US" baseline="-25000" dirty="0" smtClean="0"/>
              <a:t>i-1,j-1  </a:t>
            </a:r>
            <a:r>
              <a:rPr lang="en-US" dirty="0" smtClean="0"/>
              <a:t>h</a:t>
            </a:r>
            <a:r>
              <a:rPr lang="en-US" baseline="-25000" dirty="0" smtClean="0"/>
              <a:t>i-1,j-1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3429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8956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5638800" y="5715000"/>
            <a:ext cx="1828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638800" y="57912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i-1,j+1</a:t>
            </a:r>
            <a:r>
              <a:rPr lang="en-US" dirty="0" smtClean="0"/>
              <a:t> b</a:t>
            </a:r>
            <a:r>
              <a:rPr lang="en-US" baseline="-25000" dirty="0" smtClean="0"/>
              <a:t>i-1,j+1   </a:t>
            </a:r>
            <a:r>
              <a:rPr lang="en-US" dirty="0" smtClean="0"/>
              <a:t>h</a:t>
            </a:r>
            <a:r>
              <a:rPr lang="en-US" baseline="-25000" dirty="0" smtClean="0"/>
              <a:t>i-1,j+1</a:t>
            </a:r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62484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858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7432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j-1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2484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j+1</a:t>
            </a:r>
            <a:endParaRPr lang="en-US" dirty="0"/>
          </a:p>
        </p:txBody>
      </p:sp>
      <p:sp>
        <p:nvSpPr>
          <p:cNvPr id="4" name="Left Brace 3"/>
          <p:cNvSpPr/>
          <p:nvPr/>
        </p:nvSpPr>
        <p:spPr>
          <a:xfrm rot="16200000">
            <a:off x="30480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Left Brace 40"/>
          <p:cNvSpPr/>
          <p:nvPr/>
        </p:nvSpPr>
        <p:spPr>
          <a:xfrm rot="16200000">
            <a:off x="47625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Left Brace 41"/>
          <p:cNvSpPr/>
          <p:nvPr/>
        </p:nvSpPr>
        <p:spPr>
          <a:xfrm rot="16200000">
            <a:off x="65532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124200" y="4572000"/>
            <a:ext cx="1143000" cy="9144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648200" y="4724400"/>
            <a:ext cx="0" cy="6858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029200" y="4572000"/>
            <a:ext cx="1295400" cy="9144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3962400" y="54864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5638800" y="5486400"/>
            <a:ext cx="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6239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Hence,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 </a:t>
            </a:r>
            <a:r>
              <a:rPr lang="en-US" sz="2800" dirty="0" err="1" smtClean="0">
                <a:solidFill>
                  <a:srgbClr val="CC0000"/>
                </a:solidFill>
              </a:rPr>
              <a:t>b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dirty="0" smtClean="0">
                <a:solidFill>
                  <a:srgbClr val="000000"/>
                </a:solidFill>
              </a:rPr>
              <a:t> = </a:t>
            </a:r>
            <a:r>
              <a:rPr lang="en-US" sz="2800" dirty="0" err="1" smtClean="0">
                <a:solidFill>
                  <a:srgbClr val="CC0000"/>
                </a:solidFill>
              </a:rPr>
              <a:t>B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200" dirty="0">
                <a:solidFill>
                  <a:srgbClr val="CC0000"/>
                </a:solidFill>
              </a:rPr>
              <a:t>h</a:t>
            </a:r>
            <a:r>
              <a:rPr lang="en-US" sz="2200" baseline="-25000" dirty="0">
                <a:solidFill>
                  <a:srgbClr val="CC0000"/>
                </a:solidFill>
              </a:rPr>
              <a:t>i-1,j-1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i-1,j-1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i-1,j-1</a:t>
            </a:r>
            <a:r>
              <a:rPr lang="en-US" sz="2200" dirty="0">
                <a:solidFill>
                  <a:srgbClr val="CC0000"/>
                </a:solidFill>
              </a:rPr>
              <a:t> , h</a:t>
            </a:r>
            <a:r>
              <a:rPr lang="en-US" sz="2200" baseline="-25000" dirty="0">
                <a:solidFill>
                  <a:srgbClr val="CC0000"/>
                </a:solidFill>
              </a:rPr>
              <a:t>i-1,j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</a:t>
            </a:r>
            <a:r>
              <a:rPr lang="en-US" sz="2200" dirty="0">
                <a:solidFill>
                  <a:srgbClr val="CC0000"/>
                </a:solidFill>
              </a:rPr>
              <a:t> </a:t>
            </a:r>
            <a:r>
              <a:rPr lang="en-US" sz="2200" dirty="0" smtClean="0">
                <a:solidFill>
                  <a:srgbClr val="CC0000"/>
                </a:solidFill>
              </a:rPr>
              <a:t>, </a:t>
            </a:r>
            <a:r>
              <a:rPr lang="en-US" sz="2200" dirty="0">
                <a:solidFill>
                  <a:srgbClr val="CC0000"/>
                </a:solidFill>
              </a:rPr>
              <a:t>h</a:t>
            </a:r>
            <a:r>
              <a:rPr lang="en-US" sz="2200" baseline="-25000" dirty="0">
                <a:solidFill>
                  <a:srgbClr val="CC0000"/>
                </a:solidFill>
              </a:rPr>
              <a:t>i-1,j+1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i-1,j+1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i-1,j+1</a:t>
            </a:r>
            <a:r>
              <a:rPr lang="en-US" sz="2800" dirty="0" smtClean="0">
                <a:solidFill>
                  <a:srgbClr val="000000"/>
                </a:solidFill>
              </a:rPr>
              <a:t>)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 =</a:t>
            </a:r>
            <a:r>
              <a:rPr lang="en-US" sz="2800" dirty="0" smtClean="0">
                <a:solidFill>
                  <a:srgbClr val="000000"/>
                </a:solidFill>
              </a:rPr>
              <a:t> a fixed function of the arguments </a:t>
            </a:r>
            <a:r>
              <a:rPr lang="en-US" dirty="0" smtClean="0">
                <a:solidFill>
                  <a:srgbClr val="000000"/>
                </a:solidFill>
              </a:rPr>
              <a:t>depending only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    on</a:t>
            </a:r>
            <a:r>
              <a:rPr lang="en-US" dirty="0" smtClean="0">
                <a:solidFill>
                  <a:srgbClr val="CC0000"/>
                </a:solidFill>
              </a:rPr>
              <a:t> N’s </a:t>
            </a:r>
            <a:r>
              <a:rPr lang="en-US" dirty="0" smtClean="0"/>
              <a:t>transition function </a:t>
            </a:r>
            <a:r>
              <a:rPr lang="en-US" dirty="0" err="1" smtClean="0">
                <a:solidFill>
                  <a:srgbClr val="CC0000"/>
                </a:solidFill>
              </a:rPr>
              <a:t>δ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The above equality can be captured by a constant size CNF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 Also,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baseline="-250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easily computable from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δ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23394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Similarly</a:t>
            </a:r>
            <a:r>
              <a:rPr lang="en-US" sz="2800" dirty="0" smtClean="0">
                <a:solidFill>
                  <a:srgbClr val="000000"/>
                </a:solidFill>
              </a:rPr>
              <a:t>,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 </a:t>
            </a:r>
            <a:r>
              <a:rPr lang="en-US" sz="2800" dirty="0" err="1" smtClean="0">
                <a:solidFill>
                  <a:srgbClr val="CC0000"/>
                </a:solidFill>
              </a:rPr>
              <a:t>h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dirty="0" smtClean="0">
                <a:solidFill>
                  <a:srgbClr val="000000"/>
                </a:solidFill>
              </a:rPr>
              <a:t> = </a:t>
            </a:r>
            <a:r>
              <a:rPr lang="en-US" dirty="0" err="1">
                <a:solidFill>
                  <a:srgbClr val="CC0000"/>
                </a:solidFill>
              </a:rPr>
              <a:t>H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200" dirty="0">
                <a:solidFill>
                  <a:srgbClr val="CC0000"/>
                </a:solidFill>
              </a:rPr>
              <a:t>h</a:t>
            </a:r>
            <a:r>
              <a:rPr lang="en-US" sz="2200" baseline="-25000" dirty="0">
                <a:solidFill>
                  <a:srgbClr val="CC0000"/>
                </a:solidFill>
              </a:rPr>
              <a:t>i-1,j-1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i-1,j-1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i-1,j-1</a:t>
            </a:r>
            <a:r>
              <a:rPr lang="en-US" sz="2200" dirty="0">
                <a:solidFill>
                  <a:srgbClr val="CC0000"/>
                </a:solidFill>
              </a:rPr>
              <a:t> , h</a:t>
            </a:r>
            <a:r>
              <a:rPr lang="en-US" sz="2200" baseline="-25000" dirty="0">
                <a:solidFill>
                  <a:srgbClr val="CC0000"/>
                </a:solidFill>
              </a:rPr>
              <a:t>i-1,j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</a:t>
            </a:r>
            <a:r>
              <a:rPr lang="en-US" sz="2200" dirty="0">
                <a:solidFill>
                  <a:srgbClr val="CC0000"/>
                </a:solidFill>
              </a:rPr>
              <a:t> </a:t>
            </a:r>
            <a:r>
              <a:rPr lang="en-US" sz="2200" dirty="0" smtClean="0">
                <a:solidFill>
                  <a:srgbClr val="CC0000"/>
                </a:solidFill>
              </a:rPr>
              <a:t>, </a:t>
            </a:r>
            <a:r>
              <a:rPr lang="en-US" sz="2200" dirty="0">
                <a:solidFill>
                  <a:srgbClr val="CC0000"/>
                </a:solidFill>
              </a:rPr>
              <a:t>h</a:t>
            </a:r>
            <a:r>
              <a:rPr lang="en-US" sz="2200" baseline="-25000" dirty="0">
                <a:solidFill>
                  <a:srgbClr val="CC0000"/>
                </a:solidFill>
              </a:rPr>
              <a:t>i-1,j+1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i-1,j+1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i-1,j+1</a:t>
            </a:r>
            <a:r>
              <a:rPr lang="en-US" sz="2800" dirty="0" smtClean="0">
                <a:solidFill>
                  <a:srgbClr val="000000"/>
                </a:solidFill>
              </a:rPr>
              <a:t>)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 =</a:t>
            </a:r>
            <a:r>
              <a:rPr lang="en-US" sz="2800" dirty="0" smtClean="0">
                <a:solidFill>
                  <a:srgbClr val="000000"/>
                </a:solidFill>
              </a:rPr>
              <a:t> a fixed function of the arguments </a:t>
            </a:r>
            <a:r>
              <a:rPr lang="en-US" dirty="0" smtClean="0">
                <a:solidFill>
                  <a:srgbClr val="000000"/>
                </a:solidFill>
              </a:rPr>
              <a:t>depending only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    on</a:t>
            </a:r>
            <a:r>
              <a:rPr lang="en-US" dirty="0" smtClean="0">
                <a:solidFill>
                  <a:srgbClr val="CC0000"/>
                </a:solidFill>
              </a:rPr>
              <a:t> N’s </a:t>
            </a:r>
            <a:r>
              <a:rPr lang="en-US" dirty="0" smtClean="0"/>
              <a:t>transition function </a:t>
            </a:r>
            <a:r>
              <a:rPr lang="en-US" dirty="0" err="1" smtClean="0">
                <a:solidFill>
                  <a:srgbClr val="CC0000"/>
                </a:solidFill>
              </a:rPr>
              <a:t>δ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The above equality can be captured by a constant size CNF </a:t>
            </a:r>
            <a:r>
              <a:rPr lang="en-US" sz="2800" dirty="0" err="1" smtClean="0">
                <a:solidFill>
                  <a:srgbClr val="CC0000"/>
                </a:solidFill>
              </a:rPr>
              <a:t>Φ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 Also, </a:t>
            </a:r>
            <a:r>
              <a:rPr lang="en-US" sz="2800" dirty="0" err="1">
                <a:solidFill>
                  <a:srgbClr val="CC0000"/>
                </a:solidFill>
              </a:rPr>
              <a:t>Φ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</a:t>
            </a:r>
            <a:r>
              <a:rPr lang="en-US" sz="2800" baseline="-250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easily computable from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δ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953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Similarly</a:t>
            </a:r>
            <a:r>
              <a:rPr lang="en-US" sz="2800" dirty="0" smtClean="0">
                <a:solidFill>
                  <a:srgbClr val="000000"/>
                </a:solidFill>
              </a:rPr>
              <a:t>,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sz="2800" dirty="0" smtClean="0">
                <a:solidFill>
                  <a:srgbClr val="000000"/>
                </a:solidFill>
              </a:rPr>
              <a:t> = </a:t>
            </a:r>
            <a:r>
              <a:rPr lang="en-US" dirty="0" err="1" smtClean="0">
                <a:solidFill>
                  <a:srgbClr val="CC0000"/>
                </a:solidFill>
              </a:rPr>
              <a:t>C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sz="2800" dirty="0" smtClean="0">
                <a:solidFill>
                  <a:srgbClr val="000000"/>
                </a:solidFill>
              </a:rPr>
              <a:t>(</a:t>
            </a:r>
            <a:r>
              <a:rPr lang="en-US" sz="2200" dirty="0">
                <a:solidFill>
                  <a:srgbClr val="CC0000"/>
                </a:solidFill>
              </a:rPr>
              <a:t>h</a:t>
            </a:r>
            <a:r>
              <a:rPr lang="en-US" sz="2200" baseline="-25000" dirty="0">
                <a:solidFill>
                  <a:srgbClr val="CC0000"/>
                </a:solidFill>
              </a:rPr>
              <a:t>i-1,j-1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i-1,j-1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i-1,j-1</a:t>
            </a:r>
            <a:r>
              <a:rPr lang="en-US" sz="2200" dirty="0">
                <a:solidFill>
                  <a:srgbClr val="CC0000"/>
                </a:solidFill>
              </a:rPr>
              <a:t> , h</a:t>
            </a:r>
            <a:r>
              <a:rPr lang="en-US" sz="2200" baseline="-25000" dirty="0">
                <a:solidFill>
                  <a:srgbClr val="CC0000"/>
                </a:solidFill>
              </a:rPr>
              <a:t>i-1,j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</a:t>
            </a:r>
            <a:r>
              <a:rPr lang="en-US" sz="2200" dirty="0">
                <a:solidFill>
                  <a:srgbClr val="CC0000"/>
                </a:solidFill>
              </a:rPr>
              <a:t> </a:t>
            </a:r>
            <a:r>
              <a:rPr lang="en-US" sz="2200" dirty="0" smtClean="0">
                <a:solidFill>
                  <a:srgbClr val="CC0000"/>
                </a:solidFill>
              </a:rPr>
              <a:t>, </a:t>
            </a:r>
            <a:r>
              <a:rPr lang="en-US" sz="2200" dirty="0">
                <a:solidFill>
                  <a:srgbClr val="CC0000"/>
                </a:solidFill>
              </a:rPr>
              <a:t>h</a:t>
            </a:r>
            <a:r>
              <a:rPr lang="en-US" sz="2200" baseline="-25000" dirty="0">
                <a:solidFill>
                  <a:srgbClr val="CC0000"/>
                </a:solidFill>
              </a:rPr>
              <a:t>i-1,j+1 </a:t>
            </a:r>
            <a:r>
              <a:rPr lang="en-US" sz="2200" dirty="0">
                <a:solidFill>
                  <a:srgbClr val="CC0000"/>
                </a:solidFill>
              </a:rPr>
              <a:t>,  b</a:t>
            </a:r>
            <a:r>
              <a:rPr lang="en-US" sz="2200" baseline="-25000" dirty="0">
                <a:solidFill>
                  <a:srgbClr val="CC0000"/>
                </a:solidFill>
              </a:rPr>
              <a:t>i-1,j+1 </a:t>
            </a:r>
            <a:r>
              <a:rPr lang="en-US" sz="2200" dirty="0">
                <a:solidFill>
                  <a:srgbClr val="CC0000"/>
                </a:solidFill>
              </a:rPr>
              <a:t>,</a:t>
            </a:r>
            <a:r>
              <a:rPr lang="en-US" sz="2200" baseline="-25000" dirty="0">
                <a:solidFill>
                  <a:srgbClr val="CC0000"/>
                </a:solidFill>
              </a:rPr>
              <a:t>  </a:t>
            </a:r>
            <a:r>
              <a:rPr lang="en-US" sz="2200" dirty="0">
                <a:solidFill>
                  <a:srgbClr val="CC0000"/>
                </a:solidFill>
              </a:rPr>
              <a:t>q</a:t>
            </a:r>
            <a:r>
              <a:rPr lang="en-US" sz="2200" baseline="-25000" dirty="0">
                <a:solidFill>
                  <a:srgbClr val="CC0000"/>
                </a:solidFill>
              </a:rPr>
              <a:t>i-1,j+1</a:t>
            </a:r>
            <a:r>
              <a:rPr lang="en-US" sz="2800" dirty="0" smtClean="0">
                <a:solidFill>
                  <a:srgbClr val="000000"/>
                </a:solidFill>
              </a:rPr>
              <a:t>)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=</a:t>
            </a:r>
            <a:r>
              <a:rPr lang="en-US" sz="2800" dirty="0" smtClean="0">
                <a:solidFill>
                  <a:srgbClr val="000000"/>
                </a:solidFill>
              </a:rPr>
              <a:t> a fixed function of the arguments </a:t>
            </a:r>
            <a:r>
              <a:rPr lang="en-US" dirty="0" smtClean="0">
                <a:solidFill>
                  <a:srgbClr val="000000"/>
                </a:solidFill>
              </a:rPr>
              <a:t>depending only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          on</a:t>
            </a:r>
            <a:r>
              <a:rPr lang="en-US" dirty="0" smtClean="0">
                <a:solidFill>
                  <a:srgbClr val="CC0000"/>
                </a:solidFill>
              </a:rPr>
              <a:t> N’s </a:t>
            </a:r>
            <a:r>
              <a:rPr lang="en-US" dirty="0" smtClean="0"/>
              <a:t>transition function </a:t>
            </a:r>
            <a:r>
              <a:rPr lang="en-US" dirty="0" err="1" smtClean="0">
                <a:solidFill>
                  <a:srgbClr val="CC0000"/>
                </a:solidFill>
              </a:rPr>
              <a:t>δ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smtClean="0"/>
              <a:t>The above equality can be captured by a constant size CNF </a:t>
            </a:r>
            <a:r>
              <a:rPr lang="en-US" sz="2800" dirty="0" err="1" smtClean="0">
                <a:solidFill>
                  <a:srgbClr val="CC0000"/>
                </a:solidFill>
              </a:rPr>
              <a:t>θ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.  Also, </a:t>
            </a:r>
            <a:r>
              <a:rPr lang="en-US" sz="2800" dirty="0" err="1" smtClean="0">
                <a:solidFill>
                  <a:srgbClr val="CC0000"/>
                </a:solidFill>
              </a:rPr>
              <a:t>θ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ijk</a:t>
            </a:r>
            <a:r>
              <a:rPr lang="en-US" sz="2800" baseline="-250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is easily computable from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δ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838200" y="1676400"/>
            <a:ext cx="23622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200400" y="1371600"/>
            <a:ext cx="4038600" cy="379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</a:t>
            </a:r>
            <a:r>
              <a:rPr lang="en-US" dirty="0" smtClean="0"/>
              <a:t>-</a:t>
            </a:r>
            <a:r>
              <a:rPr lang="en-US" dirty="0" err="1" smtClean="0"/>
              <a:t>th</a:t>
            </a:r>
            <a:r>
              <a:rPr lang="en-US" dirty="0" smtClean="0"/>
              <a:t> bit of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ij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where</a:t>
            </a:r>
            <a:r>
              <a:rPr lang="en-US" dirty="0" smtClean="0">
                <a:solidFill>
                  <a:srgbClr val="CC0000"/>
                </a:solidFill>
              </a:rPr>
              <a:t>  1  ≤  k  ≤  log |Q|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638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>
                <a:solidFill>
                  <a:srgbClr val="000000"/>
                </a:solidFill>
              </a:rPr>
              <a:t>Let </a:t>
            </a:r>
            <a:r>
              <a:rPr lang="en-US" dirty="0" err="1">
                <a:solidFill>
                  <a:srgbClr val="CC0000"/>
                </a:solidFill>
              </a:rPr>
              <a:t>λ</a:t>
            </a:r>
            <a:r>
              <a:rPr lang="en-US" dirty="0">
                <a:solidFill>
                  <a:srgbClr val="000000"/>
                </a:solidFill>
              </a:rPr>
              <a:t> be the conjunction of </a:t>
            </a:r>
            <a:r>
              <a:rPr lang="en-US" dirty="0" err="1">
                <a:solidFill>
                  <a:srgbClr val="CC0000"/>
                </a:solidFill>
              </a:rPr>
              <a:t>Ψ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, </a:t>
            </a:r>
            <a:r>
              <a:rPr lang="en-US" dirty="0" err="1">
                <a:solidFill>
                  <a:srgbClr val="CC0000"/>
                </a:solidFill>
              </a:rPr>
              <a:t>Φ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and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>
                <a:solidFill>
                  <a:srgbClr val="CC0000"/>
                </a:solidFill>
              </a:rPr>
              <a:t>θ</a:t>
            </a:r>
            <a:r>
              <a:rPr lang="en-US" baseline="-25000" dirty="0" err="1">
                <a:solidFill>
                  <a:srgbClr val="CC0000"/>
                </a:solidFill>
              </a:rPr>
              <a:t>ijk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for all </a:t>
            </a:r>
            <a:r>
              <a:rPr lang="en-US" dirty="0" smtClean="0">
                <a:solidFill>
                  <a:srgbClr val="000000"/>
                </a:solidFill>
              </a:rPr>
              <a:t>  </a:t>
            </a:r>
            <a:r>
              <a:rPr lang="en-US" dirty="0" err="1" smtClean="0">
                <a:solidFill>
                  <a:srgbClr val="CC0000"/>
                </a:solidFill>
              </a:rPr>
              <a:t>i</a:t>
            </a:r>
            <a:r>
              <a:rPr lang="en-US" dirty="0">
                <a:solidFill>
                  <a:srgbClr val="CC0000"/>
                </a:solidFill>
              </a:rPr>
              <a:t>, </a:t>
            </a:r>
            <a:r>
              <a:rPr lang="en-US" dirty="0" smtClean="0">
                <a:solidFill>
                  <a:srgbClr val="CC0000"/>
                </a:solidFill>
              </a:rPr>
              <a:t>j, k</a:t>
            </a:r>
            <a:r>
              <a:rPr lang="en-US" dirty="0">
                <a:solidFill>
                  <a:srgbClr val="CC0000"/>
                </a:solidFill>
              </a:rPr>
              <a:t>.  </a:t>
            </a:r>
            <a:endParaRPr lang="en-US" dirty="0" smtClean="0">
              <a:solidFill>
                <a:srgbClr val="CC0000"/>
              </a:solidFill>
            </a:endParaRPr>
          </a:p>
          <a:p>
            <a:pPr marL="1705356" lvl="7" indent="-342900" algn="just">
              <a:spcBef>
                <a:spcPts val="600"/>
              </a:spcBef>
              <a:buSzPct val="80000"/>
              <a:buFont typeface="Wingdings" charset="2"/>
              <a:buChar char="Ø"/>
            </a:pPr>
            <a:r>
              <a:rPr lang="en-US" sz="2400" dirty="0" err="1">
                <a:solidFill>
                  <a:srgbClr val="CC0000"/>
                </a:solidFill>
              </a:rPr>
              <a:t>i</a:t>
            </a:r>
            <a:r>
              <a:rPr lang="en-US" sz="2400" dirty="0">
                <a:solidFill>
                  <a:srgbClr val="CC0000"/>
                </a:solidFill>
              </a:rPr>
              <a:t> ∈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[1, T(n)]</a:t>
            </a:r>
            <a:r>
              <a:rPr lang="en-US" sz="2800" dirty="0">
                <a:solidFill>
                  <a:srgbClr val="CC0000"/>
                </a:solidFill>
              </a:rPr>
              <a:t> ,</a:t>
            </a:r>
          </a:p>
          <a:p>
            <a:pPr marL="1705356" lvl="7" indent="-342900" algn="just">
              <a:spcBef>
                <a:spcPts val="600"/>
              </a:spcBef>
              <a:buSzPct val="80000"/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j ∈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[1, T(n)] , </a:t>
            </a:r>
            <a:r>
              <a:rPr lang="en-US" sz="2400" dirty="0"/>
              <a:t>and</a:t>
            </a:r>
          </a:p>
          <a:p>
            <a:pPr marL="1705356" lvl="7" indent="-342900" algn="just">
              <a:spcBef>
                <a:spcPts val="600"/>
              </a:spcBef>
              <a:buSzPct val="80000"/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k ∈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[1, log |Q|]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err="1" smtClean="0">
                <a:solidFill>
                  <a:srgbClr val="CC0000"/>
                </a:solidFill>
              </a:rPr>
              <a:t>λ</a:t>
            </a:r>
            <a:r>
              <a:rPr lang="en-US" dirty="0" smtClean="0">
                <a:solidFill>
                  <a:srgbClr val="000000"/>
                </a:solidFill>
              </a:rPr>
              <a:t> is a CNF in the </a:t>
            </a:r>
            <a:r>
              <a:rPr lang="en-US" dirty="0" smtClean="0">
                <a:solidFill>
                  <a:schemeClr val="accent3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-variables and the auxiliary variables.  Size </a:t>
            </a:r>
            <a:r>
              <a:rPr lang="en-US" dirty="0">
                <a:solidFill>
                  <a:srgbClr val="000000"/>
                </a:solidFill>
              </a:rPr>
              <a:t>of </a:t>
            </a:r>
            <a:r>
              <a:rPr lang="en-US" dirty="0" err="1">
                <a:solidFill>
                  <a:srgbClr val="CC0000"/>
                </a:solidFill>
              </a:rPr>
              <a:t>λ</a:t>
            </a:r>
            <a:r>
              <a:rPr lang="en-US" dirty="0">
                <a:solidFill>
                  <a:srgbClr val="000000"/>
                </a:solidFill>
              </a:rPr>
              <a:t> is </a:t>
            </a:r>
            <a:r>
              <a:rPr lang="en-US" dirty="0">
                <a:solidFill>
                  <a:srgbClr val="CC0000"/>
                </a:solidFill>
              </a:rPr>
              <a:t>O(T(n)</a:t>
            </a:r>
            <a:r>
              <a:rPr lang="en-US" baseline="30000" dirty="0">
                <a:solidFill>
                  <a:srgbClr val="CC0000"/>
                </a:solidFill>
              </a:rPr>
              <a:t>2</a:t>
            </a:r>
            <a:r>
              <a:rPr lang="en-US" dirty="0">
                <a:solidFill>
                  <a:srgbClr val="CC0000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. </a:t>
            </a:r>
            <a:endParaRPr lang="en-US" dirty="0" smtClean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</a:t>
            </a: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983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>
                <a:solidFill>
                  <a:srgbClr val="000000"/>
                </a:solidFill>
              </a:rPr>
              <a:t>Let </a:t>
            </a:r>
            <a:r>
              <a:rPr lang="en-US" dirty="0" err="1">
                <a:solidFill>
                  <a:srgbClr val="CC0000"/>
                </a:solidFill>
              </a:rPr>
              <a:t>λ</a:t>
            </a:r>
            <a:r>
              <a:rPr lang="en-US" dirty="0">
                <a:solidFill>
                  <a:srgbClr val="000000"/>
                </a:solidFill>
              </a:rPr>
              <a:t> be the conjunction of </a:t>
            </a:r>
            <a:r>
              <a:rPr lang="en-US" dirty="0" err="1">
                <a:solidFill>
                  <a:srgbClr val="CC0000"/>
                </a:solidFill>
              </a:rPr>
              <a:t>Ψ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, </a:t>
            </a:r>
            <a:r>
              <a:rPr lang="en-US" dirty="0" err="1">
                <a:solidFill>
                  <a:srgbClr val="CC0000"/>
                </a:solidFill>
              </a:rPr>
              <a:t>Φ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and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>
                <a:solidFill>
                  <a:srgbClr val="CC0000"/>
                </a:solidFill>
              </a:rPr>
              <a:t>θ</a:t>
            </a:r>
            <a:r>
              <a:rPr lang="en-US" baseline="-25000" dirty="0" err="1">
                <a:solidFill>
                  <a:srgbClr val="CC0000"/>
                </a:solidFill>
              </a:rPr>
              <a:t>ijk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for all </a:t>
            </a:r>
            <a:r>
              <a:rPr lang="en-US" dirty="0" smtClean="0">
                <a:solidFill>
                  <a:srgbClr val="000000"/>
                </a:solidFill>
              </a:rPr>
              <a:t>  </a:t>
            </a:r>
            <a:r>
              <a:rPr lang="en-US" dirty="0" err="1" smtClean="0">
                <a:solidFill>
                  <a:srgbClr val="CC0000"/>
                </a:solidFill>
              </a:rPr>
              <a:t>i</a:t>
            </a:r>
            <a:r>
              <a:rPr lang="en-US" dirty="0">
                <a:solidFill>
                  <a:srgbClr val="CC0000"/>
                </a:solidFill>
              </a:rPr>
              <a:t>, </a:t>
            </a:r>
            <a:r>
              <a:rPr lang="en-US" dirty="0" smtClean="0">
                <a:solidFill>
                  <a:srgbClr val="CC0000"/>
                </a:solidFill>
              </a:rPr>
              <a:t>j, k</a:t>
            </a:r>
            <a:r>
              <a:rPr lang="en-US" dirty="0">
                <a:solidFill>
                  <a:srgbClr val="CC0000"/>
                </a:solidFill>
              </a:rPr>
              <a:t>.  </a:t>
            </a:r>
            <a:endParaRPr lang="en-US" dirty="0" smtClean="0">
              <a:solidFill>
                <a:srgbClr val="CC0000"/>
              </a:solidFill>
            </a:endParaRPr>
          </a:p>
          <a:p>
            <a:pPr marL="1705356" lvl="7" indent="-342900" algn="just">
              <a:spcBef>
                <a:spcPts val="600"/>
              </a:spcBef>
              <a:buSzPct val="80000"/>
              <a:buFont typeface="Wingdings" charset="2"/>
              <a:buChar char="Ø"/>
            </a:pPr>
            <a:r>
              <a:rPr lang="en-US" sz="2400" dirty="0" err="1">
                <a:solidFill>
                  <a:srgbClr val="CC0000"/>
                </a:solidFill>
              </a:rPr>
              <a:t>i</a:t>
            </a:r>
            <a:r>
              <a:rPr lang="en-US" sz="2400" dirty="0">
                <a:solidFill>
                  <a:srgbClr val="CC0000"/>
                </a:solidFill>
              </a:rPr>
              <a:t> ∈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[1, T(n)]</a:t>
            </a:r>
            <a:r>
              <a:rPr lang="en-US" sz="2800" dirty="0">
                <a:solidFill>
                  <a:srgbClr val="CC0000"/>
                </a:solidFill>
              </a:rPr>
              <a:t> ,</a:t>
            </a:r>
          </a:p>
          <a:p>
            <a:pPr marL="1705356" lvl="7" indent="-342900" algn="just">
              <a:spcBef>
                <a:spcPts val="600"/>
              </a:spcBef>
              <a:buSzPct val="80000"/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j ∈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[1, T(n)] , </a:t>
            </a:r>
            <a:r>
              <a:rPr lang="en-US" sz="2400" dirty="0"/>
              <a:t>and</a:t>
            </a:r>
          </a:p>
          <a:p>
            <a:pPr marL="1705356" lvl="7" indent="-342900" algn="just">
              <a:spcBef>
                <a:spcPts val="600"/>
              </a:spcBef>
              <a:buSzPct val="80000"/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k ∈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[1, log |Q|]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err="1" smtClean="0">
                <a:solidFill>
                  <a:srgbClr val="CC0000"/>
                </a:solidFill>
              </a:rPr>
              <a:t>λ</a:t>
            </a:r>
            <a:r>
              <a:rPr lang="en-US" dirty="0" smtClean="0">
                <a:solidFill>
                  <a:srgbClr val="000000"/>
                </a:solidFill>
              </a:rPr>
              <a:t> is a CNF in the </a:t>
            </a:r>
            <a:r>
              <a:rPr lang="en-US" dirty="0" smtClean="0">
                <a:solidFill>
                  <a:schemeClr val="accent3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-variables and the auxiliary variables.  Size </a:t>
            </a:r>
            <a:r>
              <a:rPr lang="en-US" dirty="0">
                <a:solidFill>
                  <a:srgbClr val="000000"/>
                </a:solidFill>
              </a:rPr>
              <a:t>of </a:t>
            </a:r>
            <a:r>
              <a:rPr lang="en-US" dirty="0" err="1">
                <a:solidFill>
                  <a:srgbClr val="CC0000"/>
                </a:solidFill>
              </a:rPr>
              <a:t>λ</a:t>
            </a:r>
            <a:r>
              <a:rPr lang="en-US" dirty="0">
                <a:solidFill>
                  <a:srgbClr val="000000"/>
                </a:solidFill>
              </a:rPr>
              <a:t> is </a:t>
            </a:r>
            <a:r>
              <a:rPr lang="en-US" dirty="0">
                <a:solidFill>
                  <a:srgbClr val="CC0000"/>
                </a:solidFill>
              </a:rPr>
              <a:t>O(T(n)</a:t>
            </a:r>
            <a:r>
              <a:rPr lang="en-US" baseline="30000" dirty="0">
                <a:solidFill>
                  <a:srgbClr val="CC0000"/>
                </a:solidFill>
              </a:rPr>
              <a:t>2</a:t>
            </a:r>
            <a:r>
              <a:rPr lang="en-US" dirty="0">
                <a:solidFill>
                  <a:srgbClr val="CC0000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. </a:t>
            </a:r>
            <a:endParaRPr lang="en-US" dirty="0" smtClean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/>
              <a:t>Define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dirty="0">
                <a:solidFill>
                  <a:srgbClr val="CC0000"/>
                </a:solidFill>
              </a:rPr>
              <a:t> = </a:t>
            </a:r>
            <a:r>
              <a:rPr lang="en-US" dirty="0" err="1">
                <a:solidFill>
                  <a:srgbClr val="CC0000"/>
                </a:solidFill>
              </a:rPr>
              <a:t>λ</a:t>
            </a:r>
            <a:r>
              <a:rPr lang="en-US" dirty="0">
                <a:solidFill>
                  <a:srgbClr val="CC0000"/>
                </a:solidFill>
              </a:rPr>
              <a:t> ∧ (</a:t>
            </a:r>
            <a:r>
              <a:rPr lang="en-US" dirty="0" err="1">
                <a:solidFill>
                  <a:srgbClr val="CC0000"/>
                </a:solidFill>
              </a:rPr>
              <a:t>b</a:t>
            </a:r>
            <a:r>
              <a:rPr lang="en-US" baseline="-25000" dirty="0" err="1">
                <a:solidFill>
                  <a:srgbClr val="CC0000"/>
                </a:solidFill>
              </a:rPr>
              <a:t>T</a:t>
            </a:r>
            <a:r>
              <a:rPr lang="en-US" baseline="-25000" dirty="0">
                <a:solidFill>
                  <a:srgbClr val="CC0000"/>
                </a:solidFill>
              </a:rPr>
              <a:t>(n),1</a:t>
            </a:r>
            <a:r>
              <a:rPr lang="en-US" dirty="0">
                <a:solidFill>
                  <a:srgbClr val="CC0000"/>
                </a:solidFill>
              </a:rPr>
              <a:t> = 1)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 smtClean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1686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>
                <a:solidFill>
                  <a:srgbClr val="000000"/>
                </a:solidFill>
              </a:rPr>
              <a:t>Let </a:t>
            </a:r>
            <a:r>
              <a:rPr lang="en-US" dirty="0" err="1">
                <a:solidFill>
                  <a:srgbClr val="CC0000"/>
                </a:solidFill>
              </a:rPr>
              <a:t>λ</a:t>
            </a:r>
            <a:r>
              <a:rPr lang="en-US" dirty="0">
                <a:solidFill>
                  <a:srgbClr val="000000"/>
                </a:solidFill>
              </a:rPr>
              <a:t> be the conjunction of </a:t>
            </a:r>
            <a:r>
              <a:rPr lang="en-US" dirty="0" err="1">
                <a:solidFill>
                  <a:srgbClr val="CC0000"/>
                </a:solidFill>
              </a:rPr>
              <a:t>Ψ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, </a:t>
            </a:r>
            <a:r>
              <a:rPr lang="en-US" dirty="0" err="1">
                <a:solidFill>
                  <a:srgbClr val="CC0000"/>
                </a:solidFill>
              </a:rPr>
              <a:t>Φ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and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>
                <a:solidFill>
                  <a:srgbClr val="CC0000"/>
                </a:solidFill>
              </a:rPr>
              <a:t>θ</a:t>
            </a:r>
            <a:r>
              <a:rPr lang="en-US" baseline="-25000" dirty="0" err="1">
                <a:solidFill>
                  <a:srgbClr val="CC0000"/>
                </a:solidFill>
              </a:rPr>
              <a:t>ijk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for all </a:t>
            </a:r>
            <a:r>
              <a:rPr lang="en-US" dirty="0" smtClean="0">
                <a:solidFill>
                  <a:srgbClr val="000000"/>
                </a:solidFill>
              </a:rPr>
              <a:t>  </a:t>
            </a:r>
            <a:r>
              <a:rPr lang="en-US" dirty="0" err="1" smtClean="0">
                <a:solidFill>
                  <a:srgbClr val="CC0000"/>
                </a:solidFill>
              </a:rPr>
              <a:t>i</a:t>
            </a:r>
            <a:r>
              <a:rPr lang="en-US" dirty="0">
                <a:solidFill>
                  <a:srgbClr val="CC0000"/>
                </a:solidFill>
              </a:rPr>
              <a:t>, </a:t>
            </a:r>
            <a:r>
              <a:rPr lang="en-US" dirty="0" smtClean="0">
                <a:solidFill>
                  <a:srgbClr val="CC0000"/>
                </a:solidFill>
              </a:rPr>
              <a:t>j, k</a:t>
            </a:r>
            <a:r>
              <a:rPr lang="en-US" dirty="0">
                <a:solidFill>
                  <a:srgbClr val="CC0000"/>
                </a:solidFill>
              </a:rPr>
              <a:t>.  </a:t>
            </a:r>
            <a:endParaRPr lang="en-US" dirty="0" smtClean="0">
              <a:solidFill>
                <a:srgbClr val="CC0000"/>
              </a:solidFill>
            </a:endParaRPr>
          </a:p>
          <a:p>
            <a:pPr marL="1705356" lvl="7" indent="-342900" algn="just">
              <a:spcBef>
                <a:spcPts val="600"/>
              </a:spcBef>
              <a:buSzPct val="80000"/>
              <a:buFont typeface="Wingdings" charset="2"/>
              <a:buChar char="Ø"/>
            </a:pPr>
            <a:r>
              <a:rPr lang="en-US" sz="2400" dirty="0" err="1">
                <a:solidFill>
                  <a:srgbClr val="CC0000"/>
                </a:solidFill>
              </a:rPr>
              <a:t>i</a:t>
            </a:r>
            <a:r>
              <a:rPr lang="en-US" sz="2400" dirty="0">
                <a:solidFill>
                  <a:srgbClr val="CC0000"/>
                </a:solidFill>
              </a:rPr>
              <a:t> ∈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[1, T(n)]</a:t>
            </a:r>
            <a:r>
              <a:rPr lang="en-US" sz="2800" dirty="0">
                <a:solidFill>
                  <a:srgbClr val="CC0000"/>
                </a:solidFill>
              </a:rPr>
              <a:t> ,</a:t>
            </a:r>
          </a:p>
          <a:p>
            <a:pPr marL="1705356" lvl="7" indent="-342900" algn="just">
              <a:spcBef>
                <a:spcPts val="600"/>
              </a:spcBef>
              <a:buSzPct val="80000"/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j ∈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[1, T(n)] , </a:t>
            </a:r>
            <a:r>
              <a:rPr lang="en-US" sz="2400" dirty="0"/>
              <a:t>and</a:t>
            </a:r>
          </a:p>
          <a:p>
            <a:pPr marL="1705356" lvl="7" indent="-342900" algn="just">
              <a:spcBef>
                <a:spcPts val="600"/>
              </a:spcBef>
              <a:buSzPct val="80000"/>
              <a:buFont typeface="Wingdings" charset="2"/>
              <a:buChar char="Ø"/>
            </a:pPr>
            <a:r>
              <a:rPr lang="en-US" sz="2400" dirty="0">
                <a:solidFill>
                  <a:srgbClr val="CC0000"/>
                </a:solidFill>
              </a:rPr>
              <a:t>k ∈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chemeClr val="accent3"/>
                </a:solidFill>
              </a:rPr>
              <a:t>[1, log |Q|]</a:t>
            </a:r>
            <a:r>
              <a:rPr lang="en-US" sz="2400" dirty="0">
                <a:solidFill>
                  <a:srgbClr val="CC0000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err="1" smtClean="0">
                <a:solidFill>
                  <a:srgbClr val="CC0000"/>
                </a:solidFill>
              </a:rPr>
              <a:t>λ</a:t>
            </a:r>
            <a:r>
              <a:rPr lang="en-US" dirty="0" smtClean="0">
                <a:solidFill>
                  <a:srgbClr val="000000"/>
                </a:solidFill>
              </a:rPr>
              <a:t> is a CNF in the </a:t>
            </a:r>
            <a:r>
              <a:rPr lang="en-US" dirty="0" smtClean="0">
                <a:solidFill>
                  <a:schemeClr val="accent3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-variables and the auxiliary variables.  Size </a:t>
            </a:r>
            <a:r>
              <a:rPr lang="en-US" dirty="0">
                <a:solidFill>
                  <a:srgbClr val="000000"/>
                </a:solidFill>
              </a:rPr>
              <a:t>of </a:t>
            </a:r>
            <a:r>
              <a:rPr lang="en-US" dirty="0" err="1">
                <a:solidFill>
                  <a:srgbClr val="CC0000"/>
                </a:solidFill>
              </a:rPr>
              <a:t>λ</a:t>
            </a:r>
            <a:r>
              <a:rPr lang="en-US" dirty="0">
                <a:solidFill>
                  <a:srgbClr val="000000"/>
                </a:solidFill>
              </a:rPr>
              <a:t> is </a:t>
            </a:r>
            <a:r>
              <a:rPr lang="en-US" dirty="0">
                <a:solidFill>
                  <a:srgbClr val="CC0000"/>
                </a:solidFill>
              </a:rPr>
              <a:t>O(T(n)</a:t>
            </a:r>
            <a:r>
              <a:rPr lang="en-US" baseline="30000" dirty="0">
                <a:solidFill>
                  <a:srgbClr val="CC0000"/>
                </a:solidFill>
              </a:rPr>
              <a:t>2</a:t>
            </a:r>
            <a:r>
              <a:rPr lang="en-US" dirty="0">
                <a:solidFill>
                  <a:srgbClr val="CC0000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. </a:t>
            </a:r>
            <a:endParaRPr lang="en-US" dirty="0" smtClean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/>
              <a:t>Define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dirty="0">
                <a:solidFill>
                  <a:srgbClr val="CC0000"/>
                </a:solidFill>
              </a:rPr>
              <a:t> = </a:t>
            </a:r>
            <a:r>
              <a:rPr lang="en-US" dirty="0" err="1">
                <a:solidFill>
                  <a:srgbClr val="CC0000"/>
                </a:solidFill>
              </a:rPr>
              <a:t>λ</a:t>
            </a:r>
            <a:r>
              <a:rPr lang="en-US" dirty="0">
                <a:solidFill>
                  <a:srgbClr val="CC0000"/>
                </a:solidFill>
              </a:rPr>
              <a:t> ∧ (</a:t>
            </a:r>
            <a:r>
              <a:rPr lang="en-US" dirty="0" err="1">
                <a:solidFill>
                  <a:srgbClr val="CC0000"/>
                </a:solidFill>
              </a:rPr>
              <a:t>b</a:t>
            </a:r>
            <a:r>
              <a:rPr lang="en-US" baseline="-25000" dirty="0" err="1">
                <a:solidFill>
                  <a:srgbClr val="CC0000"/>
                </a:solidFill>
              </a:rPr>
              <a:t>T</a:t>
            </a:r>
            <a:r>
              <a:rPr lang="en-US" baseline="-25000" dirty="0">
                <a:solidFill>
                  <a:srgbClr val="CC0000"/>
                </a:solidFill>
              </a:rPr>
              <a:t>(n),1</a:t>
            </a:r>
            <a:r>
              <a:rPr lang="en-US" dirty="0">
                <a:solidFill>
                  <a:srgbClr val="CC0000"/>
                </a:solidFill>
              </a:rPr>
              <a:t> = 1)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 smtClean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200400" y="5562600"/>
            <a:ext cx="2057400" cy="838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5257800" y="5791200"/>
            <a:ext cx="914400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172200" y="55626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Convert to CNF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75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 natural NP-complete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endParaRPr lang="en-US" sz="2800" dirty="0" smtClean="0">
              <a:solidFill>
                <a:srgbClr val="CC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 </a:t>
            </a:r>
            <a:r>
              <a:rPr lang="en-US" sz="2800" i="1" u="sng" dirty="0" err="1"/>
              <a:t>boolean</a:t>
            </a:r>
            <a:r>
              <a:rPr lang="en-US" sz="2800" i="1" u="sng" dirty="0"/>
              <a:t> formula</a:t>
            </a:r>
            <a:r>
              <a:rPr lang="en-US" sz="2800" i="1" dirty="0"/>
              <a:t> </a:t>
            </a:r>
            <a:r>
              <a:rPr lang="en-US" sz="2800" dirty="0"/>
              <a:t>on variables </a:t>
            </a:r>
            <a:r>
              <a:rPr lang="en-US" sz="2800" dirty="0">
                <a:solidFill>
                  <a:srgbClr val="CC0000"/>
                </a:solidFill>
              </a:rPr>
              <a:t>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, …, </a:t>
            </a:r>
            <a:r>
              <a:rPr lang="en-US" sz="2800" dirty="0" err="1">
                <a:solidFill>
                  <a:srgbClr val="CC0000"/>
                </a:solidFill>
              </a:rPr>
              <a:t>x</a:t>
            </a:r>
            <a:r>
              <a:rPr lang="en-US" sz="2800" baseline="-25000" dirty="0" err="1">
                <a:solidFill>
                  <a:srgbClr val="CC0000"/>
                </a:solidFill>
              </a:rPr>
              <a:t>n</a:t>
            </a:r>
            <a:r>
              <a:rPr lang="en-US" sz="2800" baseline="-250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consists of AND, </a:t>
            </a:r>
            <a:r>
              <a:rPr lang="en-US" sz="2800" dirty="0" smtClean="0"/>
              <a:t>OR and </a:t>
            </a:r>
            <a:r>
              <a:rPr lang="en-US" sz="2800" dirty="0"/>
              <a:t>NOT operations. </a:t>
            </a:r>
            <a:endParaRPr lang="en-US" sz="2800" dirty="0" smtClean="0"/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        e.g</a:t>
            </a:r>
            <a:r>
              <a:rPr lang="en-US" sz="2800" dirty="0">
                <a:solidFill>
                  <a:srgbClr val="CC0000"/>
                </a:solidFill>
              </a:rPr>
              <a:t>.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</a:t>
            </a:r>
            <a:r>
              <a:rPr lang="en-US" sz="2800" dirty="0" err="1"/>
              <a:t>boolean</a:t>
            </a:r>
            <a:r>
              <a:rPr lang="en-US" sz="2800" dirty="0"/>
              <a:t> formula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is </a:t>
            </a:r>
            <a:r>
              <a:rPr lang="en-US" sz="2800" i="1" u="sng" dirty="0" err="1"/>
              <a:t>satisfiable</a:t>
            </a:r>
            <a:r>
              <a:rPr lang="en-US" sz="2800" dirty="0"/>
              <a:t> if there’s a </a:t>
            </a:r>
            <a:r>
              <a:rPr lang="en-US" sz="2800" dirty="0">
                <a:solidFill>
                  <a:srgbClr val="CC0000"/>
                </a:solidFill>
              </a:rPr>
              <a:t>{0,1}</a:t>
            </a:r>
            <a:r>
              <a:rPr lang="en-US" sz="2800" dirty="0"/>
              <a:t>-assignment to its variables that makes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evaluate to </a:t>
            </a:r>
            <a:r>
              <a:rPr lang="en-US" sz="2800" dirty="0">
                <a:solidFill>
                  <a:srgbClr val="CC0000"/>
                </a:solidFill>
              </a:rPr>
              <a:t>1.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1071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chemeClr val="accent4"/>
                </a:solidFill>
              </a:rPr>
              <a:t>Observe:</a:t>
            </a:r>
            <a:r>
              <a:rPr lang="en-US" dirty="0" smtClean="0">
                <a:solidFill>
                  <a:srgbClr val="000000"/>
                </a:solidFill>
              </a:rPr>
              <a:t> An assignment to </a:t>
            </a:r>
            <a:r>
              <a:rPr lang="en-US" dirty="0" smtClean="0">
                <a:solidFill>
                  <a:schemeClr val="accent3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 and the auxiliary variables satisfies </a:t>
            </a:r>
            <a:r>
              <a:rPr lang="en-US" dirty="0" err="1" smtClean="0">
                <a:solidFill>
                  <a:srgbClr val="CC0000"/>
                </a:solidFill>
              </a:rPr>
              <a:t>λ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if and only if it “captures” computation of </a:t>
            </a:r>
            <a:r>
              <a:rPr lang="en-US" dirty="0" smtClean="0">
                <a:solidFill>
                  <a:srgbClr val="CC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on the assigned input </a:t>
            </a:r>
            <a:r>
              <a:rPr lang="en-US" dirty="0">
                <a:solidFill>
                  <a:srgbClr val="C32D2E"/>
                </a:solidFill>
              </a:rPr>
              <a:t>u </a:t>
            </a:r>
            <a:r>
              <a:rPr lang="en-US" dirty="0"/>
              <a:t>and </a:t>
            </a:r>
            <a:r>
              <a:rPr lang="en-US" dirty="0">
                <a:solidFill>
                  <a:srgbClr val="C32D2E"/>
                </a:solidFill>
              </a:rPr>
              <a:t>N(u) = </a:t>
            </a:r>
            <a:r>
              <a:rPr lang="en-US" dirty="0" smtClean="0">
                <a:solidFill>
                  <a:srgbClr val="C32D2E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endParaRPr lang="en-US" dirty="0" smtClean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</a:t>
            </a: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011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Step 2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chemeClr val="accent4"/>
                </a:solidFill>
              </a:rPr>
              <a:t>Observe:</a:t>
            </a:r>
            <a:r>
              <a:rPr lang="en-US" dirty="0" smtClean="0">
                <a:solidFill>
                  <a:srgbClr val="000000"/>
                </a:solidFill>
              </a:rPr>
              <a:t> An assignment to </a:t>
            </a:r>
            <a:r>
              <a:rPr lang="en-US" dirty="0" smtClean="0">
                <a:solidFill>
                  <a:schemeClr val="accent3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 and the auxiliary variables satisfies </a:t>
            </a:r>
            <a:r>
              <a:rPr lang="en-US" dirty="0" err="1" smtClean="0">
                <a:solidFill>
                  <a:srgbClr val="CC0000"/>
                </a:solidFill>
              </a:rPr>
              <a:t>λ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if and only if it “captures” computation of </a:t>
            </a:r>
            <a:r>
              <a:rPr lang="en-US" dirty="0" smtClean="0">
                <a:solidFill>
                  <a:srgbClr val="CC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on the assigned input </a:t>
            </a:r>
            <a:r>
              <a:rPr lang="en-US" dirty="0" smtClean="0">
                <a:solidFill>
                  <a:srgbClr val="C32D2E"/>
                </a:solidFill>
              </a:rPr>
              <a:t>u </a:t>
            </a:r>
            <a:r>
              <a:rPr lang="en-US" dirty="0" smtClean="0"/>
              <a:t>and </a:t>
            </a:r>
            <a:r>
              <a:rPr lang="en-US" dirty="0">
                <a:solidFill>
                  <a:srgbClr val="C32D2E"/>
                </a:solidFill>
              </a:rPr>
              <a:t>N(u) = 1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endParaRPr lang="en-US" dirty="0" smtClean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smtClean="0">
                <a:solidFill>
                  <a:srgbClr val="000000"/>
                </a:solidFill>
              </a:rPr>
              <a:t>Hence, an assignment to </a:t>
            </a:r>
            <a:r>
              <a:rPr lang="en-US" dirty="0" smtClean="0">
                <a:solidFill>
                  <a:schemeClr val="accent3"/>
                </a:solidFill>
              </a:rPr>
              <a:t>u</a:t>
            </a:r>
            <a:r>
              <a:rPr lang="en-US" dirty="0" smtClean="0">
                <a:solidFill>
                  <a:srgbClr val="000000"/>
                </a:solidFill>
              </a:rPr>
              <a:t> and the auxiliary variables satisfies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if and only if </a:t>
            </a:r>
            <a:r>
              <a:rPr lang="en-US" dirty="0" smtClean="0">
                <a:solidFill>
                  <a:srgbClr val="C32D2E"/>
                </a:solidFill>
              </a:rPr>
              <a:t>N(u) = 1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</a:t>
            </a:r>
            <a:endParaRPr lang="en-US" sz="2800" dirty="0" smtClean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4429780"/>
            <a:ext cx="7543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“</a:t>
            </a:r>
            <a:r>
              <a:rPr lang="en-US" sz="2800" i="1" dirty="0">
                <a:solidFill>
                  <a:srgbClr val="660066"/>
                </a:solidFill>
              </a:rPr>
              <a:t>auxiliary variables</a:t>
            </a:r>
            <a:r>
              <a:rPr lang="en-US" sz="2800" i="1" dirty="0">
                <a:solidFill>
                  <a:srgbClr val="CC0000"/>
                </a:solidFill>
              </a:rPr>
              <a:t>”</a:t>
            </a:r>
            <a:r>
              <a:rPr lang="en-US" sz="2800" dirty="0">
                <a:solidFill>
                  <a:srgbClr val="CC0000"/>
                </a:solidFill>
              </a:rPr>
              <a:t>) ∈ </a:t>
            </a:r>
            <a:r>
              <a:rPr lang="en-US" sz="2800" dirty="0" smtClean="0">
                <a:solidFill>
                  <a:srgbClr val="CC0000"/>
                </a:solidFill>
              </a:rPr>
              <a:t>SAT  </a:t>
            </a:r>
            <a:r>
              <a:rPr lang="en-US" sz="2800" dirty="0" smtClean="0"/>
              <a:t>      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>
                <a:solidFill>
                  <a:srgbClr val="CC0000"/>
                </a:solidFill>
              </a:rPr>
              <a:t>(u) =1</a:t>
            </a:r>
            <a:r>
              <a:rPr lang="en-US" sz="2800" dirty="0"/>
              <a:t>.</a:t>
            </a:r>
            <a:endParaRPr lang="en-US" sz="2800" dirty="0"/>
          </a:p>
        </p:txBody>
      </p:sp>
      <p:sp>
        <p:nvSpPr>
          <p:cNvPr id="5" name="Left-Right Arrow 4"/>
          <p:cNvSpPr/>
          <p:nvPr/>
        </p:nvSpPr>
        <p:spPr>
          <a:xfrm>
            <a:off x="5791200" y="46482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751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Comments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is a CNF of size </a:t>
            </a:r>
            <a:r>
              <a:rPr lang="en-US" dirty="0" smtClean="0">
                <a:solidFill>
                  <a:srgbClr val="CC0000"/>
                </a:solidFill>
              </a:rPr>
              <a:t>O(T(n)</a:t>
            </a:r>
            <a:r>
              <a:rPr lang="en-US" baseline="30000" dirty="0" smtClean="0">
                <a:solidFill>
                  <a:srgbClr val="CC0000"/>
                </a:solidFill>
              </a:rPr>
              <a:t>2</a:t>
            </a:r>
            <a:r>
              <a:rPr lang="en-US" dirty="0" smtClean="0">
                <a:solidFill>
                  <a:srgbClr val="CC0000"/>
                </a:solidFill>
              </a:rPr>
              <a:t>) </a:t>
            </a:r>
            <a:r>
              <a:rPr lang="en-US" dirty="0" smtClean="0">
                <a:solidFill>
                  <a:srgbClr val="000000"/>
                </a:solidFill>
              </a:rPr>
              <a:t>and is also computable from</a:t>
            </a:r>
            <a:r>
              <a:rPr lang="en-US" dirty="0" smtClean="0">
                <a:solidFill>
                  <a:srgbClr val="CC0000"/>
                </a:solidFill>
              </a:rPr>
              <a:t> N </a:t>
            </a:r>
            <a:r>
              <a:rPr lang="en-US" dirty="0" smtClean="0">
                <a:solidFill>
                  <a:srgbClr val="000000"/>
                </a:solidFill>
              </a:rPr>
              <a:t>in </a:t>
            </a:r>
            <a:r>
              <a:rPr lang="en-US" dirty="0" smtClean="0">
                <a:solidFill>
                  <a:srgbClr val="CC0000"/>
                </a:solidFill>
              </a:rPr>
              <a:t>O(T(n)</a:t>
            </a:r>
            <a:r>
              <a:rPr lang="en-US" baseline="30000" dirty="0" smtClean="0">
                <a:solidFill>
                  <a:srgbClr val="CC0000"/>
                </a:solidFill>
              </a:rPr>
              <a:t>2</a:t>
            </a:r>
            <a:r>
              <a:rPr lang="en-US" dirty="0" smtClean="0">
                <a:solidFill>
                  <a:srgbClr val="CC0000"/>
                </a:solidFill>
              </a:rPr>
              <a:t>) </a:t>
            </a:r>
            <a:r>
              <a:rPr lang="en-US" dirty="0" smtClean="0">
                <a:solidFill>
                  <a:srgbClr val="000000"/>
                </a:solidFill>
              </a:rPr>
              <a:t>time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/>
              <a:t>With some more effort, size </a:t>
            </a: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can be brought down to </a:t>
            </a:r>
            <a:r>
              <a:rPr lang="en-US" dirty="0">
                <a:solidFill>
                  <a:srgbClr val="CC0000"/>
                </a:solidFill>
              </a:rPr>
              <a:t>O(T(n). log T(n))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>
                <a:solidFill>
                  <a:srgbClr val="000000"/>
                </a:solidFill>
              </a:rPr>
              <a:t>The reduction from </a:t>
            </a:r>
            <a:r>
              <a:rPr lang="en-US" dirty="0">
                <a:solidFill>
                  <a:srgbClr val="CC0000"/>
                </a:solidFill>
              </a:rPr>
              <a:t>N, u </a:t>
            </a:r>
            <a:r>
              <a:rPr lang="en-US" dirty="0">
                <a:solidFill>
                  <a:srgbClr val="000000"/>
                </a:solidFill>
              </a:rPr>
              <a:t>to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dirty="0">
                <a:solidFill>
                  <a:srgbClr val="CC0000"/>
                </a:solidFill>
              </a:rPr>
              <a:t>(u, …) </a:t>
            </a:r>
            <a:r>
              <a:rPr lang="en-US" dirty="0">
                <a:solidFill>
                  <a:srgbClr val="000000"/>
                </a:solidFill>
              </a:rPr>
              <a:t>is not just a poly-time reduction, it is actually a </a:t>
            </a:r>
            <a:r>
              <a:rPr lang="en-US" i="1" u="sng" dirty="0">
                <a:solidFill>
                  <a:srgbClr val="000000"/>
                </a:solidFill>
              </a:rPr>
              <a:t>log-space reduction</a:t>
            </a:r>
            <a:r>
              <a:rPr lang="en-US" dirty="0">
                <a:solidFill>
                  <a:srgbClr val="000000"/>
                </a:solidFill>
              </a:rPr>
              <a:t> (we’ll define this later).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69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/>
              <a:t>Main </a:t>
            </a:r>
            <a:r>
              <a:rPr lang="en-US" dirty="0" smtClean="0"/>
              <a:t>theorem:  Comments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a function of </a:t>
            </a:r>
            <a:r>
              <a:rPr lang="en-US" dirty="0">
                <a:solidFill>
                  <a:srgbClr val="CC0000"/>
                </a:solidFill>
              </a:rPr>
              <a:t>u</a:t>
            </a:r>
            <a:r>
              <a:rPr lang="en-US" dirty="0">
                <a:solidFill>
                  <a:srgbClr val="000000"/>
                </a:solidFill>
              </a:rPr>
              <a:t> (the input) and some “auxiliary variables”  (the </a:t>
            </a:r>
            <a:r>
              <a:rPr lang="en-US" dirty="0" err="1">
                <a:solidFill>
                  <a:srgbClr val="CC0000"/>
                </a:solidFill>
              </a:rPr>
              <a:t>b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baseline="-25000" dirty="0">
                <a:solidFill>
                  <a:srgbClr val="CC0000"/>
                </a:solidFill>
              </a:rPr>
              <a:t>,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>
                <a:solidFill>
                  <a:srgbClr val="CC0000"/>
                </a:solidFill>
              </a:rPr>
              <a:t>h</a:t>
            </a:r>
            <a:r>
              <a:rPr lang="en-US" baseline="-25000" dirty="0" err="1">
                <a:solidFill>
                  <a:srgbClr val="CC0000"/>
                </a:solidFill>
              </a:rPr>
              <a:t>ij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and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>
                <a:solidFill>
                  <a:srgbClr val="CC0000"/>
                </a:solidFill>
              </a:rPr>
              <a:t>q</a:t>
            </a:r>
            <a:r>
              <a:rPr lang="en-US" baseline="-25000" dirty="0" err="1">
                <a:solidFill>
                  <a:srgbClr val="CC0000"/>
                </a:solidFill>
              </a:rPr>
              <a:t>ijk</a:t>
            </a:r>
            <a:r>
              <a:rPr lang="en-US" baseline="-25000" dirty="0">
                <a:solidFill>
                  <a:srgbClr val="CC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variables).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rgbClr val="000000"/>
                </a:solidFill>
              </a:rPr>
              <a:t>Observe that once </a:t>
            </a:r>
            <a:r>
              <a:rPr lang="en-US" sz="2800" dirty="0" smtClean="0">
                <a:solidFill>
                  <a:srgbClr val="CC0000"/>
                </a:solidFill>
              </a:rPr>
              <a:t>u </a:t>
            </a:r>
            <a:r>
              <a:rPr lang="en-US" sz="2800" dirty="0" smtClean="0">
                <a:solidFill>
                  <a:srgbClr val="000000"/>
                </a:solidFill>
              </a:rPr>
              <a:t>is fixed the values of the “auxiliary variables” are </a:t>
            </a:r>
            <a:r>
              <a:rPr lang="en-US" dirty="0" smtClean="0">
                <a:solidFill>
                  <a:srgbClr val="000000"/>
                </a:solidFill>
              </a:rPr>
              <a:t>also </a:t>
            </a:r>
            <a:r>
              <a:rPr lang="en-US" sz="2800" dirty="0" smtClean="0">
                <a:solidFill>
                  <a:srgbClr val="000000"/>
                </a:solidFill>
              </a:rPr>
              <a:t>determined in any satisfying assignment for </a:t>
            </a:r>
            <a:r>
              <a:rPr lang="en-US" dirty="0" err="1" smtClean="0">
                <a:solidFill>
                  <a:srgbClr val="CC0000"/>
                </a:solidFill>
              </a:rPr>
              <a:t>ϕ</a:t>
            </a:r>
            <a:r>
              <a:rPr lang="en-US" dirty="0" smtClean="0"/>
              <a:t>.</a:t>
            </a:r>
            <a:endParaRPr lang="en-US" sz="2800" dirty="0"/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dirty="0">
                <a:solidFill>
                  <a:srgbClr val="000000"/>
                </a:solidFill>
              </a:rPr>
              <a:t>Each clause of  </a:t>
            </a:r>
            <a:r>
              <a:rPr lang="en-US" dirty="0" err="1">
                <a:solidFill>
                  <a:srgbClr val="CC0000"/>
                </a:solidFill>
              </a:rPr>
              <a:t>ϕ</a:t>
            </a:r>
            <a:r>
              <a:rPr lang="en-US" dirty="0">
                <a:solidFill>
                  <a:srgbClr val="CC0000"/>
                </a:solidFill>
              </a:rPr>
              <a:t>  </a:t>
            </a:r>
            <a:r>
              <a:rPr lang="en-US" dirty="0">
                <a:solidFill>
                  <a:srgbClr val="000000"/>
                </a:solidFill>
              </a:rPr>
              <a:t>has only </a:t>
            </a:r>
            <a:r>
              <a:rPr lang="en-US" u="sng" dirty="0">
                <a:solidFill>
                  <a:srgbClr val="000000"/>
                </a:solidFill>
              </a:rPr>
              <a:t>constantly</a:t>
            </a:r>
            <a:r>
              <a:rPr lang="en-US" dirty="0">
                <a:solidFill>
                  <a:srgbClr val="000000"/>
                </a:solidFill>
              </a:rPr>
              <a:t> many literals!</a:t>
            </a: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527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3SAT is NP-complete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accent4"/>
                </a:solidFill>
              </a:rPr>
              <a:t>Definition.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A </a:t>
            </a:r>
            <a:r>
              <a:rPr lang="en-US" sz="2800" dirty="0" smtClean="0"/>
              <a:t>CNF </a:t>
            </a:r>
            <a:r>
              <a:rPr lang="en-US" sz="2800" dirty="0"/>
              <a:t>is </a:t>
            </a:r>
            <a:r>
              <a:rPr lang="en-US" sz="2800" dirty="0" smtClean="0"/>
              <a:t>a called a </a:t>
            </a:r>
            <a:r>
              <a:rPr lang="en-US" sz="2800" dirty="0" smtClean="0">
                <a:solidFill>
                  <a:srgbClr val="A50021"/>
                </a:solidFill>
              </a:rPr>
              <a:t>k-</a:t>
            </a:r>
            <a:r>
              <a:rPr lang="en-US" sz="2800" dirty="0" smtClean="0"/>
              <a:t>CNF </a:t>
            </a:r>
            <a:r>
              <a:rPr lang="en-US" sz="2800" dirty="0" smtClean="0"/>
              <a:t>if every clause has at most </a:t>
            </a:r>
            <a:r>
              <a:rPr lang="en-US" sz="2800" dirty="0" smtClean="0">
                <a:solidFill>
                  <a:srgbClr val="A50021"/>
                </a:solidFill>
              </a:rPr>
              <a:t>k</a:t>
            </a:r>
            <a:r>
              <a:rPr lang="en-US" sz="2800" dirty="0" smtClean="0"/>
              <a:t> literals.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/>
              <a:t>             </a:t>
            </a:r>
            <a:r>
              <a:rPr lang="en-US" sz="2800" dirty="0" smtClean="0"/>
              <a:t>e.g.    a </a:t>
            </a:r>
            <a:r>
              <a:rPr lang="en-US" sz="2800" dirty="0" smtClean="0"/>
              <a:t>2-CNF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A50021"/>
                </a:solidFill>
              </a:rPr>
              <a:t>k</a:t>
            </a:r>
            <a:r>
              <a:rPr lang="en-US" sz="2800" dirty="0" smtClean="0">
                <a:solidFill>
                  <a:srgbClr val="A50021"/>
                </a:solidFill>
              </a:rPr>
              <a:t>-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dirty="0">
                <a:solidFill>
                  <a:srgbClr val="000000"/>
                </a:solidFill>
              </a:rPr>
              <a:t>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smtClean="0">
                <a:solidFill>
                  <a:srgbClr val="000000"/>
                </a:solidFill>
              </a:rPr>
              <a:t>k-CNFs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004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3SAT is NP-complete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accent4"/>
                </a:solidFill>
              </a:rPr>
              <a:t>Definition.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A </a:t>
            </a:r>
            <a:r>
              <a:rPr lang="en-US" sz="2800" dirty="0" smtClean="0"/>
              <a:t>CNF </a:t>
            </a:r>
            <a:r>
              <a:rPr lang="en-US" sz="2800" dirty="0"/>
              <a:t>is </a:t>
            </a:r>
            <a:r>
              <a:rPr lang="en-US" sz="2800" dirty="0" smtClean="0"/>
              <a:t>a called a </a:t>
            </a:r>
            <a:r>
              <a:rPr lang="en-US" sz="2800" dirty="0" smtClean="0">
                <a:solidFill>
                  <a:srgbClr val="A50021"/>
                </a:solidFill>
              </a:rPr>
              <a:t>k-</a:t>
            </a:r>
            <a:r>
              <a:rPr lang="en-US" sz="2800" dirty="0" smtClean="0"/>
              <a:t>CNF </a:t>
            </a:r>
            <a:r>
              <a:rPr lang="en-US" sz="2800" dirty="0" smtClean="0"/>
              <a:t>if every clause has at most </a:t>
            </a:r>
            <a:r>
              <a:rPr lang="en-US" sz="2800" dirty="0" smtClean="0">
                <a:solidFill>
                  <a:srgbClr val="A50021"/>
                </a:solidFill>
              </a:rPr>
              <a:t>k</a:t>
            </a:r>
            <a:r>
              <a:rPr lang="en-US" sz="2800" dirty="0" smtClean="0"/>
              <a:t> literals.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/>
              <a:t>             </a:t>
            </a:r>
            <a:r>
              <a:rPr lang="en-US" sz="2800" dirty="0" smtClean="0"/>
              <a:t>e.g.    a </a:t>
            </a:r>
            <a:r>
              <a:rPr lang="en-US" sz="2800" dirty="0" smtClean="0"/>
              <a:t>2-CNF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A50021"/>
                </a:solidFill>
              </a:rPr>
              <a:t>k-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dirty="0">
                <a:solidFill>
                  <a:srgbClr val="000000"/>
                </a:solidFill>
              </a:rPr>
              <a:t>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smtClean="0">
                <a:solidFill>
                  <a:srgbClr val="000000"/>
                </a:solidFill>
              </a:rPr>
              <a:t>k-CNFs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Cook-Levin.</a:t>
            </a:r>
            <a:r>
              <a:rPr lang="en-US" sz="2800" dirty="0" smtClean="0"/>
              <a:t> There’s some constant </a:t>
            </a:r>
            <a:r>
              <a:rPr lang="en-US" sz="2800" dirty="0" smtClean="0">
                <a:solidFill>
                  <a:schemeClr val="accent3"/>
                </a:solidFill>
              </a:rPr>
              <a:t>k</a:t>
            </a:r>
            <a:r>
              <a:rPr lang="en-US" sz="2800" dirty="0" smtClean="0"/>
              <a:t> such that </a:t>
            </a:r>
            <a:r>
              <a:rPr lang="en-US" sz="2800" dirty="0" smtClean="0">
                <a:solidFill>
                  <a:srgbClr val="A50021"/>
                </a:solidFill>
              </a:rPr>
              <a:t>k-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>
                <a:solidFill>
                  <a:srgbClr val="000000"/>
                </a:solidFill>
              </a:rPr>
              <a:t>is </a:t>
            </a:r>
            <a:r>
              <a:rPr lang="en-US" sz="2800" dirty="0" smtClean="0">
                <a:solidFill>
                  <a:srgbClr val="000000"/>
                </a:solidFill>
              </a:rPr>
              <a:t>NP-complete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4835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3SAT is NP-complete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solidFill>
                  <a:schemeClr val="accent4"/>
                </a:solidFill>
              </a:rPr>
              <a:t>Definition.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/>
              <a:t>A </a:t>
            </a:r>
            <a:r>
              <a:rPr lang="en-US" sz="2800" dirty="0" smtClean="0"/>
              <a:t>CNF </a:t>
            </a:r>
            <a:r>
              <a:rPr lang="en-US" sz="2800" dirty="0"/>
              <a:t>is </a:t>
            </a:r>
            <a:r>
              <a:rPr lang="en-US" sz="2800" dirty="0" smtClean="0"/>
              <a:t>a called a </a:t>
            </a:r>
            <a:r>
              <a:rPr lang="en-US" sz="2800" dirty="0" smtClean="0">
                <a:solidFill>
                  <a:srgbClr val="A50021"/>
                </a:solidFill>
              </a:rPr>
              <a:t>k-</a:t>
            </a:r>
            <a:r>
              <a:rPr lang="en-US" sz="2800" dirty="0" smtClean="0"/>
              <a:t>CNF </a:t>
            </a:r>
            <a:r>
              <a:rPr lang="en-US" sz="2800" dirty="0" smtClean="0"/>
              <a:t>if every clause has at most </a:t>
            </a:r>
            <a:r>
              <a:rPr lang="en-US" sz="2800" dirty="0" smtClean="0">
                <a:solidFill>
                  <a:srgbClr val="A50021"/>
                </a:solidFill>
              </a:rPr>
              <a:t>k</a:t>
            </a:r>
            <a:r>
              <a:rPr lang="en-US" sz="2800" dirty="0" smtClean="0"/>
              <a:t> literals.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/>
              <a:t>             </a:t>
            </a:r>
            <a:r>
              <a:rPr lang="en-US" sz="2800" dirty="0" smtClean="0"/>
              <a:t>e.g.    a </a:t>
            </a:r>
            <a:r>
              <a:rPr lang="en-US" sz="2800" dirty="0" smtClean="0"/>
              <a:t>2-CNF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>
                <a:solidFill>
                  <a:srgbClr val="A50021"/>
                </a:solidFill>
              </a:rPr>
              <a:t>k</a:t>
            </a:r>
            <a:r>
              <a:rPr lang="en-US" sz="2800" dirty="0" smtClean="0">
                <a:solidFill>
                  <a:srgbClr val="A50021"/>
                </a:solidFill>
              </a:rPr>
              <a:t>-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>
                <a:solidFill>
                  <a:srgbClr val="000000"/>
                </a:solidFill>
              </a:rPr>
              <a:t>is </a:t>
            </a:r>
            <a:r>
              <a:rPr lang="en-US" sz="2800" dirty="0">
                <a:solidFill>
                  <a:srgbClr val="000000"/>
                </a:solidFill>
              </a:rPr>
              <a:t>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err="1" smtClean="0">
                <a:solidFill>
                  <a:srgbClr val="000000"/>
                </a:solidFill>
              </a:rPr>
              <a:t>kCNF</a:t>
            </a:r>
            <a:r>
              <a:rPr lang="en-US" sz="2800" i="1" dirty="0" err="1">
                <a:solidFill>
                  <a:srgbClr val="000000"/>
                </a:solidFill>
              </a:rPr>
              <a:t>s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</a:t>
            </a:r>
            <a:r>
              <a:rPr lang="en-US" sz="2800" dirty="0">
                <a:solidFill>
                  <a:schemeClr val="accent4"/>
                </a:solidFill>
              </a:rPr>
              <a:t>m</a:t>
            </a:r>
            <a:r>
              <a:rPr lang="en-US" sz="2800" dirty="0" smtClean="0">
                <a:solidFill>
                  <a:schemeClr val="accent4"/>
                </a:solidFill>
              </a:rPr>
              <a:t>.</a:t>
            </a:r>
            <a:r>
              <a:rPr lang="en-US" sz="2800" dirty="0" smtClean="0"/>
              <a:t> 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A50021"/>
                </a:solidFill>
              </a:rPr>
              <a:t>3-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>
                <a:solidFill>
                  <a:srgbClr val="000000"/>
                </a:solidFill>
              </a:rPr>
              <a:t>is </a:t>
            </a:r>
            <a:r>
              <a:rPr lang="en-US" sz="2800" dirty="0" smtClean="0">
                <a:solidFill>
                  <a:srgbClr val="000000"/>
                </a:solidFill>
              </a:rPr>
              <a:t>NP-complete</a:t>
            </a:r>
            <a:r>
              <a:rPr lang="en-US" sz="2800" i="1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000000"/>
                </a:solidFill>
              </a:rPr>
              <a:t> Proof sketch:   </a:t>
            </a:r>
            <a:r>
              <a:rPr lang="en-US" dirty="0">
                <a:solidFill>
                  <a:srgbClr val="CC0000"/>
                </a:solidFill>
              </a:rPr>
              <a:t>(x</a:t>
            </a:r>
            <a:r>
              <a:rPr lang="en-US" baseline="-25000" dirty="0">
                <a:solidFill>
                  <a:srgbClr val="CC0000"/>
                </a:solidFill>
              </a:rPr>
              <a:t>1</a:t>
            </a:r>
            <a:r>
              <a:rPr lang="en-US" dirty="0">
                <a:solidFill>
                  <a:srgbClr val="CC0000"/>
                </a:solidFill>
              </a:rPr>
              <a:t> ∨ </a:t>
            </a:r>
            <a:r>
              <a:rPr lang="en-US" dirty="0" smtClean="0">
                <a:solidFill>
                  <a:srgbClr val="CC0000"/>
                </a:solidFill>
              </a:rPr>
              <a:t>x</a:t>
            </a:r>
            <a:r>
              <a:rPr lang="en-US" baseline="-25000" dirty="0" smtClean="0">
                <a:solidFill>
                  <a:srgbClr val="CC0000"/>
                </a:solidFill>
              </a:rPr>
              <a:t>2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∨ x</a:t>
            </a:r>
            <a:r>
              <a:rPr lang="en-US" baseline="-25000" dirty="0" smtClean="0">
                <a:solidFill>
                  <a:srgbClr val="CC0000"/>
                </a:solidFill>
              </a:rPr>
              <a:t>3 </a:t>
            </a:r>
            <a:r>
              <a:rPr lang="en-US" dirty="0">
                <a:solidFill>
                  <a:srgbClr val="CC0000"/>
                </a:solidFill>
              </a:rPr>
              <a:t>∨ ¬</a:t>
            </a:r>
            <a:r>
              <a:rPr lang="en-US" dirty="0" smtClean="0">
                <a:solidFill>
                  <a:srgbClr val="CC0000"/>
                </a:solidFill>
              </a:rPr>
              <a:t>x</a:t>
            </a:r>
            <a:r>
              <a:rPr lang="en-US" baseline="-25000" dirty="0" smtClean="0">
                <a:solidFill>
                  <a:srgbClr val="CC0000"/>
                </a:solidFill>
              </a:rPr>
              <a:t>4</a:t>
            </a:r>
            <a:r>
              <a:rPr lang="en-US" dirty="0" smtClean="0">
                <a:solidFill>
                  <a:srgbClr val="CC0000"/>
                </a:solidFill>
              </a:rPr>
              <a:t> ) </a:t>
            </a:r>
            <a:r>
              <a:rPr lang="en-US" dirty="0" smtClean="0"/>
              <a:t>is </a:t>
            </a:r>
            <a:r>
              <a:rPr lang="en-US" dirty="0" err="1" smtClean="0"/>
              <a:t>satisfiable</a:t>
            </a:r>
            <a:r>
              <a:rPr lang="en-US" dirty="0" smtClean="0"/>
              <a:t> </a:t>
            </a:r>
            <a:r>
              <a:rPr lang="en-US" dirty="0" err="1" smtClean="0"/>
              <a:t>iff</a:t>
            </a:r>
            <a:r>
              <a:rPr lang="en-US" dirty="0" smtClean="0">
                <a:solidFill>
                  <a:srgbClr val="CC0000"/>
                </a:solidFill>
              </a:rPr>
              <a:t>   (</a:t>
            </a:r>
            <a:r>
              <a:rPr lang="en-US" dirty="0">
                <a:solidFill>
                  <a:srgbClr val="CC0000"/>
                </a:solidFill>
              </a:rPr>
              <a:t>x</a:t>
            </a:r>
            <a:r>
              <a:rPr lang="en-US" baseline="-25000" dirty="0">
                <a:solidFill>
                  <a:srgbClr val="CC0000"/>
                </a:solidFill>
              </a:rPr>
              <a:t>1</a:t>
            </a:r>
            <a:r>
              <a:rPr lang="en-US" dirty="0">
                <a:solidFill>
                  <a:srgbClr val="CC0000"/>
                </a:solidFill>
              </a:rPr>
              <a:t> ∨ x</a:t>
            </a:r>
            <a:r>
              <a:rPr lang="en-US" baseline="-25000" dirty="0">
                <a:solidFill>
                  <a:srgbClr val="CC0000"/>
                </a:solidFill>
              </a:rPr>
              <a:t>2</a:t>
            </a:r>
            <a:r>
              <a:rPr lang="en-US" dirty="0">
                <a:solidFill>
                  <a:srgbClr val="CC0000"/>
                </a:solidFill>
              </a:rPr>
              <a:t> ∨ </a:t>
            </a:r>
            <a:r>
              <a:rPr lang="en-US" dirty="0" smtClean="0">
                <a:solidFill>
                  <a:srgbClr val="CC0000"/>
                </a:solidFill>
              </a:rPr>
              <a:t>z) ∧ ( x</a:t>
            </a:r>
            <a:r>
              <a:rPr lang="en-US" baseline="-25000" dirty="0" smtClean="0">
                <a:solidFill>
                  <a:srgbClr val="CC0000"/>
                </a:solidFill>
              </a:rPr>
              <a:t>3 </a:t>
            </a:r>
            <a:r>
              <a:rPr lang="en-US" dirty="0">
                <a:solidFill>
                  <a:srgbClr val="CC0000"/>
                </a:solidFill>
              </a:rPr>
              <a:t>∨ ¬x</a:t>
            </a:r>
            <a:r>
              <a:rPr lang="en-US" baseline="-25000" dirty="0">
                <a:solidFill>
                  <a:srgbClr val="CC0000"/>
                </a:solidFill>
              </a:rPr>
              <a:t>4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∨ ¬z) </a:t>
            </a:r>
            <a:r>
              <a:rPr lang="en-US" dirty="0" smtClean="0"/>
              <a:t>is </a:t>
            </a:r>
            <a:r>
              <a:rPr lang="en-US" dirty="0" err="1" smtClean="0"/>
              <a:t>satisfiable</a:t>
            </a:r>
            <a:r>
              <a:rPr lang="en-US" dirty="0" smtClean="0"/>
              <a:t>.</a:t>
            </a:r>
            <a:endParaRPr lang="en-US" dirty="0"/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497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55750"/>
            <a:ext cx="8763000" cy="13590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NTM:  An alternate characterization of NP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118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Nondeterministic Turing Machines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A </a:t>
            </a:r>
            <a:r>
              <a:rPr lang="en-US" sz="2800" i="1" dirty="0" smtClean="0"/>
              <a:t>nondeterministic Turing machine</a:t>
            </a:r>
            <a:r>
              <a:rPr lang="en-US" sz="2800" dirty="0" smtClean="0"/>
              <a:t> is like a deterministic Turing machines but with two transition functions.</a:t>
            </a:r>
          </a:p>
          <a:p>
            <a:pPr algn="just"/>
            <a:r>
              <a:rPr lang="en-US" sz="2800" dirty="0" smtClean="0"/>
              <a:t>It is formally defined by a tuple </a:t>
            </a:r>
            <a:r>
              <a:rPr lang="en-IN" sz="2800" dirty="0">
                <a:solidFill>
                  <a:srgbClr val="CC0000"/>
                </a:solidFill>
              </a:rPr>
              <a:t>(Γ, Q, </a:t>
            </a:r>
            <a:r>
              <a:rPr lang="en-IN" sz="2800" dirty="0" smtClean="0">
                <a:solidFill>
                  <a:srgbClr val="CC0000"/>
                </a:solidFill>
              </a:rPr>
              <a:t>δ</a:t>
            </a:r>
            <a:r>
              <a:rPr lang="en-IN" sz="2800" baseline="-25000" dirty="0" smtClean="0">
                <a:solidFill>
                  <a:srgbClr val="CC0000"/>
                </a:solidFill>
              </a:rPr>
              <a:t>0 </a:t>
            </a:r>
            <a:r>
              <a:rPr lang="en-IN" sz="2800" dirty="0" smtClean="0">
                <a:solidFill>
                  <a:srgbClr val="CC0000"/>
                </a:solidFill>
              </a:rPr>
              <a:t>, δ</a:t>
            </a:r>
            <a:r>
              <a:rPr lang="en-IN" sz="2800" baseline="-25000" dirty="0" smtClean="0">
                <a:solidFill>
                  <a:srgbClr val="CC0000"/>
                </a:solidFill>
              </a:rPr>
              <a:t>1</a:t>
            </a:r>
            <a:r>
              <a:rPr lang="en-IN" sz="2800" dirty="0" smtClean="0">
                <a:solidFill>
                  <a:srgbClr val="CC0000"/>
                </a:solidFill>
              </a:rPr>
              <a:t>). </a:t>
            </a:r>
            <a:r>
              <a:rPr lang="en-IN" sz="2800" dirty="0" smtClean="0">
                <a:solidFill>
                  <a:srgbClr val="000000"/>
                </a:solidFill>
              </a:rPr>
              <a:t>It has a special state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in addition to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halt</a:t>
            </a:r>
            <a:r>
              <a:rPr lang="en-IN" sz="2800" dirty="0" smtClean="0">
                <a:solidFill>
                  <a:srgbClr val="CC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6527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Nondeterministic Turing Machines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A </a:t>
            </a:r>
            <a:r>
              <a:rPr lang="en-US" sz="2800" i="1" dirty="0" smtClean="0"/>
              <a:t>nondeterministic Turing machine</a:t>
            </a:r>
            <a:r>
              <a:rPr lang="en-US" sz="2800" dirty="0" smtClean="0"/>
              <a:t> is like a deterministic Turing machines but with two transition functions.</a:t>
            </a:r>
          </a:p>
          <a:p>
            <a:pPr algn="just"/>
            <a:r>
              <a:rPr lang="en-US" sz="2800" dirty="0" smtClean="0"/>
              <a:t>It is formally defined by a tuple </a:t>
            </a:r>
            <a:r>
              <a:rPr lang="en-IN" sz="2800" dirty="0">
                <a:solidFill>
                  <a:srgbClr val="CC0000"/>
                </a:solidFill>
              </a:rPr>
              <a:t>(Γ, Q, </a:t>
            </a:r>
            <a:r>
              <a:rPr lang="en-IN" sz="2800" dirty="0" smtClean="0">
                <a:solidFill>
                  <a:srgbClr val="CC0000"/>
                </a:solidFill>
              </a:rPr>
              <a:t>δ</a:t>
            </a:r>
            <a:r>
              <a:rPr lang="en-IN" sz="2800" baseline="-25000" dirty="0" smtClean="0">
                <a:solidFill>
                  <a:srgbClr val="CC0000"/>
                </a:solidFill>
              </a:rPr>
              <a:t>0 </a:t>
            </a:r>
            <a:r>
              <a:rPr lang="en-IN" sz="2800" dirty="0" smtClean="0">
                <a:solidFill>
                  <a:srgbClr val="CC0000"/>
                </a:solidFill>
              </a:rPr>
              <a:t>, δ</a:t>
            </a:r>
            <a:r>
              <a:rPr lang="en-IN" sz="2800" baseline="-25000" dirty="0" smtClean="0">
                <a:solidFill>
                  <a:srgbClr val="CC0000"/>
                </a:solidFill>
              </a:rPr>
              <a:t>1</a:t>
            </a:r>
            <a:r>
              <a:rPr lang="en-IN" sz="2800" dirty="0" smtClean="0">
                <a:solidFill>
                  <a:srgbClr val="CC0000"/>
                </a:solidFill>
              </a:rPr>
              <a:t>). </a:t>
            </a:r>
            <a:r>
              <a:rPr lang="en-IN" sz="2800" dirty="0" smtClean="0">
                <a:solidFill>
                  <a:srgbClr val="000000"/>
                </a:solidFill>
              </a:rPr>
              <a:t>It has a special state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in addition to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halt</a:t>
            </a:r>
            <a:r>
              <a:rPr lang="en-IN" sz="2800" dirty="0" smtClean="0">
                <a:solidFill>
                  <a:srgbClr val="CC0000"/>
                </a:solidFill>
              </a:rPr>
              <a:t>.</a:t>
            </a:r>
          </a:p>
          <a:p>
            <a:pPr algn="just"/>
            <a:r>
              <a:rPr lang="en-IN" sz="2800" dirty="0"/>
              <a:t>At every step of </a:t>
            </a:r>
            <a:r>
              <a:rPr lang="en-IN" sz="2800" dirty="0" smtClean="0"/>
              <a:t>computation, </a:t>
            </a:r>
            <a:r>
              <a:rPr lang="en-IN" sz="2800" dirty="0"/>
              <a:t>the machine applies one of two functions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i="1" u="sng" dirty="0"/>
              <a:t>arbitrarily</a:t>
            </a:r>
            <a:r>
              <a:rPr lang="en-IN" sz="2800" dirty="0"/>
              <a:t>.</a:t>
            </a:r>
            <a:endParaRPr lang="en-US" sz="2800" dirty="0"/>
          </a:p>
          <a:p>
            <a:pPr algn="just"/>
            <a:endParaRPr lang="en-IN" sz="2800" dirty="0" smtClean="0">
              <a:solidFill>
                <a:srgbClr val="CC0000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5943600" y="4267200"/>
            <a:ext cx="152400" cy="578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334000" y="493389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</a:t>
            </a:r>
            <a:r>
              <a:rPr lang="en-US" sz="2000" dirty="0" smtClean="0"/>
              <a:t>lso called </a:t>
            </a:r>
            <a:r>
              <a:rPr lang="en-US" sz="2000" i="1" u="sng" dirty="0" err="1" smtClean="0"/>
              <a:t>nondeterministically</a:t>
            </a:r>
            <a:endParaRPr lang="en-US" sz="2000" i="1" u="sng" dirty="0"/>
          </a:p>
        </p:txBody>
      </p:sp>
    </p:spTree>
    <p:extLst>
      <p:ext uri="{BB962C8B-B14F-4D97-AF65-F5344CB8AC3E}">
        <p14:creationId xmlns:p14="http://schemas.microsoft.com/office/powerpoint/2010/main" val="2205697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 natural NP-complete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 </a:t>
            </a:r>
            <a:r>
              <a:rPr lang="en-US" sz="2800" dirty="0" err="1"/>
              <a:t>boolean</a:t>
            </a:r>
            <a:r>
              <a:rPr lang="en-US" sz="2800" dirty="0"/>
              <a:t> formula </a:t>
            </a:r>
            <a:r>
              <a:rPr lang="en-US" sz="2800" dirty="0" smtClean="0"/>
              <a:t>is in </a:t>
            </a:r>
            <a:r>
              <a:rPr lang="en-US" sz="2800" i="1" u="sng" dirty="0" smtClean="0"/>
              <a:t>Conjunctive Normal Form</a:t>
            </a:r>
            <a:r>
              <a:rPr lang="en-US" sz="2800" i="1" dirty="0" smtClean="0"/>
              <a:t> (CNF</a:t>
            </a:r>
            <a:r>
              <a:rPr lang="en-US" sz="2800" dirty="0" smtClean="0"/>
              <a:t>) if it is an AND of OR of literals. 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 smtClean="0"/>
              <a:t>             e.g</a:t>
            </a:r>
            <a:r>
              <a:rPr lang="en-US" sz="2800" dirty="0">
                <a:solidFill>
                  <a:srgbClr val="CC0000"/>
                </a:solidFill>
              </a:rPr>
              <a:t>.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</p:txBody>
      </p:sp>
      <p:sp>
        <p:nvSpPr>
          <p:cNvPr id="4" name="Left Brace 3"/>
          <p:cNvSpPr/>
          <p:nvPr/>
        </p:nvSpPr>
        <p:spPr>
          <a:xfrm rot="16200000">
            <a:off x="3581401" y="2514601"/>
            <a:ext cx="304800" cy="12192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 Brace 4"/>
          <p:cNvSpPr/>
          <p:nvPr/>
        </p:nvSpPr>
        <p:spPr>
          <a:xfrm rot="16200000">
            <a:off x="5600700" y="2400300"/>
            <a:ext cx="304800" cy="14478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>
            <a:stCxn id="4" idx="1"/>
          </p:cNvCxnSpPr>
          <p:nvPr/>
        </p:nvCxnSpPr>
        <p:spPr>
          <a:xfrm>
            <a:off x="3733801" y="3276601"/>
            <a:ext cx="2133599" cy="7619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1"/>
          </p:cNvCxnSpPr>
          <p:nvPr/>
        </p:nvCxnSpPr>
        <p:spPr>
          <a:xfrm>
            <a:off x="5753100" y="3276600"/>
            <a:ext cx="19050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867400" y="3881735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clauses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81945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Nondeterministic Turing Machines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A </a:t>
            </a:r>
            <a:r>
              <a:rPr lang="en-US" sz="2800" i="1" dirty="0" smtClean="0"/>
              <a:t>nondeterministic Turing machine</a:t>
            </a:r>
            <a:r>
              <a:rPr lang="en-US" sz="2800" dirty="0" smtClean="0"/>
              <a:t> is like a deterministic Turing machines but with two transition functions.</a:t>
            </a:r>
          </a:p>
          <a:p>
            <a:pPr algn="just"/>
            <a:r>
              <a:rPr lang="en-US" sz="2800" dirty="0" smtClean="0"/>
              <a:t>It is formally defined by a tuple </a:t>
            </a:r>
            <a:r>
              <a:rPr lang="en-IN" sz="2800" dirty="0">
                <a:solidFill>
                  <a:srgbClr val="CC0000"/>
                </a:solidFill>
              </a:rPr>
              <a:t>(Γ, Q, </a:t>
            </a:r>
            <a:r>
              <a:rPr lang="en-IN" sz="2800" dirty="0" smtClean="0">
                <a:solidFill>
                  <a:srgbClr val="CC0000"/>
                </a:solidFill>
              </a:rPr>
              <a:t>δ</a:t>
            </a:r>
            <a:r>
              <a:rPr lang="en-IN" sz="2800" baseline="-25000" dirty="0" smtClean="0">
                <a:solidFill>
                  <a:srgbClr val="CC0000"/>
                </a:solidFill>
              </a:rPr>
              <a:t>0 </a:t>
            </a:r>
            <a:r>
              <a:rPr lang="en-IN" sz="2800" dirty="0" smtClean="0">
                <a:solidFill>
                  <a:srgbClr val="CC0000"/>
                </a:solidFill>
              </a:rPr>
              <a:t>, δ</a:t>
            </a:r>
            <a:r>
              <a:rPr lang="en-IN" sz="2800" baseline="-25000" dirty="0" smtClean="0">
                <a:solidFill>
                  <a:srgbClr val="CC0000"/>
                </a:solidFill>
              </a:rPr>
              <a:t>1</a:t>
            </a:r>
            <a:r>
              <a:rPr lang="en-IN" sz="2800" dirty="0" smtClean="0">
                <a:solidFill>
                  <a:srgbClr val="CC0000"/>
                </a:solidFill>
              </a:rPr>
              <a:t>). </a:t>
            </a:r>
            <a:r>
              <a:rPr lang="en-IN" sz="2800" dirty="0" smtClean="0">
                <a:solidFill>
                  <a:srgbClr val="000000"/>
                </a:solidFill>
              </a:rPr>
              <a:t>It has a special state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in addition to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halt</a:t>
            </a:r>
            <a:r>
              <a:rPr lang="en-IN" sz="2800" dirty="0" smtClean="0">
                <a:solidFill>
                  <a:srgbClr val="CC0000"/>
                </a:solidFill>
              </a:rPr>
              <a:t>.</a:t>
            </a:r>
          </a:p>
          <a:p>
            <a:pPr algn="just"/>
            <a:r>
              <a:rPr lang="en-IN" sz="2800" dirty="0"/>
              <a:t>At every step of </a:t>
            </a:r>
            <a:r>
              <a:rPr lang="en-IN" sz="2800" dirty="0" smtClean="0"/>
              <a:t>computation, </a:t>
            </a:r>
            <a:r>
              <a:rPr lang="en-IN" sz="2800" dirty="0"/>
              <a:t>the machine applies one of two functions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i="1" u="sng" dirty="0"/>
              <a:t>arbitrarily</a:t>
            </a:r>
            <a:r>
              <a:rPr lang="en-IN" sz="2800" dirty="0"/>
              <a:t>.</a:t>
            </a:r>
            <a:endParaRPr lang="en-US" sz="2800" dirty="0"/>
          </a:p>
          <a:p>
            <a:pPr algn="just"/>
            <a:endParaRPr lang="en-IN" sz="2800" dirty="0" smtClean="0">
              <a:solidFill>
                <a:srgbClr val="CC0000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5943600" y="4267200"/>
            <a:ext cx="152400" cy="578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334000" y="493389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</a:t>
            </a:r>
            <a:r>
              <a:rPr lang="en-US" sz="2000" dirty="0" smtClean="0"/>
              <a:t>his is different from </a:t>
            </a:r>
            <a:r>
              <a:rPr lang="en-US" sz="2000" i="1" u="sng" dirty="0" smtClean="0"/>
              <a:t>randomly</a:t>
            </a:r>
            <a:endParaRPr lang="en-US" sz="2000" i="1" u="sng" dirty="0"/>
          </a:p>
        </p:txBody>
      </p:sp>
    </p:spTree>
    <p:extLst>
      <p:ext uri="{BB962C8B-B14F-4D97-AF65-F5344CB8AC3E}">
        <p14:creationId xmlns:p14="http://schemas.microsoft.com/office/powerpoint/2010/main" val="1977367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Nondeterministic Turing Machines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A </a:t>
            </a:r>
            <a:r>
              <a:rPr lang="en-US" sz="2800" i="1" dirty="0" smtClean="0"/>
              <a:t>nondeterministic Turing machine</a:t>
            </a:r>
            <a:r>
              <a:rPr lang="en-US" sz="2800" dirty="0" smtClean="0"/>
              <a:t> is like a deterministic Turing machines but with two transition functions.</a:t>
            </a:r>
          </a:p>
          <a:p>
            <a:pPr algn="just"/>
            <a:r>
              <a:rPr lang="en-US" sz="2800" dirty="0" smtClean="0"/>
              <a:t>It is formally defined by a tuple </a:t>
            </a:r>
            <a:r>
              <a:rPr lang="en-IN" sz="2800" dirty="0">
                <a:solidFill>
                  <a:srgbClr val="CC0000"/>
                </a:solidFill>
              </a:rPr>
              <a:t>(Γ, Q, </a:t>
            </a:r>
            <a:r>
              <a:rPr lang="en-IN" sz="2800" dirty="0" smtClean="0">
                <a:solidFill>
                  <a:srgbClr val="CC0000"/>
                </a:solidFill>
              </a:rPr>
              <a:t>δ</a:t>
            </a:r>
            <a:r>
              <a:rPr lang="en-IN" sz="2800" baseline="-25000" dirty="0" smtClean="0">
                <a:solidFill>
                  <a:srgbClr val="CC0000"/>
                </a:solidFill>
              </a:rPr>
              <a:t>0 </a:t>
            </a:r>
            <a:r>
              <a:rPr lang="en-IN" sz="2800" dirty="0" smtClean="0">
                <a:solidFill>
                  <a:srgbClr val="CC0000"/>
                </a:solidFill>
              </a:rPr>
              <a:t>, δ</a:t>
            </a:r>
            <a:r>
              <a:rPr lang="en-IN" sz="2800" baseline="-25000" dirty="0" smtClean="0">
                <a:solidFill>
                  <a:srgbClr val="CC0000"/>
                </a:solidFill>
              </a:rPr>
              <a:t>1</a:t>
            </a:r>
            <a:r>
              <a:rPr lang="en-IN" sz="2800" dirty="0" smtClean="0">
                <a:solidFill>
                  <a:srgbClr val="CC0000"/>
                </a:solidFill>
              </a:rPr>
              <a:t>). </a:t>
            </a:r>
            <a:r>
              <a:rPr lang="en-IN" sz="2800" dirty="0" smtClean="0">
                <a:solidFill>
                  <a:srgbClr val="000000"/>
                </a:solidFill>
              </a:rPr>
              <a:t>It has a special state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in addition to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halt</a:t>
            </a:r>
            <a:r>
              <a:rPr lang="en-IN" sz="2800" dirty="0" smtClean="0">
                <a:solidFill>
                  <a:srgbClr val="CC0000"/>
                </a:solidFill>
              </a:rPr>
              <a:t>.</a:t>
            </a:r>
          </a:p>
          <a:p>
            <a:pPr algn="just"/>
            <a:r>
              <a:rPr lang="en-IN" sz="2800" dirty="0"/>
              <a:t>At every step of </a:t>
            </a:r>
            <a:r>
              <a:rPr lang="en-IN" sz="2800" dirty="0" smtClean="0"/>
              <a:t>computation, </a:t>
            </a:r>
            <a:r>
              <a:rPr lang="en-IN" sz="2800" dirty="0"/>
              <a:t>the machine applies one of two functions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i="1" u="sng" dirty="0"/>
              <a:t>arbitrarily</a:t>
            </a:r>
            <a:r>
              <a:rPr lang="en-IN" sz="2800" dirty="0"/>
              <a:t>.</a:t>
            </a:r>
            <a:endParaRPr lang="en-US" sz="2800" dirty="0"/>
          </a:p>
          <a:p>
            <a:pPr algn="just"/>
            <a:r>
              <a:rPr lang="en-IN" sz="2800" dirty="0"/>
              <a:t>Unlike DTMs,  NTMs are not intended to be physically realizable (because of the arbitrary nature of application of the transition functions).</a:t>
            </a:r>
            <a:endParaRPr lang="en-IN" sz="2800" dirty="0" smtClean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254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Nondeterministic Turing Machines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</a:t>
            </a:r>
            <a:r>
              <a:rPr lang="en-IN" sz="2800" i="1" u="sng" dirty="0" smtClean="0"/>
              <a:t>accepts</a:t>
            </a:r>
            <a:r>
              <a:rPr lang="en-IN" sz="2800" dirty="0" smtClean="0"/>
              <a:t> a string </a:t>
            </a:r>
            <a:r>
              <a:rPr lang="en-US" sz="2800" dirty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∈{0,1}* </a:t>
            </a:r>
            <a:r>
              <a:rPr lang="en-US" sz="2800" dirty="0" err="1"/>
              <a:t>iff</a:t>
            </a:r>
            <a:r>
              <a:rPr lang="en-US" sz="2800" dirty="0"/>
              <a:t> </a:t>
            </a:r>
            <a:r>
              <a:rPr lang="en-US" sz="2800" dirty="0" smtClean="0"/>
              <a:t>on input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there </a:t>
            </a:r>
            <a:r>
              <a:rPr lang="en-US" sz="2800" b="1" i="1" u="sng" dirty="0" smtClean="0"/>
              <a:t>exists</a:t>
            </a:r>
            <a:r>
              <a:rPr lang="en-US" sz="2800" dirty="0" smtClean="0"/>
              <a:t> a sequence of applications of the transition functions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dirty="0" smtClean="0"/>
              <a:t>(beginning from the start configuration) that makes </a:t>
            </a:r>
            <a:r>
              <a:rPr lang="en-IN" sz="2800" dirty="0" smtClean="0">
                <a:solidFill>
                  <a:srgbClr val="CC0000"/>
                </a:solidFill>
              </a:rPr>
              <a:t>M </a:t>
            </a:r>
            <a:r>
              <a:rPr lang="en-IN" sz="2800" dirty="0" smtClean="0"/>
              <a:t>reach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Defintion</a:t>
            </a:r>
            <a:r>
              <a:rPr lang="en-IN" sz="2800" dirty="0" smtClean="0"/>
              <a:t>.  An NTM </a:t>
            </a:r>
            <a:r>
              <a:rPr lang="en-IN" sz="2800" dirty="0">
                <a:solidFill>
                  <a:srgbClr val="CC0000"/>
                </a:solidFill>
              </a:rPr>
              <a:t>M</a:t>
            </a:r>
            <a:r>
              <a:rPr lang="en-IN" sz="2800" dirty="0"/>
              <a:t> </a:t>
            </a:r>
            <a:r>
              <a:rPr lang="en-IN" sz="2800" i="1" u="sng" dirty="0" smtClean="0"/>
              <a:t>decides</a:t>
            </a:r>
            <a:r>
              <a:rPr lang="en-IN" sz="2800" dirty="0" smtClean="0"/>
              <a:t> </a:t>
            </a:r>
            <a:r>
              <a:rPr lang="en-IN" sz="2800" dirty="0"/>
              <a:t>a </a:t>
            </a:r>
            <a:r>
              <a:rPr lang="en-IN" sz="2800" dirty="0" smtClean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dirty="0" smtClean="0">
                <a:solidFill>
                  <a:srgbClr val="CC0000"/>
                </a:solidFill>
              </a:rPr>
              <a:t>M</a:t>
            </a:r>
            <a:r>
              <a:rPr lang="en-US" dirty="0" smtClean="0"/>
              <a:t> accepts </a:t>
            </a:r>
            <a:r>
              <a:rPr lang="en-US" dirty="0" smtClean="0">
                <a:solidFill>
                  <a:srgbClr val="CC0000"/>
                </a:solidFill>
              </a:rPr>
              <a:t>x</a:t>
            </a:r>
            <a:r>
              <a:rPr lang="en-US" dirty="0" smtClean="0"/>
              <a:t>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</a:t>
            </a:r>
            <a:r>
              <a:rPr lang="en-US" dirty="0" err="1" smtClean="0">
                <a:solidFill>
                  <a:srgbClr val="CC0000"/>
                </a:solidFill>
              </a:rPr>
              <a:t>L</a:t>
            </a:r>
            <a:endParaRPr lang="en-US" dirty="0" smtClean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/>
              <a:t>On every sequence of applications of the transition functions on input </a:t>
            </a:r>
            <a:r>
              <a:rPr lang="en-US" dirty="0" smtClean="0">
                <a:solidFill>
                  <a:schemeClr val="accent3"/>
                </a:solidFill>
              </a:rPr>
              <a:t>x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CC0000"/>
                </a:solidFill>
              </a:rPr>
              <a:t>M </a:t>
            </a:r>
            <a:r>
              <a:rPr lang="en-US" dirty="0" smtClean="0">
                <a:solidFill>
                  <a:srgbClr val="000000"/>
                </a:solidFill>
              </a:rPr>
              <a:t>either reaches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accept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or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halt</a:t>
            </a:r>
            <a:r>
              <a:rPr lang="en-US" dirty="0">
                <a:solidFill>
                  <a:srgbClr val="CC0000"/>
                </a:solidFill>
              </a:rPr>
              <a:t>.</a:t>
            </a:r>
            <a:endParaRPr lang="en-US" dirty="0" smtClean="0"/>
          </a:p>
        </p:txBody>
      </p:sp>
      <p:sp>
        <p:nvSpPr>
          <p:cNvPr id="5" name="Left-Right Arrow 4"/>
          <p:cNvSpPr/>
          <p:nvPr/>
        </p:nvSpPr>
        <p:spPr>
          <a:xfrm>
            <a:off x="3048000" y="4495800"/>
            <a:ext cx="381000" cy="762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5117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Nondeterministic Turing Machines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</a:t>
            </a:r>
            <a:r>
              <a:rPr lang="en-IN" sz="2800" i="1" dirty="0" smtClean="0"/>
              <a:t>accepts</a:t>
            </a:r>
            <a:r>
              <a:rPr lang="en-IN" sz="2800" dirty="0" smtClean="0"/>
              <a:t> a string </a:t>
            </a:r>
            <a:r>
              <a:rPr lang="en-US" sz="2800" dirty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∈{0,1}* </a:t>
            </a:r>
            <a:r>
              <a:rPr lang="en-US" sz="2800" dirty="0" err="1"/>
              <a:t>iff</a:t>
            </a:r>
            <a:r>
              <a:rPr lang="en-US" sz="2800" dirty="0"/>
              <a:t> </a:t>
            </a:r>
            <a:r>
              <a:rPr lang="en-US" sz="2800" dirty="0" smtClean="0"/>
              <a:t>on input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there </a:t>
            </a:r>
            <a:r>
              <a:rPr lang="en-US" sz="2800" b="1" i="1" dirty="0" smtClean="0"/>
              <a:t>exists</a:t>
            </a:r>
            <a:r>
              <a:rPr lang="en-US" sz="2800" dirty="0" smtClean="0"/>
              <a:t> a sequence of applications of the transition functions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dirty="0" smtClean="0"/>
              <a:t>(beginning from the start configuration) that makes </a:t>
            </a:r>
            <a:r>
              <a:rPr lang="en-IN" sz="2800" dirty="0" smtClean="0">
                <a:solidFill>
                  <a:srgbClr val="CC0000"/>
                </a:solidFill>
              </a:rPr>
              <a:t>M </a:t>
            </a:r>
            <a:r>
              <a:rPr lang="en-IN" sz="2800" dirty="0" smtClean="0"/>
              <a:t>reach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Defintion</a:t>
            </a:r>
            <a:r>
              <a:rPr lang="en-IN" sz="2800" dirty="0" smtClean="0"/>
              <a:t>.  An NTM </a:t>
            </a:r>
            <a:r>
              <a:rPr lang="en-IN" sz="2800" dirty="0">
                <a:solidFill>
                  <a:srgbClr val="CC0000"/>
                </a:solidFill>
              </a:rPr>
              <a:t>M</a:t>
            </a:r>
            <a:r>
              <a:rPr lang="en-IN" sz="2800" dirty="0"/>
              <a:t> </a:t>
            </a:r>
            <a:r>
              <a:rPr lang="en-IN" sz="2800" i="1" dirty="0" smtClean="0"/>
              <a:t>decides</a:t>
            </a:r>
            <a:r>
              <a:rPr lang="en-IN" sz="2800" dirty="0" smtClean="0"/>
              <a:t> </a:t>
            </a:r>
            <a:r>
              <a:rPr lang="en-IN" sz="2800" dirty="0"/>
              <a:t>a </a:t>
            </a:r>
            <a:r>
              <a:rPr lang="en-IN" sz="2800" dirty="0" smtClean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dirty="0" smtClean="0">
                <a:solidFill>
                  <a:srgbClr val="CC0000"/>
                </a:solidFill>
              </a:rPr>
              <a:t>M</a:t>
            </a:r>
            <a:r>
              <a:rPr lang="en-US" dirty="0" smtClean="0"/>
              <a:t> accepts </a:t>
            </a:r>
            <a:r>
              <a:rPr lang="en-US" dirty="0" smtClean="0">
                <a:solidFill>
                  <a:srgbClr val="CC0000"/>
                </a:solidFill>
              </a:rPr>
              <a:t>x</a:t>
            </a:r>
            <a:r>
              <a:rPr lang="en-US" dirty="0" smtClean="0"/>
              <a:t>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</a:t>
            </a:r>
            <a:r>
              <a:rPr lang="en-US" dirty="0" err="1" smtClean="0">
                <a:solidFill>
                  <a:srgbClr val="CC0000"/>
                </a:solidFill>
              </a:rPr>
              <a:t>L</a:t>
            </a:r>
            <a:endParaRPr lang="en-US" dirty="0" smtClean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/>
              <a:t>On every sequence of applications of the transition functions on input </a:t>
            </a:r>
            <a:r>
              <a:rPr lang="en-US" dirty="0" smtClean="0">
                <a:solidFill>
                  <a:schemeClr val="accent3"/>
                </a:solidFill>
              </a:rPr>
              <a:t>x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CC0000"/>
                </a:solidFill>
              </a:rPr>
              <a:t>M </a:t>
            </a:r>
            <a:r>
              <a:rPr lang="en-US" dirty="0" smtClean="0">
                <a:solidFill>
                  <a:srgbClr val="000000"/>
                </a:solidFill>
              </a:rPr>
              <a:t>either reaches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accept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or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halt</a:t>
            </a:r>
            <a:r>
              <a:rPr lang="en-US" dirty="0">
                <a:solidFill>
                  <a:srgbClr val="CC0000"/>
                </a:solidFill>
              </a:rPr>
              <a:t>.</a:t>
            </a:r>
            <a:endParaRPr lang="en-US" dirty="0" smtClean="0"/>
          </a:p>
        </p:txBody>
      </p:sp>
      <p:sp>
        <p:nvSpPr>
          <p:cNvPr id="5" name="Left-Right Arrow 4"/>
          <p:cNvSpPr/>
          <p:nvPr/>
        </p:nvSpPr>
        <p:spPr>
          <a:xfrm>
            <a:off x="3048000" y="4495800"/>
            <a:ext cx="381000" cy="762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819400" y="58674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remember in this course we’ll always be dealing with TMs that halt on every input.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105400" y="56388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787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Nondeterministic Turing Machines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</a:t>
            </a:r>
            <a:r>
              <a:rPr lang="en-IN" sz="2800" i="1" dirty="0" smtClean="0"/>
              <a:t>accepts</a:t>
            </a:r>
            <a:r>
              <a:rPr lang="en-IN" sz="2800" dirty="0" smtClean="0"/>
              <a:t> a string </a:t>
            </a:r>
            <a:r>
              <a:rPr lang="en-US" sz="2800" dirty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∈{0,1}* </a:t>
            </a:r>
            <a:r>
              <a:rPr lang="en-US" sz="2800" dirty="0" err="1"/>
              <a:t>iff</a:t>
            </a:r>
            <a:r>
              <a:rPr lang="en-US" sz="2800" dirty="0"/>
              <a:t> </a:t>
            </a:r>
            <a:r>
              <a:rPr lang="en-US" sz="2800" dirty="0" smtClean="0"/>
              <a:t>on input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there </a:t>
            </a:r>
            <a:r>
              <a:rPr lang="en-US" sz="2800" b="1" i="1" dirty="0" smtClean="0"/>
              <a:t>exists</a:t>
            </a:r>
            <a:r>
              <a:rPr lang="en-US" sz="2800" dirty="0" smtClean="0"/>
              <a:t> a sequence of applications of the transition functions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dirty="0" smtClean="0"/>
              <a:t>(beginning from the start configuration) that makes </a:t>
            </a:r>
            <a:r>
              <a:rPr lang="en-IN" sz="2800" dirty="0" smtClean="0">
                <a:solidFill>
                  <a:srgbClr val="CC0000"/>
                </a:solidFill>
              </a:rPr>
              <a:t>M </a:t>
            </a:r>
            <a:r>
              <a:rPr lang="en-IN" sz="2800" dirty="0" smtClean="0"/>
              <a:t>reach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Defintion</a:t>
            </a:r>
            <a:r>
              <a:rPr lang="en-IN" sz="2800" dirty="0" smtClean="0"/>
              <a:t>.  An NTM </a:t>
            </a:r>
            <a:r>
              <a:rPr lang="en-IN" sz="2800" dirty="0">
                <a:solidFill>
                  <a:srgbClr val="CC0000"/>
                </a:solidFill>
              </a:rPr>
              <a:t>M</a:t>
            </a:r>
            <a:r>
              <a:rPr lang="en-IN" sz="2800" dirty="0"/>
              <a:t> </a:t>
            </a:r>
            <a:r>
              <a:rPr lang="en-IN" sz="2800" i="1" dirty="0" smtClean="0"/>
              <a:t>decides</a:t>
            </a:r>
            <a:r>
              <a:rPr lang="en-IN" sz="2800" dirty="0" smtClean="0"/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/>
              <a:t>in </a:t>
            </a:r>
            <a:r>
              <a:rPr lang="en-US" sz="2800" dirty="0" smtClean="0">
                <a:solidFill>
                  <a:srgbClr val="CC0000"/>
                </a:solidFill>
              </a:rPr>
              <a:t>T(|x|)</a:t>
            </a:r>
            <a:r>
              <a:rPr lang="en-US" sz="2800" dirty="0" smtClean="0"/>
              <a:t> time if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dirty="0" smtClean="0">
                <a:solidFill>
                  <a:srgbClr val="CC0000"/>
                </a:solidFill>
              </a:rPr>
              <a:t>M</a:t>
            </a:r>
            <a:r>
              <a:rPr lang="en-US" dirty="0" smtClean="0"/>
              <a:t> accepts </a:t>
            </a:r>
            <a:r>
              <a:rPr lang="en-US" dirty="0" smtClean="0">
                <a:solidFill>
                  <a:srgbClr val="CC0000"/>
                </a:solidFill>
              </a:rPr>
              <a:t>x</a:t>
            </a:r>
            <a:r>
              <a:rPr lang="en-US" dirty="0" smtClean="0"/>
              <a:t>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</a:t>
            </a:r>
            <a:r>
              <a:rPr lang="en-US" dirty="0" err="1" smtClean="0">
                <a:solidFill>
                  <a:srgbClr val="CC0000"/>
                </a:solidFill>
              </a:rPr>
              <a:t>L</a:t>
            </a:r>
            <a:endParaRPr lang="en-US" dirty="0" smtClean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/>
              <a:t>On </a:t>
            </a:r>
            <a:r>
              <a:rPr lang="en-US" u="sng" dirty="0" smtClean="0"/>
              <a:t>every sequence </a:t>
            </a:r>
            <a:r>
              <a:rPr lang="en-US" dirty="0" smtClean="0"/>
              <a:t>of applications of the transition functions on input </a:t>
            </a:r>
            <a:r>
              <a:rPr lang="en-US" dirty="0" smtClean="0">
                <a:solidFill>
                  <a:schemeClr val="accent3"/>
                </a:solidFill>
              </a:rPr>
              <a:t>x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CC0000"/>
                </a:solidFill>
              </a:rPr>
              <a:t>M </a:t>
            </a:r>
            <a:r>
              <a:rPr lang="en-US" dirty="0" smtClean="0">
                <a:solidFill>
                  <a:srgbClr val="000000"/>
                </a:solidFill>
              </a:rPr>
              <a:t>either reaches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accept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or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halt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within</a:t>
            </a:r>
            <a:r>
              <a:rPr lang="en-US" dirty="0" smtClean="0">
                <a:solidFill>
                  <a:srgbClr val="CC0000"/>
                </a:solidFill>
              </a:rPr>
              <a:t> T(|x|) </a:t>
            </a:r>
            <a:r>
              <a:rPr lang="en-US" dirty="0" smtClean="0"/>
              <a:t>steps of computation.</a:t>
            </a:r>
          </a:p>
        </p:txBody>
      </p:sp>
      <p:sp>
        <p:nvSpPr>
          <p:cNvPr id="5" name="Left-Right Arrow 4"/>
          <p:cNvSpPr/>
          <p:nvPr/>
        </p:nvSpPr>
        <p:spPr>
          <a:xfrm>
            <a:off x="3048000" y="4495800"/>
            <a:ext cx="381000" cy="762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77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NTIME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289246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Alternate characterization of 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r>
              <a:rPr lang="en-IN" sz="2800" dirty="0" smtClean="0">
                <a:solidFill>
                  <a:srgbClr val="84AA33"/>
                </a:solidFill>
              </a:rPr>
              <a:t>Theorem.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NP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3366FF"/>
                </a:solidFill>
              </a:rPr>
              <a:t>.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   Proof sketch:  </a:t>
            </a:r>
            <a:r>
              <a:rPr lang="en-US" sz="2800" dirty="0" smtClean="0">
                <a:solidFill>
                  <a:srgbClr val="000000"/>
                </a:solidFill>
              </a:rPr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be a language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.  Then, there’s a poly-time verifier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s.t</a:t>
            </a:r>
            <a:r>
              <a:rPr lang="en-US" sz="2800" dirty="0" smtClean="0">
                <a:solidFill>
                  <a:srgbClr val="000000"/>
                </a:solidFill>
              </a:rPr>
              <a:t>,  </a:t>
            </a:r>
            <a:endParaRPr lang="en-US" sz="2800" dirty="0">
              <a:solidFill>
                <a:srgbClr val="000000"/>
              </a:solidFill>
            </a:endParaRPr>
          </a:p>
          <a:p>
            <a:pPr marL="82296" indent="0"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/>
              <a:t>s.t.</a:t>
            </a:r>
            <a:r>
              <a:rPr lang="en-US" sz="2800" dirty="0">
                <a:solidFill>
                  <a:srgbClr val="CC0000"/>
                </a:solidFill>
              </a:rPr>
              <a:t>  M(x, u) = 1</a:t>
            </a:r>
          </a:p>
          <a:p>
            <a:endParaRPr lang="en-IN" sz="2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36576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5" name="Left-Right Arrow 4"/>
          <p:cNvSpPr/>
          <p:nvPr/>
        </p:nvSpPr>
        <p:spPr>
          <a:xfrm>
            <a:off x="2286000" y="4953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865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Alternate characterization of 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r>
              <a:rPr lang="en-IN" sz="2800" dirty="0" smtClean="0">
                <a:solidFill>
                  <a:srgbClr val="84AA33"/>
                </a:solidFill>
              </a:rPr>
              <a:t>Theorem.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NP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3366FF"/>
                </a:solidFill>
              </a:rPr>
              <a:t>.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   Proof sketch:  </a:t>
            </a:r>
            <a:r>
              <a:rPr lang="en-US" sz="2800" dirty="0" smtClean="0">
                <a:solidFill>
                  <a:srgbClr val="000000"/>
                </a:solidFill>
              </a:rPr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be a language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.  Then, there’s a poly-time verifier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s.t</a:t>
            </a:r>
            <a:r>
              <a:rPr lang="en-US" sz="2800" dirty="0" smtClean="0">
                <a:solidFill>
                  <a:srgbClr val="000000"/>
                </a:solidFill>
              </a:rPr>
              <a:t>,  </a:t>
            </a:r>
            <a:endParaRPr lang="en-US" sz="2800" dirty="0">
              <a:solidFill>
                <a:srgbClr val="000000"/>
              </a:solidFill>
            </a:endParaRPr>
          </a:p>
          <a:p>
            <a:pPr marL="82296" indent="0"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s.t.</a:t>
            </a:r>
            <a:r>
              <a:rPr lang="en-US" sz="2800" dirty="0">
                <a:solidFill>
                  <a:srgbClr val="CC0000"/>
                </a:solidFill>
              </a:rPr>
              <a:t>  M(x, u) = </a:t>
            </a:r>
            <a:r>
              <a:rPr lang="en-US" sz="2800" dirty="0" smtClean="0">
                <a:solidFill>
                  <a:srgbClr val="CC0000"/>
                </a:solidFill>
              </a:rPr>
              <a:t>1</a:t>
            </a:r>
          </a:p>
          <a:p>
            <a:pPr marL="82296" indent="0">
              <a:buNone/>
            </a:pPr>
            <a:r>
              <a:rPr lang="en-US" sz="2800" dirty="0"/>
              <a:t>T</a:t>
            </a:r>
            <a:r>
              <a:rPr lang="en-US" sz="2800" dirty="0" smtClean="0"/>
              <a:t>hink of an NTM </a:t>
            </a:r>
            <a:r>
              <a:rPr lang="en-US" sz="2800" dirty="0" smtClean="0">
                <a:solidFill>
                  <a:srgbClr val="CC0000"/>
                </a:solidFill>
              </a:rPr>
              <a:t>M’ </a:t>
            </a:r>
            <a:r>
              <a:rPr lang="en-US" sz="2800" dirty="0" smtClean="0">
                <a:solidFill>
                  <a:srgbClr val="000000"/>
                </a:solidFill>
              </a:rPr>
              <a:t>that on input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000000"/>
                </a:solidFill>
              </a:rPr>
              <a:t>, at first </a:t>
            </a:r>
            <a:r>
              <a:rPr lang="en-US" sz="2800" i="1" u="sng" dirty="0" smtClean="0">
                <a:solidFill>
                  <a:srgbClr val="000000"/>
                </a:solidFill>
              </a:rPr>
              <a:t>guesses</a:t>
            </a:r>
            <a:r>
              <a:rPr lang="en-US" sz="2800" dirty="0" smtClean="0">
                <a:solidFill>
                  <a:srgbClr val="000000"/>
                </a:solidFill>
              </a:rPr>
              <a:t> a </a:t>
            </a:r>
            <a:r>
              <a:rPr lang="en-US" sz="2800" dirty="0">
                <a:solidFill>
                  <a:srgbClr val="C32D2E"/>
                </a:solidFill>
              </a:rPr>
              <a:t>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by applying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dirty="0" smtClean="0"/>
              <a:t>nondeterministically</a:t>
            </a:r>
            <a:endParaRPr lang="en-US" sz="2800" dirty="0">
              <a:solidFill>
                <a:srgbClr val="CC0000"/>
              </a:solidFill>
            </a:endParaRPr>
          </a:p>
          <a:p>
            <a:endParaRPr lang="en-IN" sz="2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36576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5" name="Left-Right Arrow 4"/>
          <p:cNvSpPr/>
          <p:nvPr/>
        </p:nvSpPr>
        <p:spPr>
          <a:xfrm>
            <a:off x="2286000" y="4953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55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Alternate characterization of 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181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r>
              <a:rPr lang="en-IN" sz="2800" dirty="0" smtClean="0">
                <a:solidFill>
                  <a:srgbClr val="84AA33"/>
                </a:solidFill>
              </a:rPr>
              <a:t>Theorem.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NP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3366FF"/>
                </a:solidFill>
              </a:rPr>
              <a:t>.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   Proof sketch:  </a:t>
            </a:r>
            <a:r>
              <a:rPr lang="en-US" sz="2800" dirty="0" smtClean="0">
                <a:solidFill>
                  <a:srgbClr val="000000"/>
                </a:solidFill>
              </a:rPr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be a language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.  Then, there’s a poly-time verifier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s.t</a:t>
            </a:r>
            <a:r>
              <a:rPr lang="en-US" sz="2800" dirty="0" smtClean="0">
                <a:solidFill>
                  <a:srgbClr val="000000"/>
                </a:solidFill>
              </a:rPr>
              <a:t>,  </a:t>
            </a:r>
            <a:endParaRPr lang="en-US" sz="2800" dirty="0">
              <a:solidFill>
                <a:srgbClr val="000000"/>
              </a:solidFill>
            </a:endParaRPr>
          </a:p>
          <a:p>
            <a:pPr marL="82296" indent="0"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s.t.</a:t>
            </a:r>
            <a:r>
              <a:rPr lang="en-US" sz="2800" dirty="0">
                <a:solidFill>
                  <a:srgbClr val="CC0000"/>
                </a:solidFill>
              </a:rPr>
              <a:t>  M(x, u) = </a:t>
            </a:r>
            <a:r>
              <a:rPr lang="en-US" sz="2800" dirty="0" smtClean="0">
                <a:solidFill>
                  <a:srgbClr val="CC0000"/>
                </a:solidFill>
              </a:rPr>
              <a:t>1</a:t>
            </a:r>
          </a:p>
          <a:p>
            <a:pPr marL="82296" indent="0">
              <a:buNone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82296" indent="0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…. </a:t>
            </a:r>
            <a:r>
              <a:rPr lang="en-US" sz="2800" dirty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nd then simulates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on </a:t>
            </a:r>
            <a:r>
              <a:rPr lang="en-US" sz="2800" dirty="0" smtClean="0">
                <a:solidFill>
                  <a:srgbClr val="CC0000"/>
                </a:solidFill>
              </a:rPr>
              <a:t>(x, u) </a:t>
            </a:r>
            <a:r>
              <a:rPr lang="en-US" sz="2800" dirty="0" smtClean="0"/>
              <a:t>to </a:t>
            </a:r>
            <a:r>
              <a:rPr lang="en-US" sz="2800" u="sng" dirty="0" smtClean="0"/>
              <a:t>verify</a:t>
            </a:r>
            <a:r>
              <a:rPr lang="en-US" sz="2800" dirty="0" smtClean="0">
                <a:solidFill>
                  <a:srgbClr val="CC0000"/>
                </a:solidFill>
              </a:rPr>
              <a:t> M(</a:t>
            </a:r>
            <a:r>
              <a:rPr lang="en-US" sz="2800" dirty="0" err="1" smtClean="0">
                <a:solidFill>
                  <a:srgbClr val="CC0000"/>
                </a:solidFill>
              </a:rPr>
              <a:t>x,u</a:t>
            </a:r>
            <a:r>
              <a:rPr lang="en-US" sz="2800" dirty="0" smtClean="0">
                <a:solidFill>
                  <a:srgbClr val="CC0000"/>
                </a:solidFill>
              </a:rPr>
              <a:t>) = 1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endParaRPr lang="en-IN" sz="2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36576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5" name="Left-Right Arrow 4"/>
          <p:cNvSpPr/>
          <p:nvPr/>
        </p:nvSpPr>
        <p:spPr>
          <a:xfrm>
            <a:off x="2286000" y="4953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138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Alternate characterization of 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r>
              <a:rPr lang="en-IN" sz="2800" dirty="0" smtClean="0">
                <a:solidFill>
                  <a:srgbClr val="84AA33"/>
                </a:solidFill>
              </a:rPr>
              <a:t>Theorem.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NP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3366FF"/>
                </a:solidFill>
              </a:rPr>
              <a:t>.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   Proof sketch:  </a:t>
            </a:r>
            <a:r>
              <a:rPr lang="en-US" sz="2800" dirty="0" smtClean="0">
                <a:solidFill>
                  <a:srgbClr val="000000"/>
                </a:solidFill>
              </a:rPr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be in </a:t>
            </a:r>
            <a:r>
              <a:rPr lang="en-US" sz="2800" dirty="0">
                <a:solidFill>
                  <a:srgbClr val="3366FF"/>
                </a:solidFill>
              </a:rPr>
              <a:t>NTIME 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.  Then, there’s an NTM </a:t>
            </a:r>
            <a:r>
              <a:rPr lang="en-US" sz="2800" dirty="0" smtClean="0">
                <a:solidFill>
                  <a:srgbClr val="CC0000"/>
                </a:solidFill>
              </a:rPr>
              <a:t>M’</a:t>
            </a:r>
            <a:r>
              <a:rPr lang="en-US" sz="2800" dirty="0" smtClean="0">
                <a:solidFill>
                  <a:srgbClr val="000000"/>
                </a:solidFill>
              </a:rPr>
              <a:t> that decides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p(n) = O(</a:t>
            </a:r>
            <a:r>
              <a:rPr lang="en-US" sz="2800" dirty="0" err="1" smtClean="0">
                <a:solidFill>
                  <a:srgbClr val="CC0000"/>
                </a:solidFill>
              </a:rPr>
              <a:t>n</a:t>
            </a:r>
            <a:r>
              <a:rPr lang="en-US" sz="2800" baseline="30000" dirty="0" err="1" smtClean="0">
                <a:solidFill>
                  <a:srgbClr val="CC0000"/>
                </a:solidFill>
              </a:rPr>
              <a:t>c</a:t>
            </a:r>
            <a:r>
              <a:rPr lang="en-US" sz="2800" dirty="0" smtClean="0">
                <a:solidFill>
                  <a:srgbClr val="CC0000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 time.    (|x| = n) </a:t>
            </a:r>
            <a:endParaRPr lang="en-IN" sz="2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36576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039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 natural NP-complete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 </a:t>
            </a:r>
            <a:r>
              <a:rPr lang="en-US" sz="2800" dirty="0" err="1"/>
              <a:t>boolean</a:t>
            </a:r>
            <a:r>
              <a:rPr lang="en-US" sz="2800" dirty="0"/>
              <a:t> formula </a:t>
            </a:r>
            <a:r>
              <a:rPr lang="en-US" sz="2800" dirty="0" smtClean="0"/>
              <a:t>is in </a:t>
            </a:r>
            <a:r>
              <a:rPr lang="en-US" sz="2800" i="1" u="sng" dirty="0" smtClean="0"/>
              <a:t>Conjunctive Normal Form</a:t>
            </a:r>
            <a:r>
              <a:rPr lang="en-US" sz="2800" i="1" dirty="0" smtClean="0"/>
              <a:t> (CNF</a:t>
            </a:r>
            <a:r>
              <a:rPr lang="en-US" sz="2800" dirty="0" smtClean="0"/>
              <a:t>) if it is an AND of OR of literals. 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 smtClean="0"/>
              <a:t>             e.g</a:t>
            </a:r>
            <a:r>
              <a:rPr lang="en-US" sz="2800" dirty="0">
                <a:solidFill>
                  <a:srgbClr val="CC0000"/>
                </a:solidFill>
              </a:rPr>
              <a:t>.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276600" y="2895600"/>
            <a:ext cx="12954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114800" y="2895600"/>
            <a:ext cx="457200" cy="914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4572000" y="2819400"/>
            <a:ext cx="609600" cy="990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572000" y="2819400"/>
            <a:ext cx="1447800" cy="990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114800" y="38862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/>
              <a:t>literals</a:t>
            </a:r>
            <a:endParaRPr 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3440334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Alternate characterization of 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r>
              <a:rPr lang="en-IN" sz="2800" dirty="0" smtClean="0">
                <a:solidFill>
                  <a:srgbClr val="84AA33"/>
                </a:solidFill>
              </a:rPr>
              <a:t>Theorem.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NP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3366FF"/>
                </a:solidFill>
              </a:rPr>
              <a:t>.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   Proof sketch:  </a:t>
            </a:r>
            <a:r>
              <a:rPr lang="en-US" sz="2800" dirty="0" smtClean="0">
                <a:solidFill>
                  <a:srgbClr val="000000"/>
                </a:solidFill>
              </a:rPr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be in </a:t>
            </a:r>
            <a:r>
              <a:rPr lang="en-US" sz="2800" dirty="0">
                <a:solidFill>
                  <a:srgbClr val="3366FF"/>
                </a:solidFill>
              </a:rPr>
              <a:t>NTIME 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.  Then, there’s an NTM </a:t>
            </a:r>
            <a:r>
              <a:rPr lang="en-US" sz="2800" dirty="0" smtClean="0">
                <a:solidFill>
                  <a:srgbClr val="CC0000"/>
                </a:solidFill>
              </a:rPr>
              <a:t>M’</a:t>
            </a:r>
            <a:r>
              <a:rPr lang="en-US" sz="2800" dirty="0" smtClean="0">
                <a:solidFill>
                  <a:srgbClr val="000000"/>
                </a:solidFill>
              </a:rPr>
              <a:t> that decides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>
                <a:solidFill>
                  <a:srgbClr val="CC0000"/>
                </a:solidFill>
              </a:rPr>
              <a:t>p(n) = O(</a:t>
            </a:r>
            <a:r>
              <a:rPr lang="en-US" sz="2800" dirty="0" err="1">
                <a:solidFill>
                  <a:srgbClr val="CC0000"/>
                </a:solidFill>
              </a:rPr>
              <a:t>n</a:t>
            </a:r>
            <a:r>
              <a:rPr lang="en-US" sz="2800" baseline="30000" dirty="0" err="1">
                <a:solidFill>
                  <a:srgbClr val="CC0000"/>
                </a:solidFill>
              </a:rPr>
              <a:t>c</a:t>
            </a:r>
            <a:r>
              <a:rPr lang="en-US" sz="2800" dirty="0">
                <a:solidFill>
                  <a:srgbClr val="CC0000"/>
                </a:solidFill>
              </a:rPr>
              <a:t>)</a:t>
            </a:r>
            <a:r>
              <a:rPr lang="en-US" sz="2800" dirty="0">
                <a:solidFill>
                  <a:srgbClr val="000000"/>
                </a:solidFill>
              </a:rPr>
              <a:t> time.    (|x| = n) </a:t>
            </a:r>
            <a:endParaRPr lang="en-IN" sz="2800" dirty="0">
              <a:solidFill>
                <a:srgbClr val="3366FF"/>
              </a:solidFill>
            </a:endParaRPr>
          </a:p>
          <a:p>
            <a:pPr marL="82296" indent="0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Think of a verifier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that takes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u </a:t>
            </a:r>
            <a:r>
              <a:rPr lang="en-US" sz="2800" dirty="0">
                <a:solidFill>
                  <a:srgbClr val="CC0000"/>
                </a:solidFill>
              </a:rPr>
              <a:t>∈{0,1</a:t>
            </a:r>
            <a:r>
              <a:rPr lang="en-US" sz="2800" dirty="0" smtClean="0">
                <a:solidFill>
                  <a:srgbClr val="CC0000"/>
                </a:solidFill>
              </a:rPr>
              <a:t>}</a:t>
            </a:r>
            <a:r>
              <a:rPr lang="en-US" sz="2800" baseline="30000" dirty="0" smtClean="0">
                <a:solidFill>
                  <a:srgbClr val="CC0000"/>
                </a:solidFill>
              </a:rPr>
              <a:t>p(n)</a:t>
            </a:r>
            <a:r>
              <a:rPr lang="en-US" sz="2800" dirty="0" smtClean="0">
                <a:solidFill>
                  <a:srgbClr val="000000"/>
                </a:solidFill>
              </a:rPr>
              <a:t> as input,</a:t>
            </a:r>
            <a:endParaRPr lang="en-IN" sz="2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36576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5157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Alternate characterization of 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r>
              <a:rPr lang="en-IN" sz="2800" dirty="0" smtClean="0">
                <a:solidFill>
                  <a:srgbClr val="84AA33"/>
                </a:solidFill>
              </a:rPr>
              <a:t>Theorem.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NP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3366FF"/>
                </a:solidFill>
              </a:rPr>
              <a:t>.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   Proof sketch:  </a:t>
            </a:r>
            <a:r>
              <a:rPr lang="en-US" sz="2800" dirty="0" smtClean="0">
                <a:solidFill>
                  <a:srgbClr val="000000"/>
                </a:solidFill>
              </a:rPr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be in </a:t>
            </a:r>
            <a:r>
              <a:rPr lang="en-US" sz="2800" dirty="0">
                <a:solidFill>
                  <a:srgbClr val="3366FF"/>
                </a:solidFill>
              </a:rPr>
              <a:t>NTIME 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.  Then, there’s an NTM </a:t>
            </a:r>
            <a:r>
              <a:rPr lang="en-US" sz="2800" dirty="0" smtClean="0">
                <a:solidFill>
                  <a:srgbClr val="CC0000"/>
                </a:solidFill>
              </a:rPr>
              <a:t>M’</a:t>
            </a:r>
            <a:r>
              <a:rPr lang="en-US" sz="2800" dirty="0" smtClean="0">
                <a:solidFill>
                  <a:srgbClr val="000000"/>
                </a:solidFill>
              </a:rPr>
              <a:t> that decides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>
                <a:solidFill>
                  <a:srgbClr val="CC0000"/>
                </a:solidFill>
              </a:rPr>
              <a:t>p(n) = O(</a:t>
            </a:r>
            <a:r>
              <a:rPr lang="en-US" sz="2800" dirty="0" err="1">
                <a:solidFill>
                  <a:srgbClr val="CC0000"/>
                </a:solidFill>
              </a:rPr>
              <a:t>n</a:t>
            </a:r>
            <a:r>
              <a:rPr lang="en-US" sz="2800" baseline="30000" dirty="0" err="1">
                <a:solidFill>
                  <a:srgbClr val="CC0000"/>
                </a:solidFill>
              </a:rPr>
              <a:t>c</a:t>
            </a:r>
            <a:r>
              <a:rPr lang="en-US" sz="2800" dirty="0">
                <a:solidFill>
                  <a:srgbClr val="CC0000"/>
                </a:solidFill>
              </a:rPr>
              <a:t>)</a:t>
            </a:r>
            <a:r>
              <a:rPr lang="en-US" sz="2800" dirty="0">
                <a:solidFill>
                  <a:srgbClr val="000000"/>
                </a:solidFill>
              </a:rPr>
              <a:t> time.    (|x| = n) </a:t>
            </a:r>
            <a:endParaRPr lang="en-IN" sz="2800" dirty="0">
              <a:solidFill>
                <a:srgbClr val="3366FF"/>
              </a:solidFill>
            </a:endParaRPr>
          </a:p>
          <a:p>
            <a:pPr marL="82296" indent="0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Think of a verifier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that takes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u </a:t>
            </a:r>
            <a:r>
              <a:rPr lang="en-US" sz="2800" dirty="0">
                <a:solidFill>
                  <a:srgbClr val="CC0000"/>
                </a:solidFill>
              </a:rPr>
              <a:t>∈{0,1</a:t>
            </a:r>
            <a:r>
              <a:rPr lang="en-US" sz="2800" dirty="0" smtClean="0">
                <a:solidFill>
                  <a:srgbClr val="CC0000"/>
                </a:solidFill>
              </a:rPr>
              <a:t>}</a:t>
            </a:r>
            <a:r>
              <a:rPr lang="en-US" sz="2800" baseline="30000" dirty="0" smtClean="0">
                <a:solidFill>
                  <a:srgbClr val="CC0000"/>
                </a:solidFill>
              </a:rPr>
              <a:t>p(n)</a:t>
            </a:r>
            <a:r>
              <a:rPr lang="en-US" sz="2800" dirty="0" smtClean="0">
                <a:solidFill>
                  <a:srgbClr val="000000"/>
                </a:solidFill>
              </a:rPr>
              <a:t> as input, and simulates </a:t>
            </a:r>
            <a:r>
              <a:rPr lang="en-US" sz="2800" dirty="0" smtClean="0">
                <a:solidFill>
                  <a:srgbClr val="CC0000"/>
                </a:solidFill>
              </a:rPr>
              <a:t>M’</a:t>
            </a:r>
            <a:r>
              <a:rPr lang="en-US" sz="2800" dirty="0" smtClean="0">
                <a:solidFill>
                  <a:srgbClr val="000000"/>
                </a:solidFill>
              </a:rPr>
              <a:t> on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000000"/>
                </a:solidFill>
              </a:rPr>
              <a:t> with </a:t>
            </a:r>
            <a:r>
              <a:rPr lang="en-US" sz="2800" dirty="0" smtClean="0">
                <a:solidFill>
                  <a:srgbClr val="CC0000"/>
                </a:solidFill>
              </a:rPr>
              <a:t>u </a:t>
            </a:r>
            <a:r>
              <a:rPr lang="en-US" sz="2800" dirty="0" smtClean="0">
                <a:solidFill>
                  <a:srgbClr val="000000"/>
                </a:solidFill>
              </a:rPr>
              <a:t>as the sequence of choices for applying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dirty="0" smtClean="0"/>
              <a:t>.</a:t>
            </a:r>
            <a:endParaRPr lang="en-IN" sz="2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36576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074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 natural NP-complete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 </a:t>
            </a:r>
            <a:r>
              <a:rPr lang="en-US" sz="2800" dirty="0" err="1"/>
              <a:t>boolean</a:t>
            </a:r>
            <a:r>
              <a:rPr lang="en-US" sz="2800" dirty="0"/>
              <a:t> formula </a:t>
            </a:r>
            <a:r>
              <a:rPr lang="en-US" sz="2800" dirty="0" smtClean="0"/>
              <a:t>is in </a:t>
            </a:r>
            <a:r>
              <a:rPr lang="en-US" sz="2800" i="1" u="sng" dirty="0" smtClean="0"/>
              <a:t>Conjunctive Normal Form</a:t>
            </a:r>
            <a:r>
              <a:rPr lang="en-US" sz="2800" i="1" dirty="0" smtClean="0"/>
              <a:t> (CNF</a:t>
            </a:r>
            <a:r>
              <a:rPr lang="en-US" sz="2800" dirty="0" smtClean="0"/>
              <a:t>) if it is an AND of OR of literals. 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 smtClean="0"/>
              <a:t>             e.g</a:t>
            </a:r>
            <a:r>
              <a:rPr lang="en-US" sz="2800" dirty="0">
                <a:solidFill>
                  <a:srgbClr val="CC0000"/>
                </a:solidFill>
              </a:rPr>
              <a:t>.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/>
              <a:t>Let</a:t>
            </a:r>
            <a:r>
              <a:rPr lang="en-US" sz="2800" dirty="0">
                <a:solidFill>
                  <a:srgbClr val="CC0000"/>
                </a:solidFill>
              </a:rPr>
              <a:t> SAT </a:t>
            </a:r>
            <a:r>
              <a:rPr lang="en-US" sz="2800" dirty="0">
                <a:solidFill>
                  <a:srgbClr val="000000"/>
                </a:solidFill>
              </a:rPr>
              <a:t>be 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smtClean="0">
                <a:solidFill>
                  <a:srgbClr val="000000"/>
                </a:solidFill>
              </a:rPr>
              <a:t>CNF formulae.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405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 natural NP-complete problem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A </a:t>
            </a:r>
            <a:r>
              <a:rPr lang="en-US" sz="2800" dirty="0" err="1"/>
              <a:t>boolean</a:t>
            </a:r>
            <a:r>
              <a:rPr lang="en-US" sz="2800" dirty="0"/>
              <a:t> formula </a:t>
            </a:r>
            <a:r>
              <a:rPr lang="en-US" sz="2800" dirty="0" smtClean="0"/>
              <a:t>is in </a:t>
            </a:r>
            <a:r>
              <a:rPr lang="en-US" sz="2800" i="1" u="sng" dirty="0" smtClean="0"/>
              <a:t>Conjunctive Normal Form</a:t>
            </a:r>
            <a:r>
              <a:rPr lang="en-US" sz="2800" i="1" dirty="0" smtClean="0"/>
              <a:t> (CNF</a:t>
            </a:r>
            <a:r>
              <a:rPr lang="en-US" sz="2800" dirty="0" smtClean="0"/>
              <a:t>) if it is an AND of OR of literals. </a:t>
            </a:r>
            <a:endParaRPr lang="en-US" sz="2800" dirty="0"/>
          </a:p>
          <a:p>
            <a:pPr marL="82296" indent="0" algn="just">
              <a:buNone/>
            </a:pPr>
            <a:r>
              <a:rPr lang="en-US" sz="2800" dirty="0" smtClean="0"/>
              <a:t>             e.g</a:t>
            </a:r>
            <a:r>
              <a:rPr lang="en-US" sz="2800" dirty="0">
                <a:solidFill>
                  <a:srgbClr val="CC0000"/>
                </a:solidFill>
              </a:rPr>
              <a:t>.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= (x</a:t>
            </a:r>
            <a:r>
              <a:rPr lang="en-US" sz="2800" baseline="-25000" dirty="0">
                <a:solidFill>
                  <a:srgbClr val="CC0000"/>
                </a:solidFill>
              </a:rPr>
              <a:t>1</a:t>
            </a:r>
            <a:r>
              <a:rPr lang="en-US" sz="2800" dirty="0">
                <a:solidFill>
                  <a:srgbClr val="CC0000"/>
                </a:solidFill>
              </a:rPr>
              <a:t> ∨ 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) ∧ (x</a:t>
            </a:r>
            <a:r>
              <a:rPr lang="en-US" sz="2800" baseline="-25000" dirty="0">
                <a:solidFill>
                  <a:srgbClr val="CC0000"/>
                </a:solidFill>
              </a:rPr>
              <a:t>3 </a:t>
            </a:r>
            <a:r>
              <a:rPr lang="en-US" sz="2800" dirty="0">
                <a:solidFill>
                  <a:srgbClr val="CC0000"/>
                </a:solidFill>
              </a:rPr>
              <a:t>∨ ¬x</a:t>
            </a:r>
            <a:r>
              <a:rPr lang="en-US" sz="2800" baseline="-25000" dirty="0">
                <a:solidFill>
                  <a:srgbClr val="CC0000"/>
                </a:solidFill>
              </a:rPr>
              <a:t>2</a:t>
            </a:r>
            <a:r>
              <a:rPr lang="en-US" sz="2800" dirty="0">
                <a:solidFill>
                  <a:srgbClr val="CC0000"/>
                </a:solidFill>
              </a:rPr>
              <a:t> ) 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/>
              <a:t>Let</a:t>
            </a:r>
            <a:r>
              <a:rPr lang="en-US" sz="2800" dirty="0">
                <a:solidFill>
                  <a:srgbClr val="CC0000"/>
                </a:solidFill>
              </a:rPr>
              <a:t> SAT </a:t>
            </a:r>
            <a:r>
              <a:rPr lang="en-US" sz="2800" dirty="0">
                <a:solidFill>
                  <a:srgbClr val="000000"/>
                </a:solidFill>
              </a:rPr>
              <a:t>be 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smtClean="0">
                <a:solidFill>
                  <a:srgbClr val="000000"/>
                </a:solidFill>
              </a:rPr>
              <a:t>CNF formulae.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r>
              <a:rPr lang="en-US" sz="2800" dirty="0">
                <a:solidFill>
                  <a:schemeClr val="accent4"/>
                </a:solidFill>
              </a:rPr>
              <a:t>Theorem.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i="1" dirty="0">
                <a:solidFill>
                  <a:srgbClr val="660066"/>
                </a:solidFill>
              </a:rPr>
              <a:t>(Cook-Levin) </a:t>
            </a:r>
            <a:r>
              <a:rPr lang="en-US" sz="2800" dirty="0">
                <a:solidFill>
                  <a:srgbClr val="CC0000"/>
                </a:solidFill>
              </a:rPr>
              <a:t>SAT </a:t>
            </a:r>
            <a:r>
              <a:rPr lang="en-US" sz="2800" dirty="0"/>
              <a:t>is NP-complete.</a:t>
            </a: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892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4900</TotalTime>
  <Words>5482</Words>
  <Application>Microsoft Macintosh PowerPoint</Application>
  <PresentationFormat>On-screen Show (4:3)</PresentationFormat>
  <Paragraphs>542</Paragraphs>
  <Slides>71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72" baseType="lpstr">
      <vt:lpstr>Solstice</vt:lpstr>
      <vt:lpstr>Computational Complexity Theory</vt:lpstr>
      <vt:lpstr>Recap: Complexity Class NP</vt:lpstr>
      <vt:lpstr>Recap: Polynomial time reduction</vt:lpstr>
      <vt:lpstr>Recap: NP-completeness</vt:lpstr>
      <vt:lpstr>A natural NP-complete problem</vt:lpstr>
      <vt:lpstr>A natural NP-complete problem</vt:lpstr>
      <vt:lpstr>A natural NP-complete problem</vt:lpstr>
      <vt:lpstr>A natural NP-complete problem</vt:lpstr>
      <vt:lpstr>A natural NP-complete problem</vt:lpstr>
      <vt:lpstr>A natural NP-complete problem</vt:lpstr>
      <vt:lpstr>Proof of Cook-Levin Theorem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Cook-Levin theorem:  Proof</vt:lpstr>
      <vt:lpstr>Proof of Main Theorem</vt:lpstr>
      <vt:lpstr>Main theorem:  Proof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Main theorem:  Step 1</vt:lpstr>
      <vt:lpstr>Recall Steps 1 and 2</vt:lpstr>
      <vt:lpstr>Main theorem:  Step 2</vt:lpstr>
      <vt:lpstr>Main theorem:  Step 2</vt:lpstr>
      <vt:lpstr>Main theorem:  Step 2</vt:lpstr>
      <vt:lpstr>Main theorem:  Step 2</vt:lpstr>
      <vt:lpstr>Main theorem:  Step 2</vt:lpstr>
      <vt:lpstr>Main theorem:  Step 2</vt:lpstr>
      <vt:lpstr>Main theorem:  Step 2</vt:lpstr>
      <vt:lpstr>Main theorem:  Step 2</vt:lpstr>
      <vt:lpstr>Main theorem:  Step 2</vt:lpstr>
      <vt:lpstr>Main theorem:  Step 2</vt:lpstr>
      <vt:lpstr>Main theorem:  Comments</vt:lpstr>
      <vt:lpstr>Main theorem:  Comments</vt:lpstr>
      <vt:lpstr>3SAT is NP-complete</vt:lpstr>
      <vt:lpstr>3SAT is NP-complete</vt:lpstr>
      <vt:lpstr>3SAT is NP-complete</vt:lpstr>
      <vt:lpstr>NTM:  An alternate characterization of NP</vt:lpstr>
      <vt:lpstr>Nondeterministic Turing Machines</vt:lpstr>
      <vt:lpstr>Nondeterministic Turing Machines</vt:lpstr>
      <vt:lpstr>Nondeterministic Turing Machines</vt:lpstr>
      <vt:lpstr>Nondeterministic Turing Machines</vt:lpstr>
      <vt:lpstr>Nondeterministic Turing Machines</vt:lpstr>
      <vt:lpstr>Nondeterministic Turing Machines</vt:lpstr>
      <vt:lpstr>Nondeterministic Turing Machines</vt:lpstr>
      <vt:lpstr>Class NTIME</vt:lpstr>
      <vt:lpstr>Alternate characterization of NP</vt:lpstr>
      <vt:lpstr>Alternate characterization of NP</vt:lpstr>
      <vt:lpstr>Alternate characterization of NP</vt:lpstr>
      <vt:lpstr>Alternate characterization of NP</vt:lpstr>
      <vt:lpstr>Alternate characterization of NP</vt:lpstr>
      <vt:lpstr>Alternate characterization of NP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653</cp:revision>
  <dcterms:created xsi:type="dcterms:W3CDTF">2013-06-25T04:38:04Z</dcterms:created>
  <dcterms:modified xsi:type="dcterms:W3CDTF">2018-08-13T08:29:14Z</dcterms:modified>
</cp:coreProperties>
</file>