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27" r:id="rId1"/>
  </p:sldMasterIdLst>
  <p:notesMasterIdLst>
    <p:notesMasterId r:id="rId75"/>
  </p:notesMasterIdLst>
  <p:sldIdLst>
    <p:sldId id="256" r:id="rId2"/>
    <p:sldId id="651" r:id="rId3"/>
    <p:sldId id="877" r:id="rId4"/>
    <p:sldId id="876" r:id="rId5"/>
    <p:sldId id="878" r:id="rId6"/>
    <p:sldId id="880" r:id="rId7"/>
    <p:sldId id="890" r:id="rId8"/>
    <p:sldId id="887" r:id="rId9"/>
    <p:sldId id="889" r:id="rId10"/>
    <p:sldId id="743" r:id="rId11"/>
    <p:sldId id="744" r:id="rId12"/>
    <p:sldId id="797" r:id="rId13"/>
    <p:sldId id="814" r:id="rId14"/>
    <p:sldId id="815" r:id="rId15"/>
    <p:sldId id="816" r:id="rId16"/>
    <p:sldId id="817" r:id="rId17"/>
    <p:sldId id="818" r:id="rId18"/>
    <p:sldId id="819" r:id="rId19"/>
    <p:sldId id="820" r:id="rId20"/>
    <p:sldId id="821" r:id="rId21"/>
    <p:sldId id="822" r:id="rId22"/>
    <p:sldId id="823" r:id="rId23"/>
    <p:sldId id="824" r:id="rId24"/>
    <p:sldId id="826" r:id="rId25"/>
    <p:sldId id="827" r:id="rId26"/>
    <p:sldId id="828" r:id="rId27"/>
    <p:sldId id="825" r:id="rId28"/>
    <p:sldId id="829" r:id="rId29"/>
    <p:sldId id="830" r:id="rId30"/>
    <p:sldId id="834" r:id="rId31"/>
    <p:sldId id="832" r:id="rId32"/>
    <p:sldId id="831" r:id="rId33"/>
    <p:sldId id="833" r:id="rId34"/>
    <p:sldId id="835" r:id="rId35"/>
    <p:sldId id="839" r:id="rId36"/>
    <p:sldId id="837" r:id="rId37"/>
    <p:sldId id="838" r:id="rId38"/>
    <p:sldId id="840" r:id="rId39"/>
    <p:sldId id="841" r:id="rId40"/>
    <p:sldId id="842" r:id="rId41"/>
    <p:sldId id="843" r:id="rId42"/>
    <p:sldId id="844" r:id="rId43"/>
    <p:sldId id="845" r:id="rId44"/>
    <p:sldId id="846" r:id="rId45"/>
    <p:sldId id="847" r:id="rId46"/>
    <p:sldId id="848" r:id="rId47"/>
    <p:sldId id="849" r:id="rId48"/>
    <p:sldId id="850" r:id="rId49"/>
    <p:sldId id="851" r:id="rId50"/>
    <p:sldId id="852" r:id="rId51"/>
    <p:sldId id="853" r:id="rId52"/>
    <p:sldId id="854" r:id="rId53"/>
    <p:sldId id="855" r:id="rId54"/>
    <p:sldId id="856" r:id="rId55"/>
    <p:sldId id="857" r:id="rId56"/>
    <p:sldId id="858" r:id="rId57"/>
    <p:sldId id="859" r:id="rId58"/>
    <p:sldId id="860" r:id="rId59"/>
    <p:sldId id="861" r:id="rId60"/>
    <p:sldId id="862" r:id="rId61"/>
    <p:sldId id="863" r:id="rId62"/>
    <p:sldId id="864" r:id="rId63"/>
    <p:sldId id="865" r:id="rId64"/>
    <p:sldId id="866" r:id="rId65"/>
    <p:sldId id="867" r:id="rId66"/>
    <p:sldId id="868" r:id="rId67"/>
    <p:sldId id="869" r:id="rId68"/>
    <p:sldId id="870" r:id="rId69"/>
    <p:sldId id="871" r:id="rId70"/>
    <p:sldId id="872" r:id="rId71"/>
    <p:sldId id="873" r:id="rId72"/>
    <p:sldId id="874" r:id="rId73"/>
    <p:sldId id="875" r:id="rId7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ndan Sah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003399"/>
    <a:srgbClr val="CC0000"/>
    <a:srgbClr val="FF0000"/>
    <a:srgbClr val="0033CC"/>
    <a:srgbClr val="660066"/>
    <a:srgbClr val="A50021"/>
    <a:srgbClr val="990033"/>
    <a:srgbClr val="99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38" autoAdjust="0"/>
    <p:restoredTop sz="99423" autoAdjust="0"/>
  </p:normalViewPr>
  <p:slideViewPr>
    <p:cSldViewPr>
      <p:cViewPr>
        <p:scale>
          <a:sx n="95" d="100"/>
          <a:sy n="95" d="100"/>
        </p:scale>
        <p:origin x="-1384" y="-4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80" Type="http://schemas.openxmlformats.org/officeDocument/2006/relationships/theme" Target="theme/theme1.xml"/><Relationship Id="rId81" Type="http://schemas.openxmlformats.org/officeDocument/2006/relationships/tableStyles" Target="tableStyles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notesMaster" Target="notesMasters/notesMaster1.xml"/><Relationship Id="rId76" Type="http://schemas.openxmlformats.org/officeDocument/2006/relationships/printerSettings" Target="printerSettings/printerSettings1.bin"/><Relationship Id="rId77" Type="http://schemas.openxmlformats.org/officeDocument/2006/relationships/commentAuthors" Target="commentAuthors.xml"/><Relationship Id="rId78" Type="http://schemas.openxmlformats.org/officeDocument/2006/relationships/presProps" Target="presProps.xml"/><Relationship Id="rId79" Type="http://schemas.openxmlformats.org/officeDocument/2006/relationships/viewProps" Target="viewProp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5589B-E1FE-416A-A65D-11B7513E7580}" type="datetimeFigureOut">
              <a:rPr lang="en-US" smtClean="0"/>
              <a:pPr/>
              <a:t>27/08/18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39FDB-DAC5-4962-98CA-E875AF49AF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1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27/08/18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27/08/18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27/08/18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27/08/18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27/08/18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27/08/18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27/08/18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27/08/18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27/08/18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27/08/18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27/08/18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037CB94-8DD8-4BDE-8682-625D4C182390}" type="datetimeFigureOut">
              <a:rPr lang="en-US" smtClean="0"/>
              <a:pPr/>
              <a:t>27/08/18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8" r:id="rId1"/>
    <p:sldLayoutId id="2147484629" r:id="rId2"/>
    <p:sldLayoutId id="2147484630" r:id="rId3"/>
    <p:sldLayoutId id="2147484631" r:id="rId4"/>
    <p:sldLayoutId id="2147484632" r:id="rId5"/>
    <p:sldLayoutId id="2147484633" r:id="rId6"/>
    <p:sldLayoutId id="2147484634" r:id="rId7"/>
    <p:sldLayoutId id="2147484635" r:id="rId8"/>
    <p:sldLayoutId id="2147484636" r:id="rId9"/>
    <p:sldLayoutId id="2147484637" r:id="rId10"/>
    <p:sldLayoutId id="214748463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8458200" cy="1828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omputational Complexity Theory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2771336"/>
            <a:ext cx="9067800" cy="2486464"/>
          </a:xfrm>
        </p:spPr>
        <p:txBody>
          <a:bodyPr>
            <a:normAutofit/>
          </a:bodyPr>
          <a:lstStyle/>
          <a:p>
            <a:pPr algn="ctr"/>
            <a:endParaRPr lang="en-US" sz="3400" dirty="0"/>
          </a:p>
          <a:p>
            <a:pPr algn="ctr"/>
            <a:r>
              <a:rPr lang="en-US" sz="3400" dirty="0" smtClean="0">
                <a:solidFill>
                  <a:srgbClr val="A50021"/>
                </a:solidFill>
              </a:rPr>
              <a:t>      Lecture 4: </a:t>
            </a:r>
            <a:r>
              <a:rPr lang="en-US" sz="3400" dirty="0" smtClean="0">
                <a:solidFill>
                  <a:srgbClr val="0033CC"/>
                </a:solidFill>
              </a:rPr>
              <a:t> NP-complete problems, </a:t>
            </a:r>
          </a:p>
          <a:p>
            <a:pPr algn="ctr"/>
            <a:r>
              <a:rPr lang="en-US" sz="3400" dirty="0" smtClean="0">
                <a:solidFill>
                  <a:srgbClr val="0033CC"/>
                </a:solidFill>
              </a:rPr>
              <a:t>                     Search versus Decision                   </a:t>
            </a:r>
          </a:p>
          <a:p>
            <a:pPr algn="ctr"/>
            <a:endParaRPr lang="en-US" sz="3000" dirty="0" smtClean="0">
              <a:solidFill>
                <a:srgbClr val="0033CC"/>
              </a:solidFill>
            </a:endParaRPr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54203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Indian Institute of Science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Cook-Levin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accent4"/>
                </a:solidFill>
              </a:rPr>
              <a:t>Definition.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A </a:t>
            </a:r>
            <a:r>
              <a:rPr lang="en-US" sz="2800" dirty="0" smtClean="0"/>
              <a:t>CNF </a:t>
            </a:r>
            <a:r>
              <a:rPr lang="en-US" sz="2800" dirty="0"/>
              <a:t>is </a:t>
            </a:r>
            <a:r>
              <a:rPr lang="en-US" sz="2800" dirty="0" smtClean="0"/>
              <a:t>a called a </a:t>
            </a:r>
            <a:r>
              <a:rPr lang="en-US" sz="2800" dirty="0" err="1" smtClean="0">
                <a:solidFill>
                  <a:srgbClr val="A50021"/>
                </a:solidFill>
              </a:rPr>
              <a:t>k</a:t>
            </a:r>
            <a:r>
              <a:rPr lang="en-US" sz="2800" dirty="0" err="1" smtClean="0"/>
              <a:t>CNF</a:t>
            </a:r>
            <a:r>
              <a:rPr lang="en-US" sz="2800" dirty="0" smtClean="0"/>
              <a:t> if every clause has at most </a:t>
            </a:r>
            <a:r>
              <a:rPr lang="en-US" sz="2800" dirty="0" smtClean="0">
                <a:solidFill>
                  <a:srgbClr val="A50021"/>
                </a:solidFill>
              </a:rPr>
              <a:t>k</a:t>
            </a:r>
            <a:r>
              <a:rPr lang="en-US" sz="2800" dirty="0" smtClean="0"/>
              <a:t> literals.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/>
              <a:t>             </a:t>
            </a:r>
            <a:r>
              <a:rPr lang="en-US" sz="2800" dirty="0" smtClean="0"/>
              <a:t>e.g.    a 2CNF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A50021"/>
                </a:solidFill>
              </a:rPr>
              <a:t>k</a:t>
            </a:r>
            <a:r>
              <a:rPr lang="en-US" sz="2800" dirty="0" err="1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dirty="0">
                <a:solidFill>
                  <a:srgbClr val="000000"/>
                </a:solidFill>
              </a:rPr>
              <a:t>the language consisting of all </a:t>
            </a:r>
            <a:r>
              <a:rPr lang="en-US" sz="2800" i="1" dirty="0" err="1">
                <a:solidFill>
                  <a:srgbClr val="000000"/>
                </a:solidFill>
              </a:rPr>
              <a:t>satisfiable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err="1" smtClean="0">
                <a:solidFill>
                  <a:srgbClr val="000000"/>
                </a:solidFill>
              </a:rPr>
              <a:t>kCNF</a:t>
            </a:r>
            <a:r>
              <a:rPr lang="en-US" sz="2800" i="1" dirty="0" err="1">
                <a:solidFill>
                  <a:srgbClr val="000000"/>
                </a:solidFill>
              </a:rPr>
              <a:t>s</a:t>
            </a:r>
            <a:r>
              <a:rPr lang="en-US" sz="2800" i="1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Cook-Levin.</a:t>
            </a:r>
            <a:r>
              <a:rPr lang="en-US" sz="2800" dirty="0" smtClean="0"/>
              <a:t> There’s some constant </a:t>
            </a:r>
            <a:r>
              <a:rPr lang="en-US" sz="2800" dirty="0" smtClean="0">
                <a:solidFill>
                  <a:schemeClr val="accent3"/>
                </a:solidFill>
              </a:rPr>
              <a:t>k</a:t>
            </a:r>
            <a:r>
              <a:rPr lang="en-US" sz="2800" dirty="0" smtClean="0"/>
              <a:t> such that </a:t>
            </a:r>
            <a:r>
              <a:rPr lang="en-US" sz="2800" dirty="0" err="1" smtClean="0">
                <a:solidFill>
                  <a:srgbClr val="A50021"/>
                </a:solidFill>
              </a:rPr>
              <a:t>k</a:t>
            </a:r>
            <a:r>
              <a:rPr lang="en-US" sz="2800" dirty="0" err="1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is </a:t>
            </a:r>
            <a:r>
              <a:rPr lang="en-US" sz="2800" dirty="0" smtClean="0">
                <a:solidFill>
                  <a:srgbClr val="000000"/>
                </a:solidFill>
              </a:rPr>
              <a:t>NP-complete</a:t>
            </a:r>
            <a:r>
              <a:rPr lang="en-US" sz="2800" i="1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835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3SAT is NP-complete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accent4"/>
                </a:solidFill>
              </a:rPr>
              <a:t>Definition.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A </a:t>
            </a:r>
            <a:r>
              <a:rPr lang="en-US" sz="2800" dirty="0" smtClean="0"/>
              <a:t>CNF </a:t>
            </a:r>
            <a:r>
              <a:rPr lang="en-US" sz="2800" dirty="0"/>
              <a:t>is </a:t>
            </a:r>
            <a:r>
              <a:rPr lang="en-US" sz="2800" dirty="0" smtClean="0"/>
              <a:t>a called a </a:t>
            </a:r>
            <a:r>
              <a:rPr lang="en-US" sz="2800" dirty="0" err="1" smtClean="0">
                <a:solidFill>
                  <a:srgbClr val="A50021"/>
                </a:solidFill>
              </a:rPr>
              <a:t>k</a:t>
            </a:r>
            <a:r>
              <a:rPr lang="en-US" sz="2800" dirty="0" err="1" smtClean="0"/>
              <a:t>CNF</a:t>
            </a:r>
            <a:r>
              <a:rPr lang="en-US" sz="2800" dirty="0" smtClean="0"/>
              <a:t> if every clause has at most </a:t>
            </a:r>
            <a:r>
              <a:rPr lang="en-US" sz="2800" dirty="0" smtClean="0">
                <a:solidFill>
                  <a:srgbClr val="A50021"/>
                </a:solidFill>
              </a:rPr>
              <a:t>k</a:t>
            </a:r>
            <a:r>
              <a:rPr lang="en-US" sz="2800" dirty="0" smtClean="0"/>
              <a:t> literals.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/>
              <a:t>             </a:t>
            </a:r>
            <a:r>
              <a:rPr lang="en-US" sz="2800" dirty="0" smtClean="0"/>
              <a:t>e.g.    a 2CNF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A50021"/>
                </a:solidFill>
              </a:rPr>
              <a:t>k</a:t>
            </a:r>
            <a:r>
              <a:rPr lang="en-US" sz="2800" dirty="0" err="1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dirty="0">
                <a:solidFill>
                  <a:srgbClr val="000000"/>
                </a:solidFill>
              </a:rPr>
              <a:t>the language consisting of all </a:t>
            </a:r>
            <a:r>
              <a:rPr lang="en-US" sz="2800" i="1" dirty="0" err="1">
                <a:solidFill>
                  <a:srgbClr val="000000"/>
                </a:solidFill>
              </a:rPr>
              <a:t>satisfiable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err="1" smtClean="0">
                <a:solidFill>
                  <a:srgbClr val="000000"/>
                </a:solidFill>
              </a:rPr>
              <a:t>kCNF</a:t>
            </a:r>
            <a:r>
              <a:rPr lang="en-US" sz="2800" i="1" dirty="0" err="1">
                <a:solidFill>
                  <a:srgbClr val="000000"/>
                </a:solidFill>
              </a:rPr>
              <a:t>s</a:t>
            </a:r>
            <a:r>
              <a:rPr lang="en-US" sz="2800" i="1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</a:t>
            </a:r>
            <a:r>
              <a:rPr lang="en-US" sz="2800" dirty="0">
                <a:solidFill>
                  <a:schemeClr val="accent4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.</a:t>
            </a:r>
            <a:r>
              <a:rPr lang="en-US" sz="2800" dirty="0" smtClean="0"/>
              <a:t> 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A50021"/>
                </a:solidFill>
              </a:rPr>
              <a:t>3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>
                <a:solidFill>
                  <a:srgbClr val="000000"/>
                </a:solidFill>
              </a:rPr>
              <a:t>is </a:t>
            </a:r>
            <a:r>
              <a:rPr lang="en-US" sz="2800" dirty="0" smtClean="0">
                <a:solidFill>
                  <a:srgbClr val="000000"/>
                </a:solidFill>
              </a:rPr>
              <a:t>NP-complete</a:t>
            </a:r>
            <a:r>
              <a:rPr lang="en-US" sz="2800" i="1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000000"/>
                </a:solidFill>
              </a:rPr>
              <a:t> Proof sketch:   </a:t>
            </a:r>
            <a:r>
              <a:rPr lang="en-US" dirty="0">
                <a:solidFill>
                  <a:srgbClr val="CC0000"/>
                </a:solidFill>
              </a:rPr>
              <a:t>(x</a:t>
            </a:r>
            <a:r>
              <a:rPr lang="en-US" baseline="-25000" dirty="0">
                <a:solidFill>
                  <a:srgbClr val="CC0000"/>
                </a:solidFill>
              </a:rPr>
              <a:t>1</a:t>
            </a:r>
            <a:r>
              <a:rPr lang="en-US" dirty="0">
                <a:solidFill>
                  <a:srgbClr val="CC0000"/>
                </a:solidFill>
              </a:rPr>
              <a:t> ∨ </a:t>
            </a:r>
            <a:r>
              <a:rPr lang="en-US" dirty="0" smtClean="0">
                <a:solidFill>
                  <a:srgbClr val="CC0000"/>
                </a:solidFill>
              </a:rPr>
              <a:t>x</a:t>
            </a:r>
            <a:r>
              <a:rPr lang="en-US" baseline="-25000" dirty="0" smtClean="0">
                <a:solidFill>
                  <a:srgbClr val="CC0000"/>
                </a:solidFill>
              </a:rPr>
              <a:t>2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CC0000"/>
                </a:solidFill>
              </a:rPr>
              <a:t>∨ x</a:t>
            </a:r>
            <a:r>
              <a:rPr lang="en-US" baseline="-25000" dirty="0" smtClean="0">
                <a:solidFill>
                  <a:srgbClr val="CC0000"/>
                </a:solidFill>
              </a:rPr>
              <a:t>3 </a:t>
            </a:r>
            <a:r>
              <a:rPr lang="en-US" dirty="0">
                <a:solidFill>
                  <a:srgbClr val="CC0000"/>
                </a:solidFill>
              </a:rPr>
              <a:t>∨ ¬</a:t>
            </a:r>
            <a:r>
              <a:rPr lang="en-US" dirty="0" smtClean="0">
                <a:solidFill>
                  <a:srgbClr val="CC0000"/>
                </a:solidFill>
              </a:rPr>
              <a:t>x</a:t>
            </a:r>
            <a:r>
              <a:rPr lang="en-US" baseline="-25000" dirty="0" smtClean="0">
                <a:solidFill>
                  <a:srgbClr val="CC0000"/>
                </a:solidFill>
              </a:rPr>
              <a:t>4</a:t>
            </a:r>
            <a:r>
              <a:rPr lang="en-US" dirty="0" smtClean="0">
                <a:solidFill>
                  <a:srgbClr val="CC0000"/>
                </a:solidFill>
              </a:rPr>
              <a:t> ) </a:t>
            </a:r>
            <a:r>
              <a:rPr lang="en-US" dirty="0" smtClean="0"/>
              <a:t>is </a:t>
            </a:r>
            <a:r>
              <a:rPr lang="en-US" dirty="0" err="1" smtClean="0"/>
              <a:t>satisfiable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>
                <a:solidFill>
                  <a:srgbClr val="CC0000"/>
                </a:solidFill>
              </a:rPr>
              <a:t>   (</a:t>
            </a:r>
            <a:r>
              <a:rPr lang="en-US" dirty="0">
                <a:solidFill>
                  <a:srgbClr val="CC0000"/>
                </a:solidFill>
              </a:rPr>
              <a:t>x</a:t>
            </a:r>
            <a:r>
              <a:rPr lang="en-US" baseline="-25000" dirty="0">
                <a:solidFill>
                  <a:srgbClr val="CC0000"/>
                </a:solidFill>
              </a:rPr>
              <a:t>1</a:t>
            </a:r>
            <a:r>
              <a:rPr lang="en-US" dirty="0">
                <a:solidFill>
                  <a:srgbClr val="CC0000"/>
                </a:solidFill>
              </a:rPr>
              <a:t> ∨ x</a:t>
            </a:r>
            <a:r>
              <a:rPr lang="en-US" baseline="-25000" dirty="0">
                <a:solidFill>
                  <a:srgbClr val="CC0000"/>
                </a:solidFill>
              </a:rPr>
              <a:t>2</a:t>
            </a:r>
            <a:r>
              <a:rPr lang="en-US" dirty="0">
                <a:solidFill>
                  <a:srgbClr val="CC0000"/>
                </a:solidFill>
              </a:rPr>
              <a:t> ∨ </a:t>
            </a:r>
            <a:r>
              <a:rPr lang="en-US" dirty="0" smtClean="0">
                <a:solidFill>
                  <a:srgbClr val="CC0000"/>
                </a:solidFill>
              </a:rPr>
              <a:t>z) ∧ ( x</a:t>
            </a:r>
            <a:r>
              <a:rPr lang="en-US" baseline="-25000" dirty="0" smtClean="0">
                <a:solidFill>
                  <a:srgbClr val="CC0000"/>
                </a:solidFill>
              </a:rPr>
              <a:t>3 </a:t>
            </a:r>
            <a:r>
              <a:rPr lang="en-US" dirty="0">
                <a:solidFill>
                  <a:srgbClr val="CC0000"/>
                </a:solidFill>
              </a:rPr>
              <a:t>∨ ¬x</a:t>
            </a:r>
            <a:r>
              <a:rPr lang="en-US" baseline="-25000" dirty="0">
                <a:solidFill>
                  <a:srgbClr val="CC0000"/>
                </a:solidFill>
              </a:rPr>
              <a:t>4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CC0000"/>
                </a:solidFill>
              </a:rPr>
              <a:t>∨ ¬z) </a:t>
            </a:r>
            <a:r>
              <a:rPr lang="en-US" dirty="0" smtClean="0"/>
              <a:t>is </a:t>
            </a:r>
            <a:r>
              <a:rPr lang="en-US" dirty="0" err="1" smtClean="0"/>
              <a:t>satisfiable</a:t>
            </a:r>
            <a:r>
              <a:rPr lang="en-US" dirty="0" smtClean="0"/>
              <a:t>.</a:t>
            </a:r>
            <a:endParaRPr lang="en-US" dirty="0"/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497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55750"/>
            <a:ext cx="8763000" cy="1359050"/>
          </a:xfrm>
        </p:spPr>
        <p:txBody>
          <a:bodyPr>
            <a:normAutofit/>
          </a:bodyPr>
          <a:lstStyle/>
          <a:p>
            <a:r>
              <a:rPr lang="en-US" dirty="0" smtClean="0"/>
              <a:t>      More NP-complete problems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118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NP-complete problems: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660066"/>
                </a:solidFill>
              </a:rPr>
              <a:t>Independent Set</a:t>
            </a:r>
            <a:endParaRPr lang="en-IN" dirty="0">
              <a:solidFill>
                <a:srgbClr val="660066"/>
              </a:solidFill>
            </a:endParaRP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Clique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Vertex Cover</a:t>
            </a: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0/1 Integer Programming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Max-Cut  </a:t>
            </a:r>
            <a:r>
              <a:rPr lang="en-IN" sz="2800" dirty="0">
                <a:solidFill>
                  <a:schemeClr val="bg1">
                    <a:lumMod val="65000"/>
                  </a:schemeClr>
                </a:solidFill>
              </a:rPr>
              <a:t>(NP-hard)</a:t>
            </a:r>
            <a:endParaRPr lang="en-IN" sz="2800" dirty="0">
              <a:solidFill>
                <a:srgbClr val="000000"/>
              </a:solidFill>
            </a:endParaRPr>
          </a:p>
          <a:p>
            <a:endParaRPr lang="en-IN" sz="2200" dirty="0" smtClean="0">
              <a:solidFill>
                <a:srgbClr val="000000"/>
              </a:solidFill>
            </a:endParaRPr>
          </a:p>
          <a:p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13845" y="3074379"/>
            <a:ext cx="3483565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And many many other natural problems!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43673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1:  Independent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C32D2E"/>
                </a:solidFill>
              </a:rPr>
              <a:t>INDSET</a:t>
            </a:r>
            <a:r>
              <a:rPr lang="en-IN" sz="2800" dirty="0" smtClean="0">
                <a:solidFill>
                  <a:schemeClr val="accent4"/>
                </a:solidFill>
              </a:rPr>
              <a:t> </a:t>
            </a:r>
            <a:r>
              <a:rPr lang="en-IN" sz="2800" dirty="0" smtClean="0"/>
              <a:t>:=</a:t>
            </a:r>
            <a:r>
              <a:rPr lang="en-IN" sz="2800" dirty="0" smtClean="0">
                <a:solidFill>
                  <a:srgbClr val="84AA33"/>
                </a:solidFill>
              </a:rPr>
              <a:t> </a:t>
            </a:r>
            <a:r>
              <a:rPr lang="en-IN" sz="2800" dirty="0" smtClean="0"/>
              <a:t>{</a:t>
            </a:r>
            <a:r>
              <a:rPr lang="en-IN" sz="2800" dirty="0" smtClean="0">
                <a:solidFill>
                  <a:srgbClr val="C32D2E"/>
                </a:solidFill>
              </a:rPr>
              <a:t>(G, k)</a:t>
            </a:r>
            <a:r>
              <a:rPr lang="en-IN" sz="2800" dirty="0" smtClean="0"/>
              <a:t>: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 has independent set of size </a:t>
            </a:r>
            <a:r>
              <a:rPr lang="en-IN" sz="2800" dirty="0" smtClean="0">
                <a:solidFill>
                  <a:srgbClr val="C32D2E"/>
                </a:solidFill>
              </a:rPr>
              <a:t>k</a:t>
            </a:r>
            <a:r>
              <a:rPr lang="en-IN" sz="2800" dirty="0" smtClean="0"/>
              <a:t>}</a:t>
            </a:r>
            <a:endParaRPr lang="en-IN" dirty="0"/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chemeClr val="accent4"/>
                </a:solidFill>
              </a:rPr>
              <a:t>Goal:  </a:t>
            </a:r>
            <a:r>
              <a:rPr lang="en-IN" sz="2800" dirty="0" smtClean="0"/>
              <a:t>Design a poly-time reduction </a:t>
            </a:r>
            <a:r>
              <a:rPr lang="en-IN" sz="2800" dirty="0" smtClean="0">
                <a:solidFill>
                  <a:schemeClr val="accent3"/>
                </a:solidFill>
              </a:rPr>
              <a:t>f</a:t>
            </a:r>
            <a:r>
              <a:rPr lang="en-IN" sz="2800" dirty="0" smtClean="0"/>
              <a:t> s.t.</a:t>
            </a:r>
          </a:p>
          <a:p>
            <a:pPr marL="82296" indent="0">
              <a:buNone/>
            </a:pPr>
            <a:endParaRPr lang="en-IN" sz="2800" dirty="0" smtClean="0">
              <a:solidFill>
                <a:srgbClr val="660066"/>
              </a:solidFill>
            </a:endParaRPr>
          </a:p>
          <a:p>
            <a:endParaRPr lang="en-IN" sz="2800" dirty="0">
              <a:solidFill>
                <a:srgbClr val="660066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Reduction from 3SAT: </a:t>
            </a:r>
            <a:r>
              <a:rPr lang="en-IN" sz="2800" dirty="0" smtClean="0"/>
              <a:t>Recall, a reduction is just an efficient algorithm that takes input a 3CNF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IN" sz="2800" dirty="0"/>
              <a:t> </a:t>
            </a:r>
            <a:r>
              <a:rPr lang="en-IN" sz="2800" dirty="0" smtClean="0"/>
              <a:t>and outputs a </a:t>
            </a:r>
            <a:r>
              <a:rPr lang="en-IN" sz="2800" dirty="0" smtClean="0">
                <a:solidFill>
                  <a:schemeClr val="accent3"/>
                </a:solidFill>
              </a:rPr>
              <a:t>(G, k)</a:t>
            </a:r>
            <a:r>
              <a:rPr lang="en-IN" sz="2800" dirty="0" smtClean="0"/>
              <a:t> tuple s.t </a:t>
            </a:r>
            <a:endParaRPr lang="en-IN" sz="2200" dirty="0" smtClean="0"/>
          </a:p>
          <a:p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5000" y="3439180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3"/>
                </a:solidFill>
              </a:rPr>
              <a:t>x ∈ 3SAT           f(x) </a:t>
            </a:r>
            <a:r>
              <a:rPr lang="en-US" sz="2800" dirty="0" smtClean="0">
                <a:solidFill>
                  <a:srgbClr val="CC0000"/>
                </a:solidFill>
              </a:rPr>
              <a:t>∈</a:t>
            </a:r>
            <a:r>
              <a:rPr lang="en-US" sz="2800" dirty="0" smtClean="0">
                <a:solidFill>
                  <a:schemeClr val="accent3"/>
                </a:solidFill>
              </a:rPr>
              <a:t> INDSET</a:t>
            </a:r>
            <a:endParaRPr lang="en-US" sz="2800" dirty="0">
              <a:solidFill>
                <a:schemeClr val="accent3"/>
              </a:solidFill>
            </a:endParaRPr>
          </a:p>
        </p:txBody>
      </p:sp>
      <p:sp>
        <p:nvSpPr>
          <p:cNvPr id="6" name="Left-Right Arrow 5"/>
          <p:cNvSpPr/>
          <p:nvPr/>
        </p:nvSpPr>
        <p:spPr>
          <a:xfrm>
            <a:off x="3810000" y="36576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905000" y="5877580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chemeClr val="accent3"/>
                </a:solidFill>
              </a:rPr>
              <a:t> ∈ 3SAT           (G, k) </a:t>
            </a:r>
            <a:r>
              <a:rPr lang="en-US" sz="2800" dirty="0" smtClean="0">
                <a:solidFill>
                  <a:srgbClr val="CC0000"/>
                </a:solidFill>
              </a:rPr>
              <a:t>∈</a:t>
            </a:r>
            <a:r>
              <a:rPr lang="en-US" sz="2800" dirty="0" smtClean="0">
                <a:solidFill>
                  <a:schemeClr val="accent3"/>
                </a:solidFill>
              </a:rPr>
              <a:t> INDSET</a:t>
            </a:r>
            <a:endParaRPr lang="en-US" sz="2800" dirty="0">
              <a:solidFill>
                <a:schemeClr val="accent3"/>
              </a:solidFill>
            </a:endParaRPr>
          </a:p>
        </p:txBody>
      </p:sp>
      <p:sp>
        <p:nvSpPr>
          <p:cNvPr id="8" name="Left-Right Arrow 7"/>
          <p:cNvSpPr/>
          <p:nvPr/>
        </p:nvSpPr>
        <p:spPr>
          <a:xfrm>
            <a:off x="3886200" y="6096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3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1:  Independent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Reduction: </a:t>
            </a:r>
            <a:r>
              <a:rPr lang="en-IN" sz="2800" dirty="0" smtClean="0"/>
              <a:t>Let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IN" sz="2800" dirty="0"/>
              <a:t> </a:t>
            </a:r>
            <a:r>
              <a:rPr lang="en-IN" sz="2800" dirty="0" smtClean="0"/>
              <a:t>be a 3CNF with </a:t>
            </a:r>
            <a:r>
              <a:rPr lang="en-IN" sz="2800" dirty="0" smtClean="0">
                <a:solidFill>
                  <a:srgbClr val="C32D2E"/>
                </a:solidFill>
              </a:rPr>
              <a:t>m</a:t>
            </a:r>
            <a:r>
              <a:rPr lang="en-IN" sz="2800" dirty="0" smtClean="0"/>
              <a:t> clauses and </a:t>
            </a:r>
            <a:r>
              <a:rPr lang="en-IN" sz="2800" dirty="0" smtClean="0">
                <a:solidFill>
                  <a:srgbClr val="C32D2E"/>
                </a:solidFill>
              </a:rPr>
              <a:t>n</a:t>
            </a:r>
            <a:r>
              <a:rPr lang="en-IN" sz="2800" dirty="0" smtClean="0"/>
              <a:t> variables. Assume, every clause has exactly 3 literals.</a:t>
            </a:r>
            <a:endParaRPr lang="en-IN" sz="2800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93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1:  Independent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Reduction: </a:t>
            </a:r>
            <a:r>
              <a:rPr lang="en-IN" sz="2800" dirty="0" smtClean="0"/>
              <a:t>Let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IN" sz="2800" dirty="0"/>
              <a:t> </a:t>
            </a:r>
            <a:r>
              <a:rPr lang="en-IN" sz="2800" dirty="0" smtClean="0"/>
              <a:t>be a 3CNF with </a:t>
            </a:r>
            <a:r>
              <a:rPr lang="en-IN" sz="2800" dirty="0" smtClean="0">
                <a:solidFill>
                  <a:srgbClr val="C32D2E"/>
                </a:solidFill>
              </a:rPr>
              <a:t>m</a:t>
            </a:r>
            <a:r>
              <a:rPr lang="en-IN" sz="2800" dirty="0" smtClean="0"/>
              <a:t> clauses and </a:t>
            </a:r>
            <a:r>
              <a:rPr lang="en-IN" sz="2800" dirty="0" smtClean="0">
                <a:solidFill>
                  <a:srgbClr val="C32D2E"/>
                </a:solidFill>
              </a:rPr>
              <a:t>n</a:t>
            </a:r>
            <a:r>
              <a:rPr lang="en-IN" sz="2800" dirty="0" smtClean="0"/>
              <a:t> variables. Assume, every clause has exactly 3 literals.</a:t>
            </a:r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038600" y="2819400"/>
            <a:ext cx="990600" cy="1219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495800" y="28194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038600" y="3124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953000" y="3124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953000" y="3505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038600" y="3505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267200" y="3886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724400" y="3886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2819400" y="4191000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For every clause </a:t>
            </a:r>
            <a:r>
              <a:rPr lang="en-US" dirty="0" err="1" smtClean="0">
                <a:solidFill>
                  <a:srgbClr val="C32D2E"/>
                </a:solidFill>
              </a:rPr>
              <a:t>C</a:t>
            </a:r>
            <a:r>
              <a:rPr lang="en-US" baseline="-25000" dirty="0" err="1" smtClean="0">
                <a:solidFill>
                  <a:srgbClr val="C32D2E"/>
                </a:solidFill>
              </a:rPr>
              <a:t>i</a:t>
            </a:r>
            <a:r>
              <a:rPr lang="en-US" dirty="0" smtClean="0"/>
              <a:t> form a complete graph (cluster) on 7 vertices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5791200" y="2895600"/>
            <a:ext cx="304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/>
              <a:t>A</a:t>
            </a:r>
            <a:r>
              <a:rPr lang="en-US" dirty="0" smtClean="0"/>
              <a:t> vertex stands for a partial assignment of the variables in </a:t>
            </a:r>
            <a:r>
              <a:rPr lang="en-US" dirty="0" err="1" smtClean="0">
                <a:solidFill>
                  <a:srgbClr val="C32D2E"/>
                </a:solidFill>
              </a:rPr>
              <a:t>C</a:t>
            </a:r>
            <a:r>
              <a:rPr lang="en-US" baseline="-25000" dirty="0" err="1" smtClean="0">
                <a:solidFill>
                  <a:srgbClr val="C32D2E"/>
                </a:solidFill>
              </a:rPr>
              <a:t>i</a:t>
            </a:r>
            <a:r>
              <a:rPr lang="en-US" dirty="0" smtClean="0">
                <a:solidFill>
                  <a:srgbClr val="C32D2E"/>
                </a:solidFill>
              </a:rPr>
              <a:t> </a:t>
            </a:r>
            <a:r>
              <a:rPr lang="en-US" dirty="0" smtClean="0"/>
              <a:t>that satisfies the clause</a:t>
            </a:r>
            <a:endParaRPr lang="en-US" dirty="0"/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5029200" y="3124200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3229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1:  Independent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Reduction: </a:t>
            </a:r>
            <a:r>
              <a:rPr lang="en-IN" sz="2800" dirty="0" smtClean="0"/>
              <a:t>Let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IN" sz="2800" dirty="0"/>
              <a:t> </a:t>
            </a:r>
            <a:r>
              <a:rPr lang="en-IN" sz="2800" dirty="0" smtClean="0"/>
              <a:t>be a 3CNF with </a:t>
            </a:r>
            <a:r>
              <a:rPr lang="en-IN" sz="2800" dirty="0" smtClean="0">
                <a:solidFill>
                  <a:srgbClr val="C32D2E"/>
                </a:solidFill>
              </a:rPr>
              <a:t>m</a:t>
            </a:r>
            <a:r>
              <a:rPr lang="en-IN" sz="2800" dirty="0" smtClean="0"/>
              <a:t> clauses and </a:t>
            </a:r>
            <a:r>
              <a:rPr lang="en-IN" sz="2800" dirty="0" smtClean="0">
                <a:solidFill>
                  <a:srgbClr val="C32D2E"/>
                </a:solidFill>
              </a:rPr>
              <a:t>n</a:t>
            </a:r>
            <a:r>
              <a:rPr lang="en-IN" sz="2800" dirty="0" smtClean="0"/>
              <a:t> variables. Assume, every clause has exactly 3 literals.</a:t>
            </a:r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038600" y="2819400"/>
            <a:ext cx="990600" cy="1219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495800" y="28194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038600" y="3124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953000" y="3124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953000" y="3505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038600" y="3505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267200" y="3886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724400" y="3886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4419600" y="4114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>
                <a:solidFill>
                  <a:srgbClr val="C32D2E"/>
                </a:solidFill>
              </a:rPr>
              <a:t>C</a:t>
            </a:r>
            <a:r>
              <a:rPr lang="en-US" baseline="-25000" dirty="0" err="1" smtClean="0">
                <a:solidFill>
                  <a:srgbClr val="C32D2E"/>
                </a:solidFill>
              </a:rPr>
              <a:t>i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1828800" y="3897868"/>
            <a:ext cx="990600" cy="1219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2286000" y="38978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828800" y="4202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2743200" y="4202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2743200" y="4583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828800" y="4583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2057400" y="4964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514600" y="4964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20980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rgbClr val="C32D2E"/>
                </a:solidFill>
              </a:rPr>
              <a:t>C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6629400" y="3886200"/>
            <a:ext cx="990600" cy="1219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7086600" y="3886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629400" y="4191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543800" y="4191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543800" y="4572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629400" y="4572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858000" y="4953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7315200" y="4953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7010400" y="5181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rgbClr val="C32D2E"/>
                </a:solidFill>
              </a:rPr>
              <a:t>C</a:t>
            </a:r>
            <a:r>
              <a:rPr lang="en-US" baseline="-25000" dirty="0" smtClean="0">
                <a:solidFill>
                  <a:srgbClr val="C32D2E"/>
                </a:solidFill>
              </a:rPr>
              <a:t>m</a:t>
            </a:r>
            <a:endParaRPr lang="en-US" dirty="0"/>
          </a:p>
        </p:txBody>
      </p:sp>
      <p:cxnSp>
        <p:nvCxnSpPr>
          <p:cNvPr id="33" name="Straight Connector 32"/>
          <p:cNvCxnSpPr>
            <a:stCxn id="11" idx="7"/>
            <a:endCxn id="29" idx="4"/>
          </p:cNvCxnSpPr>
          <p:nvPr/>
        </p:nvCxnSpPr>
        <p:spPr>
          <a:xfrm>
            <a:off x="4789441" y="3897359"/>
            <a:ext cx="1878059" cy="75084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048000" y="4648200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Add an edge between two vertices in two different clusters if the partial assignments they stand for are </a:t>
            </a:r>
            <a:r>
              <a:rPr lang="en-US" u="sng" dirty="0" smtClean="0"/>
              <a:t>incompatible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844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1:  Independent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Reduction: </a:t>
            </a:r>
            <a:r>
              <a:rPr lang="en-IN" sz="2800" dirty="0" smtClean="0"/>
              <a:t>Let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IN" sz="2800" dirty="0"/>
              <a:t> </a:t>
            </a:r>
            <a:r>
              <a:rPr lang="en-IN" sz="2800" dirty="0" smtClean="0"/>
              <a:t>be a 3CNF with </a:t>
            </a:r>
            <a:r>
              <a:rPr lang="en-IN" sz="2800" dirty="0" smtClean="0">
                <a:solidFill>
                  <a:srgbClr val="C32D2E"/>
                </a:solidFill>
              </a:rPr>
              <a:t>m</a:t>
            </a:r>
            <a:r>
              <a:rPr lang="en-IN" sz="2800" dirty="0" smtClean="0"/>
              <a:t> clauses and </a:t>
            </a:r>
            <a:r>
              <a:rPr lang="en-IN" sz="2800" dirty="0" smtClean="0">
                <a:solidFill>
                  <a:srgbClr val="C32D2E"/>
                </a:solidFill>
              </a:rPr>
              <a:t>n</a:t>
            </a:r>
            <a:r>
              <a:rPr lang="en-IN" sz="2800" dirty="0" smtClean="0"/>
              <a:t> variables. Assume, every clause has exactly 3 literals.</a:t>
            </a:r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038600" y="2819400"/>
            <a:ext cx="990600" cy="1219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495800" y="28194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038600" y="3124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953000" y="3124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953000" y="3505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038600" y="3505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267200" y="3886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724400" y="3886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4419600" y="4114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>
                <a:solidFill>
                  <a:srgbClr val="C32D2E"/>
                </a:solidFill>
              </a:rPr>
              <a:t>C</a:t>
            </a:r>
            <a:r>
              <a:rPr lang="en-US" baseline="-25000" dirty="0" err="1" smtClean="0">
                <a:solidFill>
                  <a:srgbClr val="C32D2E"/>
                </a:solidFill>
              </a:rPr>
              <a:t>i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1828800" y="3897868"/>
            <a:ext cx="990600" cy="1219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2286000" y="38978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828800" y="4202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2743200" y="4202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2743200" y="4583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828800" y="4583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2057400" y="4964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514600" y="4964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20980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rgbClr val="C32D2E"/>
                </a:solidFill>
              </a:rPr>
              <a:t>C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6629400" y="3886200"/>
            <a:ext cx="990600" cy="1219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7086600" y="3886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629400" y="4191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543800" y="4191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543800" y="4572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629400" y="4572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858000" y="4953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7315200" y="4953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7010400" y="5181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rgbClr val="C32D2E"/>
                </a:solidFill>
              </a:rPr>
              <a:t>C</a:t>
            </a:r>
            <a:r>
              <a:rPr lang="en-US" baseline="-25000" dirty="0" smtClean="0">
                <a:solidFill>
                  <a:srgbClr val="C32D2E"/>
                </a:solidFill>
              </a:rPr>
              <a:t>m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5410200" y="3657600"/>
            <a:ext cx="762000" cy="3810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038600" y="4800600"/>
            <a:ext cx="1524000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3048000" y="3733800"/>
            <a:ext cx="762000" cy="3048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048000" y="5481935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Graph </a:t>
            </a:r>
            <a:r>
              <a:rPr lang="en-US" sz="2400" dirty="0" smtClean="0">
                <a:solidFill>
                  <a:srgbClr val="C32D2E"/>
                </a:solidFill>
              </a:rPr>
              <a:t>G</a:t>
            </a:r>
            <a:r>
              <a:rPr lang="en-US" sz="2400" dirty="0" smtClean="0"/>
              <a:t> on </a:t>
            </a:r>
            <a:r>
              <a:rPr lang="en-US" sz="2400" dirty="0" smtClean="0">
                <a:solidFill>
                  <a:schemeClr val="accent3"/>
                </a:solidFill>
              </a:rPr>
              <a:t>7m</a:t>
            </a:r>
            <a:r>
              <a:rPr lang="en-US" sz="2400" dirty="0" smtClean="0"/>
              <a:t> vertices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16317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1:  Independent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Reduction: </a:t>
            </a:r>
            <a:r>
              <a:rPr lang="en-IN" sz="2800" dirty="0" smtClean="0"/>
              <a:t>Let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IN" sz="2800" dirty="0"/>
              <a:t> </a:t>
            </a:r>
            <a:r>
              <a:rPr lang="en-IN" sz="2800" dirty="0" smtClean="0"/>
              <a:t>be a 3CNF with </a:t>
            </a:r>
            <a:r>
              <a:rPr lang="en-IN" sz="2800" dirty="0" smtClean="0">
                <a:solidFill>
                  <a:srgbClr val="C32D2E"/>
                </a:solidFill>
              </a:rPr>
              <a:t>m</a:t>
            </a:r>
            <a:r>
              <a:rPr lang="en-IN" sz="2800" dirty="0" smtClean="0"/>
              <a:t> clauses and </a:t>
            </a:r>
            <a:r>
              <a:rPr lang="en-IN" sz="2800" dirty="0" smtClean="0">
                <a:solidFill>
                  <a:srgbClr val="C32D2E"/>
                </a:solidFill>
              </a:rPr>
              <a:t>n</a:t>
            </a:r>
            <a:r>
              <a:rPr lang="en-IN" sz="2800" dirty="0" smtClean="0"/>
              <a:t> variables. Assume, every clause has exactly 3 literals.</a:t>
            </a:r>
          </a:p>
          <a:p>
            <a:pPr algn="just"/>
            <a:endParaRPr lang="en-IN" sz="2800" dirty="0">
              <a:solidFill>
                <a:srgbClr val="660066"/>
              </a:solidFill>
            </a:endParaRPr>
          </a:p>
          <a:p>
            <a:pPr algn="just"/>
            <a:endParaRPr lang="en-IN" sz="2800" dirty="0" smtClean="0">
              <a:solidFill>
                <a:srgbClr val="660066"/>
              </a:solidFill>
            </a:endParaRPr>
          </a:p>
          <a:p>
            <a:pPr algn="just"/>
            <a:endParaRPr lang="en-IN" sz="2800" dirty="0">
              <a:solidFill>
                <a:srgbClr val="660066"/>
              </a:solidFill>
            </a:endParaRPr>
          </a:p>
          <a:p>
            <a:pPr algn="just"/>
            <a:endParaRPr lang="en-IN" sz="2800" dirty="0" smtClean="0">
              <a:solidFill>
                <a:srgbClr val="660066"/>
              </a:solidFill>
            </a:endParaRPr>
          </a:p>
          <a:p>
            <a:pPr algn="just"/>
            <a:endParaRPr lang="en-IN" sz="2800" dirty="0">
              <a:solidFill>
                <a:srgbClr val="660066"/>
              </a:solidFill>
            </a:endParaRPr>
          </a:p>
          <a:p>
            <a:pPr algn="just"/>
            <a:endParaRPr lang="en-IN" sz="2800" dirty="0" smtClean="0">
              <a:solidFill>
                <a:srgbClr val="660066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Obs:</a:t>
            </a:r>
            <a:r>
              <a:rPr lang="en-IN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/>
              <a:t>is satisfiable iff </a:t>
            </a:r>
            <a:r>
              <a:rPr lang="en-IN" sz="2800" dirty="0" smtClean="0">
                <a:solidFill>
                  <a:schemeClr val="accent3"/>
                </a:solidFill>
              </a:rPr>
              <a:t>G</a:t>
            </a:r>
            <a:r>
              <a:rPr lang="en-IN" sz="2800" dirty="0" smtClean="0"/>
              <a:t> has an ind set of size </a:t>
            </a:r>
            <a:r>
              <a:rPr lang="en-IN" sz="2800" dirty="0" smtClean="0">
                <a:solidFill>
                  <a:srgbClr val="C32D2E"/>
                </a:solidFill>
              </a:rPr>
              <a:t>m</a:t>
            </a:r>
            <a:r>
              <a:rPr lang="en-IN" sz="2800" dirty="0" smtClean="0"/>
              <a:t>.</a:t>
            </a:r>
          </a:p>
        </p:txBody>
      </p:sp>
      <p:sp>
        <p:nvSpPr>
          <p:cNvPr id="4" name="Oval 3"/>
          <p:cNvSpPr/>
          <p:nvPr/>
        </p:nvSpPr>
        <p:spPr>
          <a:xfrm>
            <a:off x="4038600" y="2819400"/>
            <a:ext cx="990600" cy="1219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495800" y="28194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038600" y="3124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953000" y="3124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953000" y="3505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038600" y="3505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267200" y="3886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724400" y="3886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4419600" y="4114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>
                <a:solidFill>
                  <a:srgbClr val="C32D2E"/>
                </a:solidFill>
              </a:rPr>
              <a:t>C</a:t>
            </a:r>
            <a:r>
              <a:rPr lang="en-US" baseline="-25000" dirty="0" err="1" smtClean="0">
                <a:solidFill>
                  <a:srgbClr val="C32D2E"/>
                </a:solidFill>
              </a:rPr>
              <a:t>i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1828800" y="3897868"/>
            <a:ext cx="990600" cy="1219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2286000" y="38978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828800" y="4202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2743200" y="4202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2743200" y="4583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828800" y="4583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2057400" y="4964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514600" y="4964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20980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rgbClr val="C32D2E"/>
                </a:solidFill>
              </a:rPr>
              <a:t>C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6629400" y="3886200"/>
            <a:ext cx="990600" cy="1219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7086600" y="3886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629400" y="4191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543800" y="4191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543800" y="4572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629400" y="4572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858000" y="4953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7315200" y="4953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7010400" y="5181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rgbClr val="C32D2E"/>
                </a:solidFill>
              </a:rPr>
              <a:t>C</a:t>
            </a:r>
            <a:r>
              <a:rPr lang="en-US" baseline="-25000" dirty="0" smtClean="0">
                <a:solidFill>
                  <a:srgbClr val="C32D2E"/>
                </a:solidFill>
              </a:rPr>
              <a:t>m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5410200" y="3657600"/>
            <a:ext cx="762000" cy="3810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038600" y="4800600"/>
            <a:ext cx="1524000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3048000" y="3733800"/>
            <a:ext cx="762000" cy="3048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5759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Cook-Levin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 </a:t>
            </a:r>
            <a:r>
              <a:rPr lang="en-US" sz="2800" dirty="0" err="1"/>
              <a:t>boolean</a:t>
            </a:r>
            <a:r>
              <a:rPr lang="en-US" sz="2800" dirty="0"/>
              <a:t> formula </a:t>
            </a:r>
            <a:r>
              <a:rPr lang="en-US" sz="2800" dirty="0" smtClean="0"/>
              <a:t>is in </a:t>
            </a:r>
            <a:r>
              <a:rPr lang="en-US" sz="2800" i="1" u="sng" dirty="0" smtClean="0"/>
              <a:t>Conjunctive Normal Form</a:t>
            </a:r>
            <a:r>
              <a:rPr lang="en-US" sz="2800" i="1" dirty="0" smtClean="0"/>
              <a:t> (CNF</a:t>
            </a:r>
            <a:r>
              <a:rPr lang="en-US" sz="2800" dirty="0" smtClean="0"/>
              <a:t>) if it is an AND of OR of literals. 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 smtClean="0"/>
              <a:t>             e.g</a:t>
            </a:r>
            <a:r>
              <a:rPr lang="en-US" sz="2800" dirty="0">
                <a:solidFill>
                  <a:srgbClr val="CC0000"/>
                </a:solidFill>
              </a:rPr>
              <a:t>.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US" sz="2800" dirty="0"/>
              <a:t>Let</a:t>
            </a:r>
            <a:r>
              <a:rPr lang="en-US" sz="2800" dirty="0">
                <a:solidFill>
                  <a:srgbClr val="CC0000"/>
                </a:solidFill>
              </a:rPr>
              <a:t> SAT </a:t>
            </a:r>
            <a:r>
              <a:rPr lang="en-US" sz="2800" dirty="0">
                <a:solidFill>
                  <a:srgbClr val="000000"/>
                </a:solidFill>
              </a:rPr>
              <a:t>be the language consisting of all </a:t>
            </a:r>
            <a:r>
              <a:rPr lang="en-US" sz="2800" i="1" dirty="0" err="1">
                <a:solidFill>
                  <a:srgbClr val="000000"/>
                </a:solidFill>
              </a:rPr>
              <a:t>satisfiable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smtClean="0">
                <a:solidFill>
                  <a:srgbClr val="000000"/>
                </a:solidFill>
              </a:rPr>
              <a:t>CNF formulae.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r>
              <a:rPr lang="en-US" sz="2800" dirty="0">
                <a:solidFill>
                  <a:schemeClr val="accent4"/>
                </a:solidFill>
              </a:rPr>
              <a:t>Theorem.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i="1" dirty="0">
                <a:solidFill>
                  <a:srgbClr val="660066"/>
                </a:solidFill>
              </a:rPr>
              <a:t>(Cook-Levin) </a:t>
            </a:r>
            <a:r>
              <a:rPr lang="en-US" sz="2800" dirty="0">
                <a:solidFill>
                  <a:srgbClr val="CC0000"/>
                </a:solidFill>
              </a:rPr>
              <a:t>SAT </a:t>
            </a:r>
            <a:r>
              <a:rPr lang="en-US" sz="2800" dirty="0"/>
              <a:t>is NP-complete.</a:t>
            </a:r>
          </a:p>
          <a:p>
            <a:pPr marL="82296" indent="0" algn="just"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              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             </a:t>
            </a:r>
            <a:endParaRPr lang="en-US" sz="28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171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2:  Clique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C32D2E"/>
                </a:solidFill>
              </a:rPr>
              <a:t>CLIQUE</a:t>
            </a:r>
            <a:r>
              <a:rPr lang="en-IN" sz="2800" dirty="0" smtClean="0">
                <a:solidFill>
                  <a:schemeClr val="accent4"/>
                </a:solidFill>
              </a:rPr>
              <a:t> </a:t>
            </a:r>
            <a:r>
              <a:rPr lang="en-IN" sz="2800" dirty="0" smtClean="0"/>
              <a:t>:=</a:t>
            </a:r>
            <a:r>
              <a:rPr lang="en-IN" sz="2800" dirty="0" smtClean="0">
                <a:solidFill>
                  <a:srgbClr val="84AA33"/>
                </a:solidFill>
              </a:rPr>
              <a:t> </a:t>
            </a:r>
            <a:r>
              <a:rPr lang="en-IN" sz="2800" dirty="0" smtClean="0"/>
              <a:t>{</a:t>
            </a:r>
            <a:r>
              <a:rPr lang="en-IN" sz="2800" dirty="0" smtClean="0">
                <a:solidFill>
                  <a:srgbClr val="C32D2E"/>
                </a:solidFill>
              </a:rPr>
              <a:t>(H, k)</a:t>
            </a:r>
            <a:r>
              <a:rPr lang="en-IN" sz="2800" dirty="0" smtClean="0"/>
              <a:t>: </a:t>
            </a:r>
            <a:r>
              <a:rPr lang="en-IN" sz="2800" dirty="0">
                <a:solidFill>
                  <a:srgbClr val="C32D2E"/>
                </a:solidFill>
              </a:rPr>
              <a:t>H</a:t>
            </a:r>
            <a:r>
              <a:rPr lang="en-IN" sz="2800" dirty="0" smtClean="0"/>
              <a:t> has a clique of size </a:t>
            </a:r>
            <a:r>
              <a:rPr lang="en-IN" sz="2800" dirty="0" smtClean="0">
                <a:solidFill>
                  <a:srgbClr val="C32D2E"/>
                </a:solidFill>
              </a:rPr>
              <a:t>k</a:t>
            </a:r>
            <a:r>
              <a:rPr lang="en-IN" sz="2800" dirty="0" smtClean="0"/>
              <a:t>}</a:t>
            </a:r>
            <a:endParaRPr lang="en-IN" dirty="0"/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chemeClr val="accent4"/>
                </a:solidFill>
              </a:rPr>
              <a:t>Goal:  </a:t>
            </a:r>
            <a:r>
              <a:rPr lang="en-IN" sz="2800" dirty="0" smtClean="0"/>
              <a:t>Design a poly-time reduction </a:t>
            </a:r>
            <a:r>
              <a:rPr lang="en-IN" sz="2800" dirty="0" smtClean="0">
                <a:solidFill>
                  <a:schemeClr val="accent3"/>
                </a:solidFill>
              </a:rPr>
              <a:t>f</a:t>
            </a:r>
            <a:r>
              <a:rPr lang="en-IN" sz="2800" dirty="0" smtClean="0"/>
              <a:t> s.t.</a:t>
            </a:r>
          </a:p>
          <a:p>
            <a:pPr marL="82296" indent="0">
              <a:buNone/>
            </a:pPr>
            <a:endParaRPr lang="en-IN" sz="2800" dirty="0" smtClean="0">
              <a:solidFill>
                <a:srgbClr val="660066"/>
              </a:solidFill>
            </a:endParaRPr>
          </a:p>
          <a:p>
            <a:endParaRPr lang="en-IN" sz="2800" dirty="0">
              <a:solidFill>
                <a:srgbClr val="660066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Reduction from INDSET: </a:t>
            </a:r>
            <a:r>
              <a:rPr lang="en-IN" sz="2800" dirty="0" smtClean="0"/>
              <a:t>The reduction algorithm computes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 from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endParaRPr lang="en-IN" sz="2200" dirty="0" smtClean="0">
              <a:solidFill>
                <a:srgbClr val="C32D2E"/>
              </a:solidFill>
            </a:endParaRPr>
          </a:p>
          <a:p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52600" y="3515380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3"/>
                </a:solidFill>
              </a:rPr>
              <a:t>x ∈ INDSET           f(x) </a:t>
            </a:r>
            <a:r>
              <a:rPr lang="en-US" sz="2800" dirty="0" smtClean="0">
                <a:solidFill>
                  <a:srgbClr val="CC0000"/>
                </a:solidFill>
              </a:rPr>
              <a:t>∈</a:t>
            </a:r>
            <a:r>
              <a:rPr lang="en-US" sz="2800" dirty="0" smtClean="0">
                <a:solidFill>
                  <a:schemeClr val="accent3"/>
                </a:solidFill>
              </a:rPr>
              <a:t> CLIQUE</a:t>
            </a:r>
            <a:endParaRPr lang="en-US" sz="2800" dirty="0">
              <a:solidFill>
                <a:schemeClr val="accent3"/>
              </a:solidFill>
            </a:endParaRPr>
          </a:p>
        </p:txBody>
      </p:sp>
      <p:sp>
        <p:nvSpPr>
          <p:cNvPr id="6" name="Left-Right Arrow 5"/>
          <p:cNvSpPr/>
          <p:nvPr/>
        </p:nvSpPr>
        <p:spPr>
          <a:xfrm>
            <a:off x="4114800" y="3733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752600" y="541020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C0000"/>
                </a:solidFill>
              </a:rPr>
              <a:t>(G, k)</a:t>
            </a:r>
            <a:r>
              <a:rPr lang="en-US" sz="2800" dirty="0" smtClean="0">
                <a:solidFill>
                  <a:schemeClr val="accent3"/>
                </a:solidFill>
              </a:rPr>
              <a:t> ∈ INDSET           (G, k) </a:t>
            </a:r>
            <a:r>
              <a:rPr lang="en-US" sz="2800" dirty="0" smtClean="0">
                <a:solidFill>
                  <a:srgbClr val="CC0000"/>
                </a:solidFill>
              </a:rPr>
              <a:t>∈</a:t>
            </a:r>
            <a:r>
              <a:rPr lang="en-US" sz="2800" dirty="0" smtClean="0">
                <a:solidFill>
                  <a:schemeClr val="accent3"/>
                </a:solidFill>
              </a:rPr>
              <a:t> CLIQUE</a:t>
            </a:r>
            <a:endParaRPr lang="en-US" sz="2800" dirty="0">
              <a:solidFill>
                <a:schemeClr val="accent3"/>
              </a:solidFill>
            </a:endParaRPr>
          </a:p>
        </p:txBody>
      </p:sp>
      <p:sp>
        <p:nvSpPr>
          <p:cNvPr id="8" name="Left-Right Arrow 7"/>
          <p:cNvSpPr/>
          <p:nvPr/>
        </p:nvSpPr>
        <p:spPr>
          <a:xfrm>
            <a:off x="4724400" y="5638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2438400" y="4876800"/>
            <a:ext cx="2286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638800" y="5486400"/>
            <a:ext cx="2286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7381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3:  Vertex Cover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C32D2E"/>
                </a:solidFill>
              </a:rPr>
              <a:t>VCover</a:t>
            </a:r>
            <a:r>
              <a:rPr lang="en-IN" sz="2800" dirty="0" smtClean="0">
                <a:solidFill>
                  <a:schemeClr val="accent4"/>
                </a:solidFill>
              </a:rPr>
              <a:t> </a:t>
            </a:r>
            <a:r>
              <a:rPr lang="en-IN" sz="2800" dirty="0" smtClean="0"/>
              <a:t>:=</a:t>
            </a:r>
            <a:r>
              <a:rPr lang="en-IN" sz="2800" dirty="0" smtClean="0">
                <a:solidFill>
                  <a:srgbClr val="84AA33"/>
                </a:solidFill>
              </a:rPr>
              <a:t> </a:t>
            </a:r>
            <a:r>
              <a:rPr lang="en-IN" sz="2800" dirty="0" smtClean="0"/>
              <a:t>{</a:t>
            </a:r>
            <a:r>
              <a:rPr lang="en-IN" sz="2800" dirty="0" smtClean="0">
                <a:solidFill>
                  <a:srgbClr val="C32D2E"/>
                </a:solidFill>
              </a:rPr>
              <a:t>(H, k)</a:t>
            </a:r>
            <a:r>
              <a:rPr lang="en-IN" sz="2800" dirty="0" smtClean="0"/>
              <a:t>: </a:t>
            </a:r>
            <a:r>
              <a:rPr lang="en-IN" sz="2800" dirty="0">
                <a:solidFill>
                  <a:srgbClr val="C32D2E"/>
                </a:solidFill>
              </a:rPr>
              <a:t>H</a:t>
            </a:r>
            <a:r>
              <a:rPr lang="en-IN" sz="2800" dirty="0" smtClean="0"/>
              <a:t> has a vertex cover of size </a:t>
            </a:r>
            <a:r>
              <a:rPr lang="en-IN" sz="2800" dirty="0" smtClean="0">
                <a:solidFill>
                  <a:srgbClr val="C32D2E"/>
                </a:solidFill>
              </a:rPr>
              <a:t>k</a:t>
            </a:r>
            <a:r>
              <a:rPr lang="en-IN" sz="2800" dirty="0" smtClean="0"/>
              <a:t>}</a:t>
            </a:r>
            <a:endParaRPr lang="en-IN" dirty="0"/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chemeClr val="accent4"/>
                </a:solidFill>
              </a:rPr>
              <a:t>Goal:  </a:t>
            </a:r>
            <a:r>
              <a:rPr lang="en-IN" sz="2800" dirty="0" smtClean="0"/>
              <a:t>Design a poly-time reduction </a:t>
            </a:r>
            <a:r>
              <a:rPr lang="en-IN" sz="2800" dirty="0" smtClean="0">
                <a:solidFill>
                  <a:schemeClr val="accent3"/>
                </a:solidFill>
              </a:rPr>
              <a:t>f</a:t>
            </a:r>
            <a:r>
              <a:rPr lang="en-IN" sz="2800" dirty="0" smtClean="0"/>
              <a:t> s.t.</a:t>
            </a:r>
          </a:p>
          <a:p>
            <a:pPr marL="82296" indent="0">
              <a:buNone/>
            </a:pPr>
            <a:endParaRPr lang="en-IN" sz="2800" dirty="0" smtClean="0">
              <a:solidFill>
                <a:srgbClr val="660066"/>
              </a:solidFill>
            </a:endParaRPr>
          </a:p>
          <a:p>
            <a:endParaRPr lang="en-IN" sz="2800" dirty="0">
              <a:solidFill>
                <a:srgbClr val="660066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Reduction from INDSET: </a:t>
            </a:r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32D2E"/>
                </a:solidFill>
              </a:rPr>
              <a:t>n</a:t>
            </a:r>
            <a:r>
              <a:rPr lang="en-IN" sz="2800" dirty="0" smtClean="0"/>
              <a:t> be the number of vertices in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. The reduction algorithm maps </a:t>
            </a:r>
            <a:r>
              <a:rPr lang="en-IN" sz="2800" dirty="0" smtClean="0">
                <a:solidFill>
                  <a:srgbClr val="C32D2E"/>
                </a:solidFill>
              </a:rPr>
              <a:t>(G, k)</a:t>
            </a:r>
            <a:r>
              <a:rPr lang="en-IN" sz="2800" dirty="0" smtClean="0"/>
              <a:t> to </a:t>
            </a:r>
            <a:r>
              <a:rPr lang="en-IN" sz="2800" dirty="0" smtClean="0">
                <a:solidFill>
                  <a:srgbClr val="C32D2E"/>
                </a:solidFill>
              </a:rPr>
              <a:t>(G, n-k)</a:t>
            </a:r>
            <a:r>
              <a:rPr lang="en-IN" sz="2800" dirty="0" smtClean="0"/>
              <a:t>.</a:t>
            </a:r>
            <a:endParaRPr lang="en-IN" sz="2200" dirty="0" smtClean="0">
              <a:solidFill>
                <a:srgbClr val="C32D2E"/>
              </a:solidFill>
            </a:endParaRPr>
          </a:p>
          <a:p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52600" y="3515380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3"/>
                </a:solidFill>
              </a:rPr>
              <a:t>x ∈ INDSET           f(x) </a:t>
            </a:r>
            <a:r>
              <a:rPr lang="en-US" sz="2800" dirty="0" smtClean="0">
                <a:solidFill>
                  <a:srgbClr val="CC0000"/>
                </a:solidFill>
              </a:rPr>
              <a:t>∈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err="1" smtClean="0">
                <a:solidFill>
                  <a:schemeClr val="accent3"/>
                </a:solidFill>
              </a:rPr>
              <a:t>VCover</a:t>
            </a:r>
            <a:endParaRPr lang="en-US" sz="2800" dirty="0">
              <a:solidFill>
                <a:schemeClr val="accent3"/>
              </a:solidFill>
            </a:endParaRPr>
          </a:p>
        </p:txBody>
      </p:sp>
      <p:sp>
        <p:nvSpPr>
          <p:cNvPr id="6" name="Left-Right Arrow 5"/>
          <p:cNvSpPr/>
          <p:nvPr/>
        </p:nvSpPr>
        <p:spPr>
          <a:xfrm>
            <a:off x="4114800" y="3733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95400" y="5877580"/>
            <a:ext cx="701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C0000"/>
                </a:solidFill>
              </a:rPr>
              <a:t>(G, k)</a:t>
            </a:r>
            <a:r>
              <a:rPr lang="en-US" sz="2800" dirty="0" smtClean="0">
                <a:solidFill>
                  <a:schemeClr val="accent3"/>
                </a:solidFill>
              </a:rPr>
              <a:t> ∈ INDSET           (G, n-k) </a:t>
            </a:r>
            <a:r>
              <a:rPr lang="en-US" sz="2800" dirty="0" smtClean="0">
                <a:solidFill>
                  <a:srgbClr val="CC0000"/>
                </a:solidFill>
              </a:rPr>
              <a:t>∈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err="1" smtClean="0">
                <a:solidFill>
                  <a:schemeClr val="accent3"/>
                </a:solidFill>
              </a:rPr>
              <a:t>VCover</a:t>
            </a:r>
            <a:endParaRPr lang="en-US" sz="2800" dirty="0">
              <a:solidFill>
                <a:schemeClr val="accent3"/>
              </a:solidFill>
            </a:endParaRPr>
          </a:p>
        </p:txBody>
      </p:sp>
      <p:sp>
        <p:nvSpPr>
          <p:cNvPr id="8" name="Left-Right Arrow 7"/>
          <p:cNvSpPr/>
          <p:nvPr/>
        </p:nvSpPr>
        <p:spPr>
          <a:xfrm>
            <a:off x="4191000" y="610618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36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4:  0/1 Integer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C32D2E"/>
                </a:solidFill>
              </a:rPr>
              <a:t>0/1 IProg</a:t>
            </a:r>
            <a:r>
              <a:rPr lang="en-IN" sz="2800" dirty="0" smtClean="0">
                <a:solidFill>
                  <a:schemeClr val="accent4"/>
                </a:solidFill>
              </a:rPr>
              <a:t> </a:t>
            </a:r>
            <a:r>
              <a:rPr lang="en-IN" sz="2800" dirty="0" smtClean="0"/>
              <a:t>:=</a:t>
            </a:r>
            <a:r>
              <a:rPr lang="en-IN" sz="2800" dirty="0" smtClean="0">
                <a:solidFill>
                  <a:srgbClr val="84AA33"/>
                </a:solidFill>
              </a:rPr>
              <a:t> </a:t>
            </a:r>
            <a:r>
              <a:rPr lang="en-IN" sz="2800" dirty="0" smtClean="0"/>
              <a:t>Set of satisfiable 0/1 integer programs </a:t>
            </a:r>
          </a:p>
          <a:p>
            <a:pPr algn="just"/>
            <a:r>
              <a:rPr lang="en-IN" sz="2800" dirty="0" smtClean="0"/>
              <a:t>A </a:t>
            </a:r>
            <a:r>
              <a:rPr lang="en-IN" sz="2800" u="sng" dirty="0" smtClean="0"/>
              <a:t>0/1 integer program</a:t>
            </a:r>
            <a:r>
              <a:rPr lang="en-IN" sz="2800" dirty="0" smtClean="0"/>
              <a:t> is a set of linear inequalities with rational coefficients and the variables are allowed to take only 0/1 values.</a:t>
            </a:r>
            <a:endParaRPr lang="en-IN" dirty="0"/>
          </a:p>
          <a:p>
            <a:pPr marL="82296" indent="0" algn="just">
              <a:buNone/>
            </a:pPr>
            <a:endParaRPr lang="en-IN" sz="2800" dirty="0">
              <a:solidFill>
                <a:srgbClr val="660066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Reduction from 3SAT: </a:t>
            </a:r>
            <a:r>
              <a:rPr lang="en-IN" sz="2800" dirty="0" smtClean="0"/>
              <a:t>A clause is mapped to a linear inequality as follows</a:t>
            </a:r>
            <a:endParaRPr lang="en-IN" sz="2200" dirty="0" smtClean="0">
              <a:solidFill>
                <a:srgbClr val="C32D2E"/>
              </a:solidFill>
            </a:endParaRPr>
          </a:p>
          <a:p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6400" y="54102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32D2E"/>
                </a:solidFill>
              </a:rPr>
              <a:t>x</a:t>
            </a:r>
            <a:r>
              <a:rPr lang="en-US" sz="2400" baseline="-250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 </a:t>
            </a:r>
            <a:r>
              <a:rPr lang="en-US" sz="2400" dirty="0" smtClean="0">
                <a:solidFill>
                  <a:srgbClr val="C32D2E"/>
                </a:solidFill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sz="2400" dirty="0" smtClean="0">
                <a:solidFill>
                  <a:srgbClr val="C32D2E"/>
                </a:solidFill>
              </a:rPr>
              <a:t> x</a:t>
            </a:r>
            <a:r>
              <a:rPr lang="en-US" sz="2400" baseline="-25000" dirty="0" smtClean="0">
                <a:solidFill>
                  <a:srgbClr val="C32D2E"/>
                </a:solidFill>
              </a:rPr>
              <a:t>2</a:t>
            </a:r>
            <a:r>
              <a:rPr lang="en-US" sz="2400" dirty="0" smtClean="0">
                <a:solidFill>
                  <a:srgbClr val="C32D2E"/>
                </a:solidFill>
              </a:rPr>
              <a:t> </a:t>
            </a:r>
            <a:r>
              <a:rPr lang="en-US" sz="2400" dirty="0" smtClean="0">
                <a:solidFill>
                  <a:srgbClr val="C32D2E"/>
                </a:solidFill>
                <a:latin typeface="ＭＳ ゴシック"/>
                <a:ea typeface="ＭＳ ゴシック"/>
                <a:cs typeface="ＭＳ ゴシック"/>
              </a:rPr>
              <a:t>∨ </a:t>
            </a:r>
            <a:r>
              <a:rPr lang="en-US" sz="2400" dirty="0" smtClean="0">
                <a:solidFill>
                  <a:srgbClr val="C32D2E"/>
                </a:solidFill>
              </a:rPr>
              <a:t>x</a:t>
            </a:r>
            <a:r>
              <a:rPr lang="en-US" sz="2400" baseline="-25000" dirty="0" smtClean="0">
                <a:solidFill>
                  <a:srgbClr val="C32D2E"/>
                </a:solidFill>
              </a:rPr>
              <a:t>3</a:t>
            </a:r>
            <a:r>
              <a:rPr lang="en-US" sz="2400" dirty="0" smtClean="0">
                <a:solidFill>
                  <a:srgbClr val="C32D2E"/>
                </a:solidFill>
              </a:rPr>
              <a:t>                 x</a:t>
            </a:r>
            <a:r>
              <a:rPr lang="en-US" sz="2400" baseline="-25000" dirty="0" smtClean="0">
                <a:solidFill>
                  <a:srgbClr val="C32D2E"/>
                </a:solidFill>
              </a:rPr>
              <a:t>1 </a:t>
            </a:r>
            <a:r>
              <a:rPr lang="en-US" sz="2400" dirty="0" smtClean="0">
                <a:solidFill>
                  <a:srgbClr val="C32D2E"/>
                </a:solidFill>
              </a:rPr>
              <a:t>+ (1</a:t>
            </a:r>
            <a:r>
              <a:rPr lang="en-US" sz="2400" dirty="0" smtClean="0">
                <a:solidFill>
                  <a:srgbClr val="C32D2E"/>
                </a:solidFill>
                <a:latin typeface="ＭＳ ゴシック"/>
                <a:ea typeface="ＭＳ ゴシック"/>
                <a:cs typeface="ＭＳ ゴシック"/>
              </a:rPr>
              <a:t>-</a:t>
            </a:r>
            <a:r>
              <a:rPr lang="en-US" sz="2400" dirty="0" smtClean="0">
                <a:solidFill>
                  <a:srgbClr val="C32D2E"/>
                </a:solidFill>
              </a:rPr>
              <a:t> x</a:t>
            </a:r>
            <a:r>
              <a:rPr lang="en-US" sz="2400" baseline="-25000" dirty="0" smtClean="0">
                <a:solidFill>
                  <a:srgbClr val="C32D2E"/>
                </a:solidFill>
              </a:rPr>
              <a:t>2</a:t>
            </a:r>
            <a:r>
              <a:rPr lang="en-US" sz="2400" dirty="0" smtClean="0">
                <a:solidFill>
                  <a:srgbClr val="C32D2E"/>
                </a:solidFill>
              </a:rPr>
              <a:t>) + x</a:t>
            </a:r>
            <a:r>
              <a:rPr lang="en-US" sz="2400" baseline="-25000" dirty="0" smtClean="0">
                <a:solidFill>
                  <a:srgbClr val="C32D2E"/>
                </a:solidFill>
              </a:rPr>
              <a:t>3</a:t>
            </a:r>
            <a:r>
              <a:rPr lang="en-US" sz="2400" dirty="0" smtClean="0">
                <a:solidFill>
                  <a:srgbClr val="C32D2E"/>
                </a:solidFill>
              </a:rPr>
              <a:t>  ≥  1</a:t>
            </a:r>
            <a:endParaRPr lang="en-US" sz="2400" dirty="0">
              <a:solidFill>
                <a:srgbClr val="C32D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14600" y="5562600"/>
            <a:ext cx="1524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ight Arrow 10"/>
          <p:cNvSpPr/>
          <p:nvPr/>
        </p:nvSpPr>
        <p:spPr>
          <a:xfrm>
            <a:off x="3962400" y="5638800"/>
            <a:ext cx="6858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755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C32D2E"/>
                </a:solidFill>
              </a:rPr>
              <a:t>MaxCut</a:t>
            </a:r>
            <a:r>
              <a:rPr lang="en-IN" sz="2800" dirty="0" smtClean="0">
                <a:solidFill>
                  <a:schemeClr val="accent4"/>
                </a:solidFill>
              </a:rPr>
              <a:t> </a:t>
            </a:r>
            <a:r>
              <a:rPr lang="en-IN" sz="2800" dirty="0" smtClean="0"/>
              <a:t>:</a:t>
            </a:r>
            <a:r>
              <a:rPr lang="en-IN" sz="2800" dirty="0" smtClean="0">
                <a:solidFill>
                  <a:srgbClr val="84AA33"/>
                </a:solidFill>
              </a:rPr>
              <a:t> </a:t>
            </a:r>
            <a:r>
              <a:rPr lang="en-IN" sz="2800" dirty="0" smtClean="0"/>
              <a:t>Given a graph find a </a:t>
            </a:r>
            <a:r>
              <a:rPr lang="en-IN" sz="2800" u="sng" dirty="0" smtClean="0"/>
              <a:t>cut</a:t>
            </a:r>
            <a:r>
              <a:rPr lang="en-IN" sz="2800" dirty="0" smtClean="0"/>
              <a:t> with the max size.</a:t>
            </a:r>
          </a:p>
          <a:p>
            <a:r>
              <a:rPr lang="en-IN" sz="2800" dirty="0" smtClean="0"/>
              <a:t>A </a:t>
            </a:r>
            <a:r>
              <a:rPr lang="en-IN" sz="2800" i="1" dirty="0" smtClean="0"/>
              <a:t>cut</a:t>
            </a:r>
            <a:r>
              <a:rPr lang="en-IN" sz="2800" dirty="0" smtClean="0"/>
              <a:t> of </a:t>
            </a:r>
            <a:r>
              <a:rPr lang="en-IN" sz="2800" dirty="0" smtClean="0">
                <a:solidFill>
                  <a:schemeClr val="accent3"/>
                </a:solidFill>
              </a:rPr>
              <a:t>G = (V, E)</a:t>
            </a:r>
            <a:r>
              <a:rPr lang="en-IN" sz="2800" dirty="0" smtClean="0"/>
              <a:t> is a tuple </a:t>
            </a:r>
            <a:r>
              <a:rPr lang="en-IN" sz="2800" dirty="0" smtClean="0">
                <a:solidFill>
                  <a:srgbClr val="C32D2E"/>
                </a:solidFill>
              </a:rPr>
              <a:t>(U, V\U)</a:t>
            </a:r>
            <a:r>
              <a:rPr lang="en-IN" sz="2800" dirty="0" smtClean="0"/>
              <a:t>, </a:t>
            </a:r>
            <a:r>
              <a:rPr lang="en-IN" sz="2800" dirty="0" smtClean="0">
                <a:solidFill>
                  <a:srgbClr val="C32D2E"/>
                </a:solidFill>
              </a:rPr>
              <a:t>U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IN" sz="2800" dirty="0" smtClean="0">
                <a:solidFill>
                  <a:srgbClr val="C32D2E"/>
                </a:solidFill>
              </a:rPr>
              <a:t>V</a:t>
            </a:r>
            <a:r>
              <a:rPr lang="en-IN" sz="2800" dirty="0" smtClean="0"/>
              <a:t>.  </a:t>
            </a:r>
            <a:r>
              <a:rPr lang="en-IN" sz="2800" u="sng" dirty="0" smtClean="0"/>
              <a:t>Size</a:t>
            </a:r>
            <a:r>
              <a:rPr lang="en-IN" sz="2800" dirty="0" smtClean="0"/>
              <a:t> of a cut </a:t>
            </a:r>
            <a:r>
              <a:rPr lang="en-IN" sz="2800" dirty="0">
                <a:solidFill>
                  <a:srgbClr val="C32D2E"/>
                </a:solidFill>
              </a:rPr>
              <a:t>(U, V\U</a:t>
            </a:r>
            <a:r>
              <a:rPr lang="en-IN" sz="2800" dirty="0" smtClean="0">
                <a:solidFill>
                  <a:srgbClr val="C32D2E"/>
                </a:solidFill>
              </a:rPr>
              <a:t>) </a:t>
            </a:r>
            <a:r>
              <a:rPr lang="en-IN" sz="2800" dirty="0" smtClean="0"/>
              <a:t>is the number of edges from </a:t>
            </a:r>
            <a:r>
              <a:rPr lang="en-IN" sz="2800" dirty="0" smtClean="0">
                <a:solidFill>
                  <a:srgbClr val="C32D2E"/>
                </a:solidFill>
              </a:rPr>
              <a:t>U</a:t>
            </a:r>
            <a:r>
              <a:rPr lang="en-IN" sz="2800" dirty="0" smtClean="0"/>
              <a:t> to </a:t>
            </a:r>
            <a:r>
              <a:rPr lang="en-IN" sz="2800" dirty="0" smtClean="0">
                <a:solidFill>
                  <a:srgbClr val="C32D2E"/>
                </a:solidFill>
              </a:rPr>
              <a:t>V\U</a:t>
            </a:r>
            <a:r>
              <a:rPr lang="en-IN" sz="2800" dirty="0" smtClean="0"/>
              <a:t>.</a:t>
            </a:r>
          </a:p>
          <a:p>
            <a:endParaRPr lang="en-IN" sz="2800" dirty="0"/>
          </a:p>
          <a:p>
            <a:r>
              <a:rPr lang="en-IN" sz="2800" dirty="0" smtClean="0">
                <a:solidFill>
                  <a:srgbClr val="C32D2E"/>
                </a:solidFill>
              </a:rPr>
              <a:t>MinVCover:</a:t>
            </a:r>
            <a:r>
              <a:rPr lang="en-IN" sz="2800" dirty="0" smtClean="0"/>
              <a:t> Given </a:t>
            </a:r>
            <a:r>
              <a:rPr lang="en-IN" sz="2800" dirty="0" smtClean="0">
                <a:solidFill>
                  <a:schemeClr val="accent3"/>
                </a:solidFill>
              </a:rPr>
              <a:t>H</a:t>
            </a:r>
            <a:r>
              <a:rPr lang="en-IN" sz="2800" dirty="0" smtClean="0"/>
              <a:t>, find a Vcover with the min size.</a:t>
            </a:r>
          </a:p>
          <a:p>
            <a:endParaRPr lang="en-IN" sz="2800" dirty="0"/>
          </a:p>
          <a:p>
            <a:r>
              <a:rPr lang="en-IN" sz="2800" dirty="0" smtClean="0">
                <a:solidFill>
                  <a:schemeClr val="accent4"/>
                </a:solidFill>
              </a:rPr>
              <a:t>Obs:</a:t>
            </a:r>
            <a:r>
              <a:rPr lang="en-IN" sz="2800" dirty="0" smtClean="0"/>
              <a:t> From </a:t>
            </a:r>
            <a:r>
              <a:rPr lang="en-IN" sz="2800" dirty="0" smtClean="0">
                <a:solidFill>
                  <a:srgbClr val="C32D2E"/>
                </a:solidFill>
              </a:rPr>
              <a:t>MinVCover(H)</a:t>
            </a:r>
            <a:r>
              <a:rPr lang="en-IN" sz="2800" dirty="0" smtClean="0"/>
              <a:t>, we can readily check if </a:t>
            </a:r>
            <a:r>
              <a:rPr lang="en-IN" sz="2800" dirty="0" smtClean="0">
                <a:solidFill>
                  <a:srgbClr val="C32D2E"/>
                </a:solidFill>
              </a:rPr>
              <a:t>(H, k) </a:t>
            </a:r>
            <a:r>
              <a:rPr lang="en-US" sz="2800" dirty="0" smtClean="0">
                <a:solidFill>
                  <a:srgbClr val="CC0000"/>
                </a:solidFill>
              </a:rPr>
              <a:t>∈ </a:t>
            </a:r>
            <a:r>
              <a:rPr lang="en-IN" sz="2800" dirty="0" smtClean="0">
                <a:solidFill>
                  <a:srgbClr val="C32D2E"/>
                </a:solidFill>
              </a:rPr>
              <a:t>VCover</a:t>
            </a:r>
            <a:r>
              <a:rPr lang="en-IN" sz="2800" dirty="0" smtClean="0"/>
              <a:t>, for any </a:t>
            </a:r>
            <a:r>
              <a:rPr lang="en-IN" sz="2800" dirty="0" smtClean="0">
                <a:solidFill>
                  <a:srgbClr val="C32D2E"/>
                </a:solidFill>
              </a:rPr>
              <a:t>k</a:t>
            </a:r>
            <a:r>
              <a:rPr lang="en-IN" sz="2800" dirty="0" smtClean="0"/>
              <a:t>.  </a:t>
            </a:r>
          </a:p>
          <a:p>
            <a:endParaRPr lang="en-IN" sz="2800" dirty="0"/>
          </a:p>
          <a:p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1483478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C32D2E"/>
                </a:solidFill>
              </a:rPr>
              <a:t>MaxCut</a:t>
            </a:r>
            <a:r>
              <a:rPr lang="en-IN" sz="2800" dirty="0" smtClean="0">
                <a:solidFill>
                  <a:schemeClr val="accent4"/>
                </a:solidFill>
              </a:rPr>
              <a:t> </a:t>
            </a:r>
            <a:r>
              <a:rPr lang="en-IN" sz="2800" dirty="0" smtClean="0"/>
              <a:t>:</a:t>
            </a:r>
            <a:r>
              <a:rPr lang="en-IN" sz="2800" dirty="0" smtClean="0">
                <a:solidFill>
                  <a:srgbClr val="84AA33"/>
                </a:solidFill>
              </a:rPr>
              <a:t> </a:t>
            </a:r>
            <a:r>
              <a:rPr lang="en-IN" sz="2800" dirty="0" smtClean="0"/>
              <a:t>Given a graph find a </a:t>
            </a:r>
            <a:r>
              <a:rPr lang="en-IN" sz="2800" u="sng" dirty="0" smtClean="0"/>
              <a:t>cut</a:t>
            </a:r>
            <a:r>
              <a:rPr lang="en-IN" sz="2800" dirty="0" smtClean="0"/>
              <a:t> with the max size.</a:t>
            </a:r>
          </a:p>
          <a:p>
            <a:r>
              <a:rPr lang="en-IN" sz="2800" dirty="0" smtClean="0"/>
              <a:t>A </a:t>
            </a:r>
            <a:r>
              <a:rPr lang="en-IN" sz="2800" i="1" dirty="0" smtClean="0"/>
              <a:t>cut</a:t>
            </a:r>
            <a:r>
              <a:rPr lang="en-IN" sz="2800" dirty="0" smtClean="0"/>
              <a:t> of </a:t>
            </a:r>
            <a:r>
              <a:rPr lang="en-IN" sz="2800" dirty="0" smtClean="0">
                <a:solidFill>
                  <a:schemeClr val="accent3"/>
                </a:solidFill>
              </a:rPr>
              <a:t>G = (V, E)</a:t>
            </a:r>
            <a:r>
              <a:rPr lang="en-IN" sz="2800" dirty="0" smtClean="0"/>
              <a:t> is a tuple </a:t>
            </a:r>
            <a:r>
              <a:rPr lang="en-IN" sz="2800" dirty="0" smtClean="0">
                <a:solidFill>
                  <a:srgbClr val="C32D2E"/>
                </a:solidFill>
              </a:rPr>
              <a:t>(U, V\U)</a:t>
            </a:r>
            <a:r>
              <a:rPr lang="en-IN" sz="2800" dirty="0" smtClean="0"/>
              <a:t>, </a:t>
            </a:r>
            <a:r>
              <a:rPr lang="en-IN" sz="2800" dirty="0" smtClean="0">
                <a:solidFill>
                  <a:srgbClr val="C32D2E"/>
                </a:solidFill>
              </a:rPr>
              <a:t>U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IN" sz="2800" dirty="0" smtClean="0">
                <a:solidFill>
                  <a:srgbClr val="C32D2E"/>
                </a:solidFill>
              </a:rPr>
              <a:t>V</a:t>
            </a:r>
            <a:r>
              <a:rPr lang="en-IN" sz="2800" dirty="0" smtClean="0"/>
              <a:t>.  </a:t>
            </a:r>
            <a:r>
              <a:rPr lang="en-IN" sz="2800" u="sng" dirty="0" smtClean="0"/>
              <a:t>Size</a:t>
            </a:r>
            <a:r>
              <a:rPr lang="en-IN" sz="2800" dirty="0" smtClean="0"/>
              <a:t> of a cut </a:t>
            </a:r>
            <a:r>
              <a:rPr lang="en-IN" sz="2800" dirty="0">
                <a:solidFill>
                  <a:srgbClr val="C32D2E"/>
                </a:solidFill>
              </a:rPr>
              <a:t>(U, V\U</a:t>
            </a:r>
            <a:r>
              <a:rPr lang="en-IN" sz="2800" dirty="0" smtClean="0">
                <a:solidFill>
                  <a:srgbClr val="C32D2E"/>
                </a:solidFill>
              </a:rPr>
              <a:t>) </a:t>
            </a:r>
            <a:r>
              <a:rPr lang="en-IN" sz="2800" dirty="0" smtClean="0"/>
              <a:t>is the number of edges from </a:t>
            </a:r>
            <a:r>
              <a:rPr lang="en-IN" sz="2800" dirty="0" smtClean="0">
                <a:solidFill>
                  <a:srgbClr val="C32D2E"/>
                </a:solidFill>
              </a:rPr>
              <a:t>U</a:t>
            </a:r>
            <a:r>
              <a:rPr lang="en-IN" sz="2800" dirty="0" smtClean="0"/>
              <a:t> to </a:t>
            </a:r>
            <a:r>
              <a:rPr lang="en-IN" sz="2800" dirty="0" smtClean="0">
                <a:solidFill>
                  <a:srgbClr val="C32D2E"/>
                </a:solidFill>
              </a:rPr>
              <a:t>V\U</a:t>
            </a:r>
            <a:r>
              <a:rPr lang="en-IN" sz="2800" dirty="0" smtClean="0"/>
              <a:t>.</a:t>
            </a:r>
          </a:p>
          <a:p>
            <a:endParaRPr lang="en-IN" sz="2800" dirty="0"/>
          </a:p>
          <a:p>
            <a:r>
              <a:rPr lang="en-IN" sz="2800" dirty="0" smtClean="0">
                <a:solidFill>
                  <a:schemeClr val="accent4"/>
                </a:solidFill>
              </a:rPr>
              <a:t>Goal:</a:t>
            </a:r>
            <a:r>
              <a:rPr lang="en-IN" sz="2800" dirty="0" smtClean="0"/>
              <a:t> A poly-time </a:t>
            </a:r>
            <a:r>
              <a:rPr lang="en-IN" sz="2800" u="sng" dirty="0" smtClean="0"/>
              <a:t>reduction</a:t>
            </a:r>
            <a:r>
              <a:rPr lang="en-IN" sz="2800" dirty="0" smtClean="0"/>
              <a:t> from </a:t>
            </a:r>
            <a:r>
              <a:rPr lang="en-IN" sz="2800" dirty="0" smtClean="0">
                <a:solidFill>
                  <a:schemeClr val="accent3"/>
                </a:solidFill>
              </a:rPr>
              <a:t>VCover</a:t>
            </a:r>
            <a:r>
              <a:rPr lang="en-IN" sz="2800" dirty="0" smtClean="0"/>
              <a:t> to </a:t>
            </a:r>
            <a:r>
              <a:rPr lang="en-IN" sz="2800" dirty="0" smtClean="0">
                <a:solidFill>
                  <a:srgbClr val="C32D2E"/>
                </a:solidFill>
              </a:rPr>
              <a:t>MaxCut</a:t>
            </a:r>
            <a:r>
              <a:rPr lang="en-IN" sz="2800" dirty="0" smtClean="0"/>
              <a:t>.</a:t>
            </a:r>
          </a:p>
          <a:p>
            <a:endParaRPr lang="en-IN" sz="2800" dirty="0"/>
          </a:p>
          <a:p>
            <a:endParaRPr lang="en-IN" sz="2800" dirty="0" smtClean="0"/>
          </a:p>
          <a:p>
            <a:pPr marL="82296" indent="0">
              <a:buNone/>
            </a:pPr>
            <a:r>
              <a:rPr lang="en-IN" sz="2800" dirty="0" smtClean="0"/>
              <a:t>   </a:t>
            </a:r>
            <a:r>
              <a:rPr lang="en-IN" sz="2800" dirty="0" smtClean="0">
                <a:solidFill>
                  <a:schemeClr val="accent3"/>
                </a:solidFill>
              </a:rPr>
              <a:t>Size of a MaxCut(G)  =  2.|E(H)| - |MinVCover(H)|</a:t>
            </a:r>
          </a:p>
          <a:p>
            <a:endParaRPr lang="en-IN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362200" y="4505980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32D2E"/>
                </a:solidFill>
              </a:rPr>
              <a:t>(H, k)                 G    </a:t>
            </a:r>
            <a:r>
              <a:rPr lang="en-US" sz="2800" dirty="0" err="1" smtClean="0"/>
              <a:t>s.t.</a:t>
            </a:r>
            <a:endParaRPr lang="en-US" sz="2800" dirty="0"/>
          </a:p>
        </p:txBody>
      </p:sp>
      <p:sp>
        <p:nvSpPr>
          <p:cNvPr id="9" name="Right Arrow 8"/>
          <p:cNvSpPr/>
          <p:nvPr/>
        </p:nvSpPr>
        <p:spPr>
          <a:xfrm>
            <a:off x="3657600" y="4724400"/>
            <a:ext cx="6858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10000" y="4343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f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5257800"/>
            <a:ext cx="7772400" cy="68580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973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C32D2E"/>
                </a:solidFill>
              </a:rPr>
              <a:t>MaxCut</a:t>
            </a:r>
            <a:r>
              <a:rPr lang="en-IN" sz="2800" dirty="0" smtClean="0">
                <a:solidFill>
                  <a:schemeClr val="accent4"/>
                </a:solidFill>
              </a:rPr>
              <a:t> </a:t>
            </a:r>
            <a:r>
              <a:rPr lang="en-IN" sz="2800" dirty="0" smtClean="0"/>
              <a:t>:</a:t>
            </a:r>
            <a:r>
              <a:rPr lang="en-IN" sz="2800" dirty="0" smtClean="0">
                <a:solidFill>
                  <a:srgbClr val="84AA33"/>
                </a:solidFill>
              </a:rPr>
              <a:t> </a:t>
            </a:r>
            <a:r>
              <a:rPr lang="en-IN" sz="2800" dirty="0" smtClean="0"/>
              <a:t>Given a graph find a </a:t>
            </a:r>
            <a:r>
              <a:rPr lang="en-IN" sz="2800" u="sng" dirty="0" smtClean="0"/>
              <a:t>cut</a:t>
            </a:r>
            <a:r>
              <a:rPr lang="en-IN" sz="2800" dirty="0" smtClean="0"/>
              <a:t> with the max size.</a:t>
            </a:r>
          </a:p>
          <a:p>
            <a:r>
              <a:rPr lang="en-IN" sz="2800" dirty="0" smtClean="0"/>
              <a:t>A </a:t>
            </a:r>
            <a:r>
              <a:rPr lang="en-IN" sz="2800" i="1" dirty="0" smtClean="0"/>
              <a:t>cut</a:t>
            </a:r>
            <a:r>
              <a:rPr lang="en-IN" sz="2800" dirty="0" smtClean="0"/>
              <a:t> of </a:t>
            </a:r>
            <a:r>
              <a:rPr lang="en-IN" sz="2800" dirty="0" smtClean="0">
                <a:solidFill>
                  <a:schemeClr val="accent3"/>
                </a:solidFill>
              </a:rPr>
              <a:t>G = (V, E)</a:t>
            </a:r>
            <a:r>
              <a:rPr lang="en-IN" sz="2800" dirty="0" smtClean="0"/>
              <a:t> is a tuple </a:t>
            </a:r>
            <a:r>
              <a:rPr lang="en-IN" sz="2800" dirty="0" smtClean="0">
                <a:solidFill>
                  <a:srgbClr val="C32D2E"/>
                </a:solidFill>
              </a:rPr>
              <a:t>(U, V\U)</a:t>
            </a:r>
            <a:r>
              <a:rPr lang="en-IN" sz="2800" dirty="0" smtClean="0"/>
              <a:t>, </a:t>
            </a:r>
            <a:r>
              <a:rPr lang="en-IN" sz="2800" dirty="0" smtClean="0">
                <a:solidFill>
                  <a:srgbClr val="C32D2E"/>
                </a:solidFill>
              </a:rPr>
              <a:t>U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IN" sz="2800" dirty="0" smtClean="0">
                <a:solidFill>
                  <a:srgbClr val="C32D2E"/>
                </a:solidFill>
              </a:rPr>
              <a:t>V</a:t>
            </a:r>
            <a:r>
              <a:rPr lang="en-IN" sz="2800" dirty="0" smtClean="0"/>
              <a:t>.  </a:t>
            </a:r>
            <a:r>
              <a:rPr lang="en-IN" sz="2800" u="sng" dirty="0" smtClean="0"/>
              <a:t>Size</a:t>
            </a:r>
            <a:r>
              <a:rPr lang="en-IN" sz="2800" dirty="0" smtClean="0"/>
              <a:t> of a cut </a:t>
            </a:r>
            <a:r>
              <a:rPr lang="en-IN" sz="2800" dirty="0">
                <a:solidFill>
                  <a:srgbClr val="C32D2E"/>
                </a:solidFill>
              </a:rPr>
              <a:t>(U, V\U</a:t>
            </a:r>
            <a:r>
              <a:rPr lang="en-IN" sz="2800" dirty="0" smtClean="0">
                <a:solidFill>
                  <a:srgbClr val="C32D2E"/>
                </a:solidFill>
              </a:rPr>
              <a:t>) </a:t>
            </a:r>
            <a:r>
              <a:rPr lang="en-IN" sz="2800" dirty="0" smtClean="0"/>
              <a:t>is the number of edges from </a:t>
            </a:r>
            <a:r>
              <a:rPr lang="en-IN" sz="2800" dirty="0" smtClean="0">
                <a:solidFill>
                  <a:srgbClr val="C32D2E"/>
                </a:solidFill>
              </a:rPr>
              <a:t>U</a:t>
            </a:r>
            <a:r>
              <a:rPr lang="en-IN" sz="2800" dirty="0" smtClean="0"/>
              <a:t> to </a:t>
            </a:r>
            <a:r>
              <a:rPr lang="en-IN" sz="2800" dirty="0" smtClean="0">
                <a:solidFill>
                  <a:srgbClr val="C32D2E"/>
                </a:solidFill>
              </a:rPr>
              <a:t>V\U</a:t>
            </a:r>
            <a:r>
              <a:rPr lang="en-IN" sz="2800" dirty="0" smtClean="0"/>
              <a:t>.</a:t>
            </a:r>
          </a:p>
          <a:p>
            <a:endParaRPr lang="en-IN" sz="2800" dirty="0"/>
          </a:p>
          <a:p>
            <a:r>
              <a:rPr lang="en-IN" sz="2800" dirty="0" smtClean="0">
                <a:solidFill>
                  <a:schemeClr val="accent4"/>
                </a:solidFill>
              </a:rPr>
              <a:t>Goal:</a:t>
            </a:r>
            <a:r>
              <a:rPr lang="en-IN" sz="2800" dirty="0" smtClean="0"/>
              <a:t> A poly-time </a:t>
            </a:r>
            <a:r>
              <a:rPr lang="en-IN" sz="2800" u="sng" dirty="0" smtClean="0"/>
              <a:t>reduction</a:t>
            </a:r>
            <a:r>
              <a:rPr lang="en-IN" sz="2800" dirty="0" smtClean="0"/>
              <a:t> from </a:t>
            </a:r>
            <a:r>
              <a:rPr lang="en-IN" sz="2800" dirty="0" smtClean="0">
                <a:solidFill>
                  <a:schemeClr val="accent3"/>
                </a:solidFill>
              </a:rPr>
              <a:t>VCover</a:t>
            </a:r>
            <a:r>
              <a:rPr lang="en-IN" sz="2800" dirty="0" smtClean="0"/>
              <a:t> to </a:t>
            </a:r>
            <a:r>
              <a:rPr lang="en-IN" sz="2800" dirty="0" smtClean="0">
                <a:solidFill>
                  <a:srgbClr val="C32D2E"/>
                </a:solidFill>
              </a:rPr>
              <a:t>MaxCut</a:t>
            </a:r>
            <a:r>
              <a:rPr lang="en-IN" sz="2800" dirty="0" smtClean="0"/>
              <a:t>.</a:t>
            </a:r>
          </a:p>
          <a:p>
            <a:endParaRPr lang="en-IN" sz="2800" dirty="0"/>
          </a:p>
          <a:p>
            <a:endParaRPr lang="en-IN" sz="2800" dirty="0" smtClean="0"/>
          </a:p>
          <a:p>
            <a:pPr marL="82296" indent="0">
              <a:buNone/>
            </a:pPr>
            <a:r>
              <a:rPr lang="en-IN" sz="2800" dirty="0" smtClean="0"/>
              <a:t>Thus, checking if </a:t>
            </a:r>
            <a:r>
              <a:rPr lang="en-IN" sz="2800" dirty="0">
                <a:solidFill>
                  <a:srgbClr val="C32D2E"/>
                </a:solidFill>
              </a:rPr>
              <a:t>(H, k) </a:t>
            </a:r>
            <a:r>
              <a:rPr lang="en-US" sz="2800" dirty="0">
                <a:solidFill>
                  <a:srgbClr val="CC0000"/>
                </a:solidFill>
              </a:rPr>
              <a:t>∈ </a:t>
            </a:r>
            <a:r>
              <a:rPr lang="en-IN" sz="2800" dirty="0" smtClean="0">
                <a:solidFill>
                  <a:srgbClr val="C32D2E"/>
                </a:solidFill>
              </a:rPr>
              <a:t>VCover </a:t>
            </a:r>
            <a:r>
              <a:rPr lang="en-IN" sz="2800" dirty="0" smtClean="0"/>
              <a:t>reduces to finding  </a:t>
            </a:r>
            <a:r>
              <a:rPr lang="en-IN" sz="2800" dirty="0" smtClean="0">
                <a:solidFill>
                  <a:schemeClr val="accent3"/>
                </a:solidFill>
              </a:rPr>
              <a:t>MaxCut(G).</a:t>
            </a:r>
          </a:p>
          <a:p>
            <a:endParaRPr lang="en-IN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362200" y="4505980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32D2E"/>
                </a:solidFill>
              </a:rPr>
              <a:t>(H, k)                 G    </a:t>
            </a:r>
            <a:r>
              <a:rPr lang="en-US" sz="2800" dirty="0" err="1" smtClean="0"/>
              <a:t>s.t.</a:t>
            </a:r>
            <a:endParaRPr lang="en-US" sz="2800" dirty="0"/>
          </a:p>
        </p:txBody>
      </p:sp>
      <p:sp>
        <p:nvSpPr>
          <p:cNvPr id="9" name="Right Arrow 8"/>
          <p:cNvSpPr/>
          <p:nvPr/>
        </p:nvSpPr>
        <p:spPr>
          <a:xfrm>
            <a:off x="3657600" y="4724400"/>
            <a:ext cx="6858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10000" y="4343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f</a:t>
            </a:r>
            <a:endParaRPr lang="en-US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825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84AA33"/>
                </a:solidFill>
              </a:rPr>
              <a:t>The reduction:</a:t>
            </a:r>
          </a:p>
          <a:p>
            <a:endParaRPr lang="en-IN" sz="2800" dirty="0" smtClean="0"/>
          </a:p>
          <a:p>
            <a:endParaRPr lang="en-IN" sz="2800" dirty="0"/>
          </a:p>
          <a:p>
            <a:endParaRPr lang="en-IN" sz="2800" dirty="0" smtClean="0"/>
          </a:p>
          <a:p>
            <a:endParaRPr lang="en-IN" sz="2800" dirty="0"/>
          </a:p>
          <a:p>
            <a:endParaRPr lang="en-IN" sz="2800" dirty="0" smtClean="0"/>
          </a:p>
          <a:p>
            <a:endParaRPr lang="en-IN" sz="2800" dirty="0"/>
          </a:p>
          <a:p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 is formed by adding a new vertex </a:t>
            </a:r>
            <a:r>
              <a:rPr lang="en-IN" sz="2800" dirty="0" smtClean="0">
                <a:solidFill>
                  <a:srgbClr val="C32D2E"/>
                </a:solidFill>
              </a:rPr>
              <a:t>w</a:t>
            </a:r>
            <a:r>
              <a:rPr lang="en-IN" sz="2800" dirty="0" smtClean="0"/>
              <a:t> and adding </a:t>
            </a:r>
            <a:r>
              <a:rPr lang="en-IN" sz="2800" dirty="0" smtClean="0">
                <a:solidFill>
                  <a:srgbClr val="C32D2E"/>
                </a:solidFill>
              </a:rPr>
              <a:t>deg</a:t>
            </a:r>
            <a:r>
              <a:rPr lang="en-IN" sz="2800" baseline="-25000" dirty="0" smtClean="0">
                <a:solidFill>
                  <a:srgbClr val="C32D2E"/>
                </a:solidFill>
              </a:rPr>
              <a:t>H</a:t>
            </a:r>
            <a:r>
              <a:rPr lang="en-IN" sz="2800" dirty="0" smtClean="0">
                <a:solidFill>
                  <a:srgbClr val="C32D2E"/>
                </a:solidFill>
              </a:rPr>
              <a:t>(u) – 1</a:t>
            </a:r>
            <a:r>
              <a:rPr lang="en-IN" sz="2800" dirty="0" smtClean="0"/>
              <a:t> edges between every </a:t>
            </a:r>
            <a:r>
              <a:rPr lang="en-IN" sz="2800" dirty="0" smtClean="0">
                <a:solidFill>
                  <a:srgbClr val="C32D2E"/>
                </a:solidFill>
              </a:rPr>
              <a:t>u</a:t>
            </a:r>
            <a:r>
              <a:rPr lang="en-IN" sz="2800" dirty="0" smtClean="0"/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 </a:t>
            </a:r>
            <a:r>
              <a:rPr lang="en-IN" sz="2800" dirty="0" smtClean="0">
                <a:solidFill>
                  <a:srgbClr val="C32D2E"/>
                </a:solidFill>
              </a:rPr>
              <a:t>V(H)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32D2E"/>
                </a:solidFill>
              </a:rPr>
              <a:t>w</a:t>
            </a:r>
            <a:r>
              <a:rPr lang="en-IN" sz="2800" dirty="0" smtClean="0"/>
              <a:t>.</a:t>
            </a:r>
          </a:p>
          <a:p>
            <a:endParaRPr lang="en-IN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276600" y="1838980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32D2E"/>
                </a:solidFill>
              </a:rPr>
              <a:t>(H, k)                 G   </a:t>
            </a:r>
            <a:endParaRPr lang="en-US" sz="2800" dirty="0"/>
          </a:p>
        </p:txBody>
      </p:sp>
      <p:sp>
        <p:nvSpPr>
          <p:cNvPr id="9" name="Right Arrow 8"/>
          <p:cNvSpPr/>
          <p:nvPr/>
        </p:nvSpPr>
        <p:spPr>
          <a:xfrm>
            <a:off x="4572000" y="2057400"/>
            <a:ext cx="6858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24400" y="1676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f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6" name="Cloud 5"/>
          <p:cNvSpPr/>
          <p:nvPr/>
        </p:nvSpPr>
        <p:spPr>
          <a:xfrm>
            <a:off x="1219200" y="3200400"/>
            <a:ext cx="1905000" cy="152400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loud 7"/>
          <p:cNvSpPr/>
          <p:nvPr/>
        </p:nvSpPr>
        <p:spPr>
          <a:xfrm>
            <a:off x="4267200" y="3124200"/>
            <a:ext cx="1905000" cy="152400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90800" y="35814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715000" y="3505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286000" y="35052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410200" y="34290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</a:t>
            </a:r>
            <a:endParaRPr lang="en-US" sz="2400" dirty="0"/>
          </a:p>
        </p:txBody>
      </p:sp>
      <p:sp>
        <p:nvSpPr>
          <p:cNvPr id="14" name="Oval 13"/>
          <p:cNvSpPr/>
          <p:nvPr/>
        </p:nvSpPr>
        <p:spPr>
          <a:xfrm>
            <a:off x="7391400" y="3048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543800" y="29718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</a:t>
            </a:r>
          </a:p>
        </p:txBody>
      </p:sp>
      <p:cxnSp>
        <p:nvCxnSpPr>
          <p:cNvPr id="17" name="Curved Connector 16"/>
          <p:cNvCxnSpPr>
            <a:stCxn id="11" idx="7"/>
            <a:endCxn id="14" idx="0"/>
          </p:cNvCxnSpPr>
          <p:nvPr/>
        </p:nvCxnSpPr>
        <p:spPr>
          <a:xfrm rot="5400000" flipH="1" flipV="1">
            <a:off x="6370591" y="2457451"/>
            <a:ext cx="468359" cy="1649459"/>
          </a:xfrm>
          <a:prstGeom prst="curvedConnector3">
            <a:avLst>
              <a:gd name="adj1" fmla="val 14880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urved Connector 24"/>
          <p:cNvCxnSpPr/>
          <p:nvPr/>
        </p:nvCxnSpPr>
        <p:spPr>
          <a:xfrm rot="5400000" flipH="1" flipV="1">
            <a:off x="6381750" y="2522491"/>
            <a:ext cx="468359" cy="1649459"/>
          </a:xfrm>
          <a:prstGeom prst="curvedConnector3">
            <a:avLst>
              <a:gd name="adj1" fmla="val -6241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urved Connector 27"/>
          <p:cNvCxnSpPr>
            <a:stCxn id="11" idx="1"/>
            <a:endCxn id="14" idx="3"/>
          </p:cNvCxnSpPr>
          <p:nvPr/>
        </p:nvCxnSpPr>
        <p:spPr>
          <a:xfrm rot="5400000" flipH="1" flipV="1">
            <a:off x="6362700" y="2476500"/>
            <a:ext cx="403318" cy="1676400"/>
          </a:xfrm>
          <a:prstGeom prst="curvedConnector3">
            <a:avLst>
              <a:gd name="adj1" fmla="val 12623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 rot="4880547">
            <a:off x="6210065" y="3188488"/>
            <a:ext cx="914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….</a:t>
            </a:r>
            <a:endParaRPr lang="en-US" sz="3000" dirty="0"/>
          </a:p>
        </p:txBody>
      </p:sp>
      <p:sp>
        <p:nvSpPr>
          <p:cNvPr id="33" name="TextBox 32"/>
          <p:cNvSpPr txBox="1"/>
          <p:nvPr/>
        </p:nvSpPr>
        <p:spPr>
          <a:xfrm>
            <a:off x="6400800" y="40386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accent3"/>
                </a:solidFill>
              </a:rPr>
              <a:t>deg</a:t>
            </a:r>
            <a:r>
              <a:rPr lang="en-US" baseline="-25000" dirty="0" err="1" smtClean="0">
                <a:solidFill>
                  <a:schemeClr val="accent3"/>
                </a:solidFill>
              </a:rPr>
              <a:t>H</a:t>
            </a:r>
            <a:r>
              <a:rPr lang="en-US" dirty="0" smtClean="0">
                <a:solidFill>
                  <a:schemeClr val="accent3"/>
                </a:solidFill>
              </a:rPr>
              <a:t>(u) – 1</a:t>
            </a:r>
            <a:r>
              <a:rPr lang="en-US" dirty="0" smtClean="0"/>
              <a:t> edges between </a:t>
            </a:r>
            <a:r>
              <a:rPr lang="en-US" dirty="0" smtClean="0">
                <a:solidFill>
                  <a:srgbClr val="C32D2E"/>
                </a:solidFill>
              </a:rPr>
              <a:t>u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C32D2E"/>
                </a:solidFill>
              </a:rPr>
              <a:t>w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981200" y="48768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32D2E"/>
                </a:solidFill>
              </a:rPr>
              <a:t>H</a:t>
            </a:r>
            <a:endParaRPr lang="en-US" sz="2400" dirty="0">
              <a:solidFill>
                <a:srgbClr val="C32D2E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29200" y="48006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32D2E"/>
                </a:solidFill>
              </a:rPr>
              <a:t>G</a:t>
            </a:r>
          </a:p>
        </p:txBody>
      </p:sp>
      <p:sp>
        <p:nvSpPr>
          <p:cNvPr id="36" name="Right Arrow 35"/>
          <p:cNvSpPr/>
          <p:nvPr/>
        </p:nvSpPr>
        <p:spPr>
          <a:xfrm>
            <a:off x="3505200" y="3733800"/>
            <a:ext cx="4572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559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chemeClr val="accent4"/>
                </a:solidFill>
              </a:rPr>
              <a:t>Claim:  </a:t>
            </a:r>
            <a:r>
              <a:rPr lang="en-IN" sz="2800" dirty="0">
                <a:solidFill>
                  <a:schemeClr val="accent3"/>
                </a:solidFill>
              </a:rPr>
              <a:t>|</a:t>
            </a:r>
            <a:r>
              <a:rPr lang="en-IN" sz="2800" dirty="0" smtClean="0">
                <a:solidFill>
                  <a:schemeClr val="accent3"/>
                </a:solidFill>
              </a:rPr>
              <a:t>MaxCut</a:t>
            </a:r>
            <a:r>
              <a:rPr lang="en-IN" sz="2800" dirty="0">
                <a:solidFill>
                  <a:schemeClr val="accent3"/>
                </a:solidFill>
              </a:rPr>
              <a:t>(G</a:t>
            </a:r>
            <a:r>
              <a:rPr lang="en-IN" sz="2800" dirty="0" smtClean="0">
                <a:solidFill>
                  <a:schemeClr val="accent3"/>
                </a:solidFill>
              </a:rPr>
              <a:t>)|  </a:t>
            </a:r>
            <a:r>
              <a:rPr lang="en-IN" sz="2800" dirty="0">
                <a:solidFill>
                  <a:schemeClr val="accent3"/>
                </a:solidFill>
              </a:rPr>
              <a:t>=  2.|E(H)| - |MinVCover(H)|</a:t>
            </a:r>
          </a:p>
        </p:txBody>
      </p:sp>
    </p:spTree>
    <p:extLst>
      <p:ext uri="{BB962C8B-B14F-4D97-AF65-F5344CB8AC3E}">
        <p14:creationId xmlns:p14="http://schemas.microsoft.com/office/powerpoint/2010/main" val="1774286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Claim:  </a:t>
            </a:r>
            <a:r>
              <a:rPr lang="en-IN" sz="2800" dirty="0">
                <a:solidFill>
                  <a:schemeClr val="accent3"/>
                </a:solidFill>
              </a:rPr>
              <a:t>|MaxCut(G)|  =  2.|E(H)| - |MinVCover(H)|</a:t>
            </a:r>
            <a:endParaRPr lang="en-IN" sz="2800" dirty="0">
              <a:solidFill>
                <a:srgbClr val="C32D2E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Proof:</a:t>
            </a:r>
            <a:r>
              <a:rPr lang="en-IN" sz="2800" dirty="0" smtClean="0">
                <a:solidFill>
                  <a:schemeClr val="accent3"/>
                </a:solidFill>
              </a:rPr>
              <a:t> </a:t>
            </a:r>
            <a:r>
              <a:rPr lang="en-IN" sz="2800" dirty="0" smtClean="0"/>
              <a:t>Let </a:t>
            </a:r>
            <a:r>
              <a:rPr lang="en-IN" sz="2800" dirty="0" smtClean="0">
                <a:solidFill>
                  <a:schemeClr val="accent3"/>
                </a:solidFill>
              </a:rPr>
              <a:t>V(H) = V</a:t>
            </a:r>
            <a:r>
              <a:rPr lang="en-IN" sz="2800" dirty="0" smtClean="0"/>
              <a:t>. Then </a:t>
            </a:r>
            <a:r>
              <a:rPr lang="en-IN" sz="2800" dirty="0" smtClean="0">
                <a:solidFill>
                  <a:srgbClr val="C32D2E"/>
                </a:solidFill>
              </a:rPr>
              <a:t>V(G) = V + w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Suppose </a:t>
            </a:r>
            <a:r>
              <a:rPr lang="en-IN" sz="2800" dirty="0" smtClean="0">
                <a:solidFill>
                  <a:srgbClr val="C32D2E"/>
                </a:solidFill>
              </a:rPr>
              <a:t>(U, V\U + w)</a:t>
            </a:r>
            <a:r>
              <a:rPr lang="en-IN" sz="2800" dirty="0" smtClean="0"/>
              <a:t> is a cut in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</a:t>
            </a:r>
            <a:endParaRPr lang="en-IN" sz="2800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017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Claim:  </a:t>
            </a:r>
            <a:r>
              <a:rPr lang="en-IN" sz="2800" dirty="0">
                <a:solidFill>
                  <a:schemeClr val="accent3"/>
                </a:solidFill>
              </a:rPr>
              <a:t>|MaxCut(G)|  =  2.|E(H)| - |MinVCover(H)|</a:t>
            </a:r>
            <a:endParaRPr lang="en-IN" sz="2800" dirty="0">
              <a:solidFill>
                <a:srgbClr val="C32D2E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Proof:</a:t>
            </a:r>
            <a:r>
              <a:rPr lang="en-IN" sz="2800" dirty="0" smtClean="0">
                <a:solidFill>
                  <a:schemeClr val="accent3"/>
                </a:solidFill>
              </a:rPr>
              <a:t> </a:t>
            </a:r>
            <a:r>
              <a:rPr lang="en-IN" sz="2800" dirty="0" smtClean="0"/>
              <a:t>Let </a:t>
            </a:r>
            <a:r>
              <a:rPr lang="en-IN" sz="2800" dirty="0" smtClean="0">
                <a:solidFill>
                  <a:schemeClr val="accent3"/>
                </a:solidFill>
              </a:rPr>
              <a:t>V(H) = V</a:t>
            </a:r>
            <a:r>
              <a:rPr lang="en-IN" sz="2800" dirty="0" smtClean="0"/>
              <a:t>. Then </a:t>
            </a:r>
            <a:r>
              <a:rPr lang="en-IN" sz="2800" dirty="0" smtClean="0">
                <a:solidFill>
                  <a:srgbClr val="C32D2E"/>
                </a:solidFill>
              </a:rPr>
              <a:t>V(G) = V + w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Suppose </a:t>
            </a:r>
            <a:r>
              <a:rPr lang="en-IN" sz="2800" dirty="0" smtClean="0">
                <a:solidFill>
                  <a:srgbClr val="C32D2E"/>
                </a:solidFill>
              </a:rPr>
              <a:t>(U, V\U + w)</a:t>
            </a:r>
            <a:r>
              <a:rPr lang="en-IN" sz="2800" dirty="0" smtClean="0"/>
              <a:t> is a cut in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</a:t>
            </a:r>
            <a:endParaRPr lang="en-IN" sz="2800" dirty="0"/>
          </a:p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32D2E"/>
                </a:solidFill>
              </a:rPr>
              <a:t>S</a:t>
            </a:r>
            <a:r>
              <a:rPr lang="en-IN" sz="2800" baseline="-250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>
                <a:solidFill>
                  <a:srgbClr val="C32D2E"/>
                </a:solidFill>
              </a:rPr>
              <a:t>(U)</a:t>
            </a:r>
            <a:r>
              <a:rPr lang="en-IN" sz="2800" dirty="0" smtClean="0"/>
              <a:t> = no. of edges in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 with </a:t>
            </a:r>
            <a:r>
              <a:rPr lang="en-IN" sz="2800" u="sng" dirty="0" smtClean="0"/>
              <a:t>exactly one</a:t>
            </a:r>
            <a:r>
              <a:rPr lang="en-IN" sz="2800" dirty="0" smtClean="0"/>
              <a:t> end</a:t>
            </a:r>
            <a:r>
              <a:rPr lang="en-IN" sz="2800" dirty="0"/>
              <a:t> </a:t>
            </a:r>
            <a:r>
              <a:rPr lang="en-IN" sz="2800" dirty="0" smtClean="0"/>
              <a:t>vertex incident on a vertex in </a:t>
            </a:r>
            <a:r>
              <a:rPr lang="en-IN" sz="2800" dirty="0" smtClean="0">
                <a:solidFill>
                  <a:srgbClr val="C32D2E"/>
                </a:solidFill>
              </a:rPr>
              <a:t>U</a:t>
            </a:r>
            <a:r>
              <a:rPr lang="en-IN" sz="2800" dirty="0" smtClean="0"/>
              <a:t>.</a:t>
            </a:r>
            <a:endParaRPr lang="en-IN" sz="2800" dirty="0"/>
          </a:p>
          <a:p>
            <a:pPr algn="just"/>
            <a:endParaRPr lang="en-IN" sz="2800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5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Cook-Levin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∈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.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We intend to come up with a polynomial time computable function </a:t>
            </a:r>
            <a:r>
              <a:rPr lang="en-US" sz="2800" dirty="0" smtClean="0">
                <a:solidFill>
                  <a:srgbClr val="CC0000"/>
                </a:solidFill>
              </a:rPr>
              <a:t>f:  x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  </a:t>
            </a:r>
            <a:r>
              <a:rPr lang="en-US" sz="2800" dirty="0" err="1" smtClean="0"/>
              <a:t>s.t.</a:t>
            </a:r>
            <a:r>
              <a:rPr lang="en-US" sz="2800" dirty="0" smtClean="0"/>
              <a:t>,</a:t>
            </a:r>
          </a:p>
          <a:p>
            <a:pPr marL="82296" indent="0" algn="just">
              <a:buNone/>
            </a:pPr>
            <a:r>
              <a:rPr lang="en-US" sz="2800" dirty="0" smtClean="0"/>
              <a:t>               </a:t>
            </a:r>
            <a:r>
              <a:rPr lang="en-US" sz="2800" dirty="0" smtClean="0">
                <a:solidFill>
                  <a:srgbClr val="CC0000"/>
                </a:solidFill>
              </a:rPr>
              <a:t>x </a:t>
            </a:r>
            <a:r>
              <a:rPr lang="en-US" sz="2800" dirty="0">
                <a:solidFill>
                  <a:srgbClr val="CC0000"/>
                </a:solidFill>
              </a:rPr>
              <a:t>∈ L</a:t>
            </a:r>
            <a:r>
              <a:rPr lang="en-US" sz="2800" dirty="0"/>
              <a:t>        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baseline="-25000" dirty="0" err="1">
                <a:solidFill>
                  <a:srgbClr val="CC0000"/>
                </a:solidFill>
              </a:rPr>
              <a:t>x</a:t>
            </a:r>
            <a:r>
              <a:rPr lang="en-US" sz="2800" dirty="0">
                <a:solidFill>
                  <a:srgbClr val="CC0000"/>
                </a:solidFill>
              </a:rPr>
              <a:t> ∈ SAT</a:t>
            </a:r>
            <a:r>
              <a:rPr lang="en-US" sz="2800" dirty="0"/>
              <a:t>  </a:t>
            </a:r>
          </a:p>
          <a:p>
            <a:pPr marL="82296" indent="0" algn="just">
              <a:buNone/>
            </a:pPr>
            <a:endParaRPr lang="en-US" sz="2800" dirty="0"/>
          </a:p>
          <a:p>
            <a:pPr algn="just"/>
            <a:r>
              <a:rPr lang="en-US" sz="2800" dirty="0"/>
              <a:t>Language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/>
              <a:t> has a poly-time verifier </a:t>
            </a:r>
            <a:r>
              <a:rPr lang="en-US" sz="2800" dirty="0">
                <a:solidFill>
                  <a:srgbClr val="CC0000"/>
                </a:solidFill>
              </a:rPr>
              <a:t>M </a:t>
            </a:r>
            <a:r>
              <a:rPr lang="en-US" sz="2800" dirty="0"/>
              <a:t>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             </a:t>
            </a:r>
            <a:r>
              <a:rPr lang="en-US" sz="2800" dirty="0" err="1">
                <a:solidFill>
                  <a:srgbClr val="CC0000"/>
                </a:solidFill>
              </a:rPr>
              <a:t>x∈L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 err="1"/>
              <a:t>s.t.</a:t>
            </a:r>
            <a:r>
              <a:rPr lang="en-US" sz="2800" dirty="0">
                <a:solidFill>
                  <a:srgbClr val="CC0000"/>
                </a:solidFill>
              </a:rPr>
              <a:t>  M(x, u) = 1</a:t>
            </a:r>
          </a:p>
          <a:p>
            <a:pPr algn="just"/>
            <a:endParaRPr lang="en-US" sz="2800" dirty="0" smtClean="0"/>
          </a:p>
          <a:p>
            <a:pPr marL="713232" lvl="2" indent="0" algn="just">
              <a:buNone/>
            </a:pPr>
            <a:endParaRPr lang="en-US" u="sng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257800" y="22098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57800" y="21336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Left-Right Arrow 5"/>
          <p:cNvSpPr/>
          <p:nvPr/>
        </p:nvSpPr>
        <p:spPr>
          <a:xfrm>
            <a:off x="32004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-Right Arrow 7"/>
          <p:cNvSpPr/>
          <p:nvPr/>
        </p:nvSpPr>
        <p:spPr>
          <a:xfrm>
            <a:off x="2819400" y="4114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172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Claim:  </a:t>
            </a:r>
            <a:r>
              <a:rPr lang="en-IN" sz="2800" dirty="0">
                <a:solidFill>
                  <a:schemeClr val="accent3"/>
                </a:solidFill>
              </a:rPr>
              <a:t>|MaxCut(G)|  =  2.|E(H)| - |MinVCover(H)|</a:t>
            </a:r>
            <a:endParaRPr lang="en-IN" sz="2800" dirty="0">
              <a:solidFill>
                <a:srgbClr val="C32D2E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Proof:</a:t>
            </a:r>
            <a:r>
              <a:rPr lang="en-IN" sz="2800" dirty="0" smtClean="0">
                <a:solidFill>
                  <a:schemeClr val="accent3"/>
                </a:solidFill>
              </a:rPr>
              <a:t> </a:t>
            </a:r>
            <a:r>
              <a:rPr lang="en-IN" sz="2800" dirty="0" smtClean="0"/>
              <a:t>Let </a:t>
            </a:r>
            <a:r>
              <a:rPr lang="en-IN" sz="2800" dirty="0" smtClean="0">
                <a:solidFill>
                  <a:schemeClr val="accent3"/>
                </a:solidFill>
              </a:rPr>
              <a:t>V(H) = V</a:t>
            </a:r>
            <a:r>
              <a:rPr lang="en-IN" sz="2800" dirty="0" smtClean="0"/>
              <a:t>. Then </a:t>
            </a:r>
            <a:r>
              <a:rPr lang="en-IN" sz="2800" dirty="0" smtClean="0">
                <a:solidFill>
                  <a:srgbClr val="C32D2E"/>
                </a:solidFill>
              </a:rPr>
              <a:t>V(G) = V + w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Suppose </a:t>
            </a:r>
            <a:r>
              <a:rPr lang="en-IN" sz="2800" dirty="0" smtClean="0">
                <a:solidFill>
                  <a:srgbClr val="C32D2E"/>
                </a:solidFill>
              </a:rPr>
              <a:t>(U, V\U + w)</a:t>
            </a:r>
            <a:r>
              <a:rPr lang="en-IN" sz="2800" dirty="0" smtClean="0"/>
              <a:t> is a cut in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</a:t>
            </a:r>
            <a:endParaRPr lang="en-IN" sz="2800" dirty="0"/>
          </a:p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32D2E"/>
                </a:solidFill>
              </a:rPr>
              <a:t>S</a:t>
            </a:r>
            <a:r>
              <a:rPr lang="en-IN" sz="2800" baseline="-250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>
                <a:solidFill>
                  <a:srgbClr val="C32D2E"/>
                </a:solidFill>
              </a:rPr>
              <a:t>(U)</a:t>
            </a:r>
            <a:r>
              <a:rPr lang="en-IN" sz="2800" dirty="0" smtClean="0"/>
              <a:t> = no. of edges going out of </a:t>
            </a:r>
            <a:r>
              <a:rPr lang="en-IN" sz="2800" dirty="0" smtClean="0">
                <a:solidFill>
                  <a:srgbClr val="C32D2E"/>
                </a:solidFill>
              </a:rPr>
              <a:t>U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.</a:t>
            </a:r>
            <a:endParaRPr lang="en-IN" sz="2800" dirty="0"/>
          </a:p>
          <a:p>
            <a:pPr algn="just"/>
            <a:endParaRPr lang="en-IN" sz="2800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200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>
                <a:solidFill>
                  <a:schemeClr val="accent4"/>
                </a:solidFill>
              </a:rPr>
              <a:t>C</a:t>
            </a:r>
            <a:r>
              <a:rPr lang="en-IN" sz="2800" dirty="0" smtClean="0">
                <a:solidFill>
                  <a:schemeClr val="accent4"/>
                </a:solidFill>
              </a:rPr>
              <a:t>laim:  </a:t>
            </a:r>
            <a:r>
              <a:rPr lang="en-IN" sz="2800" dirty="0">
                <a:solidFill>
                  <a:schemeClr val="accent3"/>
                </a:solidFill>
              </a:rPr>
              <a:t>|MaxCut(G)|  =  2.|E(H)| - |MinVCover(H)|</a:t>
            </a:r>
            <a:endParaRPr lang="en-IN" sz="2800" dirty="0">
              <a:solidFill>
                <a:srgbClr val="C32D2E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Proof:</a:t>
            </a:r>
            <a:r>
              <a:rPr lang="en-IN" sz="2800" dirty="0" smtClean="0">
                <a:solidFill>
                  <a:schemeClr val="accent3"/>
                </a:solidFill>
              </a:rPr>
              <a:t> </a:t>
            </a:r>
            <a:r>
              <a:rPr lang="en-IN" sz="2800" dirty="0" smtClean="0"/>
              <a:t>Let </a:t>
            </a:r>
            <a:r>
              <a:rPr lang="en-IN" sz="2800" dirty="0" smtClean="0">
                <a:solidFill>
                  <a:schemeClr val="accent3"/>
                </a:solidFill>
              </a:rPr>
              <a:t>V(H) = V</a:t>
            </a:r>
            <a:r>
              <a:rPr lang="en-IN" sz="2800" dirty="0" smtClean="0"/>
              <a:t>. Then </a:t>
            </a:r>
            <a:r>
              <a:rPr lang="en-IN" sz="2800" dirty="0" smtClean="0">
                <a:solidFill>
                  <a:srgbClr val="C32D2E"/>
                </a:solidFill>
              </a:rPr>
              <a:t>V(G) = V + w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Suppose </a:t>
            </a:r>
            <a:r>
              <a:rPr lang="en-IN" sz="2800" dirty="0" smtClean="0">
                <a:solidFill>
                  <a:srgbClr val="C32D2E"/>
                </a:solidFill>
              </a:rPr>
              <a:t>(U, V\U + w)</a:t>
            </a:r>
            <a:r>
              <a:rPr lang="en-IN" sz="2800" dirty="0" smtClean="0"/>
              <a:t> is a cut in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</a:t>
            </a:r>
            <a:endParaRPr lang="en-IN" sz="2800" dirty="0"/>
          </a:p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32D2E"/>
                </a:solidFill>
              </a:rPr>
              <a:t>S</a:t>
            </a:r>
            <a:r>
              <a:rPr lang="en-IN" sz="2800" baseline="-250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>
                <a:solidFill>
                  <a:srgbClr val="C32D2E"/>
                </a:solidFill>
              </a:rPr>
              <a:t>(U)</a:t>
            </a:r>
            <a:r>
              <a:rPr lang="en-IN" sz="2800" dirty="0" smtClean="0"/>
              <a:t> = size of the cut </a:t>
            </a:r>
            <a:r>
              <a:rPr lang="en-IN" sz="2800" dirty="0">
                <a:solidFill>
                  <a:srgbClr val="C32D2E"/>
                </a:solidFill>
              </a:rPr>
              <a:t>(U, V\U + w</a:t>
            </a:r>
            <a:r>
              <a:rPr lang="en-IN" sz="2800" dirty="0" smtClean="0">
                <a:solidFill>
                  <a:srgbClr val="C32D2E"/>
                </a:solidFill>
              </a:rPr>
              <a:t>)</a:t>
            </a:r>
            <a:r>
              <a:rPr lang="en-IN" sz="2800" dirty="0" smtClean="0"/>
              <a:t>.</a:t>
            </a:r>
            <a:endParaRPr lang="en-IN" sz="2800" dirty="0"/>
          </a:p>
          <a:p>
            <a:pPr algn="just"/>
            <a:endParaRPr lang="en-IN" sz="2800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090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>
                <a:solidFill>
                  <a:schemeClr val="accent4"/>
                </a:solidFill>
              </a:rPr>
              <a:t>C</a:t>
            </a:r>
            <a:r>
              <a:rPr lang="en-IN" sz="2800" dirty="0" smtClean="0">
                <a:solidFill>
                  <a:schemeClr val="accent4"/>
                </a:solidFill>
              </a:rPr>
              <a:t>laim:  </a:t>
            </a:r>
            <a:r>
              <a:rPr lang="en-IN" sz="2800" dirty="0">
                <a:solidFill>
                  <a:schemeClr val="accent3"/>
                </a:solidFill>
              </a:rPr>
              <a:t>|MaxCut(G)|  =  2.|E(H)| - |MinVCover(H)|</a:t>
            </a:r>
            <a:endParaRPr lang="en-IN" sz="2800" dirty="0">
              <a:solidFill>
                <a:srgbClr val="C32D2E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Proof:</a:t>
            </a:r>
            <a:r>
              <a:rPr lang="en-IN" sz="2800" dirty="0" smtClean="0">
                <a:solidFill>
                  <a:schemeClr val="accent3"/>
                </a:solidFill>
              </a:rPr>
              <a:t> </a:t>
            </a:r>
            <a:r>
              <a:rPr lang="en-IN" sz="2800" dirty="0" smtClean="0"/>
              <a:t>Let </a:t>
            </a:r>
            <a:r>
              <a:rPr lang="en-IN" sz="2800" dirty="0" smtClean="0">
                <a:solidFill>
                  <a:schemeClr val="accent3"/>
                </a:solidFill>
              </a:rPr>
              <a:t>V(H) = V</a:t>
            </a:r>
            <a:r>
              <a:rPr lang="en-IN" sz="2800" dirty="0" smtClean="0"/>
              <a:t>. Then </a:t>
            </a:r>
            <a:r>
              <a:rPr lang="en-IN" sz="2800" dirty="0" smtClean="0">
                <a:solidFill>
                  <a:srgbClr val="C32D2E"/>
                </a:solidFill>
              </a:rPr>
              <a:t>V(G) = V + w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Suppose </a:t>
            </a:r>
            <a:r>
              <a:rPr lang="en-IN" sz="2800" dirty="0" smtClean="0">
                <a:solidFill>
                  <a:srgbClr val="C32D2E"/>
                </a:solidFill>
              </a:rPr>
              <a:t>(U, V\U + w)</a:t>
            </a:r>
            <a:r>
              <a:rPr lang="en-IN" sz="2800" dirty="0" smtClean="0"/>
              <a:t> is a cut in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</a:t>
            </a:r>
            <a:endParaRPr lang="en-IN" sz="2800" dirty="0"/>
          </a:p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32D2E"/>
                </a:solidFill>
              </a:rPr>
              <a:t>S</a:t>
            </a:r>
            <a:r>
              <a:rPr lang="en-IN" sz="2800" baseline="-25000" dirty="0" smtClean="0">
                <a:solidFill>
                  <a:srgbClr val="C32D2E"/>
                </a:solidFill>
              </a:rPr>
              <a:t>H</a:t>
            </a:r>
            <a:r>
              <a:rPr lang="en-IN" sz="2800" dirty="0" smtClean="0">
                <a:solidFill>
                  <a:srgbClr val="C32D2E"/>
                </a:solidFill>
              </a:rPr>
              <a:t>(U)</a:t>
            </a:r>
            <a:r>
              <a:rPr lang="en-IN" sz="2800" dirty="0" smtClean="0"/>
              <a:t> = no. of edges in </a:t>
            </a:r>
            <a:r>
              <a:rPr lang="en-IN" sz="2800" dirty="0">
                <a:solidFill>
                  <a:srgbClr val="C32D2E"/>
                </a:solidFill>
              </a:rPr>
              <a:t>H</a:t>
            </a:r>
            <a:r>
              <a:rPr lang="en-IN" sz="2800" dirty="0" smtClean="0"/>
              <a:t> with </a:t>
            </a:r>
            <a:r>
              <a:rPr lang="en-IN" sz="2800" u="sng" dirty="0" smtClean="0"/>
              <a:t>exactly one</a:t>
            </a:r>
            <a:r>
              <a:rPr lang="en-IN" sz="2800" dirty="0" smtClean="0"/>
              <a:t> end</a:t>
            </a:r>
            <a:r>
              <a:rPr lang="en-IN" sz="2800" dirty="0"/>
              <a:t> </a:t>
            </a:r>
            <a:r>
              <a:rPr lang="en-IN" sz="2800" dirty="0" smtClean="0"/>
              <a:t>vertex incident on a vertex in </a:t>
            </a:r>
            <a:r>
              <a:rPr lang="en-IN" sz="2800" dirty="0" smtClean="0">
                <a:solidFill>
                  <a:srgbClr val="C32D2E"/>
                </a:solidFill>
              </a:rPr>
              <a:t>U</a:t>
            </a:r>
            <a:r>
              <a:rPr lang="en-IN" sz="2800" dirty="0" smtClean="0"/>
              <a:t>.</a:t>
            </a:r>
            <a:endParaRPr lang="en-IN" sz="2800" dirty="0"/>
          </a:p>
          <a:p>
            <a:pPr algn="just"/>
            <a:endParaRPr lang="en-IN" sz="2800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041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>
                <a:solidFill>
                  <a:schemeClr val="accent4"/>
                </a:solidFill>
              </a:rPr>
              <a:t>C</a:t>
            </a:r>
            <a:r>
              <a:rPr lang="en-IN" sz="2800" dirty="0" smtClean="0">
                <a:solidFill>
                  <a:schemeClr val="accent4"/>
                </a:solidFill>
              </a:rPr>
              <a:t>laim:  </a:t>
            </a:r>
            <a:r>
              <a:rPr lang="en-IN" sz="2800" dirty="0">
                <a:solidFill>
                  <a:schemeClr val="accent3"/>
                </a:solidFill>
              </a:rPr>
              <a:t>|MaxCut(G)|  =  2.|E(H)| - |MinVCover(H)|</a:t>
            </a:r>
            <a:endParaRPr lang="en-IN" sz="2800" dirty="0">
              <a:solidFill>
                <a:srgbClr val="C32D2E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Proof:</a:t>
            </a:r>
            <a:r>
              <a:rPr lang="en-IN" sz="2800" dirty="0" smtClean="0">
                <a:solidFill>
                  <a:schemeClr val="accent3"/>
                </a:solidFill>
              </a:rPr>
              <a:t> </a:t>
            </a:r>
            <a:r>
              <a:rPr lang="en-IN" sz="2800" dirty="0" smtClean="0"/>
              <a:t>Let </a:t>
            </a:r>
            <a:r>
              <a:rPr lang="en-IN" sz="2800" dirty="0" smtClean="0">
                <a:solidFill>
                  <a:schemeClr val="accent3"/>
                </a:solidFill>
              </a:rPr>
              <a:t>V(H) = V</a:t>
            </a:r>
            <a:r>
              <a:rPr lang="en-IN" sz="2800" dirty="0" smtClean="0"/>
              <a:t>. Then </a:t>
            </a:r>
            <a:r>
              <a:rPr lang="en-IN" sz="2800" dirty="0" smtClean="0">
                <a:solidFill>
                  <a:srgbClr val="C32D2E"/>
                </a:solidFill>
              </a:rPr>
              <a:t>V(G) = V + w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Suppose </a:t>
            </a:r>
            <a:r>
              <a:rPr lang="en-IN" sz="2800" dirty="0" smtClean="0">
                <a:solidFill>
                  <a:srgbClr val="C32D2E"/>
                </a:solidFill>
              </a:rPr>
              <a:t>(U, V\U + w)</a:t>
            </a:r>
            <a:r>
              <a:rPr lang="en-IN" sz="2800" dirty="0" smtClean="0"/>
              <a:t> is a cut in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</a:t>
            </a:r>
            <a:endParaRPr lang="en-IN" sz="2800" dirty="0"/>
          </a:p>
          <a:p>
            <a:pPr algn="just"/>
            <a:r>
              <a:rPr lang="en-IN" sz="2800" dirty="0" smtClean="0"/>
              <a:t>Then </a:t>
            </a:r>
            <a:r>
              <a:rPr lang="en-IN" sz="2800" dirty="0" smtClean="0">
                <a:solidFill>
                  <a:srgbClr val="C32D2E"/>
                </a:solidFill>
              </a:rPr>
              <a:t>S</a:t>
            </a:r>
            <a:r>
              <a:rPr lang="en-IN" sz="2800" baseline="-250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>
                <a:solidFill>
                  <a:srgbClr val="C32D2E"/>
                </a:solidFill>
              </a:rPr>
              <a:t>(U)</a:t>
            </a:r>
            <a:r>
              <a:rPr lang="en-IN" sz="2800" dirty="0" smtClean="0"/>
              <a:t> = </a:t>
            </a:r>
            <a:r>
              <a:rPr lang="en-IN" sz="2800" dirty="0" smtClean="0">
                <a:solidFill>
                  <a:srgbClr val="C32D2E"/>
                </a:solidFill>
              </a:rPr>
              <a:t>S</a:t>
            </a:r>
            <a:r>
              <a:rPr lang="en-IN" sz="2800" baseline="-25000" dirty="0" smtClean="0">
                <a:solidFill>
                  <a:srgbClr val="C32D2E"/>
                </a:solidFill>
              </a:rPr>
              <a:t>H</a:t>
            </a:r>
            <a:r>
              <a:rPr lang="en-IN" sz="2800" dirty="0" smtClean="0">
                <a:solidFill>
                  <a:srgbClr val="C32D2E"/>
                </a:solidFill>
              </a:rPr>
              <a:t>(U) + Σ (deg</a:t>
            </a:r>
            <a:r>
              <a:rPr lang="en-IN" sz="2800" baseline="-25000" dirty="0" smtClean="0">
                <a:solidFill>
                  <a:srgbClr val="C32D2E"/>
                </a:solidFill>
              </a:rPr>
              <a:t>H</a:t>
            </a:r>
            <a:r>
              <a:rPr lang="en-IN" sz="2800" dirty="0" smtClean="0">
                <a:solidFill>
                  <a:srgbClr val="C32D2E"/>
                </a:solidFill>
              </a:rPr>
              <a:t>(u) – 1)</a:t>
            </a:r>
          </a:p>
          <a:p>
            <a:pPr marL="82296" indent="0" algn="just">
              <a:buNone/>
            </a:pPr>
            <a:r>
              <a:rPr lang="en-IN" sz="2800" dirty="0" smtClean="0">
                <a:solidFill>
                  <a:srgbClr val="C32D2E"/>
                </a:solidFill>
              </a:rPr>
              <a:t>                    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32D2E"/>
                </a:solidFill>
              </a:rPr>
              <a:t> </a:t>
            </a:r>
            <a:r>
              <a:rPr lang="en-IN" sz="2800" dirty="0" smtClean="0">
                <a:solidFill>
                  <a:srgbClr val="C32D2E"/>
                </a:solidFill>
              </a:rPr>
              <a:t>                   = </a:t>
            </a:r>
            <a:r>
              <a:rPr lang="en-IN" sz="2800" dirty="0">
                <a:solidFill>
                  <a:srgbClr val="C32D2E"/>
                </a:solidFill>
              </a:rPr>
              <a:t>S</a:t>
            </a:r>
            <a:r>
              <a:rPr lang="en-IN" sz="2800" baseline="-25000" dirty="0">
                <a:solidFill>
                  <a:srgbClr val="C32D2E"/>
                </a:solidFill>
              </a:rPr>
              <a:t>H</a:t>
            </a:r>
            <a:r>
              <a:rPr lang="en-IN" sz="2800" dirty="0">
                <a:solidFill>
                  <a:srgbClr val="C32D2E"/>
                </a:solidFill>
              </a:rPr>
              <a:t>(U) + </a:t>
            </a:r>
            <a:r>
              <a:rPr lang="en-IN" sz="2800" dirty="0" smtClean="0">
                <a:solidFill>
                  <a:srgbClr val="C32D2E"/>
                </a:solidFill>
              </a:rPr>
              <a:t>Σdeg</a:t>
            </a:r>
            <a:r>
              <a:rPr lang="en-IN" sz="2800" baseline="-25000" dirty="0" smtClean="0">
                <a:solidFill>
                  <a:srgbClr val="C32D2E"/>
                </a:solidFill>
              </a:rPr>
              <a:t>H</a:t>
            </a:r>
            <a:r>
              <a:rPr lang="en-IN" sz="2800" dirty="0">
                <a:solidFill>
                  <a:srgbClr val="C32D2E"/>
                </a:solidFill>
              </a:rPr>
              <a:t>(u) – </a:t>
            </a:r>
            <a:r>
              <a:rPr lang="en-IN" sz="2800" dirty="0" smtClean="0">
                <a:solidFill>
                  <a:srgbClr val="C32D2E"/>
                </a:solidFill>
              </a:rPr>
              <a:t>|U|</a:t>
            </a:r>
            <a:endParaRPr lang="en-IN" sz="2800" dirty="0">
              <a:solidFill>
                <a:srgbClr val="C32D2E"/>
              </a:solidFill>
            </a:endParaRPr>
          </a:p>
          <a:p>
            <a:pPr algn="just"/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38600" y="42672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C32D2E"/>
                </a:solidFill>
              </a:rPr>
              <a:t>u</a:t>
            </a:r>
            <a:r>
              <a:rPr lang="en-US" sz="1600" dirty="0" err="1" smtClean="0">
                <a:solidFill>
                  <a:srgbClr val="C32D2E"/>
                </a:solidFill>
              </a:rPr>
              <a:t>∈</a:t>
            </a:r>
            <a:r>
              <a:rPr lang="en-US" sz="1600" dirty="0" err="1">
                <a:solidFill>
                  <a:srgbClr val="C32D2E"/>
                </a:solidFill>
              </a:rPr>
              <a:t>U</a:t>
            </a:r>
            <a:endParaRPr lang="en-US" sz="1600" dirty="0">
              <a:solidFill>
                <a:srgbClr val="C32D2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38600" y="52578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C32D2E"/>
                </a:solidFill>
              </a:rPr>
              <a:t>u</a:t>
            </a:r>
            <a:r>
              <a:rPr lang="en-US" sz="1600" dirty="0" err="1" smtClean="0">
                <a:solidFill>
                  <a:srgbClr val="C32D2E"/>
                </a:solidFill>
              </a:rPr>
              <a:t>∈</a:t>
            </a:r>
            <a:r>
              <a:rPr lang="en-US" sz="1600" dirty="0" err="1">
                <a:solidFill>
                  <a:srgbClr val="C32D2E"/>
                </a:solidFill>
              </a:rPr>
              <a:t>U</a:t>
            </a:r>
            <a:endParaRPr lang="en-US" sz="16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226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>
                <a:solidFill>
                  <a:schemeClr val="accent4"/>
                </a:solidFill>
              </a:rPr>
              <a:t>C</a:t>
            </a:r>
            <a:r>
              <a:rPr lang="en-IN" sz="2800" dirty="0" smtClean="0">
                <a:solidFill>
                  <a:schemeClr val="accent4"/>
                </a:solidFill>
              </a:rPr>
              <a:t>laim:  </a:t>
            </a:r>
            <a:r>
              <a:rPr lang="en-IN" sz="2800" dirty="0" smtClean="0">
                <a:solidFill>
                  <a:schemeClr val="accent3"/>
                </a:solidFill>
              </a:rPr>
              <a:t>|</a:t>
            </a:r>
            <a:r>
              <a:rPr lang="en-IN" sz="2800" dirty="0">
                <a:solidFill>
                  <a:schemeClr val="accent3"/>
                </a:solidFill>
              </a:rPr>
              <a:t>MaxCut(G)|  =  2.|E(H)| - |MinVCover(H)|</a:t>
            </a:r>
            <a:endParaRPr lang="en-IN" sz="2800" dirty="0">
              <a:solidFill>
                <a:srgbClr val="C32D2E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Proof:</a:t>
            </a:r>
            <a:r>
              <a:rPr lang="en-IN" sz="2800" dirty="0" smtClean="0">
                <a:solidFill>
                  <a:schemeClr val="accent3"/>
                </a:solidFill>
              </a:rPr>
              <a:t> </a:t>
            </a:r>
            <a:r>
              <a:rPr lang="en-IN" sz="2800" dirty="0" smtClean="0"/>
              <a:t>Let </a:t>
            </a:r>
            <a:r>
              <a:rPr lang="en-IN" sz="2800" dirty="0" smtClean="0">
                <a:solidFill>
                  <a:schemeClr val="accent3"/>
                </a:solidFill>
              </a:rPr>
              <a:t>V(H) = V</a:t>
            </a:r>
            <a:r>
              <a:rPr lang="en-IN" sz="2800" dirty="0" smtClean="0"/>
              <a:t>. Then </a:t>
            </a:r>
            <a:r>
              <a:rPr lang="en-IN" sz="2800" dirty="0" smtClean="0">
                <a:solidFill>
                  <a:srgbClr val="C32D2E"/>
                </a:solidFill>
              </a:rPr>
              <a:t>V(G) = V + w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Suppose </a:t>
            </a:r>
            <a:r>
              <a:rPr lang="en-IN" sz="2800" dirty="0" smtClean="0">
                <a:solidFill>
                  <a:srgbClr val="C32D2E"/>
                </a:solidFill>
              </a:rPr>
              <a:t>(U, V\U + w)</a:t>
            </a:r>
            <a:r>
              <a:rPr lang="en-IN" sz="2800" dirty="0" smtClean="0"/>
              <a:t> is a cut in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</a:t>
            </a:r>
            <a:endParaRPr lang="en-IN" sz="2800" dirty="0"/>
          </a:p>
          <a:p>
            <a:pPr algn="just"/>
            <a:r>
              <a:rPr lang="en-IN" sz="2800" dirty="0" smtClean="0"/>
              <a:t>Then </a:t>
            </a:r>
            <a:r>
              <a:rPr lang="en-IN" sz="2800" dirty="0" smtClean="0">
                <a:solidFill>
                  <a:srgbClr val="C32D2E"/>
                </a:solidFill>
              </a:rPr>
              <a:t>S</a:t>
            </a:r>
            <a:r>
              <a:rPr lang="en-IN" sz="2800" baseline="-250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>
                <a:solidFill>
                  <a:srgbClr val="C32D2E"/>
                </a:solidFill>
              </a:rPr>
              <a:t>(U)</a:t>
            </a:r>
            <a:r>
              <a:rPr lang="en-IN" sz="2800" dirty="0" smtClean="0"/>
              <a:t> = </a:t>
            </a:r>
            <a:r>
              <a:rPr lang="en-IN" sz="2800" dirty="0" smtClean="0">
                <a:solidFill>
                  <a:srgbClr val="C32D2E"/>
                </a:solidFill>
              </a:rPr>
              <a:t>S</a:t>
            </a:r>
            <a:r>
              <a:rPr lang="en-IN" sz="2800" baseline="-25000" dirty="0" smtClean="0">
                <a:solidFill>
                  <a:srgbClr val="C32D2E"/>
                </a:solidFill>
              </a:rPr>
              <a:t>H</a:t>
            </a:r>
            <a:r>
              <a:rPr lang="en-IN" sz="2800" dirty="0" smtClean="0">
                <a:solidFill>
                  <a:srgbClr val="C32D2E"/>
                </a:solidFill>
              </a:rPr>
              <a:t>(U) + Σ (deg</a:t>
            </a:r>
            <a:r>
              <a:rPr lang="en-IN" sz="2800" baseline="-25000" dirty="0" smtClean="0">
                <a:solidFill>
                  <a:srgbClr val="C32D2E"/>
                </a:solidFill>
              </a:rPr>
              <a:t>H</a:t>
            </a:r>
            <a:r>
              <a:rPr lang="en-IN" sz="2800" dirty="0" smtClean="0">
                <a:solidFill>
                  <a:srgbClr val="C32D2E"/>
                </a:solidFill>
              </a:rPr>
              <a:t>(u) – 1)</a:t>
            </a:r>
          </a:p>
          <a:p>
            <a:pPr marL="82296" indent="0" algn="just">
              <a:buNone/>
            </a:pPr>
            <a:r>
              <a:rPr lang="en-IN" sz="2800" dirty="0" smtClean="0">
                <a:solidFill>
                  <a:srgbClr val="C32D2E"/>
                </a:solidFill>
              </a:rPr>
              <a:t>                    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32D2E"/>
                </a:solidFill>
              </a:rPr>
              <a:t> </a:t>
            </a:r>
            <a:r>
              <a:rPr lang="en-IN" sz="2800" dirty="0" smtClean="0">
                <a:solidFill>
                  <a:srgbClr val="C32D2E"/>
                </a:solidFill>
              </a:rPr>
              <a:t>                   = </a:t>
            </a:r>
            <a:r>
              <a:rPr lang="en-IN" sz="2800" dirty="0">
                <a:solidFill>
                  <a:srgbClr val="C32D2E"/>
                </a:solidFill>
              </a:rPr>
              <a:t>S</a:t>
            </a:r>
            <a:r>
              <a:rPr lang="en-IN" sz="2800" baseline="-25000" dirty="0">
                <a:solidFill>
                  <a:srgbClr val="C32D2E"/>
                </a:solidFill>
              </a:rPr>
              <a:t>H</a:t>
            </a:r>
            <a:r>
              <a:rPr lang="en-IN" sz="2800" dirty="0">
                <a:solidFill>
                  <a:srgbClr val="C32D2E"/>
                </a:solidFill>
              </a:rPr>
              <a:t>(U) + </a:t>
            </a:r>
            <a:r>
              <a:rPr lang="en-IN" sz="2800" dirty="0" smtClean="0">
                <a:solidFill>
                  <a:srgbClr val="C32D2E"/>
                </a:solidFill>
              </a:rPr>
              <a:t>Σdeg</a:t>
            </a:r>
            <a:r>
              <a:rPr lang="en-IN" sz="2800" baseline="-25000" dirty="0" smtClean="0">
                <a:solidFill>
                  <a:srgbClr val="C32D2E"/>
                </a:solidFill>
              </a:rPr>
              <a:t>H</a:t>
            </a:r>
            <a:r>
              <a:rPr lang="en-IN" sz="2800" dirty="0">
                <a:solidFill>
                  <a:srgbClr val="C32D2E"/>
                </a:solidFill>
              </a:rPr>
              <a:t>(u) – </a:t>
            </a:r>
            <a:r>
              <a:rPr lang="en-IN" sz="2800" dirty="0" smtClean="0">
                <a:solidFill>
                  <a:srgbClr val="C32D2E"/>
                </a:solidFill>
              </a:rPr>
              <a:t>|U|</a:t>
            </a:r>
            <a:endParaRPr lang="en-IN" sz="2800" dirty="0">
              <a:solidFill>
                <a:srgbClr val="C32D2E"/>
              </a:solidFill>
            </a:endParaRPr>
          </a:p>
          <a:p>
            <a:pPr algn="just"/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38600" y="42672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C32D2E"/>
                </a:solidFill>
              </a:rPr>
              <a:t>u</a:t>
            </a:r>
            <a:r>
              <a:rPr lang="en-US" sz="1600" dirty="0" err="1" smtClean="0">
                <a:solidFill>
                  <a:srgbClr val="C32D2E"/>
                </a:solidFill>
              </a:rPr>
              <a:t>∈</a:t>
            </a:r>
            <a:r>
              <a:rPr lang="en-US" sz="1600" dirty="0" err="1">
                <a:solidFill>
                  <a:srgbClr val="C32D2E"/>
                </a:solidFill>
              </a:rPr>
              <a:t>U</a:t>
            </a:r>
            <a:endParaRPr lang="en-US" sz="1600" dirty="0">
              <a:solidFill>
                <a:srgbClr val="C32D2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38600" y="52578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C32D2E"/>
                </a:solidFill>
              </a:rPr>
              <a:t>u</a:t>
            </a:r>
            <a:r>
              <a:rPr lang="en-US" sz="1600" dirty="0" err="1" smtClean="0">
                <a:solidFill>
                  <a:srgbClr val="C32D2E"/>
                </a:solidFill>
              </a:rPr>
              <a:t>∈</a:t>
            </a:r>
            <a:r>
              <a:rPr lang="en-US" sz="1600" dirty="0" err="1">
                <a:solidFill>
                  <a:srgbClr val="C32D2E"/>
                </a:solidFill>
              </a:rPr>
              <a:t>U</a:t>
            </a:r>
            <a:endParaRPr lang="en-US" sz="1600" dirty="0">
              <a:solidFill>
                <a:srgbClr val="C32D2E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819400" y="4572000"/>
            <a:ext cx="2819400" cy="11430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>
            <a:stCxn id="6" idx="5"/>
          </p:cNvCxnSpPr>
          <p:nvPr/>
        </p:nvCxnSpPr>
        <p:spPr>
          <a:xfrm>
            <a:off x="5225908" y="5547612"/>
            <a:ext cx="565292" cy="1673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867400" y="5638800"/>
            <a:ext cx="289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>
                <a:solidFill>
                  <a:schemeClr val="accent4"/>
                </a:solidFill>
              </a:rPr>
              <a:t>Obs</a:t>
            </a:r>
            <a:r>
              <a:rPr lang="en-US" dirty="0" smtClean="0">
                <a:solidFill>
                  <a:schemeClr val="accent4"/>
                </a:solidFill>
              </a:rPr>
              <a:t>: </a:t>
            </a:r>
            <a:r>
              <a:rPr lang="en-US" dirty="0" smtClean="0"/>
              <a:t>Twice the number of edges in </a:t>
            </a:r>
            <a:r>
              <a:rPr lang="en-US" dirty="0" smtClean="0">
                <a:solidFill>
                  <a:srgbClr val="C32D2E"/>
                </a:solidFill>
              </a:rPr>
              <a:t>H</a:t>
            </a:r>
            <a:r>
              <a:rPr lang="en-US" dirty="0" smtClean="0"/>
              <a:t> with </a:t>
            </a:r>
            <a:r>
              <a:rPr lang="en-US" u="sng" dirty="0" smtClean="0"/>
              <a:t>at least one</a:t>
            </a:r>
            <a:r>
              <a:rPr lang="en-US" dirty="0" smtClean="0"/>
              <a:t> end vertex in </a:t>
            </a:r>
            <a:r>
              <a:rPr lang="en-US" dirty="0" smtClean="0">
                <a:solidFill>
                  <a:schemeClr val="accent3"/>
                </a:solidFill>
              </a:rPr>
              <a:t>U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685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>
                <a:solidFill>
                  <a:schemeClr val="accent4"/>
                </a:solidFill>
              </a:rPr>
              <a:t>C</a:t>
            </a:r>
            <a:r>
              <a:rPr lang="en-IN" sz="2800" dirty="0" smtClean="0">
                <a:solidFill>
                  <a:schemeClr val="accent4"/>
                </a:solidFill>
              </a:rPr>
              <a:t>laim:  </a:t>
            </a:r>
            <a:r>
              <a:rPr lang="en-IN" sz="2800" dirty="0" smtClean="0">
                <a:solidFill>
                  <a:schemeClr val="accent3"/>
                </a:solidFill>
              </a:rPr>
              <a:t>|</a:t>
            </a:r>
            <a:r>
              <a:rPr lang="en-IN" sz="2800" dirty="0">
                <a:solidFill>
                  <a:schemeClr val="accent3"/>
                </a:solidFill>
              </a:rPr>
              <a:t>MaxCut(G)|  =  2.|E(H)| - |MinVCover(H)|</a:t>
            </a:r>
            <a:endParaRPr lang="en-IN" sz="2800" dirty="0">
              <a:solidFill>
                <a:srgbClr val="C32D2E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Proof:</a:t>
            </a:r>
            <a:r>
              <a:rPr lang="en-IN" sz="2800" dirty="0" smtClean="0">
                <a:solidFill>
                  <a:schemeClr val="accent3"/>
                </a:solidFill>
              </a:rPr>
              <a:t> </a:t>
            </a:r>
            <a:r>
              <a:rPr lang="en-IN" sz="2800" dirty="0" smtClean="0"/>
              <a:t>Let </a:t>
            </a:r>
            <a:r>
              <a:rPr lang="en-IN" sz="2800" dirty="0" smtClean="0">
                <a:solidFill>
                  <a:schemeClr val="accent3"/>
                </a:solidFill>
              </a:rPr>
              <a:t>V(H) = V</a:t>
            </a:r>
            <a:r>
              <a:rPr lang="en-IN" sz="2800" dirty="0" smtClean="0"/>
              <a:t>. Then </a:t>
            </a:r>
            <a:r>
              <a:rPr lang="en-IN" sz="2800" dirty="0" smtClean="0">
                <a:solidFill>
                  <a:srgbClr val="C32D2E"/>
                </a:solidFill>
              </a:rPr>
              <a:t>V(G) = V + w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Suppose </a:t>
            </a:r>
            <a:r>
              <a:rPr lang="en-IN" sz="2800" dirty="0" smtClean="0">
                <a:solidFill>
                  <a:srgbClr val="C32D2E"/>
                </a:solidFill>
              </a:rPr>
              <a:t>(U, V\U + w)</a:t>
            </a:r>
            <a:r>
              <a:rPr lang="en-IN" sz="2800" dirty="0" smtClean="0"/>
              <a:t> is a cut in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</a:t>
            </a:r>
            <a:endParaRPr lang="en-IN" sz="2800" dirty="0"/>
          </a:p>
          <a:p>
            <a:pPr algn="just"/>
            <a:r>
              <a:rPr lang="en-IN" sz="2800" dirty="0" smtClean="0"/>
              <a:t>Then </a:t>
            </a:r>
            <a:r>
              <a:rPr lang="en-IN" sz="2800" dirty="0" smtClean="0">
                <a:solidFill>
                  <a:srgbClr val="C32D2E"/>
                </a:solidFill>
              </a:rPr>
              <a:t>S</a:t>
            </a:r>
            <a:r>
              <a:rPr lang="en-IN" sz="2800" baseline="-250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>
                <a:solidFill>
                  <a:srgbClr val="C32D2E"/>
                </a:solidFill>
              </a:rPr>
              <a:t>(U)</a:t>
            </a:r>
            <a:r>
              <a:rPr lang="en-IN" sz="2800" dirty="0" smtClean="0"/>
              <a:t> = </a:t>
            </a:r>
            <a:r>
              <a:rPr lang="en-IN" sz="2800" dirty="0" smtClean="0">
                <a:solidFill>
                  <a:srgbClr val="C32D2E"/>
                </a:solidFill>
              </a:rPr>
              <a:t>S</a:t>
            </a:r>
            <a:r>
              <a:rPr lang="en-IN" sz="2800" baseline="-25000" dirty="0" smtClean="0">
                <a:solidFill>
                  <a:srgbClr val="C32D2E"/>
                </a:solidFill>
              </a:rPr>
              <a:t>H</a:t>
            </a:r>
            <a:r>
              <a:rPr lang="en-IN" sz="2800" dirty="0" smtClean="0">
                <a:solidFill>
                  <a:srgbClr val="C32D2E"/>
                </a:solidFill>
              </a:rPr>
              <a:t>(U) + Σ (deg</a:t>
            </a:r>
            <a:r>
              <a:rPr lang="en-IN" sz="2800" baseline="-25000" dirty="0" smtClean="0">
                <a:solidFill>
                  <a:srgbClr val="C32D2E"/>
                </a:solidFill>
              </a:rPr>
              <a:t>H</a:t>
            </a:r>
            <a:r>
              <a:rPr lang="en-IN" sz="2800" dirty="0" smtClean="0">
                <a:solidFill>
                  <a:srgbClr val="C32D2E"/>
                </a:solidFill>
              </a:rPr>
              <a:t>(u) – 1)</a:t>
            </a:r>
          </a:p>
          <a:p>
            <a:pPr marL="82296" indent="0" algn="just">
              <a:buNone/>
            </a:pPr>
            <a:r>
              <a:rPr lang="en-IN" sz="2800" dirty="0" smtClean="0">
                <a:solidFill>
                  <a:srgbClr val="C32D2E"/>
                </a:solidFill>
              </a:rPr>
              <a:t>                    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32D2E"/>
                </a:solidFill>
              </a:rPr>
              <a:t> </a:t>
            </a:r>
            <a:r>
              <a:rPr lang="en-IN" sz="2800" dirty="0" smtClean="0">
                <a:solidFill>
                  <a:srgbClr val="C32D2E"/>
                </a:solidFill>
              </a:rPr>
              <a:t>                   = </a:t>
            </a:r>
            <a:r>
              <a:rPr lang="en-IN" sz="2800" dirty="0">
                <a:solidFill>
                  <a:srgbClr val="C32D2E"/>
                </a:solidFill>
              </a:rPr>
              <a:t>S</a:t>
            </a:r>
            <a:r>
              <a:rPr lang="en-IN" sz="2800" baseline="-25000" dirty="0">
                <a:solidFill>
                  <a:srgbClr val="C32D2E"/>
                </a:solidFill>
              </a:rPr>
              <a:t>H</a:t>
            </a:r>
            <a:r>
              <a:rPr lang="en-IN" sz="2800" dirty="0">
                <a:solidFill>
                  <a:srgbClr val="C32D2E"/>
                </a:solidFill>
              </a:rPr>
              <a:t>(U) + </a:t>
            </a:r>
            <a:r>
              <a:rPr lang="en-IN" sz="2800" dirty="0" smtClean="0">
                <a:solidFill>
                  <a:srgbClr val="C32D2E"/>
                </a:solidFill>
              </a:rPr>
              <a:t>Σdeg</a:t>
            </a:r>
            <a:r>
              <a:rPr lang="en-IN" sz="2800" baseline="-25000" dirty="0" smtClean="0">
                <a:solidFill>
                  <a:srgbClr val="C32D2E"/>
                </a:solidFill>
              </a:rPr>
              <a:t>H</a:t>
            </a:r>
            <a:r>
              <a:rPr lang="en-IN" sz="2800" dirty="0">
                <a:solidFill>
                  <a:srgbClr val="C32D2E"/>
                </a:solidFill>
              </a:rPr>
              <a:t>(u) – </a:t>
            </a:r>
            <a:r>
              <a:rPr lang="en-IN" sz="2800" dirty="0" smtClean="0">
                <a:solidFill>
                  <a:srgbClr val="C32D2E"/>
                </a:solidFill>
              </a:rPr>
              <a:t>|U|</a:t>
            </a:r>
          </a:p>
          <a:p>
            <a:pPr marL="82296" indent="0" algn="just">
              <a:buNone/>
            </a:pPr>
            <a:endParaRPr lang="en-IN" sz="2800" dirty="0">
              <a:solidFill>
                <a:srgbClr val="C32D2E"/>
              </a:solidFill>
            </a:endParaRPr>
          </a:p>
          <a:p>
            <a:pPr marL="82296" indent="0" algn="just">
              <a:buNone/>
            </a:pPr>
            <a:r>
              <a:rPr lang="en-IN" sz="2800" dirty="0">
                <a:solidFill>
                  <a:srgbClr val="C32D2E"/>
                </a:solidFill>
              </a:rPr>
              <a:t>		  = </a:t>
            </a:r>
            <a:r>
              <a:rPr lang="en-IN" sz="2800" dirty="0" smtClean="0">
                <a:solidFill>
                  <a:srgbClr val="C32D2E"/>
                </a:solidFill>
              </a:rPr>
              <a:t>2</a:t>
            </a:r>
            <a:r>
              <a:rPr lang="en-IN" sz="2800" dirty="0">
                <a:solidFill>
                  <a:srgbClr val="C32D2E"/>
                </a:solidFill>
              </a:rPr>
              <a:t>.|E</a:t>
            </a:r>
            <a:r>
              <a:rPr lang="en-IN" sz="2800" baseline="-25000" dirty="0">
                <a:solidFill>
                  <a:srgbClr val="C32D2E"/>
                </a:solidFill>
              </a:rPr>
              <a:t>U</a:t>
            </a:r>
            <a:r>
              <a:rPr lang="en-IN" sz="2800" dirty="0">
                <a:solidFill>
                  <a:srgbClr val="C32D2E"/>
                </a:solidFill>
              </a:rPr>
              <a:t>(H)| - |U|</a:t>
            </a:r>
          </a:p>
          <a:p>
            <a:pPr algn="just"/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38600" y="42672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C32D2E"/>
                </a:solidFill>
              </a:rPr>
              <a:t>u</a:t>
            </a:r>
            <a:r>
              <a:rPr lang="en-US" sz="1600" dirty="0" err="1" smtClean="0">
                <a:solidFill>
                  <a:srgbClr val="C32D2E"/>
                </a:solidFill>
              </a:rPr>
              <a:t>∈</a:t>
            </a:r>
            <a:r>
              <a:rPr lang="en-US" sz="1600" dirty="0" err="1">
                <a:solidFill>
                  <a:srgbClr val="C32D2E"/>
                </a:solidFill>
              </a:rPr>
              <a:t>U</a:t>
            </a:r>
            <a:endParaRPr lang="en-US" sz="1600" dirty="0">
              <a:solidFill>
                <a:srgbClr val="C32D2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38600" y="52578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C32D2E"/>
                </a:solidFill>
              </a:rPr>
              <a:t>u</a:t>
            </a:r>
            <a:r>
              <a:rPr lang="en-US" sz="1600" dirty="0" err="1" smtClean="0">
                <a:solidFill>
                  <a:srgbClr val="C32D2E"/>
                </a:solidFill>
              </a:rPr>
              <a:t>∈</a:t>
            </a:r>
            <a:r>
              <a:rPr lang="en-US" sz="1600" dirty="0" err="1">
                <a:solidFill>
                  <a:srgbClr val="C32D2E"/>
                </a:solidFill>
              </a:rPr>
              <a:t>U</a:t>
            </a:r>
            <a:endParaRPr lang="en-US" sz="16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450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Claim:  </a:t>
            </a:r>
            <a:r>
              <a:rPr lang="en-IN" sz="2800" dirty="0" smtClean="0">
                <a:solidFill>
                  <a:schemeClr val="accent3"/>
                </a:solidFill>
              </a:rPr>
              <a:t>|</a:t>
            </a:r>
            <a:r>
              <a:rPr lang="en-IN" sz="2800" dirty="0">
                <a:solidFill>
                  <a:schemeClr val="accent3"/>
                </a:solidFill>
              </a:rPr>
              <a:t>MaxCut(G)|  =  2.|E(H)| - |MinVCover(H)|</a:t>
            </a:r>
            <a:endParaRPr lang="en-IN" sz="2800" dirty="0">
              <a:solidFill>
                <a:srgbClr val="C32D2E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Proof:</a:t>
            </a:r>
            <a:r>
              <a:rPr lang="en-IN" sz="2800" dirty="0" smtClean="0">
                <a:solidFill>
                  <a:schemeClr val="accent3"/>
                </a:solidFill>
              </a:rPr>
              <a:t> </a:t>
            </a:r>
            <a:r>
              <a:rPr lang="en-IN" sz="2800" dirty="0" smtClean="0"/>
              <a:t>Let </a:t>
            </a:r>
            <a:r>
              <a:rPr lang="en-IN" sz="2800" dirty="0" smtClean="0">
                <a:solidFill>
                  <a:schemeClr val="accent3"/>
                </a:solidFill>
              </a:rPr>
              <a:t>V(H) = V</a:t>
            </a:r>
            <a:r>
              <a:rPr lang="en-IN" sz="2800" dirty="0" smtClean="0"/>
              <a:t>. Then </a:t>
            </a:r>
            <a:r>
              <a:rPr lang="en-IN" sz="2800" dirty="0" smtClean="0">
                <a:solidFill>
                  <a:srgbClr val="C32D2E"/>
                </a:solidFill>
              </a:rPr>
              <a:t>V(G) = V + w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 smtClean="0"/>
              <a:t>   Suppose </a:t>
            </a:r>
            <a:r>
              <a:rPr lang="en-IN" sz="2800" dirty="0" smtClean="0">
                <a:solidFill>
                  <a:srgbClr val="C32D2E"/>
                </a:solidFill>
              </a:rPr>
              <a:t>(U, V\U + w)</a:t>
            </a:r>
            <a:r>
              <a:rPr lang="en-IN" sz="2800" dirty="0" smtClean="0"/>
              <a:t> is a cut in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</a:t>
            </a:r>
            <a:endParaRPr lang="en-IN" sz="2800" dirty="0"/>
          </a:p>
          <a:p>
            <a:pPr algn="just"/>
            <a:r>
              <a:rPr lang="en-IN" sz="2800" dirty="0" smtClean="0"/>
              <a:t>Then </a:t>
            </a:r>
            <a:r>
              <a:rPr lang="en-IN" sz="2800" dirty="0" smtClean="0">
                <a:solidFill>
                  <a:srgbClr val="C32D2E"/>
                </a:solidFill>
              </a:rPr>
              <a:t>S</a:t>
            </a:r>
            <a:r>
              <a:rPr lang="en-IN" sz="2800" baseline="-250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>
                <a:solidFill>
                  <a:srgbClr val="C32D2E"/>
                </a:solidFill>
              </a:rPr>
              <a:t>(U)</a:t>
            </a:r>
            <a:r>
              <a:rPr lang="en-IN" sz="2800" dirty="0" smtClean="0"/>
              <a:t> </a:t>
            </a:r>
            <a:r>
              <a:rPr lang="en-IN" sz="2800" dirty="0" smtClean="0">
                <a:solidFill>
                  <a:srgbClr val="C32D2E"/>
                </a:solidFill>
              </a:rPr>
              <a:t>= 2.|E</a:t>
            </a:r>
            <a:r>
              <a:rPr lang="en-IN" sz="2800" baseline="-25000" dirty="0" smtClean="0">
                <a:solidFill>
                  <a:srgbClr val="C32D2E"/>
                </a:solidFill>
              </a:rPr>
              <a:t>U</a:t>
            </a:r>
            <a:r>
              <a:rPr lang="en-IN" sz="2800" dirty="0" smtClean="0">
                <a:solidFill>
                  <a:srgbClr val="C32D2E"/>
                </a:solidFill>
              </a:rPr>
              <a:t>(H)| - |U|</a:t>
            </a:r>
          </a:p>
          <a:p>
            <a:pPr algn="just"/>
            <a:endParaRPr lang="en-IN" sz="2800" dirty="0">
              <a:solidFill>
                <a:srgbClr val="C32D2E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Proposition: </a:t>
            </a:r>
            <a:r>
              <a:rPr lang="en-IN" sz="2800" dirty="0" smtClean="0">
                <a:solidFill>
                  <a:srgbClr val="000000"/>
                </a:solidFill>
              </a:rPr>
              <a:t>If </a:t>
            </a:r>
            <a:r>
              <a:rPr lang="en-IN" sz="2800" dirty="0" smtClean="0">
                <a:solidFill>
                  <a:srgbClr val="C32D2E"/>
                </a:solidFill>
              </a:rPr>
              <a:t>(</a:t>
            </a:r>
            <a:r>
              <a:rPr lang="en-IN" sz="2800" dirty="0">
                <a:solidFill>
                  <a:srgbClr val="C32D2E"/>
                </a:solidFill>
              </a:rPr>
              <a:t>U, V\U + w) </a:t>
            </a:r>
            <a:r>
              <a:rPr lang="en-IN" sz="2800" dirty="0"/>
              <a:t>is a max cut in</a:t>
            </a:r>
            <a:r>
              <a:rPr lang="en-IN" sz="2800" dirty="0">
                <a:solidFill>
                  <a:srgbClr val="C32D2E"/>
                </a:solidFill>
              </a:rPr>
              <a:t> G </a:t>
            </a:r>
            <a:r>
              <a:rPr lang="en-IN" sz="2800" dirty="0" smtClean="0">
                <a:solidFill>
                  <a:srgbClr val="000000"/>
                </a:solidFill>
              </a:rPr>
              <a:t>then</a:t>
            </a:r>
            <a:r>
              <a:rPr lang="en-IN" sz="2800" dirty="0" smtClean="0">
                <a:solidFill>
                  <a:srgbClr val="C32D2E"/>
                </a:solidFill>
              </a:rPr>
              <a:t> </a:t>
            </a:r>
            <a:r>
              <a:rPr lang="en-IN" sz="2800" dirty="0">
                <a:solidFill>
                  <a:srgbClr val="C32D2E"/>
                </a:solidFill>
              </a:rPr>
              <a:t>U </a:t>
            </a:r>
            <a:r>
              <a:rPr lang="en-IN" sz="2800" dirty="0">
                <a:solidFill>
                  <a:srgbClr val="000000"/>
                </a:solidFill>
              </a:rPr>
              <a:t>is </a:t>
            </a:r>
            <a:r>
              <a:rPr lang="en-IN" sz="2800" dirty="0" smtClean="0">
                <a:solidFill>
                  <a:srgbClr val="000000"/>
                </a:solidFill>
              </a:rPr>
              <a:t>a vertex </a:t>
            </a:r>
            <a:r>
              <a:rPr lang="en-IN" sz="2800" dirty="0">
                <a:solidFill>
                  <a:srgbClr val="000000"/>
                </a:solidFill>
              </a:rPr>
              <a:t>cover in</a:t>
            </a:r>
            <a:r>
              <a:rPr lang="en-IN" sz="2800" dirty="0">
                <a:solidFill>
                  <a:srgbClr val="C32D2E"/>
                </a:solidFill>
              </a:rPr>
              <a:t> H.</a:t>
            </a:r>
          </a:p>
          <a:p>
            <a:pPr algn="just"/>
            <a:endParaRPr lang="en-IN" sz="2800" dirty="0">
              <a:solidFill>
                <a:srgbClr val="C32D2E"/>
              </a:solidFill>
            </a:endParaRPr>
          </a:p>
          <a:p>
            <a:pPr marL="82296" indent="0" algn="just">
              <a:buNone/>
            </a:pPr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76400" y="3886200"/>
            <a:ext cx="3581400" cy="5334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715000" y="38862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… </a:t>
            </a:r>
            <a:r>
              <a:rPr lang="en-US" sz="2400" dirty="0" err="1" smtClean="0"/>
              <a:t>Eqn</a:t>
            </a:r>
            <a:r>
              <a:rPr lang="en-US" sz="2400" dirty="0" smtClean="0"/>
              <a:t> (1)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438400" y="6096000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…proof of the claim follows from the above proposition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77057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Proof of the Proposition: </a:t>
            </a:r>
            <a:r>
              <a:rPr lang="en-IN" sz="2800" dirty="0" smtClean="0">
                <a:solidFill>
                  <a:srgbClr val="000000"/>
                </a:solidFill>
              </a:rPr>
              <a:t>Suppose </a:t>
            </a:r>
            <a:r>
              <a:rPr lang="en-IN" sz="2800" dirty="0" smtClean="0">
                <a:solidFill>
                  <a:schemeClr val="accent3"/>
                </a:solidFill>
              </a:rPr>
              <a:t>U</a:t>
            </a:r>
            <a:r>
              <a:rPr lang="en-IN" sz="2800" dirty="0" smtClean="0">
                <a:solidFill>
                  <a:srgbClr val="000000"/>
                </a:solidFill>
              </a:rPr>
              <a:t> is not a vertex cover</a:t>
            </a:r>
          </a:p>
          <a:p>
            <a:pPr algn="just"/>
            <a:endParaRPr lang="en-IN" sz="2800" dirty="0">
              <a:solidFill>
                <a:srgbClr val="C32D2E"/>
              </a:solidFill>
            </a:endParaRPr>
          </a:p>
          <a:p>
            <a:pPr algn="just"/>
            <a:endParaRPr lang="en-IN" sz="2800" dirty="0">
              <a:solidFill>
                <a:srgbClr val="C32D2E"/>
              </a:solidFill>
            </a:endParaRPr>
          </a:p>
          <a:p>
            <a:pPr marL="82296" indent="0" algn="just">
              <a:buNone/>
            </a:pPr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7" name="Cloud 6"/>
          <p:cNvSpPr/>
          <p:nvPr/>
        </p:nvSpPr>
        <p:spPr>
          <a:xfrm>
            <a:off x="4495800" y="2971800"/>
            <a:ext cx="1371600" cy="114300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loud 7"/>
          <p:cNvSpPr/>
          <p:nvPr/>
        </p:nvSpPr>
        <p:spPr>
          <a:xfrm>
            <a:off x="2209800" y="3657600"/>
            <a:ext cx="1600200" cy="106680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5257800" y="3200400"/>
            <a:ext cx="22860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029200" y="2971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257800" y="3429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3886200" y="3657600"/>
            <a:ext cx="457200" cy="152400"/>
          </a:xfrm>
          <a:prstGeom prst="line">
            <a:avLst/>
          </a:prstGeom>
          <a:ln w="50800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705600" y="3276600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858000" y="31358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</a:t>
            </a:r>
            <a:endParaRPr lang="en-US" dirty="0"/>
          </a:p>
        </p:txBody>
      </p:sp>
      <p:sp>
        <p:nvSpPr>
          <p:cNvPr id="20" name="Freeform 19"/>
          <p:cNvSpPr/>
          <p:nvPr/>
        </p:nvSpPr>
        <p:spPr>
          <a:xfrm>
            <a:off x="5240421" y="2632297"/>
            <a:ext cx="1537563" cy="704857"/>
          </a:xfrm>
          <a:custGeom>
            <a:avLst/>
            <a:gdLst>
              <a:gd name="connsiteX0" fmla="*/ 0 w 1537563"/>
              <a:gd name="connsiteY0" fmla="*/ 522650 h 704857"/>
              <a:gd name="connsiteX1" fmla="*/ 628316 w 1537563"/>
              <a:gd name="connsiteY1" fmla="*/ 1282 h 704857"/>
              <a:gd name="connsiteX2" fmla="*/ 1470526 w 1537563"/>
              <a:gd name="connsiteY2" fmla="*/ 656335 h 704857"/>
              <a:gd name="connsiteX3" fmla="*/ 1483895 w 1537563"/>
              <a:gd name="connsiteY3" fmla="*/ 656335 h 704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37563" h="704857">
                <a:moveTo>
                  <a:pt x="0" y="522650"/>
                </a:moveTo>
                <a:cubicBezTo>
                  <a:pt x="191614" y="250825"/>
                  <a:pt x="383228" y="-20999"/>
                  <a:pt x="628316" y="1282"/>
                </a:cubicBezTo>
                <a:cubicBezTo>
                  <a:pt x="873404" y="23563"/>
                  <a:pt x="1327930" y="547160"/>
                  <a:pt x="1470526" y="656335"/>
                </a:cubicBezTo>
                <a:cubicBezTo>
                  <a:pt x="1613122" y="765510"/>
                  <a:pt x="1483895" y="656335"/>
                  <a:pt x="1483895" y="656335"/>
                </a:cubicBezTo>
              </a:path>
            </a:pathLst>
          </a:cu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6400800" y="2590800"/>
            <a:ext cx="1784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32D2E"/>
                </a:solidFill>
              </a:rPr>
              <a:t>deg</a:t>
            </a:r>
            <a:r>
              <a:rPr lang="en-US" baseline="-25000" dirty="0" err="1" smtClean="0">
                <a:solidFill>
                  <a:srgbClr val="C32D2E"/>
                </a:solidFill>
              </a:rPr>
              <a:t>H</a:t>
            </a:r>
            <a:r>
              <a:rPr lang="en-US" dirty="0" smtClean="0">
                <a:solidFill>
                  <a:srgbClr val="C32D2E"/>
                </a:solidFill>
              </a:rPr>
              <a:t>(u)-1</a:t>
            </a:r>
            <a:r>
              <a:rPr lang="en-US" dirty="0" smtClean="0"/>
              <a:t> edges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057400" y="3429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U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62400" y="2743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V\U + w</a:t>
            </a:r>
            <a:endParaRPr lang="en-US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962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Proof of the Proposition: </a:t>
            </a:r>
            <a:r>
              <a:rPr lang="en-IN" sz="2800" dirty="0" smtClean="0">
                <a:solidFill>
                  <a:srgbClr val="000000"/>
                </a:solidFill>
              </a:rPr>
              <a:t>Suppose </a:t>
            </a:r>
            <a:r>
              <a:rPr lang="en-IN" sz="2800" dirty="0" smtClean="0">
                <a:solidFill>
                  <a:schemeClr val="accent3"/>
                </a:solidFill>
              </a:rPr>
              <a:t>U</a:t>
            </a:r>
            <a:r>
              <a:rPr lang="en-IN" sz="2800" dirty="0" smtClean="0">
                <a:solidFill>
                  <a:srgbClr val="000000"/>
                </a:solidFill>
              </a:rPr>
              <a:t> is not a vertex cover</a:t>
            </a:r>
          </a:p>
          <a:p>
            <a:pPr algn="just"/>
            <a:endParaRPr lang="en-IN" sz="2800" dirty="0">
              <a:solidFill>
                <a:srgbClr val="C32D2E"/>
              </a:solidFill>
            </a:endParaRPr>
          </a:p>
          <a:p>
            <a:pPr algn="just"/>
            <a:endParaRPr lang="en-IN" sz="2800" dirty="0">
              <a:solidFill>
                <a:srgbClr val="C32D2E"/>
              </a:solidFill>
            </a:endParaRPr>
          </a:p>
          <a:p>
            <a:pPr marL="82296" indent="0" algn="just">
              <a:buNone/>
            </a:pPr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7" name="Cloud 6"/>
          <p:cNvSpPr/>
          <p:nvPr/>
        </p:nvSpPr>
        <p:spPr>
          <a:xfrm>
            <a:off x="4495800" y="2971800"/>
            <a:ext cx="1371600" cy="114300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loud 7"/>
          <p:cNvSpPr/>
          <p:nvPr/>
        </p:nvSpPr>
        <p:spPr>
          <a:xfrm>
            <a:off x="2209800" y="3657600"/>
            <a:ext cx="1600200" cy="106680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3048000" y="3689866"/>
            <a:ext cx="2209800" cy="7297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819400" y="42788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257800" y="3429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3886200" y="3657600"/>
            <a:ext cx="457200" cy="152400"/>
          </a:xfrm>
          <a:prstGeom prst="line">
            <a:avLst/>
          </a:prstGeom>
          <a:ln w="4127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705600" y="3276600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858000" y="31358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838200" y="5269468"/>
            <a:ext cx="7696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3366FF"/>
                </a:solidFill>
              </a:rPr>
              <a:t>Gain:</a:t>
            </a:r>
            <a:r>
              <a:rPr lang="en-US" sz="2000" dirty="0" smtClean="0">
                <a:solidFill>
                  <a:srgbClr val="C32D2E"/>
                </a:solidFill>
              </a:rPr>
              <a:t>  </a:t>
            </a:r>
            <a:r>
              <a:rPr lang="en-US" sz="2000" dirty="0" err="1" smtClean="0">
                <a:solidFill>
                  <a:srgbClr val="C32D2E"/>
                </a:solidFill>
              </a:rPr>
              <a:t>deg</a:t>
            </a:r>
            <a:r>
              <a:rPr lang="en-US" sz="2000" baseline="-25000" dirty="0" err="1" smtClean="0">
                <a:solidFill>
                  <a:srgbClr val="C32D2E"/>
                </a:solidFill>
              </a:rPr>
              <a:t>H</a:t>
            </a:r>
            <a:r>
              <a:rPr lang="en-US" sz="2000" dirty="0" smtClean="0">
                <a:solidFill>
                  <a:srgbClr val="C32D2E"/>
                </a:solidFill>
              </a:rPr>
              <a:t>(u)-1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C32D2E"/>
                </a:solidFill>
              </a:rPr>
              <a:t>+ 1</a:t>
            </a:r>
            <a:r>
              <a:rPr lang="en-US" sz="2000" dirty="0" smtClean="0"/>
              <a:t> edges</a:t>
            </a:r>
          </a:p>
          <a:p>
            <a:r>
              <a:rPr lang="en-US" sz="2000" dirty="0" smtClean="0">
                <a:solidFill>
                  <a:srgbClr val="3366FF"/>
                </a:solidFill>
              </a:rPr>
              <a:t>Loss:</a:t>
            </a:r>
            <a:r>
              <a:rPr lang="en-US" sz="2000" dirty="0" smtClean="0"/>
              <a:t>  At most </a:t>
            </a:r>
            <a:r>
              <a:rPr lang="en-US" sz="2000" dirty="0" err="1">
                <a:solidFill>
                  <a:srgbClr val="C32D2E"/>
                </a:solidFill>
              </a:rPr>
              <a:t>deg</a:t>
            </a:r>
            <a:r>
              <a:rPr lang="en-US" sz="2000" baseline="-25000" dirty="0" err="1">
                <a:solidFill>
                  <a:srgbClr val="C32D2E"/>
                </a:solidFill>
              </a:rPr>
              <a:t>H</a:t>
            </a:r>
            <a:r>
              <a:rPr lang="en-US" sz="2000" dirty="0">
                <a:solidFill>
                  <a:srgbClr val="C32D2E"/>
                </a:solidFill>
              </a:rPr>
              <a:t>(u)-</a:t>
            </a:r>
            <a:r>
              <a:rPr lang="en-US" sz="2000" dirty="0" smtClean="0">
                <a:solidFill>
                  <a:srgbClr val="C32D2E"/>
                </a:solidFill>
              </a:rPr>
              <a:t>1 </a:t>
            </a:r>
            <a:r>
              <a:rPr lang="en-US" sz="2000" dirty="0" smtClean="0"/>
              <a:t>edges, these are the edges going from </a:t>
            </a:r>
            <a:r>
              <a:rPr lang="en-US" sz="2000" dirty="0">
                <a:solidFill>
                  <a:srgbClr val="C32D2E"/>
                </a:solidFill>
              </a:rPr>
              <a:t>U</a:t>
            </a:r>
            <a:r>
              <a:rPr lang="en-US" sz="2000" dirty="0" smtClean="0"/>
              <a:t> to </a:t>
            </a:r>
            <a:r>
              <a:rPr lang="en-US" sz="2000" dirty="0" smtClean="0">
                <a:solidFill>
                  <a:schemeClr val="accent3"/>
                </a:solidFill>
              </a:rPr>
              <a:t>u</a:t>
            </a:r>
            <a:endParaRPr lang="en-US" sz="2000" dirty="0" smtClean="0">
              <a:solidFill>
                <a:srgbClr val="C32D2E"/>
              </a:solidFill>
            </a:endParaRPr>
          </a:p>
          <a:p>
            <a:r>
              <a:rPr lang="en-US" sz="2000" dirty="0" smtClean="0">
                <a:solidFill>
                  <a:srgbClr val="3366FF"/>
                </a:solidFill>
              </a:rPr>
              <a:t>Net gain:</a:t>
            </a:r>
            <a:r>
              <a:rPr lang="en-US" sz="2000" dirty="0" smtClean="0">
                <a:solidFill>
                  <a:srgbClr val="C32D2E"/>
                </a:solidFill>
              </a:rPr>
              <a:t>  </a:t>
            </a:r>
            <a:r>
              <a:rPr lang="en-US" sz="2000" dirty="0" smtClean="0"/>
              <a:t>At least </a:t>
            </a:r>
            <a:r>
              <a:rPr lang="en-US" sz="2000" dirty="0" smtClean="0">
                <a:solidFill>
                  <a:schemeClr val="accent3"/>
                </a:solidFill>
              </a:rPr>
              <a:t>1</a:t>
            </a:r>
            <a:r>
              <a:rPr lang="en-US" sz="2000" dirty="0" smtClean="0"/>
              <a:t> edge. Hence the cut is not a max cut.</a:t>
            </a:r>
            <a:endParaRPr lang="en-US" sz="2000" dirty="0"/>
          </a:p>
        </p:txBody>
      </p:sp>
      <p:sp>
        <p:nvSpPr>
          <p:cNvPr id="5" name="Freeform 4"/>
          <p:cNvSpPr/>
          <p:nvPr/>
        </p:nvSpPr>
        <p:spPr>
          <a:xfrm>
            <a:off x="3034632" y="3328737"/>
            <a:ext cx="3703052" cy="1642114"/>
          </a:xfrm>
          <a:custGeom>
            <a:avLst/>
            <a:gdLst>
              <a:gd name="connsiteX0" fmla="*/ 0 w 3703052"/>
              <a:gd name="connsiteY0" fmla="*/ 1096210 h 1642114"/>
              <a:gd name="connsiteX1" fmla="*/ 1818105 w 3703052"/>
              <a:gd name="connsiteY1" fmla="*/ 1590842 h 1642114"/>
              <a:gd name="connsiteX2" fmla="*/ 3703052 w 3703052"/>
              <a:gd name="connsiteY2" fmla="*/ 0 h 164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03052" h="1642114">
                <a:moveTo>
                  <a:pt x="0" y="1096210"/>
                </a:moveTo>
                <a:cubicBezTo>
                  <a:pt x="600465" y="1434877"/>
                  <a:pt x="1200930" y="1773544"/>
                  <a:pt x="1818105" y="1590842"/>
                </a:cubicBezTo>
                <a:cubicBezTo>
                  <a:pt x="2435280" y="1408140"/>
                  <a:pt x="3703052" y="0"/>
                  <a:pt x="3703052" y="0"/>
                </a:cubicBezTo>
              </a:path>
            </a:pathLst>
          </a:custGeom>
          <a:ln w="38100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057400" y="3429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U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62400" y="2743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V\U + w</a:t>
            </a:r>
            <a:endParaRPr lang="en-US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571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76400" y="2755750"/>
            <a:ext cx="8763000" cy="1359050"/>
          </a:xfrm>
        </p:spPr>
        <p:txBody>
          <a:bodyPr>
            <a:normAutofit/>
          </a:bodyPr>
          <a:lstStyle/>
          <a:p>
            <a:r>
              <a:rPr lang="en-US" dirty="0" smtClean="0"/>
              <a:t>Search versus Decision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93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Recap: </a:t>
            </a:r>
            <a:r>
              <a:rPr lang="en-US" dirty="0" smtClean="0"/>
              <a:t> Cook</a:t>
            </a:r>
            <a:r>
              <a:rPr lang="en-US" dirty="0"/>
              <a:t>-Levin Theorem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5105400" y="622929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4"/>
                </a:solidFill>
              </a:rPr>
              <a:t>Observe:</a:t>
            </a:r>
            <a:r>
              <a:rPr lang="en-US" sz="2000" dirty="0" smtClean="0"/>
              <a:t>  </a:t>
            </a:r>
            <a:r>
              <a:rPr lang="en-US" sz="2000" dirty="0" err="1" smtClean="0">
                <a:solidFill>
                  <a:schemeClr val="accent3"/>
                </a:solidFill>
              </a:rPr>
              <a:t>ψ</a:t>
            </a:r>
            <a:r>
              <a:rPr lang="en-US" sz="2000" dirty="0" smtClean="0">
                <a:solidFill>
                  <a:schemeClr val="accent3"/>
                </a:solidFill>
              </a:rPr>
              <a:t>(u) = 1 </a:t>
            </a:r>
            <a:r>
              <a:rPr lang="en-US" sz="2000" dirty="0" err="1" smtClean="0"/>
              <a:t>iff</a:t>
            </a:r>
            <a:r>
              <a:rPr lang="en-US" sz="2000" dirty="0" smtClean="0">
                <a:solidFill>
                  <a:schemeClr val="accent3"/>
                </a:solidFill>
              </a:rPr>
              <a:t> N(u) = 1</a:t>
            </a:r>
            <a:endParaRPr lang="en-US" sz="2000" dirty="0">
              <a:solidFill>
                <a:schemeClr val="accent3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cell</a:t>
            </a:r>
            <a:endParaRPr lang="en-US" dirty="0"/>
          </a:p>
        </p:txBody>
      </p:sp>
      <p:cxnSp>
        <p:nvCxnSpPr>
          <p:cNvPr id="13" name="Straight Connector 12"/>
          <p:cNvCxnSpPr>
            <a:stCxn id="6" idx="0"/>
            <a:endCxn id="6" idx="2"/>
          </p:cNvCxnSpPr>
          <p:nvPr/>
        </p:nvCxnSpPr>
        <p:spPr>
          <a:xfrm>
            <a:off x="14859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905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62000" y="5410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52400" y="54218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20" name="Rectangle 19"/>
          <p:cNvSpPr/>
          <p:nvPr/>
        </p:nvSpPr>
        <p:spPr>
          <a:xfrm>
            <a:off x="685800" y="4114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819400" y="4114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6019800" y="4114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3" name="Rectangle 22"/>
          <p:cNvSpPr/>
          <p:nvPr/>
        </p:nvSpPr>
        <p:spPr>
          <a:xfrm>
            <a:off x="685800" y="41148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886200" y="4114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010400" y="41148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62000" y="4191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0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52400" y="4202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2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1447800" y="4114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905000" y="4114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762000" y="1905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895600" y="190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35" name="TextBox 34"/>
          <p:cNvSpPr txBox="1"/>
          <p:nvPr/>
        </p:nvSpPr>
        <p:spPr>
          <a:xfrm>
            <a:off x="6096000" y="190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36" name="Rectangle 35"/>
          <p:cNvSpPr/>
          <p:nvPr/>
        </p:nvSpPr>
        <p:spPr>
          <a:xfrm>
            <a:off x="3962400" y="190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7086600" y="1905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76200" y="190500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T(n)</a:t>
            </a:r>
            <a:endParaRPr lang="en-US" sz="2000" dirty="0"/>
          </a:p>
        </p:txBody>
      </p:sp>
      <p:sp>
        <p:nvSpPr>
          <p:cNvPr id="43" name="Rectangle 42"/>
          <p:cNvSpPr/>
          <p:nvPr/>
        </p:nvSpPr>
        <p:spPr>
          <a:xfrm>
            <a:off x="762000" y="1905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762000" y="1981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accept</a:t>
            </a:r>
            <a:r>
              <a:rPr lang="en-US" dirty="0" smtClean="0"/>
              <a:t>   o/p   1</a:t>
            </a:r>
            <a:endParaRPr lang="en-US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1447800" y="190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905000" y="190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191000" y="2310824"/>
            <a:ext cx="53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.</a:t>
            </a:r>
          </a:p>
          <a:p>
            <a:r>
              <a:rPr lang="en-US" sz="3200" dirty="0" smtClean="0"/>
              <a:t>.</a:t>
            </a:r>
          </a:p>
          <a:p>
            <a:r>
              <a:rPr lang="en-US" sz="3200" dirty="0"/>
              <a:t>.</a:t>
            </a:r>
            <a:endParaRPr lang="en-US" sz="32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609600" y="1295400"/>
            <a:ext cx="2971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Output of </a:t>
            </a:r>
            <a:r>
              <a:rPr lang="en-US" sz="2200" dirty="0" err="1" smtClean="0">
                <a:solidFill>
                  <a:schemeClr val="accent3"/>
                </a:solidFill>
              </a:rPr>
              <a:t>ψ</a:t>
            </a:r>
            <a:endParaRPr lang="en-US" sz="2200" dirty="0">
              <a:solidFill>
                <a:schemeClr val="accent3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1600200" y="16764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Isosceles Triangle 39"/>
          <p:cNvSpPr/>
          <p:nvPr/>
        </p:nvSpPr>
        <p:spPr>
          <a:xfrm>
            <a:off x="685800" y="26670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Isosceles Triangle 46"/>
          <p:cNvSpPr/>
          <p:nvPr/>
        </p:nvSpPr>
        <p:spPr>
          <a:xfrm>
            <a:off x="1752600" y="26670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Isosceles Triangle 48"/>
          <p:cNvSpPr/>
          <p:nvPr/>
        </p:nvSpPr>
        <p:spPr>
          <a:xfrm>
            <a:off x="4495800" y="26670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Isosceles Triangle 49"/>
          <p:cNvSpPr/>
          <p:nvPr/>
        </p:nvSpPr>
        <p:spPr>
          <a:xfrm>
            <a:off x="7391400" y="26670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Isosceles Triangle 50"/>
          <p:cNvSpPr/>
          <p:nvPr/>
        </p:nvSpPr>
        <p:spPr>
          <a:xfrm>
            <a:off x="685800" y="48006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Isosceles Triangle 51"/>
          <p:cNvSpPr/>
          <p:nvPr/>
        </p:nvSpPr>
        <p:spPr>
          <a:xfrm>
            <a:off x="4495800" y="48006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Isosceles Triangle 52"/>
          <p:cNvSpPr/>
          <p:nvPr/>
        </p:nvSpPr>
        <p:spPr>
          <a:xfrm>
            <a:off x="7315200" y="48006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Isosceles Triangle 53"/>
          <p:cNvSpPr/>
          <p:nvPr/>
        </p:nvSpPr>
        <p:spPr>
          <a:xfrm>
            <a:off x="1752600" y="48006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1600200" y="58674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2819400" y="58674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3200400" y="5741313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58" name="TextBox 57"/>
          <p:cNvSpPr txBox="1"/>
          <p:nvPr/>
        </p:nvSpPr>
        <p:spPr>
          <a:xfrm>
            <a:off x="1219200" y="6274713"/>
            <a:ext cx="2971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Input </a:t>
            </a:r>
            <a:r>
              <a:rPr lang="en-US" sz="2200" b="1" dirty="0" smtClean="0">
                <a:solidFill>
                  <a:srgbClr val="C32D2E"/>
                </a:solidFill>
              </a:rPr>
              <a:t>u</a:t>
            </a:r>
            <a:r>
              <a:rPr lang="en-US" sz="2200" dirty="0" smtClean="0"/>
              <a:t>-variables of </a:t>
            </a:r>
            <a:r>
              <a:rPr lang="en-US" sz="2200" dirty="0" err="1" smtClean="0">
                <a:solidFill>
                  <a:schemeClr val="accent3"/>
                </a:solidFill>
              </a:rPr>
              <a:t>ψ</a:t>
            </a:r>
            <a:endParaRPr lang="en-US" sz="22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480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/>
              <a:t>Search version of NP problems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algn="just"/>
            <a:r>
              <a:rPr lang="en-US" sz="2800" dirty="0" smtClean="0"/>
              <a:t>Recall:   A 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dirty="0" smtClean="0"/>
              <a:t> There’s a </a:t>
            </a:r>
            <a:r>
              <a:rPr lang="en-US" i="1" dirty="0" smtClean="0"/>
              <a:t>poly-time verifier </a:t>
            </a:r>
            <a:r>
              <a:rPr lang="en-US" dirty="0" smtClean="0">
                <a:solidFill>
                  <a:srgbClr val="CC0000"/>
                </a:solidFill>
              </a:rPr>
              <a:t>M</a:t>
            </a:r>
            <a:r>
              <a:rPr lang="en-US" dirty="0"/>
              <a:t> </a:t>
            </a:r>
            <a:r>
              <a:rPr lang="en-US" dirty="0" smtClean="0"/>
              <a:t>such that</a:t>
            </a:r>
          </a:p>
          <a:p>
            <a:pPr lvl="1" algn="just">
              <a:buFont typeface="Wingdings" charset="2"/>
              <a:buChar char="Ø"/>
            </a:pPr>
            <a:r>
              <a:rPr lang="en-US" dirty="0"/>
              <a:t> </a:t>
            </a:r>
            <a:r>
              <a:rPr lang="en-US" dirty="0" err="1">
                <a:solidFill>
                  <a:srgbClr val="CC0000"/>
                </a:solidFill>
              </a:rPr>
              <a:t>x∈</a:t>
            </a:r>
            <a:r>
              <a:rPr lang="en-US" dirty="0" err="1" smtClean="0">
                <a:solidFill>
                  <a:srgbClr val="CC0000"/>
                </a:solidFill>
              </a:rPr>
              <a:t>L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/>
              <a:t>iff</a:t>
            </a:r>
            <a:r>
              <a:rPr lang="en-US" dirty="0" smtClean="0"/>
              <a:t> there’s a </a:t>
            </a:r>
            <a:r>
              <a:rPr lang="en-US" i="1" dirty="0" smtClean="0"/>
              <a:t>poly-size certificate </a:t>
            </a:r>
            <a:r>
              <a:rPr lang="en-US" dirty="0" smtClean="0">
                <a:solidFill>
                  <a:srgbClr val="CC0000"/>
                </a:solidFill>
              </a:rPr>
              <a:t>u </a:t>
            </a:r>
            <a:r>
              <a:rPr lang="en-US" dirty="0" err="1" smtClean="0">
                <a:solidFill>
                  <a:srgbClr val="000000"/>
                </a:solidFill>
              </a:rPr>
              <a:t>s.t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CC0000"/>
                </a:solidFill>
              </a:rPr>
              <a:t>M(</a:t>
            </a:r>
            <a:r>
              <a:rPr lang="en-US" dirty="0" err="1" smtClean="0">
                <a:solidFill>
                  <a:srgbClr val="CC0000"/>
                </a:solidFill>
              </a:rPr>
              <a:t>x,u</a:t>
            </a:r>
            <a:r>
              <a:rPr lang="en-US" dirty="0" smtClean="0">
                <a:solidFill>
                  <a:srgbClr val="CC0000"/>
                </a:solidFill>
              </a:rPr>
              <a:t>) = 1</a:t>
            </a:r>
          </a:p>
          <a:p>
            <a:pPr algn="just">
              <a:buFont typeface="Arial"/>
              <a:buChar char="•"/>
            </a:pPr>
            <a:endParaRPr lang="en-US" sz="2800" dirty="0" smtClean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Arial"/>
              <a:buChar char="•"/>
            </a:pPr>
            <a:r>
              <a:rPr lang="en-US" sz="2800" dirty="0" smtClean="0">
                <a:solidFill>
                  <a:schemeClr val="accent4"/>
                </a:solidFill>
              </a:rPr>
              <a:t>Search version of L:  </a:t>
            </a:r>
            <a:r>
              <a:rPr lang="en-US" sz="2800" dirty="0" smtClean="0">
                <a:solidFill>
                  <a:schemeClr val="tx2"/>
                </a:solidFill>
              </a:rPr>
              <a:t>Given an input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x </a:t>
            </a:r>
            <a:r>
              <a:rPr lang="en-US" sz="2800" dirty="0" smtClean="0">
                <a:solidFill>
                  <a:srgbClr val="CC0000"/>
                </a:solidFill>
              </a:rPr>
              <a:t>∈ {0,1}</a:t>
            </a:r>
            <a:r>
              <a:rPr lang="en-US" sz="2800" baseline="30000" dirty="0">
                <a:solidFill>
                  <a:srgbClr val="CC0000"/>
                </a:solidFill>
              </a:rPr>
              <a:t>*</a:t>
            </a:r>
            <a:r>
              <a:rPr lang="en-US" sz="2800" dirty="0" smtClean="0">
                <a:solidFill>
                  <a:srgbClr val="4F271C"/>
                </a:solidFill>
              </a:rPr>
              <a:t>, </a:t>
            </a:r>
            <a:r>
              <a:rPr lang="en-US" sz="2800" i="1" u="sng" dirty="0" smtClean="0">
                <a:solidFill>
                  <a:srgbClr val="4F271C"/>
                </a:solidFill>
              </a:rPr>
              <a:t>find</a:t>
            </a:r>
            <a:r>
              <a:rPr lang="en-US" sz="2800" dirty="0" smtClean="0">
                <a:solidFill>
                  <a:srgbClr val="4F271C"/>
                </a:solidFill>
              </a:rPr>
              <a:t> a </a:t>
            </a:r>
            <a:r>
              <a:rPr lang="en-US" sz="2800" dirty="0" smtClean="0">
                <a:solidFill>
                  <a:srgbClr val="CC0000"/>
                </a:solidFill>
              </a:rPr>
              <a:t>u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</a:t>
            </a:r>
            <a:r>
              <a:rPr lang="en-US" sz="2800" baseline="30000" dirty="0" smtClean="0">
                <a:solidFill>
                  <a:srgbClr val="CC0000"/>
                </a:solidFill>
              </a:rPr>
              <a:t>)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4F271C"/>
                </a:solidFill>
              </a:rPr>
              <a:t>such that </a:t>
            </a:r>
            <a:r>
              <a:rPr lang="en-US" dirty="0">
                <a:solidFill>
                  <a:srgbClr val="CC0000"/>
                </a:solidFill>
              </a:rPr>
              <a:t>M(</a:t>
            </a:r>
            <a:r>
              <a:rPr lang="en-US" dirty="0" err="1">
                <a:solidFill>
                  <a:srgbClr val="CC0000"/>
                </a:solidFill>
              </a:rPr>
              <a:t>x,u</a:t>
            </a:r>
            <a:r>
              <a:rPr lang="en-US" dirty="0">
                <a:solidFill>
                  <a:srgbClr val="CC0000"/>
                </a:solidFill>
              </a:rPr>
              <a:t>) = </a:t>
            </a:r>
            <a:r>
              <a:rPr lang="en-US" dirty="0" smtClean="0">
                <a:solidFill>
                  <a:srgbClr val="CC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, if such a </a:t>
            </a:r>
            <a:r>
              <a:rPr lang="en-US" dirty="0" smtClean="0">
                <a:solidFill>
                  <a:srgbClr val="CC0000"/>
                </a:solidFill>
              </a:rPr>
              <a:t>u </a:t>
            </a:r>
            <a:r>
              <a:rPr lang="en-US" dirty="0" smtClean="0"/>
              <a:t>exists.</a:t>
            </a:r>
            <a:endParaRPr lang="en-US" dirty="0"/>
          </a:p>
          <a:p>
            <a:pPr algn="just">
              <a:buFont typeface="Arial"/>
              <a:buChar char="•"/>
            </a:pPr>
            <a:endParaRPr lang="en-US" sz="2800" dirty="0" smtClean="0">
              <a:solidFill>
                <a:srgbClr val="4F271C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591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/>
              <a:t>Search version of NP problems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algn="just"/>
            <a:r>
              <a:rPr lang="en-US" sz="2800" dirty="0" smtClean="0"/>
              <a:t>Recall:   A 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dirty="0" smtClean="0"/>
              <a:t> There’s a </a:t>
            </a:r>
            <a:r>
              <a:rPr lang="en-US" i="1" dirty="0" smtClean="0"/>
              <a:t>poly-time verifier </a:t>
            </a:r>
            <a:r>
              <a:rPr lang="en-US" dirty="0" smtClean="0">
                <a:solidFill>
                  <a:srgbClr val="CC0000"/>
                </a:solidFill>
              </a:rPr>
              <a:t>M</a:t>
            </a:r>
            <a:r>
              <a:rPr lang="en-US" dirty="0"/>
              <a:t> </a:t>
            </a:r>
            <a:r>
              <a:rPr lang="en-US" dirty="0" smtClean="0"/>
              <a:t>such that</a:t>
            </a:r>
          </a:p>
          <a:p>
            <a:pPr lvl="1" algn="just">
              <a:buFont typeface="Wingdings" charset="2"/>
              <a:buChar char="Ø"/>
            </a:pPr>
            <a:r>
              <a:rPr lang="en-US" dirty="0"/>
              <a:t> </a:t>
            </a:r>
            <a:r>
              <a:rPr lang="en-US" dirty="0" err="1">
                <a:solidFill>
                  <a:srgbClr val="CC0000"/>
                </a:solidFill>
              </a:rPr>
              <a:t>x∈</a:t>
            </a:r>
            <a:r>
              <a:rPr lang="en-US" dirty="0" err="1" smtClean="0">
                <a:solidFill>
                  <a:srgbClr val="CC0000"/>
                </a:solidFill>
              </a:rPr>
              <a:t>L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/>
              <a:t>iff</a:t>
            </a:r>
            <a:r>
              <a:rPr lang="en-US" dirty="0" smtClean="0"/>
              <a:t> there’s a </a:t>
            </a:r>
            <a:r>
              <a:rPr lang="en-US" i="1" dirty="0" smtClean="0"/>
              <a:t>poly-size certificate </a:t>
            </a:r>
            <a:r>
              <a:rPr lang="en-US" dirty="0" smtClean="0">
                <a:solidFill>
                  <a:srgbClr val="CC0000"/>
                </a:solidFill>
              </a:rPr>
              <a:t>u </a:t>
            </a:r>
            <a:r>
              <a:rPr lang="en-US" dirty="0" err="1" smtClean="0">
                <a:solidFill>
                  <a:srgbClr val="000000"/>
                </a:solidFill>
              </a:rPr>
              <a:t>s.t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CC0000"/>
                </a:solidFill>
              </a:rPr>
              <a:t>M(</a:t>
            </a:r>
            <a:r>
              <a:rPr lang="en-US" dirty="0" err="1" smtClean="0">
                <a:solidFill>
                  <a:srgbClr val="CC0000"/>
                </a:solidFill>
              </a:rPr>
              <a:t>x,u</a:t>
            </a:r>
            <a:r>
              <a:rPr lang="en-US" dirty="0" smtClean="0">
                <a:solidFill>
                  <a:srgbClr val="CC0000"/>
                </a:solidFill>
              </a:rPr>
              <a:t>) = 1</a:t>
            </a:r>
          </a:p>
          <a:p>
            <a:pPr algn="just">
              <a:buFont typeface="Arial"/>
              <a:buChar char="•"/>
            </a:pPr>
            <a:endParaRPr lang="en-US" sz="2800" dirty="0" smtClean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Arial"/>
              <a:buChar char="•"/>
            </a:pPr>
            <a:r>
              <a:rPr lang="en-US" sz="2800" dirty="0" smtClean="0">
                <a:solidFill>
                  <a:schemeClr val="accent4"/>
                </a:solidFill>
              </a:rPr>
              <a:t>Search version of L:  </a:t>
            </a:r>
            <a:r>
              <a:rPr lang="en-US" sz="2800" dirty="0" smtClean="0">
                <a:solidFill>
                  <a:schemeClr val="tx2"/>
                </a:solidFill>
              </a:rPr>
              <a:t>Given an input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x </a:t>
            </a:r>
            <a:r>
              <a:rPr lang="en-US" sz="2800" dirty="0" smtClean="0">
                <a:solidFill>
                  <a:srgbClr val="CC0000"/>
                </a:solidFill>
              </a:rPr>
              <a:t>∈ {0,1}</a:t>
            </a:r>
            <a:r>
              <a:rPr lang="en-US" sz="2800" baseline="30000" dirty="0">
                <a:solidFill>
                  <a:srgbClr val="CC0000"/>
                </a:solidFill>
              </a:rPr>
              <a:t>*</a:t>
            </a:r>
            <a:r>
              <a:rPr lang="en-US" sz="2800" dirty="0" smtClean="0">
                <a:solidFill>
                  <a:srgbClr val="4F271C"/>
                </a:solidFill>
              </a:rPr>
              <a:t>, </a:t>
            </a:r>
            <a:r>
              <a:rPr lang="en-US" sz="2800" i="1" u="sng" dirty="0" smtClean="0">
                <a:solidFill>
                  <a:srgbClr val="4F271C"/>
                </a:solidFill>
              </a:rPr>
              <a:t>find</a:t>
            </a:r>
            <a:r>
              <a:rPr lang="en-US" sz="2800" dirty="0" smtClean="0">
                <a:solidFill>
                  <a:srgbClr val="4F271C"/>
                </a:solidFill>
              </a:rPr>
              <a:t> a </a:t>
            </a:r>
            <a:r>
              <a:rPr lang="en-US" sz="2800" dirty="0" smtClean="0">
                <a:solidFill>
                  <a:srgbClr val="CC0000"/>
                </a:solidFill>
              </a:rPr>
              <a:t>u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</a:t>
            </a:r>
            <a:r>
              <a:rPr lang="en-US" sz="2800" baseline="30000" dirty="0" smtClean="0">
                <a:solidFill>
                  <a:srgbClr val="CC0000"/>
                </a:solidFill>
              </a:rPr>
              <a:t>)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4F271C"/>
                </a:solidFill>
              </a:rPr>
              <a:t>such that </a:t>
            </a:r>
            <a:r>
              <a:rPr lang="en-US" dirty="0">
                <a:solidFill>
                  <a:srgbClr val="CC0000"/>
                </a:solidFill>
              </a:rPr>
              <a:t>M(</a:t>
            </a:r>
            <a:r>
              <a:rPr lang="en-US" dirty="0" err="1">
                <a:solidFill>
                  <a:srgbClr val="CC0000"/>
                </a:solidFill>
              </a:rPr>
              <a:t>x,u</a:t>
            </a:r>
            <a:r>
              <a:rPr lang="en-US" dirty="0">
                <a:solidFill>
                  <a:srgbClr val="CC0000"/>
                </a:solidFill>
              </a:rPr>
              <a:t>) = </a:t>
            </a:r>
            <a:r>
              <a:rPr lang="en-US" dirty="0" smtClean="0">
                <a:solidFill>
                  <a:srgbClr val="CC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, if such a </a:t>
            </a:r>
            <a:r>
              <a:rPr lang="en-US" dirty="0" smtClean="0">
                <a:solidFill>
                  <a:srgbClr val="CC0000"/>
                </a:solidFill>
              </a:rPr>
              <a:t>u </a:t>
            </a:r>
            <a:r>
              <a:rPr lang="en-US" dirty="0" smtClean="0"/>
              <a:t>exists.</a:t>
            </a:r>
            <a:endParaRPr lang="en-US" dirty="0"/>
          </a:p>
          <a:p>
            <a:pPr algn="just">
              <a:buFont typeface="Arial"/>
              <a:buChar char="•"/>
            </a:pPr>
            <a:endParaRPr lang="en-US" sz="2800" dirty="0" smtClean="0">
              <a:solidFill>
                <a:srgbClr val="4F271C"/>
              </a:solidFill>
            </a:endParaRPr>
          </a:p>
          <a:p>
            <a:pPr algn="just">
              <a:buFont typeface="Arial"/>
              <a:buChar char="•"/>
            </a:pPr>
            <a:r>
              <a:rPr lang="en-US" sz="2800" dirty="0" smtClean="0">
                <a:solidFill>
                  <a:schemeClr val="accent4"/>
                </a:solidFill>
              </a:rPr>
              <a:t>Example:  </a:t>
            </a:r>
            <a:r>
              <a:rPr lang="en-US" sz="2800" dirty="0" smtClean="0">
                <a:solidFill>
                  <a:srgbClr val="4F271C"/>
                </a:solidFill>
              </a:rPr>
              <a:t>Given a 3CNF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000000"/>
                </a:solidFill>
              </a:rPr>
              <a:t>, find a satisfying assignment for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such an assignment exists.</a:t>
            </a:r>
          </a:p>
          <a:p>
            <a:pPr lvl="1" algn="just">
              <a:buFont typeface="Wingdings" charset="2"/>
              <a:buChar char="Ø"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807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Decision versus Search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Is the search version of an NP-problem more difficult than the corresponding decision version?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045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Decision versus Search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Is the search version of an NP-problem more difficult than the corresponding decision version?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Let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>
                <a:solidFill>
                  <a:srgbClr val="000000"/>
                </a:solidFill>
              </a:rPr>
              <a:t>be </a:t>
            </a:r>
            <a:r>
              <a:rPr lang="en-US" sz="2800" u="sng" dirty="0" smtClean="0">
                <a:solidFill>
                  <a:srgbClr val="000000"/>
                </a:solidFill>
              </a:rPr>
              <a:t>NP-complete</a:t>
            </a:r>
            <a:r>
              <a:rPr lang="en-US" sz="2800" dirty="0" smtClean="0">
                <a:solidFill>
                  <a:srgbClr val="000000"/>
                </a:solidFill>
              </a:rPr>
              <a:t>. Then, the search version of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can be solved in poly-time if and only if the decision version can be solved in poly-time.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8834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Decision versus Search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Is the search version of an NP-problem more difficult than the corresponding decision version?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Let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>
                <a:solidFill>
                  <a:srgbClr val="000000"/>
                </a:solidFill>
              </a:rPr>
              <a:t>be </a:t>
            </a:r>
            <a:r>
              <a:rPr lang="en-US" sz="2800" u="sng" dirty="0" smtClean="0">
                <a:solidFill>
                  <a:srgbClr val="000000"/>
                </a:solidFill>
              </a:rPr>
              <a:t>NP-complete</a:t>
            </a:r>
            <a:r>
              <a:rPr lang="en-US" sz="2800" dirty="0" smtClean="0">
                <a:solidFill>
                  <a:srgbClr val="000000"/>
                </a:solidFill>
              </a:rPr>
              <a:t>. Then, the search version of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can be solved in poly-time if and only if the decision version can be solved in poly-time.</a:t>
            </a:r>
          </a:p>
          <a:p>
            <a:pPr algn="just"/>
            <a:endParaRPr lang="en-US" sz="2800" dirty="0" smtClean="0">
              <a:solidFill>
                <a:schemeClr val="accent5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 (search       decision)  Obvious. 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048000" y="49530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441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Decision versus Search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Is the search version of an NP-problem more difficult than the corresponding decision version?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Let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>
                <a:solidFill>
                  <a:srgbClr val="000000"/>
                </a:solidFill>
              </a:rPr>
              <a:t>be </a:t>
            </a:r>
            <a:r>
              <a:rPr lang="en-US" sz="2800" u="sng" dirty="0" smtClean="0">
                <a:solidFill>
                  <a:srgbClr val="000000"/>
                </a:solidFill>
              </a:rPr>
              <a:t>NP-complete</a:t>
            </a:r>
            <a:r>
              <a:rPr lang="en-US" sz="2800" dirty="0" smtClean="0">
                <a:solidFill>
                  <a:srgbClr val="000000"/>
                </a:solidFill>
              </a:rPr>
              <a:t>. Then, the search version of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can be solved in poly-time if and only if the decision version can be solved in poly-time.</a:t>
            </a:r>
          </a:p>
          <a:p>
            <a:pPr algn="just"/>
            <a:endParaRPr lang="en-US" sz="2800" dirty="0" smtClean="0">
              <a:solidFill>
                <a:schemeClr val="accent5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 (decision        search)  We’ll prove this for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                                        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 first.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49530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668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383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91141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327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167968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Cook-Levin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∈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.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We intend to come up with a polynomial time computable function </a:t>
            </a:r>
            <a:r>
              <a:rPr lang="en-US" sz="2800" dirty="0" smtClean="0">
                <a:solidFill>
                  <a:srgbClr val="CC0000"/>
                </a:solidFill>
              </a:rPr>
              <a:t>f:  x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  </a:t>
            </a:r>
            <a:r>
              <a:rPr lang="en-US" sz="2800" dirty="0" err="1" smtClean="0"/>
              <a:t>s.t.</a:t>
            </a:r>
            <a:r>
              <a:rPr lang="en-US" sz="2800" dirty="0" smtClean="0"/>
              <a:t>,</a:t>
            </a:r>
          </a:p>
          <a:p>
            <a:pPr marL="82296" indent="0" algn="just">
              <a:buNone/>
            </a:pPr>
            <a:r>
              <a:rPr lang="en-US" sz="2800" dirty="0" smtClean="0"/>
              <a:t>               </a:t>
            </a:r>
            <a:r>
              <a:rPr lang="en-US" sz="2800" dirty="0" smtClean="0">
                <a:solidFill>
                  <a:srgbClr val="CC0000"/>
                </a:solidFill>
              </a:rPr>
              <a:t>x </a:t>
            </a:r>
            <a:r>
              <a:rPr lang="en-US" sz="2800" dirty="0">
                <a:solidFill>
                  <a:srgbClr val="CC0000"/>
                </a:solidFill>
              </a:rPr>
              <a:t>∈ L</a:t>
            </a:r>
            <a:r>
              <a:rPr lang="en-US" sz="2800" dirty="0"/>
              <a:t>  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 SAT</a:t>
            </a:r>
            <a:r>
              <a:rPr lang="en-US" sz="2800" dirty="0"/>
              <a:t>  </a:t>
            </a:r>
          </a:p>
          <a:p>
            <a:pPr marL="82296" indent="0" algn="just">
              <a:buNone/>
            </a:pPr>
            <a:endParaRPr lang="en-US" sz="2800" dirty="0"/>
          </a:p>
          <a:p>
            <a:pPr algn="just"/>
            <a:r>
              <a:rPr lang="en-US" sz="2800" dirty="0"/>
              <a:t>Language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/>
              <a:t> has a poly-time verifier </a:t>
            </a:r>
            <a:r>
              <a:rPr lang="en-US" sz="2800" dirty="0">
                <a:solidFill>
                  <a:srgbClr val="CC0000"/>
                </a:solidFill>
              </a:rPr>
              <a:t>M </a:t>
            </a:r>
            <a:r>
              <a:rPr lang="en-US" sz="2800" dirty="0"/>
              <a:t>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             </a:t>
            </a:r>
            <a:r>
              <a:rPr lang="en-US" sz="2800" dirty="0" err="1">
                <a:solidFill>
                  <a:srgbClr val="CC0000"/>
                </a:solidFill>
              </a:rPr>
              <a:t>x∈L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 err="1"/>
              <a:t>s.t.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chemeClr val="accent3"/>
                </a:solidFill>
              </a:rPr>
              <a:t>ψ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(</a:t>
            </a:r>
            <a:r>
              <a:rPr lang="en-US" sz="2800" dirty="0">
                <a:solidFill>
                  <a:srgbClr val="CC0000"/>
                </a:solidFill>
              </a:rPr>
              <a:t>u) </a:t>
            </a:r>
            <a:r>
              <a:rPr lang="en-US" sz="2800" dirty="0" smtClean="0">
                <a:solidFill>
                  <a:srgbClr val="CC0000"/>
                </a:solidFill>
              </a:rPr>
              <a:t>= </a:t>
            </a:r>
            <a:r>
              <a:rPr lang="en-US" sz="2800" dirty="0">
                <a:solidFill>
                  <a:srgbClr val="CC0000"/>
                </a:solidFill>
              </a:rPr>
              <a:t>1</a:t>
            </a:r>
          </a:p>
          <a:p>
            <a:pPr algn="just"/>
            <a:endParaRPr lang="en-US" sz="2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257800" y="22098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57800" y="21336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Left-Right Arrow 5"/>
          <p:cNvSpPr/>
          <p:nvPr/>
        </p:nvSpPr>
        <p:spPr>
          <a:xfrm>
            <a:off x="32004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-Right Arrow 7"/>
          <p:cNvSpPr/>
          <p:nvPr/>
        </p:nvSpPr>
        <p:spPr>
          <a:xfrm>
            <a:off x="2819400" y="4114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953000" y="4953000"/>
            <a:ext cx="457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chemeClr val="accent3"/>
                </a:solidFill>
              </a:rPr>
              <a:t>ψ</a:t>
            </a:r>
            <a:r>
              <a:rPr lang="en-US" sz="20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000" baseline="-25000" dirty="0" smtClean="0">
                <a:solidFill>
                  <a:srgbClr val="CC0000"/>
                </a:solidFill>
              </a:rPr>
              <a:t> </a:t>
            </a:r>
            <a:r>
              <a:rPr lang="en-US" sz="2000" dirty="0" smtClean="0"/>
              <a:t>is a poly(|x|)-size circuit</a:t>
            </a:r>
            <a:endParaRPr lang="en-US" sz="2000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5334000" y="4419600"/>
            <a:ext cx="10668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969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3178809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7402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21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63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21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648200" y="4191000"/>
            <a:ext cx="12192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0" y="47199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21695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21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648200" y="4191000"/>
            <a:ext cx="12192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0" y="47199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0" y="48122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374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21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648200" y="4191000"/>
            <a:ext cx="12192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0" y="47199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0" y="48122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3733800" y="51816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667000" y="5634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13335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21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648200" y="4191000"/>
            <a:ext cx="12192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0" y="47199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0" y="48122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3733800" y="51816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667000" y="5634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457200" y="5726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(1,0,0...) ) =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0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21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648200" y="4191000"/>
            <a:ext cx="12192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0" y="47199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0" y="48122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3733800" y="51816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667000" y="5634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457200" y="5726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(1,0,0...) ) =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648200" y="5181600"/>
            <a:ext cx="14478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257800" y="56388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75443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21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648200" y="4191000"/>
            <a:ext cx="12192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0" y="47199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0" y="48122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3733800" y="51816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667000" y="5634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457200" y="5726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(1,0,0...) ) =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648200" y="5181600"/>
            <a:ext cx="14478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257800" y="56388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7162800" y="5726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(1,0,0...)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9065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21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648200" y="4191000"/>
            <a:ext cx="12192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0" y="47199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0" y="48122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3733800" y="51816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667000" y="5634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457200" y="5726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(1,0,0...) ) =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648200" y="5181600"/>
            <a:ext cx="14478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257800" y="56388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7162800" y="5726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(1,0,0...)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72200" y="5867400"/>
            <a:ext cx="53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.</a:t>
            </a:r>
          </a:p>
          <a:p>
            <a:r>
              <a:rPr lang="en-US" sz="2800" dirty="0"/>
              <a:t>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72200" y="6056293"/>
            <a:ext cx="53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.</a:t>
            </a:r>
          </a:p>
          <a:p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9390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Cook-Levin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∈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.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We intend to come up with a polynomial time computable function </a:t>
            </a:r>
            <a:r>
              <a:rPr lang="en-US" sz="2800" dirty="0" smtClean="0">
                <a:solidFill>
                  <a:srgbClr val="CC0000"/>
                </a:solidFill>
              </a:rPr>
              <a:t>f:  x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  </a:t>
            </a:r>
            <a:r>
              <a:rPr lang="en-US" sz="2800" dirty="0" err="1" smtClean="0"/>
              <a:t>s.t.</a:t>
            </a:r>
            <a:r>
              <a:rPr lang="en-US" sz="2800" dirty="0" smtClean="0"/>
              <a:t>,</a:t>
            </a:r>
          </a:p>
          <a:p>
            <a:pPr marL="82296" indent="0" algn="just">
              <a:buNone/>
            </a:pPr>
            <a:r>
              <a:rPr lang="en-US" sz="2800" dirty="0" smtClean="0"/>
              <a:t>               </a:t>
            </a:r>
            <a:r>
              <a:rPr lang="en-US" sz="2800" dirty="0" smtClean="0">
                <a:solidFill>
                  <a:srgbClr val="CC0000"/>
                </a:solidFill>
              </a:rPr>
              <a:t>x </a:t>
            </a:r>
            <a:r>
              <a:rPr lang="en-US" sz="2800" dirty="0">
                <a:solidFill>
                  <a:srgbClr val="CC0000"/>
                </a:solidFill>
              </a:rPr>
              <a:t>∈ L</a:t>
            </a:r>
            <a:r>
              <a:rPr lang="en-US" sz="2800" dirty="0"/>
              <a:t>  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 SAT</a:t>
            </a:r>
            <a:r>
              <a:rPr lang="en-US" sz="2800" dirty="0"/>
              <a:t>  </a:t>
            </a:r>
          </a:p>
          <a:p>
            <a:pPr marL="82296" indent="0" algn="just">
              <a:buNone/>
            </a:pPr>
            <a:endParaRPr lang="en-US" sz="2800" dirty="0"/>
          </a:p>
          <a:p>
            <a:pPr algn="just"/>
            <a:r>
              <a:rPr lang="en-US" sz="2800" dirty="0"/>
              <a:t>Language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/>
              <a:t> has a poly-time verifier </a:t>
            </a:r>
            <a:r>
              <a:rPr lang="en-US" sz="2800" dirty="0">
                <a:solidFill>
                  <a:srgbClr val="CC0000"/>
                </a:solidFill>
              </a:rPr>
              <a:t>M </a:t>
            </a:r>
            <a:r>
              <a:rPr lang="en-US" sz="2800" dirty="0"/>
              <a:t>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             </a:t>
            </a:r>
            <a:r>
              <a:rPr lang="en-US" sz="2800" dirty="0" err="1">
                <a:solidFill>
                  <a:srgbClr val="CC0000"/>
                </a:solidFill>
              </a:rPr>
              <a:t>x∈L</a:t>
            </a:r>
            <a:r>
              <a:rPr lang="en-US" sz="2800" dirty="0">
                <a:solidFill>
                  <a:srgbClr val="CC0000"/>
                </a:solidFill>
              </a:rPr>
              <a:t>        </a:t>
            </a:r>
            <a:r>
              <a:rPr lang="en-US" sz="2800" dirty="0" err="1">
                <a:solidFill>
                  <a:schemeClr val="accent3"/>
                </a:solidFill>
              </a:rPr>
              <a:t>ψ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(</a:t>
            </a:r>
            <a:r>
              <a:rPr lang="en-US" sz="2800" dirty="0">
                <a:solidFill>
                  <a:srgbClr val="CC0000"/>
                </a:solidFill>
              </a:rPr>
              <a:t>u)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endParaRPr lang="en-US" sz="2800" dirty="0"/>
          </a:p>
          <a:p>
            <a:pPr algn="just"/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b="1" u="sng" dirty="0"/>
              <a:t>Important note:</a:t>
            </a:r>
            <a:r>
              <a:rPr lang="en-US" sz="2800" dirty="0"/>
              <a:t> A satisfying assignment </a:t>
            </a:r>
            <a:r>
              <a:rPr lang="en-US" sz="2800" dirty="0" smtClean="0">
                <a:solidFill>
                  <a:srgbClr val="CC0000"/>
                </a:solidFill>
              </a:rPr>
              <a:t>u </a:t>
            </a:r>
            <a:r>
              <a:rPr lang="en-US" sz="2800" dirty="0"/>
              <a:t>for </a:t>
            </a:r>
            <a:r>
              <a:rPr lang="en-US" sz="2800" dirty="0" err="1">
                <a:solidFill>
                  <a:schemeClr val="accent3"/>
                </a:solidFill>
              </a:rPr>
              <a:t>ψ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smtClean="0">
                <a:solidFill>
                  <a:srgbClr val="CC0000"/>
                </a:solidFill>
              </a:rPr>
              <a:t> </a:t>
            </a:r>
            <a:r>
              <a:rPr lang="en-US" sz="2800" dirty="0"/>
              <a:t>trivially gives a certificate </a:t>
            </a:r>
            <a:r>
              <a:rPr lang="en-US" sz="2800" dirty="0">
                <a:solidFill>
                  <a:srgbClr val="CC0000"/>
                </a:solidFill>
              </a:rPr>
              <a:t>u </a:t>
            </a:r>
            <a:r>
              <a:rPr lang="en-US" sz="2800" dirty="0"/>
              <a:t>such that </a:t>
            </a:r>
            <a:r>
              <a:rPr lang="en-US" sz="2800" dirty="0">
                <a:solidFill>
                  <a:srgbClr val="CC0000"/>
                </a:solidFill>
              </a:rPr>
              <a:t>M(x, u) = 1</a:t>
            </a:r>
            <a:r>
              <a:rPr lang="en-US" sz="2800" dirty="0"/>
              <a:t>.</a:t>
            </a:r>
            <a:endParaRPr lang="en-US" sz="2800" dirty="0">
              <a:solidFill>
                <a:srgbClr val="CC0000"/>
              </a:solidFill>
            </a:endParaRPr>
          </a:p>
          <a:p>
            <a:pPr marL="82296" indent="0" algn="just">
              <a:buNone/>
            </a:pPr>
            <a:endParaRPr lang="en-US" sz="2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257800" y="22098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57800" y="21336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Left-Right Arrow 5"/>
          <p:cNvSpPr/>
          <p:nvPr/>
        </p:nvSpPr>
        <p:spPr>
          <a:xfrm>
            <a:off x="32004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-Right Arrow 7"/>
          <p:cNvSpPr/>
          <p:nvPr/>
        </p:nvSpPr>
        <p:spPr>
          <a:xfrm>
            <a:off x="2819400" y="4114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604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solidFill>
              <a:srgbClr val="FF66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21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648200" y="4191000"/>
            <a:ext cx="1219200" cy="609600"/>
          </a:xfrm>
          <a:prstGeom prst="straightConnector1">
            <a:avLst/>
          </a:prstGeom>
          <a:ln>
            <a:solidFill>
              <a:srgbClr val="FF66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0" y="47199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0" y="48122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3733800" y="51816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667000" y="5634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457200" y="5726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(1,0,0...) ) =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648200" y="5181600"/>
            <a:ext cx="1447800" cy="457200"/>
          </a:xfrm>
          <a:prstGeom prst="straightConnector1">
            <a:avLst/>
          </a:prstGeom>
          <a:ln>
            <a:solidFill>
              <a:srgbClr val="FF66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257800" y="56388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7162800" y="5726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(1,0,0...)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72200" y="5867400"/>
            <a:ext cx="53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.</a:t>
            </a:r>
          </a:p>
          <a:p>
            <a:r>
              <a:rPr lang="en-US" sz="2800" dirty="0"/>
              <a:t>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72200" y="6056293"/>
            <a:ext cx="53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.</a:t>
            </a:r>
          </a:p>
          <a:p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3907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/>
              <a:t>We can find a satisfying assignment of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with at most </a:t>
            </a:r>
            <a:r>
              <a:rPr lang="en-US" sz="2800" dirty="0" smtClean="0">
                <a:solidFill>
                  <a:srgbClr val="CC0000"/>
                </a:solidFill>
              </a:rPr>
              <a:t>2n </a:t>
            </a:r>
            <a:r>
              <a:rPr lang="en-US" sz="2800" dirty="0" smtClean="0"/>
              <a:t>calls to</a:t>
            </a:r>
            <a:r>
              <a:rPr lang="en-US" sz="2800" dirty="0" smtClean="0">
                <a:solidFill>
                  <a:srgbClr val="CC0000"/>
                </a:solidFill>
              </a:rPr>
              <a:t> A.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602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534400" cy="1054250"/>
          </a:xfrm>
        </p:spPr>
        <p:txBody>
          <a:bodyPr>
            <a:normAutofit fontScale="90000"/>
          </a:bodyPr>
          <a:lstStyle/>
          <a:p>
            <a:r>
              <a:rPr lang="en-US" dirty="0"/>
              <a:t>Decision ≡</a:t>
            </a:r>
            <a:r>
              <a:rPr lang="en-US" dirty="0" smtClean="0"/>
              <a:t> Search for NPC problems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(decision 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000000"/>
                </a:solidFill>
              </a:rPr>
              <a:t>be NP-complete,  and </a:t>
            </a:r>
            <a:r>
              <a:rPr lang="en-US" sz="2800" i="1" dirty="0">
                <a:solidFill>
                  <a:schemeClr val="accent3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>
                <a:solidFill>
                  <a:srgbClr val="CC0000"/>
                </a:solidFill>
              </a:rPr>
              <a:t>x∈</a:t>
            </a:r>
            <a:r>
              <a:rPr lang="en-US" sz="28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31242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834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1054250"/>
          </a:xfrm>
        </p:spPr>
        <p:txBody>
          <a:bodyPr>
            <a:normAutofit fontScale="90000"/>
          </a:bodyPr>
          <a:lstStyle/>
          <a:p>
            <a:r>
              <a:rPr lang="en-US" dirty="0"/>
              <a:t>Decision ≡ Search for NPC problems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(decision 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000000"/>
                </a:solidFill>
              </a:rPr>
              <a:t>be NP-complete,  and </a:t>
            </a:r>
            <a:r>
              <a:rPr lang="en-US" sz="2800" i="1" dirty="0">
                <a:solidFill>
                  <a:schemeClr val="accent3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>
                <a:solidFill>
                  <a:srgbClr val="CC0000"/>
                </a:solidFill>
              </a:rPr>
              <a:t>x∈</a:t>
            </a:r>
            <a:r>
              <a:rPr lang="en-US" sz="28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31242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2814935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L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2819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L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061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 fontScale="90000"/>
          </a:bodyPr>
          <a:lstStyle/>
          <a:p>
            <a:r>
              <a:rPr lang="en-US" dirty="0"/>
              <a:t>Decision ≡ Search for NPC problems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(decision 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000000"/>
                </a:solidFill>
              </a:rPr>
              <a:t>be NP-complete,  and </a:t>
            </a:r>
            <a:r>
              <a:rPr lang="en-US" sz="2800" i="1" dirty="0">
                <a:solidFill>
                  <a:schemeClr val="accent3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>
                <a:solidFill>
                  <a:srgbClr val="CC0000"/>
                </a:solidFill>
              </a:rPr>
              <a:t>x∈</a:t>
            </a:r>
            <a:r>
              <a:rPr lang="en-US" sz="28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31242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2814935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L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2819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L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2600" y="3505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C0000"/>
                </a:solidFill>
              </a:rPr>
              <a:t>x          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endParaRPr lang="en-US" sz="2200" baseline="-25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019800" y="38100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019800" y="37338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46103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1054250"/>
          </a:xfrm>
        </p:spPr>
        <p:txBody>
          <a:bodyPr>
            <a:normAutofit fontScale="90000"/>
          </a:bodyPr>
          <a:lstStyle/>
          <a:p>
            <a:r>
              <a:rPr lang="en-US" dirty="0"/>
              <a:t>Decision ≡ Search for NPC problems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(decision 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000000"/>
                </a:solidFill>
              </a:rPr>
              <a:t>be NP-complete,  and </a:t>
            </a:r>
            <a:r>
              <a:rPr lang="en-US" sz="2800" i="1" dirty="0">
                <a:solidFill>
                  <a:schemeClr val="accent3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>
                <a:solidFill>
                  <a:srgbClr val="CC0000"/>
                </a:solidFill>
              </a:rPr>
              <a:t>x∈</a:t>
            </a:r>
            <a:r>
              <a:rPr lang="en-US" sz="28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31242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2814935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L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2819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L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2600" y="3505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C0000"/>
                </a:solidFill>
              </a:rPr>
              <a:t>x          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endParaRPr lang="en-US" sz="2200" baseline="-25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019800" y="38100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019800" y="37338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181600" y="4343400"/>
            <a:ext cx="3429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From Cook-Levin theorem,</a:t>
            </a:r>
            <a:r>
              <a:rPr lang="en-US" sz="2000" baseline="-25000" dirty="0" smtClean="0">
                <a:solidFill>
                  <a:srgbClr val="CC0000"/>
                </a:solidFill>
              </a:rPr>
              <a:t> </a:t>
            </a:r>
            <a:r>
              <a:rPr lang="en-US" sz="2000" dirty="0" smtClean="0"/>
              <a:t>we can find a certificate of </a:t>
            </a:r>
            <a:r>
              <a:rPr lang="en-US" sz="2000" dirty="0" smtClean="0">
                <a:solidFill>
                  <a:srgbClr val="CC0000"/>
                </a:solidFill>
              </a:rPr>
              <a:t>x</a:t>
            </a:r>
            <a:r>
              <a:rPr lang="en-US" sz="2000" dirty="0" smtClean="0"/>
              <a:t> from a satisfying assignment of </a:t>
            </a:r>
            <a:r>
              <a:rPr lang="en-US" sz="2000" dirty="0" err="1" smtClean="0">
                <a:solidFill>
                  <a:srgbClr val="CC0000"/>
                </a:solidFill>
              </a:rPr>
              <a:t>ϕ</a:t>
            </a:r>
            <a:r>
              <a:rPr lang="en-US" sz="20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000" dirty="0">
                <a:solidFill>
                  <a:srgbClr val="CC0000"/>
                </a:solidFill>
              </a:rPr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73964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 fontScale="90000"/>
          </a:bodyPr>
          <a:lstStyle/>
          <a:p>
            <a:r>
              <a:rPr lang="en-US" dirty="0"/>
              <a:t>Decision ≡ Search for NPC problems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(decision 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000000"/>
                </a:solidFill>
              </a:rPr>
              <a:t>be NP-complete,  and </a:t>
            </a:r>
            <a:r>
              <a:rPr lang="en-US" sz="2800" i="1" dirty="0">
                <a:solidFill>
                  <a:schemeClr val="accent3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>
                <a:solidFill>
                  <a:srgbClr val="CC0000"/>
                </a:solidFill>
              </a:rPr>
              <a:t>x∈</a:t>
            </a:r>
            <a:r>
              <a:rPr lang="en-US" sz="28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31242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2814935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L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2819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L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2600" y="3505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C0000"/>
                </a:solidFill>
              </a:rPr>
              <a:t>x          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endParaRPr lang="en-US" sz="2200" baseline="-25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019800" y="38100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019800" y="37338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66800" y="4796135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How to find a certificate of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using algorithm</a:t>
            </a:r>
            <a:r>
              <a:rPr lang="en-US" sz="2400" dirty="0" smtClean="0">
                <a:solidFill>
                  <a:srgbClr val="CC0000"/>
                </a:solidFill>
              </a:rPr>
              <a:t> B </a:t>
            </a:r>
            <a:r>
              <a:rPr lang="en-US" sz="2400" dirty="0" smtClean="0">
                <a:solidFill>
                  <a:srgbClr val="000000"/>
                </a:solidFill>
              </a:rPr>
              <a:t>?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6298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 fontScale="90000"/>
          </a:bodyPr>
          <a:lstStyle/>
          <a:p>
            <a:r>
              <a:rPr lang="en-US" dirty="0"/>
              <a:t>Decision ≡ Search for NPC problems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(decision 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000000"/>
                </a:solidFill>
              </a:rPr>
              <a:t>be NP-complete,  and </a:t>
            </a:r>
            <a:r>
              <a:rPr lang="en-US" sz="2800" i="1" dirty="0">
                <a:solidFill>
                  <a:schemeClr val="accent3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>
                <a:solidFill>
                  <a:srgbClr val="CC0000"/>
                </a:solidFill>
              </a:rPr>
              <a:t>x∈</a:t>
            </a:r>
            <a:r>
              <a:rPr lang="en-US" sz="28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31242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2814935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L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2819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L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2600" y="3505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C0000"/>
                </a:solidFill>
              </a:rPr>
              <a:t>x          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endParaRPr lang="en-US" sz="2200" baseline="-25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019800" y="38100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019800" y="37338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66800" y="4796135"/>
            <a:ext cx="7924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How to find a certificate of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using algorithm</a:t>
            </a:r>
            <a:r>
              <a:rPr lang="en-US" sz="2400" dirty="0" smtClean="0">
                <a:solidFill>
                  <a:srgbClr val="CC0000"/>
                </a:solidFill>
              </a:rPr>
              <a:t> B </a:t>
            </a:r>
            <a:r>
              <a:rPr lang="en-US" sz="2400" dirty="0" smtClean="0">
                <a:solidFill>
                  <a:srgbClr val="000000"/>
                </a:solidFill>
              </a:rPr>
              <a:t>?</a:t>
            </a:r>
          </a:p>
          <a:p>
            <a:pPr algn="just"/>
            <a:r>
              <a:rPr lang="en-US" sz="2400" dirty="0" smtClean="0">
                <a:solidFill>
                  <a:srgbClr val="000000"/>
                </a:solidFill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  <a:p>
            <a:pPr algn="just"/>
            <a:r>
              <a:rPr lang="en-US" sz="2400" dirty="0" smtClean="0">
                <a:solidFill>
                  <a:srgbClr val="000000"/>
                </a:solidFill>
              </a:rPr>
              <a:t>      … we know how to using  </a:t>
            </a:r>
            <a:r>
              <a:rPr lang="en-US" sz="2400" i="1" dirty="0" smtClean="0">
                <a:solidFill>
                  <a:srgbClr val="CC0000"/>
                </a:solidFill>
              </a:rPr>
              <a:t>A</a:t>
            </a:r>
            <a:r>
              <a:rPr lang="en-US" sz="2400" dirty="0" smtClean="0">
                <a:solidFill>
                  <a:srgbClr val="000000"/>
                </a:solidFill>
              </a:rPr>
              <a:t>,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a poly-time decider for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endParaRPr lang="en-US" sz="24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116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534400" cy="1054250"/>
          </a:xfrm>
        </p:spPr>
        <p:txBody>
          <a:bodyPr>
            <a:normAutofit fontScale="90000"/>
          </a:bodyPr>
          <a:lstStyle/>
          <a:p>
            <a:r>
              <a:rPr lang="en-US" dirty="0"/>
              <a:t>Decision ≡ Search for NPC problems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(decision 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000000"/>
                </a:solidFill>
              </a:rPr>
              <a:t>be NP-complete,  and </a:t>
            </a:r>
            <a:r>
              <a:rPr lang="en-US" sz="2800" i="1" dirty="0">
                <a:solidFill>
                  <a:schemeClr val="accent3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>
                <a:solidFill>
                  <a:srgbClr val="CC0000"/>
                </a:solidFill>
              </a:rPr>
              <a:t>x∈</a:t>
            </a:r>
            <a:r>
              <a:rPr lang="en-US" sz="28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31242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2814935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L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2819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L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2600" y="3505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C0000"/>
                </a:solidFill>
              </a:rPr>
              <a:t>x          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endParaRPr lang="en-US" sz="2200" baseline="-25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019800" y="38100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019800" y="37338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66800" y="4796135"/>
            <a:ext cx="7924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How to find a certificate of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using algorithm</a:t>
            </a:r>
            <a:r>
              <a:rPr lang="en-US" sz="2400" dirty="0" smtClean="0">
                <a:solidFill>
                  <a:srgbClr val="CC0000"/>
                </a:solidFill>
              </a:rPr>
              <a:t> B </a:t>
            </a:r>
            <a:r>
              <a:rPr lang="en-US" sz="2400" dirty="0" smtClean="0">
                <a:solidFill>
                  <a:srgbClr val="000000"/>
                </a:solidFill>
              </a:rPr>
              <a:t>?</a:t>
            </a:r>
          </a:p>
          <a:p>
            <a:pPr algn="just"/>
            <a:r>
              <a:rPr lang="en-US" sz="2400" dirty="0" smtClean="0">
                <a:solidFill>
                  <a:srgbClr val="000000"/>
                </a:solidFill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  <a:p>
            <a:pPr algn="just"/>
            <a:r>
              <a:rPr lang="en-US" sz="2400" dirty="0" smtClean="0">
                <a:solidFill>
                  <a:srgbClr val="000000"/>
                </a:solidFill>
              </a:rPr>
              <a:t>      … we know how to using  </a:t>
            </a:r>
            <a:r>
              <a:rPr lang="en-US" sz="2400" i="1" dirty="0" smtClean="0">
                <a:solidFill>
                  <a:srgbClr val="CC0000"/>
                </a:solidFill>
              </a:rPr>
              <a:t>A</a:t>
            </a:r>
            <a:r>
              <a:rPr lang="en-US" sz="2400" dirty="0" smtClean="0">
                <a:solidFill>
                  <a:srgbClr val="000000"/>
                </a:solidFill>
              </a:rPr>
              <a:t>,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a poly-time decider for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endParaRPr lang="en-US" sz="2400" dirty="0">
              <a:solidFill>
                <a:srgbClr val="CC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3000" y="34290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 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</a:t>
            </a:r>
            <a:endParaRPr lang="en-US" sz="2200" baseline="-250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600200" y="37338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600200" y="36576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9410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1054250"/>
          </a:xfrm>
        </p:spPr>
        <p:txBody>
          <a:bodyPr>
            <a:normAutofit fontScale="90000"/>
          </a:bodyPr>
          <a:lstStyle/>
          <a:p>
            <a:r>
              <a:rPr lang="en-US" dirty="0"/>
              <a:t>Decision ≡ Search for NPC problems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(decision 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000000"/>
                </a:solidFill>
              </a:rPr>
              <a:t>be NP-complete,  and </a:t>
            </a:r>
            <a:r>
              <a:rPr lang="en-US" sz="2800" i="1" dirty="0">
                <a:solidFill>
                  <a:schemeClr val="accent3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>
                <a:solidFill>
                  <a:srgbClr val="CC0000"/>
                </a:solidFill>
              </a:rPr>
              <a:t>x∈</a:t>
            </a:r>
            <a:r>
              <a:rPr lang="en-US" sz="28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31242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2814935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L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2819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L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2600" y="3505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C0000"/>
                </a:solidFill>
              </a:rPr>
              <a:t>x          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endParaRPr lang="en-US" sz="2200" baseline="-25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019800" y="38100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019800" y="37338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66800" y="4796135"/>
            <a:ext cx="7924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How to find a certificate of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using algorithm</a:t>
            </a:r>
            <a:r>
              <a:rPr lang="en-US" sz="2400" dirty="0" smtClean="0">
                <a:solidFill>
                  <a:srgbClr val="CC0000"/>
                </a:solidFill>
              </a:rPr>
              <a:t> B </a:t>
            </a:r>
            <a:r>
              <a:rPr lang="en-US" sz="2400" dirty="0" smtClean="0">
                <a:solidFill>
                  <a:srgbClr val="000000"/>
                </a:solidFill>
              </a:rPr>
              <a:t>?</a:t>
            </a:r>
          </a:p>
          <a:p>
            <a:pPr algn="just"/>
            <a:endParaRPr lang="en-US" sz="2400" dirty="0">
              <a:solidFill>
                <a:srgbClr val="000000"/>
              </a:solidFill>
            </a:endParaRPr>
          </a:p>
          <a:p>
            <a:pPr algn="just"/>
            <a:r>
              <a:rPr lang="en-US" sz="2400" dirty="0" smtClean="0">
                <a:solidFill>
                  <a:srgbClr val="000000"/>
                </a:solidFill>
              </a:rPr>
              <a:t>      Take    </a:t>
            </a:r>
            <a:r>
              <a:rPr lang="en-US" sz="2400" i="1" dirty="0" smtClean="0">
                <a:solidFill>
                  <a:srgbClr val="CC0000"/>
                </a:solidFill>
              </a:rPr>
              <a:t>A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 =  </a:t>
            </a:r>
            <a:r>
              <a:rPr lang="en-US" sz="2400" i="1" dirty="0" smtClean="0">
                <a:solidFill>
                  <a:srgbClr val="CC0000"/>
                </a:solidFill>
              </a:rPr>
              <a:t>B</a:t>
            </a:r>
            <a:r>
              <a:rPr lang="en-US" sz="2400" dirty="0" smtClean="0">
                <a:solidFill>
                  <a:srgbClr val="CC0000"/>
                </a:solidFill>
              </a:rPr>
              <a:t>( f(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)</a:t>
            </a:r>
            <a:endParaRPr lang="en-US" sz="2400" dirty="0">
              <a:solidFill>
                <a:srgbClr val="CC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3000" y="34290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 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</a:t>
            </a:r>
            <a:endParaRPr lang="en-US" sz="2200" baseline="-250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600200" y="37338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600200" y="36576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9041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Cook-Levin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∈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.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We intend to come up with a polynomial time computable function </a:t>
            </a:r>
            <a:r>
              <a:rPr lang="en-US" sz="2800" dirty="0" smtClean="0">
                <a:solidFill>
                  <a:srgbClr val="CC0000"/>
                </a:solidFill>
              </a:rPr>
              <a:t>f:  x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  </a:t>
            </a:r>
            <a:r>
              <a:rPr lang="en-US" sz="2800" dirty="0" err="1" smtClean="0"/>
              <a:t>s.t.</a:t>
            </a:r>
            <a:r>
              <a:rPr lang="en-US" sz="2800" dirty="0" smtClean="0"/>
              <a:t>,</a:t>
            </a:r>
          </a:p>
          <a:p>
            <a:pPr marL="82296" indent="0" algn="just">
              <a:buNone/>
            </a:pPr>
            <a:r>
              <a:rPr lang="en-US" sz="2800" dirty="0" smtClean="0"/>
              <a:t>               </a:t>
            </a:r>
            <a:r>
              <a:rPr lang="en-US" sz="2800" dirty="0" smtClean="0">
                <a:solidFill>
                  <a:srgbClr val="CC0000"/>
                </a:solidFill>
              </a:rPr>
              <a:t>x </a:t>
            </a:r>
            <a:r>
              <a:rPr lang="en-US" sz="2800" dirty="0">
                <a:solidFill>
                  <a:srgbClr val="CC0000"/>
                </a:solidFill>
              </a:rPr>
              <a:t>∈ L</a:t>
            </a:r>
            <a:r>
              <a:rPr lang="en-US" sz="2800" dirty="0"/>
              <a:t>  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 SAT</a:t>
            </a:r>
            <a:r>
              <a:rPr lang="en-US" sz="2800" dirty="0"/>
              <a:t>  </a:t>
            </a:r>
          </a:p>
          <a:p>
            <a:pPr marL="82296" indent="0" algn="just">
              <a:buNone/>
            </a:pPr>
            <a:endParaRPr lang="en-US" sz="2800" dirty="0"/>
          </a:p>
          <a:p>
            <a:pPr algn="just"/>
            <a:r>
              <a:rPr lang="en-US" sz="2800" dirty="0"/>
              <a:t>Language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/>
              <a:t> has a poly-time verifier </a:t>
            </a:r>
            <a:r>
              <a:rPr lang="en-US" sz="2800" dirty="0">
                <a:solidFill>
                  <a:srgbClr val="CC0000"/>
                </a:solidFill>
              </a:rPr>
              <a:t>M </a:t>
            </a:r>
            <a:r>
              <a:rPr lang="en-US" sz="2800" dirty="0"/>
              <a:t>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             </a:t>
            </a:r>
            <a:r>
              <a:rPr lang="en-US" sz="2800" dirty="0" err="1">
                <a:solidFill>
                  <a:srgbClr val="CC0000"/>
                </a:solidFill>
              </a:rPr>
              <a:t>x∈L</a:t>
            </a:r>
            <a:r>
              <a:rPr lang="en-US" sz="2800" dirty="0">
                <a:solidFill>
                  <a:srgbClr val="CC0000"/>
                </a:solidFill>
              </a:rPr>
              <a:t>        </a:t>
            </a:r>
            <a:r>
              <a:rPr lang="en-US" sz="2800" dirty="0" err="1">
                <a:solidFill>
                  <a:schemeClr val="accent3"/>
                </a:solidFill>
              </a:rPr>
              <a:t>ψ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(</a:t>
            </a:r>
            <a:r>
              <a:rPr lang="en-US" sz="2800" dirty="0">
                <a:solidFill>
                  <a:srgbClr val="CC0000"/>
                </a:solidFill>
              </a:rPr>
              <a:t>u)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endParaRPr lang="en-US" sz="2800" dirty="0"/>
          </a:p>
          <a:p>
            <a:pPr algn="just"/>
            <a:endParaRPr lang="en-US" sz="2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257800" y="22098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57800" y="21336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Left-Right Arrow 5"/>
          <p:cNvSpPr/>
          <p:nvPr/>
        </p:nvSpPr>
        <p:spPr>
          <a:xfrm>
            <a:off x="32004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-Right Arrow 7"/>
          <p:cNvSpPr/>
          <p:nvPr/>
        </p:nvSpPr>
        <p:spPr>
          <a:xfrm>
            <a:off x="2819400" y="4114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343400" y="4953000"/>
            <a:ext cx="457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</a:t>
            </a:r>
            <a:r>
              <a:rPr lang="en-US" sz="2000" dirty="0" smtClean="0"/>
              <a:t> poly-size circuit but not a poly-size CNF</a:t>
            </a:r>
            <a:endParaRPr lang="en-US" sz="2000" dirty="0"/>
          </a:p>
        </p:txBody>
      </p:sp>
      <p:cxnSp>
        <p:nvCxnSpPr>
          <p:cNvPr id="10" name="Straight Arrow Connector 9"/>
          <p:cNvCxnSpPr>
            <a:stCxn id="4" idx="1"/>
          </p:cNvCxnSpPr>
          <p:nvPr/>
        </p:nvCxnSpPr>
        <p:spPr>
          <a:xfrm flipH="1" flipV="1">
            <a:off x="3581400" y="4343400"/>
            <a:ext cx="762000" cy="8096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0865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1054250"/>
          </a:xfrm>
        </p:spPr>
        <p:txBody>
          <a:bodyPr>
            <a:normAutofit/>
          </a:bodyPr>
          <a:lstStyle/>
          <a:p>
            <a:r>
              <a:rPr lang="en-US" dirty="0"/>
              <a:t>Decision versus Search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Is </a:t>
            </a:r>
            <a:r>
              <a:rPr lang="en-US" sz="2800" i="1" dirty="0" smtClean="0"/>
              <a:t>search</a:t>
            </a:r>
            <a:r>
              <a:rPr lang="en-US" sz="2800" dirty="0" smtClean="0"/>
              <a:t> equivalent to </a:t>
            </a:r>
            <a:r>
              <a:rPr lang="en-US" sz="2800" i="1" dirty="0" smtClean="0"/>
              <a:t>decision</a:t>
            </a:r>
            <a:r>
              <a:rPr lang="en-US" sz="2800" dirty="0" smtClean="0"/>
              <a:t> for every NP problem?</a:t>
            </a:r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788034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1054250"/>
          </a:xfrm>
        </p:spPr>
        <p:txBody>
          <a:bodyPr>
            <a:normAutofit/>
          </a:bodyPr>
          <a:lstStyle/>
          <a:p>
            <a:r>
              <a:rPr lang="en-US" dirty="0"/>
              <a:t>Decision versus Search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Is </a:t>
            </a:r>
            <a:r>
              <a:rPr lang="en-US" sz="2800" i="1" dirty="0" smtClean="0"/>
              <a:t>search</a:t>
            </a:r>
            <a:r>
              <a:rPr lang="en-US" sz="2800" dirty="0" smtClean="0"/>
              <a:t> equivalent to </a:t>
            </a:r>
            <a:r>
              <a:rPr lang="en-US" sz="2800" i="1" dirty="0" smtClean="0"/>
              <a:t>decision</a:t>
            </a:r>
            <a:r>
              <a:rPr lang="en-US" sz="2800" dirty="0" smtClean="0"/>
              <a:t> for every NP problem?</a:t>
            </a:r>
          </a:p>
          <a:p>
            <a:pPr algn="just"/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105400" y="22098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660066"/>
                </a:solidFill>
              </a:rPr>
              <a:t>Probably not!</a:t>
            </a:r>
            <a:endParaRPr lang="en-US" sz="28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92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1054250"/>
          </a:xfrm>
        </p:spPr>
        <p:txBody>
          <a:bodyPr>
            <a:normAutofit/>
          </a:bodyPr>
          <a:lstStyle/>
          <a:p>
            <a:r>
              <a:rPr lang="en-US" dirty="0"/>
              <a:t>Decision versus Search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Is </a:t>
            </a:r>
            <a:r>
              <a:rPr lang="en-US" sz="2800" i="1" dirty="0" smtClean="0"/>
              <a:t>search</a:t>
            </a:r>
            <a:r>
              <a:rPr lang="en-US" sz="2800" dirty="0" smtClean="0"/>
              <a:t> equivalent to </a:t>
            </a:r>
            <a:r>
              <a:rPr lang="en-US" sz="2800" i="1" dirty="0" smtClean="0"/>
              <a:t>decision</a:t>
            </a:r>
            <a:r>
              <a:rPr lang="en-US" sz="2800" dirty="0" smtClean="0"/>
              <a:t> for every NP problem?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/>
              <a:t>Let </a:t>
            </a:r>
            <a:r>
              <a:rPr lang="en-IN" sz="2800" dirty="0" smtClean="0">
                <a:solidFill>
                  <a:srgbClr val="3366FF"/>
                </a:solidFill>
              </a:rPr>
              <a:t>EE </a:t>
            </a:r>
            <a:r>
              <a:rPr lang="en-IN" sz="2800" dirty="0">
                <a:solidFill>
                  <a:srgbClr val="3366FF"/>
                </a:solidFill>
              </a:rPr>
              <a:t>= </a:t>
            </a:r>
            <a:r>
              <a:rPr lang="en-US" sz="2800" dirty="0">
                <a:solidFill>
                  <a:srgbClr val="3366FF"/>
                </a:solidFill>
              </a:rPr>
              <a:t>∪ </a:t>
            </a:r>
            <a:r>
              <a:rPr lang="en-US" sz="2800" dirty="0" smtClean="0">
                <a:solidFill>
                  <a:srgbClr val="3366FF"/>
                </a:solidFill>
              </a:rPr>
              <a:t>DTIME (2</a:t>
            </a:r>
            <a:r>
              <a:rPr lang="en-US" sz="2800" baseline="30000" dirty="0" smtClean="0">
                <a:solidFill>
                  <a:srgbClr val="3366FF"/>
                </a:solidFill>
              </a:rPr>
              <a:t>c.2  </a:t>
            </a:r>
            <a:r>
              <a:rPr lang="en-US" sz="2800" dirty="0" smtClean="0">
                <a:solidFill>
                  <a:srgbClr val="3366FF"/>
                </a:solidFill>
              </a:rPr>
              <a:t>) </a:t>
            </a:r>
            <a:r>
              <a:rPr lang="en-US" sz="2800" dirty="0" smtClean="0"/>
              <a:t>and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N</a:t>
            </a:r>
            <a:r>
              <a:rPr lang="en-IN" sz="2800" dirty="0" smtClean="0">
                <a:solidFill>
                  <a:srgbClr val="3366FF"/>
                </a:solidFill>
              </a:rPr>
              <a:t>EE </a:t>
            </a:r>
            <a:r>
              <a:rPr lang="en-IN" sz="2800" dirty="0">
                <a:solidFill>
                  <a:srgbClr val="3366FF"/>
                </a:solidFill>
              </a:rPr>
              <a:t>= </a:t>
            </a:r>
            <a:r>
              <a:rPr lang="en-US" sz="2800" dirty="0">
                <a:solidFill>
                  <a:srgbClr val="3366FF"/>
                </a:solidFill>
              </a:rPr>
              <a:t>∪ </a:t>
            </a:r>
            <a:r>
              <a:rPr lang="en-US" sz="2800" dirty="0" smtClean="0">
                <a:solidFill>
                  <a:srgbClr val="3366FF"/>
                </a:solidFill>
              </a:rPr>
              <a:t>NTIME </a:t>
            </a:r>
            <a:r>
              <a:rPr lang="en-US" sz="2800" dirty="0">
                <a:solidFill>
                  <a:srgbClr val="3366FF"/>
                </a:solidFill>
              </a:rPr>
              <a:t>(2</a:t>
            </a:r>
            <a:r>
              <a:rPr lang="en-US" sz="2800" baseline="30000" dirty="0">
                <a:solidFill>
                  <a:srgbClr val="3366FF"/>
                </a:solidFill>
              </a:rPr>
              <a:t>c.2  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</a:p>
          <a:p>
            <a:pPr algn="just"/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981200" y="28194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3366FF"/>
                </a:solidFill>
              </a:rPr>
              <a:t>c</a:t>
            </a:r>
            <a:r>
              <a:rPr lang="en-US" sz="1500" dirty="0" smtClean="0">
                <a:solidFill>
                  <a:srgbClr val="3366FF"/>
                </a:solidFill>
              </a:rPr>
              <a:t> ≥ 0</a:t>
            </a:r>
            <a:endParaRPr lang="en-US" sz="1500" dirty="0">
              <a:solidFill>
                <a:srgbClr val="3366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4800" y="2286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</a:rPr>
              <a:t>n</a:t>
            </a:r>
            <a:endParaRPr lang="en-US" dirty="0">
              <a:solidFill>
                <a:srgbClr val="3366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81200" y="3867835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3366FF"/>
                </a:solidFill>
              </a:rPr>
              <a:t>c</a:t>
            </a:r>
            <a:r>
              <a:rPr lang="en-US" sz="1500" dirty="0" smtClean="0">
                <a:solidFill>
                  <a:srgbClr val="3366FF"/>
                </a:solidFill>
              </a:rPr>
              <a:t> ≥ 0</a:t>
            </a:r>
            <a:endParaRPr lang="en-US" sz="15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91000" y="33644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</a:rPr>
              <a:t>n</a:t>
            </a:r>
            <a:endParaRPr lang="en-US" dirty="0">
              <a:solidFill>
                <a:srgbClr val="3366FF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4495800" y="2895600"/>
            <a:ext cx="1295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648200" y="3352800"/>
            <a:ext cx="11430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987534" y="2971800"/>
            <a:ext cx="27754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Doubly exponential analogues of </a:t>
            </a:r>
            <a:r>
              <a:rPr lang="en-US" sz="2200" dirty="0" smtClean="0">
                <a:solidFill>
                  <a:srgbClr val="3366FF"/>
                </a:solidFill>
              </a:rPr>
              <a:t>P</a:t>
            </a:r>
            <a:r>
              <a:rPr lang="en-US" sz="2200" dirty="0" smtClean="0"/>
              <a:t> and </a:t>
            </a:r>
            <a:r>
              <a:rPr lang="en-US" sz="2200" dirty="0" smtClean="0">
                <a:solidFill>
                  <a:srgbClr val="3366FF"/>
                </a:solidFill>
              </a:rPr>
              <a:t>NP</a:t>
            </a:r>
            <a:endParaRPr lang="en-US" sz="22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139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1054250"/>
          </a:xfrm>
        </p:spPr>
        <p:txBody>
          <a:bodyPr>
            <a:normAutofit/>
          </a:bodyPr>
          <a:lstStyle/>
          <a:p>
            <a:r>
              <a:rPr lang="en-US" dirty="0"/>
              <a:t>Decision versus Search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Is </a:t>
            </a:r>
            <a:r>
              <a:rPr lang="en-US" sz="2800" i="1" dirty="0" smtClean="0"/>
              <a:t>search</a:t>
            </a:r>
            <a:r>
              <a:rPr lang="en-US" sz="2800" dirty="0" smtClean="0"/>
              <a:t> equivalent to </a:t>
            </a:r>
            <a:r>
              <a:rPr lang="en-US" sz="2800" i="1" dirty="0" smtClean="0"/>
              <a:t>decision</a:t>
            </a:r>
            <a:r>
              <a:rPr lang="en-US" sz="2800" dirty="0" smtClean="0"/>
              <a:t> for every NP problem?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i="1" dirty="0" smtClean="0">
                <a:solidFill>
                  <a:srgbClr val="660066"/>
                </a:solidFill>
              </a:rPr>
              <a:t>(</a:t>
            </a:r>
            <a:r>
              <a:rPr lang="en-US" sz="2800" i="1" dirty="0" err="1" smtClean="0">
                <a:solidFill>
                  <a:srgbClr val="660066"/>
                </a:solidFill>
              </a:rPr>
              <a:t>Bellare-Goldwasser</a:t>
            </a:r>
            <a:r>
              <a:rPr lang="en-US" sz="2800" i="1" dirty="0" smtClean="0">
                <a:solidFill>
                  <a:srgbClr val="660066"/>
                </a:solidFill>
              </a:rPr>
              <a:t>)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3366FF"/>
                </a:solidFill>
              </a:rPr>
              <a:t>EE ≠ NEE </a:t>
            </a:r>
            <a:r>
              <a:rPr lang="en-US" sz="2800" dirty="0" smtClean="0"/>
              <a:t>then there’s a language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 for which search does not reduce to decision.</a:t>
            </a:r>
            <a:endParaRPr lang="en-US" sz="2800" i="1" dirty="0" smtClean="0">
              <a:solidFill>
                <a:srgbClr val="660066"/>
              </a:solidFill>
            </a:endParaRPr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577256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Cook-Levin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From circuit to CNF.</a:t>
            </a:r>
            <a:r>
              <a:rPr lang="en-US" sz="2800" dirty="0" smtClean="0"/>
              <a:t>  From circuit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/>
              <a:t>construct a CNF 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by introducing some </a:t>
            </a:r>
            <a:r>
              <a:rPr lang="en-US" sz="2800" u="sng" dirty="0" smtClean="0">
                <a:solidFill>
                  <a:srgbClr val="000000"/>
                </a:solidFill>
              </a:rPr>
              <a:t>extra variables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v</a:t>
            </a:r>
            <a:r>
              <a:rPr lang="en-US" sz="2800" dirty="0" smtClean="0">
                <a:solidFill>
                  <a:srgbClr val="000000"/>
                </a:solidFill>
              </a:rPr>
              <a:t> such that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dirty="0" smtClean="0">
                <a:solidFill>
                  <a:srgbClr val="CC0000"/>
                </a:solidFill>
              </a:rPr>
              <a:t>(</a:t>
            </a:r>
            <a:r>
              <a:rPr lang="en-US" sz="2800" dirty="0">
                <a:solidFill>
                  <a:srgbClr val="CC0000"/>
                </a:solidFill>
              </a:rPr>
              <a:t>u) =</a:t>
            </a:r>
            <a:r>
              <a:rPr lang="en-US" sz="2800" dirty="0" smtClean="0">
                <a:solidFill>
                  <a:srgbClr val="CC0000"/>
                </a:solidFill>
              </a:rPr>
              <a:t> 1</a:t>
            </a:r>
            <a:r>
              <a:rPr lang="en-US" sz="2800" dirty="0" smtClean="0"/>
              <a:t>  </a:t>
            </a:r>
            <a:r>
              <a:rPr lang="en-US" sz="2800" dirty="0" err="1" smtClean="0"/>
              <a:t>iff</a:t>
            </a:r>
            <a:r>
              <a:rPr lang="en-US" sz="2800" dirty="0" smtClean="0"/>
              <a:t>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(u, </a:t>
            </a:r>
            <a:r>
              <a:rPr lang="en-US" sz="2800" i="1" dirty="0">
                <a:solidFill>
                  <a:srgbClr val="CC0000"/>
                </a:solidFill>
              </a:rPr>
              <a:t>v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 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/>
              <a:t>Language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/>
              <a:t> has a poly-time verifier </a:t>
            </a:r>
            <a:r>
              <a:rPr lang="en-US" sz="2800" dirty="0">
                <a:solidFill>
                  <a:srgbClr val="CC0000"/>
                </a:solidFill>
              </a:rPr>
              <a:t>M </a:t>
            </a:r>
            <a:r>
              <a:rPr lang="en-US" sz="2800" dirty="0"/>
              <a:t>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    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err="1">
                <a:solidFill>
                  <a:srgbClr val="CC0000"/>
                </a:solidFill>
              </a:rPr>
              <a:t>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 err="1"/>
              <a:t>s.t.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baseline="-25000" dirty="0" err="1">
                <a:solidFill>
                  <a:srgbClr val="CC0000"/>
                </a:solidFill>
              </a:rPr>
              <a:t>x</a:t>
            </a:r>
            <a:r>
              <a:rPr lang="en-US" sz="2800" dirty="0">
                <a:solidFill>
                  <a:srgbClr val="CC0000"/>
                </a:solidFill>
              </a:rPr>
              <a:t>(u, </a:t>
            </a:r>
            <a:r>
              <a:rPr lang="en-US" sz="2800" i="1" dirty="0">
                <a:solidFill>
                  <a:srgbClr val="CC0000"/>
                </a:solidFill>
              </a:rPr>
              <a:t>v</a:t>
            </a:r>
            <a:r>
              <a:rPr lang="en-US" sz="2800" dirty="0">
                <a:solidFill>
                  <a:srgbClr val="CC0000"/>
                </a:solidFill>
              </a:rPr>
              <a:t>) </a:t>
            </a:r>
            <a:r>
              <a:rPr lang="en-US" sz="2800" dirty="0"/>
              <a:t>is </a:t>
            </a:r>
            <a:r>
              <a:rPr lang="en-US" sz="2800" dirty="0" err="1"/>
              <a:t>satisfiable</a:t>
            </a:r>
            <a:endParaRPr lang="en-US" sz="2800" dirty="0">
              <a:solidFill>
                <a:srgbClr val="CC0000"/>
              </a:solidFill>
            </a:endParaRPr>
          </a:p>
          <a:p>
            <a:pPr algn="just"/>
            <a:endParaRPr lang="en-US" sz="2800" dirty="0"/>
          </a:p>
        </p:txBody>
      </p:sp>
      <p:sp>
        <p:nvSpPr>
          <p:cNvPr id="4" name="Left-Right Arrow 3"/>
          <p:cNvSpPr/>
          <p:nvPr/>
        </p:nvSpPr>
        <p:spPr>
          <a:xfrm>
            <a:off x="2057400" y="4572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212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Cook-Levin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From circuit to CNF.</a:t>
            </a:r>
            <a:r>
              <a:rPr lang="en-US" sz="2800" dirty="0" smtClean="0"/>
              <a:t>  From circuit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/>
              <a:t>construct a CNF 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by introducing some </a:t>
            </a:r>
            <a:r>
              <a:rPr lang="en-US" sz="2800" u="sng" dirty="0" smtClean="0">
                <a:solidFill>
                  <a:srgbClr val="000000"/>
                </a:solidFill>
              </a:rPr>
              <a:t>extra variables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v</a:t>
            </a:r>
            <a:r>
              <a:rPr lang="en-US" sz="2800" dirty="0" smtClean="0">
                <a:solidFill>
                  <a:srgbClr val="000000"/>
                </a:solidFill>
              </a:rPr>
              <a:t> such that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dirty="0" smtClean="0">
                <a:solidFill>
                  <a:srgbClr val="CC0000"/>
                </a:solidFill>
              </a:rPr>
              <a:t>(</a:t>
            </a:r>
            <a:r>
              <a:rPr lang="en-US" sz="2800" dirty="0">
                <a:solidFill>
                  <a:srgbClr val="CC0000"/>
                </a:solidFill>
              </a:rPr>
              <a:t>u) =</a:t>
            </a:r>
            <a:r>
              <a:rPr lang="en-US" sz="2800" dirty="0" smtClean="0">
                <a:solidFill>
                  <a:srgbClr val="CC0000"/>
                </a:solidFill>
              </a:rPr>
              <a:t> 1</a:t>
            </a:r>
            <a:r>
              <a:rPr lang="en-US" sz="2800" dirty="0" smtClean="0"/>
              <a:t>  </a:t>
            </a:r>
            <a:r>
              <a:rPr lang="en-US" sz="2800" dirty="0" err="1" smtClean="0"/>
              <a:t>iff</a:t>
            </a:r>
            <a:r>
              <a:rPr lang="en-US" sz="2800" dirty="0" smtClean="0"/>
              <a:t>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(u, </a:t>
            </a:r>
            <a:r>
              <a:rPr lang="en-US" sz="2800" i="1" dirty="0">
                <a:solidFill>
                  <a:srgbClr val="CC0000"/>
                </a:solidFill>
              </a:rPr>
              <a:t>v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 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/>
              <a:t>Language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/>
              <a:t> has a poly-time verifier </a:t>
            </a:r>
            <a:r>
              <a:rPr lang="en-US" sz="2800" dirty="0">
                <a:solidFill>
                  <a:srgbClr val="CC0000"/>
                </a:solidFill>
              </a:rPr>
              <a:t>M </a:t>
            </a:r>
            <a:r>
              <a:rPr lang="en-US" sz="2800" dirty="0"/>
              <a:t>such that</a:t>
            </a:r>
          </a:p>
          <a:p>
            <a:pPr marL="82296" indent="0" algn="just">
              <a:buNone/>
            </a:pPr>
            <a:r>
              <a:rPr lang="en-US" sz="2800" dirty="0"/>
              <a:t>     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err="1">
                <a:solidFill>
                  <a:srgbClr val="CC0000"/>
                </a:solidFill>
              </a:rPr>
              <a:t>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baseline="-25000" dirty="0" err="1">
                <a:solidFill>
                  <a:srgbClr val="CC0000"/>
                </a:solidFill>
              </a:rPr>
              <a:t>x</a:t>
            </a:r>
            <a:r>
              <a:rPr lang="en-US" sz="2800" dirty="0">
                <a:solidFill>
                  <a:srgbClr val="CC0000"/>
                </a:solidFill>
              </a:rPr>
              <a:t>(u, </a:t>
            </a:r>
            <a:r>
              <a:rPr lang="en-US" sz="2800" i="1" dirty="0">
                <a:solidFill>
                  <a:srgbClr val="CC0000"/>
                </a:solidFill>
              </a:rPr>
              <a:t>v</a:t>
            </a:r>
            <a:r>
              <a:rPr lang="en-US" sz="2800" dirty="0">
                <a:solidFill>
                  <a:srgbClr val="CC0000"/>
                </a:solidFill>
              </a:rPr>
              <a:t>) </a:t>
            </a:r>
            <a:r>
              <a:rPr lang="en-US" sz="2800" dirty="0"/>
              <a:t>is </a:t>
            </a:r>
            <a:r>
              <a:rPr lang="en-US" sz="2800" dirty="0" err="1" smtClean="0"/>
              <a:t>satisfiable</a:t>
            </a:r>
            <a:endParaRPr lang="en-US" sz="2800" dirty="0" smtClean="0"/>
          </a:p>
          <a:p>
            <a:pPr marL="82296" indent="0" algn="just"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b="1" u="sng" dirty="0" smtClean="0"/>
              <a:t>Important note:</a:t>
            </a:r>
            <a:r>
              <a:rPr lang="en-US" sz="2800" dirty="0" smtClean="0"/>
              <a:t> A </a:t>
            </a:r>
            <a:r>
              <a:rPr lang="en-US" sz="2800" dirty="0"/>
              <a:t>satisfying assignment </a:t>
            </a:r>
            <a:r>
              <a:rPr lang="en-US" sz="2800" dirty="0">
                <a:solidFill>
                  <a:srgbClr val="CC0000"/>
                </a:solidFill>
              </a:rPr>
              <a:t>(u, </a:t>
            </a:r>
            <a:r>
              <a:rPr lang="en-US" sz="2800" i="1" dirty="0">
                <a:solidFill>
                  <a:srgbClr val="CC0000"/>
                </a:solidFill>
              </a:rPr>
              <a:t>v</a:t>
            </a:r>
            <a:r>
              <a:rPr lang="en-US" sz="2800" dirty="0">
                <a:solidFill>
                  <a:srgbClr val="CC0000"/>
                </a:solidFill>
              </a:rPr>
              <a:t>) </a:t>
            </a:r>
            <a:r>
              <a:rPr lang="en-US" sz="2800" dirty="0"/>
              <a:t>for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baseline="-25000" dirty="0" err="1">
                <a:solidFill>
                  <a:srgbClr val="CC0000"/>
                </a:solidFill>
              </a:rPr>
              <a:t>x</a:t>
            </a:r>
            <a:r>
              <a:rPr lang="en-US" sz="2800" baseline="-250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trivially gives a certificate </a:t>
            </a:r>
            <a:r>
              <a:rPr lang="en-US" sz="2800" dirty="0">
                <a:solidFill>
                  <a:srgbClr val="CC0000"/>
                </a:solidFill>
              </a:rPr>
              <a:t>u </a:t>
            </a:r>
            <a:r>
              <a:rPr lang="en-US" sz="2800" dirty="0"/>
              <a:t>such that </a:t>
            </a:r>
            <a:r>
              <a:rPr lang="en-US" sz="2800" dirty="0">
                <a:solidFill>
                  <a:srgbClr val="CC0000"/>
                </a:solidFill>
              </a:rPr>
              <a:t>M(x, u) = 1</a:t>
            </a:r>
            <a:r>
              <a:rPr lang="en-US" sz="2800" dirty="0"/>
              <a:t>.</a:t>
            </a:r>
            <a:endParaRPr lang="en-US" sz="2800" dirty="0">
              <a:solidFill>
                <a:srgbClr val="CC0000"/>
              </a:solidFill>
            </a:endParaRPr>
          </a:p>
          <a:p>
            <a:pPr algn="just"/>
            <a:endParaRPr lang="en-US" sz="2800" dirty="0"/>
          </a:p>
          <a:p>
            <a:pPr algn="just"/>
            <a:endParaRPr lang="en-US" sz="2800" dirty="0"/>
          </a:p>
        </p:txBody>
      </p:sp>
      <p:sp>
        <p:nvSpPr>
          <p:cNvPr id="4" name="Left-Right Arrow 3"/>
          <p:cNvSpPr/>
          <p:nvPr/>
        </p:nvSpPr>
        <p:spPr>
          <a:xfrm>
            <a:off x="2057400" y="4572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855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5479</TotalTime>
  <Words>5430</Words>
  <Application>Microsoft Macintosh PowerPoint</Application>
  <PresentationFormat>On-screen Show (4:3)</PresentationFormat>
  <Paragraphs>558</Paragraphs>
  <Slides>73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74" baseType="lpstr">
      <vt:lpstr>Solstice</vt:lpstr>
      <vt:lpstr>Computational Complexity Theory</vt:lpstr>
      <vt:lpstr>Recap:  Cook-Levin Theorem</vt:lpstr>
      <vt:lpstr>Recap:  Cook-Levin Theorem</vt:lpstr>
      <vt:lpstr>Recap:  Cook-Levin Theorem</vt:lpstr>
      <vt:lpstr>Recap:  Cook-Levin Theorem</vt:lpstr>
      <vt:lpstr>Recap:  Cook-Levin Theorem</vt:lpstr>
      <vt:lpstr>Recap:  Cook-Levin Theorem</vt:lpstr>
      <vt:lpstr>Recap:  Cook-Levin Theorem</vt:lpstr>
      <vt:lpstr>Recap:  Cook-Levin Theorem</vt:lpstr>
      <vt:lpstr>Recap:  Cook-Levin Theorem</vt:lpstr>
      <vt:lpstr>Recap: 3SAT is NP-complete</vt:lpstr>
      <vt:lpstr>      More NP-complete problems</vt:lpstr>
      <vt:lpstr>NP-complete problems:  Examples</vt:lpstr>
      <vt:lpstr>Example 1:  Independent Set</vt:lpstr>
      <vt:lpstr>Example 1:  Independent Set</vt:lpstr>
      <vt:lpstr>Example 1:  Independent Set</vt:lpstr>
      <vt:lpstr>Example 1:  Independent Set</vt:lpstr>
      <vt:lpstr>Example 1:  Independent Set</vt:lpstr>
      <vt:lpstr>Example 1:  Independent Set</vt:lpstr>
      <vt:lpstr>Example 2:  Clique</vt:lpstr>
      <vt:lpstr>Example 3:  Vertex Cover</vt:lpstr>
      <vt:lpstr>Example 4:  0/1 Integer Programming</vt:lpstr>
      <vt:lpstr>Example 5: Max Cut</vt:lpstr>
      <vt:lpstr>Example 5: Max Cut</vt:lpstr>
      <vt:lpstr>Example 5: Max Cut</vt:lpstr>
      <vt:lpstr>Example 5: Max Cut</vt:lpstr>
      <vt:lpstr>Example 5: Max Cut</vt:lpstr>
      <vt:lpstr>Example 5: Max Cut</vt:lpstr>
      <vt:lpstr>Example 5: Max Cut</vt:lpstr>
      <vt:lpstr>Example 5: Max Cut</vt:lpstr>
      <vt:lpstr>Example 5: Max Cut</vt:lpstr>
      <vt:lpstr>Example 5: Max Cut</vt:lpstr>
      <vt:lpstr>Example 5: Max Cut</vt:lpstr>
      <vt:lpstr>Example 5: Max Cut</vt:lpstr>
      <vt:lpstr>Example 5: Max Cut</vt:lpstr>
      <vt:lpstr>Example 5: Max Cut</vt:lpstr>
      <vt:lpstr>Example 5: Max Cut</vt:lpstr>
      <vt:lpstr>Example 5: Max Cut</vt:lpstr>
      <vt:lpstr>Search versus Decision</vt:lpstr>
      <vt:lpstr>Search version of NP problems</vt:lpstr>
      <vt:lpstr>Search version of NP problems</vt:lpstr>
      <vt:lpstr>Decision versus Search</vt:lpstr>
      <vt:lpstr>Decision versus Search</vt:lpstr>
      <vt:lpstr>Decision versus Search</vt:lpstr>
      <vt:lpstr>Decision versus Search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Decision ≡ Search for NPC problems</vt:lpstr>
      <vt:lpstr>Decision ≡ Search for NPC problems</vt:lpstr>
      <vt:lpstr>Decision ≡ Search for NPC problems</vt:lpstr>
      <vt:lpstr>Decision ≡ Search for NPC problems</vt:lpstr>
      <vt:lpstr>Decision ≡ Search for NPC problems</vt:lpstr>
      <vt:lpstr>Decision ≡ Search for NPC problems</vt:lpstr>
      <vt:lpstr>Decision ≡ Search for NPC problems</vt:lpstr>
      <vt:lpstr>Decision ≡ Search for NPC problems</vt:lpstr>
      <vt:lpstr>Decision versus Search</vt:lpstr>
      <vt:lpstr>Decision versus Search</vt:lpstr>
      <vt:lpstr>Decision versus Search</vt:lpstr>
      <vt:lpstr>Decision versus Search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Chandan Saha</cp:lastModifiedBy>
  <cp:revision>748</cp:revision>
  <dcterms:created xsi:type="dcterms:W3CDTF">2013-06-25T04:38:04Z</dcterms:created>
  <dcterms:modified xsi:type="dcterms:W3CDTF">2018-08-27T06:41:38Z</dcterms:modified>
</cp:coreProperties>
</file>