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0"/>
  </p:notesMasterIdLst>
  <p:sldIdLst>
    <p:sldId id="256" r:id="rId2"/>
    <p:sldId id="573" r:id="rId3"/>
    <p:sldId id="919" r:id="rId4"/>
    <p:sldId id="920" r:id="rId5"/>
    <p:sldId id="732" r:id="rId6"/>
    <p:sldId id="849" r:id="rId7"/>
    <p:sldId id="850" r:id="rId8"/>
    <p:sldId id="848" r:id="rId9"/>
    <p:sldId id="733" r:id="rId10"/>
    <p:sldId id="734" r:id="rId11"/>
    <p:sldId id="851" r:id="rId12"/>
    <p:sldId id="735" r:id="rId13"/>
    <p:sldId id="737" r:id="rId14"/>
    <p:sldId id="739" r:id="rId15"/>
    <p:sldId id="740" r:id="rId16"/>
    <p:sldId id="817" r:id="rId17"/>
    <p:sldId id="741" r:id="rId18"/>
    <p:sldId id="742" r:id="rId19"/>
    <p:sldId id="744" r:id="rId20"/>
    <p:sldId id="745" r:id="rId21"/>
    <p:sldId id="746" r:id="rId22"/>
    <p:sldId id="749" r:id="rId23"/>
    <p:sldId id="933" r:id="rId24"/>
    <p:sldId id="928" r:id="rId25"/>
    <p:sldId id="932" r:id="rId26"/>
    <p:sldId id="929" r:id="rId27"/>
    <p:sldId id="930" r:id="rId28"/>
    <p:sldId id="931" r:id="rId29"/>
    <p:sldId id="927" r:id="rId30"/>
    <p:sldId id="750" r:id="rId31"/>
    <p:sldId id="818" r:id="rId32"/>
    <p:sldId id="752" r:id="rId33"/>
    <p:sldId id="921" r:id="rId34"/>
    <p:sldId id="852" r:id="rId35"/>
    <p:sldId id="853" r:id="rId36"/>
    <p:sldId id="854" r:id="rId37"/>
    <p:sldId id="855" r:id="rId38"/>
    <p:sldId id="856" r:id="rId39"/>
    <p:sldId id="857" r:id="rId40"/>
    <p:sldId id="915" r:id="rId41"/>
    <p:sldId id="858" r:id="rId42"/>
    <p:sldId id="859" r:id="rId43"/>
    <p:sldId id="860" r:id="rId44"/>
    <p:sldId id="861" r:id="rId45"/>
    <p:sldId id="862" r:id="rId46"/>
    <p:sldId id="863" r:id="rId47"/>
    <p:sldId id="917" r:id="rId48"/>
    <p:sldId id="864" r:id="rId49"/>
    <p:sldId id="865" r:id="rId50"/>
    <p:sldId id="866" r:id="rId51"/>
    <p:sldId id="867" r:id="rId52"/>
    <p:sldId id="868" r:id="rId53"/>
    <p:sldId id="869" r:id="rId54"/>
    <p:sldId id="870" r:id="rId55"/>
    <p:sldId id="871" r:id="rId56"/>
    <p:sldId id="872" r:id="rId57"/>
    <p:sldId id="873" r:id="rId58"/>
    <p:sldId id="874" r:id="rId59"/>
    <p:sldId id="875" r:id="rId60"/>
    <p:sldId id="876" r:id="rId61"/>
    <p:sldId id="877" r:id="rId62"/>
    <p:sldId id="878" r:id="rId63"/>
    <p:sldId id="880" r:id="rId64"/>
    <p:sldId id="922" r:id="rId65"/>
    <p:sldId id="923" r:id="rId66"/>
    <p:sldId id="924" r:id="rId67"/>
    <p:sldId id="925" r:id="rId68"/>
    <p:sldId id="926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14" d="100"/>
          <a:sy n="114" d="100"/>
        </p:scale>
        <p:origin x="-80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printerSettings" Target="printerSettings/printerSettings1.bin"/><Relationship Id="rId72" Type="http://schemas.openxmlformats.org/officeDocument/2006/relationships/commentAuthors" Target="commentAuthor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29/08/18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5:</a:t>
            </a:r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Class co-NP and EXP;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r>
              <a:rPr lang="en-US" sz="3400" dirty="0" err="1" smtClean="0">
                <a:solidFill>
                  <a:srgbClr val="0033CC"/>
                </a:solidFill>
              </a:rPr>
              <a:t>Diagonalization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 rot="19811939">
            <a:off x="2864122" y="4070334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3495143" y="4075259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5257800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95600" y="4419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114800" y="44196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549806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5554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rgbClr val="990033"/>
                </a:solidFill>
              </a:rPr>
              <a:t>Note: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is Cook reducible to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dirty="0" smtClean="0">
                <a:solidFill>
                  <a:srgbClr val="000000"/>
                </a:solidFill>
              </a:rPr>
              <a:t>. But, there’s a fundamental difference between the two problems that is captured by the fact that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u="sng" dirty="0" smtClean="0">
                <a:solidFill>
                  <a:srgbClr val="000000"/>
                </a:solidFill>
              </a:rPr>
              <a:t>not</a:t>
            </a:r>
            <a:r>
              <a:rPr lang="en-US" sz="2800" dirty="0" smtClean="0">
                <a:solidFill>
                  <a:srgbClr val="000000"/>
                </a:solidFill>
              </a:rPr>
              <a:t> known to be Karp </a:t>
            </a:r>
            <a:r>
              <a:rPr lang="en-US" sz="2800" dirty="0">
                <a:solidFill>
                  <a:srgbClr val="000000"/>
                </a:solidFill>
              </a:rPr>
              <a:t>reducible to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. In other words, there’s no known poly-time verification process for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40386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05400" y="4876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62600" y="57150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653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28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8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outputs the </a:t>
            </a:r>
            <a:r>
              <a:rPr lang="en-US" sz="2400" i="1" dirty="0" smtClean="0"/>
              <a:t>opposite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CC0000"/>
                </a:solidFill>
              </a:rPr>
              <a:t>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05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is a poly-time TM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755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3897868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57400" y="4736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1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dirty="0"/>
              <a:t>if there’s a </a:t>
            </a:r>
            <a:r>
              <a:rPr lang="en-US" i="1" dirty="0"/>
              <a:t>poly-time </a:t>
            </a:r>
            <a:r>
              <a:rPr lang="en-US" i="1" dirty="0" smtClean="0"/>
              <a:t>TM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Left-Right Arrow 17"/>
          <p:cNvSpPr/>
          <p:nvPr/>
        </p:nvSpPr>
        <p:spPr>
          <a:xfrm>
            <a:off x="2590800" y="5486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352800" y="5791200"/>
            <a:ext cx="152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81400" y="6172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r>
              <a:rPr lang="en-US" dirty="0" smtClean="0"/>
              <a:t> this was </a:t>
            </a:r>
            <a:r>
              <a:rPr lang="en-US" dirty="0">
                <a:solidFill>
                  <a:srgbClr val="C32D2E"/>
                </a:solidFill>
              </a:rPr>
              <a:t>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50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726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76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86800" cy="1054250"/>
          </a:xfrm>
        </p:spPr>
        <p:txBody>
          <a:bodyPr>
            <a:noAutofit/>
          </a:bodyPr>
          <a:lstStyle/>
          <a:p>
            <a:r>
              <a:rPr lang="en-US" dirty="0" smtClean="0"/>
              <a:t>Recap: Search versus Decision for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>
                <a:solidFill>
                  <a:srgbClr val="000000"/>
                </a:solidFill>
              </a:rPr>
              <a:t>be </a:t>
            </a:r>
            <a:r>
              <a:rPr lang="en-US" sz="2800" u="sng" dirty="0">
                <a:solidFill>
                  <a:srgbClr val="000000"/>
                </a:solidFill>
              </a:rPr>
              <a:t>NP-complete</a:t>
            </a:r>
            <a:r>
              <a:rPr lang="en-US" sz="2800" dirty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rgbClr val="000000"/>
                </a:solidFill>
              </a:rPr>
              <a:t> can be solved in poly-time if and only if the decision version can be solved in poly-</a:t>
            </a:r>
            <a:r>
              <a:rPr lang="en-US" sz="2800" dirty="0" smtClean="0">
                <a:solidFill>
                  <a:srgbClr val="000000"/>
                </a:solidFill>
              </a:rPr>
              <a:t>time.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 </a:t>
            </a:r>
            <a:r>
              <a:rPr lang="en-US" sz="2800" i="1" dirty="0">
                <a:solidFill>
                  <a:srgbClr val="660066"/>
                </a:solidFill>
              </a:rPr>
              <a:t>(</a:t>
            </a:r>
            <a:r>
              <a:rPr lang="en-US" sz="2800" i="1" dirty="0" err="1">
                <a:solidFill>
                  <a:srgbClr val="660066"/>
                </a:solidFill>
              </a:rPr>
              <a:t>Bellare-Goldwasser</a:t>
            </a:r>
            <a:r>
              <a:rPr lang="en-US" sz="2800" i="1" dirty="0">
                <a:solidFill>
                  <a:srgbClr val="660066"/>
                </a:solidFill>
              </a:rPr>
              <a:t>)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3366FF"/>
                </a:solidFill>
              </a:rPr>
              <a:t>EE ≠ NEE </a:t>
            </a:r>
            <a:r>
              <a:rPr lang="en-US" sz="2800" dirty="0"/>
              <a:t>then there’s a language in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for which search does not reduce to decision.</a:t>
            </a:r>
            <a:endParaRPr lang="en-US" sz="2800" i="1" dirty="0">
              <a:solidFill>
                <a:srgbClr val="660066"/>
              </a:solidFill>
            </a:endParaRPr>
          </a:p>
          <a:p>
            <a:pPr algn="just"/>
            <a:endParaRPr lang="en-US" sz="2800" dirty="0" smtClean="0">
              <a:solidFill>
                <a:srgbClr val="4F271C"/>
              </a:solidFill>
            </a:endParaRPr>
          </a:p>
          <a:p>
            <a:pPr algn="just"/>
            <a:r>
              <a:rPr lang="en-US" sz="2800" dirty="0" smtClean="0">
                <a:solidFill>
                  <a:srgbClr val="4F271C"/>
                </a:solidFill>
              </a:rPr>
              <a:t>Sometimes, the decision version of a problem can be trivial but the search version is possibly hard. E.g. Computing </a:t>
            </a:r>
            <a:r>
              <a:rPr lang="en-US" sz="2800" u="sng" dirty="0" smtClean="0">
                <a:solidFill>
                  <a:srgbClr val="4F271C"/>
                </a:solidFill>
              </a:rPr>
              <a:t>Nash Equilibrium</a:t>
            </a:r>
            <a:r>
              <a:rPr lang="en-US" sz="2800" dirty="0" smtClean="0">
                <a:solidFill>
                  <a:srgbClr val="4F271C"/>
                </a:solidFill>
              </a:rPr>
              <a:t> (see class </a:t>
            </a:r>
            <a:r>
              <a:rPr lang="en-US" sz="2800" dirty="0" smtClean="0">
                <a:solidFill>
                  <a:srgbClr val="0000FF"/>
                </a:solidFill>
              </a:rPr>
              <a:t>PPAD</a:t>
            </a:r>
            <a:r>
              <a:rPr lang="en-US" sz="2800" dirty="0" smtClean="0">
                <a:solidFill>
                  <a:srgbClr val="4F271C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89412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0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 L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352800" y="59436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60198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74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Let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</a:t>
            </a:r>
            <a:r>
              <a:rPr lang="en-US" sz="2800" dirty="0" smtClean="0">
                <a:solidFill>
                  <a:srgbClr val="CC0000"/>
                </a:solidFill>
              </a:rPr>
              <a:t>TAUTOLOGY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every assignment satisfies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}.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TAUTOLOGY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 complete.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993300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Similar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</a:t>
            </a:r>
          </a:p>
        </p:txBody>
      </p:sp>
    </p:spTree>
    <p:extLst>
      <p:ext uri="{BB962C8B-B14F-4D97-AF65-F5344CB8AC3E}">
        <p14:creationId xmlns:p14="http://schemas.microsoft.com/office/powerpoint/2010/main" val="45667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NP-complete then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co-NP-complete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>
                <a:solidFill>
                  <a:srgbClr val="000000"/>
                </a:solidFill>
              </a:rPr>
              <a:t>   Similar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867400" y="3962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646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The diagram again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rot="19811939">
            <a:off x="2153503" y="2832705"/>
            <a:ext cx="1745431" cy="3611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rot="1765352">
            <a:off x="3471090" y="2789617"/>
            <a:ext cx="1766921" cy="3646794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52800" y="5410200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455289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455289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561969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2133600" y="3352800"/>
            <a:ext cx="91440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09800" y="36384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NPC</a:t>
            </a:r>
            <a:endParaRPr lang="en-US" sz="2000" dirty="0"/>
          </a:p>
        </p:txBody>
      </p:sp>
      <p:sp>
        <p:nvSpPr>
          <p:cNvPr id="13" name="Oval 12"/>
          <p:cNvSpPr/>
          <p:nvPr/>
        </p:nvSpPr>
        <p:spPr>
          <a:xfrm>
            <a:off x="4267200" y="3352800"/>
            <a:ext cx="914400" cy="990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191000" y="363849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o-NPC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91200" y="1676400"/>
            <a:ext cx="3276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a </a:t>
            </a:r>
            <a:r>
              <a:rPr lang="en-US" sz="2000" dirty="0" smtClean="0">
                <a:solidFill>
                  <a:srgbClr val="3366FF"/>
                </a:solidFill>
              </a:rPr>
              <a:t>co-NP </a:t>
            </a:r>
            <a:r>
              <a:rPr lang="en-US" sz="2000" dirty="0" smtClean="0"/>
              <a:t>complete language belongs to </a:t>
            </a:r>
            <a:r>
              <a:rPr lang="en-US" sz="2000" dirty="0" smtClean="0">
                <a:solidFill>
                  <a:srgbClr val="3366FF"/>
                </a:solidFill>
              </a:rPr>
              <a:t>NP</a:t>
            </a:r>
            <a:r>
              <a:rPr lang="en-US" sz="2000" dirty="0" smtClean="0"/>
              <a:t> then</a:t>
            </a:r>
          </a:p>
          <a:p>
            <a:endParaRPr lang="en-US" sz="2000" dirty="0"/>
          </a:p>
          <a:p>
            <a:r>
              <a:rPr lang="en-US" sz="2000" dirty="0" smtClean="0"/>
              <a:t>        </a:t>
            </a:r>
            <a:r>
              <a:rPr lang="en-US" sz="2000" dirty="0" smtClean="0">
                <a:solidFill>
                  <a:srgbClr val="3366FF"/>
                </a:solidFill>
              </a:rPr>
              <a:t>co-NP  </a:t>
            </a:r>
            <a:r>
              <a:rPr lang="en-US" sz="2000" dirty="0" smtClean="0">
                <a:solidFill>
                  <a:srgbClr val="CC0000"/>
                </a:solidFill>
              </a:rPr>
              <a:t>⊆ </a:t>
            </a:r>
            <a:r>
              <a:rPr lang="en-US" sz="2000" dirty="0" smtClean="0">
                <a:solidFill>
                  <a:srgbClr val="3366FF"/>
                </a:solidFill>
              </a:rPr>
              <a:t>NP</a:t>
            </a:r>
            <a:r>
              <a:rPr lang="en-US" sz="2000" dirty="0" smtClean="0"/>
              <a:t> </a:t>
            </a:r>
          </a:p>
          <a:p>
            <a:r>
              <a:rPr lang="en-US" sz="2000" dirty="0">
                <a:solidFill>
                  <a:srgbClr val="3366FF"/>
                </a:solidFill>
              </a:rPr>
              <a:t> </a:t>
            </a:r>
            <a:r>
              <a:rPr lang="en-US" sz="2000" dirty="0" smtClean="0">
                <a:solidFill>
                  <a:srgbClr val="3366FF"/>
                </a:solidFill>
              </a:rPr>
              <a:t>       co-NP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accent3"/>
                </a:solidFill>
              </a:rPr>
              <a:t>=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3366FF"/>
                </a:solidFill>
              </a:rPr>
              <a:t>NP</a:t>
            </a:r>
          </a:p>
          <a:p>
            <a:endParaRPr lang="en-US" sz="2000" dirty="0"/>
          </a:p>
          <a:p>
            <a:r>
              <a:rPr lang="en-US" dirty="0" smtClean="0"/>
              <a:t>            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6019800" y="3048000"/>
            <a:ext cx="304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86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Integer factoring in NP </a:t>
            </a:r>
            <a:r>
              <a:rPr lang="en-US" sz="4400" dirty="0" smtClean="0">
                <a:solidFill>
                  <a:srgbClr val="800000"/>
                </a:solidFill>
              </a:rPr>
              <a:t>∩</a:t>
            </a:r>
            <a:r>
              <a:rPr lang="en-US" sz="4400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FACT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(N, L, U): </a:t>
            </a:r>
            <a:r>
              <a:rPr lang="en-US" sz="2800" dirty="0" smtClean="0">
                <a:solidFill>
                  <a:srgbClr val="000000"/>
                </a:solidFill>
              </a:rPr>
              <a:t>there’s a prime in </a:t>
            </a:r>
            <a:r>
              <a:rPr lang="en-US" sz="2800" dirty="0" smtClean="0">
                <a:solidFill>
                  <a:schemeClr val="accent3"/>
                </a:solidFill>
              </a:rPr>
              <a:t>[L, U]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dividing</a:t>
            </a:r>
            <a:r>
              <a:rPr lang="en-US" sz="2800" dirty="0" smtClean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C0000"/>
                </a:solidFill>
              </a:rPr>
              <a:t>FACT </a:t>
            </a:r>
            <a:r>
              <a:rPr lang="en-US" sz="2800" dirty="0" smtClean="0">
                <a:solidFill>
                  <a:srgbClr val="000000"/>
                </a:solidFill>
              </a:rPr>
              <a:t>is NP-complete  if and only if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= co-NP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681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Integer factoring in NP </a:t>
            </a:r>
            <a:r>
              <a:rPr lang="en-US" sz="4400" dirty="0">
                <a:solidFill>
                  <a:srgbClr val="800000"/>
                </a:solidFill>
              </a:rPr>
              <a:t>∩</a:t>
            </a:r>
            <a:r>
              <a:rPr lang="en-US" sz="4400" dirty="0">
                <a:solidFill>
                  <a:srgbClr val="0000FF"/>
                </a:solidFill>
              </a:rPr>
              <a:t> </a:t>
            </a:r>
            <a:r>
              <a:rPr lang="en-US" dirty="0"/>
              <a:t>co-NP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FACT </a:t>
            </a:r>
            <a:r>
              <a:rPr lang="en-US" sz="2800" dirty="0">
                <a:solidFill>
                  <a:srgbClr val="CC0000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rgbClr val="CC0000"/>
                </a:solidFill>
              </a:rPr>
              <a:t>(N, L, U): </a:t>
            </a:r>
            <a:r>
              <a:rPr lang="en-US" sz="2800" dirty="0">
                <a:solidFill>
                  <a:srgbClr val="000000"/>
                </a:solidFill>
              </a:rPr>
              <a:t>there’s a prime in </a:t>
            </a:r>
            <a:r>
              <a:rPr lang="en-US" sz="2800" dirty="0">
                <a:solidFill>
                  <a:schemeClr val="accent3"/>
                </a:solidFill>
              </a:rPr>
              <a:t>[L</a:t>
            </a:r>
            <a:r>
              <a:rPr lang="en-US" sz="2800" dirty="0" smtClean="0">
                <a:solidFill>
                  <a:schemeClr val="accent3"/>
                </a:solidFill>
              </a:rPr>
              <a:t>, U</a:t>
            </a:r>
            <a:r>
              <a:rPr lang="en-US" sz="2800" dirty="0">
                <a:solidFill>
                  <a:schemeClr val="accent3"/>
                </a:solidFill>
              </a:rPr>
              <a:t>]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dividing</a:t>
            </a:r>
            <a:r>
              <a:rPr lang="en-US" sz="2800" dirty="0">
                <a:solidFill>
                  <a:srgbClr val="CC0000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}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FACT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:  Give </a:t>
            </a:r>
            <a:r>
              <a:rPr lang="en-US" sz="2800" dirty="0" smtClean="0">
                <a:solidFill>
                  <a:schemeClr val="accent3"/>
                </a:solidFill>
              </a:rPr>
              <a:t>p</a:t>
            </a:r>
            <a:r>
              <a:rPr lang="en-US" sz="2800" dirty="0" smtClean="0"/>
              <a:t> as a certificate. The verifier checks if </a:t>
            </a:r>
            <a:r>
              <a:rPr lang="en-US" sz="2800" dirty="0" smtClean="0">
                <a:solidFill>
                  <a:srgbClr val="C32D2E"/>
                </a:solidFill>
              </a:rPr>
              <a:t>p</a:t>
            </a:r>
            <a:r>
              <a:rPr lang="en-US" sz="2800" dirty="0" smtClean="0"/>
              <a:t> is prime (AKS test),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rgbClr val="C32D2E"/>
                </a:solidFill>
              </a:rPr>
              <a:t>p </a:t>
            </a:r>
            <a:r>
              <a:rPr lang="en-US" sz="2800" dirty="0" smtClean="0">
                <a:solidFill>
                  <a:srgbClr val="CC0000"/>
                </a:solidFill>
              </a:rPr>
              <a:t>≤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p</a:t>
            </a:r>
            <a:r>
              <a:rPr lang="en-US" sz="2800" dirty="0" smtClean="0"/>
              <a:t> divides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527403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Integer factoring in NP </a:t>
            </a:r>
            <a:r>
              <a:rPr lang="en-US" sz="4400" dirty="0">
                <a:solidFill>
                  <a:srgbClr val="800000"/>
                </a:solidFill>
              </a:rPr>
              <a:t>∩</a:t>
            </a:r>
            <a:r>
              <a:rPr lang="en-US" sz="4400" dirty="0">
                <a:solidFill>
                  <a:srgbClr val="0000FF"/>
                </a:solidFill>
              </a:rPr>
              <a:t> </a:t>
            </a:r>
            <a:r>
              <a:rPr lang="en-US" dirty="0"/>
              <a:t>co-NP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FACT = </a:t>
            </a:r>
            <a:r>
              <a:rPr lang="en-US" sz="2800" dirty="0"/>
              <a:t>{</a:t>
            </a:r>
            <a:r>
              <a:rPr lang="en-US" sz="2800" dirty="0">
                <a:solidFill>
                  <a:srgbClr val="CC0000"/>
                </a:solidFill>
              </a:rPr>
              <a:t>(N, L, U): </a:t>
            </a:r>
            <a:r>
              <a:rPr lang="en-US" sz="2800" dirty="0">
                <a:solidFill>
                  <a:srgbClr val="000000"/>
                </a:solidFill>
              </a:rPr>
              <a:t>there’s a prime in </a:t>
            </a:r>
            <a:r>
              <a:rPr lang="en-US" sz="2800" dirty="0">
                <a:solidFill>
                  <a:schemeClr val="accent3"/>
                </a:solidFill>
              </a:rPr>
              <a:t>[L</a:t>
            </a:r>
            <a:r>
              <a:rPr lang="en-US" sz="2800" dirty="0" smtClean="0">
                <a:solidFill>
                  <a:schemeClr val="accent3"/>
                </a:solidFill>
              </a:rPr>
              <a:t>, U</a:t>
            </a:r>
            <a:r>
              <a:rPr lang="en-US" sz="2800" dirty="0">
                <a:solidFill>
                  <a:schemeClr val="accent3"/>
                </a:solidFill>
              </a:rPr>
              <a:t>]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dividing</a:t>
            </a:r>
            <a:r>
              <a:rPr lang="en-US" sz="2800" dirty="0">
                <a:solidFill>
                  <a:srgbClr val="CC0000"/>
                </a:solidFill>
              </a:rPr>
              <a:t> N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</a:t>
            </a:r>
            <a:r>
              <a:rPr lang="en-US" sz="2800" dirty="0" smtClean="0">
                <a:solidFill>
                  <a:schemeClr val="accent4"/>
                </a:solidFill>
              </a:rPr>
              <a:t>laim.   </a:t>
            </a:r>
            <a:r>
              <a:rPr lang="en-US" sz="2800" dirty="0" smtClean="0">
                <a:solidFill>
                  <a:srgbClr val="CC0000"/>
                </a:solidFill>
              </a:rPr>
              <a:t>FACT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∩ co-NP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FACT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: Give complete prime factorization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as a certificate. The verifier checks if none of the prime factors is in </a:t>
            </a:r>
            <a:r>
              <a:rPr lang="en-US" sz="2800" dirty="0" smtClean="0">
                <a:solidFill>
                  <a:srgbClr val="CC0000"/>
                </a:solidFill>
              </a:rPr>
              <a:t>[L, </a:t>
            </a:r>
            <a:r>
              <a:rPr lang="en-US" sz="2800" dirty="0" smtClean="0">
                <a:solidFill>
                  <a:srgbClr val="C32D2E"/>
                </a:solidFill>
              </a:rPr>
              <a:t>U]</a:t>
            </a:r>
            <a:r>
              <a:rPr lang="en-US" sz="2800" dirty="0" smtClean="0"/>
              <a:t>.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81200" y="3505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496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Integer factoring in NP </a:t>
            </a:r>
            <a:r>
              <a:rPr lang="en-US" sz="4400" dirty="0">
                <a:solidFill>
                  <a:srgbClr val="800000"/>
                </a:solidFill>
              </a:rPr>
              <a:t>∩</a:t>
            </a:r>
            <a:r>
              <a:rPr lang="en-US" sz="4400" dirty="0">
                <a:solidFill>
                  <a:srgbClr val="0000FF"/>
                </a:solidFill>
              </a:rPr>
              <a:t> </a:t>
            </a:r>
            <a:r>
              <a:rPr lang="en-US" dirty="0"/>
              <a:t>co-NP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Integer factoring.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FACT = </a:t>
            </a:r>
            <a:r>
              <a:rPr lang="en-US" sz="2800" dirty="0"/>
              <a:t>{</a:t>
            </a:r>
            <a:r>
              <a:rPr lang="en-US" sz="2800" dirty="0">
                <a:solidFill>
                  <a:srgbClr val="CC0000"/>
                </a:solidFill>
              </a:rPr>
              <a:t>(N, L, U): </a:t>
            </a:r>
            <a:r>
              <a:rPr lang="en-US" sz="2800" dirty="0">
                <a:solidFill>
                  <a:srgbClr val="000000"/>
                </a:solidFill>
              </a:rPr>
              <a:t>there’s a prime in </a:t>
            </a:r>
            <a:r>
              <a:rPr lang="en-US" sz="2800" dirty="0">
                <a:solidFill>
                  <a:schemeClr val="accent3"/>
                </a:solidFill>
              </a:rPr>
              <a:t>[L</a:t>
            </a:r>
            <a:r>
              <a:rPr lang="en-US" sz="2800" dirty="0" smtClean="0">
                <a:solidFill>
                  <a:schemeClr val="accent3"/>
                </a:solidFill>
              </a:rPr>
              <a:t>, U</a:t>
            </a:r>
            <a:r>
              <a:rPr lang="en-US" sz="2800" dirty="0">
                <a:solidFill>
                  <a:schemeClr val="accent3"/>
                </a:solidFill>
              </a:rPr>
              <a:t>]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dividing</a:t>
            </a:r>
            <a:r>
              <a:rPr lang="en-US" sz="2800" dirty="0">
                <a:solidFill>
                  <a:srgbClr val="CC0000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}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Factoring algorithm. </a:t>
            </a:r>
            <a:r>
              <a:rPr lang="en-US" sz="2800" dirty="0" smtClean="0"/>
              <a:t>Dixon’s randomized algorithm factors an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-bit number in </a:t>
            </a:r>
            <a:r>
              <a:rPr lang="en-US" sz="2800" dirty="0" err="1" smtClean="0">
                <a:solidFill>
                  <a:srgbClr val="C32D2E"/>
                </a:solidFill>
              </a:rPr>
              <a:t>exp</a:t>
            </a:r>
            <a:r>
              <a:rPr lang="en-US" sz="2800" dirty="0" smtClean="0">
                <a:solidFill>
                  <a:srgbClr val="C32D2E"/>
                </a:solidFill>
              </a:rPr>
              <a:t>(O(√n log n))</a:t>
            </a:r>
            <a:r>
              <a:rPr lang="en-US" sz="2800" dirty="0" smtClean="0"/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4023218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92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6:  NP-complete problem from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number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3"/>
                </a:solidFill>
              </a:rPr>
              <a:t>SqRootMod: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Given natural numbers </a:t>
            </a:r>
            <a:r>
              <a:rPr lang="en-IN" sz="2800" dirty="0" smtClean="0">
                <a:solidFill>
                  <a:srgbClr val="C32D2E"/>
                </a:solidFill>
              </a:rPr>
              <a:t>a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b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32D2E"/>
                </a:solidFill>
              </a:rPr>
              <a:t>c</a:t>
            </a:r>
            <a:r>
              <a:rPr lang="en-IN" sz="2800" dirty="0" smtClean="0"/>
              <a:t>, check if there exists a natural number </a:t>
            </a:r>
            <a:r>
              <a:rPr lang="en-IN" sz="2800" dirty="0" smtClean="0">
                <a:solidFill>
                  <a:srgbClr val="C32D2E"/>
                </a:solidFill>
              </a:rPr>
              <a:t>x ≤ c</a:t>
            </a:r>
            <a:r>
              <a:rPr lang="en-IN" sz="2800" dirty="0" smtClean="0"/>
              <a:t> such that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chemeClr val="accent4"/>
                </a:solidFill>
              </a:rPr>
              <a:t> </a:t>
            </a:r>
            <a:r>
              <a:rPr lang="en-IN" sz="2800" dirty="0" smtClean="0">
                <a:solidFill>
                  <a:schemeClr val="accent4"/>
                </a:solidFill>
              </a:rPr>
              <a:t>                      </a:t>
            </a:r>
            <a:r>
              <a:rPr lang="en-IN" sz="2800" dirty="0" smtClean="0">
                <a:solidFill>
                  <a:srgbClr val="C32D2E"/>
                </a:solidFill>
              </a:rPr>
              <a:t>x</a:t>
            </a:r>
            <a:r>
              <a:rPr lang="en-IN" sz="2800" baseline="30000" dirty="0" smtClean="0">
                <a:solidFill>
                  <a:srgbClr val="C32D2E"/>
                </a:solidFill>
              </a:rPr>
              <a:t>2 </a:t>
            </a:r>
            <a:r>
              <a:rPr lang="en-IN" sz="2800" dirty="0" smtClean="0">
                <a:solidFill>
                  <a:srgbClr val="C32D2E"/>
                </a:solidFill>
              </a:rPr>
              <a:t> =  a  (mod  b) .</a:t>
            </a:r>
            <a:r>
              <a:rPr lang="en-IN" sz="2800" dirty="0" smtClean="0">
                <a:solidFill>
                  <a:schemeClr val="accent4"/>
                </a:solidFill>
              </a:rPr>
              <a:t>  </a:t>
            </a:r>
          </a:p>
          <a:p>
            <a:pPr marL="82296" indent="0" algn="just">
              <a:buNone/>
            </a:pPr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 </a:t>
            </a:r>
            <a:r>
              <a:rPr lang="en-IN" sz="2800" dirty="0" smtClean="0">
                <a:solidFill>
                  <a:srgbClr val="C32D2E"/>
                </a:solidFill>
              </a:rPr>
              <a:t>SqRootMod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is NP-complete</a:t>
            </a:r>
            <a:r>
              <a:rPr lang="en-IN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Reference: </a:t>
            </a:r>
            <a:r>
              <a:rPr lang="en-IN" sz="2800" i="1" dirty="0" smtClean="0">
                <a:solidFill>
                  <a:srgbClr val="000000"/>
                </a:solidFill>
              </a:rPr>
              <a:t>“NP-complete decision problems for quadratic polynomials”</a:t>
            </a:r>
            <a:r>
              <a:rPr lang="en-IN" sz="2800" dirty="0" smtClean="0">
                <a:solidFill>
                  <a:srgbClr val="000000"/>
                </a:solidFill>
              </a:rPr>
              <a:t>   by Manders and Adleman.</a:t>
            </a:r>
          </a:p>
        </p:txBody>
      </p:sp>
    </p:spTree>
    <p:extLst>
      <p:ext uri="{BB962C8B-B14F-4D97-AF65-F5344CB8AC3E}">
        <p14:creationId xmlns:p14="http://schemas.microsoft.com/office/powerpoint/2010/main" val="68390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51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 rot="19811939">
            <a:off x="6394794" y="45327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7025815" y="45376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35872" y="57202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26272" y="48820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645472" y="48820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188272" y="59604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6248400" y="3505200"/>
            <a:ext cx="2286000" cy="3124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86600" y="3886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8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</a:t>
            </a:r>
            <a:r>
              <a:rPr lang="en-US" sz="2800" dirty="0" smtClean="0">
                <a:solidFill>
                  <a:srgbClr val="CC0000"/>
                </a:solidFill>
              </a:rPr>
              <a:t>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/>
              <a:t> time,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&gt; 0</a:t>
            </a:r>
            <a:r>
              <a:rPr lang="en-US" sz="2800" dirty="0" smtClean="0"/>
              <a:t> is </a:t>
            </a:r>
            <a:r>
              <a:rPr lang="en-US" sz="2800" u="sng" dirty="0" smtClean="0"/>
              <a:t>some fixed constant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60960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other words,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/>
              <a:t>cannot be made arbitrarily close to </a:t>
            </a:r>
            <a:r>
              <a:rPr lang="en-US" dirty="0" smtClean="0">
                <a:solidFill>
                  <a:srgbClr val="C32D2E"/>
                </a:solidFill>
              </a:rPr>
              <a:t>0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590800" y="5715000"/>
            <a:ext cx="228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56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</a:t>
            </a:r>
            <a:r>
              <a:rPr lang="en-US" sz="2800" dirty="0" smtClean="0">
                <a:solidFill>
                  <a:srgbClr val="CC0000"/>
                </a:solidFill>
              </a:rPr>
              <a:t>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/>
              <a:t> time,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&gt; 0</a:t>
            </a:r>
            <a:r>
              <a:rPr lang="en-US" sz="2800" dirty="0" smtClean="0"/>
              <a:t> is some fixed constant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5867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ETH          </a:t>
            </a:r>
            <a:r>
              <a:rPr lang="en-US" sz="2000" dirty="0" smtClean="0">
                <a:solidFill>
                  <a:srgbClr val="3366FF"/>
                </a:solidFill>
              </a:rPr>
              <a:t>P ≠ NP</a:t>
            </a:r>
            <a:endParaRPr lang="en-US" sz="2000" dirty="0">
              <a:solidFill>
                <a:srgbClr val="3366FF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886200" y="6019800"/>
            <a:ext cx="2286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06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3137" y="267955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58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9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</p:txBody>
      </p:sp>
    </p:spTree>
    <p:extLst>
      <p:ext uri="{BB962C8B-B14F-4D97-AF65-F5344CB8AC3E}">
        <p14:creationId xmlns:p14="http://schemas.microsoft.com/office/powerpoint/2010/main" val="1767066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94170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  <p:cxnSp>
        <p:nvCxnSpPr>
          <p:cNvPr id="7" name="Elbow Connector 6"/>
          <p:cNvCxnSpPr/>
          <p:nvPr/>
        </p:nvCxnSpPr>
        <p:spPr>
          <a:xfrm>
            <a:off x="2362200" y="4648200"/>
            <a:ext cx="685800" cy="5334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5040868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T</a:t>
            </a:r>
            <a:r>
              <a:rPr lang="en-IN" sz="2400" dirty="0" smtClean="0"/>
              <a:t> time on </a:t>
            </a:r>
            <a:r>
              <a:rPr lang="en-IN" sz="2400" dirty="0">
                <a:solidFill>
                  <a:srgbClr val="CC0000"/>
                </a:solidFill>
              </a:rPr>
              <a:t>x</a:t>
            </a:r>
            <a:r>
              <a:rPr lang="en-IN" sz="2400" dirty="0"/>
              <a:t> </a:t>
            </a:r>
            <a:r>
              <a:rPr lang="en-IN" sz="2400" dirty="0" smtClean="0"/>
              <a:t>then </a:t>
            </a:r>
            <a:r>
              <a:rPr lang="en-IN" sz="2400" dirty="0" smtClean="0">
                <a:solidFill>
                  <a:srgbClr val="CC0000"/>
                </a:solidFill>
              </a:rPr>
              <a:t>U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O(T log T) </a:t>
            </a:r>
            <a:r>
              <a:rPr lang="en-IN" sz="2400" dirty="0" smtClean="0"/>
              <a:t>time to simulate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on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681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IN" sz="2800" baseline="-250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Every string represents some TM,  and every TM can be represented by </a:t>
            </a:r>
            <a:r>
              <a:rPr lang="en-IN" sz="2800" u="sng" dirty="0" smtClean="0"/>
              <a:t>infinitely many </a:t>
            </a:r>
            <a:r>
              <a:rPr lang="en-IN" sz="2800" dirty="0" smtClean="0"/>
              <a:t>strings.</a:t>
            </a:r>
          </a:p>
        </p:txBody>
      </p:sp>
    </p:spTree>
    <p:extLst>
      <p:ext uri="{BB962C8B-B14F-4D97-AF65-F5344CB8AC3E}">
        <p14:creationId xmlns:p14="http://schemas.microsoft.com/office/powerpoint/2010/main" val="304601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</a:t>
            </a:r>
            <a:r>
              <a:rPr lang="en-US" dirty="0"/>
              <a:t>7</a:t>
            </a:r>
            <a:r>
              <a:rPr lang="en-US" dirty="0" smtClean="0"/>
              <a:t>:  NP-complete problem from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number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3"/>
                </a:solidFill>
              </a:rPr>
              <a:t>IntFact`: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Given natural numbers </a:t>
            </a:r>
            <a:r>
              <a:rPr lang="en-IN" sz="2800" dirty="0">
                <a:solidFill>
                  <a:srgbClr val="C32D2E"/>
                </a:solidFill>
              </a:rPr>
              <a:t>L</a:t>
            </a:r>
            <a:r>
              <a:rPr lang="en-IN" sz="2800" dirty="0" smtClean="0"/>
              <a:t>, </a:t>
            </a:r>
            <a:r>
              <a:rPr lang="en-IN" sz="2800" dirty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and </a:t>
            </a:r>
            <a:r>
              <a:rPr lang="en-IN" sz="2800" dirty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, check if there exists a natural number </a:t>
            </a:r>
            <a:r>
              <a:rPr lang="en-IN" sz="2800" dirty="0" smtClean="0">
                <a:solidFill>
                  <a:srgbClr val="C32D2E"/>
                </a:solidFill>
              </a:rPr>
              <a:t>d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[L,</a:t>
            </a:r>
            <a:r>
              <a:rPr lang="en-IN" sz="2800" dirty="0">
                <a:solidFill>
                  <a:srgbClr val="C32D2E"/>
                </a:solidFill>
              </a:rPr>
              <a:t>U</a:t>
            </a:r>
            <a:r>
              <a:rPr lang="en-IN" sz="2800" dirty="0" smtClean="0">
                <a:solidFill>
                  <a:srgbClr val="C32D2E"/>
                </a:solidFill>
              </a:rPr>
              <a:t>]</a:t>
            </a:r>
            <a:r>
              <a:rPr lang="en-IN" sz="2800" dirty="0" smtClean="0"/>
              <a:t> such that </a:t>
            </a:r>
            <a:r>
              <a:rPr lang="en-IN" sz="2800" dirty="0" smtClean="0">
                <a:solidFill>
                  <a:schemeClr val="accent3"/>
                </a:solidFill>
              </a:rPr>
              <a:t>d</a:t>
            </a:r>
            <a:r>
              <a:rPr lang="en-IN" sz="2800" dirty="0" smtClean="0"/>
              <a:t> divides </a:t>
            </a:r>
            <a:r>
              <a:rPr lang="en-IN" sz="2800" dirty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.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</a:t>
            </a:r>
            <a:r>
              <a:rPr lang="en-IN" sz="2800" dirty="0" smtClean="0">
                <a:solidFill>
                  <a:schemeClr val="accent3"/>
                </a:solidFill>
              </a:rPr>
              <a:t>IntFact</a:t>
            </a:r>
            <a:r>
              <a:rPr lang="en-IN" sz="2800" dirty="0">
                <a:solidFill>
                  <a:schemeClr val="accent3"/>
                </a:solidFill>
              </a:rPr>
              <a:t>`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is NP-hard under randomized reduction</a:t>
            </a:r>
            <a:r>
              <a:rPr lang="en-IN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Reference: </a:t>
            </a:r>
            <a:r>
              <a:rPr lang="en-IN" sz="2800" i="1" dirty="0" smtClean="0">
                <a:solidFill>
                  <a:srgbClr val="000000"/>
                </a:solidFill>
              </a:rPr>
              <a:t>https://cstheory.stackexchange.com/questions/4769/an-np-complete-variant-of-factoring/4785</a:t>
            </a:r>
            <a:endParaRPr lang="en-IN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13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3810000"/>
            <a:ext cx="5257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- An application of </a:t>
            </a:r>
            <a:r>
              <a:rPr lang="en-US" sz="2200" dirty="0" err="1" smtClean="0">
                <a:solidFill>
                  <a:schemeClr val="tx2"/>
                </a:solidFill>
              </a:rPr>
              <a:t>Diagonalization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58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</a:t>
            </a:r>
            <a:r>
              <a:rPr lang="en-IN" sz="2800" u="sng" dirty="0" smtClean="0"/>
              <a:t>time-constructible</a:t>
            </a:r>
            <a:r>
              <a:rPr lang="en-IN" sz="2800" dirty="0" smtClean="0"/>
              <a:t>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marL="82296" indent="0" algn="just">
              <a:buNone/>
            </a:pPr>
            <a:endParaRPr lang="en-IN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20529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e.g.  f(n) = n,  g(n) = n</a:t>
            </a:r>
            <a:r>
              <a:rPr lang="en-US" sz="2400" baseline="30000" dirty="0"/>
              <a:t>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8235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831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3281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Task:</a:t>
            </a:r>
            <a:r>
              <a:rPr lang="en-IN" sz="2800" dirty="0" smtClean="0"/>
              <a:t>  Show that there’s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decided by a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TM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 with time complexity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/>
              <a:t>s.t., any TM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cannot decide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751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  <a:endParaRPr lang="en-IN" sz="28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705280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</p:txBody>
      </p:sp>
    </p:spTree>
    <p:extLst>
      <p:ext uri="{BB962C8B-B14F-4D97-AF65-F5344CB8AC3E}">
        <p14:creationId xmlns:p14="http://schemas.microsoft.com/office/powerpoint/2010/main" val="412841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943600" y="42672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24600" y="3657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</a:t>
            </a:r>
            <a:r>
              <a:rPr lang="en-US" dirty="0" smtClean="0"/>
              <a:t>’s time steps not </a:t>
            </a:r>
            <a:r>
              <a:rPr lang="en-US" dirty="0" err="1" smtClean="0">
                <a:solidFill>
                  <a:srgbClr val="C32D2E"/>
                </a:solidFill>
              </a:rPr>
              <a:t>M</a:t>
            </a:r>
            <a:r>
              <a:rPr lang="en-US" baseline="-25000" dirty="0" err="1" smtClean="0">
                <a:solidFill>
                  <a:srgbClr val="C32D2E"/>
                </a:solidFill>
              </a:rPr>
              <a:t>x</a:t>
            </a:r>
            <a:r>
              <a:rPr lang="en-US" dirty="0" err="1" smtClean="0"/>
              <a:t>’s</a:t>
            </a:r>
            <a:r>
              <a:rPr lang="en-US" dirty="0" smtClean="0"/>
              <a:t> time steps.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067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51278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             </a:t>
            </a:r>
            <a:r>
              <a:rPr lang="en-IN" sz="2800" dirty="0" smtClean="0">
                <a:solidFill>
                  <a:srgbClr val="000000"/>
                </a:solidFill>
              </a:rPr>
              <a:t>b.  otherwise, output </a:t>
            </a:r>
            <a:r>
              <a:rPr lang="en-IN" sz="2800" dirty="0" smtClean="0">
                <a:solidFill>
                  <a:srgbClr val="CC0000"/>
                </a:solidFill>
              </a:rPr>
              <a:t>1.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759233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43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/>
              <a:t> </a:t>
            </a:r>
            <a:r>
              <a:rPr lang="en-IN" sz="2800" dirty="0" smtClean="0"/>
              <a:t>  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runs 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/>
              <a:t>time as </a:t>
            </a:r>
            <a:r>
              <a:rPr lang="en-IN" sz="2800" dirty="0" smtClean="0">
                <a:solidFill>
                  <a:srgbClr val="CC0000"/>
                </a:solidFill>
              </a:rPr>
              <a:t>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is time-constructible.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97411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 smtClean="0">
                <a:solidFill>
                  <a:schemeClr val="accent4"/>
                </a:solidFill>
              </a:rPr>
              <a:t>Claim.</a:t>
            </a:r>
            <a:r>
              <a:rPr lang="en-IN" sz="2800" dirty="0" smtClean="0"/>
              <a:t>  There’s no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running 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that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/>
              <a:t> </a:t>
            </a:r>
            <a:r>
              <a:rPr lang="en-IN" sz="2800" dirty="0" smtClean="0"/>
              <a:t>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(the language accepted by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).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468483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3430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143000" y="41910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19200" y="46482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32D2E"/>
                </a:solidFill>
              </a:rPr>
              <a:t>c</a:t>
            </a:r>
            <a:r>
              <a:rPr lang="en-US" sz="2000" dirty="0" smtClean="0"/>
              <a:t> is a constant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37143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1233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>
                <a:solidFill>
                  <a:srgbClr val="C32D2E"/>
                </a:solidFill>
              </a:rPr>
              <a:t>(x</a:t>
            </a:r>
            <a:r>
              <a:rPr lang="en-IN" sz="2400" dirty="0" smtClean="0">
                <a:solidFill>
                  <a:srgbClr val="C32D2E"/>
                </a:solidFill>
              </a:rPr>
              <a:t>) = b</a:t>
            </a:r>
          </a:p>
        </p:txBody>
      </p:sp>
    </p:spTree>
    <p:extLst>
      <p:ext uri="{BB962C8B-B14F-4D97-AF65-F5344CB8AC3E}">
        <p14:creationId xmlns:p14="http://schemas.microsoft.com/office/powerpoint/2010/main" val="2354615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</a:t>
            </a:r>
          </a:p>
        </p:txBody>
      </p:sp>
    </p:spTree>
    <p:extLst>
      <p:ext uri="{BB962C8B-B14F-4D97-AF65-F5344CB8AC3E}">
        <p14:creationId xmlns:p14="http://schemas.microsoft.com/office/powerpoint/2010/main" val="4171442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</p:spTree>
    <p:extLst>
      <p:ext uri="{BB962C8B-B14F-4D97-AF65-F5344CB8AC3E}">
        <p14:creationId xmlns:p14="http://schemas.microsoft.com/office/powerpoint/2010/main" val="2005513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315200" y="5867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86600" y="63362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c</a:t>
            </a:r>
            <a:r>
              <a:rPr lang="en-US" dirty="0" smtClean="0">
                <a:solidFill>
                  <a:srgbClr val="CC0000"/>
                </a:solidFill>
              </a:rPr>
              <a:t>’</a:t>
            </a:r>
            <a:r>
              <a:rPr lang="en-US" dirty="0" smtClean="0"/>
              <a:t> is a constant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23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(</a:t>
            </a:r>
            <a:r>
              <a:rPr lang="en-IN" sz="2400" dirty="0">
                <a:solidFill>
                  <a:srgbClr val="000000"/>
                </a:solidFill>
              </a:rPr>
              <a:t>as </a:t>
            </a:r>
            <a:r>
              <a:rPr lang="en-IN" sz="2400" dirty="0">
                <a:solidFill>
                  <a:srgbClr val="CC0000"/>
                </a:solidFill>
              </a:rPr>
              <a:t>c’.c. |x|. log |x| </a:t>
            </a:r>
            <a:r>
              <a:rPr lang="en-IN" sz="2400" dirty="0" smtClean="0">
                <a:solidFill>
                  <a:srgbClr val="CC0000"/>
                </a:solidFill>
              </a:rPr>
              <a:t> &lt;  |x|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for </a:t>
            </a:r>
            <a:r>
              <a:rPr lang="en-IN" sz="2400" u="sng" dirty="0" smtClean="0">
                <a:solidFill>
                  <a:srgbClr val="000000"/>
                </a:solidFill>
              </a:rPr>
              <a:t>sufficiently large</a:t>
            </a:r>
            <a:r>
              <a:rPr lang="en-IN" sz="2400" dirty="0" smtClean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0456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endCxn id="6" idx="1"/>
          </p:cNvCxnSpPr>
          <p:nvPr/>
        </p:nvCxnSpPr>
        <p:spPr>
          <a:xfrm>
            <a:off x="1981200" y="5562600"/>
            <a:ext cx="1828800" cy="7905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10000" y="61530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Will be called an </a:t>
            </a:r>
            <a:r>
              <a:rPr lang="en-US" sz="2000" u="sng" dirty="0" smtClean="0"/>
              <a:t>Oracle</a:t>
            </a:r>
            <a:r>
              <a:rPr lang="en-US" sz="2000" dirty="0" smtClean="0"/>
              <a:t> later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4985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And </a:t>
            </a:r>
            <a:r>
              <a:rPr lang="en-IN" sz="2400" dirty="0" smtClean="0">
                <a:solidFill>
                  <a:srgbClr val="CC0000"/>
                </a:solidFill>
              </a:rPr>
              <a:t>D</a:t>
            </a:r>
            <a:r>
              <a:rPr lang="en-IN" sz="2400" dirty="0" smtClean="0">
                <a:solidFill>
                  <a:srgbClr val="000000"/>
                </a:solidFill>
              </a:rPr>
              <a:t> outputs the opposite of what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 outputs. </a:t>
            </a:r>
          </a:p>
        </p:txBody>
      </p:sp>
    </p:spTree>
    <p:extLst>
      <p:ext uri="{BB962C8B-B14F-4D97-AF65-F5344CB8AC3E}">
        <p14:creationId xmlns:p14="http://schemas.microsoft.com/office/powerpoint/2010/main" val="3714567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8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>
                <a:solidFill>
                  <a:srgbClr val="C32D2E"/>
                </a:solidFill>
              </a:rPr>
              <a:t>M(x)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</a:p>
          <a:p>
            <a:pPr marL="356616" lvl="1" indent="0" algn="just">
              <a:buNone/>
            </a:pPr>
            <a:endParaRPr lang="en-IN" sz="2400" dirty="0">
              <a:solidFill>
                <a:srgbClr val="C32D2E"/>
              </a:solidFill>
            </a:endParaRPr>
          </a:p>
          <a:p>
            <a:pPr marL="356616" lvl="1" indent="0" algn="just">
              <a:buNone/>
            </a:pPr>
            <a:r>
              <a:rPr lang="en-IN" sz="2400" dirty="0" smtClean="0">
                <a:solidFill>
                  <a:srgbClr val="C32D2E"/>
                </a:solidFill>
              </a:rPr>
              <a:t>          </a:t>
            </a:r>
            <a:r>
              <a:rPr lang="en-IN" sz="2400" dirty="0" smtClean="0">
                <a:solidFill>
                  <a:srgbClr val="000000"/>
                </a:solidFill>
              </a:rPr>
              <a:t>Contradiction!</a:t>
            </a:r>
            <a:r>
              <a:rPr lang="en-IN" sz="2400" dirty="0" smtClean="0">
                <a:solidFill>
                  <a:srgbClr val="C32D2E"/>
                </a:solidFill>
              </a:rPr>
              <a:t>   M </a:t>
            </a:r>
            <a:r>
              <a:rPr lang="en-IN" sz="2400" dirty="0" smtClean="0">
                <a:solidFill>
                  <a:srgbClr val="000000"/>
                </a:solidFill>
              </a:rPr>
              <a:t>does not decide</a:t>
            </a:r>
            <a:r>
              <a:rPr lang="en-IN" sz="2400" dirty="0" smtClean="0">
                <a:solidFill>
                  <a:srgbClr val="C32D2E"/>
                </a:solidFill>
              </a:rPr>
              <a:t> L.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37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Similar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0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Are there natural problems that take </a:t>
            </a:r>
            <a:r>
              <a:rPr lang="en-IN" sz="2800" dirty="0" smtClean="0">
                <a:solidFill>
                  <a:srgbClr val="C32D2E"/>
                </a:solidFill>
              </a:rPr>
              <a:t>Ω(n</a:t>
            </a:r>
            <a:r>
              <a:rPr lang="en-IN" sz="2800" baseline="30000" dirty="0" smtClean="0">
                <a:solidFill>
                  <a:srgbClr val="C32D2E"/>
                </a:solidFill>
              </a:rPr>
              <a:t>2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 time?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821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Are there natural problems that take </a:t>
            </a:r>
            <a:r>
              <a:rPr lang="en-IN" sz="2800" dirty="0" smtClean="0">
                <a:solidFill>
                  <a:srgbClr val="C32D2E"/>
                </a:solidFill>
              </a:rPr>
              <a:t>Ω(n</a:t>
            </a:r>
            <a:r>
              <a:rPr lang="en-IN" sz="2800" baseline="30000" dirty="0" smtClean="0">
                <a:solidFill>
                  <a:srgbClr val="C32D2E"/>
                </a:solidFill>
              </a:rPr>
              <a:t>2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 time?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3SUM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Given a list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 numbers in the list that sum to zero.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321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Are there natural problems that take </a:t>
            </a:r>
            <a:r>
              <a:rPr lang="en-IN" sz="2800" dirty="0" smtClean="0">
                <a:solidFill>
                  <a:srgbClr val="C32D2E"/>
                </a:solidFill>
              </a:rPr>
              <a:t>Ω(n</a:t>
            </a:r>
            <a:r>
              <a:rPr lang="en-IN" sz="2800" baseline="30000" dirty="0" smtClean="0">
                <a:solidFill>
                  <a:srgbClr val="C32D2E"/>
                </a:solidFill>
              </a:rPr>
              <a:t>2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 time?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3SUM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Given a list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 numbers in the list that sum to zero.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Conjecture.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b="1" i="1" dirty="0" smtClean="0"/>
              <a:t>No</a:t>
            </a:r>
            <a:r>
              <a:rPr lang="en-IN" sz="2800" dirty="0" smtClean="0"/>
              <a:t> algorithm solves </a:t>
            </a:r>
            <a:r>
              <a:rPr lang="en-IN" sz="2800" dirty="0" smtClean="0">
                <a:solidFill>
                  <a:srgbClr val="CC0000"/>
                </a:solidFill>
              </a:rPr>
              <a:t>3SUM </a:t>
            </a:r>
            <a:r>
              <a:rPr lang="en-IN" sz="2800" dirty="0" smtClean="0">
                <a:solidFill>
                  <a:srgbClr val="000000"/>
                </a:solidFill>
              </a:rPr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2-ε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>
                <a:solidFill>
                  <a:srgbClr val="000000"/>
                </a:solidFill>
              </a:rPr>
              <a:t>time for some </a:t>
            </a:r>
            <a:r>
              <a:rPr lang="en-IN" sz="2800" dirty="0" smtClean="0">
                <a:solidFill>
                  <a:srgbClr val="CC0000"/>
                </a:solidFill>
              </a:rPr>
              <a:t>ε&gt; 0.  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130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Are there natural problems that take </a:t>
            </a:r>
            <a:r>
              <a:rPr lang="en-IN" sz="2800" dirty="0" smtClean="0">
                <a:solidFill>
                  <a:srgbClr val="C32D2E"/>
                </a:solidFill>
              </a:rPr>
              <a:t>Ω(n</a:t>
            </a:r>
            <a:r>
              <a:rPr lang="en-IN" sz="2800" baseline="30000" dirty="0" smtClean="0">
                <a:solidFill>
                  <a:srgbClr val="C32D2E"/>
                </a:solidFill>
              </a:rPr>
              <a:t>2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 time?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3SUM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Given a list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 numbers in the list that sum to zero.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Conjecture.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b="1" i="1" dirty="0" smtClean="0"/>
              <a:t>No</a:t>
            </a:r>
            <a:r>
              <a:rPr lang="en-IN" sz="2800" dirty="0" smtClean="0"/>
              <a:t> algorithm solves </a:t>
            </a:r>
            <a:r>
              <a:rPr lang="en-IN" sz="2800" dirty="0" smtClean="0">
                <a:solidFill>
                  <a:srgbClr val="CC0000"/>
                </a:solidFill>
              </a:rPr>
              <a:t>3SUM </a:t>
            </a:r>
            <a:r>
              <a:rPr lang="en-IN" sz="2800" dirty="0" smtClean="0">
                <a:solidFill>
                  <a:srgbClr val="000000"/>
                </a:solidFill>
              </a:rPr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2-ε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>
                <a:solidFill>
                  <a:srgbClr val="000000"/>
                </a:solidFill>
              </a:rPr>
              <a:t>time for some </a:t>
            </a:r>
            <a:r>
              <a:rPr lang="en-IN" sz="2800" dirty="0" smtClean="0">
                <a:solidFill>
                  <a:srgbClr val="CC0000"/>
                </a:solidFill>
              </a:rPr>
              <a:t>ε&gt; 0.   </a:t>
            </a: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kSUM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>
                <a:solidFill>
                  <a:srgbClr val="CC0000"/>
                </a:solidFill>
              </a:rPr>
              <a:t>  </a:t>
            </a:r>
            <a:r>
              <a:rPr lang="en-US" sz="2800" dirty="0"/>
              <a:t>Given a list of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</a:t>
            </a:r>
            <a:r>
              <a:rPr lang="en-US" sz="2800" dirty="0"/>
              <a:t>numbers in the list that sum to zero.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endParaRPr lang="en-IN" sz="2800" dirty="0" smtClean="0">
              <a:solidFill>
                <a:srgbClr val="CC0000"/>
              </a:solidFill>
            </a:endParaRP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52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Are there natural problems that take </a:t>
            </a:r>
            <a:r>
              <a:rPr lang="en-IN" sz="2800" dirty="0" smtClean="0">
                <a:solidFill>
                  <a:srgbClr val="C32D2E"/>
                </a:solidFill>
              </a:rPr>
              <a:t>Ω(n</a:t>
            </a:r>
            <a:r>
              <a:rPr lang="en-IN" sz="2800" baseline="30000" dirty="0" smtClean="0">
                <a:solidFill>
                  <a:srgbClr val="C32D2E"/>
                </a:solidFill>
              </a:rPr>
              <a:t>2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 time?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3SUM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Given a list of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 numbers in the list that sum to zero.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Conjecture.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b="1" i="1" dirty="0" smtClean="0"/>
              <a:t>No</a:t>
            </a:r>
            <a:r>
              <a:rPr lang="en-IN" sz="2800" dirty="0" smtClean="0"/>
              <a:t> algorithm solves </a:t>
            </a:r>
            <a:r>
              <a:rPr lang="en-IN" sz="2800" dirty="0" smtClean="0">
                <a:solidFill>
                  <a:srgbClr val="CC0000"/>
                </a:solidFill>
              </a:rPr>
              <a:t>3SUM </a:t>
            </a:r>
            <a:r>
              <a:rPr lang="en-IN" sz="2800" dirty="0" smtClean="0">
                <a:solidFill>
                  <a:srgbClr val="000000"/>
                </a:solidFill>
              </a:rPr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2-ε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>
                <a:solidFill>
                  <a:srgbClr val="000000"/>
                </a:solidFill>
              </a:rPr>
              <a:t>time for some </a:t>
            </a:r>
            <a:r>
              <a:rPr lang="en-IN" sz="2800" dirty="0" smtClean="0">
                <a:solidFill>
                  <a:srgbClr val="CC0000"/>
                </a:solidFill>
              </a:rPr>
              <a:t>ε&gt; 0.   </a:t>
            </a:r>
          </a:p>
          <a:p>
            <a:pPr algn="just"/>
            <a:r>
              <a:rPr lang="en-IN" sz="2800" dirty="0" smtClean="0">
                <a:solidFill>
                  <a:srgbClr val="C32D2E"/>
                </a:solidFill>
              </a:rPr>
              <a:t>kSUM</a:t>
            </a:r>
            <a:r>
              <a:rPr lang="en-IN" sz="2800" dirty="0">
                <a:solidFill>
                  <a:srgbClr val="C32D2E"/>
                </a:solidFill>
              </a:rPr>
              <a:t>:</a:t>
            </a:r>
            <a:r>
              <a:rPr lang="en-IN" sz="2800" dirty="0">
                <a:solidFill>
                  <a:srgbClr val="CC0000"/>
                </a:solidFill>
              </a:rPr>
              <a:t>  </a:t>
            </a:r>
            <a:r>
              <a:rPr lang="en-US" sz="2800" dirty="0"/>
              <a:t>Given a list of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numbers, check if there exists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/>
              <a:t> </a:t>
            </a:r>
            <a:r>
              <a:rPr lang="en-US" sz="2800" dirty="0"/>
              <a:t>numbers in the list that sum to zero.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endParaRPr lang="en-IN" sz="2800" dirty="0" smtClean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 </a:t>
            </a:r>
            <a:r>
              <a:rPr lang="en-IN" sz="2800" i="1" dirty="0" smtClean="0">
                <a:solidFill>
                  <a:srgbClr val="660066"/>
                </a:solidFill>
              </a:rPr>
              <a:t>(Patrascu &amp; Williams)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ETH </a:t>
            </a:r>
            <a:r>
              <a:rPr lang="en-IN" sz="2800" dirty="0" smtClean="0"/>
              <a:t>implies </a:t>
            </a:r>
            <a:r>
              <a:rPr lang="en-IN" sz="2800" dirty="0" smtClean="0">
                <a:solidFill>
                  <a:srgbClr val="CC0000"/>
                </a:solidFill>
              </a:rPr>
              <a:t>kSUM</a:t>
            </a:r>
            <a:r>
              <a:rPr lang="en-IN" sz="2800" dirty="0" smtClean="0">
                <a:solidFill>
                  <a:srgbClr val="000000"/>
                </a:solidFill>
              </a:rPr>
              <a:t> requires </a:t>
            </a:r>
            <a:r>
              <a:rPr lang="en-IN" sz="2800" dirty="0" smtClean="0">
                <a:solidFill>
                  <a:srgbClr val="CC0000"/>
                </a:solidFill>
              </a:rPr>
              <a:t>n</a:t>
            </a:r>
            <a:r>
              <a:rPr lang="en-IN" sz="2800" baseline="30000" dirty="0" smtClean="0">
                <a:solidFill>
                  <a:srgbClr val="C32D2E"/>
                </a:solidFill>
              </a:rPr>
              <a:t>Ω(k)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time.</a:t>
            </a:r>
            <a:endParaRPr lang="en-IN" sz="2400" dirty="0">
              <a:solidFill>
                <a:srgbClr val="000000"/>
              </a:solidFill>
            </a:endParaRP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85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0" y="6153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Karp reducible  implies  Cook reducible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1356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81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rgbClr val="990033"/>
                </a:solidFill>
              </a:rPr>
              <a:t>Note: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 is </a:t>
            </a:r>
            <a:r>
              <a:rPr lang="en-US" sz="2800" b="1" i="1" u="sng" dirty="0" smtClean="0"/>
              <a:t>not</a:t>
            </a:r>
            <a:r>
              <a:rPr lang="en-US" sz="2800" dirty="0" smtClean="0"/>
              <a:t> complement of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Every language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is in both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7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6245</TotalTime>
  <Words>5817</Words>
  <Application>Microsoft Macintosh PowerPoint</Application>
  <PresentationFormat>On-screen Show (4:3)</PresentationFormat>
  <Paragraphs>482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Solstice</vt:lpstr>
      <vt:lpstr>Computational Complexity Theory</vt:lpstr>
      <vt:lpstr>Recap: Search versus Decision for NP</vt:lpstr>
      <vt:lpstr>Example 6:  NP-complete problem from                   number theory</vt:lpstr>
      <vt:lpstr>Example 7:  NP-complete problem from                   number theory</vt:lpstr>
      <vt:lpstr>Two types of poly-time reductions</vt:lpstr>
      <vt:lpstr>Two types of poly-time reductions</vt:lpstr>
      <vt:lpstr>Two types of poly-time reductions</vt:lpstr>
      <vt:lpstr>Class co-NP</vt:lpstr>
      <vt:lpstr>Class co-NP</vt:lpstr>
      <vt:lpstr>Class co-NP</vt:lpstr>
      <vt:lpstr>Class co-NP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co-NP-completeness</vt:lpstr>
      <vt:lpstr>co-NP-completeness</vt:lpstr>
      <vt:lpstr>co-NP-completeness</vt:lpstr>
      <vt:lpstr>co-NP-completeness</vt:lpstr>
      <vt:lpstr>co-NP-completeness</vt:lpstr>
      <vt:lpstr>co-NP-completeness</vt:lpstr>
      <vt:lpstr>The diagram again</vt:lpstr>
      <vt:lpstr>Integer factoring in NP ∩ co-NP</vt:lpstr>
      <vt:lpstr>Integer factoring in NP ∩ co-NP</vt:lpstr>
      <vt:lpstr>Integer factoring in NP ∩ co-NP</vt:lpstr>
      <vt:lpstr>Integer factoring in NP ∩ co-NP</vt:lpstr>
      <vt:lpstr>Class EXP</vt:lpstr>
      <vt:lpstr>Class EXP</vt:lpstr>
      <vt:lpstr>Class EXP</vt:lpstr>
      <vt:lpstr>Class EXP</vt:lpstr>
      <vt:lpstr>Class EXP</vt:lpstr>
      <vt:lpstr>Diagonalization</vt:lpstr>
      <vt:lpstr>Diagonalization</vt:lpstr>
      <vt:lpstr>Diagonalization</vt:lpstr>
      <vt:lpstr>Diagonalization</vt:lpstr>
      <vt:lpstr>Diagonalization</vt:lpstr>
      <vt:lpstr>Diagonalization</vt:lpstr>
      <vt:lpstr>Time Hierarchy Theorem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896</cp:revision>
  <dcterms:created xsi:type="dcterms:W3CDTF">2013-06-25T04:38:04Z</dcterms:created>
  <dcterms:modified xsi:type="dcterms:W3CDTF">2018-08-29T10:04:02Z</dcterms:modified>
</cp:coreProperties>
</file>