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50"/>
  </p:notesMasterIdLst>
  <p:sldIdLst>
    <p:sldId id="256" r:id="rId2"/>
    <p:sldId id="857" r:id="rId3"/>
    <p:sldId id="880" r:id="rId4"/>
    <p:sldId id="956" r:id="rId5"/>
    <p:sldId id="957" r:id="rId6"/>
    <p:sldId id="958" r:id="rId7"/>
    <p:sldId id="959" r:id="rId8"/>
    <p:sldId id="960" r:id="rId9"/>
    <p:sldId id="961" r:id="rId10"/>
    <p:sldId id="962" r:id="rId11"/>
    <p:sldId id="963" r:id="rId12"/>
    <p:sldId id="964" r:id="rId13"/>
    <p:sldId id="965" r:id="rId14"/>
    <p:sldId id="966" r:id="rId15"/>
    <p:sldId id="967" r:id="rId16"/>
    <p:sldId id="968" r:id="rId17"/>
    <p:sldId id="969" r:id="rId18"/>
    <p:sldId id="970" r:id="rId19"/>
    <p:sldId id="971" r:id="rId20"/>
    <p:sldId id="972" r:id="rId21"/>
    <p:sldId id="973" r:id="rId22"/>
    <p:sldId id="974" r:id="rId23"/>
    <p:sldId id="975" r:id="rId24"/>
    <p:sldId id="976" r:id="rId25"/>
    <p:sldId id="977" r:id="rId26"/>
    <p:sldId id="978" r:id="rId27"/>
    <p:sldId id="979" r:id="rId28"/>
    <p:sldId id="980" r:id="rId29"/>
    <p:sldId id="981" r:id="rId30"/>
    <p:sldId id="982" r:id="rId31"/>
    <p:sldId id="983" r:id="rId32"/>
    <p:sldId id="984" r:id="rId33"/>
    <p:sldId id="985" r:id="rId34"/>
    <p:sldId id="986" r:id="rId35"/>
    <p:sldId id="987" r:id="rId36"/>
    <p:sldId id="988" r:id="rId37"/>
    <p:sldId id="989" r:id="rId38"/>
    <p:sldId id="990" r:id="rId39"/>
    <p:sldId id="891" r:id="rId40"/>
    <p:sldId id="917" r:id="rId41"/>
    <p:sldId id="918" r:id="rId42"/>
    <p:sldId id="955" r:id="rId43"/>
    <p:sldId id="919" r:id="rId44"/>
    <p:sldId id="920" r:id="rId45"/>
    <p:sldId id="921" r:id="rId46"/>
    <p:sldId id="922" r:id="rId47"/>
    <p:sldId id="923" r:id="rId48"/>
    <p:sldId id="924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5050"/>
    <a:srgbClr val="003399"/>
    <a:srgbClr val="CC0000"/>
    <a:srgbClr val="FF0000"/>
    <a:srgbClr val="0033CC"/>
    <a:srgbClr val="660066"/>
    <a:srgbClr val="A50021"/>
    <a:srgbClr val="990033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52" autoAdjust="0"/>
    <p:restoredTop sz="99423" autoAdjust="0"/>
  </p:normalViewPr>
  <p:slideViewPr>
    <p:cSldViewPr>
      <p:cViewPr>
        <p:scale>
          <a:sx n="125" d="100"/>
          <a:sy n="125" d="100"/>
        </p:scale>
        <p:origin x="-696" y="-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notesMaster" Target="notesMasters/notesMaster1.xml"/><Relationship Id="rId51" Type="http://schemas.openxmlformats.org/officeDocument/2006/relationships/printerSettings" Target="printerSettings/printerSettings1.bin"/><Relationship Id="rId52" Type="http://schemas.openxmlformats.org/officeDocument/2006/relationships/commentAuthors" Target="commentAuthors.xml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31/08/18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31/08/18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31/08/18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31/08/18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31/08/18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31/08/18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31/08/18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31/08/18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31/08/18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31/08/18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31/08/18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31/08/18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31/08/18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695136"/>
            <a:ext cx="81534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r>
              <a:rPr lang="en-US" sz="3400" dirty="0" smtClean="0">
                <a:solidFill>
                  <a:srgbClr val="A50021"/>
                </a:solidFill>
              </a:rPr>
              <a:t>Lecture 6:</a:t>
            </a:r>
            <a:r>
              <a:rPr lang="en-US" sz="3400" dirty="0" smtClean="0">
                <a:solidFill>
                  <a:srgbClr val="0033CC"/>
                </a:solidFill>
              </a:rPr>
              <a:t>  Ladner’s </a:t>
            </a:r>
            <a:r>
              <a:rPr lang="en-US" sz="3400" dirty="0" smtClean="0">
                <a:solidFill>
                  <a:srgbClr val="0033CC"/>
                </a:solidFill>
              </a:rPr>
              <a:t>theorem</a:t>
            </a:r>
            <a:endParaRPr lang="en-US" sz="3400" dirty="0" smtClean="0">
              <a:solidFill>
                <a:srgbClr val="0033CC"/>
              </a:solidFill>
            </a:endParaRP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</a:t>
            </a:r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</a:p>
          <a:p>
            <a:pPr marL="82296" indent="0" algn="just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</a:t>
            </a: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  A delicate argument using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880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 smtClean="0">
                <a:solidFill>
                  <a:srgbClr val="3366FF"/>
                </a:solidFill>
              </a:rPr>
              <a:t>NP-intermediate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</a:p>
          <a:p>
            <a:pPr marL="82296" indent="0" algn="just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</a:t>
            </a: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  Let </a:t>
            </a:r>
            <a:r>
              <a:rPr lang="en-US" sz="2800" dirty="0" smtClean="0">
                <a:solidFill>
                  <a:srgbClr val="CC0000"/>
                </a:solidFill>
              </a:rPr>
              <a:t>H:  </a:t>
            </a:r>
            <a:r>
              <a:rPr lang="en-US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be a function. 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352800" y="41148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966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</a:p>
          <a:p>
            <a:pPr marL="82296" indent="0" algn="just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</a:t>
            </a: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  Let </a:t>
            </a:r>
            <a:r>
              <a:rPr lang="en-US" sz="2800" dirty="0" smtClean="0">
                <a:solidFill>
                  <a:srgbClr val="CC0000"/>
                </a:solidFill>
              </a:rPr>
              <a:t>H:  </a:t>
            </a:r>
            <a:r>
              <a:rPr lang="en-US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be a function.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Let   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=</a:t>
            </a:r>
            <a:r>
              <a:rPr lang="en-US" sz="2800" dirty="0" smtClean="0"/>
              <a:t> {</a:t>
            </a:r>
            <a:r>
              <a:rPr lang="en-US" sz="2800" dirty="0" smtClean="0">
                <a:solidFill>
                  <a:srgbClr val="CC0000"/>
                </a:solidFill>
              </a:rPr>
              <a:t>Ψ0 1      </a:t>
            </a:r>
            <a:r>
              <a:rPr lang="en-US" sz="2800" dirty="0" smtClean="0"/>
              <a:t>: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rgbClr val="CC0000"/>
                </a:solidFill>
              </a:rPr>
              <a:t> SAT </a:t>
            </a: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CC0000"/>
                </a:solidFill>
              </a:rPr>
              <a:t>|</a:t>
            </a:r>
            <a:r>
              <a:rPr lang="en-US" sz="2800" dirty="0" err="1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| = m</a:t>
            </a:r>
            <a:r>
              <a:rPr lang="en-US" sz="2800" dirty="0" smtClean="0"/>
              <a:t>}   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352800" y="41148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733800" y="4724400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6200" y="46298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185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</a:p>
          <a:p>
            <a:pPr marL="82296" indent="0" algn="just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</a:t>
            </a: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  Let </a:t>
            </a:r>
            <a:r>
              <a:rPr lang="en-US" sz="2800" dirty="0" smtClean="0">
                <a:solidFill>
                  <a:srgbClr val="CC0000"/>
                </a:solidFill>
              </a:rPr>
              <a:t>H:  </a:t>
            </a:r>
            <a:r>
              <a:rPr lang="en-US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be a function.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Let   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=</a:t>
            </a:r>
            <a:r>
              <a:rPr lang="en-US" sz="2800" dirty="0" smtClean="0"/>
              <a:t> {</a:t>
            </a:r>
            <a:r>
              <a:rPr lang="en-US" sz="2800" dirty="0" smtClean="0">
                <a:solidFill>
                  <a:srgbClr val="CC0000"/>
                </a:solidFill>
              </a:rPr>
              <a:t>Ψ0 1      </a:t>
            </a:r>
            <a:r>
              <a:rPr lang="en-US" sz="2800" dirty="0" smtClean="0"/>
              <a:t>: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rgbClr val="CC0000"/>
                </a:solidFill>
              </a:rPr>
              <a:t> SAT </a:t>
            </a: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CC0000"/>
                </a:solidFill>
              </a:rPr>
              <a:t>|</a:t>
            </a:r>
            <a:r>
              <a:rPr lang="en-US" sz="2800" dirty="0" err="1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| = m</a:t>
            </a:r>
            <a:r>
              <a:rPr lang="en-US" sz="2800" dirty="0" smtClean="0"/>
              <a:t>}   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352800" y="41148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733800" y="4724400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6200" y="46298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5722203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296" indent="0" algn="just">
              <a:buNone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dirty="0"/>
              <a:t> would be defined in such a way that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/>
              <a:t> is NP-intermediate</a:t>
            </a:r>
          </a:p>
          <a:p>
            <a:pPr marL="82296" indent="0" algn="just">
              <a:buNone/>
            </a:pPr>
            <a:r>
              <a:rPr lang="en-US" sz="2400" dirty="0"/>
              <a:t>                             (assuming </a:t>
            </a:r>
            <a:r>
              <a:rPr lang="en-US" sz="2400" dirty="0">
                <a:solidFill>
                  <a:srgbClr val="3366FF"/>
                </a:solidFill>
              </a:rPr>
              <a:t>P ≠ NP 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72646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Constructing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algn="just"/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231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Constructing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         H(m)  ≤  C  </a:t>
            </a:r>
            <a:r>
              <a:rPr lang="en-US" sz="2800" dirty="0" smtClean="0"/>
              <a:t>(a constant)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ft-Right Arrow 3"/>
          <p:cNvSpPr/>
          <p:nvPr/>
        </p:nvSpPr>
        <p:spPr>
          <a:xfrm>
            <a:off x="36576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81600" y="4278868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</a:t>
            </a:r>
            <a:r>
              <a:rPr lang="en-US" sz="2000" dirty="0" smtClean="0"/>
              <a:t>or every m</a:t>
            </a:r>
            <a:endParaRPr lang="en-US" sz="20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4876800" y="3974068"/>
            <a:ext cx="304800" cy="4894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5928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Constructing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         H(m)  ≤  C  </a:t>
            </a:r>
            <a:r>
              <a:rPr lang="en-US" sz="2800" dirty="0" smtClean="0"/>
              <a:t>(a constant)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/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∉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  then  </a:t>
            </a:r>
            <a:r>
              <a:rPr lang="en-US" sz="2800" dirty="0" smtClean="0">
                <a:solidFill>
                  <a:srgbClr val="CC0000"/>
                </a:solidFill>
              </a:rPr>
              <a:t>H(m)   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</a:t>
            </a:r>
            <a:endParaRPr lang="en-US" sz="32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ft-Right Arrow 3"/>
          <p:cNvSpPr/>
          <p:nvPr/>
        </p:nvSpPr>
        <p:spPr>
          <a:xfrm>
            <a:off x="36576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44196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15000" y="4800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2469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Constructing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         H(m)  ≤  C  </a:t>
            </a:r>
            <a:r>
              <a:rPr lang="en-US" sz="2800" dirty="0" smtClean="0"/>
              <a:t>(a constant)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/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∉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  then  </a:t>
            </a:r>
            <a:r>
              <a:rPr lang="en-US" sz="2800" dirty="0" smtClean="0">
                <a:solidFill>
                  <a:srgbClr val="CC0000"/>
                </a:solidFill>
              </a:rPr>
              <a:t>H(m)   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</a:t>
            </a:r>
            <a:endParaRPr lang="en-US" sz="32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 smtClean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</a:t>
            </a:r>
            <a:r>
              <a:rPr lang="en-US" sz="2800" dirty="0" smtClean="0">
                <a:solidFill>
                  <a:srgbClr val="660066"/>
                </a:solidFill>
              </a:rPr>
              <a:t>Proof:</a:t>
            </a:r>
            <a:r>
              <a:rPr lang="en-US" sz="2800" dirty="0" smtClean="0">
                <a:solidFill>
                  <a:srgbClr val="CC0000"/>
                </a:solidFill>
              </a:rPr>
              <a:t>   </a:t>
            </a:r>
            <a:r>
              <a:rPr lang="en-US" sz="2800" dirty="0" smtClean="0">
                <a:solidFill>
                  <a:srgbClr val="000000"/>
                </a:solidFill>
              </a:rPr>
              <a:t>Later (uses </a:t>
            </a:r>
            <a:r>
              <a:rPr lang="en-US" sz="2800" dirty="0" err="1" smtClean="0">
                <a:solidFill>
                  <a:srgbClr val="000000"/>
                </a:solidFill>
              </a:rPr>
              <a:t>diagonalization</a:t>
            </a:r>
            <a:r>
              <a:rPr lang="en-US" sz="2800" dirty="0" smtClean="0">
                <a:solidFill>
                  <a:srgbClr val="000000"/>
                </a:solidFill>
              </a:rPr>
              <a:t>).</a:t>
            </a: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ft-Right Arrow 3"/>
          <p:cNvSpPr/>
          <p:nvPr/>
        </p:nvSpPr>
        <p:spPr>
          <a:xfrm>
            <a:off x="36576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44196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15000" y="4800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830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</p:txBody>
      </p:sp>
    </p:spTree>
    <p:extLst>
      <p:ext uri="{BB962C8B-B14F-4D97-AF65-F5344CB8AC3E}">
        <p14:creationId xmlns:p14="http://schemas.microsoft.com/office/powerpoint/2010/main" val="2059471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260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Recap: </a:t>
            </a:r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181600"/>
          </a:xfrm>
        </p:spPr>
        <p:txBody>
          <a:bodyPr>
            <a:normAutofit/>
          </a:bodyPr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There’s a universal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when given strings </a:t>
            </a:r>
            <a:r>
              <a:rPr lang="en-IN" sz="28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simulates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with only a </a:t>
            </a:r>
            <a:r>
              <a:rPr lang="en-IN" sz="2800" i="1" u="sng" dirty="0" smtClean="0"/>
              <a:t>small</a:t>
            </a:r>
            <a:r>
              <a:rPr lang="en-IN" sz="2800" dirty="0" smtClean="0"/>
              <a:t> overhead.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IN" sz="2800" baseline="-25000" dirty="0"/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Every string represents some TM,  and every TM can be represented by </a:t>
            </a:r>
            <a:r>
              <a:rPr lang="en-IN" sz="2800" u="sng" dirty="0" smtClean="0"/>
              <a:t>infinitely many </a:t>
            </a:r>
            <a:r>
              <a:rPr lang="en-IN" sz="2800" dirty="0" smtClean="0"/>
              <a:t>strings.</a:t>
            </a:r>
          </a:p>
        </p:txBody>
      </p:sp>
    </p:spTree>
    <p:extLst>
      <p:ext uri="{BB962C8B-B14F-4D97-AF65-F5344CB8AC3E}">
        <p14:creationId xmlns:p14="http://schemas.microsoft.com/office/powerpoint/2010/main" val="304601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2334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>
                <a:solidFill>
                  <a:srgbClr val="000000"/>
                </a:solidFill>
              </a:rPr>
              <a:t>, and construct the string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154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36208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813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>
                <a:solidFill>
                  <a:srgbClr val="000000"/>
                </a:solidFill>
              </a:rPr>
              <a:t>, and construct the string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Check if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         </a:t>
            </a:r>
            <a:r>
              <a:rPr lang="en-US" sz="2400" dirty="0" smtClean="0">
                <a:solidFill>
                  <a:srgbClr val="000000"/>
                </a:solidFill>
              </a:rPr>
              <a:t>belongs to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154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36208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459036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4200" y="44958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941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>
                <a:solidFill>
                  <a:srgbClr val="000000"/>
                </a:solidFill>
              </a:rPr>
              <a:t>, and construct the string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Check if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         </a:t>
            </a:r>
            <a:r>
              <a:rPr lang="en-US" sz="2400" dirty="0" smtClean="0">
                <a:solidFill>
                  <a:srgbClr val="000000"/>
                </a:solidFill>
              </a:rPr>
              <a:t>belongs to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154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36208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459036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4200" y="44958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4" name="Left Brace 3"/>
          <p:cNvSpPr/>
          <p:nvPr/>
        </p:nvSpPr>
        <p:spPr>
          <a:xfrm rot="16200000">
            <a:off x="2514600" y="4953000"/>
            <a:ext cx="381000" cy="838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4600" y="5638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</a:t>
            </a:r>
            <a:r>
              <a:rPr lang="en-US" dirty="0" smtClean="0"/>
              <a:t>ength at most  </a:t>
            </a:r>
            <a:r>
              <a:rPr lang="en-US" dirty="0" smtClean="0">
                <a:solidFill>
                  <a:srgbClr val="CC0000"/>
                </a:solidFill>
              </a:rPr>
              <a:t>m + 1 + </a:t>
            </a:r>
            <a:r>
              <a:rPr lang="en-US" dirty="0" err="1" smtClean="0">
                <a:solidFill>
                  <a:srgbClr val="CC0000"/>
                </a:solidFill>
              </a:rPr>
              <a:t>m</a:t>
            </a:r>
            <a:r>
              <a:rPr lang="en-US" baseline="30000" dirty="0" err="1" smtClean="0">
                <a:solidFill>
                  <a:srgbClr val="CC0000"/>
                </a:solidFill>
              </a:rPr>
              <a:t>C</a:t>
            </a:r>
            <a:endParaRPr lang="en-US" baseline="30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209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>
                <a:solidFill>
                  <a:srgbClr val="000000"/>
                </a:solidFill>
              </a:rPr>
              <a:t>, and construct the string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Check if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         </a:t>
            </a:r>
            <a:r>
              <a:rPr lang="en-US" sz="2400" dirty="0" smtClean="0">
                <a:solidFill>
                  <a:srgbClr val="000000"/>
                </a:solidFill>
              </a:rPr>
              <a:t>belongs to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As </a:t>
            </a:r>
            <a:r>
              <a:rPr lang="en-US" sz="2800" dirty="0">
                <a:solidFill>
                  <a:srgbClr val="3366FF"/>
                </a:solidFill>
              </a:rPr>
              <a:t>P  ≠ </a:t>
            </a:r>
            <a:r>
              <a:rPr lang="en-US" sz="2800" dirty="0" smtClean="0">
                <a:solidFill>
                  <a:srgbClr val="3366FF"/>
                </a:solidFill>
              </a:rPr>
              <a:t>NP,</a:t>
            </a:r>
            <a:r>
              <a:rPr lang="en-US" sz="2800" dirty="0" smtClean="0">
                <a:solidFill>
                  <a:srgbClr val="4F271C"/>
                </a:solidFill>
              </a:rPr>
              <a:t> it must be that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C0000"/>
                </a:solidFill>
              </a:rPr>
              <a:t>∉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.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154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36208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459036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4200" y="44958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31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endParaRPr lang="en-US" sz="2800" dirty="0" smtClean="0">
              <a:solidFill>
                <a:srgbClr val="CC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8879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601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Left Brace 7"/>
          <p:cNvSpPr/>
          <p:nvPr/>
        </p:nvSpPr>
        <p:spPr>
          <a:xfrm rot="16200000">
            <a:off x="5143500" y="3695700"/>
            <a:ext cx="304800" cy="3810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 rot="16200000">
            <a:off x="6438900" y="3619501"/>
            <a:ext cx="381000" cy="6096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800600" y="4114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|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| = n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72200" y="4114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|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dirty="0">
                <a:solidFill>
                  <a:srgbClr val="CC0000"/>
                </a:solidFill>
              </a:rPr>
              <a:t> 0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r>
              <a:rPr lang="en-US" baseline="30000" dirty="0" smtClean="0">
                <a:solidFill>
                  <a:srgbClr val="CC0000"/>
                </a:solidFill>
              </a:rPr>
              <a:t>k</a:t>
            </a:r>
            <a:r>
              <a:rPr lang="en-US" dirty="0" smtClean="0">
                <a:solidFill>
                  <a:srgbClr val="CC0000"/>
                </a:solidFill>
              </a:rPr>
              <a:t>| = </a:t>
            </a:r>
            <a:r>
              <a:rPr lang="en-US" dirty="0" err="1" smtClean="0">
                <a:solidFill>
                  <a:srgbClr val="CC0000"/>
                </a:solidFill>
              </a:rPr>
              <a:t>n</a:t>
            </a:r>
            <a:r>
              <a:rPr lang="en-US" baseline="30000" dirty="0" err="1" smtClean="0">
                <a:solidFill>
                  <a:srgbClr val="CC0000"/>
                </a:solidFill>
              </a:rPr>
              <a:t>c</a:t>
            </a:r>
            <a:endParaRPr lang="en-US" baseline="30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634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  <a:endParaRPr lang="en-US" sz="2400" dirty="0"/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516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  <a:endParaRPr lang="en-US" sz="2400" baseline="30000" dirty="0"/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238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Recap:  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endParaRPr lang="en-IN" sz="2800" dirty="0">
              <a:solidFill>
                <a:srgbClr val="CC0000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   </a:t>
            </a:r>
            <a:endParaRPr lang="en-IN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106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  <a:endParaRPr lang="en-US" sz="2400" baseline="30000" dirty="0"/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5715000" y="4419600"/>
            <a:ext cx="5334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24200" y="5257800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Either </a:t>
            </a:r>
            <a:r>
              <a:rPr lang="en-US" sz="2000" dirty="0" smtClean="0">
                <a:solidFill>
                  <a:srgbClr val="CC0000"/>
                </a:solidFill>
              </a:rPr>
              <a:t>m</a:t>
            </a:r>
            <a:r>
              <a:rPr lang="en-US" sz="2000" dirty="0" smtClean="0"/>
              <a:t> is small (in which case the task reduces to checking if a small </a:t>
            </a:r>
            <a:r>
              <a:rPr lang="en-US" sz="2000" dirty="0" err="1" smtClean="0">
                <a:solidFill>
                  <a:srgbClr val="CC0000"/>
                </a:solidFill>
              </a:rPr>
              <a:t>Ψ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/>
              <a:t>is </a:t>
            </a:r>
            <a:r>
              <a:rPr lang="en-US" sz="2000" dirty="0" err="1" smtClean="0"/>
              <a:t>satisfiable</a:t>
            </a:r>
            <a:r>
              <a:rPr lang="en-US" sz="2000" dirty="0" smtClean="0"/>
              <a:t>), </a:t>
            </a:r>
            <a:endParaRPr lang="en-US" sz="2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250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  <a:endParaRPr lang="en-US" sz="2400" baseline="30000" dirty="0"/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667000" y="4800600"/>
            <a:ext cx="3810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24200" y="5257800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or </a:t>
            </a:r>
            <a:r>
              <a:rPr lang="en-US" sz="2000" dirty="0" smtClean="0">
                <a:solidFill>
                  <a:srgbClr val="CC0000"/>
                </a:solidFill>
              </a:rPr>
              <a:t>H(m) &gt; 2c </a:t>
            </a:r>
            <a:r>
              <a:rPr lang="en-US" sz="2000" dirty="0" smtClean="0"/>
              <a:t>(as</a:t>
            </a:r>
            <a:r>
              <a:rPr lang="en-US" sz="2000" dirty="0" smtClean="0">
                <a:solidFill>
                  <a:srgbClr val="CC0000"/>
                </a:solidFill>
              </a:rPr>
              <a:t> H(m) </a:t>
            </a:r>
            <a:r>
              <a:rPr lang="en-US" sz="2000" dirty="0" smtClean="0">
                <a:solidFill>
                  <a:srgbClr val="000000"/>
                </a:solidFill>
              </a:rPr>
              <a:t>tends to infinity with </a:t>
            </a:r>
            <a:r>
              <a:rPr lang="en-US" sz="2000" dirty="0" smtClean="0">
                <a:solidFill>
                  <a:srgbClr val="CC0000"/>
                </a:solidFill>
              </a:rPr>
              <a:t>m</a:t>
            </a:r>
            <a:r>
              <a:rPr lang="en-US" sz="2000" dirty="0" smtClean="0">
                <a:solidFill>
                  <a:srgbClr val="000000"/>
                </a:solidFill>
              </a:rPr>
              <a:t>).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675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</a:t>
            </a:r>
            <a:r>
              <a:rPr lang="en-US" sz="2400" dirty="0" err="1" smtClean="0"/>
              <a:t>w.lo.g</a:t>
            </a:r>
            <a:r>
              <a:rPr lang="en-US" sz="2400" dirty="0" smtClean="0"/>
              <a:t>.               </a:t>
            </a:r>
            <a:r>
              <a:rPr lang="en-US" sz="2400" dirty="0" smtClean="0">
                <a:solidFill>
                  <a:srgbClr val="CC0000"/>
                </a:solidFill>
              </a:rPr>
              <a:t>|f(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)|  ≥  m</a:t>
            </a:r>
            <a:r>
              <a:rPr lang="en-US" sz="2400" baseline="30000" dirty="0" smtClean="0">
                <a:solidFill>
                  <a:srgbClr val="CC0000"/>
                </a:solidFill>
              </a:rPr>
              <a:t>2c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291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</a:t>
            </a:r>
            <a:r>
              <a:rPr lang="en-US" sz="2400" dirty="0" err="1" smtClean="0"/>
              <a:t>w.l.o.g</a:t>
            </a:r>
            <a:r>
              <a:rPr lang="en-US" sz="2400" dirty="0" smtClean="0"/>
              <a:t>.     </a:t>
            </a:r>
            <a:r>
              <a:rPr lang="en-US" sz="2400" dirty="0" err="1" smtClean="0">
                <a:solidFill>
                  <a:srgbClr val="CC0000"/>
                </a:solidFill>
              </a:rPr>
              <a:t>n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c</a:t>
            </a:r>
            <a:r>
              <a:rPr lang="en-US" sz="2400" dirty="0" smtClean="0">
                <a:solidFill>
                  <a:srgbClr val="CC0000"/>
                </a:solidFill>
              </a:rPr>
              <a:t>   =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|f(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)|  ≥  m</a:t>
            </a:r>
            <a:r>
              <a:rPr lang="en-US" sz="2400" baseline="30000" dirty="0" smtClean="0">
                <a:solidFill>
                  <a:srgbClr val="CC0000"/>
                </a:solidFill>
              </a:rPr>
              <a:t>2c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662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048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803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33800" y="55626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Thus, checking if an </a:t>
            </a:r>
            <a:r>
              <a:rPr lang="en-US" sz="2000" dirty="0" smtClean="0">
                <a:solidFill>
                  <a:srgbClr val="CC0000"/>
                </a:solidFill>
              </a:rPr>
              <a:t>n</a:t>
            </a:r>
            <a:r>
              <a:rPr lang="en-US" sz="2000" dirty="0" smtClean="0"/>
              <a:t>-size formula </a:t>
            </a:r>
            <a:r>
              <a:rPr lang="en-US" sz="2000" dirty="0" err="1" smtClean="0">
                <a:solidFill>
                  <a:srgbClr val="CC0000"/>
                </a:solidFill>
              </a:rPr>
              <a:t>ϕ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is </a:t>
            </a:r>
            <a:r>
              <a:rPr lang="en-US" sz="2000" dirty="0" err="1" smtClean="0">
                <a:solidFill>
                  <a:srgbClr val="000000"/>
                </a:solidFill>
              </a:rPr>
              <a:t>satisfiable</a:t>
            </a:r>
            <a:r>
              <a:rPr lang="en-US" sz="2000" dirty="0" smtClean="0">
                <a:solidFill>
                  <a:srgbClr val="000000"/>
                </a:solidFill>
              </a:rPr>
              <a:t> reduces to checking if a </a:t>
            </a:r>
            <a:r>
              <a:rPr lang="en-US" sz="2000" dirty="0">
                <a:solidFill>
                  <a:srgbClr val="CC0000"/>
                </a:solidFill>
              </a:rPr>
              <a:t>√</a:t>
            </a:r>
            <a:r>
              <a:rPr lang="en-US" sz="2000" dirty="0" smtClean="0">
                <a:solidFill>
                  <a:srgbClr val="CC0000"/>
                </a:solidFill>
              </a:rPr>
              <a:t>n</a:t>
            </a:r>
            <a:r>
              <a:rPr lang="en-US" sz="2000" dirty="0" smtClean="0"/>
              <a:t>-</a:t>
            </a:r>
            <a:r>
              <a:rPr lang="en-US" sz="2000" dirty="0" smtClean="0">
                <a:solidFill>
                  <a:srgbClr val="000000"/>
                </a:solidFill>
              </a:rPr>
              <a:t>size formula </a:t>
            </a:r>
            <a:r>
              <a:rPr lang="en-US" sz="2000" dirty="0" err="1" smtClean="0">
                <a:solidFill>
                  <a:srgbClr val="CC0000"/>
                </a:solidFill>
              </a:rPr>
              <a:t>Ψ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is </a:t>
            </a:r>
            <a:r>
              <a:rPr lang="en-US" sz="2000" dirty="0" err="1" smtClean="0">
                <a:solidFill>
                  <a:srgbClr val="000000"/>
                </a:solidFill>
              </a:rPr>
              <a:t>satisfiable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66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752600" y="556260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Do this recursively!   Only </a:t>
            </a:r>
            <a:r>
              <a:rPr lang="en-US" sz="2000" dirty="0" smtClean="0">
                <a:solidFill>
                  <a:srgbClr val="CC0000"/>
                </a:solidFill>
              </a:rPr>
              <a:t>O(log log n)</a:t>
            </a:r>
            <a:r>
              <a:rPr lang="en-US" sz="2000" dirty="0" smtClean="0"/>
              <a:t> recursive steps required.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734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marL="585216" indent="-457200" algn="just"/>
            <a:r>
              <a:rPr lang="en-US" sz="2800" dirty="0" smtClean="0">
                <a:solidFill>
                  <a:srgbClr val="000000"/>
                </a:solidFill>
              </a:rPr>
              <a:t>Hence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not NP-complete, as </a:t>
            </a:r>
            <a:r>
              <a:rPr lang="en-US" sz="2800" dirty="0">
                <a:solidFill>
                  <a:srgbClr val="3366FF"/>
                </a:solidFill>
              </a:rPr>
              <a:t>P  ≠ 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28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Ladner’s theorem:  </a:t>
            </a:r>
            <a:r>
              <a:rPr lang="en-US" dirty="0" smtClean="0"/>
              <a:t>Properties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181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         H(m)  ≤  C  </a:t>
            </a:r>
            <a:r>
              <a:rPr lang="en-US" sz="2800" dirty="0" smtClean="0"/>
              <a:t>(a constant)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/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∉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  then  </a:t>
            </a:r>
            <a:r>
              <a:rPr lang="en-US" sz="2800" dirty="0" smtClean="0">
                <a:solidFill>
                  <a:srgbClr val="CC0000"/>
                </a:solidFill>
              </a:rPr>
              <a:t>H(m)   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</a:t>
            </a:r>
            <a:endParaRPr lang="en-US" sz="32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 smtClean="0">
              <a:solidFill>
                <a:srgbClr val="CC0000"/>
              </a:solidFill>
            </a:endParaRPr>
          </a:p>
          <a:p>
            <a:pPr algn="just"/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=</a:t>
            </a:r>
            <a:r>
              <a:rPr lang="en-US" sz="2800" dirty="0"/>
              <a:t> {</a:t>
            </a:r>
            <a:r>
              <a:rPr lang="en-US" sz="2800" dirty="0">
                <a:solidFill>
                  <a:srgbClr val="CC0000"/>
                </a:solidFill>
              </a:rPr>
              <a:t>Ψ0 1      </a:t>
            </a:r>
            <a:r>
              <a:rPr lang="en-US" sz="2800" dirty="0"/>
              <a:t>: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Ψ</a:t>
            </a:r>
            <a:r>
              <a:rPr lang="en-US" sz="2800" dirty="0">
                <a:solidFill>
                  <a:srgbClr val="CC0000"/>
                </a:solidFill>
              </a:rPr>
              <a:t> ∈ SAT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CC0000"/>
                </a:solidFill>
              </a:rPr>
              <a:t>|</a:t>
            </a:r>
            <a:r>
              <a:rPr lang="en-US" sz="2800" dirty="0" err="1">
                <a:solidFill>
                  <a:srgbClr val="CC0000"/>
                </a:solidFill>
              </a:rPr>
              <a:t>Ψ</a:t>
            </a:r>
            <a:r>
              <a:rPr lang="en-US" sz="2800" dirty="0">
                <a:solidFill>
                  <a:srgbClr val="CC0000"/>
                </a:solidFill>
              </a:rPr>
              <a:t>| = m</a:t>
            </a:r>
            <a:r>
              <a:rPr lang="en-US" sz="2800" dirty="0"/>
              <a:t>} </a:t>
            </a:r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ft-Right Arrow 3"/>
          <p:cNvSpPr/>
          <p:nvPr/>
        </p:nvSpPr>
        <p:spPr>
          <a:xfrm>
            <a:off x="36576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44196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15000" y="4800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43200" y="57728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5600" y="56782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578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49737" y="2679550"/>
            <a:ext cx="7756263" cy="1054250"/>
          </a:xfrm>
        </p:spPr>
        <p:txBody>
          <a:bodyPr/>
          <a:lstStyle/>
          <a:p>
            <a:r>
              <a:rPr lang="en-US" dirty="0" smtClean="0"/>
              <a:t>Ladner’s Theorem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3810000"/>
            <a:ext cx="594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tx2"/>
                </a:solidFill>
              </a:rPr>
              <a:t>- Another application of </a:t>
            </a:r>
            <a:r>
              <a:rPr lang="en-US" sz="2200" dirty="0" err="1" smtClean="0">
                <a:solidFill>
                  <a:schemeClr val="tx2"/>
                </a:solidFill>
              </a:rPr>
              <a:t>Diagonalization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606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O</a:t>
            </a:r>
            <a:r>
              <a:rPr lang="en-US" sz="2800" dirty="0" smtClean="0">
                <a:solidFill>
                  <a:schemeClr val="accent4"/>
                </a:solidFill>
              </a:rPr>
              <a:t>bservation.  </a:t>
            </a:r>
            <a:r>
              <a:rPr lang="en-US" sz="2800" dirty="0" smtClean="0"/>
              <a:t>The value of </a:t>
            </a:r>
            <a:r>
              <a:rPr lang="en-US" sz="2800" dirty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determines membership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of strings whose length is </a:t>
            </a:r>
            <a:r>
              <a:rPr lang="en-US" sz="2800" dirty="0" smtClean="0">
                <a:solidFill>
                  <a:srgbClr val="CC0000"/>
                </a:solidFill>
              </a:rPr>
              <a:t>≥ m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Therefore, it is OK to define </a:t>
            </a: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based on strings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whose length is </a:t>
            </a:r>
            <a:r>
              <a:rPr lang="en-US" sz="2800" dirty="0" smtClean="0">
                <a:solidFill>
                  <a:srgbClr val="CC0000"/>
                </a:solidFill>
              </a:rPr>
              <a:t>&lt; m</a:t>
            </a:r>
            <a:r>
              <a:rPr lang="en-US" sz="2800" dirty="0" smtClean="0"/>
              <a:t> (say, </a:t>
            </a:r>
            <a:r>
              <a:rPr lang="en-US" sz="2800" dirty="0" smtClean="0">
                <a:solidFill>
                  <a:srgbClr val="CC0000"/>
                </a:solidFill>
              </a:rPr>
              <a:t>log m</a:t>
            </a:r>
            <a:r>
              <a:rPr lang="en-US" sz="2800" dirty="0" smtClean="0"/>
              <a:t>).  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/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271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O</a:t>
            </a:r>
            <a:r>
              <a:rPr lang="en-US" sz="2800" dirty="0" smtClean="0">
                <a:solidFill>
                  <a:schemeClr val="accent4"/>
                </a:solidFill>
              </a:rPr>
              <a:t>bservation.  </a:t>
            </a:r>
            <a:r>
              <a:rPr lang="en-US" sz="2800" dirty="0" smtClean="0"/>
              <a:t>The value of </a:t>
            </a:r>
            <a:r>
              <a:rPr lang="en-US" sz="2800" dirty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determines membership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of strings whose length is </a:t>
            </a:r>
            <a:r>
              <a:rPr lang="en-US" sz="2800" dirty="0" smtClean="0">
                <a:solidFill>
                  <a:srgbClr val="CC0000"/>
                </a:solidFill>
              </a:rPr>
              <a:t>≥ m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Therefore, it is OK to define </a:t>
            </a: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based on strings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whose length is </a:t>
            </a:r>
            <a:r>
              <a:rPr lang="en-US" sz="2800" dirty="0" smtClean="0">
                <a:solidFill>
                  <a:srgbClr val="CC0000"/>
                </a:solidFill>
              </a:rPr>
              <a:t>&lt; m</a:t>
            </a:r>
            <a:r>
              <a:rPr lang="en-US" sz="2800" dirty="0" smtClean="0"/>
              <a:t> (say, </a:t>
            </a:r>
            <a:r>
              <a:rPr lang="en-US" sz="2800" dirty="0" smtClean="0">
                <a:solidFill>
                  <a:srgbClr val="CC0000"/>
                </a:solidFill>
              </a:rPr>
              <a:t>log m</a:t>
            </a:r>
            <a:r>
              <a:rPr lang="en-US" sz="2800" dirty="0" smtClean="0"/>
              <a:t>).  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Construction.  </a:t>
            </a: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is the smallest </a:t>
            </a:r>
            <a:r>
              <a:rPr lang="en-US" sz="2800" dirty="0" smtClean="0">
                <a:solidFill>
                  <a:srgbClr val="CC0000"/>
                </a:solidFill>
              </a:rPr>
              <a:t>k &lt; log log m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baseline="-25000" dirty="0" smtClean="0">
                <a:solidFill>
                  <a:srgbClr val="CC0000"/>
                </a:solidFill>
              </a:rPr>
              <a:t>k</a:t>
            </a:r>
            <a:r>
              <a:rPr lang="en-US" sz="2800" dirty="0" smtClean="0"/>
              <a:t> decides membership of </a:t>
            </a:r>
            <a:r>
              <a:rPr lang="en-US" sz="2800" u="sng" dirty="0" smtClean="0"/>
              <a:t>all</a:t>
            </a:r>
            <a:r>
              <a:rPr lang="en-US" sz="2800" dirty="0" smtClean="0"/>
              <a:t> length up to   </a:t>
            </a:r>
            <a:r>
              <a:rPr lang="en-US" sz="2800" dirty="0" smtClean="0">
                <a:solidFill>
                  <a:srgbClr val="CC0000"/>
                </a:solidFill>
              </a:rPr>
              <a:t>log m</a:t>
            </a:r>
            <a:r>
              <a:rPr lang="en-US" sz="2800" dirty="0" smtClean="0"/>
              <a:t> strings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/>
              <a:t> within </a:t>
            </a:r>
            <a:r>
              <a:rPr lang="en-US" sz="2800" dirty="0" smtClean="0">
                <a:solidFill>
                  <a:srgbClr val="CC0000"/>
                </a:solidFill>
              </a:rPr>
              <a:t>k.|</a:t>
            </a:r>
            <a:r>
              <a:rPr lang="en-US" sz="2800" dirty="0" err="1" smtClean="0">
                <a:solidFill>
                  <a:srgbClr val="CC0000"/>
                </a:solidFill>
              </a:rPr>
              <a:t>x|</a:t>
            </a:r>
            <a:r>
              <a:rPr lang="en-US" sz="2800" baseline="30000" dirty="0" err="1" smtClean="0">
                <a:solidFill>
                  <a:srgbClr val="CC0000"/>
                </a:solidFill>
              </a:rPr>
              <a:t>k</a:t>
            </a:r>
            <a:r>
              <a:rPr lang="en-US" sz="2800" dirty="0" smtClean="0"/>
              <a:t> time.  </a:t>
            </a: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/>
              <a:t>If no such </a:t>
            </a:r>
            <a:r>
              <a:rPr lang="en-US" sz="2800" dirty="0" smtClean="0">
                <a:solidFill>
                  <a:srgbClr val="CC0000"/>
                </a:solidFill>
              </a:rPr>
              <a:t>k</a:t>
            </a:r>
            <a:r>
              <a:rPr lang="en-US" sz="2800" dirty="0" smtClean="0"/>
              <a:t> exists then </a:t>
            </a:r>
            <a:r>
              <a:rPr lang="en-US" sz="2800" dirty="0" smtClean="0">
                <a:solidFill>
                  <a:srgbClr val="CC0000"/>
                </a:solidFill>
              </a:rPr>
              <a:t>H(m) = log log m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9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O</a:t>
            </a:r>
            <a:r>
              <a:rPr lang="en-US" sz="2800" dirty="0" smtClean="0">
                <a:solidFill>
                  <a:schemeClr val="accent4"/>
                </a:solidFill>
              </a:rPr>
              <a:t>bservation.  </a:t>
            </a:r>
            <a:r>
              <a:rPr lang="en-US" sz="2800" dirty="0" smtClean="0"/>
              <a:t>The value of </a:t>
            </a:r>
            <a:r>
              <a:rPr lang="en-US" sz="2800" dirty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determines membership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of strings whose length is </a:t>
            </a:r>
            <a:r>
              <a:rPr lang="en-US" sz="2800" dirty="0" smtClean="0">
                <a:solidFill>
                  <a:srgbClr val="CC0000"/>
                </a:solidFill>
              </a:rPr>
              <a:t>≥ m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Therefore, it is OK to define </a:t>
            </a: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based on strings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whose length is </a:t>
            </a:r>
            <a:r>
              <a:rPr lang="en-US" sz="2800" dirty="0" smtClean="0">
                <a:solidFill>
                  <a:srgbClr val="CC0000"/>
                </a:solidFill>
              </a:rPr>
              <a:t>&lt; m</a:t>
            </a:r>
            <a:r>
              <a:rPr lang="en-US" sz="2800" dirty="0" smtClean="0"/>
              <a:t> (say, </a:t>
            </a:r>
            <a:r>
              <a:rPr lang="en-US" sz="2800" dirty="0" smtClean="0">
                <a:solidFill>
                  <a:srgbClr val="CC0000"/>
                </a:solidFill>
              </a:rPr>
              <a:t>log m</a:t>
            </a:r>
            <a:r>
              <a:rPr lang="en-US" sz="2800" dirty="0" smtClean="0"/>
              <a:t>).  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Homework.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/>
              <a:t>Prove that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is computable from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chemeClr val="accent3"/>
                </a:solidFill>
              </a:rPr>
              <a:t>O(m</a:t>
            </a:r>
            <a:r>
              <a:rPr lang="en-US" sz="2800" baseline="30000" dirty="0" smtClean="0">
                <a:solidFill>
                  <a:schemeClr val="accent3"/>
                </a:solidFill>
              </a:rPr>
              <a:t>3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/>
              <a:t> time.</a:t>
            </a:r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83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Claim. 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>
                <a:solidFill>
                  <a:srgbClr val="3366FF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(m)  ≤  C  </a:t>
            </a:r>
            <a:r>
              <a:rPr lang="en-US" sz="2800" dirty="0"/>
              <a:t>(a constant</a:t>
            </a:r>
            <a:r>
              <a:rPr lang="en-US" sz="2800" dirty="0" smtClean="0"/>
              <a:t>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 There is a poly-time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that decides membership of every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within </a:t>
            </a:r>
            <a:r>
              <a:rPr lang="en-US" sz="2800" dirty="0" smtClean="0">
                <a:solidFill>
                  <a:schemeClr val="accent3"/>
                </a:solidFill>
              </a:rPr>
              <a:t>c.|</a:t>
            </a:r>
            <a:r>
              <a:rPr lang="en-US" sz="2800" dirty="0" err="1" smtClean="0">
                <a:solidFill>
                  <a:schemeClr val="accent3"/>
                </a:solidFill>
              </a:rPr>
              <a:t>x|</a:t>
            </a:r>
            <a:r>
              <a:rPr lang="en-US" sz="2800" baseline="30000" dirty="0" err="1" smtClean="0">
                <a:solidFill>
                  <a:schemeClr val="accent3"/>
                </a:solidFill>
              </a:rPr>
              <a:t>c</a:t>
            </a:r>
            <a:r>
              <a:rPr lang="en-US" sz="2800" dirty="0" smtClean="0"/>
              <a:t> time.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7768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Claim. 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>
                <a:solidFill>
                  <a:srgbClr val="3366FF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(m)  ≤  C  </a:t>
            </a:r>
            <a:r>
              <a:rPr lang="en-US" sz="2800" dirty="0"/>
              <a:t>(a constant</a:t>
            </a:r>
            <a:r>
              <a:rPr lang="en-US" sz="2800" dirty="0" smtClean="0"/>
              <a:t>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 There is a poly-time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that decides membership of every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within </a:t>
            </a:r>
            <a:r>
              <a:rPr lang="en-US" sz="2800" dirty="0" smtClean="0">
                <a:solidFill>
                  <a:schemeClr val="accent3"/>
                </a:solidFill>
              </a:rPr>
              <a:t>c.|</a:t>
            </a:r>
            <a:r>
              <a:rPr lang="en-US" sz="2800" dirty="0" err="1" smtClean="0">
                <a:solidFill>
                  <a:schemeClr val="accent3"/>
                </a:solidFill>
              </a:rPr>
              <a:t>x|</a:t>
            </a:r>
            <a:r>
              <a:rPr lang="en-US" sz="2800" baseline="30000" dirty="0" err="1" smtClean="0">
                <a:solidFill>
                  <a:schemeClr val="accent3"/>
                </a:solidFill>
              </a:rPr>
              <a:t>c</a:t>
            </a:r>
            <a:r>
              <a:rPr lang="en-US" sz="2800" dirty="0" smtClean="0"/>
              <a:t> time.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As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can be represented by infinitely many strings, there’s an</a:t>
            </a:r>
            <a:r>
              <a:rPr lang="en-US" sz="2800" dirty="0" smtClean="0">
                <a:solidFill>
                  <a:srgbClr val="C32D2E"/>
                </a:solidFill>
              </a:rPr>
              <a:t>α ≥ c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 = M</a:t>
            </a:r>
            <a:r>
              <a:rPr lang="en-US" sz="2800" baseline="-25000" dirty="0" smtClean="0">
                <a:solidFill>
                  <a:srgbClr val="C32D2E"/>
                </a:solidFill>
              </a:rPr>
              <a:t>α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/>
              <a:t>decides membership of every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 in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 </a:t>
            </a:r>
            <a:r>
              <a:rPr lang="en-US" sz="2800" dirty="0"/>
              <a:t>within </a:t>
            </a:r>
            <a:r>
              <a:rPr lang="en-US" sz="2800" dirty="0">
                <a:solidFill>
                  <a:srgbClr val="C32D2E"/>
                </a:solidFill>
              </a:rPr>
              <a:t>α</a:t>
            </a:r>
            <a:r>
              <a:rPr lang="en-US" sz="2800" dirty="0" smtClean="0">
                <a:solidFill>
                  <a:schemeClr val="accent3"/>
                </a:solidFill>
              </a:rPr>
              <a:t>.</a:t>
            </a:r>
            <a:r>
              <a:rPr lang="en-US" sz="2800" dirty="0">
                <a:solidFill>
                  <a:schemeClr val="accent3"/>
                </a:solidFill>
              </a:rPr>
              <a:t>|x</a:t>
            </a:r>
            <a:r>
              <a:rPr lang="en-US" sz="2800" dirty="0" smtClean="0">
                <a:solidFill>
                  <a:schemeClr val="accent3"/>
                </a:solidFill>
              </a:rPr>
              <a:t>|</a:t>
            </a:r>
            <a:r>
              <a:rPr lang="en-US" sz="2800" baseline="30000" dirty="0">
                <a:solidFill>
                  <a:srgbClr val="C32D2E"/>
                </a:solidFill>
              </a:rPr>
              <a:t>α</a:t>
            </a:r>
            <a:r>
              <a:rPr lang="en-US" sz="2800" dirty="0" smtClean="0"/>
              <a:t> </a:t>
            </a:r>
            <a:r>
              <a:rPr lang="en-US" sz="2800" dirty="0"/>
              <a:t>time. </a:t>
            </a: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So, for every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satisfying </a:t>
            </a:r>
            <a:r>
              <a:rPr lang="en-US" sz="2800" dirty="0">
                <a:solidFill>
                  <a:srgbClr val="C32D2E"/>
                </a:solidFill>
              </a:rPr>
              <a:t>α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&lt; log log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/>
              <a:t>,</a:t>
            </a:r>
            <a:r>
              <a:rPr lang="en-US" sz="2800" dirty="0" smtClean="0">
                <a:solidFill>
                  <a:srgbClr val="CC0000"/>
                </a:solidFill>
              </a:rPr>
              <a:t>  H(m) ≤ </a:t>
            </a:r>
            <a:r>
              <a:rPr lang="en-US" sz="2800" dirty="0" smtClean="0">
                <a:solidFill>
                  <a:srgbClr val="C32D2E"/>
                </a:solidFill>
              </a:rPr>
              <a:t>α.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5042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</a:t>
            </a:r>
            <a:r>
              <a:rPr lang="en-US" sz="2800" dirty="0">
                <a:solidFill>
                  <a:schemeClr val="accent4"/>
                </a:solidFill>
              </a:rPr>
              <a:t>.  </a:t>
            </a:r>
            <a:r>
              <a:rPr lang="en-US" sz="2800" dirty="0"/>
              <a:t>If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H(m)  ≤  </a:t>
            </a:r>
            <a:r>
              <a:rPr lang="en-US" sz="2800" dirty="0" smtClean="0">
                <a:solidFill>
                  <a:srgbClr val="CC0000"/>
                </a:solidFill>
              </a:rPr>
              <a:t>C </a:t>
            </a:r>
            <a:r>
              <a:rPr lang="en-US" sz="2800" dirty="0"/>
              <a:t>(a constant</a:t>
            </a:r>
            <a:r>
              <a:rPr lang="en-US" sz="2800" dirty="0" smtClean="0"/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5"/>
                </a:solidFill>
              </a:rPr>
              <a:t>Proof.</a:t>
            </a:r>
            <a:r>
              <a:rPr lang="en-US" sz="2800" dirty="0"/>
              <a:t>  </a:t>
            </a:r>
            <a:r>
              <a:rPr lang="en-US" sz="2800" dirty="0" smtClean="0"/>
              <a:t>There’s a </a:t>
            </a:r>
            <a:r>
              <a:rPr lang="en-US" sz="2800" dirty="0" smtClean="0">
                <a:solidFill>
                  <a:schemeClr val="accent3"/>
                </a:solidFill>
              </a:rPr>
              <a:t>k </a:t>
            </a:r>
            <a:r>
              <a:rPr lang="en-US" sz="2800" dirty="0" smtClean="0">
                <a:solidFill>
                  <a:srgbClr val="CC0000"/>
                </a:solidFill>
              </a:rPr>
              <a:t>≤ 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H(m) = k</a:t>
            </a:r>
            <a:r>
              <a:rPr lang="en-US" sz="2800" dirty="0" smtClean="0"/>
              <a:t> for infinitely many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98489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</a:t>
            </a:r>
            <a:r>
              <a:rPr lang="en-US" sz="2800" dirty="0">
                <a:solidFill>
                  <a:schemeClr val="accent4"/>
                </a:solidFill>
              </a:rPr>
              <a:t>.  </a:t>
            </a:r>
            <a:r>
              <a:rPr lang="en-US" sz="2800" dirty="0"/>
              <a:t>If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H(m)  ≤  </a:t>
            </a:r>
            <a:r>
              <a:rPr lang="en-US" sz="2800" dirty="0" smtClean="0">
                <a:solidFill>
                  <a:srgbClr val="CC0000"/>
                </a:solidFill>
              </a:rPr>
              <a:t>C </a:t>
            </a:r>
            <a:r>
              <a:rPr lang="en-US" sz="2800" dirty="0"/>
              <a:t>(a constant</a:t>
            </a:r>
            <a:r>
              <a:rPr lang="en-US" sz="2800" dirty="0" smtClean="0"/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5"/>
                </a:solidFill>
              </a:rPr>
              <a:t>Proof.</a:t>
            </a:r>
            <a:r>
              <a:rPr lang="en-US" sz="2800" dirty="0"/>
              <a:t>  </a:t>
            </a:r>
            <a:r>
              <a:rPr lang="en-US" sz="2800" dirty="0" smtClean="0"/>
              <a:t>There’s a </a:t>
            </a:r>
            <a:r>
              <a:rPr lang="en-US" sz="2800" dirty="0" smtClean="0">
                <a:solidFill>
                  <a:schemeClr val="accent3"/>
                </a:solidFill>
              </a:rPr>
              <a:t>k </a:t>
            </a:r>
            <a:r>
              <a:rPr lang="en-US" sz="2800" dirty="0" smtClean="0">
                <a:solidFill>
                  <a:srgbClr val="CC0000"/>
                </a:solidFill>
              </a:rPr>
              <a:t>≤ 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H(m) = k</a:t>
            </a:r>
            <a:r>
              <a:rPr lang="en-US" sz="2800" dirty="0" smtClean="0"/>
              <a:t> for infinitely many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Pick any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{0,1}*</a:t>
            </a:r>
            <a:r>
              <a:rPr lang="en-US" sz="2800" dirty="0" smtClean="0"/>
              <a:t>.  Think of a large enough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chemeClr val="accent3"/>
                </a:solidFill>
              </a:rPr>
              <a:t>|x| ≤ log m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H(m) = k</a:t>
            </a:r>
            <a:r>
              <a:rPr lang="en-US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7378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</a:t>
            </a:r>
            <a:r>
              <a:rPr lang="en-US" sz="2800" dirty="0">
                <a:solidFill>
                  <a:schemeClr val="accent4"/>
                </a:solidFill>
              </a:rPr>
              <a:t>.  </a:t>
            </a:r>
            <a:r>
              <a:rPr lang="en-US" sz="2800" dirty="0"/>
              <a:t>If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H(m)  ≤  </a:t>
            </a:r>
            <a:r>
              <a:rPr lang="en-US" sz="2800" dirty="0" smtClean="0">
                <a:solidFill>
                  <a:srgbClr val="CC0000"/>
                </a:solidFill>
              </a:rPr>
              <a:t>C </a:t>
            </a:r>
            <a:r>
              <a:rPr lang="en-US" sz="2800" dirty="0"/>
              <a:t>(a constant</a:t>
            </a:r>
            <a:r>
              <a:rPr lang="en-US" sz="2800" dirty="0" smtClean="0"/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5"/>
                </a:solidFill>
              </a:rPr>
              <a:t>Proof.</a:t>
            </a:r>
            <a:r>
              <a:rPr lang="en-US" sz="2800" dirty="0"/>
              <a:t>  </a:t>
            </a:r>
            <a:r>
              <a:rPr lang="en-US" sz="2800" dirty="0" smtClean="0"/>
              <a:t>There’s a </a:t>
            </a:r>
            <a:r>
              <a:rPr lang="en-US" sz="2800" dirty="0" smtClean="0">
                <a:solidFill>
                  <a:schemeClr val="accent3"/>
                </a:solidFill>
              </a:rPr>
              <a:t>k </a:t>
            </a:r>
            <a:r>
              <a:rPr lang="en-US" sz="2800" dirty="0" smtClean="0">
                <a:solidFill>
                  <a:srgbClr val="CC0000"/>
                </a:solidFill>
              </a:rPr>
              <a:t>≤ 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H(m) = k</a:t>
            </a:r>
            <a:r>
              <a:rPr lang="en-US" sz="2800" dirty="0" smtClean="0"/>
              <a:t> for infinitely many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Pick any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{0,1}*</a:t>
            </a:r>
            <a:r>
              <a:rPr lang="en-US" sz="2800" dirty="0" smtClean="0"/>
              <a:t>.  Think of a large enough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chemeClr val="accent3"/>
                </a:solidFill>
              </a:rPr>
              <a:t>|x| ≤ log m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H(m) = k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This means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is correctly decided by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rgbClr val="C32D2E"/>
                </a:solidFill>
              </a:rPr>
              <a:t>k.|</a:t>
            </a:r>
            <a:r>
              <a:rPr lang="en-US" sz="2800" dirty="0" err="1" smtClean="0">
                <a:solidFill>
                  <a:srgbClr val="C32D2E"/>
                </a:solidFill>
              </a:rPr>
              <a:t>x|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k</a:t>
            </a:r>
            <a:r>
              <a:rPr lang="en-US" sz="2800" dirty="0" smtClean="0"/>
              <a:t> time. So,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/>
              <a:t> is a poly-time machine deciding </a:t>
            </a:r>
            <a:r>
              <a:rPr lang="en-US" sz="2800" dirty="0" smtClean="0">
                <a:solidFill>
                  <a:srgbClr val="C32D2E"/>
                </a:solidFill>
              </a:rPr>
              <a:t>SAT</a:t>
            </a:r>
            <a:r>
              <a:rPr lang="en-US" sz="2800" baseline="-25000" dirty="0" smtClean="0">
                <a:solidFill>
                  <a:srgbClr val="C32D2E"/>
                </a:solidFill>
              </a:rPr>
              <a:t>H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5512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NP-intermediate problem?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Integer factoring.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       </a:t>
            </a:r>
            <a:r>
              <a:rPr lang="en-US" sz="2800" dirty="0" smtClean="0">
                <a:solidFill>
                  <a:srgbClr val="CC0000"/>
                </a:solidFill>
              </a:rPr>
              <a:t>FACT = </a:t>
            </a:r>
            <a:r>
              <a:rPr lang="en-US" sz="2800" dirty="0" smtClean="0"/>
              <a:t>{</a:t>
            </a:r>
            <a:r>
              <a:rPr lang="en-US" sz="2800" dirty="0" smtClean="0">
                <a:solidFill>
                  <a:srgbClr val="CC0000"/>
                </a:solidFill>
              </a:rPr>
              <a:t>(N, U): </a:t>
            </a:r>
            <a:r>
              <a:rPr lang="en-US" sz="2800" dirty="0" smtClean="0">
                <a:solidFill>
                  <a:srgbClr val="000000"/>
                </a:solidFill>
              </a:rPr>
              <a:t>there’s a prime </a:t>
            </a:r>
            <a:r>
              <a:rPr lang="en-US" sz="2800" dirty="0" smtClean="0">
                <a:solidFill>
                  <a:srgbClr val="CC0000"/>
                </a:solidFill>
              </a:rPr>
              <a:t>≤ U </a:t>
            </a:r>
            <a:r>
              <a:rPr lang="en-US" sz="2800" dirty="0" smtClean="0">
                <a:solidFill>
                  <a:srgbClr val="000000"/>
                </a:solidFill>
              </a:rPr>
              <a:t>dividing</a:t>
            </a:r>
            <a:r>
              <a:rPr lang="en-US" sz="2800" dirty="0" smtClean="0">
                <a:solidFill>
                  <a:srgbClr val="CC0000"/>
                </a:solidFill>
              </a:rPr>
              <a:t> N</a:t>
            </a:r>
            <a:r>
              <a:rPr lang="en-US" sz="2800" dirty="0" smtClean="0">
                <a:solidFill>
                  <a:srgbClr val="000000"/>
                </a:solidFill>
              </a:rPr>
              <a:t>}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C</a:t>
            </a:r>
            <a:r>
              <a:rPr lang="en-US" sz="2800" dirty="0" smtClean="0">
                <a:solidFill>
                  <a:schemeClr val="accent4"/>
                </a:solidFill>
              </a:rPr>
              <a:t>laim.   </a:t>
            </a:r>
            <a:r>
              <a:rPr lang="en-US" sz="2800" dirty="0" smtClean="0">
                <a:solidFill>
                  <a:srgbClr val="CC0000"/>
                </a:solidFill>
              </a:rPr>
              <a:t>FACT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 ∩ co-NP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So, </a:t>
            </a:r>
            <a:r>
              <a:rPr lang="en-US" sz="2800" dirty="0" smtClean="0">
                <a:solidFill>
                  <a:srgbClr val="CC0000"/>
                </a:solidFill>
              </a:rPr>
              <a:t>FACT </a:t>
            </a:r>
            <a:r>
              <a:rPr lang="en-US" sz="2800" dirty="0" smtClean="0">
                <a:solidFill>
                  <a:srgbClr val="000000"/>
                </a:solidFill>
              </a:rPr>
              <a:t>is NP-complete  if and only if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= co-NP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1719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240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514600" y="3124200"/>
            <a:ext cx="1600200" cy="2286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95600" y="4495800"/>
            <a:ext cx="838200" cy="838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19400" y="3276600"/>
            <a:ext cx="990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24200" y="4724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P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2971800" y="34290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NPC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41264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810000" y="4191000"/>
            <a:ext cx="1752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38800" y="40386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NP-intermediate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61265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514600" y="3124200"/>
            <a:ext cx="1600200" cy="2286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95600" y="4495800"/>
            <a:ext cx="838200" cy="838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19400" y="3276600"/>
            <a:ext cx="990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24200" y="4724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P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2971800" y="34290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NPC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41264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810000" y="4191000"/>
            <a:ext cx="1752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38800" y="40386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NP-intermediate</a:t>
            </a:r>
          </a:p>
          <a:p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800000"/>
                </a:solidFill>
              </a:rPr>
              <a:t>integer factoring, graph isomorphism ??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83360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7000" y="2667000"/>
            <a:ext cx="518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 the notion makes sense only if </a:t>
            </a:r>
            <a:r>
              <a:rPr lang="en-US" sz="2200" dirty="0" smtClean="0">
                <a:solidFill>
                  <a:srgbClr val="3366FF"/>
                </a:solidFill>
              </a:rPr>
              <a:t>P ≠ NP</a:t>
            </a:r>
            <a:endParaRPr lang="en-US" sz="22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350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  <a:endParaRPr lang="en-US" sz="2800" i="1" dirty="0" smtClean="0"/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327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6719</TotalTime>
  <Words>3188</Words>
  <Application>Microsoft Macintosh PowerPoint</Application>
  <PresentationFormat>On-screen Show (4:3)</PresentationFormat>
  <Paragraphs>425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Solstice</vt:lpstr>
      <vt:lpstr>Computational Complexity Theory</vt:lpstr>
      <vt:lpstr>Recap: Diagonalization</vt:lpstr>
      <vt:lpstr>Recap:  Time Hierarchy Theorem </vt:lpstr>
      <vt:lpstr>Ladner’s Theorem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Ladner’s theorem:  Constructing  H</vt:lpstr>
      <vt:lpstr>Ladner’s theorem:  Constructing  H</vt:lpstr>
      <vt:lpstr>Ladner’s theorem:  Constructing  H</vt:lpstr>
      <vt:lpstr>Ladner’s theorem:  Constructing  H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Properties of  H</vt:lpstr>
      <vt:lpstr>Construction of  H</vt:lpstr>
      <vt:lpstr>Construction of  H</vt:lpstr>
      <vt:lpstr>Construction of  H</vt:lpstr>
      <vt:lpstr>Construction of  H</vt:lpstr>
      <vt:lpstr>Construction of  H</vt:lpstr>
      <vt:lpstr>Construction of  H</vt:lpstr>
      <vt:lpstr>Construction of  H</vt:lpstr>
      <vt:lpstr>Construction of  H</vt:lpstr>
      <vt:lpstr>Natural NP-intermediate problem?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1095</cp:revision>
  <dcterms:created xsi:type="dcterms:W3CDTF">2013-06-25T04:38:04Z</dcterms:created>
  <dcterms:modified xsi:type="dcterms:W3CDTF">2018-08-31T08:49:37Z</dcterms:modified>
</cp:coreProperties>
</file>