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61"/>
  </p:notesMasterIdLst>
  <p:sldIdLst>
    <p:sldId id="256" r:id="rId2"/>
    <p:sldId id="1020" r:id="rId3"/>
    <p:sldId id="1022" r:id="rId4"/>
    <p:sldId id="1023" r:id="rId5"/>
    <p:sldId id="1024" r:id="rId6"/>
    <p:sldId id="1025" r:id="rId7"/>
    <p:sldId id="1026" r:id="rId8"/>
    <p:sldId id="1027" r:id="rId9"/>
    <p:sldId id="1028" r:id="rId10"/>
    <p:sldId id="1029" r:id="rId11"/>
    <p:sldId id="1030" r:id="rId12"/>
    <p:sldId id="1031" r:id="rId13"/>
    <p:sldId id="1032" r:id="rId14"/>
    <p:sldId id="1046" r:id="rId15"/>
    <p:sldId id="1033" r:id="rId16"/>
    <p:sldId id="1034" r:id="rId17"/>
    <p:sldId id="1035" r:id="rId18"/>
    <p:sldId id="1036" r:id="rId19"/>
    <p:sldId id="1037" r:id="rId20"/>
    <p:sldId id="1047" r:id="rId21"/>
    <p:sldId id="1038" r:id="rId22"/>
    <p:sldId id="1039" r:id="rId23"/>
    <p:sldId id="1040" r:id="rId24"/>
    <p:sldId id="1041" r:id="rId25"/>
    <p:sldId id="1042" r:id="rId26"/>
    <p:sldId id="1043" r:id="rId27"/>
    <p:sldId id="1044" r:id="rId28"/>
    <p:sldId id="1045" r:id="rId29"/>
    <p:sldId id="956" r:id="rId30"/>
    <p:sldId id="957" r:id="rId31"/>
    <p:sldId id="958" r:id="rId32"/>
    <p:sldId id="959" r:id="rId33"/>
    <p:sldId id="960" r:id="rId34"/>
    <p:sldId id="961" r:id="rId35"/>
    <p:sldId id="963" r:id="rId36"/>
    <p:sldId id="962" r:id="rId37"/>
    <p:sldId id="964" r:id="rId38"/>
    <p:sldId id="965" r:id="rId39"/>
    <p:sldId id="1048" r:id="rId40"/>
    <p:sldId id="966" r:id="rId41"/>
    <p:sldId id="967" r:id="rId42"/>
    <p:sldId id="968" r:id="rId43"/>
    <p:sldId id="1019" r:id="rId44"/>
    <p:sldId id="970" r:id="rId45"/>
    <p:sldId id="975" r:id="rId46"/>
    <p:sldId id="971" r:id="rId47"/>
    <p:sldId id="974" r:id="rId48"/>
    <p:sldId id="972" r:id="rId49"/>
    <p:sldId id="973" r:id="rId50"/>
    <p:sldId id="976" r:id="rId51"/>
    <p:sldId id="998" r:id="rId52"/>
    <p:sldId id="979" r:id="rId53"/>
    <p:sldId id="980" r:id="rId54"/>
    <p:sldId id="981" r:id="rId55"/>
    <p:sldId id="983" r:id="rId56"/>
    <p:sldId id="982" r:id="rId57"/>
    <p:sldId id="984" r:id="rId58"/>
    <p:sldId id="999" r:id="rId59"/>
    <p:sldId id="1000" r:id="rId6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5050"/>
    <a:srgbClr val="003399"/>
    <a:srgbClr val="CC0000"/>
    <a:srgbClr val="FF0000"/>
    <a:srgbClr val="0033CC"/>
    <a:srgbClr val="660066"/>
    <a:srgbClr val="A50021"/>
    <a:srgbClr val="990033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52" autoAdjust="0"/>
    <p:restoredTop sz="99423" autoAdjust="0"/>
  </p:normalViewPr>
  <p:slideViewPr>
    <p:cSldViewPr>
      <p:cViewPr>
        <p:scale>
          <a:sx n="125" d="100"/>
          <a:sy n="125" d="100"/>
        </p:scale>
        <p:origin x="-80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commentAuthors" Target="commentAuthors.xml"/><Relationship Id="rId64" Type="http://schemas.openxmlformats.org/officeDocument/2006/relationships/presProps" Target="presProps.xml"/><Relationship Id="rId65" Type="http://schemas.openxmlformats.org/officeDocument/2006/relationships/viewProps" Target="viewProps.xml"/><Relationship Id="rId66" Type="http://schemas.openxmlformats.org/officeDocument/2006/relationships/theme" Target="theme/theme1.xml"/><Relationship Id="rId67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notesMaster" Target="notesMasters/notes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03/09/18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7:</a:t>
            </a:r>
            <a:r>
              <a:rPr lang="en-US" sz="3400" dirty="0" smtClean="0">
                <a:solidFill>
                  <a:srgbClr val="0033CC"/>
                </a:solidFill>
              </a:rPr>
              <a:t>  </a:t>
            </a:r>
            <a:r>
              <a:rPr lang="en-US" sz="3400" dirty="0" err="1" smtClean="0">
                <a:solidFill>
                  <a:srgbClr val="0033CC"/>
                </a:solidFill>
              </a:rPr>
              <a:t>Relativization</a:t>
            </a:r>
            <a:r>
              <a:rPr lang="en-US" sz="3400" dirty="0" smtClean="0">
                <a:solidFill>
                  <a:srgbClr val="0033CC"/>
                </a:solidFill>
              </a:rPr>
              <a:t>;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Space complexity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 using oracles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 language. Complexity classes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are defined just as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respectively, but with TMs replaced by oracle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in the definitions of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00FF"/>
                </a:solidFill>
              </a:rPr>
              <a:t>NP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EXP</a:t>
            </a:r>
            <a:r>
              <a:rPr lang="en-US" sz="2800" dirty="0"/>
              <a:t> </a:t>
            </a:r>
            <a:r>
              <a:rPr lang="en-US" sz="2800" dirty="0" smtClean="0"/>
              <a:t>respectively.            </a:t>
            </a:r>
            <a:r>
              <a:rPr lang="en-US" sz="2800" dirty="0" smtClean="0">
                <a:solidFill>
                  <a:schemeClr val="accent3"/>
                </a:solidFill>
              </a:rPr>
              <a:t>SAT </a:t>
            </a:r>
            <a:r>
              <a:rPr lang="en-US" sz="2800" dirty="0">
                <a:solidFill>
                  <a:schemeClr val="accent3"/>
                </a:solidFill>
              </a:rPr>
              <a:t>∈</a:t>
            </a:r>
            <a:r>
              <a:rPr lang="en-US" sz="2800" dirty="0" smtClean="0">
                <a:solidFill>
                  <a:schemeClr val="accent3"/>
                </a:solidFill>
              </a:rPr>
              <a:t>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SAT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4343400" y="5562600"/>
            <a:ext cx="53340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0627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an arbitrarily fixed language. Owing to the ‘Important note’, the proof of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 </a:t>
            </a:r>
            <a:r>
              <a:rPr lang="en-US" sz="2800" dirty="0" smtClean="0"/>
              <a:t>can be easily adapted to prove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by working with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 say that the </a:t>
            </a:r>
            <a:r>
              <a:rPr lang="en-US" sz="2800" dirty="0">
                <a:solidFill>
                  <a:srgbClr val="0000FF"/>
                </a:solidFill>
              </a:rPr>
              <a:t>P ≠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result </a:t>
            </a:r>
            <a:r>
              <a:rPr lang="en-US" sz="2800" i="1" u="sng" dirty="0" smtClean="0"/>
              <a:t>relativizes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16958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Observation: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an arbitrarily fixed language. Owing to the ‘Important note’, any proof/result that uses only the two features of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</a:t>
            </a:r>
            <a:r>
              <a:rPr lang="en-US" sz="2800" i="1" u="sng" dirty="0" smtClean="0"/>
              <a:t>relativizes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95912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it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06434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it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Theorem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800000"/>
                </a:solidFill>
              </a:rPr>
              <a:t>(Baker-Gill-</a:t>
            </a:r>
            <a:r>
              <a:rPr lang="en-US" sz="2800" dirty="0" err="1" smtClean="0">
                <a:solidFill>
                  <a:srgbClr val="800000"/>
                </a:solidFill>
              </a:rPr>
              <a:t>Solovay</a:t>
            </a:r>
            <a:r>
              <a:rPr lang="en-US" sz="2800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/>
              <a:t>:  The </a:t>
            </a:r>
            <a:r>
              <a:rPr lang="en-US" sz="2800" dirty="0"/>
              <a:t>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ny proof of </a:t>
            </a:r>
            <a:r>
              <a:rPr lang="en-US" sz="2800" dirty="0" smtClean="0">
                <a:solidFill>
                  <a:srgbClr val="0000FF"/>
                </a:solidFill>
              </a:rPr>
              <a:t>P = NP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must </a:t>
            </a:r>
            <a:r>
              <a:rPr lang="en-US" sz="2800" b="1" dirty="0" smtClean="0"/>
              <a:t>not</a:t>
            </a:r>
            <a:r>
              <a:rPr lang="en-US" sz="2800" dirty="0" smtClean="0"/>
              <a:t> relativize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0338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Relativizing results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Is it true that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	</a:t>
            </a:r>
            <a:r>
              <a:rPr lang="en-US" sz="2300" dirty="0" smtClean="0"/>
              <a:t>- either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=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/>
              <a:t> 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</a:t>
            </a:r>
            <a:r>
              <a:rPr lang="en-US" sz="23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 smtClean="0"/>
              <a:t>	- or     </a:t>
            </a:r>
            <a:r>
              <a:rPr lang="en-US" sz="2300" dirty="0" smtClean="0">
                <a:solidFill>
                  <a:srgbClr val="0000FF"/>
                </a:solidFill>
              </a:rPr>
              <a:t>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≠ NP</a:t>
            </a:r>
            <a:r>
              <a:rPr lang="en-US" sz="2300" baseline="30000" dirty="0" smtClean="0">
                <a:solidFill>
                  <a:srgbClr val="0000FF"/>
                </a:solidFill>
              </a:rPr>
              <a:t>L</a:t>
            </a:r>
            <a:r>
              <a:rPr lang="en-US" sz="2300" dirty="0" smtClean="0">
                <a:solidFill>
                  <a:srgbClr val="0000FF"/>
                </a:solidFill>
              </a:rPr>
              <a:t> </a:t>
            </a:r>
            <a:r>
              <a:rPr lang="en-US" sz="2300" dirty="0" smtClean="0"/>
              <a:t>for every </a:t>
            </a:r>
            <a:r>
              <a:rPr lang="en-US" sz="2300" dirty="0" smtClean="0">
                <a:solidFill>
                  <a:schemeClr val="accent3"/>
                </a:solidFill>
              </a:rPr>
              <a:t>L ⊆ {0,1}* </a:t>
            </a:r>
            <a:r>
              <a:rPr lang="en-US" sz="2300" dirty="0" smtClean="0">
                <a:solidFill>
                  <a:srgbClr val="000000"/>
                </a:solidFill>
              </a:rPr>
              <a:t>?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>
                <a:solidFill>
                  <a:schemeClr val="accent4"/>
                </a:solidFill>
              </a:rPr>
              <a:t>Theorem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800000"/>
                </a:solidFill>
              </a:rPr>
              <a:t>(Baker-Gill-</a:t>
            </a:r>
            <a:r>
              <a:rPr lang="en-US" sz="2800" dirty="0" err="1" smtClean="0">
                <a:solidFill>
                  <a:srgbClr val="800000"/>
                </a:solidFill>
              </a:rPr>
              <a:t>Solovay</a:t>
            </a:r>
            <a:r>
              <a:rPr lang="en-US" sz="2800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/>
              <a:t>:  The </a:t>
            </a:r>
            <a:r>
              <a:rPr lang="en-US" sz="2800" dirty="0"/>
              <a:t>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. </a:t>
            </a:r>
            <a:r>
              <a:rPr lang="en-US" sz="2800" dirty="0"/>
              <a:t>A</a:t>
            </a:r>
            <a:r>
              <a:rPr lang="en-US" sz="2800" dirty="0" smtClean="0"/>
              <a:t>ny proof of </a:t>
            </a:r>
            <a:r>
              <a:rPr lang="en-US" sz="2800" dirty="0" smtClean="0">
                <a:solidFill>
                  <a:srgbClr val="0000FF"/>
                </a:solidFill>
              </a:rPr>
              <a:t>P = NP</a:t>
            </a:r>
            <a:r>
              <a:rPr lang="en-US" sz="2800" dirty="0" smtClean="0"/>
              <a:t> or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>
                <a:solidFill>
                  <a:srgbClr val="0000FF"/>
                </a:solidFill>
              </a:rPr>
              <a:t>≠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/>
              <a:t>must </a:t>
            </a:r>
            <a:r>
              <a:rPr lang="en-US" sz="2800" b="1" dirty="0" smtClean="0"/>
              <a:t>not</a:t>
            </a:r>
            <a:r>
              <a:rPr lang="en-US" sz="2800" dirty="0" smtClean="0"/>
              <a:t> relativize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685800" y="2438400"/>
            <a:ext cx="8001000" cy="9906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2849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</a:t>
            </a:r>
            <a:r>
              <a:rPr lang="en-US" sz="2800" dirty="0" smtClean="0"/>
              <a:t>Using </a:t>
            </a:r>
            <a:r>
              <a:rPr lang="en-US" sz="2800" dirty="0" err="1" smtClean="0"/>
              <a:t>diagonalization</a:t>
            </a:r>
            <a:r>
              <a:rPr lang="en-US" sz="2800" dirty="0"/>
              <a:t>!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7826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A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32D2E"/>
                </a:solidFill>
              </a:rPr>
              <a:t>(M, x,1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:  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steps}.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A</a:t>
            </a:r>
            <a:r>
              <a:rPr lang="en-US" sz="2800" dirty="0" smtClean="0"/>
              <a:t> is an EXP-complete language under poly-time Karp reduction. </a:t>
            </a:r>
            <a:r>
              <a:rPr lang="en-US" sz="2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(simple exercise)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Then,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Also,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  Hence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NP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29668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Proof: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chemeClr val="accent3"/>
                </a:solidFill>
              </a:rPr>
              <a:t>A = </a:t>
            </a:r>
            <a:r>
              <a:rPr lang="en-US" sz="2800" dirty="0" smtClean="0"/>
              <a:t>{</a:t>
            </a:r>
            <a:r>
              <a:rPr lang="en-US" sz="2800" dirty="0" smtClean="0">
                <a:solidFill>
                  <a:srgbClr val="C32D2E"/>
                </a:solidFill>
              </a:rPr>
              <a:t>(M, x,1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>
                <a:solidFill>
                  <a:srgbClr val="C32D2E"/>
                </a:solidFill>
              </a:rPr>
              <a:t>)</a:t>
            </a:r>
            <a:r>
              <a:rPr lang="en-US" sz="2800" dirty="0" smtClean="0"/>
              <a:t>:  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steps}.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A</a:t>
            </a:r>
            <a:r>
              <a:rPr lang="en-US" sz="2800" dirty="0" smtClean="0"/>
              <a:t> is an EXP-complete language under poly-time Karp reduction. </a:t>
            </a:r>
            <a:r>
              <a:rPr lang="en-US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(simple exercise)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Then,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Also,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= EXP</a:t>
            </a:r>
            <a:r>
              <a:rPr lang="en-US" sz="2800" dirty="0" smtClean="0"/>
              <a:t>.  Hence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NP</a:t>
            </a:r>
            <a:r>
              <a:rPr lang="en-US" sz="2800" baseline="30000" dirty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55626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Why isn’t </a:t>
            </a:r>
            <a:r>
              <a:rPr lang="en-US" dirty="0" smtClean="0">
                <a:solidFill>
                  <a:srgbClr val="0000FF"/>
                </a:solidFill>
              </a:rPr>
              <a:t>EXP</a:t>
            </a:r>
            <a:r>
              <a:rPr lang="en-US" baseline="30000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= EXP</a:t>
            </a:r>
            <a:r>
              <a:rPr lang="en-US" dirty="0" smtClean="0"/>
              <a:t>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52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9690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</a:t>
            </a:r>
            <a:r>
              <a:rPr lang="en-US" dirty="0" smtClean="0"/>
              <a:t>ower &amp; limits of </a:t>
            </a:r>
            <a:r>
              <a:rPr lang="en-US" dirty="0" err="1" smtClean="0"/>
              <a:t>diagonalization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143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. (Guess the string, check if it has length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, and ask oracle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to verify membership.)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05363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Baker-Gill-</a:t>
            </a:r>
            <a:r>
              <a:rPr lang="en-US" dirty="0" err="1" smtClean="0"/>
              <a:t>Solovay</a:t>
            </a:r>
            <a:r>
              <a:rPr lang="en-US" dirty="0" smtClean="0"/>
              <a:t>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Theorem:</a:t>
            </a:r>
            <a:r>
              <a:rPr lang="en-US" sz="2800" dirty="0" smtClean="0"/>
              <a:t> There exist languages </a:t>
            </a:r>
            <a:r>
              <a:rPr lang="en-US" sz="2800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such that   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 smtClean="0">
                <a:solidFill>
                  <a:srgbClr val="0000FF"/>
                </a:solidFill>
              </a:rPr>
              <a:t> NP</a:t>
            </a:r>
            <a:r>
              <a:rPr lang="en-US" sz="2800" baseline="30000" dirty="0" smtClean="0">
                <a:solidFill>
                  <a:srgbClr val="0000FF"/>
                </a:solidFill>
              </a:rPr>
              <a:t>A</a:t>
            </a:r>
            <a:r>
              <a:rPr lang="en-US" sz="2800" dirty="0" smtClean="0"/>
              <a:t> but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 ≠ 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 </a:t>
            </a:r>
            <a:r>
              <a:rPr lang="en-US" sz="2800" dirty="0">
                <a:solidFill>
                  <a:schemeClr val="accent5"/>
                </a:solidFill>
              </a:rPr>
              <a:t>Proof:</a:t>
            </a:r>
            <a:r>
              <a:rPr lang="en-US" sz="2800" dirty="0"/>
              <a:t>  For any language </a:t>
            </a:r>
            <a:r>
              <a:rPr lang="en-US" sz="2800" dirty="0">
                <a:solidFill>
                  <a:schemeClr val="accent3"/>
                </a:solidFill>
              </a:rPr>
              <a:t>B </a:t>
            </a:r>
            <a:r>
              <a:rPr lang="en-US" sz="2800" dirty="0"/>
              <a:t>let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</a:t>
            </a:r>
            <a:r>
              <a:rPr lang="en-US" sz="2800" dirty="0">
                <a:solidFill>
                  <a:srgbClr val="C32D2E"/>
                </a:solidFill>
              </a:rPr>
              <a:t>L</a:t>
            </a:r>
            <a:r>
              <a:rPr lang="en-US" sz="2800" baseline="-25000" dirty="0">
                <a:solidFill>
                  <a:srgbClr val="C32D2E"/>
                </a:solidFill>
              </a:rPr>
              <a:t>B</a:t>
            </a:r>
            <a:r>
              <a:rPr lang="en-US" sz="2800" dirty="0"/>
              <a:t> = {</a:t>
            </a:r>
            <a:r>
              <a:rPr lang="en-US" sz="2800" dirty="0">
                <a:solidFill>
                  <a:srgbClr val="C32D2E"/>
                </a:solidFill>
              </a:rPr>
              <a:t>1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/>
              <a:t> : there’s a string of length </a:t>
            </a:r>
            <a:r>
              <a:rPr lang="en-US" sz="2800" dirty="0" smtClean="0">
                <a:solidFill>
                  <a:schemeClr val="accent3"/>
                </a:solidFill>
              </a:rPr>
              <a:t>n </a:t>
            </a:r>
            <a:r>
              <a:rPr lang="en-US" sz="2800" dirty="0" smtClean="0"/>
              <a:t>in </a:t>
            </a:r>
            <a:r>
              <a:rPr lang="en-US" sz="28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}</a:t>
            </a:r>
            <a:r>
              <a:rPr lang="en-US" sz="28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Observe,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 for any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(using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) in such a way that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∉</a:t>
            </a:r>
            <a:r>
              <a:rPr lang="en-US" sz="28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, implying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≠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</a:t>
            </a:r>
            <a:endParaRPr lang="en-US" sz="2800" baseline="300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4262760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chemeClr val="accent3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</a:t>
            </a:r>
            <a:r>
              <a:rPr lang="en-US" sz="2800" dirty="0"/>
              <a:t>correctly 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) </a:t>
            </a:r>
            <a:r>
              <a:rPr lang="en-US" sz="2800" dirty="0" smtClean="0"/>
              <a:t>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 Moreover,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 will grow monotonically with stages.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61988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</a:t>
            </a:r>
            <a:r>
              <a:rPr lang="en-US" sz="2800" u="sng" dirty="0" smtClean="0"/>
              <a:t>status</a:t>
            </a:r>
            <a:r>
              <a:rPr lang="en-US" sz="2800" dirty="0" smtClean="0"/>
              <a:t>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</a:t>
            </a:r>
            <a:r>
              <a:rPr lang="en-US" sz="2800" dirty="0"/>
              <a:t>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grow monotonically with stages.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  <p:cxnSp>
        <p:nvCxnSpPr>
          <p:cNvPr id="5" name="Straight Arrow Connector 4"/>
          <p:cNvCxnSpPr>
            <a:stCxn id="4" idx="0"/>
          </p:cNvCxnSpPr>
          <p:nvPr/>
        </p:nvCxnSpPr>
        <p:spPr>
          <a:xfrm flipV="1">
            <a:off x="2781300" y="2438400"/>
            <a:ext cx="2628900" cy="2209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90600" y="4648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</a:t>
            </a:r>
            <a:r>
              <a:rPr lang="en-US" dirty="0" smtClean="0"/>
              <a:t>hether or not a string belongs to </a:t>
            </a:r>
            <a:r>
              <a:rPr lang="en-US" dirty="0" smtClean="0">
                <a:solidFill>
                  <a:schemeClr val="accent3"/>
                </a:solidFill>
              </a:rPr>
              <a:t>B</a:t>
            </a:r>
            <a:endParaRPr lang="en-US" dirty="0">
              <a:solidFill>
                <a:schemeClr val="accent3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7239000" y="3352800"/>
            <a:ext cx="1524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1600" y="4572000"/>
            <a:ext cx="365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machine with oracle access to </a:t>
            </a:r>
            <a:r>
              <a:rPr lang="en-US" dirty="0" smtClean="0">
                <a:solidFill>
                  <a:srgbClr val="C32D2E"/>
                </a:solidFill>
              </a:rPr>
              <a:t>B</a:t>
            </a:r>
            <a:r>
              <a:rPr lang="en-US" dirty="0" smtClean="0"/>
              <a:t> that is represented by </a:t>
            </a:r>
            <a:r>
              <a:rPr lang="en-US" dirty="0" err="1" smtClean="0">
                <a:solidFill>
                  <a:srgbClr val="C32D2E"/>
                </a:solidFill>
              </a:rPr>
              <a:t>i</a:t>
            </a:r>
            <a:r>
              <a:rPr lang="en-US" dirty="0" smtClean="0">
                <a:solidFill>
                  <a:srgbClr val="C32D2E"/>
                </a:solidFill>
              </a:rPr>
              <a:t> 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53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</a:t>
            </a:r>
            <a:r>
              <a:rPr lang="en-US" sz="2800" dirty="0"/>
              <a:t>(for some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grow monotonically with stages.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Clearly, a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satisfying the above implies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baseline="-25000" dirty="0">
                <a:solidFill>
                  <a:schemeClr val="accent3"/>
                </a:solidFill>
              </a:rPr>
              <a:t>B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C32D2E"/>
                </a:solidFill>
              </a:rPr>
              <a:t>∉</a:t>
            </a:r>
            <a:r>
              <a:rPr lang="en-US" sz="2800" dirty="0">
                <a:solidFill>
                  <a:schemeClr val="accent3"/>
                </a:solidFill>
              </a:rPr>
              <a:t>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baseline="30000" dirty="0">
                <a:solidFill>
                  <a:srgbClr val="0000FF"/>
                </a:solidFill>
              </a:rPr>
              <a:t>B</a:t>
            </a:r>
            <a:r>
              <a:rPr lang="en-US" sz="2800" dirty="0" smtClean="0"/>
              <a:t>.   </a:t>
            </a:r>
            <a:r>
              <a:rPr lang="en-US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Why?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36272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 smtClean="0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</a:t>
            </a:r>
            <a:r>
              <a:rPr lang="en-US" sz="2800" dirty="0"/>
              <a:t>. Moreover, </a:t>
            </a:r>
            <a:r>
              <a:rPr lang="en-US" sz="2800" dirty="0">
                <a:solidFill>
                  <a:schemeClr val="accent3"/>
                </a:solidFill>
              </a:rPr>
              <a:t>n</a:t>
            </a:r>
            <a:r>
              <a:rPr lang="en-US" sz="2800" dirty="0"/>
              <a:t> will </a:t>
            </a:r>
            <a:r>
              <a:rPr lang="en-US" sz="2800" u="sng" dirty="0"/>
              <a:t>grow monotonically</a:t>
            </a:r>
            <a:r>
              <a:rPr lang="en-US" sz="2800" dirty="0"/>
              <a:t> with stages.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</a:t>
            </a:r>
            <a:r>
              <a:rPr lang="en-US" sz="2800" dirty="0" smtClean="0"/>
              <a:t> Choose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larger than the length of any string whose status has already been decided. Simulate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on </a:t>
            </a:r>
            <a:r>
              <a:rPr lang="en-US" sz="2800" dirty="0"/>
              <a:t>input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 </a:t>
            </a:r>
            <a:r>
              <a:rPr lang="en-US" sz="2800" dirty="0" smtClean="0"/>
              <a:t>for </a:t>
            </a:r>
            <a:r>
              <a:rPr lang="en-US" sz="2800" dirty="0">
                <a:solidFill>
                  <a:srgbClr val="C32D2E"/>
                </a:solidFill>
              </a:rPr>
              <a:t>2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58836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   </a:t>
            </a:r>
            <a:r>
              <a:rPr lang="en-US" sz="2800" dirty="0" smtClean="0"/>
              <a:t>If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queries oracle </a:t>
            </a:r>
            <a:r>
              <a:rPr lang="en-US" sz="2800" dirty="0" smtClean="0">
                <a:solidFill>
                  <a:srgbClr val="C32D2E"/>
                </a:solidFill>
              </a:rPr>
              <a:t>B </a:t>
            </a:r>
            <a:r>
              <a:rPr lang="en-US" sz="2800" dirty="0" smtClean="0">
                <a:solidFill>
                  <a:srgbClr val="000000"/>
                </a:solidFill>
              </a:rPr>
              <a:t>with a string whose status has already been decided, answer consistently.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</a:t>
            </a:r>
            <a:r>
              <a:rPr lang="en-US" sz="2800" dirty="0" smtClean="0"/>
              <a:t>If </a:t>
            </a:r>
            <a:r>
              <a:rPr lang="en-US" sz="2800" dirty="0" err="1">
                <a:solidFill>
                  <a:srgbClr val="C32D2E"/>
                </a:solidFill>
              </a:rPr>
              <a:t>M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baseline="30000" dirty="0" err="1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queries oracle </a:t>
            </a:r>
            <a:r>
              <a:rPr lang="en-US" sz="2800" dirty="0">
                <a:solidFill>
                  <a:srgbClr val="C32D2E"/>
                </a:solidFill>
              </a:rPr>
              <a:t>B </a:t>
            </a:r>
            <a:r>
              <a:rPr lang="en-US" sz="2800" dirty="0">
                <a:solidFill>
                  <a:srgbClr val="000000"/>
                </a:solidFill>
              </a:rPr>
              <a:t>with a string whose status has </a:t>
            </a:r>
            <a:r>
              <a:rPr lang="en-US" sz="2800" u="sng" dirty="0" smtClean="0">
                <a:solidFill>
                  <a:srgbClr val="000000"/>
                </a:solidFill>
              </a:rPr>
              <a:t>not</a:t>
            </a:r>
            <a:r>
              <a:rPr lang="en-US" sz="2800" dirty="0" smtClean="0">
                <a:solidFill>
                  <a:srgbClr val="000000"/>
                </a:solidFill>
              </a:rPr>
              <a:t> been decided yet, </a:t>
            </a:r>
            <a:r>
              <a:rPr lang="en-US" sz="2800" dirty="0">
                <a:solidFill>
                  <a:srgbClr val="000000"/>
                </a:solidFill>
              </a:rPr>
              <a:t>answer </a:t>
            </a:r>
            <a:r>
              <a:rPr lang="en-US" sz="2800" dirty="0" smtClean="0">
                <a:solidFill>
                  <a:srgbClr val="000000"/>
                </a:solidFill>
              </a:rPr>
              <a:t>‘No’.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969918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Stage </a:t>
            </a:r>
            <a:r>
              <a:rPr lang="en-US" sz="2800" dirty="0" err="1" smtClean="0">
                <a:solidFill>
                  <a:schemeClr val="accent5"/>
                </a:solidFill>
              </a:rPr>
              <a:t>i</a:t>
            </a:r>
            <a:r>
              <a:rPr lang="en-US" sz="2800" dirty="0" smtClean="0">
                <a:solidFill>
                  <a:schemeClr val="accent5"/>
                </a:solidFill>
              </a:rPr>
              <a:t>:   </a:t>
            </a:r>
            <a:r>
              <a:rPr lang="en-US" sz="2800" dirty="0" smtClean="0"/>
              <a:t>If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outputs </a:t>
            </a:r>
            <a:r>
              <a:rPr lang="en-US" sz="2800" dirty="0" smtClean="0">
                <a:solidFill>
                  <a:schemeClr val="accent3"/>
                </a:solidFill>
              </a:rPr>
              <a:t>1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/>
              <a:t>within </a:t>
            </a:r>
            <a:r>
              <a:rPr lang="en-US" sz="2800" dirty="0">
                <a:solidFill>
                  <a:srgbClr val="C32D2E"/>
                </a:solidFill>
              </a:rPr>
              <a:t>2</a:t>
            </a:r>
            <a:r>
              <a:rPr lang="en-US" sz="2800" baseline="30000" dirty="0">
                <a:solidFill>
                  <a:srgbClr val="C32D2E"/>
                </a:solidFill>
              </a:rPr>
              <a:t>n</a:t>
            </a:r>
            <a:r>
              <a:rPr lang="en-US" sz="2800" dirty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 </a:t>
            </a:r>
            <a:r>
              <a:rPr lang="en-US" sz="2800" dirty="0" smtClean="0">
                <a:solidFill>
                  <a:srgbClr val="000000"/>
                </a:solidFill>
              </a:rPr>
              <a:t>then don’t put any string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</a:t>
            </a:r>
            <a:r>
              <a:rPr lang="en-US" sz="2800" dirty="0" smtClean="0"/>
              <a:t>If </a:t>
            </a:r>
            <a:r>
              <a:rPr lang="en-US" sz="2800" dirty="0" err="1">
                <a:solidFill>
                  <a:srgbClr val="C32D2E"/>
                </a:solidFill>
              </a:rPr>
              <a:t>M</a:t>
            </a:r>
            <a:r>
              <a:rPr lang="en-US" sz="2800" baseline="-25000" dirty="0" err="1">
                <a:solidFill>
                  <a:srgbClr val="C32D2E"/>
                </a:solidFill>
              </a:rPr>
              <a:t>i</a:t>
            </a:r>
            <a:r>
              <a:rPr lang="en-US" sz="2800" baseline="30000" dirty="0" err="1">
                <a:solidFill>
                  <a:srgbClr val="C32D2E"/>
                </a:solidFill>
              </a:rPr>
              <a:t>B</a:t>
            </a:r>
            <a:r>
              <a:rPr lang="en-US" sz="2800" dirty="0">
                <a:solidFill>
                  <a:srgbClr val="C32D2E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outputs </a:t>
            </a:r>
            <a:r>
              <a:rPr lang="en-US" sz="2800" dirty="0" smtClean="0">
                <a:solidFill>
                  <a:srgbClr val="C32D2E"/>
                </a:solidFill>
              </a:rPr>
              <a:t>0</a:t>
            </a:r>
            <a:r>
              <a:rPr lang="en-US" sz="2800" dirty="0" smtClean="0">
                <a:solidFill>
                  <a:srgbClr val="000000"/>
                </a:solidFill>
              </a:rPr>
              <a:t> or doesn’t halt, put a string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32D2E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76600" y="5810071"/>
            <a:ext cx="548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3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(This is possible as the status of at most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C32D2E"/>
                </a:solidFill>
              </a:rPr>
              <a:t>2</a:t>
            </a:r>
            <a:r>
              <a:rPr lang="en-US" baseline="30000" dirty="0">
                <a:solidFill>
                  <a:srgbClr val="C32D2E"/>
                </a:solidFill>
              </a:rPr>
              <a:t>n</a:t>
            </a:r>
            <a:r>
              <a:rPr lang="en-US" dirty="0">
                <a:solidFill>
                  <a:srgbClr val="C32D2E"/>
                </a:solidFill>
              </a:rPr>
              <a:t>/10 </a:t>
            </a:r>
            <a:r>
              <a:rPr lang="en-US" dirty="0" smtClean="0">
                <a:solidFill>
                  <a:srgbClr val="A6A6A6"/>
                </a:solidFill>
              </a:rPr>
              <a:t>many length</a:t>
            </a:r>
            <a:r>
              <a:rPr lang="en-US" dirty="0" smtClean="0"/>
              <a:t> </a:t>
            </a:r>
            <a:r>
              <a:rPr lang="en-US" dirty="0">
                <a:solidFill>
                  <a:schemeClr val="accent3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solidFill>
                  <a:srgbClr val="A6A6A6"/>
                </a:solidFill>
              </a:rPr>
              <a:t>strings </a:t>
            </a:r>
            <a:r>
              <a:rPr lang="en-US" dirty="0" smtClean="0">
                <a:solidFill>
                  <a:srgbClr val="A6A6A6"/>
                </a:solidFill>
              </a:rPr>
              <a:t>have </a:t>
            </a:r>
            <a:r>
              <a:rPr lang="en-US" dirty="0">
                <a:solidFill>
                  <a:srgbClr val="A6A6A6"/>
                </a:solidFill>
              </a:rPr>
              <a:t>been decided during the simulation)</a:t>
            </a:r>
            <a:endParaRPr lang="en-US" sz="2800" dirty="0">
              <a:solidFill>
                <a:srgbClr val="A6A6A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67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Constructing B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construct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/>
              <a:t> in stages, starting from Stage 1.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Each stage determines the status of finitely many strings.</a:t>
            </a: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In Stage </a:t>
            </a:r>
            <a:r>
              <a:rPr lang="en-US" sz="2800" dirty="0" err="1">
                <a:solidFill>
                  <a:srgbClr val="C32D2E"/>
                </a:solidFill>
              </a:rPr>
              <a:t>i</a:t>
            </a:r>
            <a:r>
              <a:rPr lang="en-US" sz="2800" dirty="0" smtClean="0"/>
              <a:t>, we’ll ensure that the oracle TM </a:t>
            </a:r>
            <a:r>
              <a:rPr lang="en-US" sz="2800" dirty="0" err="1" smtClean="0">
                <a:solidFill>
                  <a:srgbClr val="C32D2E"/>
                </a:solidFill>
              </a:rPr>
              <a:t>M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i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B</a:t>
            </a:r>
            <a:r>
              <a:rPr lang="en-US" sz="2800" dirty="0" smtClean="0"/>
              <a:t> doesn’t decide </a:t>
            </a:r>
            <a:r>
              <a:rPr lang="en-US" sz="2800" dirty="0" smtClean="0">
                <a:solidFill>
                  <a:srgbClr val="C32D2E"/>
                </a:solidFill>
              </a:rPr>
              <a:t>1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correctly (for some </a:t>
            </a:r>
            <a:r>
              <a:rPr lang="en-US" sz="2800" dirty="0" smtClean="0">
                <a:solidFill>
                  <a:schemeClr val="accent3"/>
                </a:solidFill>
              </a:rPr>
              <a:t>n</a:t>
            </a:r>
            <a:r>
              <a:rPr lang="en-US" sz="2800" dirty="0" smtClean="0"/>
              <a:t>) within </a:t>
            </a:r>
            <a:r>
              <a:rPr lang="en-US" sz="2800" dirty="0" smtClean="0">
                <a:solidFill>
                  <a:srgbClr val="C32D2E"/>
                </a:solidFill>
              </a:rPr>
              <a:t>2</a:t>
            </a:r>
            <a:r>
              <a:rPr lang="en-US" sz="2800" baseline="300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>
                <a:solidFill>
                  <a:srgbClr val="C32D2E"/>
                </a:solidFill>
              </a:rPr>
              <a:t>/10</a:t>
            </a:r>
            <a:r>
              <a:rPr lang="en-US" sz="2800" dirty="0"/>
              <a:t> </a:t>
            </a:r>
            <a:r>
              <a:rPr lang="en-US" sz="2800" dirty="0" smtClean="0"/>
              <a:t>steps.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Homework:  </a:t>
            </a:r>
            <a:r>
              <a:rPr lang="en-US" sz="2800" dirty="0" smtClean="0"/>
              <a:t>In fact,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we can assume that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0857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90800" y="2679550"/>
            <a:ext cx="7756263" cy="1054250"/>
          </a:xfrm>
        </p:spPr>
        <p:txBody>
          <a:bodyPr/>
          <a:lstStyle/>
          <a:p>
            <a:r>
              <a:rPr lang="en-US" dirty="0" smtClean="0"/>
              <a:t>Space Complexity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80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</a:t>
            </a:r>
            <a:r>
              <a:rPr lang="en-US" sz="2800" dirty="0" smtClean="0"/>
              <a:t>: Let </a:t>
            </a:r>
            <a:r>
              <a:rPr lang="en-US" sz="2800" dirty="0" smtClean="0">
                <a:solidFill>
                  <a:schemeClr val="accent3"/>
                </a:solidFill>
              </a:rPr>
              <a:t>L ⊆ {0,1}*</a:t>
            </a:r>
            <a:r>
              <a:rPr lang="en-US" sz="2800" dirty="0" smtClean="0"/>
              <a:t> be a language. An </a:t>
            </a:r>
            <a:r>
              <a:rPr lang="en-US" sz="2800" i="1" u="sng" dirty="0" smtClean="0"/>
              <a:t>oracle TM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is a TM with a special query tape and three special states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dirty="0" smtClean="0"/>
              <a:t>,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dirty="0" smtClean="0"/>
              <a:t> and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such that whenever the machine enters the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query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state, it immediately transits to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yes</a:t>
            </a:r>
            <a:r>
              <a:rPr lang="en-US" sz="2800" baseline="-25000" dirty="0" smtClean="0">
                <a:solidFill>
                  <a:srgbClr val="C32D2E"/>
                </a:solidFill>
              </a:rPr>
              <a:t> </a:t>
            </a:r>
            <a:r>
              <a:rPr lang="en-US" sz="2800" dirty="0" smtClean="0"/>
              <a:t>or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no</a:t>
            </a:r>
            <a:r>
              <a:rPr lang="en-US" sz="2800" dirty="0"/>
              <a:t> </a:t>
            </a:r>
            <a:r>
              <a:rPr lang="en-US" sz="2800" dirty="0" smtClean="0"/>
              <a:t>depending on whether the string in the query tape belongs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.     (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baseline="300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has </a:t>
            </a:r>
            <a:r>
              <a:rPr lang="en-US" sz="2800" i="1" dirty="0" smtClean="0"/>
              <a:t>oracle access</a:t>
            </a:r>
            <a:r>
              <a:rPr lang="en-US" sz="2800" dirty="0" smtClean="0"/>
              <a:t> to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56029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</a:t>
            </a:r>
            <a:r>
              <a:rPr lang="en-US" sz="2800" u="sng" dirty="0" smtClean="0"/>
              <a:t>input tape</a:t>
            </a:r>
            <a:r>
              <a:rPr lang="en-US" sz="2800" dirty="0" smtClean="0"/>
              <a:t> and one or more </a:t>
            </a:r>
            <a:r>
              <a:rPr lang="en-US" sz="2800" u="sng" dirty="0" smtClean="0"/>
              <a:t>work tapes</a:t>
            </a:r>
            <a:r>
              <a:rPr lang="en-US" sz="2800" dirty="0" smtClean="0"/>
              <a:t>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793851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 smtClean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</a:t>
            </a:r>
            <a:r>
              <a:rPr lang="en-IN" sz="2800" dirty="0" smtClean="0"/>
              <a:t> function. </a:t>
            </a:r>
            <a:r>
              <a:rPr lang="en-US" sz="2800" dirty="0" smtClean="0"/>
              <a:t> 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if there’s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work space on inputs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810000" y="4953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474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 function. </a:t>
            </a:r>
            <a:r>
              <a:rPr lang="en-IN" sz="2800" dirty="0" smtClean="0"/>
              <a:t> </a:t>
            </a:r>
            <a:r>
              <a:rPr lang="en-US" sz="2800" dirty="0" smtClean="0"/>
              <a:t>A language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if there’s a NTM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that decides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work space on inputs of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, </a:t>
            </a:r>
            <a:r>
              <a:rPr lang="en-US" sz="2800" u="sng" dirty="0" smtClean="0"/>
              <a:t>regardless of </a:t>
            </a:r>
            <a:r>
              <a:rPr lang="en-US" sz="2800" u="sng" dirty="0" smtClean="0">
                <a:solidFill>
                  <a:srgbClr val="C32D2E"/>
                </a:solidFill>
              </a:rPr>
              <a:t>M</a:t>
            </a:r>
            <a:r>
              <a:rPr lang="en-US" sz="2800" u="sng" dirty="0" smtClean="0"/>
              <a:t>’s nondeterministic choices</a:t>
            </a:r>
            <a:r>
              <a:rPr lang="en-US" sz="2800" dirty="0" smtClean="0"/>
              <a:t>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0" y="49530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651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We’ll simply refer to ‘work space’ as ‘space’. For convenience, assume there’s a </a:t>
            </a:r>
            <a:r>
              <a:rPr lang="en-US" sz="2800" u="sng" dirty="0" smtClean="0"/>
              <a:t>single</a:t>
            </a:r>
            <a:r>
              <a:rPr lang="en-US" sz="2800" dirty="0" smtClean="0"/>
              <a:t> work tape.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647893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Space bounded computation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Here, we are interested to find out how much of </a:t>
            </a:r>
            <a:r>
              <a:rPr lang="en-US" sz="2800" i="1" u="sng" dirty="0" smtClean="0"/>
              <a:t>work space</a:t>
            </a:r>
            <a:r>
              <a:rPr lang="en-US" sz="2800" dirty="0" smtClean="0"/>
              <a:t> is required to solve a problem.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For convenience, think of TMs with a separate input tape and one or more work tapes. Work space is the number of cells in the work tapes of a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visited by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heads during a computation.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IN" sz="2800" dirty="0"/>
              <a:t>Let </a:t>
            </a:r>
            <a:r>
              <a:rPr lang="en-IN" sz="2800" dirty="0">
                <a:solidFill>
                  <a:srgbClr val="CC0000"/>
                </a:solidFill>
              </a:rPr>
              <a:t>S: 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IN" sz="2800" dirty="0"/>
              <a:t>be a function. </a:t>
            </a:r>
            <a:r>
              <a:rPr lang="en-IN" sz="2800" dirty="0" smtClean="0">
                <a:solidFill>
                  <a:srgbClr val="C32D2E"/>
                </a:solidFill>
              </a:rPr>
              <a:t>S</a:t>
            </a:r>
            <a:r>
              <a:rPr lang="en-IN" sz="2800" dirty="0" smtClean="0"/>
              <a:t> is </a:t>
            </a:r>
            <a:r>
              <a:rPr lang="en-IN" sz="2800" i="1" dirty="0" smtClean="0"/>
              <a:t>space constructible</a:t>
            </a:r>
            <a:r>
              <a:rPr lang="en-IN" sz="2800" dirty="0" smtClean="0"/>
              <a:t> if there’s a TM that computes </a:t>
            </a:r>
            <a:r>
              <a:rPr lang="en-IN" sz="2800" dirty="0" smtClean="0">
                <a:solidFill>
                  <a:srgbClr val="C32D2E"/>
                </a:solidFill>
              </a:rPr>
              <a:t>S(|x|)</a:t>
            </a:r>
            <a:r>
              <a:rPr lang="en-IN" sz="2800" dirty="0" smtClean="0"/>
              <a:t> from </a:t>
            </a:r>
            <a:r>
              <a:rPr lang="en-IN" sz="2800" dirty="0" smtClean="0">
                <a:solidFill>
                  <a:srgbClr val="C32D2E"/>
                </a:solidFill>
              </a:rPr>
              <a:t>x</a:t>
            </a:r>
            <a:r>
              <a:rPr lang="en-IN" sz="2800" dirty="0" smtClean="0"/>
              <a:t> using </a:t>
            </a:r>
            <a:r>
              <a:rPr lang="en-IN" sz="2800" dirty="0" smtClean="0">
                <a:solidFill>
                  <a:srgbClr val="C32D2E"/>
                </a:solidFill>
              </a:rPr>
              <a:t>O(S(|x|))</a:t>
            </a:r>
            <a:r>
              <a:rPr lang="en-IN" sz="2800" dirty="0" smtClean="0"/>
              <a:t> space.</a:t>
            </a:r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86200" y="4953000"/>
            <a:ext cx="5334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7722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Relation between time and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Uses the notion of </a:t>
            </a:r>
            <a:r>
              <a:rPr lang="en-US" sz="2800" i="1" u="sng" dirty="0" smtClean="0"/>
              <a:t>configuration graph</a:t>
            </a:r>
            <a:r>
              <a:rPr lang="en-US" sz="2800" dirty="0" smtClean="0"/>
              <a:t> of a TM. We’ll see this shortly.</a:t>
            </a:r>
          </a:p>
        </p:txBody>
      </p:sp>
    </p:spTree>
    <p:extLst>
      <p:ext uri="{BB962C8B-B14F-4D97-AF65-F5344CB8AC3E}">
        <p14:creationId xmlns:p14="http://schemas.microsoft.com/office/powerpoint/2010/main" val="3965085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       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3000" dirty="0" smtClean="0">
                <a:solidFill>
                  <a:srgbClr val="C32D2E"/>
                </a:solidFill>
              </a:rPr>
              <a:t>∪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err="1" smtClean="0">
                <a:solidFill>
                  <a:srgbClr val="C32D2E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c</a:t>
            </a:r>
            <a:r>
              <a:rPr lang="en-US" dirty="0" smtClean="0">
                <a:solidFill>
                  <a:srgbClr val="C32D2E"/>
                </a:solidFill>
              </a:rPr>
              <a:t> &gt; 0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25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       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NSPACE(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    </a:t>
            </a:r>
            <a:r>
              <a:rPr lang="en-US" sz="2800" dirty="0" smtClean="0">
                <a:solidFill>
                  <a:srgbClr val="0000FF"/>
                </a:solidFill>
              </a:rPr>
              <a:t>PSPACE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3000" dirty="0" smtClean="0">
                <a:solidFill>
                  <a:srgbClr val="C32D2E"/>
                </a:solidFill>
              </a:rPr>
              <a:t>∪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DSPACE(</a:t>
            </a:r>
            <a:r>
              <a:rPr lang="en-US" sz="2800" dirty="0" err="1" smtClean="0">
                <a:solidFill>
                  <a:srgbClr val="C32D2E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32D2E"/>
                </a:solidFill>
              </a:rPr>
              <a:t>c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33800" y="5257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c</a:t>
            </a:r>
            <a:r>
              <a:rPr lang="en-US" dirty="0" smtClean="0">
                <a:solidFill>
                  <a:srgbClr val="C32D2E"/>
                </a:solidFill>
              </a:rPr>
              <a:t> &gt; 0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81600" y="5629870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Giving space at least </a:t>
            </a:r>
            <a:r>
              <a:rPr lang="en-US" dirty="0" smtClean="0">
                <a:solidFill>
                  <a:srgbClr val="C32D2E"/>
                </a:solidFill>
              </a:rPr>
              <a:t>log n</a:t>
            </a:r>
            <a:r>
              <a:rPr lang="en-US" dirty="0" smtClean="0"/>
              <a:t> gives a TM at least the power to remember the index of a cell.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784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⊆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PSPACE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endParaRPr lang="en-US" sz="2800" dirty="0" smtClean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05400" y="4343400"/>
            <a:ext cx="30480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24200" y="5105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through all certificate choices of the verifier and </a:t>
            </a:r>
            <a:r>
              <a:rPr lang="en-US" b="1" dirty="0" smtClean="0"/>
              <a:t>reuse</a:t>
            </a:r>
            <a:r>
              <a:rPr lang="en-US" dirty="0" smtClean="0"/>
              <a:t> space.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82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C32D2E"/>
                </a:solidFill>
              </a:rPr>
              <a:t>⊆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NL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NP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PSPACE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              </a:t>
            </a:r>
            <a:endParaRPr lang="en-US" sz="2800" dirty="0" smtClean="0">
              <a:solidFill>
                <a:srgbClr val="0000FF"/>
              </a:solidFill>
            </a:endParaRPr>
          </a:p>
        </p:txBody>
      </p:sp>
      <p:cxnSp>
        <p:nvCxnSpPr>
          <p:cNvPr id="7" name="Straight Arrow Connector 6"/>
          <p:cNvCxnSpPr>
            <a:stCxn id="8" idx="0"/>
          </p:cNvCxnSpPr>
          <p:nvPr/>
        </p:nvCxnSpPr>
        <p:spPr>
          <a:xfrm flipV="1">
            <a:off x="5257800" y="4343400"/>
            <a:ext cx="1828800" cy="1078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05200" y="5421868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Follows from the above theorem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3733800" y="4343400"/>
            <a:ext cx="1524000" cy="1078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0941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Think of physical realization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as a device with access to a subroutine that decides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429000" y="5334000"/>
            <a:ext cx="1066800" cy="76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91200" y="5486400"/>
            <a:ext cx="533400" cy="381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572000" y="5715000"/>
            <a:ext cx="1066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33800" y="6172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M</a:t>
            </a:r>
            <a:r>
              <a:rPr lang="en-US" baseline="30000" dirty="0">
                <a:solidFill>
                  <a:srgbClr val="C32D2E"/>
                </a:solidFill>
              </a:rPr>
              <a:t>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24400" y="533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38800" y="594360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</a:t>
            </a:r>
            <a:r>
              <a:rPr lang="en-US" sz="1600" dirty="0" smtClean="0"/>
              <a:t>ecider for </a:t>
            </a:r>
            <a:r>
              <a:rPr lang="en-US" sz="1600" dirty="0" smtClean="0">
                <a:solidFill>
                  <a:srgbClr val="C32D2E"/>
                </a:solidFill>
              </a:rPr>
              <a:t>L</a:t>
            </a:r>
            <a:endParaRPr lang="en-US" sz="1600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16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Relation between time and space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7542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of 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at any particular step of its execution, consists of 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</a:t>
            </a:r>
            <a:r>
              <a:rPr lang="en-US" sz="2800" dirty="0"/>
              <a:t>moment of </a:t>
            </a:r>
            <a:r>
              <a:rPr lang="en-US" sz="2800" dirty="0" smtClean="0"/>
              <a:t>execution.</a:t>
            </a:r>
          </a:p>
        </p:txBody>
      </p:sp>
    </p:spTree>
    <p:extLst>
      <p:ext uri="{BB962C8B-B14F-4D97-AF65-F5344CB8AC3E}">
        <p14:creationId xmlns:p14="http://schemas.microsoft.com/office/powerpoint/2010/main" val="427936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sp>
        <p:nvSpPr>
          <p:cNvPr id="29" name="TextBox 28"/>
          <p:cNvSpPr txBox="1"/>
          <p:nvPr/>
        </p:nvSpPr>
        <p:spPr>
          <a:xfrm>
            <a:off x="5257800" y="6230035"/>
            <a:ext cx="26670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Content of work tape</a:t>
            </a:r>
            <a:endParaRPr lang="en-US" sz="1500" dirty="0"/>
          </a:p>
        </p:txBody>
      </p:sp>
      <p:sp>
        <p:nvSpPr>
          <p:cNvPr id="31" name="TextBox 30"/>
          <p:cNvSpPr txBox="1"/>
          <p:nvPr/>
        </p:nvSpPr>
        <p:spPr>
          <a:xfrm>
            <a:off x="685800" y="60960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 Configuration </a:t>
            </a:r>
            <a:r>
              <a:rPr lang="en-US" sz="2200" i="1" u="sng" dirty="0" smtClean="0">
                <a:solidFill>
                  <a:schemeClr val="accent3"/>
                </a:solidFill>
              </a:rPr>
              <a:t>C</a:t>
            </a:r>
            <a:endParaRPr lang="en-US" sz="2200" i="1" u="sng" dirty="0">
              <a:solidFill>
                <a:schemeClr val="accent3"/>
              </a:solidFill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0" name="Left Brace 19"/>
          <p:cNvSpPr/>
          <p:nvPr/>
        </p:nvSpPr>
        <p:spPr>
          <a:xfrm rot="16200000">
            <a:off x="5905500" y="3695700"/>
            <a:ext cx="381000" cy="47244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67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 smtClean="0"/>
              <a:t>configuration</a:t>
            </a:r>
            <a:r>
              <a:rPr lang="en-US" sz="2800" dirty="0" smtClean="0"/>
              <a:t> of a TM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at any particular step of its execution, consists of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(a)  the nonblank symbols of its work tapes,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(b)  the current state,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(c)  the current head positions.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It captures a ‘snapshot’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at any particular moment of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5257800"/>
            <a:ext cx="79248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5257800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Input head index</a:t>
            </a:r>
            <a:endParaRPr lang="en-US" sz="1500" baseline="-250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6670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7338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7724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667000" y="5257800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Work tape head index</a:t>
            </a:r>
            <a:endParaRPr lang="en-US" sz="1500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7848600" y="5284113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b</a:t>
            </a:r>
            <a:r>
              <a:rPr lang="en-US" sz="2200" baseline="-25000" dirty="0" err="1"/>
              <a:t>S</a:t>
            </a:r>
            <a:r>
              <a:rPr lang="en-US" sz="2200" baseline="-25000" dirty="0" smtClean="0"/>
              <a:t>(n)</a:t>
            </a:r>
            <a:endParaRPr lang="en-US" sz="2200" baseline="-25000" dirty="0"/>
          </a:p>
        </p:txBody>
      </p:sp>
      <p:sp>
        <p:nvSpPr>
          <p:cNvPr id="28" name="TextBox 27"/>
          <p:cNvSpPr txBox="1"/>
          <p:nvPr/>
        </p:nvSpPr>
        <p:spPr>
          <a:xfrm>
            <a:off x="533400" y="5334000"/>
            <a:ext cx="990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State info</a:t>
            </a:r>
            <a:endParaRPr lang="en-US" sz="15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267200" y="5257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5257800"/>
            <a:ext cx="685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b</a:t>
            </a:r>
            <a:r>
              <a:rPr lang="en-US" sz="2200" baseline="-25000" dirty="0" smtClean="0"/>
              <a:t>1</a:t>
            </a:r>
            <a:endParaRPr lang="en-US" sz="2200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5562600" y="5161002"/>
            <a:ext cx="106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/>
              <a:t>…</a:t>
            </a:r>
            <a:endParaRPr lang="en-US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9436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4"/>
                </a:solidFill>
              </a:rPr>
              <a:t>Note:</a:t>
            </a:r>
            <a:r>
              <a:rPr lang="en-US" sz="2200" dirty="0" smtClean="0"/>
              <a:t>   A configuration </a:t>
            </a:r>
            <a:r>
              <a:rPr lang="en-US" sz="2200" dirty="0" smtClean="0">
                <a:solidFill>
                  <a:schemeClr val="accent3"/>
                </a:solidFill>
              </a:rPr>
              <a:t>C </a:t>
            </a:r>
            <a:r>
              <a:rPr lang="en-US" sz="2200" dirty="0" smtClean="0"/>
              <a:t>can be represented using </a:t>
            </a:r>
            <a:r>
              <a:rPr lang="en-US" sz="2200" dirty="0" smtClean="0">
                <a:solidFill>
                  <a:schemeClr val="accent3"/>
                </a:solidFill>
              </a:rPr>
              <a:t>O(S(n)) </a:t>
            </a:r>
            <a:r>
              <a:rPr lang="en-US" sz="2200" dirty="0" smtClean="0">
                <a:solidFill>
                  <a:srgbClr val="000000"/>
                </a:solidFill>
              </a:rPr>
              <a:t>bits if </a:t>
            </a:r>
            <a:r>
              <a:rPr lang="en-US" sz="2200" dirty="0" smtClean="0">
                <a:solidFill>
                  <a:schemeClr val="accent3"/>
                </a:solidFill>
              </a:rPr>
              <a:t>M </a:t>
            </a:r>
            <a:r>
              <a:rPr lang="en-US" sz="2200" dirty="0" smtClean="0">
                <a:solidFill>
                  <a:srgbClr val="000000"/>
                </a:solidFill>
              </a:rPr>
              <a:t>uses </a:t>
            </a:r>
            <a:r>
              <a:rPr lang="en-US" sz="2200" dirty="0" smtClean="0">
                <a:solidFill>
                  <a:schemeClr val="accent3"/>
                </a:solidFill>
              </a:rPr>
              <a:t>S(n) ≥ log n </a:t>
            </a:r>
            <a:r>
              <a:rPr lang="en-US" sz="2200" dirty="0" smtClean="0">
                <a:solidFill>
                  <a:srgbClr val="000000"/>
                </a:solidFill>
              </a:rPr>
              <a:t>space on</a:t>
            </a:r>
            <a:r>
              <a:rPr lang="en-US" sz="2200" dirty="0" smtClean="0">
                <a:solidFill>
                  <a:schemeClr val="accent3"/>
                </a:solidFill>
              </a:rPr>
              <a:t> n</a:t>
            </a:r>
            <a:r>
              <a:rPr lang="en-US" sz="2200" dirty="0" smtClean="0">
                <a:solidFill>
                  <a:srgbClr val="000000"/>
                </a:solidFill>
              </a:rPr>
              <a:t>-bit inputs.</a:t>
            </a:r>
            <a:endParaRPr lang="en-US" sz="2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183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103649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Number of nodes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 =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, if </a:t>
            </a:r>
            <a:r>
              <a:rPr lang="en-US" sz="2800" dirty="0">
                <a:solidFill>
                  <a:schemeClr val="accent3"/>
                </a:solidFill>
              </a:rPr>
              <a:t>M </a:t>
            </a:r>
            <a:r>
              <a:rPr lang="en-US" sz="2800" dirty="0">
                <a:solidFill>
                  <a:srgbClr val="000000"/>
                </a:solidFill>
              </a:rPr>
              <a:t>uses </a:t>
            </a:r>
            <a:r>
              <a:rPr lang="en-US" sz="2800" dirty="0">
                <a:solidFill>
                  <a:schemeClr val="accent3"/>
                </a:solidFill>
              </a:rPr>
              <a:t>S(n) </a:t>
            </a:r>
            <a:r>
              <a:rPr lang="en-US" sz="2800" dirty="0">
                <a:solidFill>
                  <a:srgbClr val="000000"/>
                </a:solidFill>
              </a:rPr>
              <a:t>space on</a:t>
            </a:r>
            <a:r>
              <a:rPr lang="en-US" sz="2800" dirty="0">
                <a:solidFill>
                  <a:schemeClr val="accent3"/>
                </a:solidFill>
              </a:rPr>
              <a:t> n</a:t>
            </a:r>
            <a:r>
              <a:rPr lang="en-US" sz="2800" dirty="0">
                <a:solidFill>
                  <a:srgbClr val="000000"/>
                </a:solidFill>
              </a:rPr>
              <a:t>-bit inputs</a:t>
            </a: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2611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is a DTM then every node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dirty="0" smtClean="0"/>
              <a:t> in </a:t>
            </a:r>
            <a:r>
              <a:rPr lang="en-US" sz="2800" dirty="0" err="1" smtClean="0">
                <a:solidFill>
                  <a:srgbClr val="C32D2E"/>
                </a:solidFill>
              </a:rPr>
              <a:t>G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M,x</a:t>
            </a:r>
            <a:r>
              <a:rPr lang="en-US" sz="2800" dirty="0" smtClean="0"/>
              <a:t> has at most one outgoing edge. </a:t>
            </a:r>
            <a:r>
              <a:rPr lang="en-US" sz="2800" dirty="0"/>
              <a:t>If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is </a:t>
            </a:r>
            <a:r>
              <a:rPr lang="en-US" sz="2800" dirty="0" smtClean="0"/>
              <a:t>an NTM </a:t>
            </a:r>
            <a:r>
              <a:rPr lang="en-US" sz="2800" dirty="0"/>
              <a:t>then every node </a:t>
            </a:r>
            <a:r>
              <a:rPr lang="en-US" sz="2800" dirty="0">
                <a:solidFill>
                  <a:srgbClr val="C32D2E"/>
                </a:solidFill>
              </a:rPr>
              <a:t>C</a:t>
            </a:r>
            <a:r>
              <a:rPr lang="en-US" sz="2800" dirty="0"/>
              <a:t> in </a:t>
            </a:r>
            <a:r>
              <a:rPr lang="en-US" sz="2800" dirty="0" err="1">
                <a:solidFill>
                  <a:srgbClr val="C32D2E"/>
                </a:solidFill>
              </a:rPr>
              <a:t>G</a:t>
            </a:r>
            <a:r>
              <a:rPr lang="en-US" sz="2800" baseline="-25000" dirty="0" err="1">
                <a:solidFill>
                  <a:srgbClr val="C32D2E"/>
                </a:solidFill>
              </a:rPr>
              <a:t>M,x</a:t>
            </a:r>
            <a:r>
              <a:rPr lang="en-US" sz="2800" dirty="0"/>
              <a:t> has at most </a:t>
            </a:r>
            <a:r>
              <a:rPr lang="en-US" sz="2800" u="sng" dirty="0" smtClean="0"/>
              <a:t>two</a:t>
            </a:r>
            <a:r>
              <a:rPr lang="en-US" sz="2800" dirty="0" smtClean="0"/>
              <a:t> </a:t>
            </a:r>
            <a:r>
              <a:rPr lang="en-US" sz="2800" dirty="0"/>
              <a:t>outgoing </a:t>
            </a:r>
            <a:r>
              <a:rPr lang="en-US" sz="2800" dirty="0" smtClean="0"/>
              <a:t>edges. 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4274318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 smtClean="0"/>
              <a:t>           </a:t>
            </a:r>
          </a:p>
        </p:txBody>
      </p:sp>
      <p:sp>
        <p:nvSpPr>
          <p:cNvPr id="4" name="Oval 3"/>
          <p:cNvSpPr/>
          <p:nvPr/>
        </p:nvSpPr>
        <p:spPr>
          <a:xfrm>
            <a:off x="10668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14600" y="42672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4953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858000" y="4191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34200" y="5715000"/>
            <a:ext cx="1066800" cy="6858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981200" y="47244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7"/>
          </p:cNvCxnSpPr>
          <p:nvPr/>
        </p:nvCxnSpPr>
        <p:spPr>
          <a:xfrm flipV="1">
            <a:off x="6396971" y="4724400"/>
            <a:ext cx="537229" cy="3290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5"/>
            <a:endCxn id="8" idx="1"/>
          </p:cNvCxnSpPr>
          <p:nvPr/>
        </p:nvCxnSpPr>
        <p:spPr>
          <a:xfrm>
            <a:off x="6396971" y="5538367"/>
            <a:ext cx="693458" cy="277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2819400" y="44196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7162800" y="4343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endParaRPr lang="en-US" baseline="-25000" dirty="0"/>
          </a:p>
        </p:txBody>
      </p:sp>
      <p:sp>
        <p:nvSpPr>
          <p:cNvPr id="18" name="TextBox 17"/>
          <p:cNvSpPr txBox="1"/>
          <p:nvPr/>
        </p:nvSpPr>
        <p:spPr>
          <a:xfrm>
            <a:off x="5791200" y="5105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9" name="TextBox 18"/>
          <p:cNvSpPr txBox="1"/>
          <p:nvPr/>
        </p:nvSpPr>
        <p:spPr>
          <a:xfrm>
            <a:off x="7239000" y="5867400"/>
            <a:ext cx="533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r>
              <a:rPr lang="en-US" baseline="-25000" dirty="0" smtClean="0"/>
              <a:t>3</a:t>
            </a:r>
            <a:endParaRPr lang="en-US" baseline="-25000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48400" y="4495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1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5574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δ</a:t>
            </a:r>
            <a:r>
              <a:rPr lang="en-US" baseline="-25000" dirty="0" smtClean="0">
                <a:solidFill>
                  <a:schemeClr val="accent3"/>
                </a:solidFill>
              </a:rPr>
              <a:t>0</a:t>
            </a:r>
            <a:endParaRPr lang="en-US" baseline="-25000" dirty="0">
              <a:solidFill>
                <a:schemeClr val="accent3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5955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 DTM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61722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Conf. graph of an NTM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657600" y="40927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6" name="TextBox 25"/>
          <p:cNvSpPr txBox="1"/>
          <p:nvPr/>
        </p:nvSpPr>
        <p:spPr>
          <a:xfrm>
            <a:off x="7924800" y="3962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7" name="TextBox 26"/>
          <p:cNvSpPr txBox="1"/>
          <p:nvPr/>
        </p:nvSpPr>
        <p:spPr>
          <a:xfrm>
            <a:off x="8001000" y="5540514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9902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By erasing the contents of the work tape at the end, bringing the head at the beginning, and having a </a:t>
            </a:r>
            <a:r>
              <a:rPr lang="en-US" sz="2800" dirty="0" err="1" smtClean="0">
                <a:solidFill>
                  <a:srgbClr val="C32D2E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state, we can assume that there’s a unique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configuration. Configuration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is well defined.       </a:t>
            </a:r>
          </a:p>
        </p:txBody>
      </p:sp>
    </p:spTree>
    <p:extLst>
      <p:ext uri="{BB962C8B-B14F-4D97-AF65-F5344CB8AC3E}">
        <p14:creationId xmlns:p14="http://schemas.microsoft.com/office/powerpoint/2010/main" val="283445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Configuration graph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</a:t>
            </a:r>
            <a:r>
              <a:rPr lang="en-US" sz="2800" i="1" dirty="0"/>
              <a:t>configuration</a:t>
            </a:r>
            <a:r>
              <a:rPr lang="en-US" sz="2800" dirty="0"/>
              <a:t> </a:t>
            </a:r>
            <a:r>
              <a:rPr lang="en-US" sz="2800" i="1" dirty="0" smtClean="0"/>
              <a:t>graph</a:t>
            </a:r>
            <a:r>
              <a:rPr lang="en-US" sz="2800" dirty="0" smtClean="0"/>
              <a:t> of </a:t>
            </a:r>
            <a:r>
              <a:rPr lang="en-US" sz="2800" dirty="0"/>
              <a:t>a TM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dirty="0"/>
              <a:t> on input </a:t>
            </a:r>
            <a:r>
              <a:rPr lang="en-US" sz="2800" dirty="0">
                <a:solidFill>
                  <a:srgbClr val="C32D2E"/>
                </a:solidFill>
              </a:rPr>
              <a:t>x</a:t>
            </a:r>
            <a:r>
              <a:rPr lang="en-US" sz="2800" dirty="0"/>
              <a:t>, </a:t>
            </a:r>
            <a:r>
              <a:rPr lang="en-US" sz="2800" dirty="0" smtClean="0"/>
              <a:t>denoted </a:t>
            </a:r>
            <a:r>
              <a:rPr lang="en-US" sz="2800" dirty="0" err="1" smtClean="0">
                <a:solidFill>
                  <a:schemeClr val="accent3"/>
                </a:solidFill>
              </a:rPr>
              <a:t>G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M,x</a:t>
            </a:r>
            <a:r>
              <a:rPr lang="en-US" sz="2800" dirty="0" smtClean="0"/>
              <a:t>, is a directed graph whose nodes are all the possible configurations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. There’s an edge from one configuration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to another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2</a:t>
            </a:r>
            <a:r>
              <a:rPr lang="en-US" sz="2800" dirty="0" smtClean="0"/>
              <a:t> can be reached from </a:t>
            </a:r>
            <a:r>
              <a:rPr lang="en-US" sz="2800" dirty="0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smtClean="0">
                <a:solidFill>
                  <a:srgbClr val="C32D2E"/>
                </a:solidFill>
              </a:rPr>
              <a:t>1</a:t>
            </a:r>
            <a:r>
              <a:rPr lang="en-US" sz="2800" dirty="0" smtClean="0"/>
              <a:t> by an application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’s transition function(s).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accepts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 if and only if there’s a path from </a:t>
            </a:r>
            <a:r>
              <a:rPr lang="en-US" sz="2800" dirty="0" err="1">
                <a:solidFill>
                  <a:srgbClr val="C32D2E"/>
                </a:solidFill>
              </a:rPr>
              <a:t>C</a:t>
            </a:r>
            <a:r>
              <a:rPr lang="en-US" sz="2800" baseline="-25000" dirty="0" err="1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 smtClean="0"/>
              <a:t> in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dirty="0" smtClean="0"/>
              <a:t>.       </a:t>
            </a:r>
          </a:p>
        </p:txBody>
      </p:sp>
    </p:spTree>
    <p:extLst>
      <p:ext uri="{BB962C8B-B14F-4D97-AF65-F5344CB8AC3E}">
        <p14:creationId xmlns:p14="http://schemas.microsoft.com/office/powerpoint/2010/main" val="626436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Think of physical realization of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baseline="30000" dirty="0">
                <a:solidFill>
                  <a:srgbClr val="C32D2E"/>
                </a:solidFill>
              </a:rPr>
              <a:t>L</a:t>
            </a:r>
            <a:r>
              <a:rPr lang="en-US" sz="2800" dirty="0"/>
              <a:t> as </a:t>
            </a:r>
            <a:r>
              <a:rPr lang="en-US" sz="2800" dirty="0" smtClean="0"/>
              <a:t>a device </a:t>
            </a:r>
            <a:r>
              <a:rPr lang="en-US" sz="2800" dirty="0"/>
              <a:t>with access to a subroutine that decides </a:t>
            </a:r>
            <a:r>
              <a:rPr lang="en-US" sz="2800" dirty="0">
                <a:solidFill>
                  <a:schemeClr val="accent3"/>
                </a:solidFill>
              </a:rPr>
              <a:t>L</a:t>
            </a:r>
            <a:r>
              <a:rPr lang="en-US" sz="2800" dirty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</a:t>
            </a:r>
            <a:r>
              <a:rPr lang="en-US" sz="2800" dirty="0"/>
              <a:t>transition table of </a:t>
            </a:r>
            <a:r>
              <a:rPr lang="en-US" sz="2800" dirty="0">
                <a:solidFill>
                  <a:srgbClr val="C32D2E"/>
                </a:solidFill>
              </a:rPr>
              <a:t>M</a:t>
            </a:r>
            <a:r>
              <a:rPr lang="en-US" sz="2800" baseline="30000" dirty="0">
                <a:solidFill>
                  <a:srgbClr val="C32D2E"/>
                </a:solidFill>
              </a:rPr>
              <a:t>L</a:t>
            </a:r>
            <a:r>
              <a:rPr lang="en-US" sz="2800" dirty="0"/>
              <a:t> doesn’t have any rule of the kind  </a:t>
            </a:r>
            <a:r>
              <a:rPr lang="en-US" sz="2800" dirty="0">
                <a:solidFill>
                  <a:srgbClr val="C32D2E"/>
                </a:solidFill>
              </a:rPr>
              <a:t>(</a:t>
            </a:r>
            <a:r>
              <a:rPr lang="en-US" sz="2800" dirty="0" err="1">
                <a:solidFill>
                  <a:srgbClr val="C32D2E"/>
                </a:solidFill>
              </a:rPr>
              <a:t>q</a:t>
            </a:r>
            <a:r>
              <a:rPr lang="en-US" sz="2800" baseline="-25000" dirty="0" err="1">
                <a:solidFill>
                  <a:srgbClr val="C32D2E"/>
                </a:solidFill>
              </a:rPr>
              <a:t>query</a:t>
            </a:r>
            <a:r>
              <a:rPr lang="en-US" sz="2800" dirty="0">
                <a:solidFill>
                  <a:srgbClr val="C32D2E"/>
                </a:solidFill>
              </a:rPr>
              <a:t>, b)      (q, c, L/R)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971800" y="5867400"/>
            <a:ext cx="304800" cy="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7480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Relation between time and space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 </a:t>
            </a:r>
            <a:r>
              <a:rPr lang="en-US" sz="2700" dirty="0" smtClean="0">
                <a:solidFill>
                  <a:srgbClr val="0000FF"/>
                </a:solidFill>
              </a:rPr>
              <a:t>DTIME(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DSPACE(</a:t>
            </a:r>
            <a:r>
              <a:rPr lang="en-US" sz="2700" dirty="0" smtClean="0">
                <a:solidFill>
                  <a:srgbClr val="C32D2E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 </a:t>
            </a:r>
            <a:r>
              <a:rPr lang="en-US" sz="2700" dirty="0" smtClean="0">
                <a:solidFill>
                  <a:srgbClr val="C32D2E"/>
                </a:solidFill>
              </a:rPr>
              <a:t>⊆</a:t>
            </a:r>
            <a:r>
              <a:rPr lang="en-US" sz="2700" dirty="0" smtClean="0"/>
              <a:t> </a:t>
            </a:r>
            <a:r>
              <a:rPr lang="en-US" sz="2700" dirty="0" smtClean="0">
                <a:solidFill>
                  <a:srgbClr val="0000FF"/>
                </a:solidFill>
              </a:rPr>
              <a:t>NSPACE(</a:t>
            </a:r>
            <a:r>
              <a:rPr lang="en-US" sz="2700" dirty="0" smtClean="0">
                <a:solidFill>
                  <a:schemeClr val="accent3"/>
                </a:solidFill>
              </a:rPr>
              <a:t>S(n)</a:t>
            </a:r>
            <a:r>
              <a:rPr lang="en-US" sz="2700" dirty="0" smtClean="0">
                <a:solidFill>
                  <a:srgbClr val="0000FF"/>
                </a:solidFill>
              </a:rPr>
              <a:t>)</a:t>
            </a:r>
            <a:r>
              <a:rPr lang="en-US" sz="2700" dirty="0" smtClean="0"/>
              <a:t>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0000FF"/>
                </a:solidFill>
              </a:rPr>
              <a:t>NSPACE(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r>
              <a:rPr lang="en-US" sz="2800" dirty="0" smtClean="0">
                <a:solidFill>
                  <a:srgbClr val="C32D2E"/>
                </a:solidFill>
              </a:rPr>
              <a:t>⊆ </a:t>
            </a:r>
            <a:r>
              <a:rPr lang="en-US" sz="2800" dirty="0">
                <a:solidFill>
                  <a:srgbClr val="0000FF"/>
                </a:solidFill>
              </a:rPr>
              <a:t>DTIME</a:t>
            </a:r>
            <a:r>
              <a:rPr lang="en-US" sz="2800" dirty="0" smtClean="0">
                <a:solidFill>
                  <a:srgbClr val="0000FF"/>
                </a:solidFill>
              </a:rPr>
              <a:t>(</a:t>
            </a:r>
            <a:r>
              <a:rPr lang="en-US" sz="2800" dirty="0" smtClean="0">
                <a:solidFill>
                  <a:schemeClr val="accent3"/>
                </a:solidFill>
              </a:rPr>
              <a:t>2</a:t>
            </a:r>
            <a:r>
              <a:rPr lang="en-US" sz="2800" baseline="30000" dirty="0" smtClean="0">
                <a:solidFill>
                  <a:schemeClr val="accent3"/>
                </a:solidFill>
              </a:rPr>
              <a:t>O(S(</a:t>
            </a:r>
            <a:r>
              <a:rPr lang="en-US" sz="2800" baseline="30000" dirty="0">
                <a:solidFill>
                  <a:schemeClr val="accent3"/>
                </a:solidFill>
              </a:rPr>
              <a:t>n</a:t>
            </a:r>
            <a:r>
              <a:rPr lang="en-US" sz="2800" baseline="30000" dirty="0" smtClean="0">
                <a:solidFill>
                  <a:schemeClr val="accent3"/>
                </a:solidFill>
              </a:rPr>
              <a:t>))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, if </a:t>
            </a:r>
            <a:r>
              <a:rPr lang="en-US" sz="2800" dirty="0" smtClean="0">
                <a:solidFill>
                  <a:schemeClr val="accent3"/>
                </a:solidFill>
              </a:rPr>
              <a:t>S</a:t>
            </a:r>
            <a:r>
              <a:rPr lang="en-US" sz="2800" dirty="0" smtClean="0"/>
              <a:t> is space constructible.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Let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3"/>
                </a:solidFill>
              </a:rPr>
              <a:t>∈ </a:t>
            </a:r>
            <a:r>
              <a:rPr lang="en-US" sz="2800" dirty="0" smtClean="0">
                <a:solidFill>
                  <a:srgbClr val="0000FF"/>
                </a:solidFill>
              </a:rPr>
              <a:t>NSPACE</a:t>
            </a:r>
            <a:r>
              <a:rPr lang="en-US" sz="2800" dirty="0">
                <a:solidFill>
                  <a:srgbClr val="0000FF"/>
                </a:solidFill>
              </a:rPr>
              <a:t>(</a:t>
            </a:r>
            <a:r>
              <a:rPr lang="en-US" sz="2800" dirty="0">
                <a:solidFill>
                  <a:schemeClr val="accent3"/>
                </a:solidFill>
              </a:rPr>
              <a:t>S(n)</a:t>
            </a:r>
            <a:r>
              <a:rPr lang="en-US" sz="28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be an NTM deciding </a:t>
            </a:r>
            <a:r>
              <a:rPr lang="en-US" sz="28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using </a:t>
            </a:r>
            <a:r>
              <a:rPr lang="en-US" sz="2800" dirty="0" smtClean="0">
                <a:solidFill>
                  <a:srgbClr val="C32D2E"/>
                </a:solidFill>
              </a:rPr>
              <a:t>O(S(n))</a:t>
            </a:r>
            <a:r>
              <a:rPr lang="en-US" sz="2800" dirty="0" smtClean="0"/>
              <a:t> space on length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 inputs.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compute the configuration graph </a:t>
            </a:r>
            <a:r>
              <a:rPr lang="en-US" sz="2800" dirty="0" err="1">
                <a:solidFill>
                  <a:schemeClr val="accent3"/>
                </a:solidFill>
              </a:rPr>
              <a:t>G</a:t>
            </a:r>
            <a:r>
              <a:rPr lang="en-US" sz="2800" baseline="-25000" dirty="0" err="1">
                <a:solidFill>
                  <a:schemeClr val="accent3"/>
                </a:solidFill>
              </a:rPr>
              <a:t>M,</a:t>
            </a:r>
            <a:r>
              <a:rPr lang="en-US" sz="2800" baseline="-25000" dirty="0" err="1" smtClean="0">
                <a:solidFill>
                  <a:schemeClr val="accent3"/>
                </a:solidFill>
              </a:rPr>
              <a:t>x</a:t>
            </a:r>
            <a:r>
              <a:rPr lang="en-US" sz="2800" baseline="-25000" dirty="0" smtClean="0">
                <a:solidFill>
                  <a:schemeClr val="accent3"/>
                </a:solidFill>
              </a:rPr>
              <a:t>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dirty="0" smtClean="0"/>
              <a:t> and check if there’s a </a:t>
            </a:r>
            <a:r>
              <a:rPr lang="en-US" sz="2800" b="1" u="sng" dirty="0" smtClean="0"/>
              <a:t>path</a:t>
            </a:r>
            <a:r>
              <a:rPr lang="en-US" sz="2800" dirty="0" smtClean="0"/>
              <a:t> from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start</a:t>
            </a:r>
            <a:r>
              <a:rPr lang="en-US" sz="2800" dirty="0" smtClean="0"/>
              <a:t> to </a:t>
            </a:r>
            <a:r>
              <a:rPr lang="en-US" sz="2800" dirty="0" err="1" smtClean="0">
                <a:solidFill>
                  <a:srgbClr val="C32D2E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32D2E"/>
                </a:solidFill>
              </a:rPr>
              <a:t>accept</a:t>
            </a:r>
            <a:r>
              <a:rPr lang="en-US" sz="2800" dirty="0"/>
              <a:t> </a:t>
            </a:r>
            <a:r>
              <a:rPr lang="en-US" sz="2800" dirty="0" smtClean="0"/>
              <a:t>. Running time is </a:t>
            </a:r>
            <a:r>
              <a:rPr lang="en-US" sz="2800" dirty="0">
                <a:solidFill>
                  <a:schemeClr val="accent3"/>
                </a:solidFill>
              </a:rPr>
              <a:t>2</a:t>
            </a:r>
            <a:r>
              <a:rPr lang="en-US" sz="2800" baseline="30000" dirty="0">
                <a:solidFill>
                  <a:schemeClr val="accent3"/>
                </a:solidFill>
              </a:rPr>
              <a:t>O(S(n))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0549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PATH</a:t>
            </a:r>
            <a:r>
              <a:rPr lang="en-US" dirty="0"/>
              <a:t>:  A canonical problem in NL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3"/>
                </a:solidFill>
              </a:rPr>
              <a:t>PATH 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a directed 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>
                <a:solidFill>
                  <a:schemeClr val="accent4"/>
                </a:solidFill>
              </a:rPr>
              <a:t>Obs.</a:t>
            </a:r>
            <a:r>
              <a:rPr lang="en-US" sz="2800" dirty="0"/>
              <a:t>  </a:t>
            </a:r>
            <a:r>
              <a:rPr lang="en-US" sz="2800" dirty="0">
                <a:solidFill>
                  <a:schemeClr val="accent3"/>
                </a:solidFill>
              </a:rPr>
              <a:t>PATH</a:t>
            </a:r>
            <a:r>
              <a:rPr lang="en-US" sz="2800" dirty="0"/>
              <a:t> is in </a:t>
            </a:r>
            <a:r>
              <a:rPr lang="en-US" sz="2800" dirty="0">
                <a:solidFill>
                  <a:srgbClr val="0000FF"/>
                </a:solidFill>
              </a:rPr>
              <a:t>NL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267200" y="6096000"/>
            <a:ext cx="1295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505200" y="6096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92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PATH: 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Initialize to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 rot="5400000">
            <a:off x="1943100" y="4914900"/>
            <a:ext cx="304800" cy="2057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5400000">
            <a:off x="4610100" y="4914900"/>
            <a:ext cx="304800" cy="20574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526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 smtClean="0">
                <a:solidFill>
                  <a:srgbClr val="C32D2E"/>
                </a:solidFill>
              </a:rPr>
              <a:t>og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196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l</a:t>
            </a:r>
            <a:r>
              <a:rPr lang="en-US" dirty="0" smtClean="0">
                <a:solidFill>
                  <a:srgbClr val="C32D2E"/>
                </a:solidFill>
              </a:rPr>
              <a:t>og n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469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Initialize to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s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1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1</a:t>
            </a:r>
            <a:r>
              <a:rPr lang="en-US" dirty="0"/>
              <a:t>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707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n-2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Guess a vertex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3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2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3</a:t>
            </a:r>
            <a:r>
              <a:rPr lang="en-US" dirty="0" smtClean="0"/>
              <a:t>, decrease count by </a:t>
            </a:r>
            <a:r>
              <a:rPr lang="en-US" dirty="0" smtClean="0">
                <a:solidFill>
                  <a:srgbClr val="C32D2E"/>
                </a:solidFill>
              </a:rPr>
              <a:t>1.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39000" y="6096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…and so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183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r>
              <a:rPr lang="en-US" dirty="0" smtClean="0"/>
              <a:t>, o/p </a:t>
            </a:r>
            <a:r>
              <a:rPr lang="en-US" dirty="0" smtClean="0">
                <a:solidFill>
                  <a:srgbClr val="C32D2E"/>
                </a:solidFill>
              </a:rPr>
              <a:t>1 </a:t>
            </a:r>
            <a:r>
              <a:rPr lang="en-US" dirty="0" smtClean="0"/>
              <a:t>and stop.</a:t>
            </a:r>
            <a:r>
              <a:rPr lang="en-US" dirty="0" smtClean="0">
                <a:solidFill>
                  <a:srgbClr val="C32D2E"/>
                </a:solidFill>
              </a:rPr>
              <a:t>     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5181600"/>
            <a:ext cx="1295400" cy="5334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81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PATH: </a:t>
            </a:r>
            <a:r>
              <a:rPr lang="en-US" dirty="0" smtClean="0"/>
              <a:t> A canonical problem in NL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700" dirty="0" smtClean="0">
                <a:solidFill>
                  <a:schemeClr val="accent3"/>
                </a:solidFill>
              </a:rPr>
              <a:t>PATH = </a:t>
            </a:r>
            <a:r>
              <a:rPr lang="en-US" sz="2700" dirty="0" smtClean="0"/>
              <a:t>{</a:t>
            </a:r>
            <a:r>
              <a:rPr lang="en-US" sz="2700" dirty="0" smtClean="0">
                <a:solidFill>
                  <a:schemeClr val="accent3"/>
                </a:solidFill>
              </a:rPr>
              <a:t>(</a:t>
            </a:r>
            <a:r>
              <a:rPr lang="en-US" sz="2700" dirty="0" err="1">
                <a:solidFill>
                  <a:schemeClr val="accent3"/>
                </a:solidFill>
              </a:rPr>
              <a:t>G</a:t>
            </a:r>
            <a:r>
              <a:rPr lang="en-US" sz="2700" dirty="0" err="1" smtClean="0">
                <a:solidFill>
                  <a:schemeClr val="accent3"/>
                </a:solidFill>
              </a:rPr>
              <a:t>,s,t</a:t>
            </a:r>
            <a:r>
              <a:rPr lang="en-US" sz="2700" dirty="0" smtClean="0">
                <a:solidFill>
                  <a:schemeClr val="accent3"/>
                </a:solidFill>
              </a:rPr>
              <a:t>) : G </a:t>
            </a:r>
            <a:r>
              <a:rPr lang="en-US" sz="2700" dirty="0" smtClean="0">
                <a:solidFill>
                  <a:srgbClr val="000000"/>
                </a:solidFill>
              </a:rPr>
              <a:t>is a directed graph having a path from</a:t>
            </a:r>
            <a:r>
              <a:rPr lang="en-US" sz="2700" dirty="0" smtClean="0">
                <a:solidFill>
                  <a:schemeClr val="accent3"/>
                </a:solidFill>
              </a:rPr>
              <a:t> s </a:t>
            </a:r>
            <a:r>
              <a:rPr lang="en-US" sz="2700" dirty="0" smtClean="0">
                <a:solidFill>
                  <a:srgbClr val="000000"/>
                </a:solidFill>
              </a:rPr>
              <a:t>to </a:t>
            </a:r>
            <a:r>
              <a:rPr lang="en-US" sz="2700" dirty="0" smtClean="0">
                <a:solidFill>
                  <a:schemeClr val="accent3"/>
                </a:solidFill>
              </a:rPr>
              <a:t>t</a:t>
            </a:r>
            <a:r>
              <a:rPr lang="en-US" sz="2700" dirty="0" smtClean="0">
                <a:solidFill>
                  <a:srgbClr val="000000"/>
                </a:solidFill>
              </a:rPr>
              <a:t>}.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Obs.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is in </a:t>
            </a:r>
            <a:r>
              <a:rPr lang="en-US" sz="2800" dirty="0" smtClean="0">
                <a:solidFill>
                  <a:srgbClr val="0000FF"/>
                </a:solidFill>
              </a:rPr>
              <a:t>NL</a:t>
            </a:r>
            <a:r>
              <a:rPr lang="en-US" sz="2800" dirty="0" smtClean="0"/>
              <a:t>.</a:t>
            </a: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/>
              <a:t> Count the no. of vertices in </a:t>
            </a:r>
            <a:r>
              <a:rPr lang="en-US" sz="2800" dirty="0" smtClean="0">
                <a:solidFill>
                  <a:srgbClr val="C32D2E"/>
                </a:solidFill>
              </a:rPr>
              <a:t>G</a:t>
            </a:r>
            <a:r>
              <a:rPr lang="en-US" sz="2800" dirty="0" smtClean="0"/>
              <a:t>, let it be </a:t>
            </a:r>
            <a:r>
              <a:rPr lang="en-US" sz="2800" dirty="0" smtClean="0">
                <a:solidFill>
                  <a:srgbClr val="C32D2E"/>
                </a:solidFill>
              </a:rPr>
              <a:t>n</a:t>
            </a:r>
            <a:r>
              <a:rPr lang="en-US" sz="2800" dirty="0" smtClean="0"/>
              <a:t>. Set aside two memory locations of </a:t>
            </a:r>
            <a:r>
              <a:rPr lang="en-US" sz="2800" dirty="0" smtClean="0">
                <a:solidFill>
                  <a:srgbClr val="C32D2E"/>
                </a:solidFill>
              </a:rPr>
              <a:t>log n</a:t>
            </a:r>
            <a:r>
              <a:rPr lang="en-US" sz="2800" dirty="0" smtClean="0"/>
              <a:t> bits each. Initialize a counter, say </a:t>
            </a:r>
            <a:r>
              <a:rPr lang="en-US" sz="2800" dirty="0" smtClean="0">
                <a:solidFill>
                  <a:srgbClr val="C32D2E"/>
                </a:solidFill>
              </a:rPr>
              <a:t>Count = n</a:t>
            </a:r>
            <a:r>
              <a:rPr lang="en-US" sz="28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066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5257800"/>
            <a:ext cx="20574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162800" y="5257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32D2E"/>
                </a:solidFill>
              </a:rPr>
              <a:t>Count = 1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62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57600" y="57912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there’s a edge from </a:t>
            </a:r>
            <a:r>
              <a:rPr lang="en-US" dirty="0" smtClean="0">
                <a:solidFill>
                  <a:srgbClr val="C32D2E"/>
                </a:solidFill>
              </a:rPr>
              <a:t>v</a:t>
            </a:r>
            <a:r>
              <a:rPr lang="en-US" baseline="-25000" dirty="0" smtClean="0">
                <a:solidFill>
                  <a:srgbClr val="C32D2E"/>
                </a:solidFill>
              </a:rPr>
              <a:t>n-1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C32D2E"/>
                </a:solidFill>
              </a:rPr>
              <a:t>t</a:t>
            </a:r>
            <a:r>
              <a:rPr lang="en-US" dirty="0" smtClean="0"/>
              <a:t>, o/p </a:t>
            </a:r>
            <a:r>
              <a:rPr lang="en-US" dirty="0" smtClean="0">
                <a:solidFill>
                  <a:srgbClr val="C32D2E"/>
                </a:solidFill>
              </a:rPr>
              <a:t>1 </a:t>
            </a:r>
            <a:r>
              <a:rPr lang="en-US" dirty="0" smtClean="0"/>
              <a:t>and stop.</a:t>
            </a:r>
            <a:r>
              <a:rPr lang="en-US" dirty="0" smtClean="0">
                <a:solidFill>
                  <a:srgbClr val="C32D2E"/>
                </a:solidFill>
              </a:rPr>
              <a:t>      </a:t>
            </a:r>
            <a:r>
              <a:rPr lang="en-US" dirty="0" smtClean="0"/>
              <a:t>Else o/p </a:t>
            </a:r>
            <a:r>
              <a:rPr lang="en-US" dirty="0" smtClean="0">
                <a:solidFill>
                  <a:schemeClr val="accent3"/>
                </a:solidFill>
              </a:rPr>
              <a:t>0</a:t>
            </a:r>
            <a:r>
              <a:rPr lang="en-US" dirty="0" smtClean="0"/>
              <a:t> and stop</a:t>
            </a:r>
            <a:r>
              <a:rPr lang="en-US" dirty="0" smtClean="0">
                <a:solidFill>
                  <a:srgbClr val="C32D2E"/>
                </a:solidFill>
              </a:rPr>
              <a:t>.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86600" y="5181600"/>
            <a:ext cx="1295400" cy="533400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2400" y="622929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660066"/>
                </a:solidFill>
              </a:rPr>
              <a:t>Space complexity = </a:t>
            </a:r>
            <a:r>
              <a:rPr lang="en-US" sz="2000" dirty="0" smtClean="0">
                <a:solidFill>
                  <a:schemeClr val="accent3"/>
                </a:solidFill>
              </a:rPr>
              <a:t>O(log n)</a:t>
            </a:r>
            <a:endParaRPr lang="en-US" sz="20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453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UPATH</a:t>
            </a:r>
            <a:r>
              <a:rPr lang="en-US" dirty="0"/>
              <a:t>:  A </a:t>
            </a:r>
            <a:r>
              <a:rPr lang="en-US" dirty="0" smtClean="0"/>
              <a:t>problem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907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UPATH</a:t>
            </a:r>
            <a:r>
              <a:rPr lang="en-US" dirty="0"/>
              <a:t>:  A </a:t>
            </a:r>
            <a:r>
              <a:rPr lang="en-US" dirty="0" smtClean="0"/>
              <a:t>problem </a:t>
            </a:r>
            <a:r>
              <a:rPr lang="en-US" dirty="0"/>
              <a:t>in 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3"/>
                </a:solidFill>
              </a:rPr>
              <a:t>UPATH </a:t>
            </a:r>
            <a:r>
              <a:rPr lang="en-US" sz="2800" dirty="0">
                <a:solidFill>
                  <a:schemeClr val="accent3"/>
                </a:solidFill>
              </a:rPr>
              <a:t>= </a:t>
            </a:r>
            <a:r>
              <a:rPr lang="en-US" sz="2800" dirty="0"/>
              <a:t>{</a:t>
            </a:r>
            <a:r>
              <a:rPr lang="en-US" sz="2800" dirty="0">
                <a:solidFill>
                  <a:schemeClr val="accent3"/>
                </a:solidFill>
              </a:rPr>
              <a:t>(</a:t>
            </a:r>
            <a:r>
              <a:rPr lang="en-US" sz="2800" dirty="0" err="1">
                <a:solidFill>
                  <a:schemeClr val="accent3"/>
                </a:solidFill>
              </a:rPr>
              <a:t>G,s,t</a:t>
            </a:r>
            <a:r>
              <a:rPr lang="en-US" sz="2800" dirty="0">
                <a:solidFill>
                  <a:schemeClr val="accent3"/>
                </a:solidFill>
              </a:rPr>
              <a:t>) : G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an undirected </a:t>
            </a:r>
            <a:r>
              <a:rPr lang="en-US" sz="2800" dirty="0">
                <a:solidFill>
                  <a:srgbClr val="000000"/>
                </a:solidFill>
              </a:rPr>
              <a:t>graph having a path from</a:t>
            </a:r>
            <a:r>
              <a:rPr lang="en-US" sz="2800" dirty="0">
                <a:solidFill>
                  <a:schemeClr val="accent3"/>
                </a:solidFill>
              </a:rPr>
              <a:t> s </a:t>
            </a:r>
            <a:r>
              <a:rPr lang="en-US" sz="2800" dirty="0">
                <a:solidFill>
                  <a:srgbClr val="000000"/>
                </a:solidFill>
              </a:rPr>
              <a:t>to </a:t>
            </a:r>
            <a:r>
              <a:rPr lang="en-US" sz="2800" dirty="0">
                <a:solidFill>
                  <a:schemeClr val="accent3"/>
                </a:solidFill>
              </a:rPr>
              <a:t>t</a:t>
            </a:r>
            <a:r>
              <a:rPr lang="en-US" sz="2800" dirty="0">
                <a:solidFill>
                  <a:srgbClr val="000000"/>
                </a:solidFill>
              </a:rPr>
              <a:t>}.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Theorem </a:t>
            </a:r>
            <a:r>
              <a:rPr lang="en-US" sz="2800" i="1" dirty="0" smtClean="0">
                <a:solidFill>
                  <a:srgbClr val="800000"/>
                </a:solidFill>
              </a:rPr>
              <a:t>(</a:t>
            </a:r>
            <a:r>
              <a:rPr lang="en-US" sz="2800" i="1" dirty="0" err="1" smtClean="0">
                <a:solidFill>
                  <a:srgbClr val="800000"/>
                </a:solidFill>
              </a:rPr>
              <a:t>Reingold</a:t>
            </a:r>
            <a:r>
              <a:rPr lang="en-US" sz="2800" i="1" dirty="0" smtClean="0">
                <a:solidFill>
                  <a:srgbClr val="800000"/>
                </a:solidFill>
              </a:rPr>
              <a:t>)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32D2E"/>
                </a:solidFill>
              </a:rPr>
              <a:t>U</a:t>
            </a:r>
            <a:r>
              <a:rPr lang="en-US" sz="2800" dirty="0" smtClean="0">
                <a:solidFill>
                  <a:schemeClr val="accent3"/>
                </a:solidFill>
              </a:rPr>
              <a:t>PATH</a:t>
            </a:r>
            <a:r>
              <a:rPr lang="en-US" sz="2800" dirty="0" smtClean="0"/>
              <a:t>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0000FF"/>
                </a:solidFill>
              </a:rPr>
              <a:t>L</a:t>
            </a:r>
            <a:r>
              <a:rPr lang="en-US" sz="2800" dirty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 rot="20012128">
            <a:off x="4610851" y="4296467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423437">
            <a:off x="5372696" y="4278888"/>
            <a:ext cx="1384720" cy="243719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334000" y="5481172"/>
            <a:ext cx="711272" cy="11482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32092" y="4833234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936052" y="4833234"/>
            <a:ext cx="10236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494092" y="5486400"/>
            <a:ext cx="5511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14" name="Oval 13"/>
          <p:cNvSpPr/>
          <p:nvPr/>
        </p:nvSpPr>
        <p:spPr>
          <a:xfrm>
            <a:off x="4495800" y="3124200"/>
            <a:ext cx="2362200" cy="3505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84800" y="3124200"/>
            <a:ext cx="78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4495800" y="3505200"/>
            <a:ext cx="2362200" cy="3124200"/>
          </a:xfrm>
          <a:prstGeom prst="ellipse">
            <a:avLst/>
          </a:prstGeom>
          <a:solidFill>
            <a:schemeClr val="accent6">
              <a:lumMod val="40000"/>
              <a:lumOff val="60000"/>
              <a:alpha val="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181600" y="386709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PSPACE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410200" y="5867400"/>
            <a:ext cx="5334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486400" y="5867400"/>
            <a:ext cx="381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NL</a:t>
            </a:r>
            <a:endParaRPr lang="en-US" sz="1200" dirty="0"/>
          </a:p>
        </p:txBody>
      </p:sp>
      <p:sp>
        <p:nvSpPr>
          <p:cNvPr id="18" name="Oval 17"/>
          <p:cNvSpPr/>
          <p:nvPr/>
        </p:nvSpPr>
        <p:spPr>
          <a:xfrm>
            <a:off x="5486400" y="6172200"/>
            <a:ext cx="381000" cy="4572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562600" y="6276201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</a:t>
            </a:r>
            <a:endParaRPr lang="en-US" sz="1200" dirty="0"/>
          </a:p>
        </p:txBody>
      </p:sp>
      <p:cxnSp>
        <p:nvCxnSpPr>
          <p:cNvPr id="8" name="Straight Arrow Connector 7"/>
          <p:cNvCxnSpPr>
            <a:endCxn id="19" idx="1"/>
          </p:cNvCxnSpPr>
          <p:nvPr/>
        </p:nvCxnSpPr>
        <p:spPr>
          <a:xfrm>
            <a:off x="4267200" y="6248400"/>
            <a:ext cx="1295400" cy="1663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352800" y="6096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32D2E"/>
                </a:solidFill>
              </a:rPr>
              <a:t>U</a:t>
            </a:r>
            <a:r>
              <a:rPr lang="en-US" dirty="0" smtClean="0">
                <a:solidFill>
                  <a:srgbClr val="C32D2E"/>
                </a:solidFill>
              </a:rPr>
              <a:t>PATH</a:t>
            </a:r>
            <a:endParaRPr lang="en-US" dirty="0">
              <a:solidFill>
                <a:srgbClr val="C32D2E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4114800"/>
            <a:ext cx="297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Is </a:t>
            </a:r>
            <a:r>
              <a:rPr lang="en-US" sz="2200" dirty="0" smtClean="0">
                <a:solidFill>
                  <a:schemeClr val="accent3"/>
                </a:solidFill>
              </a:rPr>
              <a:t>PATH</a:t>
            </a:r>
            <a:r>
              <a:rPr lang="en-US" sz="2200" dirty="0" smtClean="0"/>
              <a:t> in </a:t>
            </a:r>
            <a:r>
              <a:rPr lang="en-US" sz="2200" dirty="0" smtClean="0">
                <a:solidFill>
                  <a:srgbClr val="0000FF"/>
                </a:solidFill>
              </a:rPr>
              <a:t>L</a:t>
            </a:r>
            <a:r>
              <a:rPr lang="en-US" sz="2200" dirty="0" smtClean="0"/>
              <a:t> ? </a:t>
            </a:r>
          </a:p>
          <a:p>
            <a:r>
              <a:rPr lang="en-US" sz="2200" dirty="0" smtClean="0"/>
              <a:t>…more on this later.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81949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Think of physical realization of </a:t>
            </a:r>
            <a:r>
              <a:rPr lang="en-US" sz="2800" dirty="0" smtClean="0">
                <a:solidFill>
                  <a:srgbClr val="C32D2E"/>
                </a:solidFill>
              </a:rPr>
              <a:t>M</a:t>
            </a:r>
            <a:r>
              <a:rPr lang="en-US" sz="2800" baseline="30000" dirty="0" smtClean="0">
                <a:solidFill>
                  <a:srgbClr val="C32D2E"/>
                </a:solidFill>
              </a:rPr>
              <a:t>L</a:t>
            </a:r>
            <a:r>
              <a:rPr lang="en-US" sz="2800" dirty="0" smtClean="0"/>
              <a:t> as a device with access to a subroutine that decides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. We don’t count the time taken by the subroutine.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/>
              <a:t>We can define a nondeterministic Oracle TM similarly.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55184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/>
              <a:t>Oracle Turing Machines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</a:t>
            </a:r>
            <a:r>
              <a:rPr lang="en-US" sz="2800" u="sng" dirty="0"/>
              <a:t>only </a:t>
            </a:r>
            <a:r>
              <a:rPr lang="en-US" sz="2800" u="sng" dirty="0" smtClean="0"/>
              <a:t>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Important note:</a:t>
            </a:r>
            <a:r>
              <a:rPr lang="en-US" sz="2800" dirty="0" smtClean="0"/>
              <a:t> Oracle TMs (deterministic/nondeterministic) have the same two features used in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:  For any fixed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</a:t>
            </a:r>
            <a:r>
              <a:rPr lang="en-US" sz="2800" dirty="0" smtClean="0"/>
              <a:t>,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en-US" sz="2300" dirty="0" smtClean="0"/>
              <a:t>1. There’s an efficient universal TM with oracle access to </a:t>
            </a:r>
            <a:r>
              <a:rPr lang="en-US" sz="2300" dirty="0" smtClean="0">
                <a:solidFill>
                  <a:schemeClr val="accent3"/>
                </a:solidFill>
              </a:rPr>
              <a:t>L</a:t>
            </a:r>
            <a:r>
              <a:rPr lang="en-US" sz="2300" dirty="0" smtClean="0"/>
              <a:t>, 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300" dirty="0"/>
              <a:t> </a:t>
            </a:r>
            <a:r>
              <a:rPr lang="en-US" sz="2300" dirty="0" smtClean="0"/>
              <a:t>           2. Every </a:t>
            </a:r>
            <a:r>
              <a:rPr lang="en-US" sz="2300" dirty="0" smtClean="0">
                <a:solidFill>
                  <a:srgbClr val="C32D2E"/>
                </a:solidFill>
              </a:rPr>
              <a:t>M</a:t>
            </a:r>
            <a:r>
              <a:rPr lang="en-US" sz="2300" baseline="30000" dirty="0" smtClean="0">
                <a:solidFill>
                  <a:srgbClr val="C32D2E"/>
                </a:solidFill>
              </a:rPr>
              <a:t>L</a:t>
            </a:r>
            <a:r>
              <a:rPr lang="en-US" sz="2300" dirty="0" smtClean="0"/>
              <a:t> has infinitely many representations.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3014399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3137" y="2679550"/>
            <a:ext cx="7756263" cy="1054250"/>
          </a:xfrm>
        </p:spPr>
        <p:txBody>
          <a:bodyPr/>
          <a:lstStyle/>
          <a:p>
            <a:r>
              <a:rPr lang="en-US" dirty="0" err="1" smtClean="0"/>
              <a:t>Relativization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448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0772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Complexity classes using oracles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029200"/>
          </a:xfrm>
        </p:spPr>
        <p:txBody>
          <a:bodyPr>
            <a:normAutofit/>
          </a:bodyPr>
          <a:lstStyle/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Like in the proof of </a:t>
            </a:r>
            <a:r>
              <a:rPr lang="en-US" sz="2800" dirty="0" smtClean="0">
                <a:solidFill>
                  <a:srgbClr val="0000FF"/>
                </a:solidFill>
              </a:rPr>
              <a:t>P ≠ EXP</a:t>
            </a:r>
            <a:r>
              <a:rPr lang="en-US" sz="2800" dirty="0" smtClean="0"/>
              <a:t>, can we use </a:t>
            </a:r>
            <a:r>
              <a:rPr lang="en-US" sz="2800" dirty="0" err="1" smtClean="0"/>
              <a:t>diagonalization</a:t>
            </a:r>
            <a:r>
              <a:rPr lang="en-US" sz="2800" dirty="0" smtClean="0"/>
              <a:t> to show </a:t>
            </a:r>
            <a:r>
              <a:rPr lang="en-US" sz="2800" dirty="0" smtClean="0">
                <a:solidFill>
                  <a:srgbClr val="0000FF"/>
                </a:solidFill>
              </a:rPr>
              <a:t>P ≠ NP</a:t>
            </a:r>
            <a:r>
              <a:rPr lang="en-US" sz="2800" dirty="0" smtClean="0"/>
              <a:t> ? 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The answer is </a:t>
            </a:r>
            <a:r>
              <a:rPr lang="en-US" sz="2800" dirty="0" smtClean="0">
                <a:solidFill>
                  <a:srgbClr val="FF0000"/>
                </a:solidFill>
              </a:rPr>
              <a:t>No</a:t>
            </a:r>
            <a:r>
              <a:rPr lang="en-US" sz="2800" dirty="0" smtClean="0"/>
              <a:t>, if one insists on </a:t>
            </a:r>
            <a:r>
              <a:rPr lang="en-US" sz="2800" u="sng" dirty="0" smtClean="0"/>
              <a:t>using only the two features of </a:t>
            </a:r>
            <a:r>
              <a:rPr lang="en-US" sz="2800" u="sng" dirty="0" err="1" smtClean="0"/>
              <a:t>diagonalization</a:t>
            </a:r>
            <a:r>
              <a:rPr lang="en-US" sz="2800" dirty="0" smtClean="0"/>
              <a:t>.</a:t>
            </a: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sz="2800" dirty="0" smtClean="0">
              <a:solidFill>
                <a:schemeClr val="accent4"/>
              </a:solidFill>
            </a:endParaRPr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Definition:</a:t>
            </a:r>
            <a:r>
              <a:rPr lang="en-US" sz="2800" dirty="0" smtClean="0"/>
              <a:t> Let </a:t>
            </a:r>
            <a:r>
              <a:rPr lang="en-US" sz="2800" dirty="0">
                <a:solidFill>
                  <a:schemeClr val="accent3"/>
                </a:solidFill>
              </a:rPr>
              <a:t>L ⊆ {0,1}</a:t>
            </a:r>
            <a:r>
              <a:rPr lang="en-US" sz="2800" dirty="0" smtClean="0">
                <a:solidFill>
                  <a:schemeClr val="accent3"/>
                </a:solidFill>
              </a:rPr>
              <a:t>* </a:t>
            </a:r>
            <a:r>
              <a:rPr lang="en-US" sz="2800" dirty="0" smtClean="0"/>
              <a:t>be a language. Complexity classes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baseline="30000" dirty="0" smtClean="0">
                <a:solidFill>
                  <a:srgbClr val="0000FF"/>
                </a:solidFill>
              </a:rPr>
              <a:t>L</a:t>
            </a:r>
            <a:r>
              <a:rPr lang="en-US" sz="2800" dirty="0" smtClean="0"/>
              <a:t> are defined just as </a:t>
            </a:r>
            <a:r>
              <a:rPr lang="en-US" sz="2800" dirty="0" smtClean="0">
                <a:solidFill>
                  <a:srgbClr val="0000FF"/>
                </a:solidFill>
              </a:rPr>
              <a:t>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0000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0000FF"/>
                </a:solidFill>
              </a:rPr>
              <a:t>EXP</a:t>
            </a:r>
            <a:r>
              <a:rPr lang="en-US" sz="2800" dirty="0" smtClean="0"/>
              <a:t> respectively, but with TMs replaced by oracle TMs with oracle access to </a:t>
            </a:r>
            <a:r>
              <a:rPr lang="en-US" sz="2800" dirty="0" smtClean="0">
                <a:solidFill>
                  <a:schemeClr val="accent3"/>
                </a:solidFill>
              </a:rPr>
              <a:t>L</a:t>
            </a:r>
            <a:r>
              <a:rPr lang="en-US" sz="2800" dirty="0" smtClean="0"/>
              <a:t> in the definitions of </a:t>
            </a:r>
            <a:r>
              <a:rPr lang="en-US" sz="2800" dirty="0">
                <a:solidFill>
                  <a:srgbClr val="0000FF"/>
                </a:solidFill>
              </a:rPr>
              <a:t>P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0000FF"/>
                </a:solidFill>
              </a:rPr>
              <a:t>NP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EXP</a:t>
            </a:r>
            <a:r>
              <a:rPr lang="en-US" sz="2800" dirty="0"/>
              <a:t> </a:t>
            </a:r>
            <a:r>
              <a:rPr lang="en-US" sz="2800" dirty="0" smtClean="0"/>
              <a:t>respectively.</a:t>
            </a:r>
          </a:p>
        </p:txBody>
      </p:sp>
    </p:spTree>
    <p:extLst>
      <p:ext uri="{BB962C8B-B14F-4D97-AF65-F5344CB8AC3E}">
        <p14:creationId xmlns:p14="http://schemas.microsoft.com/office/powerpoint/2010/main" val="2513881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7405</TotalTime>
  <Words>4700</Words>
  <Application>Microsoft Macintosh PowerPoint</Application>
  <PresentationFormat>On-screen Show (4:3)</PresentationFormat>
  <Paragraphs>415</Paragraphs>
  <Slides>59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Solstice</vt:lpstr>
      <vt:lpstr>Computational Complexity Theory</vt:lpstr>
      <vt:lpstr>Power &amp; limits of diagonalization</vt:lpstr>
      <vt:lpstr>Oracle Turing Machines</vt:lpstr>
      <vt:lpstr>Oracle Turing Machines</vt:lpstr>
      <vt:lpstr>Oracle Turing Machines</vt:lpstr>
      <vt:lpstr>Oracle Turing Machines</vt:lpstr>
      <vt:lpstr>Oracle Turing Machines</vt:lpstr>
      <vt:lpstr>Relativization</vt:lpstr>
      <vt:lpstr>Complexity classes using oracles</vt:lpstr>
      <vt:lpstr>Complexity classes using oracles</vt:lpstr>
      <vt:lpstr>Relativizing results</vt:lpstr>
      <vt:lpstr>Relativizing results</vt:lpstr>
      <vt:lpstr>Relativizing results</vt:lpstr>
      <vt:lpstr>Relativizing results</vt:lpstr>
      <vt:lpstr>Relativizing results</vt:lpstr>
      <vt:lpstr>Baker-Gill-Solovay theorem</vt:lpstr>
      <vt:lpstr>Baker-Gill-Solovay theorem</vt:lpstr>
      <vt:lpstr>Baker-Gill-Solovay theorem</vt:lpstr>
      <vt:lpstr>Baker-Gill-Solovay theorem</vt:lpstr>
      <vt:lpstr>Baker-Gill-Solovay theorem</vt:lpstr>
      <vt:lpstr>Baker-Gill-Solovay theorem</vt:lpstr>
      <vt:lpstr>Constructing B</vt:lpstr>
      <vt:lpstr>Constructing B</vt:lpstr>
      <vt:lpstr>Constructing B</vt:lpstr>
      <vt:lpstr>Constructing B</vt:lpstr>
      <vt:lpstr>Constructing B</vt:lpstr>
      <vt:lpstr>Constructing B</vt:lpstr>
      <vt:lpstr>Constructing B</vt:lpstr>
      <vt:lpstr>Space Complexity</vt:lpstr>
      <vt:lpstr>Space bounded computation</vt:lpstr>
      <vt:lpstr>Space bounded computation</vt:lpstr>
      <vt:lpstr>Space bounded computation</vt:lpstr>
      <vt:lpstr>Space bounded computation</vt:lpstr>
      <vt:lpstr>Space bounded computation</vt:lpstr>
      <vt:lpstr>Relation between time and space</vt:lpstr>
      <vt:lpstr>Relation between time and space</vt:lpstr>
      <vt:lpstr>Relation between time and space</vt:lpstr>
      <vt:lpstr>Relation between time and space</vt:lpstr>
      <vt:lpstr>Relation between time and space</vt:lpstr>
      <vt:lpstr>Relation between time and space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Configuration graph</vt:lpstr>
      <vt:lpstr>Relation between time and space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PATH:  A canonical problem in NL</vt:lpstr>
      <vt:lpstr>UPATH:  A problem in L</vt:lpstr>
      <vt:lpstr>UPATH:  A problem in 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1330</cp:revision>
  <dcterms:created xsi:type="dcterms:W3CDTF">2013-06-25T04:38:04Z</dcterms:created>
  <dcterms:modified xsi:type="dcterms:W3CDTF">2018-09-03T08:21:46Z</dcterms:modified>
</cp:coreProperties>
</file>