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27" r:id="rId1"/>
  </p:sldMasterIdLst>
  <p:notesMasterIdLst>
    <p:notesMasterId r:id="rId60"/>
  </p:notesMasterIdLst>
  <p:sldIdLst>
    <p:sldId id="256" r:id="rId2"/>
    <p:sldId id="1003" r:id="rId3"/>
    <p:sldId id="1006" r:id="rId4"/>
    <p:sldId id="1009" r:id="rId5"/>
    <p:sldId id="1029" r:id="rId6"/>
    <p:sldId id="1032" r:id="rId7"/>
    <p:sldId id="1033" r:id="rId8"/>
    <p:sldId id="1034" r:id="rId9"/>
    <p:sldId id="1111" r:id="rId10"/>
    <p:sldId id="1112" r:id="rId11"/>
    <p:sldId id="1113" r:id="rId12"/>
    <p:sldId id="1114" r:id="rId13"/>
    <p:sldId id="1115" r:id="rId14"/>
    <p:sldId id="1116" r:id="rId15"/>
    <p:sldId id="1117" r:id="rId16"/>
    <p:sldId id="1118" r:id="rId17"/>
    <p:sldId id="1050" r:id="rId18"/>
    <p:sldId id="1051" r:id="rId19"/>
    <p:sldId id="1052" r:id="rId20"/>
    <p:sldId id="1053" r:id="rId21"/>
    <p:sldId id="1054" r:id="rId22"/>
    <p:sldId id="1055" r:id="rId23"/>
    <p:sldId id="1056" r:id="rId24"/>
    <p:sldId id="1057" r:id="rId25"/>
    <p:sldId id="1058" r:id="rId26"/>
    <p:sldId id="1059" r:id="rId27"/>
    <p:sldId id="1060" r:id="rId28"/>
    <p:sldId id="1089" r:id="rId29"/>
    <p:sldId id="1061" r:id="rId30"/>
    <p:sldId id="1062" r:id="rId31"/>
    <p:sldId id="1063" r:id="rId32"/>
    <p:sldId id="1064" r:id="rId33"/>
    <p:sldId id="1065" r:id="rId34"/>
    <p:sldId id="1066" r:id="rId35"/>
    <p:sldId id="1067" r:id="rId36"/>
    <p:sldId id="1068" r:id="rId37"/>
    <p:sldId id="1069" r:id="rId38"/>
    <p:sldId id="1070" r:id="rId39"/>
    <p:sldId id="1071" r:id="rId40"/>
    <p:sldId id="1072" r:id="rId41"/>
    <p:sldId id="1073" r:id="rId42"/>
    <p:sldId id="1074" r:id="rId43"/>
    <p:sldId id="1075" r:id="rId44"/>
    <p:sldId id="1076" r:id="rId45"/>
    <p:sldId id="1077" r:id="rId46"/>
    <p:sldId id="1108" r:id="rId47"/>
    <p:sldId id="1078" r:id="rId48"/>
    <p:sldId id="1079" r:id="rId49"/>
    <p:sldId id="1080" r:id="rId50"/>
    <p:sldId id="1081" r:id="rId51"/>
    <p:sldId id="1082" r:id="rId52"/>
    <p:sldId id="1083" r:id="rId53"/>
    <p:sldId id="1087" r:id="rId54"/>
    <p:sldId id="1084" r:id="rId55"/>
    <p:sldId id="1086" r:id="rId56"/>
    <p:sldId id="1085" r:id="rId57"/>
    <p:sldId id="1090" r:id="rId58"/>
    <p:sldId id="1088" r:id="rId5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ndan Sah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5050"/>
    <a:srgbClr val="003399"/>
    <a:srgbClr val="CC0000"/>
    <a:srgbClr val="FF0000"/>
    <a:srgbClr val="0033CC"/>
    <a:srgbClr val="660066"/>
    <a:srgbClr val="A50021"/>
    <a:srgbClr val="990033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52" autoAdjust="0"/>
    <p:restoredTop sz="99423" autoAdjust="0"/>
  </p:normalViewPr>
  <p:slideViewPr>
    <p:cSldViewPr>
      <p:cViewPr>
        <p:scale>
          <a:sx n="125" d="100"/>
          <a:sy n="125" d="100"/>
        </p:scale>
        <p:origin x="-696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presProps" Target="presProps.xml"/><Relationship Id="rId64" Type="http://schemas.openxmlformats.org/officeDocument/2006/relationships/viewProps" Target="viewProps.xml"/><Relationship Id="rId65" Type="http://schemas.openxmlformats.org/officeDocument/2006/relationships/theme" Target="theme/theme1.xml"/><Relationship Id="rId66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notesMaster" Target="notesMasters/notesMaster1.xml"/><Relationship Id="rId61" Type="http://schemas.openxmlformats.org/officeDocument/2006/relationships/printerSettings" Target="printerSettings/printerSettings1.bin"/><Relationship Id="rId62" Type="http://schemas.openxmlformats.org/officeDocument/2006/relationships/commentAuthors" Target="commentAuthor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5589B-E1FE-416A-A65D-11B7513E7580}" type="datetimeFigureOut">
              <a:rPr lang="en-US" smtClean="0"/>
              <a:pPr/>
              <a:t>07/09/18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39FDB-DAC5-4962-98CA-E875AF49AF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1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07/09/18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07/09/18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07/09/18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07/09/18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07/09/18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07/09/18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07/09/18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07/09/18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07/09/18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07/09/18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07/09/18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037CB94-8DD8-4BDE-8682-625D4C182390}" type="datetimeFigureOut">
              <a:rPr lang="en-US" smtClean="0"/>
              <a:pPr/>
              <a:t>07/09/18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8" r:id="rId1"/>
    <p:sldLayoutId id="2147484629" r:id="rId2"/>
    <p:sldLayoutId id="2147484630" r:id="rId3"/>
    <p:sldLayoutId id="2147484631" r:id="rId4"/>
    <p:sldLayoutId id="2147484632" r:id="rId5"/>
    <p:sldLayoutId id="2147484633" r:id="rId6"/>
    <p:sldLayoutId id="2147484634" r:id="rId7"/>
    <p:sldLayoutId id="2147484635" r:id="rId8"/>
    <p:sldLayoutId id="2147484636" r:id="rId9"/>
    <p:sldLayoutId id="2147484637" r:id="rId10"/>
    <p:sldLayoutId id="214748463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8458200" cy="1828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omputational Complexity Theory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695136"/>
            <a:ext cx="8153400" cy="2791264"/>
          </a:xfrm>
        </p:spPr>
        <p:txBody>
          <a:bodyPr>
            <a:normAutofit lnSpcReduction="10000"/>
          </a:bodyPr>
          <a:lstStyle/>
          <a:p>
            <a:pPr algn="ctr"/>
            <a:endParaRPr lang="en-US" sz="3400" dirty="0"/>
          </a:p>
          <a:p>
            <a:r>
              <a:rPr lang="en-US" sz="3400" dirty="0" smtClean="0">
                <a:solidFill>
                  <a:srgbClr val="A50021"/>
                </a:solidFill>
              </a:rPr>
              <a:t>Lecture 9:</a:t>
            </a:r>
            <a:r>
              <a:rPr lang="en-US" sz="3400" dirty="0" smtClean="0">
                <a:solidFill>
                  <a:srgbClr val="0033CC"/>
                </a:solidFill>
              </a:rPr>
              <a:t>  NL-completeness;</a:t>
            </a:r>
          </a:p>
          <a:p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              Read once certificates;</a:t>
            </a:r>
          </a:p>
          <a:p>
            <a:r>
              <a:rPr lang="en-US" sz="3400" dirty="0" smtClean="0">
                <a:solidFill>
                  <a:srgbClr val="0033CC"/>
                </a:solidFill>
              </a:rPr>
              <a:t>                NL = co-NL</a:t>
            </a:r>
          </a:p>
          <a:p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              </a:t>
            </a:r>
            <a:endParaRPr lang="en-US" sz="3400" dirty="0" smtClean="0"/>
          </a:p>
          <a:p>
            <a:endParaRPr lang="en-US" sz="3400" dirty="0" smtClean="0"/>
          </a:p>
          <a:p>
            <a:endParaRPr lang="en-US" sz="3400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54203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Indian Institute of Science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</a:t>
            </a:r>
            <a:r>
              <a:rPr lang="en-US" sz="2800" dirty="0" smtClean="0"/>
              <a:t>  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NL-complete if </a:t>
            </a:r>
            <a:r>
              <a:rPr lang="en-US" sz="2800" dirty="0" smtClean="0">
                <a:solidFill>
                  <a:srgbClr val="C32D2E"/>
                </a:solidFill>
              </a:rPr>
              <a:t>L 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and for every </a:t>
            </a:r>
            <a:r>
              <a:rPr lang="en-US" sz="2800" dirty="0" smtClean="0">
                <a:solidFill>
                  <a:schemeClr val="accent3"/>
                </a:solidFill>
              </a:rPr>
              <a:t>L’ </a:t>
            </a:r>
            <a:r>
              <a:rPr lang="en-US" sz="2800" dirty="0" smtClean="0">
                <a:solidFill>
                  <a:srgbClr val="C32D2E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L’</a:t>
            </a:r>
            <a:r>
              <a:rPr lang="en-US" sz="2800" dirty="0" smtClean="0"/>
              <a:t> is log-space reducible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</a:t>
            </a: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</a:t>
            </a:r>
            <a:r>
              <a:rPr lang="en-US" sz="2800" dirty="0">
                <a:solidFill>
                  <a:schemeClr val="accent4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:  </a:t>
            </a:r>
            <a:r>
              <a:rPr lang="en-US" sz="2800" dirty="0" smtClean="0">
                <a:solidFill>
                  <a:srgbClr val="C32D2E"/>
                </a:solidFill>
              </a:rPr>
              <a:t>PATH</a:t>
            </a:r>
            <a:r>
              <a:rPr lang="en-US" sz="2800" dirty="0" smtClean="0"/>
              <a:t> is NL-complete.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 We’ve already shown that </a:t>
            </a:r>
            <a:r>
              <a:rPr lang="en-US" sz="2800" dirty="0" smtClean="0">
                <a:solidFill>
                  <a:srgbClr val="C32D2E"/>
                </a:solidFill>
              </a:rPr>
              <a:t>PATH 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Now we’ll show that for every </a:t>
            </a:r>
            <a:r>
              <a:rPr lang="en-US" sz="2800" dirty="0">
                <a:solidFill>
                  <a:srgbClr val="C32D2E"/>
                </a:solidFill>
              </a:rPr>
              <a:t>L ∈ </a:t>
            </a:r>
            <a:r>
              <a:rPr lang="en-US" sz="2800" dirty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,  </a:t>
            </a:r>
            <a:r>
              <a:rPr lang="en-US" sz="2800" dirty="0" smtClean="0">
                <a:solidFill>
                  <a:schemeClr val="accent3"/>
                </a:solidFill>
              </a:rPr>
              <a:t>L </a:t>
            </a:r>
            <a:r>
              <a:rPr lang="en-US" sz="2800" dirty="0">
                <a:solidFill>
                  <a:schemeClr val="accent3"/>
                </a:solidFill>
              </a:rPr>
              <a:t>≤</a:t>
            </a:r>
            <a:r>
              <a:rPr lang="en-US" sz="2800" i="1" baseline="-25000" dirty="0" smtClean="0">
                <a:solidFill>
                  <a:schemeClr val="accent3"/>
                </a:solidFill>
              </a:rPr>
              <a:t>l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/>
              <a:t>.</a:t>
            </a:r>
            <a:r>
              <a:rPr lang="en-US" sz="2800" dirty="0" smtClean="0"/>
              <a:t>  We need to come up with an implicitly log-space computable function </a:t>
            </a:r>
            <a:r>
              <a:rPr lang="en-US" sz="2800" dirty="0" smtClean="0">
                <a:solidFill>
                  <a:srgbClr val="C32D2E"/>
                </a:solidFill>
              </a:rPr>
              <a:t>f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smtClean="0">
                <a:solidFill>
                  <a:srgbClr val="660066"/>
                </a:solidFill>
              </a:rPr>
              <a:t>                  </a:t>
            </a:r>
            <a:r>
              <a:rPr lang="en-US" sz="2800" dirty="0">
                <a:solidFill>
                  <a:srgbClr val="C32D2E"/>
                </a:solidFill>
              </a:rPr>
              <a:t>x ∈ </a:t>
            </a:r>
            <a:r>
              <a:rPr lang="en-US" sz="2800" dirty="0" smtClean="0">
                <a:solidFill>
                  <a:srgbClr val="C32D2E"/>
                </a:solidFill>
              </a:rPr>
              <a:t>L              </a:t>
            </a:r>
            <a:r>
              <a:rPr lang="en-US" sz="2800" dirty="0">
                <a:solidFill>
                  <a:srgbClr val="C32D2E"/>
                </a:solidFill>
              </a:rPr>
              <a:t>f(x) ∈ </a:t>
            </a:r>
            <a:r>
              <a:rPr lang="en-US" sz="2800" dirty="0" smtClean="0">
                <a:solidFill>
                  <a:srgbClr val="C32D2E"/>
                </a:solidFill>
              </a:rPr>
              <a:t>PATH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660066"/>
              </a:solidFill>
            </a:endParaRPr>
          </a:p>
        </p:txBody>
      </p:sp>
      <p:sp>
        <p:nvSpPr>
          <p:cNvPr id="7" name="Left-Right Arrow 6"/>
          <p:cNvSpPr/>
          <p:nvPr/>
        </p:nvSpPr>
        <p:spPr>
          <a:xfrm>
            <a:off x="3733800" y="5867400"/>
            <a:ext cx="5334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85800" y="2667000"/>
            <a:ext cx="8534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/>
                </a:solidFill>
              </a:rPr>
              <a:t>PATH = </a:t>
            </a:r>
            <a:r>
              <a:rPr lang="en-US" sz="2600" dirty="0"/>
              <a:t>{</a:t>
            </a:r>
            <a:r>
              <a:rPr lang="en-US" sz="2600" dirty="0">
                <a:solidFill>
                  <a:schemeClr val="accent3"/>
                </a:solidFill>
              </a:rPr>
              <a:t>(</a:t>
            </a:r>
            <a:r>
              <a:rPr lang="en-US" sz="2600" dirty="0" err="1">
                <a:solidFill>
                  <a:schemeClr val="accent3"/>
                </a:solidFill>
              </a:rPr>
              <a:t>G,s,t</a:t>
            </a:r>
            <a:r>
              <a:rPr lang="en-US" sz="2600" dirty="0">
                <a:solidFill>
                  <a:schemeClr val="accent3"/>
                </a:solidFill>
              </a:rPr>
              <a:t>) : G </a:t>
            </a:r>
            <a:r>
              <a:rPr lang="en-US" sz="2600" dirty="0">
                <a:solidFill>
                  <a:srgbClr val="000000"/>
                </a:solidFill>
              </a:rPr>
              <a:t>is a digraph having a path from</a:t>
            </a:r>
            <a:r>
              <a:rPr lang="en-US" sz="2600" dirty="0">
                <a:solidFill>
                  <a:schemeClr val="accent3"/>
                </a:solidFill>
              </a:rPr>
              <a:t> s </a:t>
            </a:r>
            <a:r>
              <a:rPr lang="en-US" sz="2600" dirty="0">
                <a:solidFill>
                  <a:srgbClr val="000000"/>
                </a:solidFill>
              </a:rPr>
              <a:t>to </a:t>
            </a:r>
            <a:r>
              <a:rPr lang="en-US" sz="2600" dirty="0">
                <a:solidFill>
                  <a:schemeClr val="accent3"/>
                </a:solidFill>
              </a:rPr>
              <a:t>t</a:t>
            </a:r>
            <a:r>
              <a:rPr lang="en-US" sz="2600" dirty="0">
                <a:solidFill>
                  <a:srgbClr val="000000"/>
                </a:solidFill>
              </a:rPr>
              <a:t>}.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59896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</a:t>
            </a:r>
            <a:r>
              <a:rPr lang="en-US" sz="2800" dirty="0" smtClean="0"/>
              <a:t>  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NL-complete if </a:t>
            </a:r>
            <a:r>
              <a:rPr lang="en-US" sz="2800" dirty="0" smtClean="0">
                <a:solidFill>
                  <a:srgbClr val="C32D2E"/>
                </a:solidFill>
              </a:rPr>
              <a:t>L 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and for every </a:t>
            </a:r>
            <a:r>
              <a:rPr lang="en-US" sz="2800" dirty="0" smtClean="0">
                <a:solidFill>
                  <a:schemeClr val="accent3"/>
                </a:solidFill>
              </a:rPr>
              <a:t>L’ </a:t>
            </a:r>
            <a:r>
              <a:rPr lang="en-US" sz="2800" dirty="0" smtClean="0">
                <a:solidFill>
                  <a:srgbClr val="C32D2E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L’</a:t>
            </a:r>
            <a:r>
              <a:rPr lang="en-US" sz="2800" dirty="0" smtClean="0"/>
              <a:t> is log-space reducible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</a:t>
            </a: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</a:t>
            </a:r>
            <a:r>
              <a:rPr lang="en-US" sz="2800" dirty="0">
                <a:solidFill>
                  <a:schemeClr val="accent4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:  </a:t>
            </a:r>
            <a:r>
              <a:rPr lang="en-US" sz="2800" dirty="0" smtClean="0">
                <a:solidFill>
                  <a:srgbClr val="C32D2E"/>
                </a:solidFill>
              </a:rPr>
              <a:t>PATH</a:t>
            </a:r>
            <a:r>
              <a:rPr lang="en-US" sz="2800" dirty="0" smtClean="0"/>
              <a:t> is NL-complete.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 … Let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a log-space NTM deciding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 Define, </a:t>
            </a:r>
            <a:r>
              <a:rPr lang="en-US" sz="2800" dirty="0" smtClean="0">
                <a:solidFill>
                  <a:schemeClr val="accent3"/>
                </a:solidFill>
              </a:rPr>
              <a:t>f(x) := (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>
                <a:solidFill>
                  <a:schemeClr val="accent3"/>
                </a:solidFill>
              </a:rPr>
              <a:t>, </a:t>
            </a:r>
            <a:r>
              <a:rPr lang="en-US" sz="2800" dirty="0" err="1" smtClean="0">
                <a:solidFill>
                  <a:schemeClr val="accent3"/>
                </a:solidFill>
              </a:rPr>
              <a:t>C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start</a:t>
            </a:r>
            <a:r>
              <a:rPr lang="en-US" sz="2800" dirty="0" smtClean="0">
                <a:solidFill>
                  <a:schemeClr val="accent3"/>
                </a:solidFill>
              </a:rPr>
              <a:t>, </a:t>
            </a:r>
            <a:r>
              <a:rPr lang="en-US" sz="2800" dirty="0" err="1" smtClean="0">
                <a:solidFill>
                  <a:schemeClr val="accent3"/>
                </a:solidFill>
              </a:rPr>
              <a:t>C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accept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/>
              <a:t>,</a:t>
            </a:r>
            <a:r>
              <a:rPr lang="en-US" sz="2800" dirty="0" smtClean="0"/>
              <a:t> where </a:t>
            </a:r>
            <a:r>
              <a:rPr lang="en-US" sz="2800" dirty="0" err="1" smtClean="0">
                <a:solidFill>
                  <a:srgbClr val="C32D2E"/>
                </a:solidFill>
              </a:rPr>
              <a:t>G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M,x</a:t>
            </a:r>
            <a:r>
              <a:rPr lang="en-US" sz="2800" dirty="0" smtClean="0"/>
              <a:t> is given as an adjacency matrix. </a:t>
            </a:r>
            <a:endParaRPr lang="en-US" sz="2800" dirty="0" smtClean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667000"/>
            <a:ext cx="8534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/>
                </a:solidFill>
              </a:rPr>
              <a:t>PATH = </a:t>
            </a:r>
            <a:r>
              <a:rPr lang="en-US" sz="2600" dirty="0"/>
              <a:t>{</a:t>
            </a:r>
            <a:r>
              <a:rPr lang="en-US" sz="2600" dirty="0">
                <a:solidFill>
                  <a:schemeClr val="accent3"/>
                </a:solidFill>
              </a:rPr>
              <a:t>(</a:t>
            </a:r>
            <a:r>
              <a:rPr lang="en-US" sz="2600" dirty="0" err="1">
                <a:solidFill>
                  <a:schemeClr val="accent3"/>
                </a:solidFill>
              </a:rPr>
              <a:t>G,s,t</a:t>
            </a:r>
            <a:r>
              <a:rPr lang="en-US" sz="2600" dirty="0">
                <a:solidFill>
                  <a:schemeClr val="accent3"/>
                </a:solidFill>
              </a:rPr>
              <a:t>) : G </a:t>
            </a:r>
            <a:r>
              <a:rPr lang="en-US" sz="2600" dirty="0">
                <a:solidFill>
                  <a:srgbClr val="000000"/>
                </a:solidFill>
              </a:rPr>
              <a:t>is a digraph having a path from</a:t>
            </a:r>
            <a:r>
              <a:rPr lang="en-US" sz="2600" dirty="0">
                <a:solidFill>
                  <a:schemeClr val="accent3"/>
                </a:solidFill>
              </a:rPr>
              <a:t> s </a:t>
            </a:r>
            <a:r>
              <a:rPr lang="en-US" sz="2600" dirty="0">
                <a:solidFill>
                  <a:srgbClr val="000000"/>
                </a:solidFill>
              </a:rPr>
              <a:t>to </a:t>
            </a:r>
            <a:r>
              <a:rPr lang="en-US" sz="2600" dirty="0">
                <a:solidFill>
                  <a:schemeClr val="accent3"/>
                </a:solidFill>
              </a:rPr>
              <a:t>t</a:t>
            </a:r>
            <a:r>
              <a:rPr lang="en-US" sz="2600" dirty="0">
                <a:solidFill>
                  <a:srgbClr val="000000"/>
                </a:solidFill>
              </a:rPr>
              <a:t>}.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833448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</a:t>
            </a:r>
            <a:r>
              <a:rPr lang="en-US" sz="2800" dirty="0" smtClean="0"/>
              <a:t>  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NL-complete if </a:t>
            </a:r>
            <a:r>
              <a:rPr lang="en-US" sz="2800" dirty="0" smtClean="0">
                <a:solidFill>
                  <a:srgbClr val="C32D2E"/>
                </a:solidFill>
              </a:rPr>
              <a:t>L 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and for every </a:t>
            </a:r>
            <a:r>
              <a:rPr lang="en-US" sz="2800" dirty="0" smtClean="0">
                <a:solidFill>
                  <a:schemeClr val="accent3"/>
                </a:solidFill>
              </a:rPr>
              <a:t>L’ </a:t>
            </a:r>
            <a:r>
              <a:rPr lang="en-US" sz="2800" dirty="0" smtClean="0">
                <a:solidFill>
                  <a:srgbClr val="C32D2E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L’</a:t>
            </a:r>
            <a:r>
              <a:rPr lang="en-US" sz="2800" dirty="0" smtClean="0"/>
              <a:t> is log-space reducible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</a:t>
            </a: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</a:t>
            </a:r>
            <a:r>
              <a:rPr lang="en-US" sz="2800" dirty="0">
                <a:solidFill>
                  <a:schemeClr val="accent4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:  </a:t>
            </a:r>
            <a:r>
              <a:rPr lang="en-US" sz="2800" dirty="0" smtClean="0">
                <a:solidFill>
                  <a:srgbClr val="C32D2E"/>
                </a:solidFill>
              </a:rPr>
              <a:t>PATH</a:t>
            </a:r>
            <a:r>
              <a:rPr lang="en-US" sz="2800" dirty="0" smtClean="0"/>
              <a:t> is NL-complete.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 … Let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a log-space NTM deciding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 Define, </a:t>
            </a:r>
            <a:r>
              <a:rPr lang="en-US" sz="2800" dirty="0" smtClean="0">
                <a:solidFill>
                  <a:schemeClr val="accent3"/>
                </a:solidFill>
              </a:rPr>
              <a:t>f(x) = (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>
                <a:solidFill>
                  <a:schemeClr val="accent3"/>
                </a:solidFill>
              </a:rPr>
              <a:t>, </a:t>
            </a:r>
            <a:r>
              <a:rPr lang="en-US" sz="2800" dirty="0" err="1" smtClean="0">
                <a:solidFill>
                  <a:schemeClr val="accent3"/>
                </a:solidFill>
              </a:rPr>
              <a:t>C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start</a:t>
            </a:r>
            <a:r>
              <a:rPr lang="en-US" sz="2800" dirty="0" smtClean="0">
                <a:solidFill>
                  <a:schemeClr val="accent3"/>
                </a:solidFill>
              </a:rPr>
              <a:t>, </a:t>
            </a:r>
            <a:r>
              <a:rPr lang="en-US" sz="2800" dirty="0" err="1" smtClean="0">
                <a:solidFill>
                  <a:schemeClr val="accent3"/>
                </a:solidFill>
              </a:rPr>
              <a:t>C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accept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/>
              <a:t>,</a:t>
            </a:r>
            <a:r>
              <a:rPr lang="en-US" sz="2800" dirty="0" smtClean="0"/>
              <a:t> where </a:t>
            </a:r>
            <a:r>
              <a:rPr lang="en-US" sz="2800" dirty="0" err="1" smtClean="0">
                <a:solidFill>
                  <a:srgbClr val="C32D2E"/>
                </a:solidFill>
              </a:rPr>
              <a:t>G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M,x</a:t>
            </a:r>
            <a:r>
              <a:rPr lang="en-US" sz="2800" dirty="0" smtClean="0"/>
              <a:t> is given as an adjacency matrix. Let </a:t>
            </a:r>
            <a:r>
              <a:rPr lang="en-US" sz="2800" dirty="0" smtClean="0">
                <a:solidFill>
                  <a:srgbClr val="C32D2E"/>
                </a:solidFill>
              </a:rPr>
              <a:t>m = O(log |x|)</a:t>
            </a:r>
            <a:r>
              <a:rPr lang="en-US" sz="2800" dirty="0" smtClean="0"/>
              <a:t> be the no. of bits required to represent a configuration. Then,      </a:t>
            </a:r>
            <a:r>
              <a:rPr lang="en-US" sz="2800" dirty="0" smtClean="0">
                <a:solidFill>
                  <a:srgbClr val="C32D2E"/>
                </a:solidFill>
              </a:rPr>
              <a:t>|f(x)| = 2</a:t>
            </a:r>
            <a:r>
              <a:rPr lang="en-US" sz="2800" baseline="30000" dirty="0" smtClean="0">
                <a:solidFill>
                  <a:srgbClr val="C32D2E"/>
                </a:solidFill>
              </a:rPr>
              <a:t>2m</a:t>
            </a:r>
            <a:r>
              <a:rPr lang="en-US" sz="2800" dirty="0" smtClean="0">
                <a:solidFill>
                  <a:srgbClr val="C32D2E"/>
                </a:solidFill>
              </a:rPr>
              <a:t> + 2m = poly(|x|)</a:t>
            </a:r>
            <a:r>
              <a:rPr lang="en-US" sz="2800" dirty="0" smtClean="0"/>
              <a:t>.</a:t>
            </a:r>
            <a:endParaRPr lang="en-US" sz="2800" dirty="0" smtClean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667000"/>
            <a:ext cx="8534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/>
                </a:solidFill>
              </a:rPr>
              <a:t>PATH = </a:t>
            </a:r>
            <a:r>
              <a:rPr lang="en-US" sz="2600" dirty="0"/>
              <a:t>{</a:t>
            </a:r>
            <a:r>
              <a:rPr lang="en-US" sz="2600" dirty="0">
                <a:solidFill>
                  <a:schemeClr val="accent3"/>
                </a:solidFill>
              </a:rPr>
              <a:t>(</a:t>
            </a:r>
            <a:r>
              <a:rPr lang="en-US" sz="2600" dirty="0" err="1">
                <a:solidFill>
                  <a:schemeClr val="accent3"/>
                </a:solidFill>
              </a:rPr>
              <a:t>G,s,t</a:t>
            </a:r>
            <a:r>
              <a:rPr lang="en-US" sz="2600" dirty="0">
                <a:solidFill>
                  <a:schemeClr val="accent3"/>
                </a:solidFill>
              </a:rPr>
              <a:t>) : G </a:t>
            </a:r>
            <a:r>
              <a:rPr lang="en-US" sz="2600" dirty="0">
                <a:solidFill>
                  <a:srgbClr val="000000"/>
                </a:solidFill>
              </a:rPr>
              <a:t>is a digraph having a path from</a:t>
            </a:r>
            <a:r>
              <a:rPr lang="en-US" sz="2600" dirty="0">
                <a:solidFill>
                  <a:schemeClr val="accent3"/>
                </a:solidFill>
              </a:rPr>
              <a:t> s </a:t>
            </a:r>
            <a:r>
              <a:rPr lang="en-US" sz="2600" dirty="0">
                <a:solidFill>
                  <a:srgbClr val="000000"/>
                </a:solidFill>
              </a:rPr>
              <a:t>to </a:t>
            </a:r>
            <a:r>
              <a:rPr lang="en-US" sz="2600" dirty="0">
                <a:solidFill>
                  <a:schemeClr val="accent3"/>
                </a:solidFill>
              </a:rPr>
              <a:t>t</a:t>
            </a:r>
            <a:r>
              <a:rPr lang="en-US" sz="2600" dirty="0">
                <a:solidFill>
                  <a:srgbClr val="000000"/>
                </a:solidFill>
              </a:rPr>
              <a:t>}.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201866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</a:t>
            </a:r>
            <a:r>
              <a:rPr lang="en-US" sz="2800" dirty="0" smtClean="0"/>
              <a:t>  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NL-complete if </a:t>
            </a:r>
            <a:r>
              <a:rPr lang="en-US" sz="2800" dirty="0" smtClean="0">
                <a:solidFill>
                  <a:srgbClr val="C32D2E"/>
                </a:solidFill>
              </a:rPr>
              <a:t>L 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and for every </a:t>
            </a:r>
            <a:r>
              <a:rPr lang="en-US" sz="2800" dirty="0" smtClean="0">
                <a:solidFill>
                  <a:schemeClr val="accent3"/>
                </a:solidFill>
              </a:rPr>
              <a:t>L’ </a:t>
            </a:r>
            <a:r>
              <a:rPr lang="en-US" sz="2800" dirty="0" smtClean="0">
                <a:solidFill>
                  <a:srgbClr val="C32D2E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L’</a:t>
            </a:r>
            <a:r>
              <a:rPr lang="en-US" sz="2800" dirty="0" smtClean="0"/>
              <a:t> is log-space reducible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</a:t>
            </a: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</a:t>
            </a:r>
            <a:r>
              <a:rPr lang="en-US" sz="2800" dirty="0">
                <a:solidFill>
                  <a:schemeClr val="accent4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:  </a:t>
            </a:r>
            <a:r>
              <a:rPr lang="en-US" sz="2800" dirty="0" smtClean="0">
                <a:solidFill>
                  <a:srgbClr val="C32D2E"/>
                </a:solidFill>
              </a:rPr>
              <a:t>PATH</a:t>
            </a:r>
            <a:r>
              <a:rPr lang="en-US" sz="2800" dirty="0" smtClean="0"/>
              <a:t> is NL-complete.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 …Let’s see how to compute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 from </a:t>
            </a:r>
            <a:r>
              <a:rPr lang="en-US" sz="2800" dirty="0" smtClean="0">
                <a:solidFill>
                  <a:srgbClr val="C32D2E"/>
                </a:solidFill>
              </a:rPr>
              <a:t>(x,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using log-space:   </a:t>
            </a:r>
            <a:endParaRPr lang="en-US" sz="2800" dirty="0" smtClean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667000"/>
            <a:ext cx="8534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/>
                </a:solidFill>
              </a:rPr>
              <a:t>PATH = </a:t>
            </a:r>
            <a:r>
              <a:rPr lang="en-US" sz="2600" dirty="0"/>
              <a:t>{</a:t>
            </a:r>
            <a:r>
              <a:rPr lang="en-US" sz="2600" dirty="0">
                <a:solidFill>
                  <a:schemeClr val="accent3"/>
                </a:solidFill>
              </a:rPr>
              <a:t>(</a:t>
            </a:r>
            <a:r>
              <a:rPr lang="en-US" sz="2600" dirty="0" err="1">
                <a:solidFill>
                  <a:schemeClr val="accent3"/>
                </a:solidFill>
              </a:rPr>
              <a:t>G,s,t</a:t>
            </a:r>
            <a:r>
              <a:rPr lang="en-US" sz="2600" dirty="0">
                <a:solidFill>
                  <a:schemeClr val="accent3"/>
                </a:solidFill>
              </a:rPr>
              <a:t>) : G </a:t>
            </a:r>
            <a:r>
              <a:rPr lang="en-US" sz="2600" dirty="0">
                <a:solidFill>
                  <a:srgbClr val="000000"/>
                </a:solidFill>
              </a:rPr>
              <a:t>is a digraph having a path from</a:t>
            </a:r>
            <a:r>
              <a:rPr lang="en-US" sz="2600" dirty="0">
                <a:solidFill>
                  <a:schemeClr val="accent3"/>
                </a:solidFill>
              </a:rPr>
              <a:t> s </a:t>
            </a:r>
            <a:r>
              <a:rPr lang="en-US" sz="2600" dirty="0">
                <a:solidFill>
                  <a:srgbClr val="000000"/>
                </a:solidFill>
              </a:rPr>
              <a:t>to </a:t>
            </a:r>
            <a:r>
              <a:rPr lang="en-US" sz="2600" dirty="0">
                <a:solidFill>
                  <a:schemeClr val="accent3"/>
                </a:solidFill>
              </a:rPr>
              <a:t>t</a:t>
            </a:r>
            <a:r>
              <a:rPr lang="en-US" sz="2600" dirty="0">
                <a:solidFill>
                  <a:srgbClr val="000000"/>
                </a:solidFill>
              </a:rPr>
              <a:t>}.</a:t>
            </a:r>
            <a:endParaRPr lang="en-US" sz="2600" dirty="0"/>
          </a:p>
        </p:txBody>
      </p:sp>
      <p:sp>
        <p:nvSpPr>
          <p:cNvPr id="5" name="Rectangle 4"/>
          <p:cNvSpPr/>
          <p:nvPr/>
        </p:nvSpPr>
        <p:spPr>
          <a:xfrm>
            <a:off x="2971800" y="5105400"/>
            <a:ext cx="4343400" cy="4572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5486400" y="5105400"/>
            <a:ext cx="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400800" y="5105400"/>
            <a:ext cx="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3622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f</a:t>
            </a:r>
            <a:r>
              <a:rPr lang="en-US" dirty="0" smtClean="0">
                <a:solidFill>
                  <a:srgbClr val="C32D2E"/>
                </a:solidFill>
              </a:rPr>
              <a:t>(x)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86200" y="5105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32D2E"/>
                </a:solidFill>
              </a:rPr>
              <a:t>G</a:t>
            </a:r>
            <a:r>
              <a:rPr lang="en-US" baseline="-25000" dirty="0" err="1" smtClean="0">
                <a:solidFill>
                  <a:srgbClr val="C32D2E"/>
                </a:solidFill>
              </a:rPr>
              <a:t>M,x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5000" y="51170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32D2E"/>
                </a:solidFill>
              </a:rPr>
              <a:t>C</a:t>
            </a:r>
            <a:r>
              <a:rPr lang="en-US" baseline="-25000" dirty="0" err="1" smtClean="0">
                <a:solidFill>
                  <a:srgbClr val="C32D2E"/>
                </a:solidFill>
              </a:rPr>
              <a:t>start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53200" y="51170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32D2E"/>
                </a:solidFill>
              </a:rPr>
              <a:t>C</a:t>
            </a:r>
            <a:r>
              <a:rPr lang="en-US" baseline="-25000" dirty="0" err="1" smtClean="0">
                <a:solidFill>
                  <a:srgbClr val="C32D2E"/>
                </a:solidFill>
              </a:rPr>
              <a:t>accept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3" name="Right Brace 12"/>
          <p:cNvSpPr/>
          <p:nvPr/>
        </p:nvSpPr>
        <p:spPr>
          <a:xfrm rot="16200000">
            <a:off x="4076700" y="3619500"/>
            <a:ext cx="304800" cy="25146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810000" y="44196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2</a:t>
            </a:r>
            <a:r>
              <a:rPr lang="en-US" baseline="30000" dirty="0" smtClean="0">
                <a:solidFill>
                  <a:srgbClr val="C32D2E"/>
                </a:solidFill>
              </a:rPr>
              <a:t>2m</a:t>
            </a:r>
            <a:r>
              <a:rPr lang="en-US" dirty="0" smtClean="0"/>
              <a:t> bits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62000" y="5791200"/>
            <a:ext cx="7696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If </a:t>
            </a:r>
            <a:r>
              <a:rPr lang="en-US" sz="22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&gt; 2</a:t>
            </a:r>
            <a:r>
              <a:rPr lang="en-US" sz="2200" baseline="30000" dirty="0" smtClean="0">
                <a:solidFill>
                  <a:srgbClr val="C32D2E"/>
                </a:solidFill>
              </a:rPr>
              <a:t>2m</a:t>
            </a:r>
            <a:r>
              <a:rPr lang="en-US" sz="2200" dirty="0" smtClean="0"/>
              <a:t> then </a:t>
            </a:r>
            <a:r>
              <a:rPr lang="en-US" sz="22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/>
              <a:t> indexes a bit in the </a:t>
            </a:r>
            <a:r>
              <a:rPr lang="en-US" sz="2200" dirty="0" smtClean="0">
                <a:solidFill>
                  <a:srgbClr val="C32D2E"/>
                </a:solidFill>
              </a:rPr>
              <a:t>(</a:t>
            </a:r>
            <a:r>
              <a:rPr lang="en-US" sz="2200" dirty="0" err="1" smtClean="0">
                <a:solidFill>
                  <a:srgbClr val="C32D2E"/>
                </a:solidFill>
              </a:rPr>
              <a:t>C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start</a:t>
            </a:r>
            <a:r>
              <a:rPr lang="en-US" sz="2200" dirty="0" smtClean="0">
                <a:solidFill>
                  <a:srgbClr val="C32D2E"/>
                </a:solidFill>
              </a:rPr>
              <a:t>, </a:t>
            </a:r>
            <a:r>
              <a:rPr lang="en-US" sz="2200" dirty="0" err="1" smtClean="0">
                <a:solidFill>
                  <a:srgbClr val="C32D2E"/>
                </a:solidFill>
              </a:rPr>
              <a:t>C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200" dirty="0" smtClean="0">
                <a:solidFill>
                  <a:srgbClr val="C32D2E"/>
                </a:solidFill>
              </a:rPr>
              <a:t>)</a:t>
            </a:r>
            <a:r>
              <a:rPr lang="en-US" sz="2200" dirty="0" smtClean="0"/>
              <a:t> part of </a:t>
            </a:r>
            <a:r>
              <a:rPr lang="en-US" sz="2200" dirty="0" smtClean="0">
                <a:solidFill>
                  <a:srgbClr val="C32D2E"/>
                </a:solidFill>
              </a:rPr>
              <a:t>f(x)</a:t>
            </a:r>
            <a:r>
              <a:rPr lang="en-US" sz="2200" dirty="0" smtClean="0"/>
              <a:t>; so </a:t>
            </a:r>
            <a:r>
              <a:rPr lang="en-US" sz="2200" dirty="0" smtClean="0">
                <a:solidFill>
                  <a:srgbClr val="C32D2E"/>
                </a:solidFill>
              </a:rPr>
              <a:t>f(x)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/>
              <a:t> can be computed by simply writing down </a:t>
            </a:r>
            <a:r>
              <a:rPr lang="en-US" sz="2200" dirty="0" err="1" smtClean="0">
                <a:solidFill>
                  <a:srgbClr val="C32D2E"/>
                </a:solidFill>
              </a:rPr>
              <a:t>C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start</a:t>
            </a:r>
            <a:r>
              <a:rPr lang="en-US" sz="2200" dirty="0" smtClean="0"/>
              <a:t> and </a:t>
            </a:r>
            <a:r>
              <a:rPr lang="en-US" sz="2200" dirty="0" err="1" smtClean="0">
                <a:solidFill>
                  <a:srgbClr val="C32D2E"/>
                </a:solidFill>
              </a:rPr>
              <a:t>C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200" dirty="0" smtClean="0"/>
              <a:t>.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831877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</a:t>
            </a:r>
            <a:r>
              <a:rPr lang="en-US" sz="2800" dirty="0" smtClean="0"/>
              <a:t>  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NL-complete if </a:t>
            </a:r>
            <a:r>
              <a:rPr lang="en-US" sz="2800" dirty="0" smtClean="0">
                <a:solidFill>
                  <a:srgbClr val="C32D2E"/>
                </a:solidFill>
              </a:rPr>
              <a:t>L 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and for every </a:t>
            </a:r>
            <a:r>
              <a:rPr lang="en-US" sz="2800" dirty="0" smtClean="0">
                <a:solidFill>
                  <a:schemeClr val="accent3"/>
                </a:solidFill>
              </a:rPr>
              <a:t>L’ </a:t>
            </a:r>
            <a:r>
              <a:rPr lang="en-US" sz="2800" dirty="0" smtClean="0">
                <a:solidFill>
                  <a:srgbClr val="C32D2E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L’</a:t>
            </a:r>
            <a:r>
              <a:rPr lang="en-US" sz="2800" dirty="0" smtClean="0"/>
              <a:t> is log-space reducible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</a:t>
            </a: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</a:t>
            </a:r>
            <a:r>
              <a:rPr lang="en-US" sz="2800" dirty="0">
                <a:solidFill>
                  <a:schemeClr val="accent4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:  </a:t>
            </a:r>
            <a:r>
              <a:rPr lang="en-US" sz="2800" dirty="0" smtClean="0">
                <a:solidFill>
                  <a:srgbClr val="C32D2E"/>
                </a:solidFill>
              </a:rPr>
              <a:t>PATH</a:t>
            </a:r>
            <a:r>
              <a:rPr lang="en-US" sz="2800" dirty="0" smtClean="0"/>
              <a:t> is NL-complete.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 …Let’s see how to compute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 from </a:t>
            </a:r>
            <a:r>
              <a:rPr lang="en-US" sz="2800" dirty="0" smtClean="0">
                <a:solidFill>
                  <a:srgbClr val="C32D2E"/>
                </a:solidFill>
              </a:rPr>
              <a:t>(x,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using log-space:   </a:t>
            </a:r>
            <a:endParaRPr lang="en-US" sz="2800" dirty="0" smtClean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667000"/>
            <a:ext cx="8534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/>
                </a:solidFill>
              </a:rPr>
              <a:t>PATH = </a:t>
            </a:r>
            <a:r>
              <a:rPr lang="en-US" sz="2600" dirty="0"/>
              <a:t>{</a:t>
            </a:r>
            <a:r>
              <a:rPr lang="en-US" sz="2600" dirty="0">
                <a:solidFill>
                  <a:schemeClr val="accent3"/>
                </a:solidFill>
              </a:rPr>
              <a:t>(</a:t>
            </a:r>
            <a:r>
              <a:rPr lang="en-US" sz="2600" dirty="0" err="1">
                <a:solidFill>
                  <a:schemeClr val="accent3"/>
                </a:solidFill>
              </a:rPr>
              <a:t>G,s,t</a:t>
            </a:r>
            <a:r>
              <a:rPr lang="en-US" sz="2600" dirty="0">
                <a:solidFill>
                  <a:schemeClr val="accent3"/>
                </a:solidFill>
              </a:rPr>
              <a:t>) : G </a:t>
            </a:r>
            <a:r>
              <a:rPr lang="en-US" sz="2600" dirty="0">
                <a:solidFill>
                  <a:srgbClr val="000000"/>
                </a:solidFill>
              </a:rPr>
              <a:t>is a digraph having a path from</a:t>
            </a:r>
            <a:r>
              <a:rPr lang="en-US" sz="2600" dirty="0">
                <a:solidFill>
                  <a:schemeClr val="accent3"/>
                </a:solidFill>
              </a:rPr>
              <a:t> s </a:t>
            </a:r>
            <a:r>
              <a:rPr lang="en-US" sz="2600" dirty="0">
                <a:solidFill>
                  <a:srgbClr val="000000"/>
                </a:solidFill>
              </a:rPr>
              <a:t>to </a:t>
            </a:r>
            <a:r>
              <a:rPr lang="en-US" sz="2600" dirty="0">
                <a:solidFill>
                  <a:schemeClr val="accent3"/>
                </a:solidFill>
              </a:rPr>
              <a:t>t</a:t>
            </a:r>
            <a:r>
              <a:rPr lang="en-US" sz="2600" dirty="0">
                <a:solidFill>
                  <a:srgbClr val="000000"/>
                </a:solidFill>
              </a:rPr>
              <a:t>}.</a:t>
            </a:r>
            <a:endParaRPr lang="en-US" sz="2600" dirty="0"/>
          </a:p>
        </p:txBody>
      </p:sp>
      <p:sp>
        <p:nvSpPr>
          <p:cNvPr id="5" name="Rectangle 4"/>
          <p:cNvSpPr/>
          <p:nvPr/>
        </p:nvSpPr>
        <p:spPr>
          <a:xfrm>
            <a:off x="2971800" y="5105400"/>
            <a:ext cx="4343400" cy="4572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5486400" y="5105400"/>
            <a:ext cx="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400800" y="5105400"/>
            <a:ext cx="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3622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f</a:t>
            </a:r>
            <a:r>
              <a:rPr lang="en-US" dirty="0" smtClean="0">
                <a:solidFill>
                  <a:srgbClr val="C32D2E"/>
                </a:solidFill>
              </a:rPr>
              <a:t>(x)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86200" y="5105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32D2E"/>
                </a:solidFill>
              </a:rPr>
              <a:t>G</a:t>
            </a:r>
            <a:r>
              <a:rPr lang="en-US" baseline="-25000" dirty="0" err="1" smtClean="0">
                <a:solidFill>
                  <a:srgbClr val="C32D2E"/>
                </a:solidFill>
              </a:rPr>
              <a:t>M,x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5000" y="51170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32D2E"/>
                </a:solidFill>
              </a:rPr>
              <a:t>C</a:t>
            </a:r>
            <a:r>
              <a:rPr lang="en-US" baseline="-25000" dirty="0" err="1" smtClean="0">
                <a:solidFill>
                  <a:srgbClr val="C32D2E"/>
                </a:solidFill>
              </a:rPr>
              <a:t>start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53200" y="51170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32D2E"/>
                </a:solidFill>
              </a:rPr>
              <a:t>C</a:t>
            </a:r>
            <a:r>
              <a:rPr lang="en-US" baseline="-25000" dirty="0" err="1" smtClean="0">
                <a:solidFill>
                  <a:srgbClr val="C32D2E"/>
                </a:solidFill>
              </a:rPr>
              <a:t>accept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3" name="Right Brace 12"/>
          <p:cNvSpPr/>
          <p:nvPr/>
        </p:nvSpPr>
        <p:spPr>
          <a:xfrm rot="16200000">
            <a:off x="4076700" y="3619500"/>
            <a:ext cx="304800" cy="25146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810000" y="44196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2</a:t>
            </a:r>
            <a:r>
              <a:rPr lang="en-US" baseline="30000" dirty="0" smtClean="0">
                <a:solidFill>
                  <a:srgbClr val="C32D2E"/>
                </a:solidFill>
              </a:rPr>
              <a:t>2m</a:t>
            </a:r>
            <a:r>
              <a:rPr lang="en-US" dirty="0" smtClean="0"/>
              <a:t> bits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62000" y="5791200"/>
            <a:ext cx="7696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If </a:t>
            </a:r>
            <a:r>
              <a:rPr lang="en-US" sz="2200" dirty="0" err="1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≤ 2</a:t>
            </a:r>
            <a:r>
              <a:rPr lang="en-US" sz="2200" baseline="30000" dirty="0" smtClean="0">
                <a:solidFill>
                  <a:srgbClr val="C32D2E"/>
                </a:solidFill>
              </a:rPr>
              <a:t>2m</a:t>
            </a:r>
            <a:r>
              <a:rPr lang="en-US" sz="2200" dirty="0" smtClean="0"/>
              <a:t> then write </a:t>
            </a:r>
            <a:r>
              <a:rPr lang="en-US" sz="22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/>
              <a:t> as </a:t>
            </a:r>
            <a:r>
              <a:rPr lang="en-US" sz="2200" dirty="0" smtClean="0">
                <a:solidFill>
                  <a:srgbClr val="C32D2E"/>
                </a:solidFill>
              </a:rPr>
              <a:t>(C</a:t>
            </a:r>
            <a:r>
              <a:rPr lang="en-US" sz="2200" baseline="-25000" dirty="0" smtClean="0">
                <a:solidFill>
                  <a:srgbClr val="C32D2E"/>
                </a:solidFill>
              </a:rPr>
              <a:t>1</a:t>
            </a:r>
            <a:r>
              <a:rPr lang="en-US" sz="2200" dirty="0" smtClean="0">
                <a:solidFill>
                  <a:srgbClr val="C32D2E"/>
                </a:solidFill>
              </a:rPr>
              <a:t>,C</a:t>
            </a:r>
            <a:r>
              <a:rPr lang="en-US" sz="2200" baseline="-25000" dirty="0" smtClean="0">
                <a:solidFill>
                  <a:srgbClr val="C32D2E"/>
                </a:solidFill>
              </a:rPr>
              <a:t>2</a:t>
            </a:r>
            <a:r>
              <a:rPr lang="en-US" sz="2200" dirty="0" smtClean="0">
                <a:solidFill>
                  <a:srgbClr val="C32D2E"/>
                </a:solidFill>
              </a:rPr>
              <a:t>)</a:t>
            </a:r>
            <a:r>
              <a:rPr lang="en-US" sz="2200" dirty="0" smtClean="0"/>
              <a:t>, where </a:t>
            </a:r>
            <a:r>
              <a:rPr lang="en-US" sz="2200" dirty="0" smtClean="0">
                <a:solidFill>
                  <a:srgbClr val="C32D2E"/>
                </a:solidFill>
              </a:rPr>
              <a:t>C</a:t>
            </a:r>
            <a:r>
              <a:rPr lang="en-US" sz="2200" baseline="-25000" dirty="0" smtClean="0">
                <a:solidFill>
                  <a:srgbClr val="C32D2E"/>
                </a:solidFill>
              </a:rPr>
              <a:t>1</a:t>
            </a:r>
            <a:r>
              <a:rPr lang="en-US" sz="2200" dirty="0" smtClean="0"/>
              <a:t> and </a:t>
            </a:r>
            <a:r>
              <a:rPr lang="en-US" sz="2200" dirty="0" smtClean="0">
                <a:solidFill>
                  <a:srgbClr val="C32D2E"/>
                </a:solidFill>
              </a:rPr>
              <a:t>C</a:t>
            </a:r>
            <a:r>
              <a:rPr lang="en-US" sz="2200" baseline="-25000" dirty="0" smtClean="0">
                <a:solidFill>
                  <a:srgbClr val="C32D2E"/>
                </a:solidFill>
              </a:rPr>
              <a:t>2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are </a:t>
            </a:r>
            <a:r>
              <a:rPr lang="en-US" sz="2200" dirty="0" smtClean="0">
                <a:solidFill>
                  <a:srgbClr val="C32D2E"/>
                </a:solidFill>
              </a:rPr>
              <a:t>m</a:t>
            </a:r>
            <a:r>
              <a:rPr lang="en-US" sz="2200" dirty="0" smtClean="0"/>
              <a:t> bits each, and check if </a:t>
            </a:r>
            <a:r>
              <a:rPr lang="en-US" sz="2200" dirty="0" smtClean="0">
                <a:solidFill>
                  <a:srgbClr val="C32D2E"/>
                </a:solidFill>
              </a:rPr>
              <a:t>C</a:t>
            </a:r>
            <a:r>
              <a:rPr lang="en-US" sz="2200" baseline="-25000" dirty="0" smtClean="0">
                <a:solidFill>
                  <a:srgbClr val="C32D2E"/>
                </a:solidFill>
              </a:rPr>
              <a:t>2</a:t>
            </a:r>
            <a:r>
              <a:rPr lang="en-US" sz="2200" dirty="0" smtClean="0"/>
              <a:t> is a neighbor of </a:t>
            </a:r>
            <a:r>
              <a:rPr lang="en-US" sz="2200" dirty="0" smtClean="0">
                <a:solidFill>
                  <a:srgbClr val="C32D2E"/>
                </a:solidFill>
              </a:rPr>
              <a:t>C</a:t>
            </a:r>
            <a:r>
              <a:rPr lang="en-US" sz="2200" baseline="-25000" dirty="0" smtClean="0">
                <a:solidFill>
                  <a:srgbClr val="C32D2E"/>
                </a:solidFill>
              </a:rPr>
              <a:t>1</a:t>
            </a:r>
            <a:r>
              <a:rPr lang="en-US" sz="2200" dirty="0" smtClean="0"/>
              <a:t> in </a:t>
            </a:r>
            <a:r>
              <a:rPr lang="en-US" sz="2200" dirty="0" err="1" smtClean="0">
                <a:solidFill>
                  <a:srgbClr val="C32D2E"/>
                </a:solidFill>
              </a:rPr>
              <a:t>G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M,x</a:t>
            </a:r>
            <a:r>
              <a:rPr lang="en-US" sz="2200" dirty="0" smtClean="0"/>
              <a:t>. This takes </a:t>
            </a:r>
            <a:r>
              <a:rPr lang="en-US" sz="2200" dirty="0" smtClean="0">
                <a:solidFill>
                  <a:srgbClr val="C32D2E"/>
                </a:solidFill>
              </a:rPr>
              <a:t>O(m)</a:t>
            </a:r>
            <a:r>
              <a:rPr lang="en-US" sz="2200" dirty="0" smtClean="0"/>
              <a:t> space.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042652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</a:t>
            </a:r>
            <a:r>
              <a:rPr lang="en-US" sz="2800" dirty="0" smtClean="0"/>
              <a:t>  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NL-complete if </a:t>
            </a:r>
            <a:r>
              <a:rPr lang="en-US" sz="2800" dirty="0" smtClean="0">
                <a:solidFill>
                  <a:srgbClr val="C32D2E"/>
                </a:solidFill>
              </a:rPr>
              <a:t>L 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and for every </a:t>
            </a:r>
            <a:r>
              <a:rPr lang="en-US" sz="2800" dirty="0" smtClean="0">
                <a:solidFill>
                  <a:schemeClr val="accent3"/>
                </a:solidFill>
              </a:rPr>
              <a:t>L’ </a:t>
            </a:r>
            <a:r>
              <a:rPr lang="en-US" sz="2800" dirty="0" smtClean="0">
                <a:solidFill>
                  <a:srgbClr val="C32D2E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L’</a:t>
            </a:r>
            <a:r>
              <a:rPr lang="en-US" sz="2800" dirty="0" smtClean="0"/>
              <a:t> is log-space reducible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</a:t>
            </a: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</a:t>
            </a:r>
            <a:r>
              <a:rPr lang="en-US" sz="2800" dirty="0">
                <a:solidFill>
                  <a:schemeClr val="accent4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:  </a:t>
            </a:r>
            <a:r>
              <a:rPr lang="en-US" sz="2800" dirty="0" smtClean="0">
                <a:solidFill>
                  <a:srgbClr val="C32D2E"/>
                </a:solidFill>
              </a:rPr>
              <a:t>PATH</a:t>
            </a:r>
            <a:r>
              <a:rPr lang="en-US" sz="2800" dirty="0" smtClean="0"/>
              <a:t> is NL-complete.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 …Thus, we’ve argued that </a:t>
            </a:r>
            <a:r>
              <a:rPr lang="en-US" sz="2800" dirty="0" smtClean="0">
                <a:solidFill>
                  <a:srgbClr val="C32D2E"/>
                </a:solidFill>
              </a:rPr>
              <a:t>|f(x)|</a:t>
            </a:r>
            <a:r>
              <a:rPr lang="en-US" sz="2800" dirty="0" smtClean="0"/>
              <a:t> has </a:t>
            </a:r>
            <a:r>
              <a:rPr lang="en-US" sz="2800" dirty="0" smtClean="0">
                <a:solidFill>
                  <a:srgbClr val="C32D2E"/>
                </a:solidFill>
              </a:rPr>
              <a:t>poly(|x|)</a:t>
            </a:r>
            <a:r>
              <a:rPr lang="en-US" sz="2800" dirty="0" smtClean="0"/>
              <a:t> length and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f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. Similarly, </a:t>
            </a:r>
            <a:r>
              <a:rPr lang="en-US" sz="2800" dirty="0" err="1" smtClean="0">
                <a:solidFill>
                  <a:schemeClr val="accent3"/>
                </a:solidFill>
              </a:rPr>
              <a:t>L’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f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∈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L</a:t>
            </a:r>
            <a:r>
              <a:rPr lang="en-US" sz="2800" dirty="0"/>
              <a:t>. </a:t>
            </a:r>
            <a:r>
              <a:rPr lang="en-US" sz="2800" dirty="0" smtClean="0"/>
              <a:t>So, </a:t>
            </a:r>
            <a:r>
              <a:rPr lang="en-US" sz="2800" dirty="0" smtClean="0">
                <a:solidFill>
                  <a:srgbClr val="C32D2E"/>
                </a:solidFill>
              </a:rPr>
              <a:t>f</a:t>
            </a:r>
            <a:r>
              <a:rPr lang="en-US" sz="2800" dirty="0" smtClean="0"/>
              <a:t> defines a log-space reduction from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to </a:t>
            </a:r>
            <a:r>
              <a:rPr lang="en-US" sz="2800" dirty="0" smtClean="0">
                <a:solidFill>
                  <a:srgbClr val="C32D2E"/>
                </a:solidFill>
              </a:rPr>
              <a:t>PATH</a:t>
            </a:r>
            <a:r>
              <a:rPr lang="en-US" sz="2800" dirty="0" smtClean="0"/>
              <a:t>. </a:t>
            </a:r>
            <a:endParaRPr lang="en-US" sz="2800" dirty="0" smtClean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667000"/>
            <a:ext cx="8534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/>
                </a:solidFill>
              </a:rPr>
              <a:t>PATH = </a:t>
            </a:r>
            <a:r>
              <a:rPr lang="en-US" sz="2600" dirty="0"/>
              <a:t>{</a:t>
            </a:r>
            <a:r>
              <a:rPr lang="en-US" sz="2600" dirty="0">
                <a:solidFill>
                  <a:schemeClr val="accent3"/>
                </a:solidFill>
              </a:rPr>
              <a:t>(</a:t>
            </a:r>
            <a:r>
              <a:rPr lang="en-US" sz="2600" dirty="0" err="1">
                <a:solidFill>
                  <a:schemeClr val="accent3"/>
                </a:solidFill>
              </a:rPr>
              <a:t>G,s,t</a:t>
            </a:r>
            <a:r>
              <a:rPr lang="en-US" sz="2600" dirty="0">
                <a:solidFill>
                  <a:schemeClr val="accent3"/>
                </a:solidFill>
              </a:rPr>
              <a:t>) : G </a:t>
            </a:r>
            <a:r>
              <a:rPr lang="en-US" sz="2600" dirty="0">
                <a:solidFill>
                  <a:srgbClr val="000000"/>
                </a:solidFill>
              </a:rPr>
              <a:t>is a digraph having a path from</a:t>
            </a:r>
            <a:r>
              <a:rPr lang="en-US" sz="2600" dirty="0">
                <a:solidFill>
                  <a:schemeClr val="accent3"/>
                </a:solidFill>
              </a:rPr>
              <a:t> s </a:t>
            </a:r>
            <a:r>
              <a:rPr lang="en-US" sz="2600" dirty="0">
                <a:solidFill>
                  <a:srgbClr val="000000"/>
                </a:solidFill>
              </a:rPr>
              <a:t>to </a:t>
            </a:r>
            <a:r>
              <a:rPr lang="en-US" sz="2600" dirty="0">
                <a:solidFill>
                  <a:schemeClr val="accent3"/>
                </a:solidFill>
              </a:rPr>
              <a:t>t</a:t>
            </a:r>
            <a:r>
              <a:rPr lang="en-US" sz="2600" dirty="0">
                <a:solidFill>
                  <a:srgbClr val="000000"/>
                </a:solidFill>
              </a:rPr>
              <a:t>}.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26841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Another NL-complete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660066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660066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660066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3"/>
                </a:solidFill>
              </a:rPr>
              <a:t>2SAT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smtClean="0"/>
              <a:t>is NL-complete.  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(Exercise)</a:t>
            </a:r>
          </a:p>
        </p:txBody>
      </p:sp>
    </p:spTree>
    <p:extLst>
      <p:ext uri="{BB962C8B-B14F-4D97-AF65-F5344CB8AC3E}">
        <p14:creationId xmlns:p14="http://schemas.microsoft.com/office/powerpoint/2010/main" val="2961191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54337" y="2679550"/>
            <a:ext cx="7756263" cy="10542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 alternate characterization of NL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4046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 </a:t>
            </a:r>
            <a:endParaRPr lang="en-US" sz="26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3880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(first attempt) </a:t>
            </a:r>
            <a:r>
              <a:rPr lang="en-US" sz="2800" dirty="0" smtClean="0"/>
              <a:t>Suppose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is a language, and there’s a </a:t>
            </a:r>
            <a:r>
              <a:rPr lang="en-US" sz="2800" i="1" u="sng" dirty="0"/>
              <a:t>l</a:t>
            </a:r>
            <a:r>
              <a:rPr lang="en-US" sz="2800" i="1" u="sng" dirty="0" smtClean="0"/>
              <a:t>og-space verifier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&amp; a function </a:t>
            </a:r>
            <a:r>
              <a:rPr lang="en-US" sz="2800" dirty="0" smtClean="0">
                <a:solidFill>
                  <a:srgbClr val="C32D2E"/>
                </a:solidFill>
              </a:rPr>
              <a:t>q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chemeClr val="accent3"/>
                </a:solidFill>
              </a:rPr>
              <a:t> x ∈ L           ∃u ∈ {0,1}</a:t>
            </a:r>
            <a:r>
              <a:rPr lang="en-US" sz="2800" baseline="30000" dirty="0" smtClean="0">
                <a:solidFill>
                  <a:schemeClr val="accent3"/>
                </a:solidFill>
              </a:rPr>
              <a:t>q(|x|)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M(</a:t>
            </a:r>
            <a:r>
              <a:rPr lang="en-US" sz="2800" dirty="0" err="1" smtClean="0">
                <a:solidFill>
                  <a:srgbClr val="C32D2E"/>
                </a:solidFill>
              </a:rPr>
              <a:t>x,u</a:t>
            </a:r>
            <a:r>
              <a:rPr lang="en-US" sz="2800" dirty="0" smtClean="0">
                <a:solidFill>
                  <a:srgbClr val="C32D2E"/>
                </a:solidFill>
              </a:rPr>
              <a:t>) = 1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 </a:t>
            </a:r>
            <a:endParaRPr lang="en-US" sz="26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54102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066800" y="5955268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Should we define </a:t>
            </a:r>
            <a:r>
              <a:rPr lang="en-US" dirty="0" smtClean="0">
                <a:solidFill>
                  <a:schemeClr val="accent3"/>
                </a:solidFill>
              </a:rPr>
              <a:t>q(|x|)</a:t>
            </a:r>
            <a:r>
              <a:rPr lang="en-US" dirty="0" smtClean="0"/>
              <a:t> as a log function, meaning </a:t>
            </a:r>
            <a:r>
              <a:rPr lang="en-US" dirty="0" smtClean="0">
                <a:solidFill>
                  <a:srgbClr val="C32D2E"/>
                </a:solidFill>
              </a:rPr>
              <a:t>q(|x|) = O(log |x|)</a:t>
            </a:r>
            <a:r>
              <a:rPr lang="en-US" dirty="0" smtClean="0"/>
              <a:t>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890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PSPACE-completeness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Recall, to define completeness of a complexity class, we need an appropriate notion of a </a:t>
            </a:r>
            <a:r>
              <a:rPr lang="en-US" sz="2800" i="1" u="sng" dirty="0" smtClean="0"/>
              <a:t>reduction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/>
              <a:t>What kind of reductions will be suitable is guided by </a:t>
            </a:r>
            <a:r>
              <a:rPr lang="en-US" sz="2800" i="1" u="sng" dirty="0"/>
              <a:t>a complexity question</a:t>
            </a:r>
            <a:r>
              <a:rPr lang="en-US" sz="2800" dirty="0"/>
              <a:t>, like a comparison between the complexity class under consideration &amp; another class.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Is </a:t>
            </a:r>
            <a:r>
              <a:rPr lang="en-US" sz="2800" dirty="0" smtClean="0">
                <a:solidFill>
                  <a:srgbClr val="0000FF"/>
                </a:solidFill>
              </a:rPr>
              <a:t>P = PSPACE</a:t>
            </a:r>
            <a:r>
              <a:rPr lang="en-US" sz="2800" dirty="0" smtClean="0"/>
              <a:t> ? …use poly-time Karp reduction!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4"/>
                </a:solidFill>
              </a:rPr>
              <a:t>Definition.  </a:t>
            </a:r>
            <a:r>
              <a:rPr lang="en-US" sz="2800" dirty="0"/>
              <a:t>A language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L’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/>
              <a:t>is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PSPACE-</a:t>
            </a:r>
            <a:r>
              <a:rPr lang="en-US" sz="2800" i="1" dirty="0">
                <a:solidFill>
                  <a:srgbClr val="3366FF"/>
                </a:solidFill>
              </a:rPr>
              <a:t>hard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if for every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/>
              <a:t>in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PSPACE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L  ≤</a:t>
            </a:r>
            <a:r>
              <a:rPr lang="en-US" sz="2800" baseline="-25000" dirty="0">
                <a:solidFill>
                  <a:srgbClr val="CC0000"/>
                </a:solidFill>
              </a:rPr>
              <a:t>p</a:t>
            </a:r>
            <a:r>
              <a:rPr lang="en-US" sz="2800" dirty="0">
                <a:solidFill>
                  <a:srgbClr val="CC0000"/>
                </a:solidFill>
              </a:rPr>
              <a:t>  L’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>
                <a:solidFill>
                  <a:srgbClr val="000000"/>
                </a:solidFill>
              </a:rPr>
              <a:t>Further, </a:t>
            </a:r>
            <a:r>
              <a:rPr lang="en-US" sz="2800" dirty="0" smtClean="0"/>
              <a:t>if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L’ </a:t>
            </a:r>
            <a:r>
              <a:rPr lang="en-US" sz="2800" dirty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PSPACE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then </a:t>
            </a:r>
            <a:r>
              <a:rPr lang="en-US" sz="2800" dirty="0">
                <a:solidFill>
                  <a:srgbClr val="CC0000"/>
                </a:solidFill>
              </a:rPr>
              <a:t>L’ </a:t>
            </a:r>
            <a:r>
              <a:rPr lang="en-US" sz="2800" dirty="0">
                <a:solidFill>
                  <a:srgbClr val="000000"/>
                </a:solidFill>
              </a:rPr>
              <a:t>is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i="1" dirty="0">
                <a:solidFill>
                  <a:srgbClr val="3366FF"/>
                </a:solidFill>
              </a:rPr>
              <a:t>PSPACE-</a:t>
            </a:r>
            <a:r>
              <a:rPr lang="en-US" sz="2800" i="1" dirty="0" smtClean="0">
                <a:solidFill>
                  <a:srgbClr val="3366FF"/>
                </a:solidFill>
              </a:rPr>
              <a:t>complete</a:t>
            </a:r>
            <a:r>
              <a:rPr lang="en-US" sz="2800" dirty="0" smtClean="0"/>
              <a:t>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212331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(first attempt) </a:t>
            </a:r>
            <a:r>
              <a:rPr lang="en-US" sz="2800" dirty="0" smtClean="0"/>
              <a:t>Suppose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is a language, and there’s a </a:t>
            </a:r>
            <a:r>
              <a:rPr lang="en-US" sz="2800" i="1" dirty="0" smtClean="0"/>
              <a:t>log-space verifier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&amp; a function </a:t>
            </a:r>
            <a:r>
              <a:rPr lang="en-US" sz="2800" dirty="0" smtClean="0">
                <a:solidFill>
                  <a:srgbClr val="C32D2E"/>
                </a:solidFill>
              </a:rPr>
              <a:t>q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chemeClr val="accent3"/>
                </a:solidFill>
              </a:rPr>
              <a:t> x ∈ L           ∃u ∈ {0,1}</a:t>
            </a:r>
            <a:r>
              <a:rPr lang="en-US" sz="2800" baseline="30000" dirty="0" smtClean="0">
                <a:solidFill>
                  <a:schemeClr val="accent3"/>
                </a:solidFill>
              </a:rPr>
              <a:t>q(|x|)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M(</a:t>
            </a:r>
            <a:r>
              <a:rPr lang="en-US" sz="2800" dirty="0" err="1" smtClean="0">
                <a:solidFill>
                  <a:srgbClr val="C32D2E"/>
                </a:solidFill>
              </a:rPr>
              <a:t>x,u</a:t>
            </a:r>
            <a:r>
              <a:rPr lang="en-US" sz="2800" dirty="0" smtClean="0">
                <a:solidFill>
                  <a:srgbClr val="C32D2E"/>
                </a:solidFill>
              </a:rPr>
              <a:t>) = 1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 </a:t>
            </a:r>
            <a:endParaRPr lang="en-US" sz="26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54102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066800" y="5955268"/>
            <a:ext cx="708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Should we define </a:t>
            </a:r>
            <a:r>
              <a:rPr lang="en-US" dirty="0" smtClean="0">
                <a:solidFill>
                  <a:schemeClr val="accent3"/>
                </a:solidFill>
              </a:rPr>
              <a:t>q(|x|)</a:t>
            </a:r>
            <a:r>
              <a:rPr lang="en-US" dirty="0" smtClean="0"/>
              <a:t> as a log function, meaning </a:t>
            </a:r>
            <a:r>
              <a:rPr lang="en-US" dirty="0" smtClean="0">
                <a:solidFill>
                  <a:srgbClr val="C32D2E"/>
                </a:solidFill>
              </a:rPr>
              <a:t>q(|x|) = O(log |x|)</a:t>
            </a:r>
            <a:r>
              <a:rPr lang="en-US" dirty="0" smtClean="0"/>
              <a:t> ?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…</a:t>
            </a:r>
            <a:r>
              <a:rPr lang="en-US" b="1" dirty="0" smtClean="0"/>
              <a:t>No, that’s too restrictive</a:t>
            </a:r>
            <a:r>
              <a:rPr lang="en-US" dirty="0" smtClean="0"/>
              <a:t>. That will imply </a:t>
            </a:r>
            <a:r>
              <a:rPr lang="en-US" dirty="0" smtClean="0">
                <a:solidFill>
                  <a:srgbClr val="C32D2E"/>
                </a:solidFill>
              </a:rPr>
              <a:t>L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3"/>
                </a:solidFill>
              </a:rPr>
              <a:t>∈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542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(first attempt) </a:t>
            </a:r>
            <a:r>
              <a:rPr lang="en-US" sz="2800" dirty="0" smtClean="0"/>
              <a:t>Suppose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is a language, and there’s a </a:t>
            </a:r>
            <a:r>
              <a:rPr lang="en-US" sz="2800" i="1" dirty="0" smtClean="0"/>
              <a:t>log-space verifier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&amp; a </a:t>
            </a:r>
            <a:r>
              <a:rPr lang="en-US" sz="2800" i="1" u="sng" dirty="0" smtClean="0"/>
              <a:t>poly-function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chemeClr val="accent3"/>
                </a:solidFill>
              </a:rPr>
              <a:t> x ∈ L           ∃u ∈ {0,1}</a:t>
            </a:r>
            <a:r>
              <a:rPr lang="en-US" sz="2800" baseline="30000" dirty="0" smtClean="0">
                <a:solidFill>
                  <a:schemeClr val="accent3"/>
                </a:solidFill>
              </a:rPr>
              <a:t>q(|x|)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M(</a:t>
            </a:r>
            <a:r>
              <a:rPr lang="en-US" sz="2800" dirty="0" err="1" smtClean="0">
                <a:solidFill>
                  <a:srgbClr val="C32D2E"/>
                </a:solidFill>
              </a:rPr>
              <a:t>x,u</a:t>
            </a:r>
            <a:r>
              <a:rPr lang="en-US" sz="2800" dirty="0" smtClean="0">
                <a:solidFill>
                  <a:srgbClr val="C32D2E"/>
                </a:solidFill>
              </a:rPr>
              <a:t>) = 1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 </a:t>
            </a:r>
            <a:endParaRPr lang="en-US" sz="26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54102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43000" y="5943600"/>
            <a:ext cx="693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Is it so that </a:t>
            </a:r>
            <a:r>
              <a:rPr lang="en-US" dirty="0" smtClean="0">
                <a:solidFill>
                  <a:schemeClr val="accent3"/>
                </a:solidFill>
              </a:rPr>
              <a:t>L ∈ </a:t>
            </a:r>
            <a:r>
              <a:rPr lang="en-US" dirty="0" smtClean="0">
                <a:solidFill>
                  <a:srgbClr val="0000FF"/>
                </a:solidFill>
              </a:rPr>
              <a:t>NL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32D2E"/>
                </a:solidFill>
              </a:rPr>
              <a:t>L</a:t>
            </a:r>
            <a:r>
              <a:rPr lang="en-US" dirty="0" smtClean="0"/>
              <a:t> has such a log-space verifier of the above kind?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653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(first attempt) </a:t>
            </a:r>
            <a:r>
              <a:rPr lang="en-US" sz="2800" dirty="0" smtClean="0"/>
              <a:t>Suppose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is a language, and there’s a </a:t>
            </a:r>
            <a:r>
              <a:rPr lang="en-US" sz="2800" i="1" dirty="0" smtClean="0"/>
              <a:t>log-space verifier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/>
              <a:t> </a:t>
            </a:r>
            <a:r>
              <a:rPr lang="en-US" sz="2800" dirty="0" smtClean="0"/>
              <a:t>&amp; a </a:t>
            </a:r>
            <a:r>
              <a:rPr lang="en-US" sz="2800" i="1" dirty="0" smtClean="0"/>
              <a:t>poly-function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chemeClr val="accent3"/>
                </a:solidFill>
              </a:rPr>
              <a:t> x ∈ L           ∃u ∈ {0,1}</a:t>
            </a:r>
            <a:r>
              <a:rPr lang="en-US" sz="2800" baseline="30000" dirty="0" smtClean="0">
                <a:solidFill>
                  <a:schemeClr val="accent3"/>
                </a:solidFill>
              </a:rPr>
              <a:t>q(|x|)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M(</a:t>
            </a:r>
            <a:r>
              <a:rPr lang="en-US" sz="2800" dirty="0" err="1" smtClean="0">
                <a:solidFill>
                  <a:srgbClr val="C32D2E"/>
                </a:solidFill>
              </a:rPr>
              <a:t>x,u</a:t>
            </a:r>
            <a:r>
              <a:rPr lang="en-US" sz="2800" dirty="0" smtClean="0">
                <a:solidFill>
                  <a:srgbClr val="C32D2E"/>
                </a:solidFill>
              </a:rPr>
              <a:t>) = 1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 </a:t>
            </a:r>
            <a:endParaRPr lang="en-US" sz="26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54102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43000" y="5943600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Is it so that </a:t>
            </a:r>
            <a:r>
              <a:rPr lang="en-US" dirty="0" smtClean="0">
                <a:solidFill>
                  <a:schemeClr val="accent3"/>
                </a:solidFill>
              </a:rPr>
              <a:t>L ∈ </a:t>
            </a:r>
            <a:r>
              <a:rPr lang="en-US" dirty="0" smtClean="0">
                <a:solidFill>
                  <a:srgbClr val="0000FF"/>
                </a:solidFill>
              </a:rPr>
              <a:t>NL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32D2E"/>
                </a:solidFill>
              </a:rPr>
              <a:t>L</a:t>
            </a:r>
            <a:r>
              <a:rPr lang="en-US" dirty="0" smtClean="0"/>
              <a:t> has such a log-space verifier of the above kind?  </a:t>
            </a:r>
            <a:r>
              <a:rPr lang="en-US" b="1" dirty="0" smtClean="0"/>
              <a:t>Unfortunately not!!   </a:t>
            </a:r>
            <a:r>
              <a:rPr lang="en-US" dirty="0" smtClean="0">
                <a:solidFill>
                  <a:srgbClr val="660066"/>
                </a:solidFill>
              </a:rPr>
              <a:t>Exercise:</a:t>
            </a:r>
            <a:r>
              <a:rPr lang="en-US" dirty="0" smtClean="0"/>
              <a:t>  </a:t>
            </a:r>
            <a:r>
              <a:rPr lang="en-US" dirty="0">
                <a:solidFill>
                  <a:schemeClr val="accent3"/>
                </a:solidFill>
              </a:rPr>
              <a:t>L ∈ </a:t>
            </a:r>
            <a:r>
              <a:rPr lang="en-US" dirty="0" smtClean="0">
                <a:solidFill>
                  <a:srgbClr val="0000FF"/>
                </a:solidFill>
              </a:rPr>
              <a:t>NP</a:t>
            </a:r>
            <a:r>
              <a:rPr lang="en-US" dirty="0" smtClean="0"/>
              <a:t> </a:t>
            </a:r>
            <a:r>
              <a:rPr lang="en-US" dirty="0" err="1"/>
              <a:t>iff</a:t>
            </a:r>
            <a:r>
              <a:rPr lang="en-US" dirty="0"/>
              <a:t> </a:t>
            </a:r>
            <a:r>
              <a:rPr lang="en-US" dirty="0">
                <a:solidFill>
                  <a:srgbClr val="C32D2E"/>
                </a:solidFill>
              </a:rPr>
              <a:t>L</a:t>
            </a:r>
            <a:r>
              <a:rPr lang="en-US" dirty="0"/>
              <a:t> has such a </a:t>
            </a:r>
            <a:r>
              <a:rPr lang="en-US" dirty="0" smtClean="0"/>
              <a:t>log-space verifier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5427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(first attempt) </a:t>
            </a:r>
            <a:r>
              <a:rPr lang="en-US" sz="2800" dirty="0" smtClean="0"/>
              <a:t>Suppose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is a language, and there’s a </a:t>
            </a:r>
            <a:r>
              <a:rPr lang="en-US" sz="2800" i="1" dirty="0" smtClean="0"/>
              <a:t>log-space verifier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/>
              <a:t> </a:t>
            </a:r>
            <a:r>
              <a:rPr lang="en-US" sz="2800" dirty="0" smtClean="0"/>
              <a:t>&amp; a </a:t>
            </a:r>
            <a:r>
              <a:rPr lang="en-US" sz="2800" i="1" dirty="0" smtClean="0"/>
              <a:t>poly-function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chemeClr val="accent3"/>
                </a:solidFill>
              </a:rPr>
              <a:t> x ∈ L           ∃u ∈ {0,1}</a:t>
            </a:r>
            <a:r>
              <a:rPr lang="en-US" sz="2800" baseline="30000" dirty="0" smtClean="0">
                <a:solidFill>
                  <a:schemeClr val="accent3"/>
                </a:solidFill>
              </a:rPr>
              <a:t>q(|x|)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M(</a:t>
            </a:r>
            <a:r>
              <a:rPr lang="en-US" sz="2800" dirty="0" err="1" smtClean="0">
                <a:solidFill>
                  <a:srgbClr val="C32D2E"/>
                </a:solidFill>
              </a:rPr>
              <a:t>x,u</a:t>
            </a:r>
            <a:r>
              <a:rPr lang="en-US" sz="2800" dirty="0" smtClean="0">
                <a:solidFill>
                  <a:srgbClr val="C32D2E"/>
                </a:solidFill>
              </a:rPr>
              <a:t>) = 1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 </a:t>
            </a:r>
            <a:endParaRPr lang="en-US" sz="26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54102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43000" y="594360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660066"/>
                </a:solidFill>
              </a:rPr>
              <a:t>Solution:</a:t>
            </a:r>
            <a:r>
              <a:rPr lang="en-US" dirty="0" smtClean="0"/>
              <a:t>  Make the certificate </a:t>
            </a:r>
            <a:r>
              <a:rPr lang="en-US" b="1" i="1" u="sng" dirty="0" smtClean="0"/>
              <a:t>read-one</a:t>
            </a:r>
            <a:r>
              <a:rPr lang="en-US" dirty="0"/>
              <a:t> </a:t>
            </a:r>
            <a:r>
              <a:rPr lang="en-US" dirty="0" smtClean="0"/>
              <a:t>as described next…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25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smtClean="0"/>
              <a:t>A tape is called a </a:t>
            </a:r>
            <a:r>
              <a:rPr lang="en-US" sz="2800" i="1" dirty="0" smtClean="0"/>
              <a:t>read-one tape</a:t>
            </a:r>
            <a:r>
              <a:rPr lang="en-US" sz="2800" dirty="0" smtClean="0"/>
              <a:t> if the head moves from left to right and </a:t>
            </a:r>
            <a:r>
              <a:rPr lang="en-US" sz="2800" u="sng" dirty="0" smtClean="0"/>
              <a:t>never turns back</a:t>
            </a:r>
            <a:r>
              <a:rPr lang="en-US" sz="2800" dirty="0" smtClean="0"/>
              <a:t>.</a:t>
            </a:r>
            <a:endParaRPr lang="en-US" sz="26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43145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/>
              <a:t>A</a:t>
            </a:r>
            <a:r>
              <a:rPr lang="en-US" sz="2800" dirty="0" smtClean="0"/>
              <a:t> language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has </a:t>
            </a:r>
            <a:r>
              <a:rPr lang="en-US" sz="2800" i="1" dirty="0" smtClean="0"/>
              <a:t>read-once certificates</a:t>
            </a:r>
            <a:r>
              <a:rPr lang="en-US" sz="2800" dirty="0" smtClean="0"/>
              <a:t> if there’s a </a:t>
            </a:r>
            <a:r>
              <a:rPr lang="en-US" sz="2800" i="1" dirty="0" smtClean="0"/>
              <a:t>log-space verifier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/>
              <a:t> </a:t>
            </a:r>
            <a:r>
              <a:rPr lang="en-US" sz="2800" dirty="0" smtClean="0"/>
              <a:t>&amp; a </a:t>
            </a:r>
            <a:r>
              <a:rPr lang="en-US" sz="2800" i="1" dirty="0" smtClean="0"/>
              <a:t>poly-function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chemeClr val="accent3"/>
                </a:solidFill>
              </a:rPr>
              <a:t> x ∈ L           ∃u ∈ {0,1}</a:t>
            </a:r>
            <a:r>
              <a:rPr lang="en-US" sz="2800" baseline="30000" dirty="0" smtClean="0">
                <a:solidFill>
                  <a:schemeClr val="accent3"/>
                </a:solidFill>
              </a:rPr>
              <a:t>q(|x|)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M(</a:t>
            </a:r>
            <a:r>
              <a:rPr lang="en-US" sz="2800" dirty="0" err="1" smtClean="0">
                <a:solidFill>
                  <a:srgbClr val="C32D2E"/>
                </a:solidFill>
              </a:rPr>
              <a:t>x,u</a:t>
            </a:r>
            <a:r>
              <a:rPr lang="en-US" sz="2800" dirty="0" smtClean="0">
                <a:solidFill>
                  <a:srgbClr val="C32D2E"/>
                </a:solidFill>
              </a:rPr>
              <a:t>) = 1</a:t>
            </a:r>
            <a:r>
              <a:rPr lang="en-US" sz="2800" dirty="0" smtClean="0">
                <a:solidFill>
                  <a:srgbClr val="000000"/>
                </a:solidFill>
              </a:rPr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where </a:t>
            </a:r>
            <a:r>
              <a:rPr lang="en-US" sz="2800" u="sng" dirty="0" smtClean="0">
                <a:solidFill>
                  <a:srgbClr val="C32D2E"/>
                </a:solidFill>
              </a:rPr>
              <a:t>u </a:t>
            </a:r>
            <a:r>
              <a:rPr lang="en-US" sz="2800" u="sng" dirty="0" smtClean="0"/>
              <a:t>is given on a read-once input tape</a:t>
            </a:r>
            <a:r>
              <a:rPr lang="en-US" sz="2800" dirty="0" smtClean="0"/>
              <a:t> of</a:t>
            </a:r>
            <a:r>
              <a:rPr lang="en-US" sz="2800" dirty="0" smtClean="0">
                <a:solidFill>
                  <a:srgbClr val="C32D2E"/>
                </a:solidFill>
              </a:rPr>
              <a:t> M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 </a:t>
            </a:r>
            <a:endParaRPr lang="en-US" sz="26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54102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543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has read-once</a:t>
            </a:r>
            <a:r>
              <a:rPr lang="en-US" sz="2800" dirty="0"/>
              <a:t> </a:t>
            </a:r>
            <a:r>
              <a:rPr lang="en-US" sz="2800" dirty="0" smtClean="0"/>
              <a:t>certificates.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6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9841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has read-once certificates.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Proof.</a:t>
            </a:r>
            <a:r>
              <a:rPr lang="en-US" sz="2800" dirty="0" smtClean="0"/>
              <a:t> Suppose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Let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be an NTM that decides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 Think of a </a:t>
            </a:r>
            <a:r>
              <a:rPr lang="en-US" sz="2800" dirty="0"/>
              <a:t>verifier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</a:t>
            </a:r>
            <a:r>
              <a:rPr lang="en-US" sz="2800" dirty="0" smtClean="0"/>
              <a:t>that on input </a:t>
            </a:r>
            <a:r>
              <a:rPr lang="en-US" sz="2800" dirty="0">
                <a:solidFill>
                  <a:schemeClr val="accent3"/>
                </a:solidFill>
              </a:rPr>
              <a:t>(x,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C32D2E"/>
                </a:solidFill>
              </a:rPr>
              <a:t>u</a:t>
            </a:r>
            <a:r>
              <a:rPr lang="en-US" sz="2800" dirty="0" smtClean="0">
                <a:solidFill>
                  <a:srgbClr val="C32D2E"/>
                </a:solidFill>
              </a:rPr>
              <a:t>) </a:t>
            </a:r>
            <a:r>
              <a:rPr lang="en-US" sz="2800" dirty="0" smtClean="0"/>
              <a:t>simulates </a:t>
            </a:r>
            <a:r>
              <a:rPr lang="en-US" sz="2800" dirty="0">
                <a:solidFill>
                  <a:srgbClr val="C32D2E"/>
                </a:solidFill>
              </a:rPr>
              <a:t>N</a:t>
            </a:r>
            <a:r>
              <a:rPr lang="en-US" sz="2800" dirty="0"/>
              <a:t> </a:t>
            </a:r>
            <a:r>
              <a:rPr lang="en-US" sz="2800" dirty="0" smtClean="0"/>
              <a:t>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 by using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u</a:t>
            </a:r>
            <a:r>
              <a:rPr lang="en-US" sz="2800" dirty="0" smtClean="0"/>
              <a:t> </a:t>
            </a:r>
            <a:r>
              <a:rPr lang="en-US" sz="2800" dirty="0"/>
              <a:t>as the nondeterministic choices </a:t>
            </a:r>
            <a:r>
              <a:rPr lang="en-US" sz="2800" dirty="0" smtClean="0"/>
              <a:t>of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. Clearly </a:t>
            </a:r>
            <a:r>
              <a:rPr lang="en-US" sz="2800" dirty="0" smtClean="0">
                <a:solidFill>
                  <a:srgbClr val="C32D2E"/>
                </a:solidFill>
              </a:rPr>
              <a:t>|u| = poly(|x|)</a:t>
            </a:r>
            <a:r>
              <a:rPr lang="en-US" sz="2800" dirty="0" smtClean="0"/>
              <a:t>... </a:t>
            </a:r>
            <a:endParaRPr lang="en-US" sz="26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8465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has read-once certificates.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Proof. </a:t>
            </a:r>
            <a:r>
              <a:rPr lang="en-US" sz="2800" dirty="0" smtClean="0"/>
              <a:t>…as 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N,x</a:t>
            </a:r>
            <a:r>
              <a:rPr lang="en-US" sz="2800" dirty="0" smtClean="0"/>
              <a:t> has </a:t>
            </a:r>
            <a:r>
              <a:rPr lang="en-US" sz="2800" dirty="0" smtClean="0">
                <a:solidFill>
                  <a:srgbClr val="C32D2E"/>
                </a:solidFill>
              </a:rPr>
              <a:t>poly(|x|)</a:t>
            </a:r>
            <a:r>
              <a:rPr lang="en-US" sz="2800" dirty="0" smtClean="0"/>
              <a:t> configurations.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scans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dirty="0" smtClean="0"/>
              <a:t> from left to right without moving its head backward. So,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dirty="0" smtClean="0"/>
              <a:t> is a read-once certificate satisfying,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      x </a:t>
            </a:r>
            <a:r>
              <a:rPr lang="en-US" sz="2800" dirty="0">
                <a:solidFill>
                  <a:schemeClr val="accent3"/>
                </a:solidFill>
              </a:rPr>
              <a:t>∈ L           ∃u ∈ {0,1</a:t>
            </a:r>
            <a:r>
              <a:rPr lang="en-US" sz="2800" dirty="0" smtClean="0">
                <a:solidFill>
                  <a:schemeClr val="accent3"/>
                </a:solidFill>
              </a:rPr>
              <a:t>}</a:t>
            </a:r>
            <a:r>
              <a:rPr lang="en-US" sz="2800" baseline="30000" dirty="0" smtClean="0">
                <a:solidFill>
                  <a:schemeClr val="accent3"/>
                </a:solidFill>
              </a:rPr>
              <a:t>poly(</a:t>
            </a:r>
            <a:r>
              <a:rPr lang="en-US" sz="2800" baseline="30000" dirty="0">
                <a:solidFill>
                  <a:schemeClr val="accent3"/>
                </a:solidFill>
              </a:rPr>
              <a:t>|x|)</a:t>
            </a:r>
            <a:r>
              <a:rPr lang="en-US" sz="2800" dirty="0"/>
              <a:t> </a:t>
            </a:r>
            <a:r>
              <a:rPr lang="en-US" sz="2800" dirty="0" err="1"/>
              <a:t>s.t.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C32D2E"/>
                </a:solidFill>
              </a:rPr>
              <a:t>M(</a:t>
            </a:r>
            <a:r>
              <a:rPr lang="en-US" sz="2800" dirty="0" err="1">
                <a:solidFill>
                  <a:srgbClr val="C32D2E"/>
                </a:solidFill>
              </a:rPr>
              <a:t>x,u</a:t>
            </a:r>
            <a:r>
              <a:rPr lang="en-US" sz="2800" dirty="0">
                <a:solidFill>
                  <a:srgbClr val="C32D2E"/>
                </a:solidFill>
              </a:rPr>
              <a:t>) = 1</a:t>
            </a:r>
            <a:r>
              <a:rPr lang="en-US" sz="2800" dirty="0" smtClean="0"/>
              <a:t> </a:t>
            </a:r>
            <a:endParaRPr lang="en-US" sz="26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6324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547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has read-once certificates.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Proof.</a:t>
            </a:r>
            <a:r>
              <a:rPr lang="en-US" sz="2800" dirty="0" smtClean="0"/>
              <a:t> Suppose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</a:t>
            </a:r>
            <a:r>
              <a:rPr lang="en-US" sz="2800" dirty="0"/>
              <a:t>has read-once </a:t>
            </a:r>
            <a:r>
              <a:rPr lang="en-US" sz="2800" dirty="0" smtClean="0"/>
              <a:t>certificates, and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a log-space verifier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</a:t>
            </a:r>
            <a:r>
              <a:rPr lang="en-US" sz="2800" dirty="0" smtClean="0">
                <a:solidFill>
                  <a:schemeClr val="accent3"/>
                </a:solidFill>
              </a:rPr>
              <a:t>x </a:t>
            </a:r>
            <a:r>
              <a:rPr lang="en-US" sz="2800" dirty="0">
                <a:solidFill>
                  <a:schemeClr val="accent3"/>
                </a:solidFill>
              </a:rPr>
              <a:t>∈ L           ∃u ∈ {0,1}</a:t>
            </a:r>
            <a:r>
              <a:rPr lang="en-US" sz="2800" baseline="30000" dirty="0">
                <a:solidFill>
                  <a:schemeClr val="accent3"/>
                </a:solidFill>
              </a:rPr>
              <a:t>q(|x|)</a:t>
            </a:r>
            <a:r>
              <a:rPr lang="en-US" sz="2800" dirty="0"/>
              <a:t> </a:t>
            </a:r>
            <a:r>
              <a:rPr lang="en-US" sz="2800" dirty="0" err="1"/>
              <a:t>s.t.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C32D2E"/>
                </a:solidFill>
              </a:rPr>
              <a:t>M(</a:t>
            </a:r>
            <a:r>
              <a:rPr lang="en-US" sz="2800" dirty="0" err="1">
                <a:solidFill>
                  <a:srgbClr val="C32D2E"/>
                </a:solidFill>
              </a:rPr>
              <a:t>x,u</a:t>
            </a:r>
            <a:r>
              <a:rPr lang="en-US" sz="2800" dirty="0">
                <a:solidFill>
                  <a:srgbClr val="C32D2E"/>
                </a:solidFill>
              </a:rPr>
              <a:t>) = </a:t>
            </a:r>
            <a:r>
              <a:rPr lang="en-US" sz="28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endParaRPr lang="en-US" sz="28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5943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11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>
                <a:solidFill>
                  <a:srgbClr val="000000"/>
                </a:solidFill>
              </a:rPr>
              <a:t>A </a:t>
            </a:r>
            <a:r>
              <a:rPr lang="en-US" sz="2800" i="1" dirty="0" smtClean="0">
                <a:solidFill>
                  <a:srgbClr val="000000"/>
                </a:solidFill>
              </a:rPr>
              <a:t>quantified Boolean formula (QBF)</a:t>
            </a:r>
            <a:r>
              <a:rPr lang="en-US" sz="2800" dirty="0" smtClean="0">
                <a:solidFill>
                  <a:srgbClr val="000000"/>
                </a:solidFill>
              </a:rPr>
              <a:t> is a formula of the form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</a:t>
            </a:r>
            <a:r>
              <a:rPr lang="en-US" sz="2800" dirty="0" smtClean="0">
                <a:solidFill>
                  <a:schemeClr val="accent3"/>
                </a:solidFill>
              </a:rPr>
              <a:t>Q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 Q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 … </a:t>
            </a:r>
            <a:r>
              <a:rPr lang="en-US" sz="2800" dirty="0" err="1" smtClean="0">
                <a:solidFill>
                  <a:schemeClr val="accent3"/>
                </a:solidFill>
              </a:rPr>
              <a:t>Q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n</a:t>
            </a:r>
            <a:r>
              <a:rPr lang="en-US" sz="2800" dirty="0" err="1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 x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CC0000"/>
                </a:solidFill>
              </a:rPr>
              <a:t>, …,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CC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CC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A QBF is either </a:t>
            </a:r>
            <a:r>
              <a:rPr lang="en-US" sz="2800" i="1" u="sng" dirty="0" smtClean="0">
                <a:solidFill>
                  <a:srgbClr val="000000"/>
                </a:solidFill>
              </a:rPr>
              <a:t>true</a:t>
            </a:r>
            <a:r>
              <a:rPr lang="en-US" sz="2800" dirty="0" smtClean="0">
                <a:solidFill>
                  <a:srgbClr val="000000"/>
                </a:solidFill>
              </a:rPr>
              <a:t> or </a:t>
            </a:r>
            <a:r>
              <a:rPr lang="en-US" sz="2800" i="1" u="sng" dirty="0" smtClean="0">
                <a:solidFill>
                  <a:srgbClr val="000000"/>
                </a:solidFill>
              </a:rPr>
              <a:t>false</a:t>
            </a:r>
            <a:r>
              <a:rPr lang="en-US" sz="2800" dirty="0" smtClean="0">
                <a:solidFill>
                  <a:srgbClr val="000000"/>
                </a:solidFill>
              </a:rPr>
              <a:t> as all variables are quantified. This is unlike a formula we’ve seen before where variables were </a:t>
            </a:r>
            <a:r>
              <a:rPr lang="en-US" sz="2800" u="sng" dirty="0" err="1" smtClean="0">
                <a:solidFill>
                  <a:srgbClr val="000000"/>
                </a:solidFill>
              </a:rPr>
              <a:t>unquantified</a:t>
            </a:r>
            <a:r>
              <a:rPr lang="en-US" sz="2800" u="sng" dirty="0" smtClean="0">
                <a:solidFill>
                  <a:srgbClr val="000000"/>
                </a:solidFill>
              </a:rPr>
              <a:t>/free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00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219200" y="2895600"/>
            <a:ext cx="762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219200" y="28956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1219200" y="2819400"/>
            <a:ext cx="21336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38200" y="3429000"/>
            <a:ext cx="2286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Quantifiers </a:t>
            </a:r>
            <a:r>
              <a:rPr lang="en-US" dirty="0" smtClean="0">
                <a:solidFill>
                  <a:srgbClr val="C32D2E"/>
                </a:solidFill>
              </a:rPr>
              <a:t>∃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C32D2E"/>
                </a:solidFill>
              </a:rPr>
              <a:t>∀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4" name="Left Brace 13"/>
          <p:cNvSpPr/>
          <p:nvPr/>
        </p:nvSpPr>
        <p:spPr>
          <a:xfrm rot="16200000">
            <a:off x="5029200" y="2133599"/>
            <a:ext cx="304800" cy="19812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267200" y="33528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Just a formula on </a:t>
            </a:r>
            <a:r>
              <a:rPr lang="en-US" dirty="0"/>
              <a:t>B</a:t>
            </a:r>
            <a:r>
              <a:rPr lang="en-US" dirty="0" smtClean="0"/>
              <a:t>oolean variables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660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has read-once certificates.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Proof.</a:t>
            </a:r>
            <a:r>
              <a:rPr lang="en-US" sz="2800" dirty="0" smtClean="0"/>
              <a:t> Now, think of an NTM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that 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 starts simulating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It guesses the bits of </a:t>
            </a:r>
            <a:r>
              <a:rPr lang="en-US" sz="2800" dirty="0" smtClean="0">
                <a:solidFill>
                  <a:schemeClr val="accent3"/>
                </a:solidFill>
              </a:rPr>
              <a:t>u</a:t>
            </a:r>
            <a:r>
              <a:rPr lang="en-US" sz="2800" dirty="0" smtClean="0"/>
              <a:t> as and when required during the simulation. As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dirty="0" smtClean="0"/>
              <a:t> is read-once for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, there’s no need for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to store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dirty="0" smtClean="0"/>
              <a:t>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9038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has read-once certificates.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Proof.</a:t>
            </a:r>
            <a:r>
              <a:rPr lang="en-US" sz="2800" dirty="0" smtClean="0"/>
              <a:t> So,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is a log-space NTM deciding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6667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911737" y="267955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888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Class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 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co-NL</a:t>
            </a:r>
            <a:r>
              <a:rPr lang="en-US" sz="2800" dirty="0" smtClean="0"/>
              <a:t> if  </a:t>
            </a:r>
            <a:r>
              <a:rPr lang="en-US" sz="2800" dirty="0" smtClean="0">
                <a:solidFill>
                  <a:srgbClr val="C32D2E"/>
                </a:solidFill>
              </a:rPr>
              <a:t>L 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</a:t>
            </a:r>
            <a:r>
              <a:rPr lang="en-US" sz="2800" i="1" u="sng" dirty="0" smtClean="0"/>
              <a:t>co-NL complete</a:t>
            </a:r>
            <a:r>
              <a:rPr lang="en-US" sz="2800" dirty="0" smtClean="0"/>
              <a:t> if </a:t>
            </a:r>
            <a:r>
              <a:rPr lang="en-US" sz="2800" dirty="0">
                <a:solidFill>
                  <a:srgbClr val="C32D2E"/>
                </a:solidFill>
              </a:rPr>
              <a:t>L ∈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co-NL</a:t>
            </a:r>
            <a:r>
              <a:rPr lang="en-US" sz="2800" dirty="0" smtClean="0">
                <a:solidFill>
                  <a:srgbClr val="000000"/>
                </a:solidFill>
              </a:rPr>
              <a:t> and for </a:t>
            </a:r>
            <a:r>
              <a:rPr lang="en-US" sz="2800" dirty="0" smtClean="0"/>
              <a:t>every </a:t>
            </a:r>
            <a:r>
              <a:rPr lang="en-US" sz="2800" dirty="0" smtClean="0">
                <a:solidFill>
                  <a:srgbClr val="C32D2E"/>
                </a:solidFill>
              </a:rPr>
              <a:t>L’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co-NL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chemeClr val="accent3"/>
                </a:solidFill>
              </a:rPr>
              <a:t>L’</a:t>
            </a:r>
            <a:r>
              <a:rPr lang="en-US" sz="2800" dirty="0" smtClean="0"/>
              <a:t> is log-space reducible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C32D2E"/>
                </a:solidFill>
              </a:rPr>
              <a:t>   </a:t>
            </a:r>
            <a:r>
              <a:rPr lang="en-US" sz="2600" dirty="0" smtClean="0">
                <a:solidFill>
                  <a:srgbClr val="C32D2E"/>
                </a:solidFill>
              </a:rPr>
              <a:t>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 smtClean="0"/>
              <a:t> </a:t>
            </a:r>
            <a:r>
              <a:rPr lang="en-US" sz="2600" dirty="0" smtClean="0">
                <a:solidFill>
                  <a:srgbClr val="C32D2E"/>
                </a:solidFill>
              </a:rPr>
              <a:t>G</a:t>
            </a:r>
            <a:r>
              <a:rPr lang="en-US" sz="2600" dirty="0" smtClean="0"/>
              <a:t> </a:t>
            </a:r>
            <a:r>
              <a:rPr lang="en-US" sz="2600" dirty="0"/>
              <a:t>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PATH </a:t>
            </a:r>
            <a:r>
              <a:rPr lang="en-US" sz="2800" dirty="0" smtClean="0"/>
              <a:t>is co-NL complete under log-space reduction.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553200" y="1524000"/>
            <a:ext cx="2286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676400" y="38862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0434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Class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 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co-NL</a:t>
            </a:r>
            <a:r>
              <a:rPr lang="en-US" sz="2800" dirty="0" smtClean="0"/>
              <a:t> if  </a:t>
            </a:r>
            <a:r>
              <a:rPr lang="en-US" sz="2800" dirty="0" smtClean="0">
                <a:solidFill>
                  <a:srgbClr val="C32D2E"/>
                </a:solidFill>
              </a:rPr>
              <a:t>L 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co-NL complete if </a:t>
            </a:r>
            <a:r>
              <a:rPr lang="en-US" sz="2800" dirty="0">
                <a:solidFill>
                  <a:srgbClr val="C32D2E"/>
                </a:solidFill>
              </a:rPr>
              <a:t>L ∈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co-NL</a:t>
            </a:r>
            <a:r>
              <a:rPr lang="en-US" sz="2800" dirty="0" smtClean="0">
                <a:solidFill>
                  <a:srgbClr val="000000"/>
                </a:solidFill>
              </a:rPr>
              <a:t> and for </a:t>
            </a:r>
            <a:r>
              <a:rPr lang="en-US" sz="2800" dirty="0" smtClean="0"/>
              <a:t>every </a:t>
            </a:r>
            <a:r>
              <a:rPr lang="en-US" sz="2800" dirty="0" smtClean="0">
                <a:solidFill>
                  <a:srgbClr val="C32D2E"/>
                </a:solidFill>
              </a:rPr>
              <a:t>L’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co-NL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chemeClr val="accent3"/>
                </a:solidFill>
              </a:rPr>
              <a:t>L’</a:t>
            </a:r>
            <a:r>
              <a:rPr lang="en-US" sz="2800" dirty="0" smtClean="0"/>
              <a:t> is log-space reducible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C32D2E"/>
                </a:solidFill>
              </a:rPr>
              <a:t>   </a:t>
            </a:r>
            <a:r>
              <a:rPr lang="en-US" sz="2600" dirty="0" smtClean="0">
                <a:solidFill>
                  <a:srgbClr val="C32D2E"/>
                </a:solidFill>
              </a:rPr>
              <a:t>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 smtClean="0"/>
              <a:t> </a:t>
            </a:r>
            <a:r>
              <a:rPr lang="en-US" sz="2600" dirty="0" smtClean="0">
                <a:solidFill>
                  <a:srgbClr val="C32D2E"/>
                </a:solidFill>
              </a:rPr>
              <a:t>G</a:t>
            </a:r>
            <a:r>
              <a:rPr lang="en-US" sz="2600" dirty="0" smtClean="0"/>
              <a:t> </a:t>
            </a:r>
            <a:r>
              <a:rPr lang="en-US" sz="2600" dirty="0"/>
              <a:t>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PATH </a:t>
            </a:r>
            <a:r>
              <a:rPr lang="en-US" sz="2800" dirty="0" smtClean="0"/>
              <a:t>is co-NL complete under log-space reduction.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</a:t>
            </a:r>
            <a:r>
              <a:rPr lang="en-US" sz="2800" dirty="0" smtClean="0"/>
              <a:t> If </a:t>
            </a:r>
            <a:r>
              <a:rPr lang="en-US" sz="2800" dirty="0" smtClean="0">
                <a:solidFill>
                  <a:schemeClr val="accent3"/>
                </a:solidFill>
              </a:rPr>
              <a:t>L’</a:t>
            </a:r>
            <a:r>
              <a:rPr lang="en-US" sz="2800" dirty="0" smtClean="0"/>
              <a:t> log-space reduces to a language in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then </a:t>
            </a:r>
            <a:r>
              <a:rPr lang="en-US" sz="2800" dirty="0" smtClean="0">
                <a:solidFill>
                  <a:srgbClr val="C32D2E"/>
                </a:solidFill>
              </a:rPr>
              <a:t>L’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 So, if </a:t>
            </a:r>
            <a:r>
              <a:rPr lang="en-US" sz="2800" dirty="0" smtClean="0">
                <a:solidFill>
                  <a:srgbClr val="C32D2E"/>
                </a:solidFill>
              </a:rPr>
              <a:t>PATH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then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 smtClean="0"/>
              <a:t>.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553200" y="1524000"/>
            <a:ext cx="2286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676400" y="38862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971800" y="5715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8765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It is sufficient to show </a:t>
            </a:r>
            <a:r>
              <a:rPr lang="en-US" sz="2800" dirty="0"/>
              <a:t>that there’s a </a:t>
            </a:r>
            <a:r>
              <a:rPr lang="en-US" sz="2800" i="1" dirty="0"/>
              <a:t>log-space verifier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&amp; a </a:t>
            </a:r>
            <a:r>
              <a:rPr lang="en-US" sz="2800" i="1" dirty="0"/>
              <a:t>poly-function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C32D2E"/>
                </a:solidFill>
              </a:rPr>
              <a:t>q</a:t>
            </a:r>
            <a:r>
              <a:rPr lang="en-US" sz="2800" dirty="0"/>
              <a:t> </a:t>
            </a:r>
            <a:r>
              <a:rPr lang="en-US" sz="2800" dirty="0" err="1"/>
              <a:t>s.t</a:t>
            </a:r>
            <a:r>
              <a:rPr lang="en-US" sz="2800" dirty="0" err="1" smtClean="0"/>
              <a:t>.</a:t>
            </a: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</a:t>
            </a:r>
            <a:r>
              <a:rPr lang="en-US" sz="2800" dirty="0" smtClean="0">
                <a:solidFill>
                  <a:schemeClr val="accent3"/>
                </a:solidFill>
              </a:rPr>
              <a:t>x </a:t>
            </a:r>
            <a:r>
              <a:rPr lang="en-US" sz="2800" dirty="0">
                <a:solidFill>
                  <a:schemeClr val="accent3"/>
                </a:solidFill>
              </a:rPr>
              <a:t>∈ PATH           ∃u ∈ {0,1}</a:t>
            </a:r>
            <a:r>
              <a:rPr lang="en-US" sz="2800" baseline="30000" dirty="0">
                <a:solidFill>
                  <a:schemeClr val="accent3"/>
                </a:solidFill>
              </a:rPr>
              <a:t>q(|x|)</a:t>
            </a:r>
            <a:r>
              <a:rPr lang="en-US" sz="2800" dirty="0"/>
              <a:t> </a:t>
            </a:r>
            <a:r>
              <a:rPr lang="en-US" sz="2800" dirty="0" err="1"/>
              <a:t>s.t.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C32D2E"/>
                </a:solidFill>
              </a:rPr>
              <a:t>M(</a:t>
            </a:r>
            <a:r>
              <a:rPr lang="en-US" sz="2800" dirty="0" err="1">
                <a:solidFill>
                  <a:srgbClr val="C32D2E"/>
                </a:solidFill>
              </a:rPr>
              <a:t>x,u</a:t>
            </a:r>
            <a:r>
              <a:rPr lang="en-US" sz="2800" dirty="0">
                <a:solidFill>
                  <a:srgbClr val="C32D2E"/>
                </a:solidFill>
              </a:rPr>
              <a:t>) = 1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C32D2E"/>
                </a:solidFill>
              </a:rPr>
              <a:t>   </a:t>
            </a:r>
            <a:r>
              <a:rPr lang="en-US" sz="2800" dirty="0">
                <a:solidFill>
                  <a:srgbClr val="000000"/>
                </a:solidFill>
              </a:rPr>
              <a:t>where </a:t>
            </a:r>
            <a:r>
              <a:rPr lang="en-US" sz="2800" dirty="0">
                <a:solidFill>
                  <a:srgbClr val="C32D2E"/>
                </a:solidFill>
              </a:rPr>
              <a:t>u </a:t>
            </a:r>
            <a:r>
              <a:rPr lang="en-US" sz="2800" dirty="0"/>
              <a:t>is given on a read-once input tape of</a:t>
            </a:r>
            <a:r>
              <a:rPr lang="en-US" sz="2800" dirty="0">
                <a:solidFill>
                  <a:srgbClr val="C32D2E"/>
                </a:solidFill>
              </a:rPr>
              <a:t> M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Let us focus </a:t>
            </a:r>
            <a:r>
              <a:rPr lang="en-US" sz="2800" dirty="0">
                <a:solidFill>
                  <a:srgbClr val="000000"/>
                </a:solidFill>
              </a:rPr>
              <a:t>on </a:t>
            </a:r>
            <a:r>
              <a:rPr lang="en-US" sz="2800" dirty="0" smtClean="0">
                <a:solidFill>
                  <a:srgbClr val="000000"/>
                </a:solidFill>
              </a:rPr>
              <a:t>forming a </a:t>
            </a:r>
            <a:r>
              <a:rPr lang="en-US" sz="2800" u="sng" dirty="0">
                <a:solidFill>
                  <a:srgbClr val="000000"/>
                </a:solidFill>
              </a:rPr>
              <a:t>read-once certificate </a:t>
            </a:r>
            <a:r>
              <a:rPr lang="en-US" sz="2800" u="sng" dirty="0" smtClean="0">
                <a:solidFill>
                  <a:schemeClr val="accent3"/>
                </a:solidFill>
              </a:rPr>
              <a:t>u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/>
              <a:t>that </a:t>
            </a:r>
            <a:r>
              <a:rPr lang="en-US" sz="2800" dirty="0"/>
              <a:t>convinces a verifier that there’s no path from </a:t>
            </a:r>
            <a:r>
              <a:rPr lang="en-US" sz="2800" dirty="0">
                <a:solidFill>
                  <a:schemeClr val="accent3"/>
                </a:solidFill>
              </a:rPr>
              <a:t>s</a:t>
            </a:r>
            <a:r>
              <a:rPr lang="en-US" sz="2800" dirty="0"/>
              <a:t> to </a:t>
            </a:r>
            <a:r>
              <a:rPr lang="en-US" sz="2800" dirty="0">
                <a:solidFill>
                  <a:srgbClr val="C32D2E"/>
                </a:solidFill>
              </a:rPr>
              <a:t>t</a:t>
            </a:r>
            <a:r>
              <a:rPr lang="en-US" sz="2800" dirty="0"/>
              <a:t>…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    </a:t>
            </a:r>
            <a:endParaRPr lang="en-US" sz="2800" dirty="0" smtClean="0">
              <a:solidFill>
                <a:srgbClr val="00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7526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Left-Right Arrow 10"/>
          <p:cNvSpPr/>
          <p:nvPr/>
        </p:nvSpPr>
        <p:spPr>
          <a:xfrm>
            <a:off x="2971800" y="30480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323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 smtClean="0">
                <a:solidFill>
                  <a:srgbClr val="C32D2E"/>
                </a:solidFill>
              </a:rPr>
              <a:t> = (</a:t>
            </a:r>
            <a:r>
              <a:rPr lang="en-US" sz="2800" dirty="0" err="1" smtClean="0">
                <a:solidFill>
                  <a:srgbClr val="C32D2E"/>
                </a:solidFill>
              </a:rPr>
              <a:t>G,s,t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. Let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the number of nodes in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Let </a:t>
            </a:r>
            <a:r>
              <a:rPr lang="en-US" sz="2800" dirty="0" err="1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= no. of nodes reachable from </a:t>
            </a:r>
            <a:r>
              <a:rPr lang="en-US" sz="2800" dirty="0" smtClean="0">
                <a:solidFill>
                  <a:srgbClr val="C32D2E"/>
                </a:solidFill>
              </a:rPr>
              <a:t>s</a:t>
            </a:r>
            <a:r>
              <a:rPr lang="en-US" sz="2800" dirty="0" smtClean="0">
                <a:solidFill>
                  <a:srgbClr val="000000"/>
                </a:solidFill>
              </a:rPr>
              <a:t> by a path of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length at most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Oval 3"/>
          <p:cNvSpPr/>
          <p:nvPr/>
        </p:nvSpPr>
        <p:spPr>
          <a:xfrm>
            <a:off x="3276600" y="3810000"/>
            <a:ext cx="1828800" cy="17526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114800" y="4648200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800600" y="4343400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Curved Connector 6"/>
          <p:cNvCxnSpPr>
            <a:stCxn id="5" idx="5"/>
            <a:endCxn id="12" idx="0"/>
          </p:cNvCxnSpPr>
          <p:nvPr/>
        </p:nvCxnSpPr>
        <p:spPr>
          <a:xfrm rot="5400000" flipH="1" flipV="1">
            <a:off x="4324349" y="4198891"/>
            <a:ext cx="369841" cy="658859"/>
          </a:xfrm>
          <a:prstGeom prst="curvedConnector5">
            <a:avLst>
              <a:gd name="adj1" fmla="val -61810"/>
              <a:gd name="adj2" fmla="val 47955"/>
              <a:gd name="adj3" fmla="val 161810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57600" y="39624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Path of length </a:t>
            </a:r>
            <a:r>
              <a:rPr lang="en-US" sz="1400" dirty="0" smtClean="0">
                <a:solidFill>
                  <a:schemeClr val="accent3"/>
                </a:solidFill>
              </a:rPr>
              <a:t>≤ </a:t>
            </a:r>
            <a:r>
              <a:rPr lang="en-US" sz="1400" dirty="0" err="1" smtClean="0">
                <a:solidFill>
                  <a:schemeClr val="accent3"/>
                </a:solidFill>
              </a:rPr>
              <a:t>i</a:t>
            </a:r>
            <a:endParaRPr lang="en-US" sz="1400" dirty="0">
              <a:solidFill>
                <a:schemeClr val="accent3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86200" y="4572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s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24400" y="4343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33800" y="5638800"/>
            <a:ext cx="2362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k</a:t>
            </a:r>
            <a:r>
              <a:rPr lang="en-US" baseline="-25000" dirty="0" err="1" smtClean="0">
                <a:solidFill>
                  <a:srgbClr val="C32D2E"/>
                </a:solidFill>
              </a:rPr>
              <a:t>i</a:t>
            </a:r>
            <a:r>
              <a:rPr lang="en-US" dirty="0" smtClean="0"/>
              <a:t> nodes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43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 smtClean="0">
                <a:solidFill>
                  <a:srgbClr val="C32D2E"/>
                </a:solidFill>
              </a:rPr>
              <a:t> = (</a:t>
            </a:r>
            <a:r>
              <a:rPr lang="en-US" sz="2800" dirty="0" err="1" smtClean="0">
                <a:solidFill>
                  <a:srgbClr val="C32D2E"/>
                </a:solidFill>
              </a:rPr>
              <a:t>G,s,t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. Let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the number of nodes in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Let </a:t>
            </a:r>
            <a:r>
              <a:rPr lang="en-US" sz="2800" dirty="0" err="1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= no. of nodes reachable from </a:t>
            </a:r>
            <a:r>
              <a:rPr lang="en-US" sz="2800" dirty="0" smtClean="0">
                <a:solidFill>
                  <a:srgbClr val="C32D2E"/>
                </a:solidFill>
              </a:rPr>
              <a:t>s</a:t>
            </a:r>
            <a:r>
              <a:rPr lang="en-US" sz="2800" dirty="0" smtClean="0">
                <a:solidFill>
                  <a:srgbClr val="000000"/>
                </a:solidFill>
              </a:rPr>
              <a:t> by a path of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length at most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000000"/>
                </a:solidFill>
              </a:rPr>
              <a:t> in </a:t>
            </a:r>
            <a:r>
              <a:rPr lang="en-US" sz="2800" dirty="0">
                <a:solidFill>
                  <a:srgbClr val="C32D2E"/>
                </a:solidFill>
              </a:rPr>
              <a:t>G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Read-once certificate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dirty="0" smtClean="0">
                <a:solidFill>
                  <a:srgbClr val="000000"/>
                </a:solidFill>
              </a:rPr>
              <a:t> is of the form </a:t>
            </a:r>
            <a:r>
              <a:rPr lang="en-US" sz="2800" dirty="0" smtClean="0">
                <a:solidFill>
                  <a:srgbClr val="C32D2E"/>
                </a:solidFill>
              </a:rPr>
              <a:t>(u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rgbClr val="C32D2E"/>
                </a:solidFill>
              </a:rPr>
              <a:t>, v)</a:t>
            </a:r>
            <a:r>
              <a:rPr lang="en-US" sz="2800" dirty="0" smtClean="0">
                <a:solidFill>
                  <a:srgbClr val="000000"/>
                </a:solidFill>
              </a:rPr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where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err="1" smtClean="0">
                <a:solidFill>
                  <a:srgbClr val="000000"/>
                </a:solidFill>
              </a:rPr>
              <a:t>’s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v</a:t>
            </a:r>
            <a:r>
              <a:rPr lang="en-US" sz="2800" dirty="0" smtClean="0">
                <a:solidFill>
                  <a:srgbClr val="000000"/>
                </a:solidFill>
              </a:rPr>
              <a:t> are strings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</a:t>
            </a:r>
            <a:r>
              <a:rPr lang="en-US" sz="2400" dirty="0" smtClean="0">
                <a:solidFill>
                  <a:srgbClr val="000000"/>
                </a:solidFill>
              </a:rPr>
              <a:t>(1)  reading until </a:t>
            </a:r>
            <a:r>
              <a:rPr lang="en-US" sz="2400" dirty="0" smtClean="0">
                <a:solidFill>
                  <a:srgbClr val="C32D2E"/>
                </a:solidFill>
              </a:rPr>
              <a:t>(u</a:t>
            </a:r>
            <a:r>
              <a:rPr lang="en-US" sz="2400" baseline="-250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, u</a:t>
            </a:r>
            <a:r>
              <a:rPr lang="en-US" sz="2400" baseline="-25000" dirty="0" smtClean="0">
                <a:solidFill>
                  <a:srgbClr val="C32D2E"/>
                </a:solidFill>
              </a:rPr>
              <a:t>2</a:t>
            </a:r>
            <a:r>
              <a:rPr lang="en-US" sz="2400" dirty="0" smtClean="0">
                <a:solidFill>
                  <a:srgbClr val="C32D2E"/>
                </a:solidFill>
              </a:rPr>
              <a:t>, …</a:t>
            </a:r>
            <a:r>
              <a:rPr lang="en-US" sz="2400" dirty="0" err="1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</a:t>
            </a:r>
            <a:r>
              <a:rPr lang="en-US" sz="2400" dirty="0" smtClean="0">
                <a:solidFill>
                  <a:srgbClr val="000000"/>
                </a:solidFill>
              </a:rPr>
              <a:t> in a read-once fashion,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 smtClean="0">
                <a:solidFill>
                  <a:srgbClr val="000000"/>
                </a:solidFill>
              </a:rPr>
              <a:t> knows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          correctly the value of </a:t>
            </a:r>
            <a:r>
              <a:rPr lang="en-US" sz="2400" dirty="0" err="1" smtClean="0">
                <a:solidFill>
                  <a:srgbClr val="C32D2E"/>
                </a:solidFill>
              </a:rPr>
              <a:t>k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  <a:endParaRPr lang="en-US" sz="2400" baseline="-25000" dirty="0">
              <a:solidFill>
                <a:srgbClr val="00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5824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 smtClean="0">
                <a:solidFill>
                  <a:srgbClr val="C32D2E"/>
                </a:solidFill>
              </a:rPr>
              <a:t> = (</a:t>
            </a:r>
            <a:r>
              <a:rPr lang="en-US" sz="2800" dirty="0" err="1" smtClean="0">
                <a:solidFill>
                  <a:srgbClr val="C32D2E"/>
                </a:solidFill>
              </a:rPr>
              <a:t>G,s,t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. Let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the number of nodes in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Let </a:t>
            </a:r>
            <a:r>
              <a:rPr lang="en-US" sz="2800" dirty="0" err="1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= no. of nodes reachable from </a:t>
            </a:r>
            <a:r>
              <a:rPr lang="en-US" sz="2800" dirty="0" smtClean="0">
                <a:solidFill>
                  <a:srgbClr val="C32D2E"/>
                </a:solidFill>
              </a:rPr>
              <a:t>s</a:t>
            </a:r>
            <a:r>
              <a:rPr lang="en-US" sz="2800" dirty="0" smtClean="0">
                <a:solidFill>
                  <a:srgbClr val="000000"/>
                </a:solidFill>
              </a:rPr>
              <a:t> by a path of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length at most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000000"/>
                </a:solidFill>
              </a:rPr>
              <a:t> in </a:t>
            </a:r>
            <a:r>
              <a:rPr lang="en-US" sz="2800" dirty="0">
                <a:solidFill>
                  <a:srgbClr val="C32D2E"/>
                </a:solidFill>
              </a:rPr>
              <a:t>G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Read-once certificate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dirty="0" smtClean="0">
                <a:solidFill>
                  <a:srgbClr val="000000"/>
                </a:solidFill>
              </a:rPr>
              <a:t> is of the form </a:t>
            </a:r>
            <a:r>
              <a:rPr lang="en-US" sz="2800" dirty="0" smtClean="0">
                <a:solidFill>
                  <a:srgbClr val="C32D2E"/>
                </a:solidFill>
              </a:rPr>
              <a:t>(u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rgbClr val="C32D2E"/>
                </a:solidFill>
              </a:rPr>
              <a:t>, v)</a:t>
            </a:r>
            <a:r>
              <a:rPr lang="en-US" sz="2800" dirty="0" smtClean="0">
                <a:solidFill>
                  <a:srgbClr val="000000"/>
                </a:solidFill>
              </a:rPr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where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err="1" smtClean="0">
                <a:solidFill>
                  <a:srgbClr val="000000"/>
                </a:solidFill>
              </a:rPr>
              <a:t>’s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v</a:t>
            </a:r>
            <a:r>
              <a:rPr lang="en-US" sz="2800" dirty="0" smtClean="0">
                <a:solidFill>
                  <a:srgbClr val="000000"/>
                </a:solidFill>
              </a:rPr>
              <a:t> are strings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</a:t>
            </a:r>
            <a:r>
              <a:rPr lang="en-US" sz="2400" dirty="0" smtClean="0">
                <a:solidFill>
                  <a:srgbClr val="000000"/>
                </a:solidFill>
              </a:rPr>
              <a:t>(1)  reading until </a:t>
            </a:r>
            <a:r>
              <a:rPr lang="en-US" sz="2400" dirty="0" smtClean="0">
                <a:solidFill>
                  <a:srgbClr val="C32D2E"/>
                </a:solidFill>
              </a:rPr>
              <a:t>(u</a:t>
            </a:r>
            <a:r>
              <a:rPr lang="en-US" sz="2400" baseline="-250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, u</a:t>
            </a:r>
            <a:r>
              <a:rPr lang="en-US" sz="2400" baseline="-25000" dirty="0" smtClean="0">
                <a:solidFill>
                  <a:srgbClr val="C32D2E"/>
                </a:solidFill>
              </a:rPr>
              <a:t>2</a:t>
            </a:r>
            <a:r>
              <a:rPr lang="en-US" sz="2400" dirty="0" smtClean="0">
                <a:solidFill>
                  <a:srgbClr val="C32D2E"/>
                </a:solidFill>
              </a:rPr>
              <a:t>, …</a:t>
            </a:r>
            <a:r>
              <a:rPr lang="en-US" sz="2400" dirty="0" err="1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</a:t>
            </a:r>
            <a:r>
              <a:rPr lang="en-US" sz="2400" dirty="0" smtClean="0">
                <a:solidFill>
                  <a:srgbClr val="000000"/>
                </a:solidFill>
              </a:rPr>
              <a:t> in a read-once fashion,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 smtClean="0">
                <a:solidFill>
                  <a:srgbClr val="000000"/>
                </a:solidFill>
              </a:rPr>
              <a:t> knows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          correctly the value of </a:t>
            </a:r>
            <a:r>
              <a:rPr lang="en-US" sz="2400" dirty="0" err="1" smtClean="0">
                <a:solidFill>
                  <a:srgbClr val="C32D2E"/>
                </a:solidFill>
              </a:rPr>
              <a:t>k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000000"/>
                </a:solidFill>
              </a:rPr>
              <a:t>. So, after reading </a:t>
            </a:r>
            <a:r>
              <a:rPr lang="en-US" sz="2400" dirty="0">
                <a:solidFill>
                  <a:srgbClr val="C32D2E"/>
                </a:solidFill>
              </a:rPr>
              <a:t>(u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 u</a:t>
            </a:r>
            <a:r>
              <a:rPr lang="en-US" sz="2400" baseline="-25000" dirty="0">
                <a:solidFill>
                  <a:srgbClr val="C32D2E"/>
                </a:solidFill>
              </a:rPr>
              <a:t>2</a:t>
            </a:r>
            <a:r>
              <a:rPr lang="en-US" sz="2400" dirty="0">
                <a:solidFill>
                  <a:srgbClr val="C32D2E"/>
                </a:solidFill>
              </a:rPr>
              <a:t>, …</a:t>
            </a:r>
            <a:r>
              <a:rPr lang="en-US" sz="2400" dirty="0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smtClean="0">
                <a:solidFill>
                  <a:srgbClr val="C32D2E"/>
                </a:solidFill>
              </a:rPr>
              <a:t>m</a:t>
            </a:r>
            <a:r>
              <a:rPr lang="en-US" sz="2400" dirty="0" smtClean="0">
                <a:solidFill>
                  <a:srgbClr val="C32D2E"/>
                </a:solidFill>
              </a:rPr>
              <a:t>)</a:t>
            </a:r>
            <a:r>
              <a:rPr lang="en-US" sz="2400" dirty="0" smtClean="0">
                <a:solidFill>
                  <a:srgbClr val="000000"/>
                </a:solidFill>
              </a:rPr>
              <a:t>,</a:t>
            </a:r>
            <a:r>
              <a:rPr lang="en-US" sz="2400" dirty="0" smtClean="0">
                <a:solidFill>
                  <a:srgbClr val="C32D2E"/>
                </a:solidFill>
              </a:rPr>
              <a:t> M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rgbClr val="C32D2E"/>
                </a:solidFill>
              </a:rPr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           </a:t>
            </a:r>
            <a:r>
              <a:rPr lang="en-US" sz="2400" dirty="0" smtClean="0"/>
              <a:t>knows </a:t>
            </a:r>
            <a:r>
              <a:rPr lang="en-US" sz="2400" dirty="0" smtClean="0">
                <a:solidFill>
                  <a:srgbClr val="C32D2E"/>
                </a:solidFill>
              </a:rPr>
              <a:t>k</a:t>
            </a:r>
            <a:r>
              <a:rPr lang="en-US" sz="2400" baseline="-25000" dirty="0" smtClean="0">
                <a:solidFill>
                  <a:srgbClr val="C32D2E"/>
                </a:solidFill>
              </a:rPr>
              <a:t>m</a:t>
            </a:r>
            <a:r>
              <a:rPr lang="en-US" sz="2400" dirty="0" smtClean="0">
                <a:solidFill>
                  <a:srgbClr val="000000"/>
                </a:solidFill>
              </a:rPr>
              <a:t>, the number of nodes reachable from </a:t>
            </a:r>
            <a:r>
              <a:rPr lang="en-US" sz="2400" dirty="0" smtClean="0">
                <a:solidFill>
                  <a:srgbClr val="C32D2E"/>
                </a:solidFill>
              </a:rPr>
              <a:t>s</a:t>
            </a:r>
            <a:r>
              <a:rPr lang="en-US" sz="2400" dirty="0" smtClean="0">
                <a:solidFill>
                  <a:srgbClr val="000000"/>
                </a:solidFill>
              </a:rPr>
              <a:t>. </a:t>
            </a:r>
            <a:endParaRPr lang="en-US" sz="2400" baseline="-25000" dirty="0">
              <a:solidFill>
                <a:srgbClr val="00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2803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 smtClean="0">
                <a:solidFill>
                  <a:srgbClr val="C32D2E"/>
                </a:solidFill>
              </a:rPr>
              <a:t> = (</a:t>
            </a:r>
            <a:r>
              <a:rPr lang="en-US" sz="2800" dirty="0" err="1" smtClean="0">
                <a:solidFill>
                  <a:srgbClr val="C32D2E"/>
                </a:solidFill>
              </a:rPr>
              <a:t>G,s,t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. Let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the number of nodes in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Let </a:t>
            </a:r>
            <a:r>
              <a:rPr lang="en-US" sz="2800" dirty="0" err="1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= no. of nodes reachable from </a:t>
            </a:r>
            <a:r>
              <a:rPr lang="en-US" sz="2800" dirty="0" smtClean="0">
                <a:solidFill>
                  <a:srgbClr val="C32D2E"/>
                </a:solidFill>
              </a:rPr>
              <a:t>s</a:t>
            </a:r>
            <a:r>
              <a:rPr lang="en-US" sz="2800" dirty="0" smtClean="0">
                <a:solidFill>
                  <a:srgbClr val="000000"/>
                </a:solidFill>
              </a:rPr>
              <a:t> by a path of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length at most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000000"/>
                </a:solidFill>
              </a:rPr>
              <a:t> in </a:t>
            </a:r>
            <a:r>
              <a:rPr lang="en-US" sz="2800" dirty="0">
                <a:solidFill>
                  <a:srgbClr val="C32D2E"/>
                </a:solidFill>
              </a:rPr>
              <a:t>G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Read-once certificate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dirty="0" smtClean="0">
                <a:solidFill>
                  <a:srgbClr val="000000"/>
                </a:solidFill>
              </a:rPr>
              <a:t> is of the form </a:t>
            </a:r>
            <a:r>
              <a:rPr lang="en-US" sz="2800" dirty="0" smtClean="0">
                <a:solidFill>
                  <a:srgbClr val="C32D2E"/>
                </a:solidFill>
              </a:rPr>
              <a:t>(u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rgbClr val="C32D2E"/>
                </a:solidFill>
              </a:rPr>
              <a:t>, v)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where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err="1" smtClean="0">
                <a:solidFill>
                  <a:srgbClr val="000000"/>
                </a:solidFill>
              </a:rPr>
              <a:t>’s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v</a:t>
            </a:r>
            <a:r>
              <a:rPr lang="en-US" sz="2800" dirty="0" smtClean="0">
                <a:solidFill>
                  <a:srgbClr val="000000"/>
                </a:solidFill>
              </a:rPr>
              <a:t> are strings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</a:t>
            </a:r>
            <a:r>
              <a:rPr lang="en-US" sz="2400" dirty="0" smtClean="0">
                <a:solidFill>
                  <a:srgbClr val="000000"/>
                </a:solidFill>
              </a:rPr>
              <a:t>(1)  reading until </a:t>
            </a:r>
            <a:r>
              <a:rPr lang="en-US" sz="2400" dirty="0" smtClean="0">
                <a:solidFill>
                  <a:srgbClr val="C32D2E"/>
                </a:solidFill>
              </a:rPr>
              <a:t>(u</a:t>
            </a:r>
            <a:r>
              <a:rPr lang="en-US" sz="2400" baseline="-250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, u</a:t>
            </a:r>
            <a:r>
              <a:rPr lang="en-US" sz="2400" baseline="-25000" dirty="0" smtClean="0">
                <a:solidFill>
                  <a:srgbClr val="C32D2E"/>
                </a:solidFill>
              </a:rPr>
              <a:t>2</a:t>
            </a:r>
            <a:r>
              <a:rPr lang="en-US" sz="2400" dirty="0" smtClean="0">
                <a:solidFill>
                  <a:srgbClr val="C32D2E"/>
                </a:solidFill>
              </a:rPr>
              <a:t>, …</a:t>
            </a:r>
            <a:r>
              <a:rPr lang="en-US" sz="2400" dirty="0" err="1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</a:t>
            </a:r>
            <a:r>
              <a:rPr lang="en-US" sz="2400" dirty="0" smtClean="0">
                <a:solidFill>
                  <a:srgbClr val="000000"/>
                </a:solidFill>
              </a:rPr>
              <a:t> in a read-once fashion,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 smtClean="0">
                <a:solidFill>
                  <a:srgbClr val="000000"/>
                </a:solidFill>
              </a:rPr>
              <a:t> knows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          correctly the value of </a:t>
            </a:r>
            <a:r>
              <a:rPr lang="en-US" sz="2400" dirty="0" err="1" smtClean="0">
                <a:solidFill>
                  <a:srgbClr val="C32D2E"/>
                </a:solidFill>
              </a:rPr>
              <a:t>k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000000"/>
                </a:solidFill>
              </a:rPr>
              <a:t>. So, after reading </a:t>
            </a:r>
            <a:r>
              <a:rPr lang="en-US" sz="2400" dirty="0">
                <a:solidFill>
                  <a:srgbClr val="C32D2E"/>
                </a:solidFill>
              </a:rPr>
              <a:t>(u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 u</a:t>
            </a:r>
            <a:r>
              <a:rPr lang="en-US" sz="2400" baseline="-25000" dirty="0">
                <a:solidFill>
                  <a:srgbClr val="C32D2E"/>
                </a:solidFill>
              </a:rPr>
              <a:t>2</a:t>
            </a:r>
            <a:r>
              <a:rPr lang="en-US" sz="2400" dirty="0">
                <a:solidFill>
                  <a:srgbClr val="C32D2E"/>
                </a:solidFill>
              </a:rPr>
              <a:t>, …</a:t>
            </a:r>
            <a:r>
              <a:rPr lang="en-US" sz="2400" dirty="0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smtClean="0">
                <a:solidFill>
                  <a:srgbClr val="C32D2E"/>
                </a:solidFill>
              </a:rPr>
              <a:t>m</a:t>
            </a:r>
            <a:r>
              <a:rPr lang="en-US" sz="2400" dirty="0" smtClean="0">
                <a:solidFill>
                  <a:srgbClr val="C32D2E"/>
                </a:solidFill>
              </a:rPr>
              <a:t>)</a:t>
            </a:r>
            <a:r>
              <a:rPr lang="en-US" sz="2400" dirty="0" smtClean="0">
                <a:solidFill>
                  <a:srgbClr val="000000"/>
                </a:solidFill>
              </a:rPr>
              <a:t>,</a:t>
            </a:r>
            <a:r>
              <a:rPr lang="en-US" sz="2400" dirty="0" smtClean="0">
                <a:solidFill>
                  <a:srgbClr val="C32D2E"/>
                </a:solidFill>
              </a:rPr>
              <a:t> M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rgbClr val="C32D2E"/>
                </a:solidFill>
              </a:rPr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           </a:t>
            </a:r>
            <a:r>
              <a:rPr lang="en-US" sz="2400" dirty="0" smtClean="0"/>
              <a:t>knows </a:t>
            </a:r>
            <a:r>
              <a:rPr lang="en-US" sz="2400" dirty="0" smtClean="0">
                <a:solidFill>
                  <a:srgbClr val="C32D2E"/>
                </a:solidFill>
              </a:rPr>
              <a:t>k</a:t>
            </a:r>
            <a:r>
              <a:rPr lang="en-US" sz="2400" baseline="-25000" dirty="0" smtClean="0">
                <a:solidFill>
                  <a:srgbClr val="C32D2E"/>
                </a:solidFill>
              </a:rPr>
              <a:t>m</a:t>
            </a:r>
            <a:r>
              <a:rPr lang="en-US" sz="2400" dirty="0" smtClean="0">
                <a:solidFill>
                  <a:srgbClr val="000000"/>
                </a:solidFill>
              </a:rPr>
              <a:t>, the number of nodes reachable from </a:t>
            </a:r>
            <a:r>
              <a:rPr lang="en-US" sz="2400" dirty="0" smtClean="0">
                <a:solidFill>
                  <a:srgbClr val="C32D2E"/>
                </a:solidFill>
              </a:rPr>
              <a:t>s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  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(2)  </a:t>
            </a:r>
            <a:r>
              <a:rPr lang="en-US" sz="2400" dirty="0" smtClean="0">
                <a:solidFill>
                  <a:schemeClr val="accent3"/>
                </a:solidFill>
              </a:rPr>
              <a:t>v</a:t>
            </a:r>
            <a:r>
              <a:rPr lang="en-US" sz="2400" dirty="0" smtClean="0">
                <a:solidFill>
                  <a:srgbClr val="000000"/>
                </a:solidFill>
              </a:rPr>
              <a:t> then convinces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 smtClean="0">
                <a:solidFill>
                  <a:srgbClr val="000000"/>
                </a:solidFill>
              </a:rPr>
              <a:t> (which already knows </a:t>
            </a:r>
            <a:r>
              <a:rPr lang="en-US" sz="2400" dirty="0" smtClean="0">
                <a:solidFill>
                  <a:srgbClr val="C32D2E"/>
                </a:solidFill>
              </a:rPr>
              <a:t>k</a:t>
            </a:r>
            <a:r>
              <a:rPr lang="en-US" sz="2400" baseline="-25000" dirty="0" smtClean="0">
                <a:solidFill>
                  <a:srgbClr val="C32D2E"/>
                </a:solidFill>
              </a:rPr>
              <a:t>m</a:t>
            </a:r>
            <a:r>
              <a:rPr lang="en-US" sz="2400" dirty="0" smtClean="0">
                <a:solidFill>
                  <a:srgbClr val="000000"/>
                </a:solidFill>
              </a:rPr>
              <a:t>) that </a:t>
            </a:r>
            <a:r>
              <a:rPr lang="en-US" sz="2400" dirty="0" smtClean="0">
                <a:solidFill>
                  <a:srgbClr val="C32D2E"/>
                </a:solidFill>
              </a:rPr>
              <a:t>t</a:t>
            </a:r>
            <a:r>
              <a:rPr lang="en-US" sz="2400" dirty="0" smtClean="0">
                <a:solidFill>
                  <a:srgbClr val="000000"/>
                </a:solidFill>
              </a:rPr>
              <a:t> is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            not one of the </a:t>
            </a:r>
            <a:r>
              <a:rPr lang="en-US" sz="2400" dirty="0" smtClean="0">
                <a:solidFill>
                  <a:srgbClr val="C32D2E"/>
                </a:solidFill>
              </a:rPr>
              <a:t>k</a:t>
            </a:r>
            <a:r>
              <a:rPr lang="en-US" sz="2400" baseline="-25000" dirty="0" smtClean="0">
                <a:solidFill>
                  <a:srgbClr val="C32D2E"/>
                </a:solidFill>
              </a:rPr>
              <a:t>m</a:t>
            </a:r>
            <a:r>
              <a:rPr lang="en-US" sz="2400" dirty="0" smtClean="0">
                <a:solidFill>
                  <a:srgbClr val="C32D2E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vertices reachable from </a:t>
            </a:r>
            <a:r>
              <a:rPr lang="en-US" sz="2400" dirty="0" smtClean="0">
                <a:solidFill>
                  <a:srgbClr val="C32D2E"/>
                </a:solidFill>
              </a:rPr>
              <a:t>s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2255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 under poly-time (Karp) reduction.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696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We’ll design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assuming that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>
                <a:solidFill>
                  <a:srgbClr val="000000"/>
                </a:solidFill>
              </a:rPr>
              <a:t> have already been constructed and </a:t>
            </a:r>
            <a:r>
              <a:rPr lang="en-US" sz="2800" dirty="0" smtClean="0">
                <a:solidFill>
                  <a:srgbClr val="C32D2E"/>
                </a:solidFill>
              </a:rPr>
              <a:t>M </a:t>
            </a:r>
            <a:r>
              <a:rPr lang="en-US" sz="2800" dirty="0" smtClean="0">
                <a:solidFill>
                  <a:srgbClr val="000000"/>
                </a:solidFill>
              </a:rPr>
              <a:t>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/>
              <a:t>. Let </a:t>
            </a:r>
            <a:r>
              <a:rPr lang="en-US" sz="2800" dirty="0">
                <a:solidFill>
                  <a:schemeClr val="accent3"/>
                </a:solidFill>
              </a:rPr>
              <a:t>r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…</a:t>
            </a:r>
            <a:r>
              <a:rPr lang="en-US" sz="2800" dirty="0" err="1">
                <a:solidFill>
                  <a:schemeClr val="accent3"/>
                </a:solidFill>
              </a:rPr>
              <a:t>r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be the nodes of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&lt; 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&lt; ….&lt;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Then,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8393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We’ll design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assuming that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>
                <a:solidFill>
                  <a:srgbClr val="000000"/>
                </a:solidFill>
              </a:rPr>
              <a:t> have already been constructed and </a:t>
            </a:r>
            <a:r>
              <a:rPr lang="en-US" sz="2800" dirty="0" smtClean="0">
                <a:solidFill>
                  <a:srgbClr val="C32D2E"/>
                </a:solidFill>
              </a:rPr>
              <a:t>M </a:t>
            </a:r>
            <a:r>
              <a:rPr lang="en-US" sz="2800" dirty="0" smtClean="0">
                <a:solidFill>
                  <a:srgbClr val="000000"/>
                </a:solidFill>
              </a:rPr>
              <a:t>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/>
              <a:t>. Let </a:t>
            </a:r>
            <a:r>
              <a:rPr lang="en-US" sz="2800" dirty="0">
                <a:solidFill>
                  <a:schemeClr val="accent3"/>
                </a:solidFill>
              </a:rPr>
              <a:t>r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…</a:t>
            </a:r>
            <a:r>
              <a:rPr lang="en-US" sz="2800" dirty="0" err="1">
                <a:solidFill>
                  <a:schemeClr val="accent3"/>
                </a:solidFill>
              </a:rPr>
              <a:t>r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be the nodes of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&lt; 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&lt; ….&lt;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Then,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3886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143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k</a:t>
            </a:r>
            <a:endParaRPr lang="en-US" dirty="0">
              <a:solidFill>
                <a:srgbClr val="C32D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600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5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914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866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3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294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r</a:t>
            </a:r>
            <a:r>
              <a:rPr lang="en-US" baseline="-25000" dirty="0" err="1" smtClean="0">
                <a:solidFill>
                  <a:srgbClr val="C32D2E"/>
                </a:solidFill>
              </a:rPr>
              <a:t>m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00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866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050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3886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6294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3914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>
                <a:solidFill>
                  <a:srgbClr val="C32D2E"/>
                </a:solidFill>
              </a:rPr>
              <a:t>r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m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29000" y="3302913"/>
            <a:ext cx="2057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looks like:</a:t>
            </a:r>
            <a:endParaRPr lang="en-US" sz="2200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914400" y="44958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09600" y="52578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claimed value of </a:t>
            </a:r>
            <a:r>
              <a:rPr lang="en-US" dirty="0" err="1" smtClean="0">
                <a:solidFill>
                  <a:schemeClr val="accent3"/>
                </a:solidFill>
              </a:rPr>
              <a:t>k</a:t>
            </a:r>
            <a:r>
              <a:rPr lang="en-US" baseline="-25000" dirty="0" err="1" smtClean="0">
                <a:solidFill>
                  <a:schemeClr val="accent3"/>
                </a:solidFill>
              </a:rPr>
              <a:t>i</a:t>
            </a:r>
            <a:r>
              <a:rPr lang="en-US" dirty="0" smtClean="0">
                <a:solidFill>
                  <a:schemeClr val="accent3"/>
                </a:solidFill>
              </a:rPr>
              <a:t>. O(log m)</a:t>
            </a:r>
            <a:r>
              <a:rPr lang="en-US" dirty="0" smtClean="0">
                <a:solidFill>
                  <a:srgbClr val="000000"/>
                </a:solidFill>
              </a:rPr>
              <a:t> bits required.</a:t>
            </a:r>
            <a:endParaRPr lang="en-US" baseline="-25000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0" y="3733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8" name="Left Brace 7"/>
          <p:cNvSpPr/>
          <p:nvPr/>
        </p:nvSpPr>
        <p:spPr>
          <a:xfrm rot="16200000">
            <a:off x="1943100" y="3771901"/>
            <a:ext cx="304800" cy="1904999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Brace 31"/>
          <p:cNvSpPr/>
          <p:nvPr/>
        </p:nvSpPr>
        <p:spPr>
          <a:xfrm rot="16200000">
            <a:off x="3771902" y="3848100"/>
            <a:ext cx="304800" cy="1752601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Left Brace 34"/>
          <p:cNvSpPr/>
          <p:nvPr/>
        </p:nvSpPr>
        <p:spPr>
          <a:xfrm rot="16200000">
            <a:off x="7429501" y="3771898"/>
            <a:ext cx="304800" cy="1905003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963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We’ll design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assuming that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>
                <a:solidFill>
                  <a:srgbClr val="000000"/>
                </a:solidFill>
              </a:rPr>
              <a:t> have already been constructed and </a:t>
            </a:r>
            <a:r>
              <a:rPr lang="en-US" sz="2800" dirty="0" smtClean="0">
                <a:solidFill>
                  <a:srgbClr val="C32D2E"/>
                </a:solidFill>
              </a:rPr>
              <a:t>M </a:t>
            </a:r>
            <a:r>
              <a:rPr lang="en-US" sz="2800" dirty="0" smtClean="0">
                <a:solidFill>
                  <a:srgbClr val="000000"/>
                </a:solidFill>
              </a:rPr>
              <a:t>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/>
              <a:t>. Let </a:t>
            </a:r>
            <a:r>
              <a:rPr lang="en-US" sz="2800" dirty="0">
                <a:solidFill>
                  <a:schemeClr val="accent3"/>
                </a:solidFill>
              </a:rPr>
              <a:t>r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…</a:t>
            </a:r>
            <a:r>
              <a:rPr lang="en-US" sz="2800" dirty="0" err="1">
                <a:solidFill>
                  <a:schemeClr val="accent3"/>
                </a:solidFill>
              </a:rPr>
              <a:t>r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be the nodes of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&lt; 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&lt; ….&lt;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Then,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3886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143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k</a:t>
            </a:r>
            <a:endParaRPr lang="en-US" dirty="0">
              <a:solidFill>
                <a:srgbClr val="C32D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600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5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914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866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3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294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r</a:t>
            </a:r>
            <a:r>
              <a:rPr lang="en-US" baseline="-25000" dirty="0" err="1" smtClean="0">
                <a:solidFill>
                  <a:srgbClr val="C32D2E"/>
                </a:solidFill>
              </a:rPr>
              <a:t>m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00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866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050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3886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6294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3914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>
                <a:solidFill>
                  <a:srgbClr val="C32D2E"/>
                </a:solidFill>
              </a:rPr>
              <a:t>r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m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29000" y="3302913"/>
            <a:ext cx="2057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looks like:</a:t>
            </a:r>
            <a:endParaRPr lang="en-US" sz="2200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1371600" y="44958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066800" y="52578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Index of a vertex.  </a:t>
            </a:r>
            <a:r>
              <a:rPr lang="en-US" dirty="0" smtClean="0">
                <a:solidFill>
                  <a:schemeClr val="accent3"/>
                </a:solidFill>
              </a:rPr>
              <a:t>O(log m)</a:t>
            </a:r>
            <a:r>
              <a:rPr lang="en-US" dirty="0" smtClean="0">
                <a:solidFill>
                  <a:srgbClr val="000000"/>
                </a:solidFill>
              </a:rPr>
              <a:t> bits required.</a:t>
            </a:r>
            <a:endParaRPr lang="en-US" baseline="-25000" dirty="0">
              <a:solidFill>
                <a:srgbClr val="0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0" y="3733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10239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We’ll design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assuming that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>
                <a:solidFill>
                  <a:srgbClr val="000000"/>
                </a:solidFill>
              </a:rPr>
              <a:t> have already been constructed and </a:t>
            </a:r>
            <a:r>
              <a:rPr lang="en-US" sz="2800" dirty="0" smtClean="0">
                <a:solidFill>
                  <a:srgbClr val="C32D2E"/>
                </a:solidFill>
              </a:rPr>
              <a:t>M </a:t>
            </a:r>
            <a:r>
              <a:rPr lang="en-US" sz="2800" dirty="0" smtClean="0">
                <a:solidFill>
                  <a:srgbClr val="000000"/>
                </a:solidFill>
              </a:rPr>
              <a:t>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/>
              <a:t>. Let </a:t>
            </a:r>
            <a:r>
              <a:rPr lang="en-US" sz="2800" dirty="0">
                <a:solidFill>
                  <a:schemeClr val="accent3"/>
                </a:solidFill>
              </a:rPr>
              <a:t>r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…</a:t>
            </a:r>
            <a:r>
              <a:rPr lang="en-US" sz="2800" dirty="0" err="1">
                <a:solidFill>
                  <a:schemeClr val="accent3"/>
                </a:solidFill>
              </a:rPr>
              <a:t>r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be the nodes of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&lt; 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&lt; ….&lt;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Then,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3886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143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k</a:t>
            </a:r>
            <a:endParaRPr lang="en-US" dirty="0">
              <a:solidFill>
                <a:srgbClr val="C32D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600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5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914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866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3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294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r</a:t>
            </a:r>
            <a:r>
              <a:rPr lang="en-US" baseline="-25000" dirty="0" err="1" smtClean="0">
                <a:solidFill>
                  <a:srgbClr val="C32D2E"/>
                </a:solidFill>
              </a:rPr>
              <a:t>m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00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866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050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3886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6294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3914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>
                <a:solidFill>
                  <a:srgbClr val="C32D2E"/>
                </a:solidFill>
              </a:rPr>
              <a:t>r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m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29000" y="3302913"/>
            <a:ext cx="2057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looks like:</a:t>
            </a:r>
            <a:endParaRPr lang="en-US" sz="2200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1752600" y="44958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447800" y="5257800"/>
            <a:ext cx="243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Indicator bit that indicates if </a:t>
            </a:r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 smtClean="0">
                <a:solidFill>
                  <a:srgbClr val="C32D2E"/>
                </a:solidFill>
              </a:rPr>
              <a:t> </a:t>
            </a:r>
            <a:r>
              <a:rPr lang="en-US" dirty="0" smtClean="0"/>
              <a:t>is reachable from </a:t>
            </a:r>
            <a:r>
              <a:rPr lang="en-US" dirty="0" smtClean="0">
                <a:solidFill>
                  <a:srgbClr val="C32D2E"/>
                </a:solidFill>
              </a:rPr>
              <a:t>s</a:t>
            </a:r>
            <a:r>
              <a:rPr lang="en-US" dirty="0" smtClean="0"/>
              <a:t> by a path of length </a:t>
            </a:r>
            <a:r>
              <a:rPr lang="en-US" dirty="0" smtClean="0">
                <a:solidFill>
                  <a:srgbClr val="C32D2E"/>
                </a:solidFill>
              </a:rPr>
              <a:t>≤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C32D2E"/>
                </a:solidFill>
              </a:rPr>
              <a:t>i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0" y="3733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85347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We’ll design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assuming that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>
                <a:solidFill>
                  <a:srgbClr val="000000"/>
                </a:solidFill>
              </a:rPr>
              <a:t> have already been constructed and </a:t>
            </a:r>
            <a:r>
              <a:rPr lang="en-US" sz="2800" dirty="0" smtClean="0">
                <a:solidFill>
                  <a:srgbClr val="C32D2E"/>
                </a:solidFill>
              </a:rPr>
              <a:t>M </a:t>
            </a:r>
            <a:r>
              <a:rPr lang="en-US" sz="2800" dirty="0" smtClean="0">
                <a:solidFill>
                  <a:srgbClr val="000000"/>
                </a:solidFill>
              </a:rPr>
              <a:t>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/>
              <a:t>. Let </a:t>
            </a:r>
            <a:r>
              <a:rPr lang="en-US" sz="2800" dirty="0">
                <a:solidFill>
                  <a:schemeClr val="accent3"/>
                </a:solidFill>
              </a:rPr>
              <a:t>r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…</a:t>
            </a:r>
            <a:r>
              <a:rPr lang="en-US" sz="2800" dirty="0" err="1">
                <a:solidFill>
                  <a:schemeClr val="accent3"/>
                </a:solidFill>
              </a:rPr>
              <a:t>r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be the nodes of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&lt; 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&lt; ….&lt;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Then,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3886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143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k</a:t>
            </a:r>
            <a:endParaRPr lang="en-US" dirty="0">
              <a:solidFill>
                <a:srgbClr val="C32D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600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5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914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866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3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294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r</a:t>
            </a:r>
            <a:r>
              <a:rPr lang="en-US" baseline="-25000" dirty="0" err="1" smtClean="0">
                <a:solidFill>
                  <a:srgbClr val="C32D2E"/>
                </a:solidFill>
              </a:rPr>
              <a:t>m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00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866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050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3886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6294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3914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>
                <a:solidFill>
                  <a:srgbClr val="C32D2E"/>
                </a:solidFill>
              </a:rPr>
              <a:t>r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m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29000" y="3302913"/>
            <a:ext cx="2057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looks like:</a:t>
            </a:r>
            <a:endParaRPr lang="en-US" sz="2200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2286000" y="44958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905000" y="5257800"/>
            <a:ext cx="259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indicator bit is </a:t>
            </a:r>
            <a:r>
              <a:rPr lang="en-US" dirty="0" smtClean="0">
                <a:solidFill>
                  <a:srgbClr val="C32D2E"/>
                </a:solidFill>
              </a:rPr>
              <a:t>1</a:t>
            </a:r>
            <a:r>
              <a:rPr lang="en-US" dirty="0" smtClean="0"/>
              <a:t> then give a path from </a:t>
            </a:r>
            <a:r>
              <a:rPr lang="en-US" dirty="0" smtClean="0">
                <a:solidFill>
                  <a:srgbClr val="C32D2E"/>
                </a:solidFill>
              </a:rPr>
              <a:t>s</a:t>
            </a:r>
            <a:r>
              <a:rPr lang="en-US" dirty="0" smtClean="0"/>
              <a:t> to </a:t>
            </a:r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 smtClean="0">
                <a:solidFill>
                  <a:srgbClr val="C32D2E"/>
                </a:solidFill>
              </a:rPr>
              <a:t> </a:t>
            </a:r>
            <a:r>
              <a:rPr lang="en-US" dirty="0" smtClean="0"/>
              <a:t>of length </a:t>
            </a:r>
            <a:r>
              <a:rPr lang="en-US" dirty="0" smtClean="0">
                <a:solidFill>
                  <a:srgbClr val="C32D2E"/>
                </a:solidFill>
              </a:rPr>
              <a:t>≤ </a:t>
            </a:r>
            <a:r>
              <a:rPr lang="en-US" dirty="0" err="1" smtClean="0">
                <a:solidFill>
                  <a:srgbClr val="C32D2E"/>
                </a:solidFill>
              </a:rPr>
              <a:t>i</a:t>
            </a:r>
            <a:r>
              <a:rPr lang="en-US" dirty="0" smtClean="0"/>
              <a:t>.  </a:t>
            </a:r>
            <a:r>
              <a:rPr lang="en-US" dirty="0" smtClean="0">
                <a:solidFill>
                  <a:schemeClr val="accent3"/>
                </a:solidFill>
              </a:rPr>
              <a:t>O(m log m)</a:t>
            </a:r>
            <a:r>
              <a:rPr lang="en-US" dirty="0" smtClean="0"/>
              <a:t> bits required for this.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0" y="3733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66086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We’ll design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assuming that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>
                <a:solidFill>
                  <a:srgbClr val="000000"/>
                </a:solidFill>
              </a:rPr>
              <a:t> have already been constructed and </a:t>
            </a:r>
            <a:r>
              <a:rPr lang="en-US" sz="2800" dirty="0" smtClean="0">
                <a:solidFill>
                  <a:srgbClr val="C32D2E"/>
                </a:solidFill>
              </a:rPr>
              <a:t>M </a:t>
            </a:r>
            <a:r>
              <a:rPr lang="en-US" sz="2800" dirty="0" smtClean="0">
                <a:solidFill>
                  <a:srgbClr val="000000"/>
                </a:solidFill>
              </a:rPr>
              <a:t>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/>
              <a:t>. Let </a:t>
            </a:r>
            <a:r>
              <a:rPr lang="en-US" sz="2800" dirty="0">
                <a:solidFill>
                  <a:schemeClr val="accent3"/>
                </a:solidFill>
              </a:rPr>
              <a:t>r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…</a:t>
            </a:r>
            <a:r>
              <a:rPr lang="en-US" sz="2800" dirty="0" err="1">
                <a:solidFill>
                  <a:schemeClr val="accent3"/>
                </a:solidFill>
              </a:rPr>
              <a:t>r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be the nodes of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&lt; 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&lt; ….&lt;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Then,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3886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143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k</a:t>
            </a:r>
            <a:endParaRPr lang="en-US" dirty="0">
              <a:solidFill>
                <a:srgbClr val="C32D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600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5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914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866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3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294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r</a:t>
            </a:r>
            <a:r>
              <a:rPr lang="en-US" baseline="-25000" dirty="0" err="1" smtClean="0">
                <a:solidFill>
                  <a:srgbClr val="C32D2E"/>
                </a:solidFill>
              </a:rPr>
              <a:t>m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00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866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050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3886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6294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3914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>
                <a:solidFill>
                  <a:srgbClr val="C32D2E"/>
                </a:solidFill>
              </a:rPr>
              <a:t>r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m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29000" y="3302913"/>
            <a:ext cx="2057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looks like:</a:t>
            </a:r>
            <a:endParaRPr lang="en-US" sz="2200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4191000" y="44958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886200" y="5257800"/>
            <a:ext cx="274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indicator bit is </a:t>
            </a:r>
            <a:r>
              <a:rPr lang="en-US" dirty="0">
                <a:solidFill>
                  <a:srgbClr val="C32D2E"/>
                </a:solidFill>
              </a:rPr>
              <a:t>0</a:t>
            </a:r>
            <a:r>
              <a:rPr lang="en-US" dirty="0" smtClean="0"/>
              <a:t> then give a certificate for absence of paths from </a:t>
            </a:r>
            <a:r>
              <a:rPr lang="en-US" dirty="0" smtClean="0">
                <a:solidFill>
                  <a:srgbClr val="C32D2E"/>
                </a:solidFill>
              </a:rPr>
              <a:t>s</a:t>
            </a:r>
            <a:r>
              <a:rPr lang="en-US" dirty="0" smtClean="0"/>
              <a:t> to </a:t>
            </a:r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>
                <a:solidFill>
                  <a:srgbClr val="C32D2E"/>
                </a:solidFill>
              </a:rPr>
              <a:t> </a:t>
            </a:r>
            <a:r>
              <a:rPr lang="en-US" dirty="0" smtClean="0"/>
              <a:t>of length </a:t>
            </a:r>
            <a:r>
              <a:rPr lang="en-US" dirty="0" smtClean="0">
                <a:solidFill>
                  <a:srgbClr val="C32D2E"/>
                </a:solidFill>
              </a:rPr>
              <a:t>≤ </a:t>
            </a:r>
            <a:r>
              <a:rPr lang="en-US" dirty="0" err="1" smtClean="0">
                <a:solidFill>
                  <a:srgbClr val="C32D2E"/>
                </a:solidFill>
              </a:rPr>
              <a:t>i</a:t>
            </a:r>
            <a:r>
              <a:rPr lang="en-US" dirty="0" smtClean="0"/>
              <a:t>. 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(how?)</a:t>
            </a:r>
            <a:endParaRPr lang="en-US" baseline="-25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0" y="3733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56225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We’ll design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assuming that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>
                <a:solidFill>
                  <a:srgbClr val="000000"/>
                </a:solidFill>
              </a:rPr>
              <a:t> have already been constructed and </a:t>
            </a:r>
            <a:r>
              <a:rPr lang="en-US" sz="2800" dirty="0" smtClean="0">
                <a:solidFill>
                  <a:srgbClr val="C32D2E"/>
                </a:solidFill>
              </a:rPr>
              <a:t>M </a:t>
            </a:r>
            <a:r>
              <a:rPr lang="en-US" sz="2800" dirty="0" smtClean="0">
                <a:solidFill>
                  <a:srgbClr val="000000"/>
                </a:solidFill>
              </a:rPr>
              <a:t>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/>
              <a:t>. Let </a:t>
            </a:r>
            <a:r>
              <a:rPr lang="en-US" sz="2800" dirty="0">
                <a:solidFill>
                  <a:schemeClr val="accent3"/>
                </a:solidFill>
              </a:rPr>
              <a:t>r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…</a:t>
            </a:r>
            <a:r>
              <a:rPr lang="en-US" sz="2800" dirty="0" err="1">
                <a:solidFill>
                  <a:schemeClr val="accent3"/>
                </a:solidFill>
              </a:rPr>
              <a:t>r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be the nodes of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&lt; 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&lt; ….&lt;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Then,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3886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143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k</a:t>
            </a:r>
            <a:endParaRPr lang="en-US" dirty="0">
              <a:solidFill>
                <a:srgbClr val="C32D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600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5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914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866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3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294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r</a:t>
            </a:r>
            <a:r>
              <a:rPr lang="en-US" baseline="-25000" dirty="0" err="1" smtClean="0">
                <a:solidFill>
                  <a:srgbClr val="C32D2E"/>
                </a:solidFill>
              </a:rPr>
              <a:t>m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00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866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050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3886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6294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3914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>
                <a:solidFill>
                  <a:srgbClr val="C32D2E"/>
                </a:solidFill>
              </a:rPr>
              <a:t>r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m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29000" y="3302913"/>
            <a:ext cx="2057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looks like:</a:t>
            </a:r>
            <a:endParaRPr lang="en-US" sz="2200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4191000" y="44958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886200" y="5257800"/>
            <a:ext cx="274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indicator bit is </a:t>
            </a:r>
            <a:r>
              <a:rPr lang="en-US" dirty="0">
                <a:solidFill>
                  <a:srgbClr val="C32D2E"/>
                </a:solidFill>
              </a:rPr>
              <a:t>0</a:t>
            </a:r>
            <a:r>
              <a:rPr lang="en-US" dirty="0" smtClean="0"/>
              <a:t> then give a certificate for absence of paths from </a:t>
            </a:r>
            <a:r>
              <a:rPr lang="en-US" dirty="0" smtClean="0">
                <a:solidFill>
                  <a:srgbClr val="C32D2E"/>
                </a:solidFill>
              </a:rPr>
              <a:t>s</a:t>
            </a:r>
            <a:r>
              <a:rPr lang="en-US" dirty="0" smtClean="0"/>
              <a:t> to </a:t>
            </a:r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>
                <a:solidFill>
                  <a:srgbClr val="C32D2E"/>
                </a:solidFill>
              </a:rPr>
              <a:t> </a:t>
            </a:r>
            <a:r>
              <a:rPr lang="en-US" dirty="0" smtClean="0"/>
              <a:t>of length </a:t>
            </a:r>
            <a:r>
              <a:rPr lang="en-US" dirty="0" smtClean="0">
                <a:solidFill>
                  <a:srgbClr val="C32D2E"/>
                </a:solidFill>
              </a:rPr>
              <a:t>≤ </a:t>
            </a:r>
            <a:r>
              <a:rPr lang="en-US" dirty="0" err="1" smtClean="0">
                <a:solidFill>
                  <a:srgbClr val="C32D2E"/>
                </a:solidFill>
              </a:rPr>
              <a:t>i</a:t>
            </a:r>
            <a:r>
              <a:rPr lang="en-US" dirty="0" smtClean="0"/>
              <a:t>. 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(how?)</a:t>
            </a:r>
            <a:endParaRPr lang="en-US" baseline="-25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0" y="3733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5105400" y="2438400"/>
            <a:ext cx="1981200" cy="457200"/>
          </a:xfrm>
          <a:prstGeom prst="rect">
            <a:avLst/>
          </a:prstGeom>
          <a:solidFill>
            <a:schemeClr val="tx1">
              <a:alpha val="0"/>
            </a:schemeClr>
          </a:solidFill>
          <a:ln>
            <a:solidFill>
              <a:schemeClr val="tx1"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139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We’ll design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assuming that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>
                <a:solidFill>
                  <a:srgbClr val="000000"/>
                </a:solidFill>
              </a:rPr>
              <a:t> have already been constructed and </a:t>
            </a:r>
            <a:r>
              <a:rPr lang="en-US" sz="2800" dirty="0" smtClean="0">
                <a:solidFill>
                  <a:srgbClr val="C32D2E"/>
                </a:solidFill>
              </a:rPr>
              <a:t>M </a:t>
            </a:r>
            <a:r>
              <a:rPr lang="en-US" sz="2800" dirty="0" smtClean="0">
                <a:solidFill>
                  <a:srgbClr val="000000"/>
                </a:solidFill>
              </a:rPr>
              <a:t>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/>
              <a:t>. Let </a:t>
            </a:r>
            <a:r>
              <a:rPr lang="en-US" sz="2800" dirty="0">
                <a:solidFill>
                  <a:schemeClr val="accent3"/>
                </a:solidFill>
              </a:rPr>
              <a:t>r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…</a:t>
            </a:r>
            <a:r>
              <a:rPr lang="en-US" sz="2800" dirty="0" err="1">
                <a:solidFill>
                  <a:schemeClr val="accent3"/>
                </a:solidFill>
              </a:rPr>
              <a:t>r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be the nodes of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&lt; 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&lt; ….&lt;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Then,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3886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143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k</a:t>
            </a:r>
            <a:endParaRPr lang="en-US" dirty="0">
              <a:solidFill>
                <a:srgbClr val="C32D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600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5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914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866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3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294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r</a:t>
            </a:r>
            <a:r>
              <a:rPr lang="en-US" baseline="-25000" dirty="0" err="1" smtClean="0">
                <a:solidFill>
                  <a:srgbClr val="C32D2E"/>
                </a:solidFill>
              </a:rPr>
              <a:t>m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00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866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050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3886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6294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3914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>
                <a:solidFill>
                  <a:srgbClr val="C32D2E"/>
                </a:solidFill>
              </a:rPr>
              <a:t>r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m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29000" y="3302913"/>
            <a:ext cx="2057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looks like:</a:t>
            </a:r>
            <a:endParaRPr lang="en-US" sz="2200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4191000" y="44958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886200" y="5257800"/>
            <a:ext cx="274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indicator bit is </a:t>
            </a:r>
            <a:r>
              <a:rPr lang="en-US" dirty="0">
                <a:solidFill>
                  <a:srgbClr val="C32D2E"/>
                </a:solidFill>
              </a:rPr>
              <a:t>0</a:t>
            </a:r>
            <a:r>
              <a:rPr lang="en-US" dirty="0" smtClean="0"/>
              <a:t> then give a certificate for absence of paths from </a:t>
            </a:r>
            <a:r>
              <a:rPr lang="en-US" dirty="0" smtClean="0">
                <a:solidFill>
                  <a:srgbClr val="C32D2E"/>
                </a:solidFill>
              </a:rPr>
              <a:t>s</a:t>
            </a:r>
            <a:r>
              <a:rPr lang="en-US" dirty="0" smtClean="0"/>
              <a:t> to </a:t>
            </a:r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>
                <a:solidFill>
                  <a:srgbClr val="C32D2E"/>
                </a:solidFill>
              </a:rPr>
              <a:t> </a:t>
            </a:r>
            <a:r>
              <a:rPr lang="en-US" dirty="0" smtClean="0"/>
              <a:t>of length </a:t>
            </a:r>
            <a:r>
              <a:rPr lang="en-US" dirty="0" smtClean="0">
                <a:solidFill>
                  <a:srgbClr val="C32D2E"/>
                </a:solidFill>
              </a:rPr>
              <a:t>≤ </a:t>
            </a:r>
            <a:r>
              <a:rPr lang="en-US" dirty="0" err="1" smtClean="0">
                <a:solidFill>
                  <a:srgbClr val="C32D2E"/>
                </a:solidFill>
              </a:rPr>
              <a:t>i</a:t>
            </a:r>
            <a:r>
              <a:rPr lang="en-US" dirty="0" smtClean="0"/>
              <a:t>. 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(how?)</a:t>
            </a:r>
            <a:endParaRPr lang="en-US" baseline="-25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ight Brace 4"/>
          <p:cNvSpPr/>
          <p:nvPr/>
        </p:nvSpPr>
        <p:spPr>
          <a:xfrm>
            <a:off x="6553200" y="5334000"/>
            <a:ext cx="381000" cy="11430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086600" y="5385137"/>
            <a:ext cx="1752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If such certificates can be given using </a:t>
            </a:r>
            <a:r>
              <a:rPr lang="en-US" sz="1500" dirty="0" smtClean="0">
                <a:solidFill>
                  <a:srgbClr val="C32D2E"/>
                </a:solidFill>
              </a:rPr>
              <a:t>poly(m)</a:t>
            </a:r>
            <a:r>
              <a:rPr lang="en-US" sz="1500" dirty="0" smtClean="0"/>
              <a:t> bits then    </a:t>
            </a:r>
            <a:r>
              <a:rPr lang="en-US" sz="1500" dirty="0" smtClean="0">
                <a:solidFill>
                  <a:srgbClr val="C32D2E"/>
                </a:solidFill>
              </a:rPr>
              <a:t>|</a:t>
            </a:r>
            <a:r>
              <a:rPr lang="en-US" sz="1500" dirty="0" err="1" smtClean="0">
                <a:solidFill>
                  <a:srgbClr val="C32D2E"/>
                </a:solidFill>
              </a:rPr>
              <a:t>u</a:t>
            </a:r>
            <a:r>
              <a:rPr lang="en-US" sz="15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1500" dirty="0" smtClean="0">
                <a:solidFill>
                  <a:srgbClr val="C32D2E"/>
                </a:solidFill>
              </a:rPr>
              <a:t>| = poly(m)</a:t>
            </a:r>
            <a:endParaRPr lang="en-US" sz="1500" dirty="0">
              <a:solidFill>
                <a:srgbClr val="C32D2E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0" y="3733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98814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We’ll design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assuming that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>
                <a:solidFill>
                  <a:srgbClr val="000000"/>
                </a:solidFill>
              </a:rPr>
              <a:t> have already been constructed and </a:t>
            </a:r>
            <a:r>
              <a:rPr lang="en-US" sz="2800" dirty="0" smtClean="0">
                <a:solidFill>
                  <a:srgbClr val="C32D2E"/>
                </a:solidFill>
              </a:rPr>
              <a:t>M </a:t>
            </a:r>
            <a:r>
              <a:rPr lang="en-US" sz="2800" dirty="0" smtClean="0">
                <a:solidFill>
                  <a:srgbClr val="000000"/>
                </a:solidFill>
              </a:rPr>
              <a:t>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/>
              <a:t>. Let </a:t>
            </a:r>
            <a:r>
              <a:rPr lang="en-US" sz="2800" dirty="0">
                <a:solidFill>
                  <a:schemeClr val="accent3"/>
                </a:solidFill>
              </a:rPr>
              <a:t>r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…</a:t>
            </a:r>
            <a:r>
              <a:rPr lang="en-US" sz="2800" dirty="0" err="1">
                <a:solidFill>
                  <a:schemeClr val="accent3"/>
                </a:solidFill>
              </a:rPr>
              <a:t>r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be the nodes of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&lt; 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&lt; ….&lt;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Then,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While reading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work tape remembers the following info: </a:t>
            </a:r>
            <a:r>
              <a:rPr lang="en-US" sz="2200" dirty="0" smtClean="0"/>
              <a:t> 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200" dirty="0"/>
              <a:t> </a:t>
            </a:r>
            <a:r>
              <a:rPr lang="en-US" sz="2200" dirty="0" smtClean="0"/>
              <a:t>                      1. </a:t>
            </a:r>
            <a:r>
              <a:rPr lang="en-US" sz="2200" dirty="0" smtClean="0">
                <a:solidFill>
                  <a:srgbClr val="C32D2E"/>
                </a:solidFill>
              </a:rPr>
              <a:t>k</a:t>
            </a:r>
            <a:r>
              <a:rPr lang="en-US" sz="2200" baseline="-25000" dirty="0" smtClean="0">
                <a:solidFill>
                  <a:srgbClr val="C32D2E"/>
                </a:solidFill>
              </a:rPr>
              <a:t>i-1</a:t>
            </a:r>
            <a:r>
              <a:rPr lang="en-US" sz="2200" dirty="0" smtClean="0"/>
              <a:t> and </a:t>
            </a:r>
            <a:r>
              <a:rPr lang="en-US" sz="2200" dirty="0" smtClean="0">
                <a:solidFill>
                  <a:srgbClr val="C32D2E"/>
                </a:solidFill>
              </a:rPr>
              <a:t>k</a:t>
            </a:r>
            <a:r>
              <a:rPr lang="en-US" sz="2200" dirty="0" smtClean="0"/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200" dirty="0"/>
              <a:t> </a:t>
            </a:r>
            <a:r>
              <a:rPr lang="en-US" sz="2200" dirty="0" smtClean="0"/>
              <a:t>                      2. the last read index of a vertex </a:t>
            </a:r>
            <a:r>
              <a:rPr lang="en-US" sz="2200" dirty="0" err="1" smtClean="0">
                <a:solidFill>
                  <a:srgbClr val="C32D2E"/>
                </a:solidFill>
              </a:rPr>
              <a:t>r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j</a:t>
            </a:r>
            <a:endParaRPr lang="en-US" sz="2200" dirty="0" smtClean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3886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143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k</a:t>
            </a:r>
            <a:endParaRPr lang="en-US" dirty="0">
              <a:solidFill>
                <a:srgbClr val="C32D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600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5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914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866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3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294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r</a:t>
            </a:r>
            <a:r>
              <a:rPr lang="en-US" baseline="-25000" dirty="0" err="1" smtClean="0">
                <a:solidFill>
                  <a:srgbClr val="C32D2E"/>
                </a:solidFill>
              </a:rPr>
              <a:t>m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00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866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050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3886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6294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3914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>
                <a:solidFill>
                  <a:srgbClr val="C32D2E"/>
                </a:solidFill>
              </a:rPr>
              <a:t>r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m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29000" y="3302913"/>
            <a:ext cx="2057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looks like:</a:t>
            </a:r>
            <a:endParaRPr lang="en-US" sz="2200" dirty="0"/>
          </a:p>
        </p:txBody>
      </p:sp>
      <p:sp>
        <p:nvSpPr>
          <p:cNvPr id="32" name="TextBox 31"/>
          <p:cNvSpPr txBox="1"/>
          <p:nvPr/>
        </p:nvSpPr>
        <p:spPr>
          <a:xfrm>
            <a:off x="5334000" y="3733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38299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We’ll design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assuming that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>
                <a:solidFill>
                  <a:srgbClr val="000000"/>
                </a:solidFill>
              </a:rPr>
              <a:t> have already been constructed and </a:t>
            </a:r>
            <a:r>
              <a:rPr lang="en-US" sz="2800" dirty="0" smtClean="0">
                <a:solidFill>
                  <a:srgbClr val="C32D2E"/>
                </a:solidFill>
              </a:rPr>
              <a:t>M </a:t>
            </a:r>
            <a:r>
              <a:rPr lang="en-US" sz="2800" dirty="0" smtClean="0">
                <a:solidFill>
                  <a:srgbClr val="000000"/>
                </a:solidFill>
              </a:rPr>
              <a:t>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/>
              <a:t>. Let </a:t>
            </a:r>
            <a:r>
              <a:rPr lang="en-US" sz="2800" dirty="0">
                <a:solidFill>
                  <a:schemeClr val="accent3"/>
                </a:solidFill>
              </a:rPr>
              <a:t>r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…</a:t>
            </a:r>
            <a:r>
              <a:rPr lang="en-US" sz="2800" dirty="0" err="1">
                <a:solidFill>
                  <a:schemeClr val="accent3"/>
                </a:solidFill>
              </a:rPr>
              <a:t>r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be the nodes of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&lt; 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&lt; ….&lt;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Then,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While reading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work tape remembers the following info: </a:t>
            </a:r>
            <a:r>
              <a:rPr lang="en-US" sz="2200" dirty="0" smtClean="0"/>
              <a:t> 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200" dirty="0"/>
              <a:t> </a:t>
            </a:r>
            <a:r>
              <a:rPr lang="en-US" sz="2200" dirty="0" smtClean="0"/>
              <a:t>                      1. </a:t>
            </a:r>
            <a:r>
              <a:rPr lang="en-US" sz="2200" dirty="0" smtClean="0">
                <a:solidFill>
                  <a:srgbClr val="C32D2E"/>
                </a:solidFill>
              </a:rPr>
              <a:t>k</a:t>
            </a:r>
            <a:r>
              <a:rPr lang="en-US" sz="2200" baseline="-25000" dirty="0" smtClean="0">
                <a:solidFill>
                  <a:srgbClr val="C32D2E"/>
                </a:solidFill>
              </a:rPr>
              <a:t>i-1</a:t>
            </a:r>
            <a:r>
              <a:rPr lang="en-US" sz="2200" dirty="0" smtClean="0"/>
              <a:t> and </a:t>
            </a:r>
            <a:r>
              <a:rPr lang="en-US" sz="2200" dirty="0" smtClean="0">
                <a:solidFill>
                  <a:srgbClr val="C32D2E"/>
                </a:solidFill>
              </a:rPr>
              <a:t>k</a:t>
            </a:r>
            <a:r>
              <a:rPr lang="en-US" sz="2200" dirty="0" smtClean="0"/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200" dirty="0"/>
              <a:t> </a:t>
            </a:r>
            <a:r>
              <a:rPr lang="en-US" sz="2200" dirty="0" smtClean="0"/>
              <a:t>                      2. the last read index of a vertex </a:t>
            </a:r>
            <a:r>
              <a:rPr lang="en-US" sz="2200" dirty="0" err="1" smtClean="0">
                <a:solidFill>
                  <a:srgbClr val="C32D2E"/>
                </a:solidFill>
              </a:rPr>
              <a:t>r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j</a:t>
            </a:r>
            <a:endParaRPr lang="en-US" sz="2200" dirty="0" smtClean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3886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143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k</a:t>
            </a:r>
            <a:endParaRPr lang="en-US" dirty="0">
              <a:solidFill>
                <a:srgbClr val="C32D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600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5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914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866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3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294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r</a:t>
            </a:r>
            <a:r>
              <a:rPr lang="en-US" baseline="-25000" dirty="0" err="1" smtClean="0">
                <a:solidFill>
                  <a:srgbClr val="C32D2E"/>
                </a:solidFill>
              </a:rPr>
              <a:t>m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00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866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050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3886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6294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3914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>
                <a:solidFill>
                  <a:srgbClr val="C32D2E"/>
                </a:solidFill>
              </a:rPr>
              <a:t>r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m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29000" y="3302913"/>
            <a:ext cx="2057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looks like:</a:t>
            </a:r>
            <a:endParaRPr lang="en-US" sz="2200" dirty="0"/>
          </a:p>
        </p:txBody>
      </p:sp>
      <p:sp>
        <p:nvSpPr>
          <p:cNvPr id="32" name="TextBox 31"/>
          <p:cNvSpPr txBox="1"/>
          <p:nvPr/>
        </p:nvSpPr>
        <p:spPr>
          <a:xfrm>
            <a:off x="5334000" y="3733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191000" y="6019800"/>
            <a:ext cx="6096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800600" y="5355848"/>
            <a:ext cx="3962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/>
              <a:t>The moment </a:t>
            </a:r>
            <a:r>
              <a:rPr lang="en-US" sz="1300" dirty="0" smtClean="0">
                <a:solidFill>
                  <a:srgbClr val="C32D2E"/>
                </a:solidFill>
              </a:rPr>
              <a:t>M</a:t>
            </a:r>
            <a:r>
              <a:rPr lang="en-US" sz="1300" dirty="0" smtClean="0"/>
              <a:t> encounters a new vertex index </a:t>
            </a:r>
            <a:r>
              <a:rPr lang="en-US" sz="1300" dirty="0" smtClean="0">
                <a:solidFill>
                  <a:srgbClr val="C32D2E"/>
                </a:solidFill>
              </a:rPr>
              <a:t>r</a:t>
            </a:r>
            <a:r>
              <a:rPr lang="en-US" sz="1300" dirty="0" smtClean="0"/>
              <a:t>, it checks immediately if </a:t>
            </a:r>
            <a:r>
              <a:rPr lang="en-US" sz="1300" dirty="0" smtClean="0">
                <a:solidFill>
                  <a:srgbClr val="C32D2E"/>
                </a:solidFill>
              </a:rPr>
              <a:t>r &gt; </a:t>
            </a:r>
            <a:r>
              <a:rPr lang="en-US" sz="1300" dirty="0" err="1" smtClean="0">
                <a:solidFill>
                  <a:srgbClr val="C32D2E"/>
                </a:solidFill>
              </a:rPr>
              <a:t>r</a:t>
            </a:r>
            <a:r>
              <a:rPr lang="en-US" sz="1300" baseline="-25000" dirty="0" err="1" smtClean="0">
                <a:solidFill>
                  <a:srgbClr val="C32D2E"/>
                </a:solidFill>
              </a:rPr>
              <a:t>j</a:t>
            </a:r>
            <a:r>
              <a:rPr lang="en-US" sz="1300" dirty="0" smtClean="0"/>
              <a:t>. This ensures that </a:t>
            </a:r>
            <a:r>
              <a:rPr lang="en-US" sz="1300" dirty="0" smtClean="0">
                <a:solidFill>
                  <a:srgbClr val="C32D2E"/>
                </a:solidFill>
              </a:rPr>
              <a:t>M</a:t>
            </a:r>
            <a:r>
              <a:rPr lang="en-US" sz="1300" dirty="0" smtClean="0"/>
              <a:t> is not fooled by repeating info about the same vertex in </a:t>
            </a:r>
            <a:r>
              <a:rPr lang="en-US" sz="1300" dirty="0" err="1" smtClean="0">
                <a:solidFill>
                  <a:schemeClr val="accent3"/>
                </a:solidFill>
              </a:rPr>
              <a:t>u</a:t>
            </a:r>
            <a:r>
              <a:rPr lang="en-US" sz="1300" baseline="-25000" dirty="0" err="1" smtClean="0">
                <a:solidFill>
                  <a:schemeClr val="accent3"/>
                </a:solidFill>
              </a:rPr>
              <a:t>i</a:t>
            </a:r>
            <a:r>
              <a:rPr lang="en-US" sz="1300" dirty="0" smtClean="0"/>
              <a:t>.</a:t>
            </a:r>
            <a:endParaRPr lang="en-US" sz="1300" baseline="-25000" dirty="0"/>
          </a:p>
        </p:txBody>
      </p:sp>
    </p:spTree>
    <p:extLst>
      <p:ext uri="{BB962C8B-B14F-4D97-AF65-F5344CB8AC3E}">
        <p14:creationId xmlns:p14="http://schemas.microsoft.com/office/powerpoint/2010/main" val="3832290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NL-completeness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Recall again, to define completeness of a complexity class, we need an appropriate notion of a </a:t>
            </a:r>
            <a:r>
              <a:rPr lang="en-US" sz="2800" i="1" u="sng" dirty="0" smtClean="0"/>
              <a:t>reduction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What kind of reductions will be suitable is guided by </a:t>
            </a:r>
            <a:r>
              <a:rPr lang="en-US" sz="2800" i="1" u="sng" dirty="0" smtClean="0"/>
              <a:t>a complexity question</a:t>
            </a:r>
            <a:r>
              <a:rPr lang="en-US" sz="2800" dirty="0" smtClean="0"/>
              <a:t>, like a comparison between the complexity class under consideration &amp; another class.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Is </a:t>
            </a:r>
            <a:r>
              <a:rPr lang="en-US" sz="2800" dirty="0">
                <a:solidFill>
                  <a:srgbClr val="0000FF"/>
                </a:solidFill>
              </a:rPr>
              <a:t>L</a:t>
            </a:r>
            <a:r>
              <a:rPr lang="en-US" sz="2800" dirty="0" smtClean="0">
                <a:solidFill>
                  <a:srgbClr val="0000FF"/>
                </a:solidFill>
              </a:rPr>
              <a:t> = NL </a:t>
            </a:r>
            <a:r>
              <a:rPr lang="en-US" sz="2800" dirty="0" smtClean="0"/>
              <a:t>? …poly-time (Karp) reductions are much too powerful for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 need to define a suitable </a:t>
            </a:r>
            <a:r>
              <a:rPr lang="en-US" sz="2800" i="1" u="sng" dirty="0" smtClean="0"/>
              <a:t>‘log-space’</a:t>
            </a:r>
            <a:r>
              <a:rPr lang="en-US" sz="2800" dirty="0" smtClean="0"/>
              <a:t> reduction.</a:t>
            </a:r>
          </a:p>
        </p:txBody>
      </p:sp>
    </p:spTree>
    <p:extLst>
      <p:ext uri="{BB962C8B-B14F-4D97-AF65-F5344CB8AC3E}">
        <p14:creationId xmlns:p14="http://schemas.microsoft.com/office/powerpoint/2010/main" val="877716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We’ll design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assuming that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>
                <a:solidFill>
                  <a:srgbClr val="000000"/>
                </a:solidFill>
              </a:rPr>
              <a:t> have already been constructed and </a:t>
            </a:r>
            <a:r>
              <a:rPr lang="en-US" sz="2800" dirty="0" smtClean="0">
                <a:solidFill>
                  <a:srgbClr val="C32D2E"/>
                </a:solidFill>
              </a:rPr>
              <a:t>M </a:t>
            </a:r>
            <a:r>
              <a:rPr lang="en-US" sz="2800" dirty="0" smtClean="0">
                <a:solidFill>
                  <a:srgbClr val="000000"/>
                </a:solidFill>
              </a:rPr>
              <a:t>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/>
              <a:t>. Let </a:t>
            </a:r>
            <a:r>
              <a:rPr lang="en-US" sz="2800" dirty="0">
                <a:solidFill>
                  <a:schemeClr val="accent3"/>
                </a:solidFill>
              </a:rPr>
              <a:t>r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…</a:t>
            </a:r>
            <a:r>
              <a:rPr lang="en-US" sz="2800" dirty="0" err="1">
                <a:solidFill>
                  <a:schemeClr val="accent3"/>
                </a:solidFill>
              </a:rPr>
              <a:t>r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be the nodes of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&lt; 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&lt; ….&lt;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Then,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While reading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work tape remembers the following info: </a:t>
            </a:r>
            <a:r>
              <a:rPr lang="en-US" sz="2200" dirty="0" smtClean="0"/>
              <a:t> 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200" dirty="0"/>
              <a:t> </a:t>
            </a:r>
            <a:r>
              <a:rPr lang="en-US" sz="2200" dirty="0" smtClean="0"/>
              <a:t>                      1. </a:t>
            </a:r>
            <a:r>
              <a:rPr lang="en-US" sz="2200" dirty="0" smtClean="0">
                <a:solidFill>
                  <a:srgbClr val="C32D2E"/>
                </a:solidFill>
              </a:rPr>
              <a:t>k</a:t>
            </a:r>
            <a:r>
              <a:rPr lang="en-US" sz="2200" baseline="-25000" dirty="0" smtClean="0">
                <a:solidFill>
                  <a:srgbClr val="C32D2E"/>
                </a:solidFill>
              </a:rPr>
              <a:t>i-1</a:t>
            </a:r>
            <a:r>
              <a:rPr lang="en-US" sz="2200" dirty="0" smtClean="0"/>
              <a:t> and </a:t>
            </a:r>
            <a:r>
              <a:rPr lang="en-US" sz="2200" dirty="0" smtClean="0">
                <a:solidFill>
                  <a:srgbClr val="C32D2E"/>
                </a:solidFill>
              </a:rPr>
              <a:t>k</a:t>
            </a:r>
            <a:r>
              <a:rPr lang="en-US" sz="2200" dirty="0" smtClean="0"/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200" dirty="0"/>
              <a:t> </a:t>
            </a:r>
            <a:r>
              <a:rPr lang="en-US" sz="2200" dirty="0" smtClean="0"/>
              <a:t>                      2. the last read index of a vertex </a:t>
            </a:r>
            <a:r>
              <a:rPr lang="en-US" sz="2200" dirty="0" err="1" smtClean="0">
                <a:solidFill>
                  <a:srgbClr val="C32D2E"/>
                </a:solidFill>
              </a:rPr>
              <a:t>r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j</a:t>
            </a:r>
            <a:endParaRPr lang="en-US" sz="2200" dirty="0" smtClean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3886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143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k</a:t>
            </a:r>
            <a:endParaRPr lang="en-US" dirty="0">
              <a:solidFill>
                <a:srgbClr val="C32D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600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5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914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866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3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294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r</a:t>
            </a:r>
            <a:r>
              <a:rPr lang="en-US" baseline="-25000" dirty="0" err="1" smtClean="0">
                <a:solidFill>
                  <a:srgbClr val="C32D2E"/>
                </a:solidFill>
              </a:rPr>
              <a:t>m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00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866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050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3886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6294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3914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>
                <a:solidFill>
                  <a:srgbClr val="C32D2E"/>
                </a:solidFill>
              </a:rPr>
              <a:t>r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m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29000" y="3302913"/>
            <a:ext cx="2057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looks like:</a:t>
            </a:r>
            <a:endParaRPr lang="en-US" sz="2200" dirty="0"/>
          </a:p>
        </p:txBody>
      </p:sp>
      <p:sp>
        <p:nvSpPr>
          <p:cNvPr id="32" name="TextBox 31"/>
          <p:cNvSpPr txBox="1"/>
          <p:nvPr/>
        </p:nvSpPr>
        <p:spPr>
          <a:xfrm>
            <a:off x="5334000" y="3733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581400" y="5791200"/>
            <a:ext cx="1066800" cy="152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800600" y="5355848"/>
            <a:ext cx="4267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/>
              <a:t>While reading </a:t>
            </a:r>
            <a:r>
              <a:rPr lang="en-US" sz="1300" dirty="0" err="1" smtClean="0">
                <a:solidFill>
                  <a:srgbClr val="C32D2E"/>
                </a:solidFill>
              </a:rPr>
              <a:t>u</a:t>
            </a:r>
            <a:r>
              <a:rPr lang="en-US" sz="13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1300" dirty="0" smtClean="0"/>
              <a:t>, </a:t>
            </a:r>
            <a:r>
              <a:rPr lang="en-US" sz="1300" dirty="0" smtClean="0">
                <a:solidFill>
                  <a:srgbClr val="C32D2E"/>
                </a:solidFill>
              </a:rPr>
              <a:t>M</a:t>
            </a:r>
            <a:r>
              <a:rPr lang="en-US" sz="1300" dirty="0" smtClean="0"/>
              <a:t> keeps a count of the number of indicator bits that are </a:t>
            </a:r>
            <a:r>
              <a:rPr lang="en-US" sz="1300" dirty="0" smtClean="0">
                <a:solidFill>
                  <a:srgbClr val="C32D2E"/>
                </a:solidFill>
              </a:rPr>
              <a:t>1</a:t>
            </a:r>
            <a:r>
              <a:rPr lang="en-US" sz="1300" dirty="0" smtClean="0"/>
              <a:t> and finally checks if this number is </a:t>
            </a:r>
            <a:r>
              <a:rPr lang="en-US" sz="1300" dirty="0" smtClean="0">
                <a:solidFill>
                  <a:srgbClr val="C32D2E"/>
                </a:solidFill>
              </a:rPr>
              <a:t>k</a:t>
            </a:r>
            <a:r>
              <a:rPr lang="en-US" sz="1300" dirty="0" smtClean="0"/>
              <a:t>.</a:t>
            </a:r>
            <a:endParaRPr lang="en-US" sz="1300" baseline="-25000" dirty="0"/>
          </a:p>
        </p:txBody>
      </p:sp>
    </p:spTree>
    <p:extLst>
      <p:ext uri="{BB962C8B-B14F-4D97-AF65-F5344CB8AC3E}">
        <p14:creationId xmlns:p14="http://schemas.microsoft.com/office/powerpoint/2010/main" val="564612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We’ll design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assuming that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>
                <a:solidFill>
                  <a:srgbClr val="000000"/>
                </a:solidFill>
              </a:rPr>
              <a:t> have already been constructed and </a:t>
            </a:r>
            <a:r>
              <a:rPr lang="en-US" sz="2800" dirty="0" smtClean="0">
                <a:solidFill>
                  <a:srgbClr val="C32D2E"/>
                </a:solidFill>
              </a:rPr>
              <a:t>M </a:t>
            </a:r>
            <a:r>
              <a:rPr lang="en-US" sz="2800" dirty="0" smtClean="0">
                <a:solidFill>
                  <a:srgbClr val="000000"/>
                </a:solidFill>
              </a:rPr>
              <a:t>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/>
              <a:t>. Let </a:t>
            </a:r>
            <a:r>
              <a:rPr lang="en-US" sz="2800" dirty="0">
                <a:solidFill>
                  <a:schemeClr val="accent3"/>
                </a:solidFill>
              </a:rPr>
              <a:t>r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…</a:t>
            </a:r>
            <a:r>
              <a:rPr lang="en-US" sz="2800" dirty="0" err="1">
                <a:solidFill>
                  <a:schemeClr val="accent3"/>
                </a:solidFill>
              </a:rPr>
              <a:t>r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be the nodes of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&lt; 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&lt; ….&lt;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Then,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3886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143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k</a:t>
            </a:r>
            <a:endParaRPr lang="en-US" dirty="0">
              <a:solidFill>
                <a:srgbClr val="C32D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600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5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914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866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3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294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r</a:t>
            </a:r>
            <a:r>
              <a:rPr lang="en-US" baseline="-25000" dirty="0" err="1" smtClean="0">
                <a:solidFill>
                  <a:srgbClr val="C32D2E"/>
                </a:solidFill>
              </a:rPr>
              <a:t>m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00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866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050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3886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6294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3914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>
                <a:solidFill>
                  <a:srgbClr val="C32D2E"/>
                </a:solidFill>
              </a:rPr>
              <a:t>r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m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29000" y="3302913"/>
            <a:ext cx="2057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looks like:</a:t>
            </a:r>
            <a:endParaRPr lang="en-US" sz="2200" dirty="0"/>
          </a:p>
        </p:txBody>
      </p:sp>
      <p:sp>
        <p:nvSpPr>
          <p:cNvPr id="32" name="TextBox 31"/>
          <p:cNvSpPr txBox="1"/>
          <p:nvPr/>
        </p:nvSpPr>
        <p:spPr>
          <a:xfrm>
            <a:off x="5334000" y="3733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5" name="Left Brace 4"/>
          <p:cNvSpPr/>
          <p:nvPr/>
        </p:nvSpPr>
        <p:spPr>
          <a:xfrm rot="16200000">
            <a:off x="2324100" y="4152900"/>
            <a:ext cx="304800" cy="1142999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Left Brace 32"/>
          <p:cNvSpPr/>
          <p:nvPr/>
        </p:nvSpPr>
        <p:spPr>
          <a:xfrm rot="16200000">
            <a:off x="4152902" y="4229100"/>
            <a:ext cx="304800" cy="990601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600200" y="4876800"/>
            <a:ext cx="198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part of the certificate is easy to give and verify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191000" y="4876800"/>
            <a:ext cx="68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957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Recall,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 </a:t>
            </a:r>
            <a:r>
              <a:rPr lang="en-US" sz="2800" dirty="0" smtClean="0">
                <a:solidFill>
                  <a:srgbClr val="C32D2E"/>
                </a:solidFill>
              </a:rPr>
              <a:t>= k’ </a:t>
            </a:r>
            <a:r>
              <a:rPr lang="en-US" sz="2800" dirty="0" smtClean="0"/>
              <a:t>(say) while reading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. 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2743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3505200" y="2743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2743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0480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2819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2743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2743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2743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334000" y="2590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34" name="TextBox 33"/>
          <p:cNvSpPr txBox="1"/>
          <p:nvPr/>
        </p:nvSpPr>
        <p:spPr>
          <a:xfrm>
            <a:off x="1371600" y="2590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28194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endParaRPr lang="en-US" sz="2200" baseline="-25000" dirty="0">
              <a:solidFill>
                <a:srgbClr val="C32D2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28800" y="3886200"/>
            <a:ext cx="51816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2286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962400" y="3711714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5791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334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8288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q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286000" y="39579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i-1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q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791200" y="39579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i-1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 smtClean="0">
                <a:solidFill>
                  <a:srgbClr val="C32D2E"/>
                </a:solidFill>
              </a:rPr>
              <a:t>q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k</a:t>
            </a:r>
            <a:r>
              <a:rPr lang="en-US" sz="1200" baseline="-25000" dirty="0" smtClean="0">
                <a:solidFill>
                  <a:srgbClr val="C32D2E"/>
                </a:solidFill>
              </a:rPr>
              <a:t>’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4102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q</a:t>
            </a:r>
            <a:r>
              <a:rPr lang="en-US" baseline="-25000" dirty="0" err="1" smtClean="0">
                <a:solidFill>
                  <a:srgbClr val="C32D2E"/>
                </a:solidFill>
              </a:rPr>
              <a:t>k</a:t>
            </a:r>
            <a:r>
              <a:rPr lang="en-US" baseline="-25000" dirty="0" smtClean="0">
                <a:solidFill>
                  <a:srgbClr val="C32D2E"/>
                </a:solidFill>
              </a:rPr>
              <a:t>’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1752600" y="3352800"/>
            <a:ext cx="20574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4800600" y="3352800"/>
            <a:ext cx="22860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200400" y="4648200"/>
            <a:ext cx="3352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32D2E"/>
                </a:solidFill>
              </a:rPr>
              <a:t>q</a:t>
            </a:r>
            <a:r>
              <a:rPr lang="en-US" sz="2200" baseline="-25000" dirty="0" smtClean="0">
                <a:solidFill>
                  <a:srgbClr val="C32D2E"/>
                </a:solidFill>
              </a:rPr>
              <a:t>1</a:t>
            </a:r>
            <a:r>
              <a:rPr lang="en-US" sz="2200" dirty="0" smtClean="0">
                <a:solidFill>
                  <a:srgbClr val="C32D2E"/>
                </a:solidFill>
              </a:rPr>
              <a:t> &lt; q</a:t>
            </a:r>
            <a:r>
              <a:rPr lang="en-US" sz="2200" baseline="-25000" dirty="0" smtClean="0">
                <a:solidFill>
                  <a:srgbClr val="C32D2E"/>
                </a:solidFill>
              </a:rPr>
              <a:t>2</a:t>
            </a:r>
            <a:r>
              <a:rPr lang="en-US" sz="2200" dirty="0" smtClean="0">
                <a:solidFill>
                  <a:srgbClr val="C32D2E"/>
                </a:solidFill>
              </a:rPr>
              <a:t> &lt; … &lt; </a:t>
            </a:r>
            <a:r>
              <a:rPr lang="en-US" sz="2200" dirty="0" err="1" smtClean="0">
                <a:solidFill>
                  <a:srgbClr val="C32D2E"/>
                </a:solidFill>
              </a:rPr>
              <a:t>q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k</a:t>
            </a:r>
            <a:r>
              <a:rPr lang="en-US" sz="2200" baseline="-25000" dirty="0" smtClean="0">
                <a:solidFill>
                  <a:srgbClr val="C32D2E"/>
                </a:solidFill>
              </a:rPr>
              <a:t>’</a:t>
            </a:r>
            <a:endParaRPr lang="en-US" sz="2200" baseline="-250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733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Recall,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 </a:t>
            </a:r>
            <a:r>
              <a:rPr lang="en-US" sz="2800" dirty="0" smtClean="0">
                <a:solidFill>
                  <a:srgbClr val="C32D2E"/>
                </a:solidFill>
              </a:rPr>
              <a:t>= k’ </a:t>
            </a:r>
            <a:r>
              <a:rPr lang="en-US" sz="2800" dirty="0" smtClean="0"/>
              <a:t>(say) while reading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. 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2743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3505200" y="2743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2743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0480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2819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2743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2743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2743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334000" y="2590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34" name="TextBox 33"/>
          <p:cNvSpPr txBox="1"/>
          <p:nvPr/>
        </p:nvSpPr>
        <p:spPr>
          <a:xfrm>
            <a:off x="1371600" y="2590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28194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endParaRPr lang="en-US" sz="2200" baseline="-25000" dirty="0">
              <a:solidFill>
                <a:srgbClr val="C32D2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28800" y="3886200"/>
            <a:ext cx="51816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2286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962400" y="3711714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5791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334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8288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q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286000" y="39579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i-1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q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791200" y="39579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i-1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 smtClean="0">
                <a:solidFill>
                  <a:srgbClr val="C32D2E"/>
                </a:solidFill>
              </a:rPr>
              <a:t>q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k</a:t>
            </a:r>
            <a:r>
              <a:rPr lang="en-US" sz="1200" baseline="-25000" dirty="0" smtClean="0">
                <a:solidFill>
                  <a:srgbClr val="C32D2E"/>
                </a:solidFill>
              </a:rPr>
              <a:t>’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4102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q</a:t>
            </a:r>
            <a:r>
              <a:rPr lang="en-US" baseline="-25000" dirty="0" err="1" smtClean="0">
                <a:solidFill>
                  <a:srgbClr val="C32D2E"/>
                </a:solidFill>
              </a:rPr>
              <a:t>k</a:t>
            </a:r>
            <a:r>
              <a:rPr lang="en-US" baseline="-25000" dirty="0" smtClean="0">
                <a:solidFill>
                  <a:srgbClr val="C32D2E"/>
                </a:solidFill>
              </a:rPr>
              <a:t>’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1752600" y="3352800"/>
            <a:ext cx="20574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4800600" y="3352800"/>
            <a:ext cx="22860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200400" y="4648200"/>
            <a:ext cx="3352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32D2E"/>
                </a:solidFill>
              </a:rPr>
              <a:t>q</a:t>
            </a:r>
            <a:r>
              <a:rPr lang="en-US" sz="2200" baseline="-25000" dirty="0" smtClean="0">
                <a:solidFill>
                  <a:srgbClr val="C32D2E"/>
                </a:solidFill>
              </a:rPr>
              <a:t>1</a:t>
            </a:r>
            <a:r>
              <a:rPr lang="en-US" sz="2200" dirty="0" smtClean="0">
                <a:solidFill>
                  <a:srgbClr val="C32D2E"/>
                </a:solidFill>
              </a:rPr>
              <a:t> &lt; q</a:t>
            </a:r>
            <a:r>
              <a:rPr lang="en-US" sz="2200" baseline="-25000" dirty="0" smtClean="0">
                <a:solidFill>
                  <a:srgbClr val="C32D2E"/>
                </a:solidFill>
              </a:rPr>
              <a:t>2</a:t>
            </a:r>
            <a:r>
              <a:rPr lang="en-US" sz="2200" dirty="0" smtClean="0">
                <a:solidFill>
                  <a:srgbClr val="C32D2E"/>
                </a:solidFill>
              </a:rPr>
              <a:t> &lt; … &lt; </a:t>
            </a:r>
            <a:r>
              <a:rPr lang="en-US" sz="2200" dirty="0" err="1" smtClean="0">
                <a:solidFill>
                  <a:srgbClr val="C32D2E"/>
                </a:solidFill>
              </a:rPr>
              <a:t>q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k</a:t>
            </a:r>
            <a:r>
              <a:rPr lang="en-US" sz="2200" baseline="-25000" dirty="0" smtClean="0">
                <a:solidFill>
                  <a:srgbClr val="C32D2E"/>
                </a:solidFill>
              </a:rPr>
              <a:t>’</a:t>
            </a:r>
            <a:endParaRPr lang="en-US" sz="2200" baseline="-25000" dirty="0">
              <a:solidFill>
                <a:srgbClr val="C32D2E"/>
              </a:solidFill>
            </a:endParaRPr>
          </a:p>
        </p:txBody>
      </p:sp>
      <p:sp>
        <p:nvSpPr>
          <p:cNvPr id="29" name="Left Brace 28"/>
          <p:cNvSpPr/>
          <p:nvPr/>
        </p:nvSpPr>
        <p:spPr>
          <a:xfrm rot="16200000">
            <a:off x="6248402" y="4114799"/>
            <a:ext cx="304800" cy="1219201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5486400" y="48768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Easy to give and verify</a:t>
            </a:r>
            <a:endParaRPr lang="en-US" dirty="0"/>
          </a:p>
        </p:txBody>
      </p:sp>
      <p:sp>
        <p:nvSpPr>
          <p:cNvPr id="31" name="Left Brace 30"/>
          <p:cNvSpPr/>
          <p:nvPr/>
        </p:nvSpPr>
        <p:spPr>
          <a:xfrm rot="16200000">
            <a:off x="2743201" y="4114800"/>
            <a:ext cx="304800" cy="1219201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9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Recall,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 </a:t>
            </a:r>
            <a:r>
              <a:rPr lang="en-US" sz="2800" dirty="0" smtClean="0">
                <a:solidFill>
                  <a:srgbClr val="C32D2E"/>
                </a:solidFill>
              </a:rPr>
              <a:t>= k’ </a:t>
            </a:r>
            <a:r>
              <a:rPr lang="en-US" sz="2800" dirty="0" smtClean="0"/>
              <a:t>(say) while reading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While reading the ‘No path…</a:t>
            </a:r>
            <a:r>
              <a:rPr lang="en-US" sz="2800" dirty="0" smtClean="0">
                <a:solidFill>
                  <a:schemeClr val="accent3"/>
                </a:solidFill>
              </a:rPr>
              <a:t>r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/>
              <a:t>’ part of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remembers the last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j</a:t>
            </a:r>
            <a:r>
              <a:rPr lang="en-US" sz="2800" dirty="0" smtClean="0"/>
              <a:t> read and checks that the next </a:t>
            </a:r>
            <a:r>
              <a:rPr lang="en-US" sz="2800" dirty="0" smtClean="0">
                <a:solidFill>
                  <a:srgbClr val="C32D2E"/>
                </a:solidFill>
              </a:rPr>
              <a:t>q &gt;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j</a:t>
            </a:r>
            <a:r>
              <a:rPr lang="en-US" sz="2800" dirty="0" smtClean="0"/>
              <a:t>. </a:t>
            </a:r>
            <a:r>
              <a:rPr lang="en-US" sz="2800" dirty="0"/>
              <a:t>T</a:t>
            </a:r>
            <a:r>
              <a:rPr lang="en-US" sz="2800" dirty="0" smtClean="0"/>
              <a:t>his ensures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is not fooled by repeating </a:t>
            </a:r>
            <a:r>
              <a:rPr lang="en-US" sz="2800" dirty="0" smtClean="0">
                <a:solidFill>
                  <a:srgbClr val="C32D2E"/>
                </a:solidFill>
              </a:rPr>
              <a:t>q</a:t>
            </a:r>
            <a:r>
              <a:rPr lang="en-US" sz="2800" dirty="0" smtClean="0"/>
              <a:t>’s.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2743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3505200" y="2743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2743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0480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2819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2743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2743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2743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334000" y="2590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34" name="TextBox 33"/>
          <p:cNvSpPr txBox="1"/>
          <p:nvPr/>
        </p:nvSpPr>
        <p:spPr>
          <a:xfrm>
            <a:off x="1371600" y="2590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28194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endParaRPr lang="en-US" sz="2200" baseline="-25000" dirty="0">
              <a:solidFill>
                <a:srgbClr val="C32D2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28800" y="3886200"/>
            <a:ext cx="51816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2286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962400" y="3711714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5791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334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8288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q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286000" y="39579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i-1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q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791200" y="39579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i-1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 smtClean="0">
                <a:solidFill>
                  <a:srgbClr val="C32D2E"/>
                </a:solidFill>
              </a:rPr>
              <a:t>q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k</a:t>
            </a:r>
            <a:r>
              <a:rPr lang="en-US" sz="1200" baseline="-25000" dirty="0" smtClean="0">
                <a:solidFill>
                  <a:srgbClr val="C32D2E"/>
                </a:solidFill>
              </a:rPr>
              <a:t>’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4102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q</a:t>
            </a:r>
            <a:r>
              <a:rPr lang="en-US" baseline="-25000" dirty="0" err="1" smtClean="0">
                <a:solidFill>
                  <a:srgbClr val="C32D2E"/>
                </a:solidFill>
              </a:rPr>
              <a:t>k</a:t>
            </a:r>
            <a:r>
              <a:rPr lang="en-US" baseline="-25000" dirty="0" smtClean="0">
                <a:solidFill>
                  <a:srgbClr val="C32D2E"/>
                </a:solidFill>
              </a:rPr>
              <a:t>’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1752600" y="3352800"/>
            <a:ext cx="20574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4800600" y="3352800"/>
            <a:ext cx="22860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200400" y="4648200"/>
            <a:ext cx="3352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32D2E"/>
                </a:solidFill>
              </a:rPr>
              <a:t>q</a:t>
            </a:r>
            <a:r>
              <a:rPr lang="en-US" sz="2200" baseline="-25000" dirty="0" smtClean="0">
                <a:solidFill>
                  <a:srgbClr val="C32D2E"/>
                </a:solidFill>
              </a:rPr>
              <a:t>1</a:t>
            </a:r>
            <a:r>
              <a:rPr lang="en-US" sz="2200" dirty="0" smtClean="0">
                <a:solidFill>
                  <a:srgbClr val="C32D2E"/>
                </a:solidFill>
              </a:rPr>
              <a:t> &lt; q</a:t>
            </a:r>
            <a:r>
              <a:rPr lang="en-US" sz="2200" baseline="-25000" dirty="0" smtClean="0">
                <a:solidFill>
                  <a:srgbClr val="C32D2E"/>
                </a:solidFill>
              </a:rPr>
              <a:t>2</a:t>
            </a:r>
            <a:r>
              <a:rPr lang="en-US" sz="2200" dirty="0" smtClean="0">
                <a:solidFill>
                  <a:srgbClr val="C32D2E"/>
                </a:solidFill>
              </a:rPr>
              <a:t> &lt; … &lt; </a:t>
            </a:r>
            <a:r>
              <a:rPr lang="en-US" sz="2200" dirty="0" err="1" smtClean="0">
                <a:solidFill>
                  <a:srgbClr val="C32D2E"/>
                </a:solidFill>
              </a:rPr>
              <a:t>q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k</a:t>
            </a:r>
            <a:r>
              <a:rPr lang="en-US" sz="2200" baseline="-25000" dirty="0" smtClean="0">
                <a:solidFill>
                  <a:srgbClr val="C32D2E"/>
                </a:solidFill>
              </a:rPr>
              <a:t>’</a:t>
            </a:r>
            <a:endParaRPr lang="en-US" sz="2200" baseline="-250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022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Recall,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 </a:t>
            </a:r>
            <a:r>
              <a:rPr lang="en-US" sz="2800" dirty="0" smtClean="0">
                <a:solidFill>
                  <a:srgbClr val="C32D2E"/>
                </a:solidFill>
              </a:rPr>
              <a:t>= k’ </a:t>
            </a:r>
            <a:r>
              <a:rPr lang="en-US" sz="2800" dirty="0" smtClean="0"/>
              <a:t>(say) while reading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For every</a:t>
            </a:r>
            <a:r>
              <a:rPr lang="en-US" sz="2800" dirty="0" smtClean="0">
                <a:solidFill>
                  <a:srgbClr val="C32D2E"/>
                </a:solidFill>
              </a:rPr>
              <a:t> j ∈ [1,k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>
                <a:solidFill>
                  <a:srgbClr val="C32D2E"/>
                </a:solidFill>
              </a:rPr>
              <a:t>]</a:t>
            </a:r>
            <a:r>
              <a:rPr lang="en-US" sz="2800" dirty="0" smtClean="0">
                <a:solidFill>
                  <a:srgbClr val="000000"/>
                </a:solidFill>
              </a:rPr>
              <a:t>, after verifying the path of length </a:t>
            </a:r>
            <a:r>
              <a:rPr lang="en-US" sz="2800" dirty="0" smtClean="0">
                <a:solidFill>
                  <a:srgbClr val="C32D2E"/>
                </a:solidFill>
              </a:rPr>
              <a:t>≤ i-1</a:t>
            </a:r>
            <a:r>
              <a:rPr lang="en-US" sz="2800" dirty="0" smtClean="0">
                <a:solidFill>
                  <a:srgbClr val="000000"/>
                </a:solidFill>
              </a:rPr>
              <a:t> from </a:t>
            </a:r>
            <a:r>
              <a:rPr lang="en-US" sz="2800" dirty="0" smtClean="0">
                <a:solidFill>
                  <a:srgbClr val="C32D2E"/>
                </a:solidFill>
              </a:rPr>
              <a:t>s</a:t>
            </a:r>
            <a:r>
              <a:rPr lang="en-US" sz="2800" dirty="0" smtClean="0">
                <a:solidFill>
                  <a:srgbClr val="000000"/>
                </a:solidFill>
              </a:rPr>
              <a:t> to </a:t>
            </a:r>
            <a:r>
              <a:rPr lang="en-US" sz="2800" dirty="0" err="1" smtClean="0">
                <a:solidFill>
                  <a:schemeClr val="accent3"/>
                </a:solidFill>
              </a:rPr>
              <a:t>q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j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checks that </a:t>
            </a:r>
            <a:r>
              <a:rPr lang="en-US" sz="2800" dirty="0" smtClean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is </a:t>
            </a:r>
            <a:r>
              <a:rPr lang="en-US" sz="2800" u="sng" dirty="0" smtClean="0"/>
              <a:t>not</a:t>
            </a:r>
            <a:r>
              <a:rPr lang="en-US" sz="2800" dirty="0" smtClean="0"/>
              <a:t> adjacent to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j</a:t>
            </a:r>
            <a:r>
              <a:rPr lang="en-US" sz="2800" dirty="0" smtClean="0"/>
              <a:t> by looking at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’s adjacency matrix.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2743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3505200" y="2743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2743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0480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2819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2743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2743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2743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334000" y="2590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34" name="TextBox 33"/>
          <p:cNvSpPr txBox="1"/>
          <p:nvPr/>
        </p:nvSpPr>
        <p:spPr>
          <a:xfrm>
            <a:off x="1371600" y="2590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28194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endParaRPr lang="en-US" sz="2200" baseline="-25000" dirty="0">
              <a:solidFill>
                <a:srgbClr val="C32D2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28800" y="3886200"/>
            <a:ext cx="51816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2286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962400" y="3711714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5791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334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8288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q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286000" y="39579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i-1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q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791200" y="39579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i-1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 smtClean="0">
                <a:solidFill>
                  <a:srgbClr val="C32D2E"/>
                </a:solidFill>
              </a:rPr>
              <a:t>q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k</a:t>
            </a:r>
            <a:r>
              <a:rPr lang="en-US" sz="1200" baseline="-25000" dirty="0" smtClean="0">
                <a:solidFill>
                  <a:srgbClr val="C32D2E"/>
                </a:solidFill>
              </a:rPr>
              <a:t>’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4102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q</a:t>
            </a:r>
            <a:r>
              <a:rPr lang="en-US" baseline="-25000" dirty="0" err="1" smtClean="0">
                <a:solidFill>
                  <a:srgbClr val="C32D2E"/>
                </a:solidFill>
              </a:rPr>
              <a:t>k</a:t>
            </a:r>
            <a:r>
              <a:rPr lang="en-US" baseline="-25000" dirty="0" smtClean="0">
                <a:solidFill>
                  <a:srgbClr val="C32D2E"/>
                </a:solidFill>
              </a:rPr>
              <a:t>’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1752600" y="3352800"/>
            <a:ext cx="20574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4800600" y="3352800"/>
            <a:ext cx="22860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200400" y="4648200"/>
            <a:ext cx="3352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32D2E"/>
                </a:solidFill>
              </a:rPr>
              <a:t>q</a:t>
            </a:r>
            <a:r>
              <a:rPr lang="en-US" sz="2200" baseline="-25000" dirty="0" smtClean="0">
                <a:solidFill>
                  <a:srgbClr val="C32D2E"/>
                </a:solidFill>
              </a:rPr>
              <a:t>1</a:t>
            </a:r>
            <a:r>
              <a:rPr lang="en-US" sz="2200" dirty="0" smtClean="0">
                <a:solidFill>
                  <a:srgbClr val="C32D2E"/>
                </a:solidFill>
              </a:rPr>
              <a:t> &lt; q</a:t>
            </a:r>
            <a:r>
              <a:rPr lang="en-US" sz="2200" baseline="-25000" dirty="0" smtClean="0">
                <a:solidFill>
                  <a:srgbClr val="C32D2E"/>
                </a:solidFill>
              </a:rPr>
              <a:t>2</a:t>
            </a:r>
            <a:r>
              <a:rPr lang="en-US" sz="2200" dirty="0" smtClean="0">
                <a:solidFill>
                  <a:srgbClr val="C32D2E"/>
                </a:solidFill>
              </a:rPr>
              <a:t> &lt; … &lt; </a:t>
            </a:r>
            <a:r>
              <a:rPr lang="en-US" sz="2200" dirty="0" err="1" smtClean="0">
                <a:solidFill>
                  <a:srgbClr val="C32D2E"/>
                </a:solidFill>
              </a:rPr>
              <a:t>q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k</a:t>
            </a:r>
            <a:r>
              <a:rPr lang="en-US" sz="2200" baseline="-25000" dirty="0" smtClean="0">
                <a:solidFill>
                  <a:srgbClr val="C32D2E"/>
                </a:solidFill>
              </a:rPr>
              <a:t>’</a:t>
            </a:r>
            <a:endParaRPr lang="en-US" sz="2200" baseline="-250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751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Recall,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 </a:t>
            </a:r>
            <a:r>
              <a:rPr lang="en-US" sz="2800" dirty="0" smtClean="0">
                <a:solidFill>
                  <a:srgbClr val="C32D2E"/>
                </a:solidFill>
              </a:rPr>
              <a:t>= k’ </a:t>
            </a:r>
            <a:r>
              <a:rPr lang="en-US" sz="2800" dirty="0" smtClean="0"/>
              <a:t>(say) while reading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At the end of reading the ‘No path…</a:t>
            </a:r>
            <a:r>
              <a:rPr lang="en-US" sz="2800" dirty="0" smtClean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’ part,</a:t>
            </a:r>
            <a:r>
              <a:rPr lang="en-US" sz="2800" dirty="0" smtClean="0">
                <a:solidFill>
                  <a:srgbClr val="C32D2E"/>
                </a:solidFill>
              </a:rPr>
              <a:t> M</a:t>
            </a:r>
            <a:r>
              <a:rPr lang="en-US" sz="2800" dirty="0" smtClean="0"/>
              <a:t> checks that the number of </a:t>
            </a:r>
            <a:r>
              <a:rPr lang="en-US" sz="2800" dirty="0" smtClean="0">
                <a:solidFill>
                  <a:srgbClr val="C32D2E"/>
                </a:solidFill>
              </a:rPr>
              <a:t>q</a:t>
            </a:r>
            <a:r>
              <a:rPr lang="en-US" sz="2800" dirty="0" smtClean="0"/>
              <a:t>’s read is exactly </a:t>
            </a:r>
            <a:r>
              <a:rPr lang="en-US" sz="2800" dirty="0" smtClean="0">
                <a:solidFill>
                  <a:schemeClr val="accent3"/>
                </a:solidFill>
              </a:rPr>
              <a:t>k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i-1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2743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3505200" y="2743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2743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0480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2819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2743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2743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2743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334000" y="2590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34" name="TextBox 33"/>
          <p:cNvSpPr txBox="1"/>
          <p:nvPr/>
        </p:nvSpPr>
        <p:spPr>
          <a:xfrm>
            <a:off x="1371600" y="2590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28194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endParaRPr lang="en-US" sz="2200" baseline="-25000" dirty="0">
              <a:solidFill>
                <a:srgbClr val="C32D2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28800" y="3886200"/>
            <a:ext cx="51816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2286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962400" y="3711714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5791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334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8288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q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286000" y="39579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i-1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q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791200" y="39579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i-1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 smtClean="0">
                <a:solidFill>
                  <a:srgbClr val="C32D2E"/>
                </a:solidFill>
              </a:rPr>
              <a:t>q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k</a:t>
            </a:r>
            <a:r>
              <a:rPr lang="en-US" sz="1200" baseline="-25000" dirty="0" smtClean="0">
                <a:solidFill>
                  <a:srgbClr val="C32D2E"/>
                </a:solidFill>
              </a:rPr>
              <a:t>’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4102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q</a:t>
            </a:r>
            <a:r>
              <a:rPr lang="en-US" baseline="-25000" dirty="0" err="1" smtClean="0">
                <a:solidFill>
                  <a:srgbClr val="C32D2E"/>
                </a:solidFill>
              </a:rPr>
              <a:t>k</a:t>
            </a:r>
            <a:r>
              <a:rPr lang="en-US" baseline="-25000" dirty="0" smtClean="0">
                <a:solidFill>
                  <a:srgbClr val="C32D2E"/>
                </a:solidFill>
              </a:rPr>
              <a:t>’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1752600" y="3352800"/>
            <a:ext cx="20574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4800600" y="3352800"/>
            <a:ext cx="22860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200400" y="4648200"/>
            <a:ext cx="3352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32D2E"/>
                </a:solidFill>
              </a:rPr>
              <a:t>q</a:t>
            </a:r>
            <a:r>
              <a:rPr lang="en-US" sz="2200" baseline="-25000" dirty="0" smtClean="0">
                <a:solidFill>
                  <a:srgbClr val="C32D2E"/>
                </a:solidFill>
              </a:rPr>
              <a:t>1</a:t>
            </a:r>
            <a:r>
              <a:rPr lang="en-US" sz="2200" dirty="0" smtClean="0">
                <a:solidFill>
                  <a:srgbClr val="C32D2E"/>
                </a:solidFill>
              </a:rPr>
              <a:t> &lt; q</a:t>
            </a:r>
            <a:r>
              <a:rPr lang="en-US" sz="2200" baseline="-25000" dirty="0" smtClean="0">
                <a:solidFill>
                  <a:srgbClr val="C32D2E"/>
                </a:solidFill>
              </a:rPr>
              <a:t>2</a:t>
            </a:r>
            <a:r>
              <a:rPr lang="en-US" sz="2200" dirty="0" smtClean="0">
                <a:solidFill>
                  <a:srgbClr val="C32D2E"/>
                </a:solidFill>
              </a:rPr>
              <a:t> &lt; … &lt; </a:t>
            </a:r>
            <a:r>
              <a:rPr lang="en-US" sz="2200" dirty="0" err="1" smtClean="0">
                <a:solidFill>
                  <a:srgbClr val="C32D2E"/>
                </a:solidFill>
              </a:rPr>
              <a:t>q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k</a:t>
            </a:r>
            <a:r>
              <a:rPr lang="en-US" sz="2200" baseline="-25000" dirty="0" smtClean="0">
                <a:solidFill>
                  <a:srgbClr val="C32D2E"/>
                </a:solidFill>
              </a:rPr>
              <a:t>’</a:t>
            </a:r>
            <a:endParaRPr lang="en-US" sz="2200" baseline="-250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7983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Recall,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 </a:t>
            </a:r>
            <a:r>
              <a:rPr lang="en-US" sz="2800" dirty="0" smtClean="0">
                <a:solidFill>
                  <a:srgbClr val="C32D2E"/>
                </a:solidFill>
              </a:rPr>
              <a:t>= k’ </a:t>
            </a:r>
            <a:r>
              <a:rPr lang="en-US" sz="2800" dirty="0" smtClean="0"/>
              <a:t>(say) while reading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This convinces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that there is no path of length </a:t>
            </a:r>
            <a:r>
              <a:rPr lang="en-US" sz="2800" dirty="0" smtClean="0">
                <a:solidFill>
                  <a:srgbClr val="C32D2E"/>
                </a:solidFill>
              </a:rPr>
              <a:t>≤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 from </a:t>
            </a:r>
            <a:r>
              <a:rPr lang="en-US" sz="2800" dirty="0" smtClean="0">
                <a:solidFill>
                  <a:schemeClr val="accent3"/>
                </a:solidFill>
              </a:rPr>
              <a:t>s</a:t>
            </a:r>
            <a:r>
              <a:rPr lang="en-US" sz="2800" dirty="0" smtClean="0"/>
              <a:t> to </a:t>
            </a:r>
            <a:r>
              <a:rPr lang="en-US" sz="2800" dirty="0" smtClean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. Length of the ‘No path…</a:t>
            </a:r>
            <a:r>
              <a:rPr lang="en-US" sz="2800" dirty="0" smtClean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’ part of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 is </a:t>
            </a:r>
            <a:r>
              <a:rPr lang="en-US" sz="2800" dirty="0" smtClean="0">
                <a:solidFill>
                  <a:srgbClr val="C32D2E"/>
                </a:solidFill>
              </a:rPr>
              <a:t>O(m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log m)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2743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3505200" y="2743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2743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0480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2819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2743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2743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2743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334000" y="2590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34" name="TextBox 33"/>
          <p:cNvSpPr txBox="1"/>
          <p:nvPr/>
        </p:nvSpPr>
        <p:spPr>
          <a:xfrm>
            <a:off x="1371600" y="2590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28194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endParaRPr lang="en-US" sz="2200" baseline="-25000" dirty="0">
              <a:solidFill>
                <a:srgbClr val="C32D2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28800" y="3886200"/>
            <a:ext cx="51816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2286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962400" y="3711714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5791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334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8288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q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286000" y="39579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i-1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q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791200" y="39579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i-1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 smtClean="0">
                <a:solidFill>
                  <a:srgbClr val="C32D2E"/>
                </a:solidFill>
              </a:rPr>
              <a:t>q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k</a:t>
            </a:r>
            <a:r>
              <a:rPr lang="en-US" sz="1200" baseline="-25000" dirty="0" smtClean="0">
                <a:solidFill>
                  <a:srgbClr val="C32D2E"/>
                </a:solidFill>
              </a:rPr>
              <a:t>’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4102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q</a:t>
            </a:r>
            <a:r>
              <a:rPr lang="en-US" baseline="-25000" dirty="0" err="1" smtClean="0">
                <a:solidFill>
                  <a:srgbClr val="C32D2E"/>
                </a:solidFill>
              </a:rPr>
              <a:t>k</a:t>
            </a:r>
            <a:r>
              <a:rPr lang="en-US" baseline="-25000" dirty="0" smtClean="0">
                <a:solidFill>
                  <a:srgbClr val="C32D2E"/>
                </a:solidFill>
              </a:rPr>
              <a:t>’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1752600" y="3352800"/>
            <a:ext cx="20574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4800600" y="3352800"/>
            <a:ext cx="22860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200400" y="4648200"/>
            <a:ext cx="3352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32D2E"/>
                </a:solidFill>
              </a:rPr>
              <a:t>q</a:t>
            </a:r>
            <a:r>
              <a:rPr lang="en-US" sz="2200" baseline="-25000" dirty="0" smtClean="0">
                <a:solidFill>
                  <a:srgbClr val="C32D2E"/>
                </a:solidFill>
              </a:rPr>
              <a:t>1</a:t>
            </a:r>
            <a:r>
              <a:rPr lang="en-US" sz="2200" dirty="0" smtClean="0">
                <a:solidFill>
                  <a:srgbClr val="C32D2E"/>
                </a:solidFill>
              </a:rPr>
              <a:t> &lt; q</a:t>
            </a:r>
            <a:r>
              <a:rPr lang="en-US" sz="2200" baseline="-25000" dirty="0" smtClean="0">
                <a:solidFill>
                  <a:srgbClr val="C32D2E"/>
                </a:solidFill>
              </a:rPr>
              <a:t>2</a:t>
            </a:r>
            <a:r>
              <a:rPr lang="en-US" sz="2200" dirty="0" smtClean="0">
                <a:solidFill>
                  <a:srgbClr val="C32D2E"/>
                </a:solidFill>
              </a:rPr>
              <a:t> &lt; … &lt; </a:t>
            </a:r>
            <a:r>
              <a:rPr lang="en-US" sz="2200" dirty="0" err="1" smtClean="0">
                <a:solidFill>
                  <a:srgbClr val="C32D2E"/>
                </a:solidFill>
              </a:rPr>
              <a:t>q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k</a:t>
            </a:r>
            <a:r>
              <a:rPr lang="en-US" sz="2200" baseline="-25000" dirty="0" smtClean="0">
                <a:solidFill>
                  <a:srgbClr val="C32D2E"/>
                </a:solidFill>
              </a:rPr>
              <a:t>’</a:t>
            </a:r>
            <a:endParaRPr lang="en-US" sz="2200" baseline="-250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92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So, after reading </a:t>
            </a:r>
            <a:r>
              <a:rPr lang="en-US" sz="2800" dirty="0" smtClean="0">
                <a:solidFill>
                  <a:schemeClr val="accent3"/>
                </a:solidFill>
              </a:rPr>
              <a:t>(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, the verifier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, the number of vertices reachable from </a:t>
            </a:r>
            <a:r>
              <a:rPr lang="en-US" sz="2800" dirty="0" smtClean="0">
                <a:solidFill>
                  <a:srgbClr val="C32D2E"/>
                </a:solidFill>
              </a:rPr>
              <a:t>s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The </a:t>
            </a:r>
            <a:r>
              <a:rPr lang="en-US" sz="2800" dirty="0" smtClean="0">
                <a:solidFill>
                  <a:srgbClr val="C32D2E"/>
                </a:solidFill>
              </a:rPr>
              <a:t>v</a:t>
            </a:r>
            <a:r>
              <a:rPr lang="en-US" sz="2800" dirty="0" smtClean="0">
                <a:solidFill>
                  <a:srgbClr val="000000"/>
                </a:solidFill>
              </a:rPr>
              <a:t> part of the certificate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dirty="0" smtClean="0">
                <a:solidFill>
                  <a:srgbClr val="000000"/>
                </a:solidFill>
              </a:rPr>
              <a:t> is similar to the ‘No path…</a:t>
            </a:r>
            <a:r>
              <a:rPr lang="en-US" sz="2800" dirty="0" smtClean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000000"/>
                </a:solidFill>
              </a:rPr>
              <a:t>’ part of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described before. The details here are easy to fill in (</a:t>
            </a:r>
            <a:r>
              <a:rPr lang="en-US" sz="2800" i="1" dirty="0" smtClean="0">
                <a:solidFill>
                  <a:srgbClr val="660066"/>
                </a:solidFill>
              </a:rPr>
              <a:t>homework</a:t>
            </a:r>
            <a:r>
              <a:rPr lang="en-US" sz="2800" dirty="0" smtClean="0">
                <a:solidFill>
                  <a:srgbClr val="000000"/>
                </a:solidFill>
              </a:rPr>
              <a:t>).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We stress again that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is able to verify nonexistence of a path between </a:t>
            </a:r>
            <a:r>
              <a:rPr lang="en-US" sz="2800" dirty="0" smtClean="0">
                <a:solidFill>
                  <a:srgbClr val="C32D2E"/>
                </a:solidFill>
              </a:rPr>
              <a:t>s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t</a:t>
            </a:r>
            <a:r>
              <a:rPr lang="en-US" sz="2800" dirty="0" smtClean="0">
                <a:solidFill>
                  <a:srgbClr val="000000"/>
                </a:solidFill>
              </a:rPr>
              <a:t> by </a:t>
            </a:r>
            <a:r>
              <a:rPr lang="en-US" sz="2800" u="sng" dirty="0" smtClean="0">
                <a:solidFill>
                  <a:srgbClr val="000000"/>
                </a:solidFill>
              </a:rPr>
              <a:t>reading </a:t>
            </a:r>
            <a:r>
              <a:rPr lang="en-US" sz="2800" u="sng" dirty="0" smtClean="0">
                <a:solidFill>
                  <a:srgbClr val="C32D2E"/>
                </a:solidFill>
              </a:rPr>
              <a:t>u</a:t>
            </a:r>
            <a:r>
              <a:rPr lang="en-US" sz="2800" u="sng" dirty="0" smtClean="0">
                <a:solidFill>
                  <a:srgbClr val="000000"/>
                </a:solidFill>
              </a:rPr>
              <a:t> once</a:t>
            </a:r>
            <a:r>
              <a:rPr lang="en-US" sz="2800" dirty="0" smtClean="0">
                <a:solidFill>
                  <a:srgbClr val="000000"/>
                </a:solidFill>
              </a:rPr>
              <a:t> from left to right and never moving its head backward.</a:t>
            </a:r>
            <a:endParaRPr lang="en-US" sz="2800" dirty="0" smtClean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6155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  </a:t>
            </a:r>
            <a:r>
              <a:rPr lang="en-US" sz="2800" dirty="0" smtClean="0"/>
              <a:t>A function </a:t>
            </a:r>
            <a:r>
              <a:rPr lang="en-US" sz="2800" dirty="0" smtClean="0">
                <a:solidFill>
                  <a:schemeClr val="accent3"/>
                </a:solidFill>
              </a:rPr>
              <a:t>f : {0,1}*    {0,1}*</a:t>
            </a:r>
            <a:r>
              <a:rPr lang="en-US" sz="2800" dirty="0" smtClean="0"/>
              <a:t> is </a:t>
            </a:r>
            <a:r>
              <a:rPr lang="en-US" sz="2800" i="1" u="sng" dirty="0" smtClean="0"/>
              <a:t>implicitly log-space computable</a:t>
            </a:r>
            <a:r>
              <a:rPr lang="en-US" sz="2800" dirty="0" smtClean="0"/>
              <a:t> if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1. </a:t>
            </a:r>
            <a:r>
              <a:rPr lang="en-US" sz="2800" dirty="0" smtClean="0">
                <a:solidFill>
                  <a:srgbClr val="C32D2E"/>
                </a:solidFill>
              </a:rPr>
              <a:t>|f(x)| ≤ |</a:t>
            </a:r>
            <a:r>
              <a:rPr lang="en-US" sz="2800" dirty="0" err="1" smtClean="0">
                <a:solidFill>
                  <a:srgbClr val="C32D2E"/>
                </a:solidFill>
              </a:rPr>
              <a:t>x|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c</a:t>
            </a:r>
            <a:r>
              <a:rPr lang="en-US" sz="2800" dirty="0" smtClean="0"/>
              <a:t> for some constant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dirty="0" smtClean="0"/>
              <a:t>,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2. The following two languages are in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 :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257800" y="41910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057400" y="5943600"/>
            <a:ext cx="632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32D2E"/>
                </a:solidFill>
              </a:rPr>
              <a:t>L</a:t>
            </a:r>
            <a:r>
              <a:rPr lang="en-US" sz="2400" baseline="-25000" dirty="0" smtClean="0">
                <a:solidFill>
                  <a:srgbClr val="C32D2E"/>
                </a:solidFill>
              </a:rPr>
              <a:t>f</a:t>
            </a:r>
            <a:r>
              <a:rPr lang="en-US" sz="2400" dirty="0" smtClean="0">
                <a:solidFill>
                  <a:srgbClr val="C32D2E"/>
                </a:solidFill>
              </a:rPr>
              <a:t> = {(x, </a:t>
            </a:r>
            <a:r>
              <a:rPr lang="en-US" sz="24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 : f(x)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 = 1}</a:t>
            </a:r>
            <a:r>
              <a:rPr lang="en-US" sz="2400" dirty="0" smtClean="0"/>
              <a:t>   and  </a:t>
            </a:r>
            <a:r>
              <a:rPr lang="en-US" sz="2400" dirty="0" err="1" smtClean="0">
                <a:solidFill>
                  <a:srgbClr val="C32D2E"/>
                </a:solidFill>
              </a:rPr>
              <a:t>L’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f</a:t>
            </a:r>
            <a:r>
              <a:rPr lang="en-US" sz="2400" dirty="0" smtClean="0">
                <a:solidFill>
                  <a:srgbClr val="C32D2E"/>
                </a:solidFill>
              </a:rPr>
              <a:t> = {(x, </a:t>
            </a:r>
            <a:r>
              <a:rPr lang="en-US" sz="24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 : </a:t>
            </a:r>
            <a:r>
              <a:rPr lang="en-US" sz="24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 ≤ |f(x)|}</a:t>
            </a:r>
            <a:endParaRPr lang="en-US" sz="2400" baseline="-250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616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  </a:t>
            </a:r>
            <a:r>
              <a:rPr lang="en-US" sz="2800" dirty="0" smtClean="0"/>
              <a:t>A language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is </a:t>
            </a:r>
            <a:r>
              <a:rPr lang="en-US" sz="2800" i="1" u="sng" dirty="0" smtClean="0"/>
              <a:t>log-space reducible</a:t>
            </a:r>
            <a:r>
              <a:rPr lang="en-US" sz="2800" dirty="0" smtClean="0"/>
              <a:t> to a language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denoted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≤</a:t>
            </a:r>
            <a:r>
              <a:rPr lang="en-US" sz="2800" i="1" baseline="-25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>
                <a:solidFill>
                  <a:srgbClr val="C32D2E"/>
                </a:solidFill>
              </a:rPr>
              <a:t> 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if there’s an implicitly log-space computable function </a:t>
            </a:r>
            <a:r>
              <a:rPr lang="en-US" sz="2800" dirty="0" smtClean="0">
                <a:solidFill>
                  <a:schemeClr val="accent3"/>
                </a:solidFill>
              </a:rPr>
              <a:t>f</a:t>
            </a:r>
            <a:r>
              <a:rPr lang="en-US" sz="2800" dirty="0" smtClean="0"/>
              <a:t> 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                    </a:t>
            </a:r>
            <a:r>
              <a:rPr lang="en-US" sz="2800" dirty="0" smtClean="0">
                <a:solidFill>
                  <a:srgbClr val="C32D2E"/>
                </a:solidFill>
              </a:rPr>
              <a:t>x ∈ 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             f(x) ∈ 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  <p:sp>
        <p:nvSpPr>
          <p:cNvPr id="4" name="Left-Right Arrow 3"/>
          <p:cNvSpPr/>
          <p:nvPr/>
        </p:nvSpPr>
        <p:spPr>
          <a:xfrm>
            <a:off x="4038600" y="5486400"/>
            <a:ext cx="5334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882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Claim: 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≤</a:t>
            </a:r>
            <a:r>
              <a:rPr lang="en-US" sz="2800" i="1" baseline="-25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>
                <a:solidFill>
                  <a:srgbClr val="C32D2E"/>
                </a:solidFill>
              </a:rPr>
              <a:t> 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 </a:t>
            </a:r>
            <a:r>
              <a:rPr lang="en-US" sz="2800" dirty="0" smtClean="0"/>
              <a:t>then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 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4"/>
                </a:solidFill>
              </a:rPr>
              <a:t>Claim:  </a:t>
            </a:r>
            <a:r>
              <a:rPr lang="en-US" sz="2800" dirty="0"/>
              <a:t>If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 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L</a:t>
            </a:r>
            <a:r>
              <a:rPr lang="en-US" sz="2800" baseline="-25000" dirty="0">
                <a:solidFill>
                  <a:srgbClr val="C32D2E"/>
                </a:solidFill>
              </a:rPr>
              <a:t>2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2</a:t>
            </a:r>
            <a:r>
              <a:rPr lang="en-US" sz="2800" dirty="0">
                <a:solidFill>
                  <a:srgbClr val="C32D2E"/>
                </a:solidFill>
              </a:rPr>
              <a:t> ∈ </a:t>
            </a:r>
            <a:r>
              <a:rPr lang="en-US" sz="2800" dirty="0">
                <a:solidFill>
                  <a:srgbClr val="0000FF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 </a:t>
            </a:r>
            <a:r>
              <a:rPr lang="en-US" sz="2800" dirty="0"/>
              <a:t>then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 ∈ </a:t>
            </a:r>
            <a:r>
              <a:rPr lang="en-US" sz="2800" dirty="0">
                <a:solidFill>
                  <a:srgbClr val="0000FF"/>
                </a:solidFill>
              </a:rPr>
              <a:t>L</a:t>
            </a:r>
            <a:r>
              <a:rPr lang="en-US" sz="2800" dirty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840517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</a:t>
            </a:r>
            <a:r>
              <a:rPr lang="en-US" sz="2800" dirty="0" smtClean="0"/>
              <a:t>  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NL-complete if </a:t>
            </a:r>
            <a:r>
              <a:rPr lang="en-US" sz="2800" dirty="0" smtClean="0">
                <a:solidFill>
                  <a:srgbClr val="C32D2E"/>
                </a:solidFill>
              </a:rPr>
              <a:t>L 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and for every </a:t>
            </a:r>
            <a:r>
              <a:rPr lang="en-US" sz="2800" dirty="0" smtClean="0">
                <a:solidFill>
                  <a:schemeClr val="accent3"/>
                </a:solidFill>
              </a:rPr>
              <a:t>L’ </a:t>
            </a:r>
            <a:r>
              <a:rPr lang="en-US" sz="2800" dirty="0" smtClean="0">
                <a:solidFill>
                  <a:srgbClr val="C32D2E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L’</a:t>
            </a:r>
            <a:r>
              <a:rPr lang="en-US" sz="2800" dirty="0" smtClean="0"/>
              <a:t> is log-space reducible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93429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8634</TotalTime>
  <Words>6428</Words>
  <Application>Microsoft Macintosh PowerPoint</Application>
  <PresentationFormat>On-screen Show (4:3)</PresentationFormat>
  <Paragraphs>667</Paragraphs>
  <Slides>58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59" baseType="lpstr">
      <vt:lpstr>Solstice</vt:lpstr>
      <vt:lpstr>Computational Complexity Theory</vt:lpstr>
      <vt:lpstr>Recap:  PSPACE-completeness</vt:lpstr>
      <vt:lpstr>Recap:  PSPACE-complete problem</vt:lpstr>
      <vt:lpstr>Recap:  PSPACE-complete problem</vt:lpstr>
      <vt:lpstr>Recap:  NL-completeness</vt:lpstr>
      <vt:lpstr>Recap:  Log-space reductions</vt:lpstr>
      <vt:lpstr>Recap:  Log-space reductions</vt:lpstr>
      <vt:lpstr>Recap:  Log-space reductions</vt:lpstr>
      <vt:lpstr>NL-completeness</vt:lpstr>
      <vt:lpstr>NL-completeness</vt:lpstr>
      <vt:lpstr>NL-completeness</vt:lpstr>
      <vt:lpstr>NL-completeness</vt:lpstr>
      <vt:lpstr>NL-completeness</vt:lpstr>
      <vt:lpstr>NL-completeness</vt:lpstr>
      <vt:lpstr>NL-completeness</vt:lpstr>
      <vt:lpstr>Another NL-complete problem</vt:lpstr>
      <vt:lpstr>An alternate characterization of NL</vt:lpstr>
      <vt:lpstr>Certificate definition of NL</vt:lpstr>
      <vt:lpstr>Certificate definition of NL</vt:lpstr>
      <vt:lpstr>Certificate definition of NL</vt:lpstr>
      <vt:lpstr>Certificate definition of NL</vt:lpstr>
      <vt:lpstr>Certificate definition of NL</vt:lpstr>
      <vt:lpstr>Certificate definition of NL</vt:lpstr>
      <vt:lpstr>Certificate definition of NL</vt:lpstr>
      <vt:lpstr>Certificate definition of NL</vt:lpstr>
      <vt:lpstr>Certificate definition of NL</vt:lpstr>
      <vt:lpstr>Certificate definition of NL</vt:lpstr>
      <vt:lpstr>Certificate definition of NL</vt:lpstr>
      <vt:lpstr>Certificate definition of NL</vt:lpstr>
      <vt:lpstr>Certificate definition of NL</vt:lpstr>
      <vt:lpstr>Certificate definition of NL</vt:lpstr>
      <vt:lpstr>NL = co-NL</vt:lpstr>
      <vt:lpstr>Class co-NL</vt:lpstr>
      <vt:lpstr>Class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Chandan Saha</cp:lastModifiedBy>
  <cp:revision>1780</cp:revision>
  <dcterms:created xsi:type="dcterms:W3CDTF">2013-06-25T04:38:04Z</dcterms:created>
  <dcterms:modified xsi:type="dcterms:W3CDTF">2018-09-07T08:10:04Z</dcterms:modified>
</cp:coreProperties>
</file>