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.xml" ContentType="application/vnd.openxmlformats-officedocument.presentationml.tags+xml"/>
  <Override PartName="/ppt/notesSlides/notesSlide39.xml" ContentType="application/vnd.openxmlformats-officedocument.presentationml.notesSlide+xml"/>
  <Override PartName="/ppt/tags/tag2.xml" ContentType="application/vnd.openxmlformats-officedocument.presentationml.tags+xml"/>
  <Override PartName="/ppt/notesSlides/notesSlide40.xml" ContentType="application/vnd.openxmlformats-officedocument.presentationml.notesSlide+xml"/>
  <Override PartName="/ppt/tags/tag3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4.xml" ContentType="application/vnd.openxmlformats-officedocument.presentationml.tags+xml"/>
  <Override PartName="/ppt/notesSlides/notesSlide46.xml" ContentType="application/vnd.openxmlformats-officedocument.presentationml.notesSlide+xml"/>
  <Override PartName="/ppt/tags/tag5.xml" ContentType="application/vnd.openxmlformats-officedocument.presentationml.tags+xml"/>
  <Override PartName="/ppt/notesSlides/notesSlide47.xml" ContentType="application/vnd.openxmlformats-officedocument.presentationml.notesSlide+xml"/>
  <Override PartName="/ppt/tags/tag6.xml" ContentType="application/vnd.openxmlformats-officedocument.presentationml.tags+xml"/>
  <Override PartName="/ppt/notesSlides/notesSlide48.xml" ContentType="application/vnd.openxmlformats-officedocument.presentationml.notesSlide+xml"/>
  <Override PartName="/ppt/tags/tag7.xml" ContentType="application/vnd.openxmlformats-officedocument.presentationml.tags+xml"/>
  <Override PartName="/ppt/notesSlides/notesSlide49.xml" ContentType="application/vnd.openxmlformats-officedocument.presentationml.notesSlide+xml"/>
  <Override PartName="/ppt/tags/tag8.xml" ContentType="application/vnd.openxmlformats-officedocument.presentationml.tags+xml"/>
  <Override PartName="/ppt/notesSlides/notesSlide50.xml" ContentType="application/vnd.openxmlformats-officedocument.presentationml.notesSlide+xml"/>
  <Override PartName="/ppt/tags/tag9.xml" ContentType="application/vnd.openxmlformats-officedocument.presentationml.tags+xml"/>
  <Override PartName="/ppt/notesSlides/notesSlide51.xml" ContentType="application/vnd.openxmlformats-officedocument.presentationml.notesSlide+xml"/>
  <Override PartName="/ppt/tags/tag10.xml" ContentType="application/vnd.openxmlformats-officedocument.presentationml.tags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889" r:id="rId2"/>
    <p:sldId id="782" r:id="rId3"/>
    <p:sldId id="785" r:id="rId4"/>
    <p:sldId id="783" r:id="rId5"/>
    <p:sldId id="784" r:id="rId6"/>
    <p:sldId id="821" r:id="rId7"/>
    <p:sldId id="786" r:id="rId8"/>
    <p:sldId id="787" r:id="rId9"/>
    <p:sldId id="789" r:id="rId10"/>
    <p:sldId id="795" r:id="rId11"/>
    <p:sldId id="796" r:id="rId12"/>
    <p:sldId id="797" r:id="rId13"/>
    <p:sldId id="807" r:id="rId14"/>
    <p:sldId id="854" r:id="rId15"/>
    <p:sldId id="809" r:id="rId16"/>
    <p:sldId id="810" r:id="rId17"/>
    <p:sldId id="888" r:id="rId18"/>
    <p:sldId id="811" r:id="rId19"/>
    <p:sldId id="813" r:id="rId20"/>
    <p:sldId id="814" r:id="rId21"/>
    <p:sldId id="815" r:id="rId22"/>
    <p:sldId id="817" r:id="rId23"/>
    <p:sldId id="816" r:id="rId24"/>
    <p:sldId id="818" r:id="rId25"/>
    <p:sldId id="819" r:id="rId26"/>
    <p:sldId id="822" r:id="rId27"/>
    <p:sldId id="823" r:id="rId28"/>
    <p:sldId id="824" r:id="rId29"/>
    <p:sldId id="855" r:id="rId30"/>
    <p:sldId id="825" r:id="rId31"/>
    <p:sldId id="826" r:id="rId32"/>
    <p:sldId id="812" r:id="rId33"/>
    <p:sldId id="802" r:id="rId34"/>
    <p:sldId id="803" r:id="rId35"/>
    <p:sldId id="829" r:id="rId36"/>
    <p:sldId id="830" r:id="rId37"/>
    <p:sldId id="832" r:id="rId38"/>
    <p:sldId id="804" r:id="rId39"/>
    <p:sldId id="834" r:id="rId40"/>
    <p:sldId id="835" r:id="rId41"/>
    <p:sldId id="836" r:id="rId42"/>
    <p:sldId id="856" r:id="rId43"/>
    <p:sldId id="837" r:id="rId44"/>
    <p:sldId id="839" r:id="rId45"/>
    <p:sldId id="763" r:id="rId46"/>
    <p:sldId id="842" r:id="rId47"/>
    <p:sldId id="843" r:id="rId48"/>
    <p:sldId id="857" r:id="rId49"/>
    <p:sldId id="759" r:id="rId50"/>
    <p:sldId id="844" r:id="rId51"/>
    <p:sldId id="845" r:id="rId52"/>
    <p:sldId id="846" r:id="rId53"/>
    <p:sldId id="847" r:id="rId54"/>
    <p:sldId id="859" r:id="rId55"/>
    <p:sldId id="848" r:id="rId56"/>
    <p:sldId id="769" r:id="rId57"/>
    <p:sldId id="770" r:id="rId58"/>
    <p:sldId id="850" r:id="rId59"/>
    <p:sldId id="851" r:id="rId60"/>
    <p:sldId id="849" r:id="rId61"/>
    <p:sldId id="852" r:id="rId62"/>
    <p:sldId id="853" r:id="rId63"/>
    <p:sldId id="858" r:id="rId64"/>
    <p:sldId id="861" r:id="rId65"/>
    <p:sldId id="863" r:id="rId66"/>
    <p:sldId id="869" r:id="rId67"/>
    <p:sldId id="865" r:id="rId68"/>
    <p:sldId id="871" r:id="rId69"/>
    <p:sldId id="866" r:id="rId70"/>
    <p:sldId id="872" r:id="rId71"/>
    <p:sldId id="873" r:id="rId72"/>
    <p:sldId id="890" r:id="rId73"/>
    <p:sldId id="874" r:id="rId74"/>
    <p:sldId id="876" r:id="rId75"/>
    <p:sldId id="877" r:id="rId76"/>
    <p:sldId id="885" r:id="rId77"/>
    <p:sldId id="880" r:id="rId78"/>
    <p:sldId id="886" r:id="rId79"/>
    <p:sldId id="887" r:id="rId80"/>
  </p:sldIdLst>
  <p:sldSz cx="9144000" cy="6858000" type="screen4x3"/>
  <p:notesSz cx="6831013" cy="9396413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26">
          <p15:clr>
            <a:srgbClr val="A4A3A4"/>
          </p15:clr>
        </p15:guide>
        <p15:guide id="2" pos="281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2E"/>
    <a:srgbClr val="CC0000"/>
    <a:srgbClr val="CD9017"/>
    <a:srgbClr val="DC9B18"/>
    <a:srgbClr val="36C133"/>
    <a:srgbClr val="33B830"/>
    <a:srgbClr val="008600"/>
    <a:srgbClr val="4D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5" autoAdjust="0"/>
    <p:restoredTop sz="86395" autoAdjust="0"/>
  </p:normalViewPr>
  <p:slideViewPr>
    <p:cSldViewPr snapToGrid="0">
      <p:cViewPr>
        <p:scale>
          <a:sx n="125" d="100"/>
          <a:sy n="125" d="100"/>
        </p:scale>
        <p:origin x="152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398" y="-96"/>
      </p:cViewPr>
      <p:guideLst>
        <p:guide orient="horz" pos="2226"/>
        <p:guide pos="28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40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59100" cy="46990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949325" eaLnBrk="0" hangingPunct="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-1588"/>
            <a:ext cx="2959100" cy="46990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622300"/>
            <a:ext cx="5010150" cy="80867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662" tIns="47625" rIns="93662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2959100" cy="469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949325" eaLnBrk="0" hangingPunct="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8928100"/>
            <a:ext cx="2959100" cy="469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fld id="{47054B4A-66ED-4349-963D-2EDBFCAFEE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85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66725" algn="l" defTabSz="9493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31863" algn="l" defTabSz="9493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98588" algn="l" defTabSz="9493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63725" algn="l" defTabSz="9493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F371331-442B-734D-982B-8990D315E573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6325" y="711200"/>
            <a:ext cx="4679950" cy="3509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Many possible titles</a:t>
            </a:r>
          </a:p>
        </p:txBody>
      </p:sp>
    </p:spTree>
    <p:extLst>
      <p:ext uri="{BB962C8B-B14F-4D97-AF65-F5344CB8AC3E}">
        <p14:creationId xmlns:p14="http://schemas.microsoft.com/office/powerpoint/2010/main" val="1315877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1FB3E7C-24CC-364D-BD8E-7E509347FCC9}" type="slidenum">
              <a:rPr lang="en-US" altLang="en-US" sz="1000">
                <a:latin typeface="Times New Roman" charset="0"/>
              </a:rPr>
              <a:pPr/>
              <a:t>11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Examples reasons for Eve</a:t>
            </a:r>
            <a:r>
              <a:rPr lang="ja-JP" altLang="en-US">
                <a:latin typeface="Arial" charset="0"/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knowledge: noisy channels, quantum channels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Thus, Eve</a:t>
            </a:r>
            <a:r>
              <a:rPr lang="ja-JP" altLang="en-US">
                <a:latin typeface="Arial" charset="0"/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attack is as good as just denial of service, which is always possible with an active attacker</a:t>
            </a: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1336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28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E170EE9-0904-9144-B658-879AB2635256}" type="slidenum">
              <a:rPr lang="en-US" altLang="en-US" sz="1000">
                <a:latin typeface="Times New Roman" charset="0"/>
              </a:rPr>
              <a:pPr/>
              <a:t>13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7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E170EE9-0904-9144-B658-879AB2635256}" type="slidenum">
              <a:rPr lang="en-US" altLang="en-US" sz="1000">
                <a:latin typeface="Times New Roman" charset="0"/>
              </a:rPr>
              <a:pPr/>
              <a:t>15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0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E170EE9-0904-9144-B658-879AB2635256}" type="slidenum">
              <a:rPr lang="en-US" altLang="en-US" sz="1000">
                <a:latin typeface="Times New Roman" charset="0"/>
              </a:rPr>
              <a:pPr/>
              <a:t>16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96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E170EE9-0904-9144-B658-879AB2635256}" type="slidenum">
              <a:rPr lang="en-US" altLang="en-US" sz="1000">
                <a:latin typeface="Times New Roman" charset="0"/>
              </a:rPr>
              <a:pPr/>
              <a:t>18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33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sigma.octopart.com</a:t>
            </a:r>
            <a:r>
              <a:rPr lang="en-US" sz="1200" dirty="0" smtClean="0"/>
              <a:t>/14152599/image/Microchip-TC14433EPG.jpg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www.drgaelriverz.com</a:t>
            </a:r>
            <a:r>
              <a:rPr lang="en-US" sz="1200" dirty="0" smtClean="0"/>
              <a:t>/images/</a:t>
            </a:r>
            <a:r>
              <a:rPr lang="en-US" sz="1200" dirty="0" err="1" smtClean="0"/>
              <a:t>Round_Eye.JPG</a:t>
            </a:r>
            <a:endParaRPr lang="en-US" sz="120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14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E170EE9-0904-9144-B658-879AB2635256}" type="slidenum">
              <a:rPr lang="en-US" altLang="en-US" sz="1000">
                <a:latin typeface="Times New Roman" charset="0"/>
              </a:rPr>
              <a:pPr/>
              <a:t>30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55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E170EE9-0904-9144-B658-879AB2635256}" type="slidenum">
              <a:rPr lang="en-US" altLang="en-US" sz="1000">
                <a:latin typeface="Times New Roman" charset="0"/>
              </a:rPr>
              <a:pPr/>
              <a:t>31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05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E0393E9-4253-A546-B30D-2AF935391429}" type="slidenum">
              <a:rPr lang="en-US" altLang="en-US" sz="1000">
                <a:latin typeface="Times New Roman" charset="0"/>
              </a:rPr>
              <a:pPr/>
              <a:t>39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CDCA0341-2D68-EE44-908D-754C49474E7B}" type="slidenum">
              <a:rPr lang="en-US" altLang="en-US" sz="1000">
                <a:latin typeface="Times New Roman" charset="0"/>
              </a:rPr>
              <a:pPr/>
              <a:t>2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6325" y="711200"/>
            <a:ext cx="4679950" cy="350996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Many possible titles</a:t>
            </a:r>
          </a:p>
        </p:txBody>
      </p:sp>
    </p:spTree>
    <p:extLst>
      <p:ext uri="{BB962C8B-B14F-4D97-AF65-F5344CB8AC3E}">
        <p14:creationId xmlns:p14="http://schemas.microsoft.com/office/powerpoint/2010/main" val="473379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E0393E9-4253-A546-B30D-2AF935391429}" type="slidenum">
              <a:rPr lang="en-US" altLang="en-US" sz="1000">
                <a:latin typeface="Times New Roman" charset="0"/>
              </a:rPr>
              <a:pPr/>
              <a:t>40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61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E0393E9-4253-A546-B30D-2AF935391429}" type="slidenum">
              <a:rPr lang="en-US" altLang="en-US" sz="1000">
                <a:latin typeface="Times New Roman" charset="0"/>
              </a:rPr>
              <a:pPr/>
              <a:t>41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1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E0393E9-4253-A546-B30D-2AF935391429}" type="slidenum">
              <a:rPr lang="en-US" altLang="en-US" sz="1000">
                <a:latin typeface="Times New Roman" charset="0"/>
              </a:rPr>
              <a:pPr/>
              <a:t>43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87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E0393E9-4253-A546-B30D-2AF935391429}" type="slidenum">
              <a:rPr lang="en-US" altLang="en-US" sz="1000">
                <a:latin typeface="Times New Roman" charset="0"/>
              </a:rPr>
              <a:pPr/>
              <a:t>44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5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6BE13-E520-404C-A452-5A462C075823}" type="slidenum">
              <a:rPr lang="en-US"/>
              <a:pPr/>
              <a:t>45</a:t>
            </a:fld>
            <a:endParaRPr 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5BF76-2CC5-DE44-A353-6E55795C9E69}" type="slidenum">
              <a:rPr lang="en-US"/>
              <a:pPr/>
              <a:t>46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35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1250B-42E5-734F-82F6-473AA3510C44}" type="slidenum">
              <a:rPr lang="en-US"/>
              <a:pPr/>
              <a:t>49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84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1250B-42E5-734F-82F6-473AA3510C44}" type="slidenum">
              <a:rPr lang="en-US"/>
              <a:pPr/>
              <a:t>50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77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1250B-42E5-734F-82F6-473AA3510C44}" type="slidenum">
              <a:rPr lang="en-US"/>
              <a:pPr/>
              <a:t>51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15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1250B-42E5-734F-82F6-473AA3510C44}" type="slidenum">
              <a:rPr lang="en-US"/>
              <a:pPr/>
              <a:t>52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6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CDCA0341-2D68-EE44-908D-754C49474E7B}" type="slidenum">
              <a:rPr lang="en-US" altLang="en-US" sz="1000">
                <a:latin typeface="Times New Roman" charset="0"/>
              </a:rPr>
              <a:pPr/>
              <a:t>3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6325" y="711200"/>
            <a:ext cx="4679950" cy="350996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Many possible titles</a:t>
            </a:r>
          </a:p>
        </p:txBody>
      </p:sp>
    </p:spTree>
    <p:extLst>
      <p:ext uri="{BB962C8B-B14F-4D97-AF65-F5344CB8AC3E}">
        <p14:creationId xmlns:p14="http://schemas.microsoft.com/office/powerpoint/2010/main" val="1054574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1250B-42E5-734F-82F6-473AA3510C44}" type="slidenum">
              <a:rPr lang="en-US"/>
              <a:pPr/>
              <a:t>53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62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E170EE9-0904-9144-B658-879AB2635256}" type="slidenum">
              <a:rPr lang="en-US" altLang="en-US" sz="1000">
                <a:latin typeface="Times New Roman" charset="0"/>
              </a:rPr>
              <a:pPr/>
              <a:t>55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30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93EFE-D7D8-C342-8E51-B7B70607972B}" type="slidenum">
              <a:rPr lang="en-US"/>
              <a:pPr/>
              <a:t>56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If </a:t>
            </a:r>
            <a:r>
              <a:rPr lang="en-US" i="1"/>
              <a:t>s</a:t>
            </a:r>
            <a:r>
              <a:rPr lang="en-US"/>
              <a:t> is longer, just split into chunks, adding a cubic term, quatric term, etc.</a:t>
            </a:r>
          </a:p>
        </p:txBody>
      </p:sp>
    </p:spTree>
    <p:extLst>
      <p:ext uri="{BB962C8B-B14F-4D97-AF65-F5344CB8AC3E}">
        <p14:creationId xmlns:p14="http://schemas.microsoft.com/office/powerpoint/2010/main" val="5979223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61DBA-52AA-6540-A331-804BAC3D14E1}" type="slidenum">
              <a:rPr lang="en-US"/>
              <a:pPr/>
              <a:t>57</a:t>
            </a:fld>
            <a:endParaRPr lang="en-US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If </a:t>
            </a:r>
            <a:r>
              <a:rPr lang="en-US" i="1"/>
              <a:t>s</a:t>
            </a:r>
            <a:r>
              <a:rPr lang="en-US"/>
              <a:t> is longer, just split into chunks, adding a cubic term, quatric term, etc.</a:t>
            </a:r>
          </a:p>
        </p:txBody>
      </p:sp>
    </p:spTree>
    <p:extLst>
      <p:ext uri="{BB962C8B-B14F-4D97-AF65-F5344CB8AC3E}">
        <p14:creationId xmlns:p14="http://schemas.microsoft.com/office/powerpoint/2010/main" val="1204296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61DBA-52AA-6540-A331-804BAC3D14E1}" type="slidenum">
              <a:rPr lang="en-US"/>
              <a:pPr/>
              <a:t>58</a:t>
            </a:fld>
            <a:endParaRPr lang="en-US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If </a:t>
            </a:r>
            <a:r>
              <a:rPr lang="en-US" i="1"/>
              <a:t>s</a:t>
            </a:r>
            <a:r>
              <a:rPr lang="en-US"/>
              <a:t> is longer, just split into chunks, adding a cubic term, quatric term, etc.</a:t>
            </a:r>
          </a:p>
        </p:txBody>
      </p:sp>
    </p:spTree>
    <p:extLst>
      <p:ext uri="{BB962C8B-B14F-4D97-AF65-F5344CB8AC3E}">
        <p14:creationId xmlns:p14="http://schemas.microsoft.com/office/powerpoint/2010/main" val="2090093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61DBA-52AA-6540-A331-804BAC3D14E1}" type="slidenum">
              <a:rPr lang="en-US"/>
              <a:pPr/>
              <a:t>59</a:t>
            </a:fld>
            <a:endParaRPr lang="en-US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If </a:t>
            </a:r>
            <a:r>
              <a:rPr lang="en-US" i="1"/>
              <a:t>s</a:t>
            </a:r>
            <a:r>
              <a:rPr lang="en-US"/>
              <a:t> is longer, just split into chunks, adding a cubic term, quatric term, etc.</a:t>
            </a:r>
          </a:p>
        </p:txBody>
      </p:sp>
    </p:spTree>
    <p:extLst>
      <p:ext uri="{BB962C8B-B14F-4D97-AF65-F5344CB8AC3E}">
        <p14:creationId xmlns:p14="http://schemas.microsoft.com/office/powerpoint/2010/main" val="9435176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93EFE-D7D8-C342-8E51-B7B70607972B}" type="slidenum">
              <a:rPr lang="en-US"/>
              <a:pPr/>
              <a:t>60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If </a:t>
            </a:r>
            <a:r>
              <a:rPr lang="en-US" i="1"/>
              <a:t>s</a:t>
            </a:r>
            <a:r>
              <a:rPr lang="en-US"/>
              <a:t> is longer, just split into chunks, adding a cubic term, quatric term, etc.</a:t>
            </a:r>
          </a:p>
        </p:txBody>
      </p:sp>
    </p:spTree>
    <p:extLst>
      <p:ext uri="{BB962C8B-B14F-4D97-AF65-F5344CB8AC3E}">
        <p14:creationId xmlns:p14="http://schemas.microsoft.com/office/powerpoint/2010/main" val="501547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E0393E9-4253-A546-B30D-2AF935391429}" type="slidenum">
              <a:rPr lang="en-US" altLang="en-US" sz="1000">
                <a:latin typeface="Times New Roman" charset="0"/>
              </a:rPr>
              <a:pPr/>
              <a:t>61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111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E0393E9-4253-A546-B30D-2AF935391429}" type="slidenum">
              <a:rPr lang="en-US" altLang="en-US" sz="1000">
                <a:latin typeface="Times New Roman" charset="0"/>
              </a:rPr>
              <a:pPr/>
              <a:t>62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57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CD5D9-FF87-8B48-8F6F-8E65550E54E6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67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CBB11DB-6F2E-1C4D-9F05-A1B0A836E2B9}" type="slidenum">
              <a:rPr lang="en-US" altLang="en-US" sz="1000">
                <a:latin typeface="Times New Roman" charset="0"/>
              </a:rPr>
              <a:pPr/>
              <a:t>4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6325" y="711200"/>
            <a:ext cx="4679950" cy="350996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Many possible titles</a:t>
            </a:r>
          </a:p>
        </p:txBody>
      </p:sp>
    </p:spTree>
    <p:extLst>
      <p:ext uri="{BB962C8B-B14F-4D97-AF65-F5344CB8AC3E}">
        <p14:creationId xmlns:p14="http://schemas.microsoft.com/office/powerpoint/2010/main" val="1027080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A5F0B-558F-164C-BE73-E7E7E03854FF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3432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A5F0B-558F-164C-BE73-E7E7E03854FF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1502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F2185-83E6-8A4C-8FC8-0544D7411BA5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3110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F2185-83E6-8A4C-8FC8-0544D7411BA5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485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B19F0-EED3-6645-845D-A27A47D77A1B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893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B19F0-EED3-6645-845D-A27A47D77A1B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0366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CD5D9-FF87-8B48-8F6F-8E65550E54E6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5194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CD5D9-FF87-8B48-8F6F-8E65550E54E6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0677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ECB89-AE07-6B4C-942F-7AD6D89AB928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4525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75E0B-CF36-5443-90AF-F2036BB4B713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1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C76A50A2-40F6-D44D-8EB4-84D50684E949}" type="slidenum">
              <a:rPr lang="en-US" altLang="en-US" sz="1000">
                <a:latin typeface="Times New Roman" charset="0"/>
              </a:rPr>
              <a:pPr/>
              <a:t>5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103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6325" y="711200"/>
            <a:ext cx="4679950" cy="350996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Many possible titles</a:t>
            </a:r>
          </a:p>
        </p:txBody>
      </p:sp>
    </p:spTree>
    <p:extLst>
      <p:ext uri="{BB962C8B-B14F-4D97-AF65-F5344CB8AC3E}">
        <p14:creationId xmlns:p14="http://schemas.microsoft.com/office/powerpoint/2010/main" val="5896604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75E0B-CF36-5443-90AF-F2036BB4B713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1866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DF3A8-1CB0-BD46-93CD-70F8807D56DA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677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A86CC-8472-1D4D-8877-9815F1E5BCAC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375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E0393E9-4253-A546-B30D-2AF935391429}" type="slidenum">
              <a:rPr lang="en-US" altLang="en-US" sz="1000">
                <a:latin typeface="Times New Roman" charset="0"/>
              </a:rPr>
              <a:pPr/>
              <a:t>7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E170EE9-0904-9144-B658-879AB2635256}" type="slidenum">
              <a:rPr lang="en-US" altLang="en-US" sz="1000">
                <a:latin typeface="Times New Roman" charset="0"/>
              </a:rPr>
              <a:pPr/>
              <a:t>8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14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1FB3E7C-24CC-364D-BD8E-7E509347FCC9}" type="slidenum">
              <a:rPr lang="en-US" altLang="en-US" sz="1000">
                <a:latin typeface="Times New Roman" charset="0"/>
              </a:rPr>
              <a:pPr/>
              <a:t>9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Examples reasons for Eve</a:t>
            </a:r>
            <a:r>
              <a:rPr lang="ja-JP" altLang="en-US">
                <a:latin typeface="Arial" charset="0"/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knowledge: noisy channels, quantum channels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Thus, Eve</a:t>
            </a:r>
            <a:r>
              <a:rPr lang="ja-JP" altLang="en-US">
                <a:latin typeface="Arial" charset="0"/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attack is as good as just denial of service, which is always possible with an active attacker</a:t>
            </a: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10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1FB3E7C-24CC-364D-BD8E-7E509347FCC9}" type="slidenum">
              <a:rPr lang="en-US" altLang="en-US" sz="1000">
                <a:latin typeface="Times New Roman" charset="0"/>
              </a:rPr>
              <a:pPr/>
              <a:t>10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Examples reasons for Eve</a:t>
            </a:r>
            <a:r>
              <a:rPr lang="ja-JP" altLang="en-US">
                <a:latin typeface="Arial" charset="0"/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knowledge: noisy channels, quantum channels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Thus, Eve</a:t>
            </a:r>
            <a:r>
              <a:rPr lang="ja-JP" altLang="en-US">
                <a:latin typeface="Arial" charset="0"/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attack is as good as just denial of service, which is always possible with an active attacker</a:t>
            </a: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33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227CEF-3B6C-9545-A09B-6DEA9DB71F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4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A827A0-B1CE-044E-A532-F1A2F14D62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63500"/>
            <a:ext cx="2208212" cy="626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63500"/>
            <a:ext cx="6473825" cy="626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C24D3D-7092-CB42-A472-17CBB4E4F1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9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4824C6-F028-AF46-BB6D-F13FB26352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9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2E54F5-BE57-424B-8D67-50C9134E69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719138"/>
            <a:ext cx="4340225" cy="5605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719138"/>
            <a:ext cx="4341812" cy="5605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347BC7-6B3B-E849-9381-CB274DD3F4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4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C07F23-0129-6944-9409-134D7D6B47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109F1A-83EF-EA4D-B5D0-BC3B839556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8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DFA69F-C39B-8845-A661-E54FF2BBCE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6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FC1B21-0D50-7D45-9862-55C2CF7563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4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430A54-BAA9-F542-8D0B-23144A7CC1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2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150" y="63500"/>
            <a:ext cx="8193088" cy="43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3" y="719138"/>
            <a:ext cx="8834437" cy="56054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2500" y="6546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/>
            </a:lvl1pPr>
          </a:lstStyle>
          <a:p>
            <a:fld id="{D57F4598-E14E-1D46-AD3E-B502E9AD47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4613" y="579438"/>
            <a:ext cx="8994775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3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02500" y="64452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F60387-6BA4-B144-8632-BEFEB93C270D}" type="slidenum">
              <a:rPr lang="en-US" altLang="en-US" sz="8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80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175" y="4011613"/>
            <a:ext cx="9147175" cy="1752600"/>
          </a:xfrm>
        </p:spPr>
        <p:txBody>
          <a:bodyPr/>
          <a:lstStyle/>
          <a:p>
            <a:r>
              <a:rPr lang="en-US" altLang="en-US" sz="4000"/>
              <a:t>Leonid Reyzin</a:t>
            </a:r>
            <a:br>
              <a:rPr lang="en-US" altLang="en-US" sz="4000"/>
            </a:b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endParaRPr lang="en-US" altLang="en-US" sz="240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355600"/>
            <a:ext cx="9067800" cy="433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spcBef>
                <a:spcPct val="50000"/>
              </a:spcBef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spcBef>
                <a:spcPct val="50000"/>
              </a:spcBef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50000"/>
              </a:spcBef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spcBef>
                <a:spcPct val="50000"/>
              </a:spcBef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77875" y="1190625"/>
            <a:ext cx="10458450" cy="1143000"/>
          </a:xfrm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4800" i="0" dirty="0" smtClean="0">
                <a:solidFill>
                  <a:schemeClr val="tx1"/>
                </a:solidFill>
                <a:cs typeface="+mj-cs"/>
              </a:rPr>
              <a:t>I</a:t>
            </a:r>
            <a:r>
              <a:rPr lang="en-US" i="0" dirty="0" smtClean="0">
                <a:cs typeface="+mj-cs"/>
              </a:rPr>
              <a:t>nformation-Theoretic</a:t>
            </a:r>
            <a:br>
              <a:rPr lang="en-US" i="0" dirty="0" smtClean="0">
                <a:cs typeface="+mj-cs"/>
              </a:rPr>
            </a:br>
            <a:r>
              <a:rPr lang="en-US" i="0" dirty="0" smtClean="0">
                <a:cs typeface="+mj-cs"/>
              </a:rPr>
              <a:t> Key Agreement</a:t>
            </a:r>
            <a:br>
              <a:rPr lang="en-US" i="0" dirty="0" smtClean="0">
                <a:cs typeface="+mj-cs"/>
              </a:rPr>
            </a:br>
            <a:r>
              <a:rPr lang="en-US" i="0" dirty="0" smtClean="0">
                <a:cs typeface="+mj-cs"/>
              </a:rPr>
              <a:t> from </a:t>
            </a:r>
            <a:br>
              <a:rPr lang="en-US" i="0" dirty="0" smtClean="0">
                <a:cs typeface="+mj-cs"/>
              </a:rPr>
            </a:br>
            <a:r>
              <a:rPr lang="en-US" i="0" dirty="0" smtClean="0">
                <a:cs typeface="+mj-cs"/>
              </a:rPr>
              <a:t>Close Secrets</a:t>
            </a:r>
            <a:endParaRPr lang="en-US" dirty="0" smtClean="0">
              <a:cs typeface="+mj-cs"/>
            </a:endParaRPr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98425" y="3657600"/>
            <a:ext cx="8994775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3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1536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4806950"/>
            <a:ext cx="25368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1"/>
          <p:cNvSpPr>
            <a:spLocks noChangeArrowheads="1"/>
          </p:cNvSpPr>
          <p:nvPr/>
        </p:nvSpPr>
        <p:spPr bwMode="auto">
          <a:xfrm>
            <a:off x="1116013" y="5903913"/>
            <a:ext cx="70659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January 5, 2018</a:t>
            </a:r>
            <a:br>
              <a:rPr lang="en-US" altLang="en-US" sz="2800"/>
            </a:br>
            <a:r>
              <a:rPr lang="en-US" altLang="en-US" sz="2800"/>
              <a:t> IISc</a:t>
            </a:r>
          </a:p>
        </p:txBody>
      </p:sp>
    </p:spTree>
    <p:extLst>
      <p:ext uri="{BB962C8B-B14F-4D97-AF65-F5344CB8AC3E}">
        <p14:creationId xmlns:p14="http://schemas.microsoft.com/office/powerpoint/2010/main" val="10439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63500"/>
            <a:ext cx="8959850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privacy amplification</a:t>
            </a:r>
          </a:p>
        </p:txBody>
      </p:sp>
      <p:sp>
        <p:nvSpPr>
          <p:cNvPr id="1038341" name="Text Box 5"/>
          <p:cNvSpPr txBox="1">
            <a:spLocks noChangeArrowheads="1"/>
          </p:cNvSpPr>
          <p:nvPr/>
        </p:nvSpPr>
        <p:spPr bwMode="auto">
          <a:xfrm>
            <a:off x="3856038" y="730250"/>
            <a:ext cx="830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>
                <a:latin typeface="Times New Roman" charset="0"/>
                <a:ea typeface="ＭＳ Ｐゴシック" charset="0"/>
              </a:rPr>
              <a:t>w</a:t>
            </a:r>
          </a:p>
        </p:txBody>
      </p:sp>
      <p:sp>
        <p:nvSpPr>
          <p:cNvPr id="1038342" name="Line 6"/>
          <p:cNvSpPr>
            <a:spLocks noChangeShapeType="1"/>
          </p:cNvSpPr>
          <p:nvPr/>
        </p:nvSpPr>
        <p:spPr bwMode="auto">
          <a:xfrm flipH="1">
            <a:off x="1617663" y="1143000"/>
            <a:ext cx="2428875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3" name="Line 7"/>
          <p:cNvSpPr>
            <a:spLocks noChangeShapeType="1"/>
          </p:cNvSpPr>
          <p:nvPr/>
        </p:nvSpPr>
        <p:spPr bwMode="auto">
          <a:xfrm>
            <a:off x="4462463" y="1122363"/>
            <a:ext cx="2352675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4" name="Text Box 8"/>
          <p:cNvSpPr txBox="1">
            <a:spLocks noChangeArrowheads="1"/>
          </p:cNvSpPr>
          <p:nvPr/>
        </p:nvSpPr>
        <p:spPr bwMode="auto">
          <a:xfrm>
            <a:off x="1952625" y="688975"/>
            <a:ext cx="173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ea typeface="ＭＳ Ｐゴシック" charset="0"/>
              </a:rPr>
              <a:t>not uniform </a:t>
            </a:r>
          </a:p>
        </p:txBody>
      </p:sp>
      <p:sp>
        <p:nvSpPr>
          <p:cNvPr id="1038345" name="Freeform 9"/>
          <p:cNvSpPr>
            <a:spLocks/>
          </p:cNvSpPr>
          <p:nvPr/>
        </p:nvSpPr>
        <p:spPr bwMode="auto">
          <a:xfrm>
            <a:off x="3557588" y="785813"/>
            <a:ext cx="565150" cy="238125"/>
          </a:xfrm>
          <a:custGeom>
            <a:avLst/>
            <a:gdLst>
              <a:gd name="T0" fmla="*/ 0 w 324"/>
              <a:gd name="T1" fmla="*/ 65 h 150"/>
              <a:gd name="T2" fmla="*/ 244 w 324"/>
              <a:gd name="T3" fmla="*/ 6 h 150"/>
              <a:gd name="T4" fmla="*/ 175 w 324"/>
              <a:gd name="T5" fmla="*/ 102 h 150"/>
              <a:gd name="T6" fmla="*/ 324 w 324"/>
              <a:gd name="T7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4" h="150">
                <a:moveTo>
                  <a:pt x="0" y="65"/>
                </a:moveTo>
                <a:cubicBezTo>
                  <a:pt x="41" y="55"/>
                  <a:pt x="215" y="0"/>
                  <a:pt x="244" y="6"/>
                </a:cubicBezTo>
                <a:cubicBezTo>
                  <a:pt x="273" y="12"/>
                  <a:pt x="162" y="78"/>
                  <a:pt x="175" y="102"/>
                </a:cubicBezTo>
                <a:cubicBezTo>
                  <a:pt x="188" y="126"/>
                  <a:pt x="293" y="140"/>
                  <a:pt x="324" y="15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6" name="Oval 10"/>
          <p:cNvSpPr>
            <a:spLocks noChangeArrowheads="1"/>
          </p:cNvSpPr>
          <p:nvPr/>
        </p:nvSpPr>
        <p:spPr bwMode="auto">
          <a:xfrm>
            <a:off x="1974850" y="763588"/>
            <a:ext cx="1608138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9" name="Text Box 13"/>
          <p:cNvSpPr txBox="1">
            <a:spLocks noChangeArrowheads="1"/>
          </p:cNvSpPr>
          <p:nvPr/>
        </p:nvSpPr>
        <p:spPr bwMode="auto">
          <a:xfrm>
            <a:off x="3956050" y="2478088"/>
            <a:ext cx="596900" cy="579437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1038350" name="Line 14"/>
          <p:cNvSpPr>
            <a:spLocks noChangeShapeType="1"/>
          </p:cNvSpPr>
          <p:nvPr/>
        </p:nvSpPr>
        <p:spPr bwMode="auto">
          <a:xfrm>
            <a:off x="1989138" y="1785938"/>
            <a:ext cx="467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51" name="Arc 15"/>
          <p:cNvSpPr>
            <a:spLocks/>
          </p:cNvSpPr>
          <p:nvPr/>
        </p:nvSpPr>
        <p:spPr bwMode="auto">
          <a:xfrm>
            <a:off x="3598863" y="1785938"/>
            <a:ext cx="658812" cy="7286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54" name="Line 18"/>
          <p:cNvSpPr>
            <a:spLocks noChangeShapeType="1"/>
          </p:cNvSpPr>
          <p:nvPr/>
        </p:nvSpPr>
        <p:spPr bwMode="auto">
          <a:xfrm>
            <a:off x="4275138" y="1287463"/>
            <a:ext cx="0" cy="1185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038364" name="Group 28"/>
          <p:cNvGrpSpPr>
            <a:grpSpLocks/>
          </p:cNvGrpSpPr>
          <p:nvPr/>
        </p:nvGrpSpPr>
        <p:grpSpPr bwMode="auto">
          <a:xfrm>
            <a:off x="6408738" y="1849438"/>
            <a:ext cx="2143125" cy="682625"/>
            <a:chOff x="4037" y="1165"/>
            <a:chExt cx="1350" cy="430"/>
          </a:xfrm>
        </p:grpSpPr>
        <p:sp>
          <p:nvSpPr>
            <p:cNvPr id="1038365" name="Text Box 29"/>
            <p:cNvSpPr txBox="1">
              <a:spLocks noChangeArrowheads="1"/>
            </p:cNvSpPr>
            <p:nvPr/>
          </p:nvSpPr>
          <p:spPr bwMode="auto">
            <a:xfrm>
              <a:off x="4037" y="116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w</a:t>
              </a:r>
            </a:p>
          </p:txBody>
        </p:sp>
        <p:sp>
          <p:nvSpPr>
            <p:cNvPr id="1038366" name="Text Box 30"/>
            <p:cNvSpPr txBox="1">
              <a:spLocks noChangeArrowheads="1"/>
            </p:cNvSpPr>
            <p:nvPr/>
          </p:nvSpPr>
          <p:spPr bwMode="auto">
            <a:xfrm>
              <a:off x="5173" y="1280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000" i="1">
                  <a:latin typeface="Times New Roman" charset="0"/>
                  <a:ea typeface="ＭＳ Ｐゴシック" charset="0"/>
                </a:rPr>
                <a:t>R</a:t>
              </a:r>
              <a:endParaRPr lang="en-US" sz="20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67" name="Rectangle 31"/>
            <p:cNvSpPr>
              <a:spLocks noChangeArrowheads="1"/>
            </p:cNvSpPr>
            <p:nvPr/>
          </p:nvSpPr>
          <p:spPr bwMode="auto">
            <a:xfrm>
              <a:off x="4472" y="1280"/>
              <a:ext cx="543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>
                  <a:ea typeface="ＭＳ Ｐゴシック" charset="0"/>
                </a:rPr>
                <a:t>Ext</a:t>
              </a:r>
            </a:p>
          </p:txBody>
        </p:sp>
        <p:sp>
          <p:nvSpPr>
            <p:cNvPr id="1038368" name="Line 32"/>
            <p:cNvSpPr>
              <a:spLocks noChangeShapeType="1"/>
            </p:cNvSpPr>
            <p:nvPr/>
          </p:nvSpPr>
          <p:spPr bwMode="auto">
            <a:xfrm>
              <a:off x="4249" y="1335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69" name="Text Box 33"/>
            <p:cNvSpPr txBox="1">
              <a:spLocks noChangeArrowheads="1"/>
            </p:cNvSpPr>
            <p:nvPr/>
          </p:nvSpPr>
          <p:spPr bwMode="auto">
            <a:xfrm>
              <a:off x="4092" y="1307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i</a:t>
              </a:r>
            </a:p>
          </p:txBody>
        </p:sp>
        <p:sp>
          <p:nvSpPr>
            <p:cNvPr id="1038370" name="Line 34"/>
            <p:cNvSpPr>
              <a:spLocks noChangeShapeType="1"/>
            </p:cNvSpPr>
            <p:nvPr/>
          </p:nvSpPr>
          <p:spPr bwMode="auto">
            <a:xfrm>
              <a:off x="4250" y="146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1" name="Line 35"/>
            <p:cNvSpPr>
              <a:spLocks noChangeShapeType="1"/>
            </p:cNvSpPr>
            <p:nvPr/>
          </p:nvSpPr>
          <p:spPr bwMode="auto">
            <a:xfrm>
              <a:off x="5020" y="139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038372" name="Group 36"/>
          <p:cNvGrpSpPr>
            <a:grpSpLocks/>
          </p:cNvGrpSpPr>
          <p:nvPr/>
        </p:nvGrpSpPr>
        <p:grpSpPr bwMode="auto">
          <a:xfrm>
            <a:off x="-80959" y="1857376"/>
            <a:ext cx="2427289" cy="687388"/>
            <a:chOff x="3856" y="1165"/>
            <a:chExt cx="1529" cy="433"/>
          </a:xfrm>
        </p:grpSpPr>
        <p:sp>
          <p:nvSpPr>
            <p:cNvPr id="1038373" name="Text Box 37"/>
            <p:cNvSpPr txBox="1">
              <a:spLocks noChangeArrowheads="1"/>
            </p:cNvSpPr>
            <p:nvPr/>
          </p:nvSpPr>
          <p:spPr bwMode="auto">
            <a:xfrm>
              <a:off x="4037" y="116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w</a:t>
              </a:r>
            </a:p>
          </p:txBody>
        </p:sp>
        <p:sp>
          <p:nvSpPr>
            <p:cNvPr id="1038374" name="Text Box 38"/>
            <p:cNvSpPr txBox="1">
              <a:spLocks noChangeArrowheads="1"/>
            </p:cNvSpPr>
            <p:nvPr/>
          </p:nvSpPr>
          <p:spPr bwMode="auto">
            <a:xfrm>
              <a:off x="5193" y="1249"/>
              <a:ext cx="1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 dirty="0" smtClean="0">
                  <a:latin typeface="Times New Roman" charset="0"/>
                  <a:ea typeface="ＭＳ Ｐゴシック" charset="0"/>
                </a:rPr>
                <a:t>r</a:t>
              </a:r>
              <a:endParaRPr lang="en-US" sz="2400" dirty="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75" name="Rectangle 39"/>
            <p:cNvSpPr>
              <a:spLocks noChangeArrowheads="1"/>
            </p:cNvSpPr>
            <p:nvPr/>
          </p:nvSpPr>
          <p:spPr bwMode="auto">
            <a:xfrm>
              <a:off x="4472" y="1280"/>
              <a:ext cx="543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 dirty="0">
                  <a:ea typeface="ＭＳ Ｐゴシック" charset="0"/>
                </a:rPr>
                <a:t>Ext</a:t>
              </a:r>
            </a:p>
          </p:txBody>
        </p:sp>
        <p:sp>
          <p:nvSpPr>
            <p:cNvPr id="1038376" name="Line 40"/>
            <p:cNvSpPr>
              <a:spLocks noChangeShapeType="1"/>
            </p:cNvSpPr>
            <p:nvPr/>
          </p:nvSpPr>
          <p:spPr bwMode="auto">
            <a:xfrm>
              <a:off x="4249" y="1335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7" name="Text Box 41"/>
            <p:cNvSpPr txBox="1">
              <a:spLocks noChangeArrowheads="1"/>
            </p:cNvSpPr>
            <p:nvPr/>
          </p:nvSpPr>
          <p:spPr bwMode="auto">
            <a:xfrm>
              <a:off x="3856" y="1307"/>
              <a:ext cx="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 smtClean="0">
                  <a:latin typeface="Times New Roman" charset="0"/>
                  <a:ea typeface="ＭＳ Ｐゴシック" charset="0"/>
                </a:rPr>
                <a:t>seed</a:t>
              </a:r>
              <a:endParaRPr lang="en-US" sz="2400" i="1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78" name="Line 42"/>
            <p:cNvSpPr>
              <a:spLocks noChangeShapeType="1"/>
            </p:cNvSpPr>
            <p:nvPr/>
          </p:nvSpPr>
          <p:spPr bwMode="auto">
            <a:xfrm>
              <a:off x="4250" y="146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9" name="Line 43"/>
            <p:cNvSpPr>
              <a:spLocks noChangeShapeType="1"/>
            </p:cNvSpPr>
            <p:nvPr/>
          </p:nvSpPr>
          <p:spPr bwMode="auto">
            <a:xfrm>
              <a:off x="5020" y="139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38407" name="Rectangle 71"/>
          <p:cNvSpPr>
            <a:spLocks noChangeArrowheads="1"/>
          </p:cNvSpPr>
          <p:nvPr/>
        </p:nvSpPr>
        <p:spPr bwMode="auto">
          <a:xfrm>
            <a:off x="6561138" y="2209800"/>
            <a:ext cx="144462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408" name="Rectangle 72"/>
          <p:cNvSpPr>
            <a:spLocks noChangeArrowheads="1"/>
          </p:cNvSpPr>
          <p:nvPr/>
        </p:nvSpPr>
        <p:spPr bwMode="auto">
          <a:xfrm>
            <a:off x="6045819" y="2089150"/>
            <a:ext cx="7954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i="1" smtClean="0">
                <a:latin typeface="Times New Roman" charset="0"/>
                <a:ea typeface="ＭＳ Ｐゴシック" charset="0"/>
              </a:rPr>
              <a:t>seed</a:t>
            </a:r>
            <a:r>
              <a:rPr lang="en-US" sz="2000" smtClean="0">
                <a:latin typeface="Book Antiqua" charset="0"/>
                <a:ea typeface="ＭＳ Ｐゴシック" charset="0"/>
              </a:rPr>
              <a:t> </a:t>
            </a:r>
            <a:endParaRPr lang="en-US" sz="2000" dirty="0">
              <a:latin typeface="Book Antiqua" charset="0"/>
              <a:ea typeface="ＭＳ Ｐゴシック" charset="0"/>
            </a:endParaRPr>
          </a:p>
        </p:txBody>
      </p:sp>
      <p:sp>
        <p:nvSpPr>
          <p:cNvPr id="1038409" name="Rectangle 73"/>
          <p:cNvSpPr>
            <a:spLocks noChangeArrowheads="1"/>
          </p:cNvSpPr>
          <p:nvPr/>
        </p:nvSpPr>
        <p:spPr bwMode="auto">
          <a:xfrm>
            <a:off x="8304213" y="2065338"/>
            <a:ext cx="195262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410" name="Rectangle 74"/>
          <p:cNvSpPr>
            <a:spLocks noChangeArrowheads="1"/>
          </p:cNvSpPr>
          <p:nvPr/>
        </p:nvSpPr>
        <p:spPr bwMode="auto">
          <a:xfrm>
            <a:off x="8266861" y="1981200"/>
            <a:ext cx="304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1800" dirty="0">
              <a:latin typeface="Book Antiqua" charset="0"/>
              <a:ea typeface="ＭＳ Ｐゴシック" charset="0"/>
            </a:endParaRPr>
          </a:p>
        </p:txBody>
      </p:sp>
      <p:sp>
        <p:nvSpPr>
          <p:cNvPr id="1038420" name="Rectangle 84"/>
          <p:cNvSpPr>
            <a:spLocks noChangeArrowheads="1"/>
          </p:cNvSpPr>
          <p:nvPr/>
        </p:nvSpPr>
        <p:spPr bwMode="auto">
          <a:xfrm>
            <a:off x="433388" y="1298575"/>
            <a:ext cx="117157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8421" name="Rectangle 85"/>
          <p:cNvSpPr>
            <a:spLocks noChangeArrowheads="1"/>
          </p:cNvSpPr>
          <p:nvPr/>
        </p:nvSpPr>
        <p:spPr bwMode="auto">
          <a:xfrm>
            <a:off x="6884988" y="1320800"/>
            <a:ext cx="109855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64" name="Rectangle 23"/>
          <p:cNvSpPr>
            <a:spLocks noChangeArrowheads="1"/>
          </p:cNvSpPr>
          <p:nvPr/>
        </p:nvSpPr>
        <p:spPr bwMode="auto">
          <a:xfrm>
            <a:off x="4696003" y="1282700"/>
            <a:ext cx="915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4035332" y="1891175"/>
            <a:ext cx="830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smtClean="0">
                <a:latin typeface="Times New Roman" charset="0"/>
                <a:ea typeface="ＭＳ Ｐゴシック" charset="0"/>
              </a:rPr>
              <a:t>E</a:t>
            </a:r>
            <a:endParaRPr lang="en-US" sz="2400" i="1">
              <a:latin typeface="Times New Roman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91117" y="3609401"/>
            <a:ext cx="9234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smtClean="0"/>
              <a:t>If average min-entropy </a:t>
            </a:r>
            <a:r>
              <a:rPr lang="en-US" altLang="en-US" i="1" dirty="0" err="1" smtClean="0">
                <a:latin typeface="Times New Roman" charset="0"/>
              </a:rPr>
              <a:t>H</a:t>
            </a:r>
            <a:r>
              <a:rPr lang="en-US" altLang="en-US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W |E</a:t>
            </a:r>
            <a:r>
              <a:rPr lang="en-US" altLang="en-US" dirty="0">
                <a:latin typeface="Times New Roman" charset="0"/>
                <a:sym typeface="Symbol" charset="2"/>
              </a:rPr>
              <a:t>)</a:t>
            </a:r>
            <a:r>
              <a:rPr lang="en-US" altLang="en-US" dirty="0">
                <a:sym typeface="Symbol" charset="2"/>
              </a:rPr>
              <a:t> is sufficiently </a:t>
            </a:r>
            <a:r>
              <a:rPr lang="en-US" altLang="en-US" dirty="0" smtClean="0">
                <a:sym typeface="Symbol" charset="2"/>
              </a:rPr>
              <a:t>high,</a:t>
            </a:r>
            <a:br>
              <a:rPr lang="en-US" altLang="en-US" dirty="0" smtClean="0">
                <a:sym typeface="Symbol" charset="2"/>
              </a:rPr>
            </a:br>
            <a:r>
              <a:rPr lang="en-US" altLang="en-US" dirty="0" smtClean="0">
                <a:sym typeface="Symbol" charset="2"/>
              </a:rPr>
              <a:t>and </a:t>
            </a:r>
            <a:r>
              <a:rPr lang="en-US" dirty="0" smtClean="0"/>
              <a:t>Ext is an average-case strong extractor, this works!</a:t>
            </a:r>
            <a:endParaRPr lang="en-US" altLang="en-US" dirty="0">
              <a:sym typeface="Symbol" charset="2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-64105" y="4893179"/>
            <a:ext cx="92341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u="sng" dirty="0" smtClean="0"/>
              <a:t>Using universal hashing</a:t>
            </a:r>
            <a:r>
              <a:rPr lang="en-US" altLang="en-US" dirty="0" smtClean="0"/>
              <a:t>:</a:t>
            </a:r>
          </a:p>
          <a:p>
            <a:pPr eaLnBrk="1" hangingPunct="1"/>
            <a:r>
              <a:rPr lang="en-US" altLang="en-US" dirty="0" smtClean="0"/>
              <a:t>If </a:t>
            </a:r>
            <a:r>
              <a:rPr lang="en-US" altLang="en-US" i="1" dirty="0" err="1" smtClean="0">
                <a:latin typeface="Times New Roman" charset="0"/>
              </a:rPr>
              <a:t>H</a:t>
            </a:r>
            <a:r>
              <a:rPr lang="en-US" altLang="en-US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W|E</a:t>
            </a:r>
            <a:r>
              <a:rPr lang="en-US" altLang="en-US" dirty="0">
                <a:latin typeface="Times New Roman" charset="0"/>
                <a:sym typeface="Symbol" charset="2"/>
              </a:rPr>
              <a:t>)</a:t>
            </a:r>
            <a:r>
              <a:rPr lang="en-US" altLang="en-US" dirty="0">
                <a:sym typeface="Symbol" charset="2"/>
              </a:rPr>
              <a:t> </a:t>
            </a:r>
            <a:r>
              <a:rPr lang="en-US" altLang="en-US" dirty="0" smtClean="0">
                <a:sym typeface="Symbol" charset="2"/>
              </a:rPr>
              <a:t>≥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k</a:t>
            </a:r>
            <a:r>
              <a:rPr lang="en-US" altLang="en-US" dirty="0" smtClean="0">
                <a:latin typeface="+mj-lt"/>
                <a:sym typeface="Symbol" charset="2"/>
              </a:rPr>
              <a:t>, </a:t>
            </a:r>
            <a:r>
              <a:rPr lang="en-US" altLang="en-US" dirty="0" smtClean="0">
                <a:latin typeface="+mn-lt"/>
                <a:sym typeface="Symbol" charset="2"/>
              </a:rPr>
              <a:t>we get 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R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Seed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E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) ≈</a:t>
            </a:r>
            <a:r>
              <a:rPr lang="en-US" altLang="en-US" baseline="-25000" dirty="0" smtClean="0">
                <a:latin typeface="Times New Roman" charset="0"/>
                <a:sym typeface="Symbol" charset="2"/>
              </a:rPr>
              <a:t>𝜀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U</a:t>
            </a:r>
            <a:r>
              <a:rPr lang="en-US" altLang="en-US" i="1" baseline="-25000" dirty="0" smtClean="0">
                <a:latin typeface="Times New Roman" charset="0"/>
                <a:sym typeface="Symbol" charset="2"/>
              </a:rPr>
              <a:t>m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Seed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E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dirty="0" smtClean="0">
                <a:sym typeface="Symbol" charset="2"/>
              </a:rPr>
              <a:t/>
            </a:r>
            <a:br>
              <a:rPr lang="en-US" altLang="en-US" dirty="0" smtClean="0">
                <a:sym typeface="Symbol" charset="2"/>
              </a:rPr>
            </a:br>
            <a:r>
              <a:rPr lang="en-US" altLang="en-US" dirty="0" smtClean="0">
                <a:sym typeface="Symbol" charset="2"/>
              </a:rPr>
              <a:t>for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m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=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− 2 log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(1/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𝜀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)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616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63500"/>
            <a:ext cx="8959850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privacy amplification</a:t>
            </a:r>
          </a:p>
        </p:txBody>
      </p:sp>
      <p:sp>
        <p:nvSpPr>
          <p:cNvPr id="1038341" name="Text Box 5"/>
          <p:cNvSpPr txBox="1">
            <a:spLocks noChangeArrowheads="1"/>
          </p:cNvSpPr>
          <p:nvPr/>
        </p:nvSpPr>
        <p:spPr bwMode="auto">
          <a:xfrm>
            <a:off x="3856038" y="730250"/>
            <a:ext cx="830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>
                <a:latin typeface="Times New Roman" charset="0"/>
                <a:ea typeface="ＭＳ Ｐゴシック" charset="0"/>
              </a:rPr>
              <a:t>w</a:t>
            </a:r>
          </a:p>
        </p:txBody>
      </p:sp>
      <p:sp>
        <p:nvSpPr>
          <p:cNvPr id="1038342" name="Line 6"/>
          <p:cNvSpPr>
            <a:spLocks noChangeShapeType="1"/>
          </p:cNvSpPr>
          <p:nvPr/>
        </p:nvSpPr>
        <p:spPr bwMode="auto">
          <a:xfrm flipH="1">
            <a:off x="1617663" y="1143000"/>
            <a:ext cx="2428875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3" name="Line 7"/>
          <p:cNvSpPr>
            <a:spLocks noChangeShapeType="1"/>
          </p:cNvSpPr>
          <p:nvPr/>
        </p:nvSpPr>
        <p:spPr bwMode="auto">
          <a:xfrm>
            <a:off x="4462463" y="1122363"/>
            <a:ext cx="2352675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4" name="Text Box 8"/>
          <p:cNvSpPr txBox="1">
            <a:spLocks noChangeArrowheads="1"/>
          </p:cNvSpPr>
          <p:nvPr/>
        </p:nvSpPr>
        <p:spPr bwMode="auto">
          <a:xfrm>
            <a:off x="1952625" y="688975"/>
            <a:ext cx="173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ea typeface="ＭＳ Ｐゴシック" charset="0"/>
              </a:rPr>
              <a:t>not uniform </a:t>
            </a:r>
          </a:p>
        </p:txBody>
      </p:sp>
      <p:sp>
        <p:nvSpPr>
          <p:cNvPr id="1038345" name="Freeform 9"/>
          <p:cNvSpPr>
            <a:spLocks/>
          </p:cNvSpPr>
          <p:nvPr/>
        </p:nvSpPr>
        <p:spPr bwMode="auto">
          <a:xfrm>
            <a:off x="3557588" y="785813"/>
            <a:ext cx="565150" cy="238125"/>
          </a:xfrm>
          <a:custGeom>
            <a:avLst/>
            <a:gdLst>
              <a:gd name="T0" fmla="*/ 0 w 324"/>
              <a:gd name="T1" fmla="*/ 65 h 150"/>
              <a:gd name="T2" fmla="*/ 244 w 324"/>
              <a:gd name="T3" fmla="*/ 6 h 150"/>
              <a:gd name="T4" fmla="*/ 175 w 324"/>
              <a:gd name="T5" fmla="*/ 102 h 150"/>
              <a:gd name="T6" fmla="*/ 324 w 324"/>
              <a:gd name="T7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4" h="150">
                <a:moveTo>
                  <a:pt x="0" y="65"/>
                </a:moveTo>
                <a:cubicBezTo>
                  <a:pt x="41" y="55"/>
                  <a:pt x="215" y="0"/>
                  <a:pt x="244" y="6"/>
                </a:cubicBezTo>
                <a:cubicBezTo>
                  <a:pt x="273" y="12"/>
                  <a:pt x="162" y="78"/>
                  <a:pt x="175" y="102"/>
                </a:cubicBezTo>
                <a:cubicBezTo>
                  <a:pt x="188" y="126"/>
                  <a:pt x="293" y="140"/>
                  <a:pt x="324" y="15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6" name="Oval 10"/>
          <p:cNvSpPr>
            <a:spLocks noChangeArrowheads="1"/>
          </p:cNvSpPr>
          <p:nvPr/>
        </p:nvSpPr>
        <p:spPr bwMode="auto">
          <a:xfrm>
            <a:off x="1974850" y="763588"/>
            <a:ext cx="1608138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9" name="Text Box 13"/>
          <p:cNvSpPr txBox="1">
            <a:spLocks noChangeArrowheads="1"/>
          </p:cNvSpPr>
          <p:nvPr/>
        </p:nvSpPr>
        <p:spPr bwMode="auto">
          <a:xfrm>
            <a:off x="3956050" y="2478088"/>
            <a:ext cx="596900" cy="579437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1038350" name="Line 14"/>
          <p:cNvSpPr>
            <a:spLocks noChangeShapeType="1"/>
          </p:cNvSpPr>
          <p:nvPr/>
        </p:nvSpPr>
        <p:spPr bwMode="auto">
          <a:xfrm>
            <a:off x="1989138" y="1785938"/>
            <a:ext cx="467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51" name="Arc 15"/>
          <p:cNvSpPr>
            <a:spLocks/>
          </p:cNvSpPr>
          <p:nvPr/>
        </p:nvSpPr>
        <p:spPr bwMode="auto">
          <a:xfrm>
            <a:off x="3598863" y="1785938"/>
            <a:ext cx="658812" cy="7286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54" name="Line 18"/>
          <p:cNvSpPr>
            <a:spLocks noChangeShapeType="1"/>
          </p:cNvSpPr>
          <p:nvPr/>
        </p:nvSpPr>
        <p:spPr bwMode="auto">
          <a:xfrm>
            <a:off x="4275138" y="1287463"/>
            <a:ext cx="0" cy="1185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038364" name="Group 28"/>
          <p:cNvGrpSpPr>
            <a:grpSpLocks/>
          </p:cNvGrpSpPr>
          <p:nvPr/>
        </p:nvGrpSpPr>
        <p:grpSpPr bwMode="auto">
          <a:xfrm>
            <a:off x="6408738" y="1849438"/>
            <a:ext cx="2143125" cy="682625"/>
            <a:chOff x="4037" y="1165"/>
            <a:chExt cx="1350" cy="430"/>
          </a:xfrm>
        </p:grpSpPr>
        <p:sp>
          <p:nvSpPr>
            <p:cNvPr id="1038365" name="Text Box 29"/>
            <p:cNvSpPr txBox="1">
              <a:spLocks noChangeArrowheads="1"/>
            </p:cNvSpPr>
            <p:nvPr/>
          </p:nvSpPr>
          <p:spPr bwMode="auto">
            <a:xfrm>
              <a:off x="4037" y="116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w</a:t>
              </a:r>
            </a:p>
          </p:txBody>
        </p:sp>
        <p:sp>
          <p:nvSpPr>
            <p:cNvPr id="1038366" name="Text Box 30"/>
            <p:cNvSpPr txBox="1">
              <a:spLocks noChangeArrowheads="1"/>
            </p:cNvSpPr>
            <p:nvPr/>
          </p:nvSpPr>
          <p:spPr bwMode="auto">
            <a:xfrm>
              <a:off x="5173" y="1280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000" i="1">
                  <a:latin typeface="Times New Roman" charset="0"/>
                  <a:ea typeface="ＭＳ Ｐゴシック" charset="0"/>
                </a:rPr>
                <a:t>R</a:t>
              </a:r>
              <a:endParaRPr lang="en-US" sz="20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67" name="Rectangle 31"/>
            <p:cNvSpPr>
              <a:spLocks noChangeArrowheads="1"/>
            </p:cNvSpPr>
            <p:nvPr/>
          </p:nvSpPr>
          <p:spPr bwMode="auto">
            <a:xfrm>
              <a:off x="4472" y="1280"/>
              <a:ext cx="543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>
                  <a:ea typeface="ＭＳ Ｐゴシック" charset="0"/>
                </a:rPr>
                <a:t>Ext</a:t>
              </a:r>
            </a:p>
          </p:txBody>
        </p:sp>
        <p:sp>
          <p:nvSpPr>
            <p:cNvPr id="1038368" name="Line 32"/>
            <p:cNvSpPr>
              <a:spLocks noChangeShapeType="1"/>
            </p:cNvSpPr>
            <p:nvPr/>
          </p:nvSpPr>
          <p:spPr bwMode="auto">
            <a:xfrm>
              <a:off x="4249" y="1335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69" name="Text Box 33"/>
            <p:cNvSpPr txBox="1">
              <a:spLocks noChangeArrowheads="1"/>
            </p:cNvSpPr>
            <p:nvPr/>
          </p:nvSpPr>
          <p:spPr bwMode="auto">
            <a:xfrm>
              <a:off x="4092" y="1307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i</a:t>
              </a:r>
            </a:p>
          </p:txBody>
        </p:sp>
        <p:sp>
          <p:nvSpPr>
            <p:cNvPr id="1038370" name="Line 34"/>
            <p:cNvSpPr>
              <a:spLocks noChangeShapeType="1"/>
            </p:cNvSpPr>
            <p:nvPr/>
          </p:nvSpPr>
          <p:spPr bwMode="auto">
            <a:xfrm>
              <a:off x="4250" y="146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1" name="Line 35"/>
            <p:cNvSpPr>
              <a:spLocks noChangeShapeType="1"/>
            </p:cNvSpPr>
            <p:nvPr/>
          </p:nvSpPr>
          <p:spPr bwMode="auto">
            <a:xfrm>
              <a:off x="5020" y="139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038372" name="Group 36"/>
          <p:cNvGrpSpPr>
            <a:grpSpLocks/>
          </p:cNvGrpSpPr>
          <p:nvPr/>
        </p:nvGrpSpPr>
        <p:grpSpPr bwMode="auto">
          <a:xfrm>
            <a:off x="-80959" y="1857376"/>
            <a:ext cx="2427289" cy="687388"/>
            <a:chOff x="3856" y="1165"/>
            <a:chExt cx="1529" cy="433"/>
          </a:xfrm>
        </p:grpSpPr>
        <p:sp>
          <p:nvSpPr>
            <p:cNvPr id="1038373" name="Text Box 37"/>
            <p:cNvSpPr txBox="1">
              <a:spLocks noChangeArrowheads="1"/>
            </p:cNvSpPr>
            <p:nvPr/>
          </p:nvSpPr>
          <p:spPr bwMode="auto">
            <a:xfrm>
              <a:off x="4037" y="116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w</a:t>
              </a:r>
            </a:p>
          </p:txBody>
        </p:sp>
        <p:sp>
          <p:nvSpPr>
            <p:cNvPr id="1038374" name="Text Box 38"/>
            <p:cNvSpPr txBox="1">
              <a:spLocks noChangeArrowheads="1"/>
            </p:cNvSpPr>
            <p:nvPr/>
          </p:nvSpPr>
          <p:spPr bwMode="auto">
            <a:xfrm>
              <a:off x="5193" y="1249"/>
              <a:ext cx="1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 dirty="0" smtClean="0">
                  <a:latin typeface="Times New Roman" charset="0"/>
                  <a:ea typeface="ＭＳ Ｐゴシック" charset="0"/>
                </a:rPr>
                <a:t>r</a:t>
              </a:r>
              <a:endParaRPr lang="en-US" sz="2400" dirty="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75" name="Rectangle 39"/>
            <p:cNvSpPr>
              <a:spLocks noChangeArrowheads="1"/>
            </p:cNvSpPr>
            <p:nvPr/>
          </p:nvSpPr>
          <p:spPr bwMode="auto">
            <a:xfrm>
              <a:off x="4472" y="1280"/>
              <a:ext cx="543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 dirty="0">
                  <a:ea typeface="ＭＳ Ｐゴシック" charset="0"/>
                </a:rPr>
                <a:t>Ext</a:t>
              </a:r>
            </a:p>
          </p:txBody>
        </p:sp>
        <p:sp>
          <p:nvSpPr>
            <p:cNvPr id="1038376" name="Line 40"/>
            <p:cNvSpPr>
              <a:spLocks noChangeShapeType="1"/>
            </p:cNvSpPr>
            <p:nvPr/>
          </p:nvSpPr>
          <p:spPr bwMode="auto">
            <a:xfrm>
              <a:off x="4249" y="1335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7" name="Text Box 41"/>
            <p:cNvSpPr txBox="1">
              <a:spLocks noChangeArrowheads="1"/>
            </p:cNvSpPr>
            <p:nvPr/>
          </p:nvSpPr>
          <p:spPr bwMode="auto">
            <a:xfrm>
              <a:off x="3856" y="1307"/>
              <a:ext cx="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 smtClean="0">
                  <a:latin typeface="Times New Roman" charset="0"/>
                  <a:ea typeface="ＭＳ Ｐゴシック" charset="0"/>
                </a:rPr>
                <a:t>seed</a:t>
              </a:r>
              <a:endParaRPr lang="en-US" sz="2400" i="1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78" name="Line 42"/>
            <p:cNvSpPr>
              <a:spLocks noChangeShapeType="1"/>
            </p:cNvSpPr>
            <p:nvPr/>
          </p:nvSpPr>
          <p:spPr bwMode="auto">
            <a:xfrm>
              <a:off x="4250" y="146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9" name="Line 43"/>
            <p:cNvSpPr>
              <a:spLocks noChangeShapeType="1"/>
            </p:cNvSpPr>
            <p:nvPr/>
          </p:nvSpPr>
          <p:spPr bwMode="auto">
            <a:xfrm>
              <a:off x="5020" y="139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38407" name="Rectangle 71"/>
          <p:cNvSpPr>
            <a:spLocks noChangeArrowheads="1"/>
          </p:cNvSpPr>
          <p:nvPr/>
        </p:nvSpPr>
        <p:spPr bwMode="auto">
          <a:xfrm>
            <a:off x="6561138" y="2209800"/>
            <a:ext cx="144462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408" name="Rectangle 72"/>
          <p:cNvSpPr>
            <a:spLocks noChangeArrowheads="1"/>
          </p:cNvSpPr>
          <p:nvPr/>
        </p:nvSpPr>
        <p:spPr bwMode="auto">
          <a:xfrm>
            <a:off x="6045819" y="2089150"/>
            <a:ext cx="7954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i="1" smtClean="0">
                <a:latin typeface="Times New Roman" charset="0"/>
                <a:ea typeface="ＭＳ Ｐゴシック" charset="0"/>
              </a:rPr>
              <a:t>seed</a:t>
            </a:r>
            <a:r>
              <a:rPr lang="en-US" sz="2000" smtClean="0">
                <a:latin typeface="Book Antiqua" charset="0"/>
                <a:ea typeface="ＭＳ Ｐゴシック" charset="0"/>
              </a:rPr>
              <a:t> </a:t>
            </a:r>
            <a:endParaRPr lang="en-US" sz="2000" dirty="0">
              <a:latin typeface="Book Antiqua" charset="0"/>
              <a:ea typeface="ＭＳ Ｐゴシック" charset="0"/>
            </a:endParaRPr>
          </a:p>
        </p:txBody>
      </p:sp>
      <p:sp>
        <p:nvSpPr>
          <p:cNvPr id="1038409" name="Rectangle 73"/>
          <p:cNvSpPr>
            <a:spLocks noChangeArrowheads="1"/>
          </p:cNvSpPr>
          <p:nvPr/>
        </p:nvSpPr>
        <p:spPr bwMode="auto">
          <a:xfrm>
            <a:off x="8304213" y="2065338"/>
            <a:ext cx="195262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410" name="Rectangle 74"/>
          <p:cNvSpPr>
            <a:spLocks noChangeArrowheads="1"/>
          </p:cNvSpPr>
          <p:nvPr/>
        </p:nvSpPr>
        <p:spPr bwMode="auto">
          <a:xfrm>
            <a:off x="8266861" y="1981200"/>
            <a:ext cx="304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1800" dirty="0">
              <a:latin typeface="Book Antiqua" charset="0"/>
              <a:ea typeface="ＭＳ Ｐゴシック" charset="0"/>
            </a:endParaRPr>
          </a:p>
        </p:txBody>
      </p:sp>
      <p:sp>
        <p:nvSpPr>
          <p:cNvPr id="1038420" name="Rectangle 84"/>
          <p:cNvSpPr>
            <a:spLocks noChangeArrowheads="1"/>
          </p:cNvSpPr>
          <p:nvPr/>
        </p:nvSpPr>
        <p:spPr bwMode="auto">
          <a:xfrm>
            <a:off x="433388" y="1298575"/>
            <a:ext cx="117157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8421" name="Rectangle 85"/>
          <p:cNvSpPr>
            <a:spLocks noChangeArrowheads="1"/>
          </p:cNvSpPr>
          <p:nvPr/>
        </p:nvSpPr>
        <p:spPr bwMode="auto">
          <a:xfrm>
            <a:off x="6884988" y="1320800"/>
            <a:ext cx="109855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64" name="Rectangle 23"/>
          <p:cNvSpPr>
            <a:spLocks noChangeArrowheads="1"/>
          </p:cNvSpPr>
          <p:nvPr/>
        </p:nvSpPr>
        <p:spPr bwMode="auto">
          <a:xfrm>
            <a:off x="4696003" y="1282700"/>
            <a:ext cx="915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4035332" y="1891175"/>
            <a:ext cx="830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smtClean="0">
                <a:latin typeface="Times New Roman" charset="0"/>
                <a:ea typeface="ＭＳ Ｐゴシック" charset="0"/>
              </a:rPr>
              <a:t>E</a:t>
            </a:r>
            <a:endParaRPr lang="en-US" sz="2400" i="1">
              <a:latin typeface="Times New Roman" charset="0"/>
              <a:ea typeface="ＭＳ Ｐゴシック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-45010" y="3133725"/>
            <a:ext cx="9220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90513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marL="342900" indent="-342900" algn="l" eaLnBrk="1" hangingPunct="1">
              <a:buFont typeface="Arial" charset="0"/>
              <a:buChar char="•"/>
            </a:pPr>
            <a:r>
              <a:rPr lang="en-US" altLang="en-US" sz="2400" dirty="0" smtClean="0"/>
              <a:t>Early work </a:t>
            </a:r>
            <a:r>
              <a:rPr lang="en-US" altLang="en-US" sz="2400" dirty="0"/>
              <a:t>for specific distributions of </a:t>
            </a:r>
            <a:r>
              <a:rPr lang="en-US" altLang="en-US" sz="2400" i="1" dirty="0">
                <a:latin typeface="Times New Roman" charset="0"/>
              </a:rPr>
              <a:t>w</a:t>
            </a:r>
            <a:r>
              <a:rPr lang="en-US" altLang="en-US" sz="2400" dirty="0"/>
              <a:t> and classes of Eve</a:t>
            </a:r>
            <a:r>
              <a:rPr lang="en-US" altLang="ja-JP" sz="2400" dirty="0">
                <a:latin typeface="Arial" charset="0"/>
              </a:rPr>
              <a:t>’</a:t>
            </a:r>
            <a:r>
              <a:rPr lang="en-US" altLang="ja-JP" sz="2400" dirty="0"/>
              <a:t>s knowledge,</a:t>
            </a:r>
            <a:br>
              <a:rPr lang="en-US" altLang="ja-JP" sz="2400" dirty="0"/>
            </a:br>
            <a:r>
              <a:rPr lang="en-US" altLang="ja-JP" sz="2400" dirty="0"/>
              <a:t>    motivated by quantum key agreement</a:t>
            </a: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en-US" altLang="en-US" sz="2400" dirty="0"/>
              <a:t>[</a:t>
            </a:r>
            <a:r>
              <a:rPr lang="en-US" altLang="en-US" sz="2400" dirty="0" err="1"/>
              <a:t>Ozarow-Wyner</a:t>
            </a:r>
            <a:r>
              <a:rPr lang="en-US" altLang="en-US" sz="2400" dirty="0"/>
              <a:t> 84]: nonconstructive solution</a:t>
            </a: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en-US" altLang="en-US" sz="2400" dirty="0"/>
              <a:t>[Bennett-Brassard-Robert 85]: universal hashing </a:t>
            </a:r>
            <a:r>
              <a:rPr lang="en-US" altLang="en-US" sz="2400" u="sng" dirty="0"/>
              <a:t>for any</a:t>
            </a:r>
            <a:r>
              <a:rPr lang="en-US" altLang="en-US" sz="2400" dirty="0"/>
              <a:t> Eve</a:t>
            </a:r>
            <a:r>
              <a:rPr lang="en-US" altLang="ja-JP" sz="2400" dirty="0">
                <a:latin typeface="Arial" charset="0"/>
              </a:rPr>
              <a:t>’</a:t>
            </a:r>
            <a:r>
              <a:rPr lang="en-US" altLang="ja-JP" sz="2400" dirty="0"/>
              <a:t>s knowledge</a:t>
            </a: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en-US" altLang="en-US" sz="2400" dirty="0" smtClean="0"/>
              <a:t>Early analysis used Shannon entropy for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altLang="en-US" sz="2400" dirty="0" smtClean="0"/>
              <a:t> as an input assumption</a:t>
            </a:r>
            <a:br>
              <a:rPr lang="en-US" altLang="en-US" sz="2400" dirty="0" smtClean="0"/>
            </a:br>
            <a:r>
              <a:rPr lang="en-US" altLang="en-US" sz="2400" dirty="0" smtClean="0"/>
              <a:t>and low mutual information between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smtClean="0"/>
              <a:t> and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dirty="0" smtClean="0"/>
              <a:t> as an output guarantee.</a:t>
            </a:r>
            <a:br>
              <a:rPr lang="en-US" altLang="en-US" sz="2400" dirty="0" smtClean="0"/>
            </a:br>
            <a:r>
              <a:rPr lang="en-US" altLang="en-US" sz="2400" dirty="0" smtClean="0"/>
              <a:t>Problem: Shannon entropy and mutual information are not great for security</a:t>
            </a: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en-US" altLang="en-US" sz="2400" dirty="0" smtClean="0"/>
              <a:t>[Maurer 93, Bennett-Brassard-</a:t>
            </a:r>
            <a:r>
              <a:rPr lang="en-US" altLang="en-US" sz="2400" dirty="0" err="1" smtClean="0"/>
              <a:t>Crépeau</a:t>
            </a:r>
            <a:r>
              <a:rPr lang="en-US" altLang="en-US" sz="2400" dirty="0" smtClean="0"/>
              <a:t>-Maurer 95]: modern security notions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44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451" y="-108831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/>
              <a:t>n</a:t>
            </a:r>
            <a:r>
              <a:rPr lang="en-US" sz="3600" dirty="0" smtClean="0"/>
              <a:t>ote the two views of extractors</a:t>
            </a:r>
            <a:endParaRPr lang="en-US" sz="3600" dirty="0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3637744" y="1719035"/>
            <a:ext cx="137160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Ext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3071007" y="2136548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5018869" y="2100035"/>
            <a:ext cx="387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1062655" y="1565148"/>
            <a:ext cx="3098964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poor quality randomness</a:t>
            </a:r>
          </a:p>
        </p:txBody>
      </p:sp>
      <p:sp>
        <p:nvSpPr>
          <p:cNvPr id="53" name="Text Box 78"/>
          <p:cNvSpPr txBox="1">
            <a:spLocks noChangeArrowheads="1"/>
          </p:cNvSpPr>
          <p:nvPr/>
        </p:nvSpPr>
        <p:spPr bwMode="auto">
          <a:xfrm>
            <a:off x="5472196" y="1647623"/>
            <a:ext cx="35101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ysClr val="windowText" lastClr="000000"/>
                </a:solidFill>
              </a:rPr>
              <a:t>ind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istinguishable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 </a:t>
            </a:r>
            <a:r>
              <a:rPr lang="en-US" sz="2800" kern="0" noProof="0" dirty="0" smtClean="0">
                <a:solidFill>
                  <a:sysClr val="windowText" lastClr="000000"/>
                </a:solidFill>
              </a:rPr>
              <a:t>uniform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Rectangle 32"/>
          <p:cNvSpPr>
            <a:spLocks noChangeArrowheads="1"/>
          </p:cNvSpPr>
          <p:nvPr/>
        </p:nvSpPr>
        <p:spPr bwMode="auto">
          <a:xfrm>
            <a:off x="3592696" y="3583856"/>
            <a:ext cx="137160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Ext</a:t>
            </a: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>
            <a:off x="2403257" y="4001369"/>
            <a:ext cx="117832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Line 34"/>
          <p:cNvSpPr>
            <a:spLocks noChangeShapeType="1"/>
          </p:cNvSpPr>
          <p:nvPr/>
        </p:nvSpPr>
        <p:spPr bwMode="auto">
          <a:xfrm>
            <a:off x="4973821" y="3964856"/>
            <a:ext cx="387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214421" y="3559619"/>
            <a:ext cx="27050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randomness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(maybe uniform)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Text Box 78"/>
          <p:cNvSpPr txBox="1">
            <a:spLocks noChangeArrowheads="1"/>
          </p:cNvSpPr>
          <p:nvPr/>
        </p:nvSpPr>
        <p:spPr bwMode="auto">
          <a:xfrm>
            <a:off x="5427148" y="3479454"/>
            <a:ext cx="35101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i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ndistinguishable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from uniform given leakage</a:t>
            </a: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3845042" y="5618654"/>
            <a:ext cx="1124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Eve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Arc 22"/>
          <p:cNvSpPr>
            <a:spLocks/>
          </p:cNvSpPr>
          <p:nvPr/>
        </p:nvSpPr>
        <p:spPr bwMode="auto">
          <a:xfrm>
            <a:off x="2548646" y="3996427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 rot="20854365">
            <a:off x="3377001" y="4895075"/>
            <a:ext cx="1709537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leakage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Content Placeholder 1"/>
          <p:cNvSpPr>
            <a:spLocks noGrp="1"/>
          </p:cNvSpPr>
          <p:nvPr>
            <p:ph idx="1"/>
          </p:nvPr>
        </p:nvSpPr>
        <p:spPr>
          <a:xfrm>
            <a:off x="30810" y="1067019"/>
            <a:ext cx="2856586" cy="6358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[</a:t>
            </a:r>
            <a:r>
              <a:rPr lang="en-US" sz="2800" dirty="0" err="1" smtClean="0"/>
              <a:t>Santha-Vazirani</a:t>
            </a:r>
            <a:r>
              <a:rPr lang="en-US" sz="2800" dirty="0" smtClean="0"/>
              <a:t>]:</a:t>
            </a:r>
            <a:endParaRPr lang="en-US" sz="2800" dirty="0"/>
          </a:p>
        </p:txBody>
      </p:sp>
      <p:sp>
        <p:nvSpPr>
          <p:cNvPr id="66" name="Content Placeholder 1"/>
          <p:cNvSpPr txBox="1">
            <a:spLocks/>
          </p:cNvSpPr>
          <p:nvPr/>
        </p:nvSpPr>
        <p:spPr>
          <a:xfrm>
            <a:off x="12371" y="2923799"/>
            <a:ext cx="2856586" cy="635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[</a:t>
            </a:r>
            <a:r>
              <a:rPr lang="en-US" sz="2800" dirty="0" err="1" smtClean="0"/>
              <a:t>Wyner</a:t>
            </a:r>
            <a:r>
              <a:rPr lang="en-US" sz="2800" dirty="0" smtClean="0"/>
              <a:t>]:</a:t>
            </a:r>
            <a:endParaRPr lang="en-US" sz="2800" dirty="0"/>
          </a:p>
        </p:txBody>
      </p:sp>
      <p:sp>
        <p:nvSpPr>
          <p:cNvPr id="18" name="Title 2"/>
          <p:cNvSpPr txBox="1">
            <a:spLocks/>
          </p:cNvSpPr>
          <p:nvPr/>
        </p:nvSpPr>
        <p:spPr bwMode="auto">
          <a:xfrm>
            <a:off x="270022" y="6094534"/>
            <a:ext cx="9887312" cy="86125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i="0" kern="0" dirty="0" smtClean="0">
                <a:latin typeface="+mn-lt"/>
              </a:rPr>
              <a:t>The equivalence of these two views </a:t>
            </a:r>
            <a:r>
              <a:rPr lang="en-US" sz="3200" i="0" kern="0" dirty="0" err="1" smtClean="0">
                <a:latin typeface="+mn-lt"/>
              </a:rPr>
              <a:t>wasn</a:t>
            </a:r>
            <a:r>
              <a:rPr lang="mr-IN" sz="3200" i="0" kern="0" dirty="0" smtClean="0">
                <a:latin typeface="+mn-lt"/>
              </a:rPr>
              <a:t>’</a:t>
            </a:r>
            <a:r>
              <a:rPr lang="en-US" sz="3200" i="0" kern="0" dirty="0" smtClean="0">
                <a:latin typeface="+mn-lt"/>
              </a:rPr>
              <a:t>t obvious at first</a:t>
            </a:r>
            <a:endParaRPr lang="en-US" sz="3200" i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932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50" grpId="0"/>
      <p:bldP spid="53" grpId="0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 animBg="1"/>
      <p:bldP spid="64" grpId="0" animBg="1"/>
      <p:bldP spid="65" grpId="0" build="p"/>
      <p:bldP spid="66" grpId="0" build="p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46BAA0C-5EAD-7C40-BE67-45BA20CA2396}" type="slidenum">
              <a:rPr lang="en-US" altLang="en-US" sz="800"/>
              <a:pPr/>
              <a:t>13</a:t>
            </a:fld>
            <a:endParaRPr lang="en-US" altLang="en-US" sz="800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basic paradigm: passive adversary</a:t>
            </a:r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5268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5276" name="Line 12"/>
          <p:cNvSpPr>
            <a:spLocks noChangeShapeType="1"/>
          </p:cNvSpPr>
          <p:nvPr/>
        </p:nvSpPr>
        <p:spPr bwMode="auto">
          <a:xfrm>
            <a:off x="2906713" y="16144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7" name="Line 13"/>
          <p:cNvSpPr>
            <a:spLocks noChangeShapeType="1"/>
          </p:cNvSpPr>
          <p:nvPr/>
        </p:nvSpPr>
        <p:spPr bwMode="auto">
          <a:xfrm flipH="1">
            <a:off x="2906713" y="17668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8" name="Line 14"/>
          <p:cNvSpPr>
            <a:spLocks noChangeShapeType="1"/>
          </p:cNvSpPr>
          <p:nvPr/>
        </p:nvSpPr>
        <p:spPr bwMode="auto">
          <a:xfrm>
            <a:off x="2906713" y="19192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9" name="Line 15"/>
          <p:cNvSpPr>
            <a:spLocks noChangeShapeType="1"/>
          </p:cNvSpPr>
          <p:nvPr/>
        </p:nvSpPr>
        <p:spPr bwMode="auto">
          <a:xfrm flipH="1">
            <a:off x="2906713" y="20716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3" name="Rectangle 9"/>
          <p:cNvSpPr>
            <a:spLocks noChangeArrowheads="1"/>
          </p:cNvSpPr>
          <p:nvPr/>
        </p:nvSpPr>
        <p:spPr bwMode="auto">
          <a:xfrm>
            <a:off x="2843213" y="1266825"/>
            <a:ext cx="3170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Conversation about 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00"/>
                </a:solidFill>
                <a:ea typeface="ＭＳ Ｐゴシック" charset="0"/>
              </a:rPr>
              <a:t>their differences</a:t>
            </a:r>
          </a:p>
        </p:txBody>
      </p:sp>
      <p:sp>
        <p:nvSpPr>
          <p:cNvPr id="1035280" name="Rectangle 16"/>
          <p:cNvSpPr>
            <a:spLocks noChangeArrowheads="1"/>
          </p:cNvSpPr>
          <p:nvPr/>
        </p:nvSpPr>
        <p:spPr bwMode="auto">
          <a:xfrm>
            <a:off x="1417641" y="2330450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5281" name="Rectangle 17"/>
          <p:cNvSpPr>
            <a:spLocks noChangeArrowheads="1"/>
          </p:cNvSpPr>
          <p:nvPr/>
        </p:nvSpPr>
        <p:spPr bwMode="auto">
          <a:xfrm>
            <a:off x="7780341" y="2344738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5289" name="Line 25"/>
          <p:cNvSpPr>
            <a:spLocks noChangeShapeType="1"/>
          </p:cNvSpPr>
          <p:nvPr/>
        </p:nvSpPr>
        <p:spPr bwMode="auto">
          <a:xfrm>
            <a:off x="2981325" y="3706813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90" name="Line 26"/>
          <p:cNvSpPr>
            <a:spLocks noChangeShapeType="1"/>
          </p:cNvSpPr>
          <p:nvPr/>
        </p:nvSpPr>
        <p:spPr bwMode="auto">
          <a:xfrm flipH="1">
            <a:off x="2981325" y="3859213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91" name="Line 27"/>
          <p:cNvSpPr>
            <a:spLocks noChangeShapeType="1"/>
          </p:cNvSpPr>
          <p:nvPr/>
        </p:nvSpPr>
        <p:spPr bwMode="auto">
          <a:xfrm>
            <a:off x="2981325" y="4011613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92" name="Line 28"/>
          <p:cNvSpPr>
            <a:spLocks noChangeShapeType="1"/>
          </p:cNvSpPr>
          <p:nvPr/>
        </p:nvSpPr>
        <p:spPr bwMode="auto">
          <a:xfrm flipH="1">
            <a:off x="2981325" y="4164013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93" name="Rectangle 29"/>
          <p:cNvSpPr>
            <a:spLocks noChangeArrowheads="1"/>
          </p:cNvSpPr>
          <p:nvPr/>
        </p:nvSpPr>
        <p:spPr bwMode="auto">
          <a:xfrm>
            <a:off x="2381964" y="3359150"/>
            <a:ext cx="42514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Conversation about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removing </a:t>
            </a:r>
            <a:r>
              <a:rPr lang="en-US" altLang="en-US" dirty="0" smtClean="0">
                <a:solidFill>
                  <a:srgbClr val="000000"/>
                </a:solidFill>
              </a:rPr>
              <a:t>Eve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dirty="0" smtClean="0">
                <a:solidFill>
                  <a:srgbClr val="000000"/>
                </a:solidFill>
              </a:rPr>
              <a:t>s </a:t>
            </a:r>
            <a:r>
              <a:rPr lang="en-US" altLang="ja-JP" dirty="0">
                <a:solidFill>
                  <a:srgbClr val="000000"/>
                </a:solidFill>
              </a:rPr>
              <a:t>information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5294" name="Rectangle 30"/>
          <p:cNvSpPr>
            <a:spLocks noChangeArrowheads="1"/>
          </p:cNvSpPr>
          <p:nvPr/>
        </p:nvSpPr>
        <p:spPr bwMode="auto">
          <a:xfrm>
            <a:off x="1468992" y="4433888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5295" name="Rectangle 31"/>
          <p:cNvSpPr>
            <a:spLocks noChangeArrowheads="1"/>
          </p:cNvSpPr>
          <p:nvPr/>
        </p:nvSpPr>
        <p:spPr bwMode="auto">
          <a:xfrm>
            <a:off x="7831692" y="4448175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35296" name="Rectangle 32"/>
          <p:cNvSpPr>
            <a:spLocks noChangeArrowheads="1"/>
          </p:cNvSpPr>
          <p:nvPr/>
        </p:nvSpPr>
        <p:spPr bwMode="auto">
          <a:xfrm>
            <a:off x="2566988" y="2216150"/>
            <a:ext cx="38766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also known as 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FF"/>
                </a:solidFill>
                <a:ea typeface="ＭＳ Ｐゴシック" charset="0"/>
              </a:rPr>
              <a:t>information reconciliation</a:t>
            </a:r>
          </a:p>
        </p:txBody>
      </p:sp>
      <p:sp>
        <p:nvSpPr>
          <p:cNvPr id="1035297" name="Rectangle 33"/>
          <p:cNvSpPr>
            <a:spLocks noChangeArrowheads="1"/>
          </p:cNvSpPr>
          <p:nvPr/>
        </p:nvSpPr>
        <p:spPr bwMode="auto">
          <a:xfrm>
            <a:off x="2900363" y="4291013"/>
            <a:ext cx="31892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also known as 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FF"/>
                </a:solidFill>
                <a:ea typeface="ＭＳ Ｐゴシック" charset="0"/>
              </a:rPr>
              <a:t>privacy amplification</a:t>
            </a:r>
          </a:p>
        </p:txBody>
      </p:sp>
      <p:grpSp>
        <p:nvGrpSpPr>
          <p:cNvPr id="1035301" name="Group 37"/>
          <p:cNvGrpSpPr>
            <a:grpSpLocks/>
          </p:cNvGrpSpPr>
          <p:nvPr/>
        </p:nvGrpSpPr>
        <p:grpSpPr bwMode="auto">
          <a:xfrm>
            <a:off x="1028839" y="1294317"/>
            <a:ext cx="7175500" cy="2197100"/>
            <a:chOff x="680" y="801"/>
            <a:chExt cx="4520" cy="1384"/>
          </a:xfrm>
        </p:grpSpPr>
        <p:sp>
          <p:nvSpPr>
            <p:cNvPr id="1035298" name="Rectangle 34"/>
            <p:cNvSpPr>
              <a:spLocks noChangeArrowheads="1"/>
            </p:cNvSpPr>
            <p:nvPr/>
          </p:nvSpPr>
          <p:spPr bwMode="auto">
            <a:xfrm>
              <a:off x="1672" y="801"/>
              <a:ext cx="2507" cy="138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5299" name="Rectangle 35"/>
            <p:cNvSpPr>
              <a:spLocks noChangeArrowheads="1"/>
            </p:cNvSpPr>
            <p:nvPr/>
          </p:nvSpPr>
          <p:spPr bwMode="auto">
            <a:xfrm>
              <a:off x="680" y="932"/>
              <a:ext cx="659" cy="51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5300" name="Rectangle 36"/>
            <p:cNvSpPr>
              <a:spLocks noChangeArrowheads="1"/>
            </p:cNvSpPr>
            <p:nvPr/>
          </p:nvSpPr>
          <p:spPr bwMode="auto">
            <a:xfrm>
              <a:off x="4541" y="901"/>
              <a:ext cx="659" cy="51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3392488" y="6270625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</p:spTree>
    <p:extLst>
      <p:ext uri="{BB962C8B-B14F-4D97-AF65-F5344CB8AC3E}">
        <p14:creationId xmlns:p14="http://schemas.microsoft.com/office/powerpoint/2010/main" val="191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5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35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35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35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35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35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89" grpId="0" animBg="1"/>
      <p:bldP spid="1035290" grpId="0" animBg="1"/>
      <p:bldP spid="1035291" grpId="0" animBg="1"/>
      <p:bldP spid="1035292" grpId="0" animBg="1"/>
      <p:bldP spid="1035293" grpId="0"/>
      <p:bldP spid="10352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Passive adversaries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a lot of entropy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little entropy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46BAA0C-5EAD-7C40-BE67-45BA20CA2396}" type="slidenum">
              <a:rPr lang="en-US" altLang="en-US" sz="800"/>
              <a:pPr/>
              <a:t>15</a:t>
            </a:fld>
            <a:endParaRPr lang="en-US" altLang="en-US" sz="800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basic paradigm: passive adversary</a:t>
            </a:r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5268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5276" name="Line 12"/>
          <p:cNvSpPr>
            <a:spLocks noChangeShapeType="1"/>
          </p:cNvSpPr>
          <p:nvPr/>
        </p:nvSpPr>
        <p:spPr bwMode="auto">
          <a:xfrm>
            <a:off x="2906713" y="16144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7" name="Line 13"/>
          <p:cNvSpPr>
            <a:spLocks noChangeShapeType="1"/>
          </p:cNvSpPr>
          <p:nvPr/>
        </p:nvSpPr>
        <p:spPr bwMode="auto">
          <a:xfrm flipH="1">
            <a:off x="2906713" y="17668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8" name="Line 14"/>
          <p:cNvSpPr>
            <a:spLocks noChangeShapeType="1"/>
          </p:cNvSpPr>
          <p:nvPr/>
        </p:nvSpPr>
        <p:spPr bwMode="auto">
          <a:xfrm>
            <a:off x="2906713" y="19192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9" name="Line 15"/>
          <p:cNvSpPr>
            <a:spLocks noChangeShapeType="1"/>
          </p:cNvSpPr>
          <p:nvPr/>
        </p:nvSpPr>
        <p:spPr bwMode="auto">
          <a:xfrm flipH="1">
            <a:off x="2906713" y="20716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3" name="Rectangle 9"/>
          <p:cNvSpPr>
            <a:spLocks noChangeArrowheads="1"/>
          </p:cNvSpPr>
          <p:nvPr/>
        </p:nvSpPr>
        <p:spPr bwMode="auto">
          <a:xfrm>
            <a:off x="2843213" y="1266825"/>
            <a:ext cx="3170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Conversation about 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00"/>
                </a:solidFill>
                <a:ea typeface="ＭＳ Ｐゴシック" charset="0"/>
              </a:rPr>
              <a:t>their differences</a:t>
            </a:r>
          </a:p>
        </p:txBody>
      </p:sp>
      <p:sp>
        <p:nvSpPr>
          <p:cNvPr id="1035280" name="Rectangle 16"/>
          <p:cNvSpPr>
            <a:spLocks noChangeArrowheads="1"/>
          </p:cNvSpPr>
          <p:nvPr/>
        </p:nvSpPr>
        <p:spPr bwMode="auto">
          <a:xfrm>
            <a:off x="1417641" y="2330450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5281" name="Rectangle 17"/>
          <p:cNvSpPr>
            <a:spLocks noChangeArrowheads="1"/>
          </p:cNvSpPr>
          <p:nvPr/>
        </p:nvSpPr>
        <p:spPr bwMode="auto">
          <a:xfrm>
            <a:off x="7780341" y="2344738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5296" name="Rectangle 32"/>
          <p:cNvSpPr>
            <a:spLocks noChangeArrowheads="1"/>
          </p:cNvSpPr>
          <p:nvPr/>
        </p:nvSpPr>
        <p:spPr bwMode="auto">
          <a:xfrm>
            <a:off x="2566988" y="2216150"/>
            <a:ext cx="38766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also known as 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FF"/>
                </a:solidFill>
                <a:ea typeface="ＭＳ Ｐゴシック" charset="0"/>
              </a:rPr>
              <a:t>information reconciliation</a:t>
            </a:r>
          </a:p>
        </p:txBody>
      </p:sp>
      <p:grpSp>
        <p:nvGrpSpPr>
          <p:cNvPr id="1035301" name="Group 37"/>
          <p:cNvGrpSpPr>
            <a:grpSpLocks/>
          </p:cNvGrpSpPr>
          <p:nvPr/>
        </p:nvGrpSpPr>
        <p:grpSpPr bwMode="auto">
          <a:xfrm>
            <a:off x="1028839" y="1294317"/>
            <a:ext cx="7175500" cy="2197100"/>
            <a:chOff x="680" y="801"/>
            <a:chExt cx="4520" cy="1384"/>
          </a:xfrm>
        </p:grpSpPr>
        <p:sp>
          <p:nvSpPr>
            <p:cNvPr id="1035298" name="Rectangle 34"/>
            <p:cNvSpPr>
              <a:spLocks noChangeArrowheads="1"/>
            </p:cNvSpPr>
            <p:nvPr/>
          </p:nvSpPr>
          <p:spPr bwMode="auto">
            <a:xfrm>
              <a:off x="1672" y="801"/>
              <a:ext cx="2507" cy="138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5299" name="Rectangle 35"/>
            <p:cNvSpPr>
              <a:spLocks noChangeArrowheads="1"/>
            </p:cNvSpPr>
            <p:nvPr/>
          </p:nvSpPr>
          <p:spPr bwMode="auto">
            <a:xfrm>
              <a:off x="680" y="932"/>
              <a:ext cx="659" cy="51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5300" name="Rectangle 36"/>
            <p:cNvSpPr>
              <a:spLocks noChangeArrowheads="1"/>
            </p:cNvSpPr>
            <p:nvPr/>
          </p:nvSpPr>
          <p:spPr bwMode="auto">
            <a:xfrm>
              <a:off x="4541" y="901"/>
              <a:ext cx="659" cy="51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3392488" y="6270625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468992" y="4433888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831692" y="4448175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2408238" y="3687759"/>
            <a:ext cx="5040312" cy="582613"/>
            <a:chOff x="1517" y="2323"/>
            <a:chExt cx="3175" cy="367"/>
          </a:xfrm>
        </p:grpSpPr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1517" y="2690"/>
              <a:ext cx="31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1826" y="2323"/>
              <a:ext cx="28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smtClean="0">
                  <a:ea typeface="ＭＳ Ｐゴシック" charset="0"/>
                </a:rPr>
                <a:t>seed </a:t>
              </a:r>
              <a:r>
                <a:rPr lang="en-US" dirty="0">
                  <a:ea typeface="ＭＳ Ｐゴシック" charset="0"/>
                </a:rPr>
                <a:t>to a strong extractor</a:t>
              </a:r>
            </a:p>
          </p:txBody>
        </p:sp>
      </p:grp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1368425" y="3319463"/>
            <a:ext cx="7078663" cy="2197100"/>
          </a:xfrm>
          <a:prstGeom prst="rect">
            <a:avLst/>
          </a:prstGeom>
          <a:gradFill rotWithShape="1">
            <a:gsLst>
              <a:gs pos="0">
                <a:schemeClr val="bg1">
                  <a:alpha val="81000"/>
                </a:schemeClr>
              </a:gs>
              <a:gs pos="100000">
                <a:schemeClr val="bg1">
                  <a:gamma/>
                  <a:tint val="3137"/>
                  <a:invGamma/>
                  <a:alpha val="8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0826" y="3155950"/>
            <a:ext cx="8497888" cy="3057525"/>
            <a:chOff x="250826" y="3155950"/>
            <a:chExt cx="8497888" cy="3057525"/>
          </a:xfrm>
        </p:grpSpPr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4565650" y="3155950"/>
              <a:ext cx="554038" cy="1069975"/>
            </a:xfrm>
            <a:custGeom>
              <a:avLst/>
              <a:gdLst>
                <a:gd name="T0" fmla="*/ 152 w 349"/>
                <a:gd name="T1" fmla="*/ 0 h 850"/>
                <a:gd name="T2" fmla="*/ 32 w 349"/>
                <a:gd name="T3" fmla="*/ 485 h 850"/>
                <a:gd name="T4" fmla="*/ 341 w 349"/>
                <a:gd name="T5" fmla="*/ 197 h 850"/>
                <a:gd name="T6" fmla="*/ 81 w 349"/>
                <a:gd name="T7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850">
                  <a:moveTo>
                    <a:pt x="152" y="0"/>
                  </a:moveTo>
                  <a:cubicBezTo>
                    <a:pt x="76" y="226"/>
                    <a:pt x="0" y="452"/>
                    <a:pt x="32" y="485"/>
                  </a:cubicBezTo>
                  <a:cubicBezTo>
                    <a:pt x="64" y="518"/>
                    <a:pt x="333" y="136"/>
                    <a:pt x="341" y="197"/>
                  </a:cubicBezTo>
                  <a:cubicBezTo>
                    <a:pt x="349" y="258"/>
                    <a:pt x="215" y="554"/>
                    <a:pt x="81" y="85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8" name="Oval 35"/>
            <p:cNvSpPr>
              <a:spLocks noChangeArrowheads="1"/>
            </p:cNvSpPr>
            <p:nvPr/>
          </p:nvSpPr>
          <p:spPr bwMode="auto">
            <a:xfrm>
              <a:off x="250826" y="4162425"/>
              <a:ext cx="8497888" cy="20510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9" name="Text Box 36"/>
            <p:cNvSpPr txBox="1">
              <a:spLocks noChangeArrowheads="1"/>
            </p:cNvSpPr>
            <p:nvPr/>
          </p:nvSpPr>
          <p:spPr bwMode="auto">
            <a:xfrm>
              <a:off x="1047751" y="4386263"/>
              <a:ext cx="6692900" cy="1570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/>
                <a:t>Goal: minimize amount of information leaked about </a:t>
              </a:r>
              <a:r>
                <a:rPr lang="en-US" i="1" dirty="0">
                  <a:latin typeface="Times New Roman" charset="0"/>
                </a:rPr>
                <a:t>w</a:t>
              </a:r>
              <a:r>
                <a:rPr lang="en-US" dirty="0"/>
                <a:t>, </a:t>
              </a:r>
              <a:br>
                <a:rPr lang="en-US" dirty="0"/>
              </a:br>
              <a:r>
                <a:rPr lang="en-US" dirty="0"/>
                <a:t>i.e., maximize </a:t>
              </a:r>
              <a:r>
                <a:rPr lang="en-US" i="1" dirty="0" err="1" smtClean="0">
                  <a:latin typeface="Times New Roman" charset="0"/>
                </a:rPr>
                <a:t>H</a:t>
              </a:r>
              <a:r>
                <a:rPr lang="en-US" baseline="-25000" dirty="0" err="1" smtClean="0">
                  <a:latin typeface="Times New Roman" charset="0"/>
                  <a:sym typeface="Symbol" charset="0"/>
                </a:rPr>
                <a:t>min</a:t>
              </a:r>
              <a:r>
                <a:rPr lang="en-US" dirty="0" smtClean="0">
                  <a:latin typeface="Times New Roman" charset="0"/>
                  <a:sym typeface="Symbol" charset="0"/>
                </a:rPr>
                <a:t>(</a:t>
              </a:r>
              <a:r>
                <a:rPr lang="en-US" i="1" dirty="0" err="1" smtClean="0">
                  <a:latin typeface="Times New Roman" charset="0"/>
                  <a:sym typeface="Symbol" charset="0"/>
                </a:rPr>
                <a:t>W|</a:t>
              </a:r>
              <a:r>
                <a:rPr lang="en-US" dirty="0" err="1" smtClean="0">
                  <a:sym typeface="Symbol" charset="0"/>
                </a:rPr>
                <a:t>protocol</a:t>
              </a:r>
              <a:r>
                <a:rPr lang="en-US" dirty="0" smtClean="0">
                  <a:sym typeface="Symbol" charset="0"/>
                </a:rPr>
                <a:t> </a:t>
              </a:r>
              <a:r>
                <a:rPr lang="en-US" dirty="0">
                  <a:sym typeface="Symbol" charset="0"/>
                </a:rPr>
                <a:t>messages</a:t>
              </a:r>
              <a:r>
                <a:rPr lang="en-US" dirty="0">
                  <a:latin typeface="Times New Roman" charset="0"/>
                  <a:sym typeface="Symbol" charset="0"/>
                </a:rPr>
                <a:t>)</a:t>
              </a:r>
              <a:r>
                <a:rPr lang="en-US" dirty="0">
                  <a:sym typeface="Symbol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8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3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46BAA0C-5EAD-7C40-BE67-45BA20CA2396}" type="slidenum">
              <a:rPr lang="en-US" altLang="en-US" sz="800"/>
              <a:pPr/>
              <a:t>16</a:t>
            </a:fld>
            <a:endParaRPr lang="en-US" altLang="en-US" sz="800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information reconciliation</a:t>
            </a:r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5268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5280" name="Rectangle 16"/>
          <p:cNvSpPr>
            <a:spLocks noChangeArrowheads="1"/>
          </p:cNvSpPr>
          <p:nvPr/>
        </p:nvSpPr>
        <p:spPr bwMode="auto">
          <a:xfrm>
            <a:off x="1377819" y="3774500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5281" name="Rectangle 17"/>
          <p:cNvSpPr>
            <a:spLocks noChangeArrowheads="1"/>
          </p:cNvSpPr>
          <p:nvPr/>
        </p:nvSpPr>
        <p:spPr bwMode="auto">
          <a:xfrm>
            <a:off x="7740519" y="3788788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3392488" y="6270625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grpSp>
        <p:nvGrpSpPr>
          <p:cNvPr id="43" name="Group 38"/>
          <p:cNvGrpSpPr>
            <a:grpSpLocks/>
          </p:cNvGrpSpPr>
          <p:nvPr/>
        </p:nvGrpSpPr>
        <p:grpSpPr bwMode="auto">
          <a:xfrm>
            <a:off x="250826" y="4162425"/>
            <a:ext cx="8497888" cy="2051050"/>
            <a:chOff x="158" y="2622"/>
            <a:chExt cx="5353" cy="1292"/>
          </a:xfrm>
        </p:grpSpPr>
        <p:sp>
          <p:nvSpPr>
            <p:cNvPr id="44" name="Oval 35"/>
            <p:cNvSpPr>
              <a:spLocks noChangeArrowheads="1"/>
            </p:cNvSpPr>
            <p:nvPr/>
          </p:nvSpPr>
          <p:spPr bwMode="auto">
            <a:xfrm>
              <a:off x="158" y="2622"/>
              <a:ext cx="5353" cy="12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" name="Text Box 36"/>
            <p:cNvSpPr txBox="1">
              <a:spLocks noChangeArrowheads="1"/>
            </p:cNvSpPr>
            <p:nvPr/>
          </p:nvSpPr>
          <p:spPr bwMode="auto">
            <a:xfrm>
              <a:off x="660" y="2763"/>
              <a:ext cx="421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/>
                <a:t>Goal: minimize amount of information leaked about </a:t>
              </a:r>
              <a:r>
                <a:rPr lang="en-US" i="1" dirty="0">
                  <a:latin typeface="Times New Roman" charset="0"/>
                </a:rPr>
                <a:t>w</a:t>
              </a:r>
              <a:r>
                <a:rPr lang="en-US" dirty="0"/>
                <a:t>, </a:t>
              </a:r>
              <a:br>
                <a:rPr lang="en-US" dirty="0"/>
              </a:br>
              <a:r>
                <a:rPr lang="en-US" dirty="0"/>
                <a:t>i.e., maximize </a:t>
              </a:r>
              <a:r>
                <a:rPr lang="en-US" i="1" dirty="0" err="1" smtClean="0">
                  <a:latin typeface="Times New Roman" charset="0"/>
                </a:rPr>
                <a:t>H</a:t>
              </a:r>
              <a:r>
                <a:rPr lang="en-US" baseline="-25000" dirty="0" err="1" smtClean="0">
                  <a:latin typeface="Times New Roman" charset="0"/>
                  <a:sym typeface="Symbol" charset="0"/>
                </a:rPr>
                <a:t>min</a:t>
              </a:r>
              <a:r>
                <a:rPr lang="en-US" dirty="0" smtClean="0">
                  <a:latin typeface="Times New Roman" charset="0"/>
                  <a:sym typeface="Symbol" charset="0"/>
                </a:rPr>
                <a:t>(</a:t>
              </a:r>
              <a:r>
                <a:rPr lang="en-US" i="1" dirty="0" err="1" smtClean="0">
                  <a:latin typeface="Times New Roman" charset="0"/>
                  <a:sym typeface="Symbol" charset="0"/>
                </a:rPr>
                <a:t>W|</a:t>
              </a:r>
              <a:r>
                <a:rPr lang="en-US" dirty="0" err="1" smtClean="0">
                  <a:sym typeface="Symbol" charset="0"/>
                </a:rPr>
                <a:t>protocol</a:t>
              </a:r>
              <a:r>
                <a:rPr lang="en-US" dirty="0" smtClean="0">
                  <a:sym typeface="Symbol" charset="0"/>
                </a:rPr>
                <a:t> </a:t>
              </a:r>
              <a:r>
                <a:rPr lang="en-US" dirty="0">
                  <a:sym typeface="Symbol" charset="0"/>
                </a:rPr>
                <a:t>messages</a:t>
              </a:r>
              <a:r>
                <a:rPr lang="en-US" dirty="0">
                  <a:latin typeface="Times New Roman" charset="0"/>
                  <a:sym typeface="Symbol" charset="0"/>
                </a:rPr>
                <a:t>)</a:t>
              </a:r>
              <a:r>
                <a:rPr lang="en-US" dirty="0">
                  <a:sym typeface="Symbol" charset="0"/>
                </a:rPr>
                <a:t> </a:t>
              </a:r>
            </a:p>
          </p:txBody>
        </p:sp>
      </p:grp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2263775" y="1049338"/>
            <a:ext cx="490696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a typeface="ＭＳ Ｐゴシック" charset="0"/>
              </a:rPr>
              <a:t>focus </a:t>
            </a:r>
            <a:r>
              <a:rPr lang="en-US" sz="2400" dirty="0" smtClean="0">
                <a:ea typeface="ＭＳ Ｐゴシック" charset="0"/>
              </a:rPr>
              <a:t>today: </a:t>
            </a:r>
            <a:r>
              <a:rPr lang="en-US" sz="2400" dirty="0">
                <a:ea typeface="ＭＳ Ｐゴシック" charset="0"/>
              </a:rPr>
              <a:t>single-message,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starting with Bennett-Brassard-Robert 85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(interactive protocols more rare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  e.g., Brassard-</a:t>
            </a:r>
            <a:r>
              <a:rPr lang="en-US" sz="2400" dirty="0" err="1">
                <a:ea typeface="ＭＳ Ｐゴシック" charset="0"/>
              </a:rPr>
              <a:t>Salvail</a:t>
            </a:r>
            <a:r>
              <a:rPr lang="en-US" sz="2400" dirty="0">
                <a:ea typeface="ＭＳ Ｐゴシック" charset="0"/>
              </a:rPr>
              <a:t> 93)</a:t>
            </a: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2344738" y="3119438"/>
            <a:ext cx="467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9" name="Arc 35"/>
          <p:cNvSpPr>
            <a:spLocks/>
          </p:cNvSpPr>
          <p:nvPr/>
        </p:nvSpPr>
        <p:spPr bwMode="auto">
          <a:xfrm>
            <a:off x="3954463" y="3119438"/>
            <a:ext cx="658812" cy="7286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2162080" y="2555240"/>
            <a:ext cx="21210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Sketch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baseline="-25000" dirty="0" smtClean="0">
                <a:latin typeface="Times New Roman" charset="0"/>
                <a:ea typeface="ＭＳ Ｐゴシック" charset="0"/>
              </a:rPr>
              <a:t>0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)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1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25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8" grpId="0"/>
      <p:bldP spid="4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chain rule for </a:t>
            </a:r>
            <a:r>
              <a:rPr lang="en-US" dirty="0" err="1">
                <a:latin typeface="Times New Roman" charset="0"/>
              </a:rPr>
              <a:t>H</a:t>
            </a:r>
            <a:r>
              <a:rPr lang="en-US" i="0" baseline="-25000" dirty="0" err="1">
                <a:latin typeface="Times New Roman" charset="0"/>
                <a:sym typeface="Symbol" charset="0"/>
              </a:rPr>
              <a:t>min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719138"/>
            <a:ext cx="9403696" cy="30594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Def: </a:t>
            </a:r>
            <a:r>
              <a:rPr lang="en-US" i="1" dirty="0" err="1">
                <a:latin typeface="Times New Roman" charset="0"/>
              </a:rPr>
              <a:t>H</a:t>
            </a:r>
            <a:r>
              <a:rPr lang="en-US" baseline="-25000" dirty="0" err="1">
                <a:latin typeface="Times New Roman" charset="0"/>
                <a:sym typeface="Symbol" charset="0"/>
              </a:rPr>
              <a:t>max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latin typeface="Times New Roman" charset="0"/>
              </a:rPr>
              <a:t>)  = log |{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latin typeface="Times New Roman" charset="0"/>
              </a:rPr>
              <a:t> | </a:t>
            </a:r>
            <a:r>
              <a:rPr lang="en-US" dirty="0" err="1">
                <a:latin typeface="Times New Roman" charset="0"/>
              </a:rPr>
              <a:t>Pr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latin typeface="Times New Roman" charset="0"/>
              </a:rPr>
              <a:t>]&gt;0</a:t>
            </a:r>
            <a:r>
              <a:rPr lang="en-US" dirty="0" smtClean="0">
                <a:latin typeface="Times New Roman" charset="0"/>
              </a:rPr>
              <a:t>} = log</a:t>
            </a:r>
            <a:r>
              <a:rPr lang="en-US" dirty="0" smtClean="0"/>
              <a:t> </a:t>
            </a:r>
            <a:r>
              <a:rPr lang="en-US" dirty="0">
                <a:latin typeface="Times New Roman" charset="0"/>
              </a:rPr>
              <a:t>|</a:t>
            </a:r>
            <a:r>
              <a:rPr lang="en-US" dirty="0" smtClean="0"/>
              <a:t>support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dirty="0" smtClean="0">
                <a:latin typeface="Times New Roman" charset="0"/>
              </a:rPr>
              <a:t>)|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Lemma</a:t>
            </a:r>
            <a:r>
              <a:rPr lang="en-US" dirty="0" smtClean="0"/>
              <a:t>: </a:t>
            </a:r>
            <a:r>
              <a:rPr lang="en-US" i="1" dirty="0" err="1" smtClean="0">
                <a:latin typeface="Times New Roman" charset="0"/>
              </a:rPr>
              <a:t>H</a:t>
            </a:r>
            <a:r>
              <a:rPr lang="en-US" baseline="-25000" dirty="0" err="1" smtClean="0">
                <a:latin typeface="Times New Roman" charset="0"/>
                <a:sym typeface="Symbol" charset="0"/>
              </a:rPr>
              <a:t>min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X | E</a:t>
            </a:r>
            <a:r>
              <a:rPr lang="en-US" dirty="0" smtClean="0">
                <a:latin typeface="Times New Roman" charset="0"/>
              </a:rPr>
              <a:t>) ≥ </a:t>
            </a:r>
            <a:r>
              <a:rPr lang="en-US" i="1" dirty="0" err="1" smtClean="0">
                <a:latin typeface="Times New Roman" charset="0"/>
              </a:rPr>
              <a:t>H</a:t>
            </a:r>
            <a:r>
              <a:rPr lang="en-US" baseline="-25000" dirty="0" err="1" smtClean="0">
                <a:latin typeface="Times New Roman" charset="0"/>
                <a:sym typeface="Symbol" charset="0"/>
              </a:rPr>
              <a:t>min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X</a:t>
            </a:r>
            <a:r>
              <a:rPr lang="en-US" dirty="0" smtClean="0">
                <a:latin typeface="Times New Roman" charset="0"/>
              </a:rPr>
              <a:t>, 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dirty="0">
                <a:latin typeface="Times New Roman" charset="0"/>
              </a:rPr>
              <a:t>) </a:t>
            </a:r>
            <a:r>
              <a:rPr lang="en-US" dirty="0" smtClean="0">
                <a:latin typeface="Times New Roman" charset="0"/>
              </a:rPr>
              <a:t>− </a:t>
            </a:r>
            <a:r>
              <a:rPr lang="en-US" i="1" dirty="0" err="1" smtClean="0">
                <a:latin typeface="Times New Roman" charset="0"/>
              </a:rPr>
              <a:t>H</a:t>
            </a:r>
            <a:r>
              <a:rPr lang="en-US" baseline="-25000" dirty="0" err="1" smtClean="0">
                <a:latin typeface="Times New Roman" charset="0"/>
                <a:sym typeface="Symbol" charset="0"/>
              </a:rPr>
              <a:t>max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dirty="0">
                <a:latin typeface="Times New Roman" charset="0"/>
              </a:rPr>
              <a:t>) </a:t>
            </a:r>
            <a:endParaRPr lang="en-US" dirty="0" smtClean="0">
              <a:latin typeface="Times New Roman" charset="0"/>
            </a:endParaRPr>
          </a:p>
          <a:p>
            <a:pPr marL="0" indent="0">
              <a:buNone/>
            </a:pPr>
            <a:r>
              <a:rPr lang="en-US" u="sng" dirty="0" smtClean="0"/>
              <a:t>Proof</a:t>
            </a:r>
            <a:r>
              <a:rPr lang="en-US" dirty="0" smtClean="0"/>
              <a:t>: Reduction. Suppose </a:t>
            </a:r>
            <a:r>
              <a:rPr lang="en-US" dirty="0" err="1" smtClean="0">
                <a:latin typeface="Times New Roman" charset="0"/>
              </a:rPr>
              <a:t>Pr</a:t>
            </a:r>
            <a:r>
              <a:rPr lang="en-US" baseline="-25000" dirty="0">
                <a:latin typeface="Times New Roman" charset="0"/>
              </a:rPr>
              <a:t>(</a:t>
            </a:r>
            <a:r>
              <a:rPr lang="en-US" i="1" baseline="-25000" dirty="0" err="1">
                <a:latin typeface="Times New Roman" charset="0"/>
              </a:rPr>
              <a:t>x</a:t>
            </a:r>
            <a:r>
              <a:rPr lang="en-US" baseline="-25000" dirty="0" err="1">
                <a:latin typeface="Times New Roman" charset="0"/>
              </a:rPr>
              <a:t>,</a:t>
            </a:r>
            <a:r>
              <a:rPr lang="en-US" i="1" baseline="-25000" dirty="0" err="1">
                <a:latin typeface="Times New Roman" charset="0"/>
              </a:rPr>
              <a:t>e</a:t>
            </a:r>
            <a:r>
              <a:rPr lang="en-US" baseline="-25000" dirty="0">
                <a:latin typeface="Times New Roman" charset="0"/>
              </a:rPr>
              <a:t>) </a:t>
            </a:r>
            <a:r>
              <a:rPr lang="en-US" dirty="0" smtClean="0">
                <a:latin typeface="Times New Roman" charset="0"/>
              </a:rPr>
              <a:t>[</a:t>
            </a:r>
            <a:r>
              <a:rPr lang="en-US" i="1" dirty="0" smtClean="0">
                <a:latin typeface="Times New Roman" charset="0"/>
              </a:rPr>
              <a:t>A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dirty="0" smtClean="0">
                <a:latin typeface="Times New Roman" charset="0"/>
              </a:rPr>
              <a:t>) → </a:t>
            </a:r>
            <a:r>
              <a:rPr lang="en-US" i="1" dirty="0" smtClean="0">
                <a:latin typeface="Times New Roman" charset="0"/>
              </a:rPr>
              <a:t>x</a:t>
            </a:r>
            <a:r>
              <a:rPr lang="en-US" dirty="0" smtClean="0">
                <a:latin typeface="Times New Roman" charset="0"/>
              </a:rPr>
              <a:t>] = </a:t>
            </a:r>
            <a:r>
              <a:rPr lang="en-US" i="1" dirty="0" smtClean="0">
                <a:latin typeface="Times New Roman" charset="0"/>
              </a:rPr>
              <a:t>p.</a:t>
            </a:r>
          </a:p>
          <a:p>
            <a:pPr marL="0" indent="0">
              <a:buNone/>
            </a:pPr>
            <a:r>
              <a:rPr lang="en-US" dirty="0" smtClean="0"/>
              <a:t>Let </a:t>
            </a:r>
            <a:r>
              <a:rPr lang="en-US" i="1" dirty="0" smtClean="0">
                <a:latin typeface="Times New Roman" charset="0"/>
              </a:rPr>
              <a:t>B</a:t>
            </a:r>
            <a:r>
              <a:rPr lang="en-US" dirty="0" smtClean="0">
                <a:latin typeface="Times New Roman" charset="0"/>
              </a:rPr>
              <a:t> = </a:t>
            </a:r>
            <a:r>
              <a:rPr lang="en-US" dirty="0" smtClean="0"/>
              <a:t>pick a uniform </a:t>
            </a:r>
            <a:r>
              <a:rPr lang="en-US" i="1" dirty="0" smtClean="0">
                <a:latin typeface="Times New Roman" charset="0"/>
              </a:rPr>
              <a:t>g</a:t>
            </a:r>
            <a:r>
              <a:rPr lang="en-US" dirty="0"/>
              <a:t> </a:t>
            </a:r>
            <a:r>
              <a:rPr lang="en-US" dirty="0" smtClean="0"/>
              <a:t>support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dirty="0" smtClean="0">
                <a:latin typeface="Times New Roman" charset="0"/>
              </a:rPr>
              <a:t>); </a:t>
            </a:r>
            <a:r>
              <a:rPr lang="en-US" dirty="0" smtClean="0"/>
              <a:t>output 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g</a:t>
            </a:r>
            <a:r>
              <a:rPr lang="en-US" dirty="0" smtClean="0">
                <a:latin typeface="Times New Roman" charset="0"/>
              </a:rPr>
              <a:t>), </a:t>
            </a:r>
            <a:r>
              <a:rPr lang="en-US" i="1" dirty="0" smtClean="0">
                <a:latin typeface="Times New Roman" charset="0"/>
              </a:rPr>
              <a:t>g</a:t>
            </a:r>
            <a:r>
              <a:rPr lang="en-US" dirty="0" smtClean="0">
                <a:latin typeface="Times New Roman" charset="0"/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charset="0"/>
              </a:rPr>
              <a:t>Pr</a:t>
            </a:r>
            <a:r>
              <a:rPr lang="en-US" baseline="-25000" dirty="0" smtClean="0">
                <a:latin typeface="Times New Roman" charset="0"/>
              </a:rPr>
              <a:t>(</a:t>
            </a:r>
            <a:r>
              <a:rPr lang="en-US" i="1" baseline="-25000" dirty="0" err="1" smtClean="0">
                <a:latin typeface="Times New Roman" charset="0"/>
              </a:rPr>
              <a:t>x</a:t>
            </a:r>
            <a:r>
              <a:rPr lang="en-US" baseline="-25000" dirty="0" err="1" smtClean="0">
                <a:latin typeface="Times New Roman" charset="0"/>
              </a:rPr>
              <a:t>,</a:t>
            </a:r>
            <a:r>
              <a:rPr lang="en-US" i="1" baseline="-25000" dirty="0" err="1" smtClean="0">
                <a:latin typeface="Times New Roman" charset="0"/>
              </a:rPr>
              <a:t>e</a:t>
            </a:r>
            <a:r>
              <a:rPr lang="en-US" baseline="-25000" dirty="0" smtClean="0">
                <a:latin typeface="Times New Roman" charset="0"/>
              </a:rPr>
              <a:t>)</a:t>
            </a:r>
            <a:r>
              <a:rPr lang="en-US" dirty="0" smtClean="0">
                <a:latin typeface="Times New Roman" charset="0"/>
              </a:rPr>
              <a:t>[</a:t>
            </a:r>
            <a:r>
              <a:rPr lang="en-US" i="1" dirty="0" smtClean="0">
                <a:latin typeface="Times New Roman" charset="0"/>
              </a:rPr>
              <a:t>B </a:t>
            </a:r>
            <a:r>
              <a:rPr lang="en-US" dirty="0" smtClean="0">
                <a:latin typeface="Times New Roman" charset="0"/>
              </a:rPr>
              <a:t>→ (</a:t>
            </a:r>
            <a:r>
              <a:rPr lang="en-US" i="1" dirty="0" err="1" smtClean="0">
                <a:latin typeface="Times New Roman" charset="0"/>
              </a:rPr>
              <a:t>x,e</a:t>
            </a:r>
            <a:r>
              <a:rPr lang="en-US" dirty="0" smtClean="0">
                <a:latin typeface="Times New Roman" charset="0"/>
              </a:rPr>
              <a:t>)]</a:t>
            </a:r>
            <a:br>
              <a:rPr lang="en-US" dirty="0" smtClean="0">
                <a:latin typeface="Times New Roman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52764" y="3063408"/>
            <a:ext cx="5324474" cy="836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latin typeface="Times New Roman" charset="0"/>
              </a:rPr>
              <a:t>≥ </a:t>
            </a:r>
            <a:r>
              <a:rPr lang="en-US" kern="0" dirty="0" err="1" smtClean="0">
                <a:latin typeface="Times New Roman" charset="0"/>
              </a:rPr>
              <a:t>Pr</a:t>
            </a:r>
            <a:r>
              <a:rPr lang="en-US" kern="0" baseline="-25000" dirty="0" smtClean="0">
                <a:latin typeface="Times New Roman" charset="0"/>
              </a:rPr>
              <a:t>(</a:t>
            </a:r>
            <a:r>
              <a:rPr lang="en-US" i="1" kern="0" baseline="-25000" dirty="0" err="1" smtClean="0">
                <a:latin typeface="Times New Roman" charset="0"/>
              </a:rPr>
              <a:t>x</a:t>
            </a:r>
            <a:r>
              <a:rPr lang="en-US" kern="0" baseline="-25000" dirty="0" err="1" smtClean="0">
                <a:latin typeface="Times New Roman" charset="0"/>
              </a:rPr>
              <a:t>,</a:t>
            </a:r>
            <a:r>
              <a:rPr lang="en-US" i="1" kern="0" baseline="-25000" dirty="0" err="1" smtClean="0">
                <a:latin typeface="Times New Roman" charset="0"/>
              </a:rPr>
              <a:t>e,g</a:t>
            </a:r>
            <a:r>
              <a:rPr lang="en-US" kern="0" baseline="-25000" dirty="0" smtClean="0">
                <a:latin typeface="Times New Roman" charset="0"/>
              </a:rPr>
              <a:t>)</a:t>
            </a:r>
            <a:r>
              <a:rPr lang="en-US" kern="0" dirty="0" smtClean="0">
                <a:latin typeface="Times New Roman" charset="0"/>
              </a:rPr>
              <a:t>[</a:t>
            </a:r>
            <a:r>
              <a:rPr lang="en-US" i="1" kern="0" dirty="0" smtClean="0">
                <a:latin typeface="Times New Roman" charset="0"/>
              </a:rPr>
              <a:t>e=g </a:t>
            </a:r>
            <a:r>
              <a:rPr lang="en-US" kern="0" dirty="0" smtClean="0"/>
              <a:t>and</a:t>
            </a:r>
            <a:r>
              <a:rPr lang="en-US" kern="0" dirty="0">
                <a:latin typeface="Times New Roman" charset="0"/>
              </a:rPr>
              <a:t> </a:t>
            </a:r>
            <a:r>
              <a:rPr lang="en-US" i="1" kern="0" dirty="0" smtClean="0">
                <a:latin typeface="Times New Roman" charset="0"/>
              </a:rPr>
              <a:t>A</a:t>
            </a:r>
            <a:r>
              <a:rPr lang="en-US" kern="0" dirty="0" smtClean="0">
                <a:latin typeface="Times New Roman" charset="0"/>
              </a:rPr>
              <a:t>(</a:t>
            </a:r>
            <a:r>
              <a:rPr lang="en-US" i="1" kern="0" dirty="0" smtClean="0">
                <a:latin typeface="Times New Roman" charset="0"/>
              </a:rPr>
              <a:t>g</a:t>
            </a:r>
            <a:r>
              <a:rPr lang="en-US" kern="0" dirty="0" smtClean="0">
                <a:latin typeface="Times New Roman" charset="0"/>
              </a:rPr>
              <a:t>) → </a:t>
            </a:r>
            <a:r>
              <a:rPr lang="en-US" i="1" kern="0" dirty="0" smtClean="0">
                <a:latin typeface="Times New Roman" charset="0"/>
              </a:rPr>
              <a:t>x</a:t>
            </a:r>
            <a:r>
              <a:rPr lang="en-US" kern="0" dirty="0" smtClean="0">
                <a:latin typeface="Times New Roman" charset="0"/>
              </a:rPr>
              <a:t>]</a:t>
            </a: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52764" y="3778624"/>
            <a:ext cx="5324474" cy="836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latin typeface="Times New Roman" charset="0"/>
              </a:rPr>
              <a:t>= </a:t>
            </a:r>
            <a:r>
              <a:rPr lang="en-US" kern="0" dirty="0" err="1" smtClean="0">
                <a:latin typeface="Times New Roman" charset="0"/>
              </a:rPr>
              <a:t>Pr</a:t>
            </a:r>
            <a:r>
              <a:rPr lang="en-US" kern="0" baseline="-25000" dirty="0" smtClean="0">
                <a:latin typeface="Times New Roman" charset="0"/>
              </a:rPr>
              <a:t>(</a:t>
            </a:r>
            <a:r>
              <a:rPr lang="en-US" i="1" kern="0" baseline="-25000" dirty="0" err="1" smtClean="0">
                <a:latin typeface="Times New Roman" charset="0"/>
              </a:rPr>
              <a:t>x</a:t>
            </a:r>
            <a:r>
              <a:rPr lang="en-US" kern="0" baseline="-25000" dirty="0" err="1" smtClean="0">
                <a:latin typeface="Times New Roman" charset="0"/>
              </a:rPr>
              <a:t>,</a:t>
            </a:r>
            <a:r>
              <a:rPr lang="en-US" i="1" kern="0" baseline="-25000" dirty="0" err="1" smtClean="0">
                <a:latin typeface="Times New Roman" charset="0"/>
              </a:rPr>
              <a:t>e,g</a:t>
            </a:r>
            <a:r>
              <a:rPr lang="en-US" kern="0" baseline="-25000" dirty="0" smtClean="0">
                <a:latin typeface="Times New Roman" charset="0"/>
              </a:rPr>
              <a:t>)</a:t>
            </a:r>
            <a:r>
              <a:rPr lang="en-US" kern="0" dirty="0" smtClean="0">
                <a:latin typeface="Times New Roman" charset="0"/>
              </a:rPr>
              <a:t>[</a:t>
            </a:r>
            <a:r>
              <a:rPr lang="en-US" i="1" kern="0" dirty="0" smtClean="0">
                <a:latin typeface="Times New Roman" charset="0"/>
              </a:rPr>
              <a:t>e=g </a:t>
            </a:r>
            <a:r>
              <a:rPr lang="en-US" kern="0" dirty="0" smtClean="0"/>
              <a:t>and</a:t>
            </a:r>
            <a:r>
              <a:rPr lang="en-US" kern="0" dirty="0" smtClean="0">
                <a:latin typeface="Times New Roman" charset="0"/>
              </a:rPr>
              <a:t> </a:t>
            </a:r>
            <a:r>
              <a:rPr lang="en-US" i="1" kern="0" dirty="0" smtClean="0">
                <a:latin typeface="Times New Roman" charset="0"/>
              </a:rPr>
              <a:t>A</a:t>
            </a:r>
            <a:r>
              <a:rPr lang="en-US" kern="0" dirty="0" smtClean="0">
                <a:latin typeface="Times New Roman" charset="0"/>
              </a:rPr>
              <a:t>(</a:t>
            </a:r>
            <a:r>
              <a:rPr lang="en-US" i="1" kern="0" dirty="0" smtClean="0">
                <a:latin typeface="Times New Roman" charset="0"/>
              </a:rPr>
              <a:t>e</a:t>
            </a:r>
            <a:r>
              <a:rPr lang="en-US" kern="0" dirty="0" smtClean="0">
                <a:latin typeface="Times New Roman" charset="0"/>
              </a:rPr>
              <a:t>) → </a:t>
            </a:r>
            <a:r>
              <a:rPr lang="en-US" i="1" kern="0" dirty="0" smtClean="0">
                <a:latin typeface="Times New Roman" charset="0"/>
              </a:rPr>
              <a:t>x</a:t>
            </a:r>
            <a:r>
              <a:rPr lang="en-US" kern="0" dirty="0" smtClean="0">
                <a:latin typeface="Times New Roman" charset="0"/>
              </a:rPr>
              <a:t>]</a:t>
            </a: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52764" y="5392833"/>
            <a:ext cx="6364660" cy="836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latin typeface="Times New Roman" charset="0"/>
              </a:rPr>
              <a:t>= </a:t>
            </a:r>
            <a:r>
              <a:rPr lang="en-US" i="1" kern="0" dirty="0" smtClean="0">
                <a:latin typeface="Times New Roman" charset="0"/>
              </a:rPr>
              <a:t>p</a:t>
            </a:r>
            <a:r>
              <a:rPr lang="en-US" kern="0" dirty="0" smtClean="0">
                <a:latin typeface="Times New Roman" charset="0"/>
              </a:rPr>
              <a:t>/</a:t>
            </a:r>
            <a:r>
              <a:rPr lang="en-US" dirty="0" smtClean="0">
                <a:latin typeface="Times New Roman" charset="0"/>
              </a:rPr>
              <a:t>|</a:t>
            </a:r>
            <a:r>
              <a:rPr lang="en-US" dirty="0" smtClean="0"/>
              <a:t> support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dirty="0" smtClean="0">
                <a:latin typeface="Times New Roman" charset="0"/>
              </a:rPr>
              <a:t>)|</a:t>
            </a:r>
            <a:r>
              <a:rPr lang="en-US" kern="0" dirty="0" smtClean="0"/>
              <a:t> 			</a:t>
            </a:r>
            <a:r>
              <a:rPr lang="en-US" sz="1600" kern="0" dirty="0" smtClean="0"/>
              <a:t>	</a:t>
            </a:r>
            <a:r>
              <a:rPr lang="en-US" kern="0" dirty="0" smtClean="0"/>
              <a:t>⃞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52764" y="4646240"/>
            <a:ext cx="5795401" cy="836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latin typeface="Times New Roman" charset="0"/>
              </a:rPr>
              <a:t>= </a:t>
            </a:r>
            <a:r>
              <a:rPr lang="en-US" kern="0" dirty="0" err="1" smtClean="0">
                <a:latin typeface="Times New Roman" charset="0"/>
              </a:rPr>
              <a:t>Pr</a:t>
            </a:r>
            <a:r>
              <a:rPr lang="en-US" kern="0" baseline="-25000" dirty="0" smtClean="0">
                <a:latin typeface="Times New Roman" charset="0"/>
              </a:rPr>
              <a:t>(</a:t>
            </a:r>
            <a:r>
              <a:rPr lang="en-US" i="1" kern="0" baseline="-25000" dirty="0" err="1" smtClean="0">
                <a:latin typeface="Times New Roman" charset="0"/>
              </a:rPr>
              <a:t>x</a:t>
            </a:r>
            <a:r>
              <a:rPr lang="en-US" kern="0" baseline="-25000" dirty="0" err="1" smtClean="0">
                <a:latin typeface="Times New Roman" charset="0"/>
              </a:rPr>
              <a:t>,</a:t>
            </a:r>
            <a:r>
              <a:rPr lang="en-US" i="1" kern="0" baseline="-25000" dirty="0" err="1" smtClean="0">
                <a:latin typeface="Times New Roman" charset="0"/>
              </a:rPr>
              <a:t>e,g</a:t>
            </a:r>
            <a:r>
              <a:rPr lang="en-US" kern="0" baseline="-25000" dirty="0" smtClean="0">
                <a:latin typeface="Times New Roman" charset="0"/>
              </a:rPr>
              <a:t>)</a:t>
            </a:r>
            <a:r>
              <a:rPr lang="en-US" kern="0" dirty="0" smtClean="0">
                <a:latin typeface="Times New Roman" charset="0"/>
              </a:rPr>
              <a:t>[</a:t>
            </a:r>
            <a:r>
              <a:rPr lang="en-US" i="1" kern="0" dirty="0" smtClean="0">
                <a:latin typeface="Times New Roman" charset="0"/>
              </a:rPr>
              <a:t>e=g</a:t>
            </a:r>
            <a:r>
              <a:rPr lang="en-US" kern="0" dirty="0" smtClean="0">
                <a:latin typeface="Times New Roman" charset="0"/>
              </a:rPr>
              <a:t>]</a:t>
            </a:r>
            <a:r>
              <a:rPr lang="en-US" i="1" kern="0" dirty="0" smtClean="0">
                <a:latin typeface="Times New Roman" charset="0"/>
              </a:rPr>
              <a:t> </a:t>
            </a:r>
            <a:r>
              <a:rPr lang="en-US" kern="0" dirty="0" err="1" smtClean="0">
                <a:latin typeface="Times New Roman" charset="0"/>
              </a:rPr>
              <a:t>Pr</a:t>
            </a:r>
            <a:r>
              <a:rPr lang="en-US" kern="0" baseline="-25000" dirty="0" smtClean="0">
                <a:latin typeface="Times New Roman" charset="0"/>
              </a:rPr>
              <a:t>(</a:t>
            </a:r>
            <a:r>
              <a:rPr lang="en-US" i="1" kern="0" baseline="-25000" dirty="0" err="1" smtClean="0">
                <a:latin typeface="Times New Roman" charset="0"/>
              </a:rPr>
              <a:t>x</a:t>
            </a:r>
            <a:r>
              <a:rPr lang="en-US" kern="0" baseline="-25000" dirty="0" err="1" smtClean="0">
                <a:latin typeface="Times New Roman" charset="0"/>
              </a:rPr>
              <a:t>,</a:t>
            </a:r>
            <a:r>
              <a:rPr lang="en-US" i="1" kern="0" baseline="-25000" dirty="0" err="1" smtClean="0">
                <a:latin typeface="Times New Roman" charset="0"/>
              </a:rPr>
              <a:t>e,g</a:t>
            </a:r>
            <a:r>
              <a:rPr lang="en-US" kern="0" baseline="-25000" dirty="0" smtClean="0">
                <a:latin typeface="Times New Roman" charset="0"/>
              </a:rPr>
              <a:t>)</a:t>
            </a:r>
            <a:r>
              <a:rPr lang="en-US" i="1" kern="0" baseline="-25000" dirty="0" smtClean="0">
                <a:latin typeface="Times New Roman" charset="0"/>
              </a:rPr>
              <a:t> </a:t>
            </a:r>
            <a:r>
              <a:rPr lang="en-US" kern="0" dirty="0" smtClean="0">
                <a:latin typeface="Times New Roman" charset="0"/>
              </a:rPr>
              <a:t>[</a:t>
            </a:r>
            <a:r>
              <a:rPr lang="en-US" i="1" kern="0" dirty="0" smtClean="0">
                <a:latin typeface="Times New Roman" charset="0"/>
              </a:rPr>
              <a:t>A</a:t>
            </a:r>
            <a:r>
              <a:rPr lang="en-US" kern="0" dirty="0" smtClean="0">
                <a:latin typeface="Times New Roman" charset="0"/>
              </a:rPr>
              <a:t>(</a:t>
            </a:r>
            <a:r>
              <a:rPr lang="en-US" i="1" kern="0" dirty="0" smtClean="0">
                <a:latin typeface="Times New Roman" charset="0"/>
              </a:rPr>
              <a:t>e</a:t>
            </a:r>
            <a:r>
              <a:rPr lang="en-US" kern="0" dirty="0" smtClean="0">
                <a:latin typeface="Times New Roman" charset="0"/>
              </a:rPr>
              <a:t>) → </a:t>
            </a:r>
            <a:r>
              <a:rPr lang="en-US" i="1" kern="0" dirty="0" smtClean="0">
                <a:latin typeface="Times New Roman" charset="0"/>
              </a:rPr>
              <a:t>x</a:t>
            </a:r>
            <a:r>
              <a:rPr lang="en-US" kern="0" dirty="0" smtClean="0">
                <a:latin typeface="Times New Roman" charset="0"/>
              </a:rPr>
              <a:t>]</a:t>
            </a:r>
            <a:endParaRPr lang="en-US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01987" y="6110102"/>
            <a:ext cx="8871043" cy="836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u="sng" dirty="0"/>
              <a:t>Lemma</a:t>
            </a:r>
            <a:r>
              <a:rPr lang="en-US" dirty="0"/>
              <a:t>: </a:t>
            </a:r>
            <a:r>
              <a:rPr lang="en-US" i="1" dirty="0" err="1">
                <a:latin typeface="Times New Roman" charset="0"/>
              </a:rPr>
              <a:t>H</a:t>
            </a:r>
            <a:r>
              <a:rPr lang="en-US" baseline="-25000" dirty="0" err="1">
                <a:latin typeface="Times New Roman" charset="0"/>
                <a:sym typeface="Symbol" charset="0"/>
              </a:rPr>
              <a:t>min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X | 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baseline="-25000" dirty="0" smtClean="0">
                <a:latin typeface="Times New Roman" charset="0"/>
              </a:rPr>
              <a:t>1</a:t>
            </a:r>
            <a:r>
              <a:rPr lang="en-US" dirty="0" smtClean="0">
                <a:latin typeface="Times New Roman" charset="0"/>
              </a:rPr>
              <a:t>,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baseline="-25000" dirty="0" smtClean="0">
                <a:latin typeface="Times New Roman" charset="0"/>
              </a:rPr>
              <a:t>2</a:t>
            </a:r>
            <a:r>
              <a:rPr lang="en-US" dirty="0" smtClean="0">
                <a:latin typeface="Times New Roman" charset="0"/>
              </a:rPr>
              <a:t>) </a:t>
            </a:r>
            <a:r>
              <a:rPr lang="en-US" dirty="0">
                <a:latin typeface="Times New Roman" charset="0"/>
              </a:rPr>
              <a:t>≥ </a:t>
            </a:r>
            <a:r>
              <a:rPr lang="en-US" i="1" dirty="0" err="1">
                <a:latin typeface="Times New Roman" charset="0"/>
              </a:rPr>
              <a:t>H</a:t>
            </a:r>
            <a:r>
              <a:rPr lang="en-US" baseline="-25000" dirty="0" err="1">
                <a:latin typeface="Times New Roman" charset="0"/>
                <a:sym typeface="Symbol" charset="0"/>
              </a:rPr>
              <a:t>min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baseline="-25000" dirty="0" smtClean="0">
                <a:latin typeface="Times New Roman" charset="0"/>
              </a:rPr>
              <a:t>2</a:t>
            </a:r>
            <a:r>
              <a:rPr lang="en-US" i="1" dirty="0" smtClean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| 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baseline="-25000" dirty="0" smtClean="0">
                <a:latin typeface="Times New Roman" charset="0"/>
              </a:rPr>
              <a:t>1</a:t>
            </a:r>
            <a:r>
              <a:rPr lang="en-US" dirty="0" smtClean="0">
                <a:latin typeface="Times New Roman" charset="0"/>
              </a:rPr>
              <a:t>) </a:t>
            </a:r>
            <a:r>
              <a:rPr lang="en-US" dirty="0">
                <a:latin typeface="Times New Roman" charset="0"/>
              </a:rPr>
              <a:t>− </a:t>
            </a:r>
            <a:r>
              <a:rPr lang="en-US" i="1" dirty="0" err="1" smtClean="0">
                <a:latin typeface="Times New Roman" charset="0"/>
              </a:rPr>
              <a:t>H</a:t>
            </a:r>
            <a:r>
              <a:rPr lang="en-US" baseline="-25000" dirty="0" err="1" smtClean="0">
                <a:latin typeface="Times New Roman" charset="0"/>
                <a:sym typeface="Symbol" charset="0"/>
              </a:rPr>
              <a:t>max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 smtClean="0">
                <a:latin typeface="Times New Roman" charset="0"/>
              </a:rPr>
              <a:t>) 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8069749" y="1300163"/>
            <a:ext cx="923651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altLang="en-US" dirty="0" smtClean="0">
                <a:latin typeface="Times New Roman" charset="0"/>
              </a:rPr>
              <a:t>≈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altLang="en-US" dirty="0">
              <a:latin typeface="Times New Roman" charset="0"/>
              <a:sym typeface="Symbol" charset="2"/>
            </a:endParaRPr>
          </a:p>
          <a:p>
            <a:pPr>
              <a:spcBef>
                <a:spcPct val="0"/>
              </a:spcBef>
              <a:defRPr/>
            </a:pP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46BAA0C-5EAD-7C40-BE67-45BA20CA2396}" type="slidenum">
              <a:rPr lang="en-US" altLang="en-US" sz="800"/>
              <a:pPr/>
              <a:t>18</a:t>
            </a:fld>
            <a:endParaRPr lang="en-US" altLang="en-US" sz="800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63500"/>
            <a:ext cx="9023350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definition:</a:t>
            </a:r>
            <a:r>
              <a:rPr lang="en-US" sz="3200" dirty="0">
                <a:solidFill>
                  <a:srgbClr val="0000FF"/>
                </a:solidFill>
              </a:rPr>
              <a:t> secure </a:t>
            </a:r>
            <a:r>
              <a:rPr lang="en-US" sz="3200" dirty="0" smtClean="0">
                <a:solidFill>
                  <a:srgbClr val="0000FF"/>
                </a:solidFill>
              </a:rPr>
              <a:t>sketch is a pair (</a:t>
            </a:r>
            <a:r>
              <a:rPr lang="en-US" sz="3200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Sketch</a:t>
            </a:r>
            <a:r>
              <a:rPr lang="en-US" sz="3200" dirty="0" smtClean="0">
                <a:solidFill>
                  <a:srgbClr val="0000FF"/>
                </a:solidFill>
              </a:rPr>
              <a:t>, Rec)</a:t>
            </a:r>
            <a:endParaRPr lang="en-US" sz="3200" dirty="0" smtClean="0"/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5268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2344738" y="3351086"/>
            <a:ext cx="467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2892662" y="2861642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01916" y="1978819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889961" y="1926432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>
                <a:latin typeface="Times New Roman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782902" y="1883569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Sketch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935177" y="2315369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3202127" y="2280444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255210" y="4152615"/>
            <a:ext cx="367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8548965" y="389226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445389" y="3812890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>
                <a:ea typeface="ＭＳ Ｐゴシック" charset="0"/>
              </a:rPr>
              <a:t>Rec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108853" y="364144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5672276" y="3995452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5662751" y="4466940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7855089" y="4211352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71819" y="5085369"/>
            <a:ext cx="9450133" cy="146462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kern="0" dirty="0" smtClean="0"/>
              <a:t>Def [</a:t>
            </a:r>
            <a:r>
              <a:rPr lang="en-US" altLang="en-US" kern="0" dirty="0" err="1" smtClean="0"/>
              <a:t>Dodis</a:t>
            </a:r>
            <a:r>
              <a:rPr lang="en-US" altLang="en-US" kern="0" dirty="0" smtClean="0"/>
              <a:t>-</a:t>
            </a:r>
            <a:r>
              <a:rPr lang="en-US" altLang="en-US" kern="0" dirty="0" err="1" smtClean="0"/>
              <a:t>Ostrovsky</a:t>
            </a:r>
            <a:r>
              <a:rPr lang="en-US" altLang="en-US" kern="0" dirty="0" smtClean="0"/>
              <a:t>-R-Smith 04]</a:t>
            </a:r>
            <a:r>
              <a:rPr lang="en-US" altLang="en-US" kern="0" dirty="0" smtClean="0">
                <a:latin typeface="Times New Roman" charset="0"/>
              </a:rPr>
              <a:t>:</a:t>
            </a:r>
            <a:br>
              <a:rPr lang="en-US" altLang="en-US" kern="0" dirty="0" smtClean="0">
                <a:latin typeface="Times New Roman" charset="0"/>
              </a:rPr>
            </a:br>
            <a:r>
              <a:rPr lang="en-US" altLang="en-US" kern="0" dirty="0" smtClean="0">
                <a:latin typeface="Times New Roman" charset="0"/>
              </a:rPr>
              <a:t>  (</a:t>
            </a:r>
            <a:r>
              <a:rPr lang="en-US" altLang="en-US" kern="0" dirty="0" smtClean="0"/>
              <a:t>Sketch</a:t>
            </a:r>
            <a:r>
              <a:rPr lang="en-US" altLang="en-US" i="1" kern="0" dirty="0" smtClean="0">
                <a:latin typeface="Times New Roman" charset="0"/>
              </a:rPr>
              <a:t>, </a:t>
            </a:r>
            <a:r>
              <a:rPr lang="en-US" altLang="en-US" kern="0" dirty="0" smtClean="0"/>
              <a:t>Rec</a:t>
            </a:r>
            <a:r>
              <a:rPr lang="en-US" altLang="en-US" kern="0" dirty="0" smtClean="0">
                <a:latin typeface="Times New Roman" charset="0"/>
              </a:rPr>
              <a:t>)</a:t>
            </a:r>
            <a:r>
              <a:rPr lang="en-US" altLang="en-US" kern="0" dirty="0" smtClean="0"/>
              <a:t> is a </a:t>
            </a:r>
            <a:r>
              <a:rPr lang="en-US" altLang="en-US" kern="0" dirty="0" smtClean="0">
                <a:latin typeface="Times New Roman" charset="0"/>
              </a:rPr>
              <a:t>(</a:t>
            </a:r>
            <a:r>
              <a:rPr lang="en-US" altLang="en-US" i="1" kern="0" dirty="0" smtClean="0">
                <a:latin typeface="Times New Roman" charset="0"/>
              </a:rPr>
              <a:t>k</a:t>
            </a:r>
            <a:r>
              <a:rPr lang="en-US" altLang="en-US" kern="0" dirty="0" smtClean="0">
                <a:latin typeface="Times New Roman" charset="0"/>
              </a:rPr>
              <a:t>, </a:t>
            </a:r>
            <a:r>
              <a:rPr lang="en-US" altLang="en-US" i="1" kern="0" dirty="0" smtClean="0">
                <a:latin typeface="Times New Roman" charset="0"/>
              </a:rPr>
              <a:t>k 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− </a:t>
            </a:r>
            <a:r>
              <a:rPr lang="en-US" altLang="en-US" i="1" kern="0" dirty="0" smtClean="0">
                <a:latin typeface="Times New Roman" charset="0"/>
              </a:rPr>
              <a:t>l</a:t>
            </a:r>
            <a:r>
              <a:rPr lang="en-US" altLang="en-US" kern="0" dirty="0" smtClean="0">
                <a:latin typeface="Times New Roman" charset="0"/>
              </a:rPr>
              <a:t>)</a:t>
            </a:r>
            <a:r>
              <a:rPr lang="en-US" altLang="en-US" kern="0" dirty="0" smtClean="0"/>
              <a:t>-secure sketch if 	</a:t>
            </a:r>
            <a:r>
              <a:rPr lang="en-US" altLang="en-US" kern="0" dirty="0"/>
              <a:t/>
            </a:r>
            <a:br>
              <a:rPr lang="en-US" altLang="en-US" kern="0" dirty="0"/>
            </a:b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| E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kern="0" dirty="0" smtClean="0">
                <a:sym typeface="Symbol" charset="2"/>
              </a:rPr>
              <a:t> ≥ </a:t>
            </a:r>
            <a:r>
              <a:rPr lang="en-US" altLang="en-US" i="1" kern="0" dirty="0" smtClean="0">
                <a:latin typeface="Times New Roman" charset="0"/>
              </a:rPr>
              <a:t>k </a:t>
            </a:r>
            <a:r>
              <a:rPr lang="en-US" altLang="en-US" kern="0" dirty="0" smtClean="0"/>
              <a:t>implies 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| E, </a:t>
            </a:r>
            <a:r>
              <a:rPr lang="en-US" altLang="en-US" kern="0" dirty="0" smtClean="0"/>
              <a:t>Sketch</a:t>
            </a:r>
            <a:r>
              <a:rPr lang="en-US" altLang="en-US" kern="0" dirty="0" smtClean="0">
                <a:latin typeface="Times New Roman" charset="0"/>
              </a:rPr>
              <a:t>(</a:t>
            </a:r>
            <a:r>
              <a:rPr lang="en-US" altLang="en-US" i="1" kern="0" dirty="0" smtClean="0">
                <a:latin typeface="Times New Roman" charset="0"/>
              </a:rPr>
              <a:t>W</a:t>
            </a:r>
            <a:r>
              <a:rPr lang="en-US" altLang="en-US" kern="0" baseline="-25000" dirty="0">
                <a:latin typeface="Times New Roman" charset="0"/>
                <a:sym typeface="Symbol" charset="2"/>
              </a:rPr>
              <a:t>0</a:t>
            </a:r>
            <a:r>
              <a:rPr lang="en-US" altLang="en-US" kern="0" dirty="0" smtClean="0">
                <a:latin typeface="Times New Roman" charset="0"/>
              </a:rPr>
              <a:t>)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kern="0" dirty="0" smtClean="0">
                <a:sym typeface="Symbol" charset="2"/>
              </a:rPr>
              <a:t> </a:t>
            </a:r>
            <a:r>
              <a:rPr lang="en-US" altLang="en-US" kern="0" dirty="0" smtClean="0">
                <a:sym typeface="Symbol" charset="2"/>
              </a:rPr>
              <a:t>≥ </a:t>
            </a:r>
            <a:r>
              <a:rPr lang="en-US" altLang="en-US" i="1" kern="0" dirty="0" smtClean="0">
                <a:latin typeface="Times New Roman" charset="0"/>
              </a:rPr>
              <a:t>k 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− </a:t>
            </a:r>
            <a:r>
              <a:rPr lang="en-US" altLang="en-US" i="1" kern="0" dirty="0" smtClean="0">
                <a:latin typeface="Times New Roman" charset="0"/>
              </a:rPr>
              <a:t>l</a:t>
            </a:r>
            <a:endParaRPr lang="en-US" altLang="en-US" kern="0" dirty="0" smtClean="0">
              <a:sym typeface="Symbol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86388" y="1739643"/>
            <a:ext cx="3603625" cy="1359538"/>
            <a:chOff x="5386388" y="1739643"/>
            <a:chExt cx="3603625" cy="1359538"/>
          </a:xfrm>
        </p:grpSpPr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5643563" y="2023809"/>
              <a:ext cx="3062287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ea typeface="ＭＳ Ｐゴシック" charset="0"/>
                </a:rPr>
                <a:t>same definition </a:t>
              </a:r>
              <a:r>
                <a:rPr lang="en-US" sz="2800" dirty="0" smtClean="0">
                  <a:ea typeface="ＭＳ Ｐゴシック" charset="0"/>
                </a:rPr>
                <a:t/>
              </a:r>
              <a:br>
                <a:rPr lang="en-US" sz="2800" dirty="0" smtClean="0">
                  <a:ea typeface="ＭＳ Ｐゴシック" charset="0"/>
                </a:rPr>
              </a:br>
              <a:r>
                <a:rPr lang="en-US" sz="2800" dirty="0" smtClean="0">
                  <a:ea typeface="ＭＳ Ｐゴシック" charset="0"/>
                </a:rPr>
                <a:t>for every notion of “≈” </a:t>
              </a:r>
              <a:endParaRPr lang="en-US" sz="2800" dirty="0">
                <a:ea typeface="ＭＳ Ｐゴシック" charset="0"/>
              </a:endParaRPr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auto">
            <a:xfrm>
              <a:off x="5386388" y="2046669"/>
              <a:ext cx="3603625" cy="10525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007309" y="1739643"/>
              <a:ext cx="379413" cy="357187"/>
            </a:xfrm>
            <a:custGeom>
              <a:avLst/>
              <a:gdLst>
                <a:gd name="T0" fmla="*/ 0 w 239"/>
                <a:gd name="T1" fmla="*/ 225 h 225"/>
                <a:gd name="T2" fmla="*/ 113 w 239"/>
                <a:gd name="T3" fmla="*/ 85 h 225"/>
                <a:gd name="T4" fmla="*/ 120 w 239"/>
                <a:gd name="T5" fmla="*/ 190 h 225"/>
                <a:gd name="T6" fmla="*/ 239 w 239"/>
                <a:gd name="T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225">
                  <a:moveTo>
                    <a:pt x="0" y="225"/>
                  </a:moveTo>
                  <a:cubicBezTo>
                    <a:pt x="46" y="158"/>
                    <a:pt x="93" y="91"/>
                    <a:pt x="113" y="85"/>
                  </a:cubicBezTo>
                  <a:cubicBezTo>
                    <a:pt x="133" y="79"/>
                    <a:pt x="99" y="204"/>
                    <a:pt x="120" y="190"/>
                  </a:cubicBezTo>
                  <a:cubicBezTo>
                    <a:pt x="141" y="176"/>
                    <a:pt x="190" y="88"/>
                    <a:pt x="239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47" name="Group 37"/>
          <p:cNvGrpSpPr>
            <a:grpSpLocks/>
          </p:cNvGrpSpPr>
          <p:nvPr/>
        </p:nvGrpSpPr>
        <p:grpSpPr bwMode="auto">
          <a:xfrm>
            <a:off x="6567809" y="5029996"/>
            <a:ext cx="2430463" cy="1119189"/>
            <a:chOff x="2013" y="3866"/>
            <a:chExt cx="1531" cy="705"/>
          </a:xfrm>
        </p:grpSpPr>
        <p:grpSp>
          <p:nvGrpSpPr>
            <p:cNvPr id="49" name="Group 35"/>
            <p:cNvGrpSpPr>
              <a:grpSpLocks/>
            </p:cNvGrpSpPr>
            <p:nvPr/>
          </p:nvGrpSpPr>
          <p:grpSpPr bwMode="auto">
            <a:xfrm>
              <a:off x="2013" y="3866"/>
              <a:ext cx="1531" cy="348"/>
              <a:chOff x="1678" y="3818"/>
              <a:chExt cx="1531" cy="348"/>
            </a:xfrm>
          </p:grpSpPr>
          <p:sp>
            <p:nvSpPr>
              <p:cNvPr id="51" name="Text Box 32"/>
              <p:cNvSpPr txBox="1">
                <a:spLocks noChangeArrowheads="1"/>
              </p:cNvSpPr>
              <p:nvPr/>
            </p:nvSpPr>
            <p:spPr bwMode="auto">
              <a:xfrm>
                <a:off x="1678" y="3829"/>
                <a:ext cx="153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ea typeface="ＭＳ Ｐゴシック" charset="0"/>
                  </a:rPr>
                  <a:t>entropy loss </a:t>
                </a:r>
                <a:r>
                  <a:rPr lang="en-US" sz="2800" i="1" dirty="0">
                    <a:latin typeface="Times New Roman" charset="0"/>
                    <a:ea typeface="ＭＳ Ｐゴシック" charset="0"/>
                  </a:rPr>
                  <a:t>l</a:t>
                </a:r>
                <a:r>
                  <a:rPr lang="en-US" sz="2800" dirty="0">
                    <a:ea typeface="ＭＳ Ｐゴシック" charset="0"/>
                  </a:rPr>
                  <a:t> </a:t>
                </a:r>
              </a:p>
            </p:txBody>
          </p:sp>
          <p:sp>
            <p:nvSpPr>
              <p:cNvPr id="52" name="Oval 33"/>
              <p:cNvSpPr>
                <a:spLocks noChangeArrowheads="1"/>
              </p:cNvSpPr>
              <p:nvPr/>
            </p:nvSpPr>
            <p:spPr bwMode="auto">
              <a:xfrm>
                <a:off x="1792" y="3818"/>
                <a:ext cx="1360" cy="3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50" name="Freeform 36"/>
            <p:cNvSpPr>
              <a:spLocks/>
            </p:cNvSpPr>
            <p:nvPr/>
          </p:nvSpPr>
          <p:spPr bwMode="auto">
            <a:xfrm rot="16413095">
              <a:off x="3093" y="4302"/>
              <a:ext cx="401" cy="138"/>
            </a:xfrm>
            <a:custGeom>
              <a:avLst/>
              <a:gdLst>
                <a:gd name="T0" fmla="*/ 0 w 401"/>
                <a:gd name="T1" fmla="*/ 0 h 138"/>
                <a:gd name="T2" fmla="*/ 209 w 401"/>
                <a:gd name="T3" fmla="*/ 134 h 138"/>
                <a:gd name="T4" fmla="*/ 209 w 401"/>
                <a:gd name="T5" fmla="*/ 25 h 138"/>
                <a:gd name="T6" fmla="*/ 401 w 401"/>
                <a:gd name="T7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138">
                  <a:moveTo>
                    <a:pt x="0" y="0"/>
                  </a:moveTo>
                  <a:cubicBezTo>
                    <a:pt x="87" y="65"/>
                    <a:pt x="174" y="130"/>
                    <a:pt x="209" y="134"/>
                  </a:cubicBezTo>
                  <a:cubicBezTo>
                    <a:pt x="244" y="138"/>
                    <a:pt x="177" y="35"/>
                    <a:pt x="209" y="25"/>
                  </a:cubicBezTo>
                  <a:cubicBezTo>
                    <a:pt x="241" y="15"/>
                    <a:pt x="321" y="45"/>
                    <a:pt x="401" y="7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25 -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8" grpId="0"/>
      <p:bldP spid="48" grpId="1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4CD862A1-7CE3-D748-9E77-A7BB5AA14CA2}" type="slidenum">
              <a:rPr lang="en-US" altLang="en-US" sz="800"/>
              <a:pPr/>
              <a:t>19</a:t>
            </a:fld>
            <a:endParaRPr lang="en-US" altLang="en-US" sz="800"/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i</a:t>
            </a:r>
            <a:r>
              <a:rPr lang="en-US" sz="2800" dirty="0" smtClean="0"/>
              <a:t>nformation-reconciliation + privacy amplification</a:t>
            </a:r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51652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51653" name="Rectangle 5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51654" name="Rectangle 6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51655" name="Rectangle 7"/>
          <p:cNvSpPr>
            <a:spLocks noChangeArrowheads="1"/>
          </p:cNvSpPr>
          <p:nvPr/>
        </p:nvSpPr>
        <p:spPr bwMode="auto">
          <a:xfrm>
            <a:off x="3471863" y="4040188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1051660" name="Line 12"/>
          <p:cNvSpPr>
            <a:spLocks noChangeShapeType="1"/>
          </p:cNvSpPr>
          <p:nvPr/>
        </p:nvSpPr>
        <p:spPr bwMode="auto">
          <a:xfrm>
            <a:off x="2706625" y="3119438"/>
            <a:ext cx="33893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1" name="Arc 13"/>
          <p:cNvSpPr>
            <a:spLocks/>
          </p:cNvSpPr>
          <p:nvPr/>
        </p:nvSpPr>
        <p:spPr bwMode="auto">
          <a:xfrm>
            <a:off x="3954463" y="3119438"/>
            <a:ext cx="658812" cy="7286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2" name="Rectangle 14"/>
          <p:cNvSpPr>
            <a:spLocks noChangeArrowheads="1"/>
          </p:cNvSpPr>
          <p:nvPr/>
        </p:nvSpPr>
        <p:spPr bwMode="auto">
          <a:xfrm>
            <a:off x="2927734" y="2616200"/>
            <a:ext cx="1200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err="1" smtClean="0">
                <a:latin typeface="Times New Roman" charset="0"/>
                <a:ea typeface="ＭＳ Ｐゴシック" charset="0"/>
              </a:rPr>
              <a:t>c,seed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4" name="Text Box 16"/>
          <p:cNvSpPr txBox="1">
            <a:spLocks noChangeArrowheads="1"/>
          </p:cNvSpPr>
          <p:nvPr/>
        </p:nvSpPr>
        <p:spPr bwMode="auto">
          <a:xfrm>
            <a:off x="214605" y="24107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5" name="Text Box 17"/>
          <p:cNvSpPr txBox="1">
            <a:spLocks noChangeArrowheads="1"/>
          </p:cNvSpPr>
          <p:nvPr/>
        </p:nvSpPr>
        <p:spPr bwMode="auto">
          <a:xfrm>
            <a:off x="2375111" y="2556320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6" name="Rectangle 18"/>
          <p:cNvSpPr>
            <a:spLocks noChangeArrowheads="1"/>
          </p:cNvSpPr>
          <p:nvPr/>
        </p:nvSpPr>
        <p:spPr bwMode="auto">
          <a:xfrm>
            <a:off x="1129665" y="2641663"/>
            <a:ext cx="942202" cy="559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dirty="0">
                <a:ea typeface="ＭＳ Ｐゴシック" charset="0"/>
              </a:rPr>
              <a:t>Ext</a:t>
            </a:r>
          </a:p>
        </p:txBody>
      </p:sp>
      <p:sp>
        <p:nvSpPr>
          <p:cNvPr id="1051667" name="Line 19"/>
          <p:cNvSpPr>
            <a:spLocks noChangeShapeType="1"/>
          </p:cNvSpPr>
          <p:nvPr/>
        </p:nvSpPr>
        <p:spPr bwMode="auto">
          <a:xfrm>
            <a:off x="775653" y="274161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8" name="Text Box 20"/>
          <p:cNvSpPr txBox="1">
            <a:spLocks noChangeArrowheads="1"/>
          </p:cNvSpPr>
          <p:nvPr/>
        </p:nvSpPr>
        <p:spPr bwMode="auto">
          <a:xfrm>
            <a:off x="-6002" y="2819083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>
            <a:off x="777240" y="3047111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>
            <a:off x="2097151" y="28384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2" name="Freeform 24"/>
          <p:cNvSpPr>
            <a:spLocks/>
          </p:cNvSpPr>
          <p:nvPr/>
        </p:nvSpPr>
        <p:spPr bwMode="auto">
          <a:xfrm>
            <a:off x="866140" y="2051050"/>
            <a:ext cx="241300" cy="685800"/>
          </a:xfrm>
          <a:custGeom>
            <a:avLst/>
            <a:gdLst>
              <a:gd name="T0" fmla="*/ 0 w 152"/>
              <a:gd name="T1" fmla="*/ 432 h 432"/>
              <a:gd name="T2" fmla="*/ 0 w 152"/>
              <a:gd name="T3" fmla="*/ 0 h 432"/>
              <a:gd name="T4" fmla="*/ 152 w 152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432">
                <a:moveTo>
                  <a:pt x="0" y="432"/>
                </a:moveTo>
                <a:lnTo>
                  <a:pt x="0" y="0"/>
                </a:lnTo>
                <a:lnTo>
                  <a:pt x="15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3" name="Text Box 25"/>
          <p:cNvSpPr txBox="1">
            <a:spLocks noChangeArrowheads="1"/>
          </p:cNvSpPr>
          <p:nvPr/>
        </p:nvSpPr>
        <p:spPr bwMode="auto">
          <a:xfrm>
            <a:off x="2375081" y="1737170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136015" y="1866900"/>
            <a:ext cx="967486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 smtClean="0"/>
              <a:t>Sketch</a:t>
            </a:r>
            <a:endParaRPr lang="en-US" sz="2800" i="1" dirty="0">
              <a:latin typeface="Times New Roman" charset="0"/>
            </a:endParaRPr>
          </a:p>
        </p:txBody>
      </p:sp>
      <p:sp>
        <p:nvSpPr>
          <p:cNvPr id="1051675" name="Line 27"/>
          <p:cNvSpPr>
            <a:spLocks noChangeShapeType="1"/>
          </p:cNvSpPr>
          <p:nvPr/>
        </p:nvSpPr>
        <p:spPr bwMode="auto">
          <a:xfrm>
            <a:off x="2103501" y="20510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5619433" y="3365500"/>
            <a:ext cx="862012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Rec</a:t>
            </a:r>
          </a:p>
        </p:txBody>
      </p:sp>
      <p:sp>
        <p:nvSpPr>
          <p:cNvPr id="1051677" name="Line 29"/>
          <p:cNvSpPr>
            <a:spLocks noChangeShapeType="1"/>
          </p:cNvSpPr>
          <p:nvPr/>
        </p:nvSpPr>
        <p:spPr bwMode="auto">
          <a:xfrm>
            <a:off x="5265420" y="3452813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78" name="Text Box 30"/>
          <p:cNvSpPr txBox="1">
            <a:spLocks noChangeArrowheads="1"/>
          </p:cNvSpPr>
          <p:nvPr/>
        </p:nvSpPr>
        <p:spPr bwMode="auto">
          <a:xfrm>
            <a:off x="4916732" y="3446018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9" name="Line 31"/>
          <p:cNvSpPr>
            <a:spLocks noChangeShapeType="1"/>
          </p:cNvSpPr>
          <p:nvPr/>
        </p:nvSpPr>
        <p:spPr bwMode="auto">
          <a:xfrm>
            <a:off x="5267008" y="3721735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>
            <a:off x="6489383" y="3549650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1" name="Rectangle 33"/>
          <p:cNvSpPr>
            <a:spLocks noChangeArrowheads="1"/>
          </p:cNvSpPr>
          <p:nvPr/>
        </p:nvSpPr>
        <p:spPr bwMode="auto">
          <a:xfrm>
            <a:off x="4812005" y="3115564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</a:rPr>
              <a:t>1</a:t>
            </a:r>
            <a:endParaRPr lang="en-US" sz="2800" i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51683" name="Text Box 35"/>
          <p:cNvSpPr txBox="1">
            <a:spLocks noChangeArrowheads="1"/>
          </p:cNvSpPr>
          <p:nvPr/>
        </p:nvSpPr>
        <p:spPr bwMode="auto">
          <a:xfrm>
            <a:off x="6788125" y="32235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4" name="Text Box 36"/>
          <p:cNvSpPr txBox="1">
            <a:spLocks noChangeArrowheads="1"/>
          </p:cNvSpPr>
          <p:nvPr/>
        </p:nvSpPr>
        <p:spPr bwMode="auto">
          <a:xfrm>
            <a:off x="8763592" y="3355848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5" name="Rectangle 37"/>
          <p:cNvSpPr>
            <a:spLocks noChangeArrowheads="1"/>
          </p:cNvSpPr>
          <p:nvPr/>
        </p:nvSpPr>
        <p:spPr bwMode="auto">
          <a:xfrm>
            <a:off x="7631113" y="3429445"/>
            <a:ext cx="862012" cy="4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Ext</a:t>
            </a:r>
          </a:p>
        </p:txBody>
      </p:sp>
      <p:sp>
        <p:nvSpPr>
          <p:cNvPr id="1051686" name="Line 38"/>
          <p:cNvSpPr>
            <a:spLocks noChangeShapeType="1"/>
          </p:cNvSpPr>
          <p:nvPr/>
        </p:nvSpPr>
        <p:spPr bwMode="auto">
          <a:xfrm>
            <a:off x="7277100" y="3565525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7" name="Text Box 39"/>
          <p:cNvSpPr txBox="1">
            <a:spLocks noChangeArrowheads="1"/>
          </p:cNvSpPr>
          <p:nvPr/>
        </p:nvSpPr>
        <p:spPr bwMode="auto">
          <a:xfrm>
            <a:off x="6532022" y="3606419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>
            <a:off x="7278688" y="3834448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9" name="Line 41"/>
          <p:cNvSpPr>
            <a:spLocks noChangeShapeType="1"/>
          </p:cNvSpPr>
          <p:nvPr/>
        </p:nvSpPr>
        <p:spPr bwMode="auto">
          <a:xfrm>
            <a:off x="8501063" y="366236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-1333" y="5024409"/>
            <a:ext cx="9450133" cy="146462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| E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kern="0" dirty="0" smtClean="0">
                <a:sym typeface="Symbol" charset="2"/>
              </a:rPr>
              <a:t> ≥ </a:t>
            </a:r>
            <a:r>
              <a:rPr lang="en-US" altLang="en-US" i="1" kern="0" dirty="0" smtClean="0">
                <a:latin typeface="Times New Roman" charset="0"/>
              </a:rPr>
              <a:t>k  </a:t>
            </a:r>
            <a:r>
              <a:rPr lang="en-US" altLang="en-US" kern="0" dirty="0" smtClean="0">
                <a:latin typeface="Times New Roman" charset="0"/>
              </a:rPr>
              <a:t>⇒</a:t>
            </a:r>
            <a:r>
              <a:rPr lang="en-US" altLang="en-US" i="1" kern="0" dirty="0" smtClean="0">
                <a:latin typeface="Times New Roman" charset="0"/>
              </a:rPr>
              <a:t>  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| E, </a:t>
            </a:r>
            <a:r>
              <a:rPr lang="en-US" altLang="en-US" kern="0" dirty="0" smtClean="0"/>
              <a:t>Sketch</a:t>
            </a:r>
            <a:r>
              <a:rPr lang="en-US" altLang="en-US" kern="0" dirty="0" smtClean="0">
                <a:latin typeface="Times New Roman" charset="0"/>
              </a:rPr>
              <a:t>(</a:t>
            </a:r>
            <a:r>
              <a:rPr lang="en-US" altLang="en-US" i="1" kern="0" dirty="0" smtClean="0">
                <a:latin typeface="Times New Roman" charset="0"/>
              </a:rPr>
              <a:t>W</a:t>
            </a:r>
            <a:r>
              <a:rPr lang="en-US" altLang="en-US" kern="0" baseline="-25000" dirty="0">
                <a:latin typeface="Times New Roman" charset="0"/>
                <a:sym typeface="Symbol" charset="2"/>
              </a:rPr>
              <a:t>0</a:t>
            </a:r>
            <a:r>
              <a:rPr lang="en-US" altLang="en-US" kern="0" dirty="0" smtClean="0">
                <a:latin typeface="Times New Roman" charset="0"/>
              </a:rPr>
              <a:t>)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kern="0" dirty="0" smtClean="0">
                <a:sym typeface="Symbol" charset="2"/>
              </a:rPr>
              <a:t> ≥ </a:t>
            </a:r>
            <a:r>
              <a:rPr lang="en-US" altLang="en-US" i="1" kern="0" dirty="0" smtClean="0">
                <a:latin typeface="Times New Roman" charset="0"/>
              </a:rPr>
              <a:t>k 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− </a:t>
            </a:r>
            <a:r>
              <a:rPr lang="en-US" altLang="en-US" i="1" kern="0" dirty="0" smtClean="0">
                <a:latin typeface="Times New Roman" charset="0"/>
              </a:rPr>
              <a:t>l</a:t>
            </a:r>
            <a:endParaRPr lang="en-US" altLang="en-US" kern="0" dirty="0" smtClean="0">
              <a:sym typeface="Symbol" charset="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047" y="5673467"/>
            <a:ext cx="9234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−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l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𝜀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)-</a:t>
            </a:r>
            <a:r>
              <a:rPr lang="en-US" dirty="0"/>
              <a:t> </a:t>
            </a:r>
            <a:r>
              <a:rPr lang="en-US" dirty="0" smtClean="0"/>
              <a:t>Ext </a:t>
            </a:r>
            <a:r>
              <a:rPr lang="en-US" altLang="en-US" kern="0" dirty="0" smtClean="0">
                <a:latin typeface="Times New Roman" charset="0"/>
              </a:rPr>
              <a:t>⇒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R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C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Seed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E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) ≈</a:t>
            </a:r>
            <a:r>
              <a:rPr lang="en-US" altLang="en-US" baseline="-25000" dirty="0" smtClean="0">
                <a:latin typeface="Times New Roman" charset="0"/>
                <a:sym typeface="Symbol" charset="2"/>
              </a:rPr>
              <a:t>𝜀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U</a:t>
            </a:r>
            <a:r>
              <a:rPr lang="en-US" altLang="en-US" i="1" baseline="-25000" dirty="0" smtClean="0">
                <a:latin typeface="Times New Roman" charset="0"/>
                <a:sym typeface="Symbol" charset="2"/>
              </a:rPr>
              <a:t>m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C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Seed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E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)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878" y="6332568"/>
            <a:ext cx="9234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mtClean="0">
                <a:sym typeface="Symbol" charset="2"/>
              </a:rPr>
              <a:t>Thus </a:t>
            </a:r>
            <a:r>
              <a:rPr lang="en-US" altLang="en-US" dirty="0" smtClean="0">
                <a:sym typeface="Symbol" charset="2"/>
              </a:rPr>
              <a:t>can get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m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=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−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l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− 2 log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(1/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𝜀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)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661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5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20226 -4.07407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51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105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62" grpId="0"/>
      <p:bldP spid="1051662" grpId="1"/>
      <p:bldP spid="1051664" grpId="0"/>
      <p:bldP spid="1051665" grpId="0"/>
      <p:bldP spid="1051666" grpId="0" animBg="1"/>
      <p:bldP spid="1051668" grpId="0"/>
      <p:bldP spid="1051673" grpId="0"/>
      <p:bldP spid="1051674" grpId="0" animBg="1"/>
      <p:bldP spid="1051676" grpId="0" animBg="1"/>
      <p:bldP spid="1051678" grpId="0"/>
      <p:bldP spid="1051681" grpId="0"/>
      <p:bldP spid="1051683" grpId="0"/>
      <p:bldP spid="1051684" grpId="0"/>
      <p:bldP spid="1051685" grpId="0" animBg="1"/>
      <p:bldP spid="105168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1493EDFD-A8D3-1D47-879A-BABD403D6937}" type="slidenum">
              <a:rPr lang="en-US" altLang="en-US" sz="800"/>
              <a:pPr/>
              <a:t>2</a:t>
            </a:fld>
            <a:endParaRPr lang="en-US" altLang="en-US" sz="800"/>
          </a:p>
        </p:txBody>
      </p:sp>
      <p:sp>
        <p:nvSpPr>
          <p:cNvPr id="1026051" name="Rectangle 3"/>
          <p:cNvSpPr>
            <a:spLocks noChangeArrowheads="1"/>
          </p:cNvSpPr>
          <p:nvPr/>
        </p:nvSpPr>
        <p:spPr bwMode="auto">
          <a:xfrm>
            <a:off x="0" y="355600"/>
            <a:ext cx="9067800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6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777875" y="1522413"/>
            <a:ext cx="10458450" cy="1143000"/>
          </a:xfrm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4800" i="0" dirty="0" smtClean="0">
                <a:solidFill>
                  <a:schemeClr val="bg1"/>
                </a:solidFill>
                <a:cs typeface="+mj-cs"/>
              </a:rPr>
              <a:t>I</a:t>
            </a:r>
            <a:r>
              <a:rPr lang="en-US" i="0" dirty="0" smtClean="0">
                <a:solidFill>
                  <a:schemeClr val="bg1"/>
                </a:solidFill>
                <a:cs typeface="+mj-cs"/>
              </a:rPr>
              <a:t>nformation-Theoretic</a:t>
            </a:r>
            <a:br>
              <a:rPr lang="en-US" i="0" dirty="0" smtClean="0">
                <a:solidFill>
                  <a:schemeClr val="bg1"/>
                </a:solidFill>
                <a:cs typeface="+mj-cs"/>
              </a:rPr>
            </a:br>
            <a:r>
              <a:rPr lang="en-US" i="0" dirty="0" smtClean="0">
                <a:solidFill>
                  <a:schemeClr val="bg1"/>
                </a:solidFill>
                <a:cs typeface="+mj-cs"/>
              </a:rPr>
              <a:t> Key Agreement</a:t>
            </a:r>
            <a:br>
              <a:rPr lang="en-US" i="0" dirty="0" smtClean="0">
                <a:solidFill>
                  <a:schemeClr val="bg1"/>
                </a:solidFill>
                <a:cs typeface="+mj-cs"/>
              </a:rPr>
            </a:br>
            <a:r>
              <a:rPr lang="en-US" i="0" dirty="0" smtClean="0">
                <a:solidFill>
                  <a:schemeClr val="bg1"/>
                </a:solidFill>
                <a:cs typeface="+mj-cs"/>
              </a:rPr>
              <a:t> from</a:t>
            </a:r>
            <a:r>
              <a:rPr lang="en-US" i="0" dirty="0" smtClean="0">
                <a:cs typeface="+mj-cs"/>
              </a:rPr>
              <a:t> </a:t>
            </a:r>
            <a:br>
              <a:rPr lang="en-US" i="0" dirty="0" smtClean="0">
                <a:cs typeface="+mj-cs"/>
              </a:rPr>
            </a:br>
            <a:r>
              <a:rPr lang="en-US" i="0" dirty="0" smtClean="0">
                <a:cs typeface="+mj-cs"/>
              </a:rPr>
              <a:t>Close Secrets</a:t>
            </a:r>
            <a:r>
              <a:rPr lang="en-US" i="0" dirty="0" smtClean="0">
                <a:solidFill>
                  <a:schemeClr val="bg1"/>
                </a:solidFill>
                <a:cs typeface="+mj-cs"/>
              </a:rPr>
              <a:t>:</a:t>
            </a:r>
            <a:br>
              <a:rPr lang="en-US" i="0" dirty="0" smtClean="0">
                <a:solidFill>
                  <a:schemeClr val="bg1"/>
                </a:solidFill>
                <a:cs typeface="+mj-cs"/>
              </a:rPr>
            </a:br>
            <a:r>
              <a:rPr lang="en-US" i="0" dirty="0" smtClean="0">
                <a:solidFill>
                  <a:schemeClr val="bg1"/>
                </a:solidFill>
                <a:cs typeface="+mj-cs"/>
              </a:rPr>
              <a:t> A Survey</a:t>
            </a:r>
            <a:r>
              <a:rPr lang="en-US" dirty="0" smtClean="0">
                <a:cs typeface="+mj-cs"/>
              </a:rPr>
              <a:t> </a:t>
            </a:r>
          </a:p>
        </p:txBody>
      </p:sp>
      <p:sp>
        <p:nvSpPr>
          <p:cNvPr id="1026059" name="Rectangle 11"/>
          <p:cNvSpPr>
            <a:spLocks noChangeArrowheads="1"/>
          </p:cNvSpPr>
          <p:nvPr/>
        </p:nvSpPr>
        <p:spPr bwMode="auto">
          <a:xfrm>
            <a:off x="685800" y="4175125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26060" name="Rectangle 12"/>
          <p:cNvSpPr>
            <a:spLocks noChangeArrowheads="1"/>
          </p:cNvSpPr>
          <p:nvPr/>
        </p:nvSpPr>
        <p:spPr bwMode="auto">
          <a:xfrm>
            <a:off x="6937375" y="4175125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26061" name="Rectangle 13"/>
          <p:cNvSpPr>
            <a:spLocks noChangeArrowheads="1"/>
          </p:cNvSpPr>
          <p:nvPr/>
        </p:nvSpPr>
        <p:spPr bwMode="auto">
          <a:xfrm>
            <a:off x="1284426" y="4584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0</a:t>
            </a:r>
            <a:endParaRPr lang="en-US" baseline="-250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6062" name="Rectangle 14"/>
          <p:cNvSpPr>
            <a:spLocks noChangeArrowheads="1"/>
          </p:cNvSpPr>
          <p:nvPr/>
        </p:nvSpPr>
        <p:spPr bwMode="auto">
          <a:xfrm>
            <a:off x="7647127" y="459898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284647" y="4972834"/>
            <a:ext cx="30575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ea typeface="ＭＳ Ｐゴシック" charset="0"/>
              </a:rPr>
              <a:t>assume these </a:t>
            </a:r>
            <a:br>
              <a:rPr lang="en-US" sz="2800" dirty="0" smtClean="0">
                <a:ea typeface="ＭＳ Ｐゴシック" charset="0"/>
              </a:rPr>
            </a:br>
            <a:r>
              <a:rPr lang="en-US" sz="2800" dirty="0" smtClean="0">
                <a:ea typeface="ＭＳ Ｐゴシック" charset="0"/>
              </a:rPr>
              <a:t>are “close”</a:t>
            </a:r>
            <a:br>
              <a:rPr lang="en-US" sz="2800" dirty="0" smtClean="0">
                <a:ea typeface="ＭＳ Ｐゴシック" charset="0"/>
              </a:rPr>
            </a:br>
            <a:r>
              <a:rPr lang="en-US" sz="2800" dirty="0" smtClean="0">
                <a:ea typeface="ＭＳ Ｐゴシック" charset="0"/>
              </a:rPr>
              <a:t>and partiall</a:t>
            </a:r>
            <a:r>
              <a:rPr lang="en-US" sz="2800" dirty="0" smtClean="0"/>
              <a:t>y secret</a:t>
            </a:r>
            <a:endParaRPr lang="en-US" sz="2800" dirty="0">
              <a:ea typeface="ＭＳ Ｐゴシック" charset="0"/>
            </a:endParaRP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1882636" y="5017804"/>
            <a:ext cx="5872163" cy="1528763"/>
            <a:chOff x="1198" y="3668"/>
            <a:chExt cx="3699" cy="963"/>
          </a:xfrm>
        </p:grpSpPr>
        <p:sp>
          <p:nvSpPr>
            <p:cNvPr id="11" name="Freeform 14"/>
            <p:cNvSpPr>
              <a:spLocks/>
            </p:cNvSpPr>
            <p:nvPr/>
          </p:nvSpPr>
          <p:spPr bwMode="auto">
            <a:xfrm rot="15544640">
              <a:off x="1413" y="3507"/>
              <a:ext cx="451" cy="882"/>
            </a:xfrm>
            <a:custGeom>
              <a:avLst/>
              <a:gdLst>
                <a:gd name="T0" fmla="*/ 0 w 437"/>
                <a:gd name="T1" fmla="*/ 411 h 411"/>
                <a:gd name="T2" fmla="*/ 208 w 437"/>
                <a:gd name="T3" fmla="*/ 213 h 411"/>
                <a:gd name="T4" fmla="*/ 218 w 437"/>
                <a:gd name="T5" fmla="*/ 336 h 411"/>
                <a:gd name="T6" fmla="*/ 437 w 437"/>
                <a:gd name="T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411">
                  <a:moveTo>
                    <a:pt x="0" y="411"/>
                  </a:moveTo>
                  <a:cubicBezTo>
                    <a:pt x="86" y="318"/>
                    <a:pt x="172" y="226"/>
                    <a:pt x="208" y="213"/>
                  </a:cubicBezTo>
                  <a:cubicBezTo>
                    <a:pt x="244" y="200"/>
                    <a:pt x="180" y="371"/>
                    <a:pt x="218" y="336"/>
                  </a:cubicBezTo>
                  <a:cubicBezTo>
                    <a:pt x="256" y="301"/>
                    <a:pt x="346" y="150"/>
                    <a:pt x="43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2114" y="3668"/>
              <a:ext cx="1893" cy="9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4007" y="3785"/>
              <a:ext cx="890" cy="255"/>
            </a:xfrm>
            <a:custGeom>
              <a:avLst/>
              <a:gdLst>
                <a:gd name="T0" fmla="*/ 0 w 1391"/>
                <a:gd name="T1" fmla="*/ 225 h 225"/>
                <a:gd name="T2" fmla="*/ 604 w 1391"/>
                <a:gd name="T3" fmla="*/ 64 h 225"/>
                <a:gd name="T4" fmla="*/ 499 w 1391"/>
                <a:gd name="T5" fmla="*/ 183 h 225"/>
                <a:gd name="T6" fmla="*/ 1391 w 1391"/>
                <a:gd name="T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1" h="225">
                  <a:moveTo>
                    <a:pt x="0" y="225"/>
                  </a:moveTo>
                  <a:cubicBezTo>
                    <a:pt x="260" y="148"/>
                    <a:pt x="521" y="71"/>
                    <a:pt x="604" y="64"/>
                  </a:cubicBezTo>
                  <a:cubicBezTo>
                    <a:pt x="687" y="57"/>
                    <a:pt x="368" y="194"/>
                    <a:pt x="499" y="183"/>
                  </a:cubicBezTo>
                  <a:cubicBezTo>
                    <a:pt x="630" y="172"/>
                    <a:pt x="1010" y="86"/>
                    <a:pt x="1391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7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4CD862A1-7CE3-D748-9E77-A7BB5AA14CA2}" type="slidenum">
              <a:rPr lang="en-US" altLang="en-US" sz="800"/>
              <a:pPr/>
              <a:t>20</a:t>
            </a:fld>
            <a:endParaRPr lang="en-US" altLang="en-US" sz="800"/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i</a:t>
            </a:r>
            <a:r>
              <a:rPr lang="en-US" sz="2800" dirty="0" smtClean="0"/>
              <a:t>nformation-reconciliation + privacy amplification</a:t>
            </a:r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51652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51653" name="Rectangle 5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51654" name="Rectangle 6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51655" name="Rectangle 7"/>
          <p:cNvSpPr>
            <a:spLocks noChangeArrowheads="1"/>
          </p:cNvSpPr>
          <p:nvPr/>
        </p:nvSpPr>
        <p:spPr bwMode="auto">
          <a:xfrm>
            <a:off x="3471863" y="4040188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1051660" name="Line 12"/>
          <p:cNvSpPr>
            <a:spLocks noChangeShapeType="1"/>
          </p:cNvSpPr>
          <p:nvPr/>
        </p:nvSpPr>
        <p:spPr bwMode="auto">
          <a:xfrm>
            <a:off x="2706625" y="3119438"/>
            <a:ext cx="33893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1" name="Arc 13"/>
          <p:cNvSpPr>
            <a:spLocks/>
          </p:cNvSpPr>
          <p:nvPr/>
        </p:nvSpPr>
        <p:spPr bwMode="auto">
          <a:xfrm>
            <a:off x="3954463" y="3119438"/>
            <a:ext cx="658812" cy="7286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2" name="Rectangle 14"/>
          <p:cNvSpPr>
            <a:spLocks noChangeArrowheads="1"/>
          </p:cNvSpPr>
          <p:nvPr/>
        </p:nvSpPr>
        <p:spPr bwMode="auto">
          <a:xfrm>
            <a:off x="4780918" y="2616200"/>
            <a:ext cx="1200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err="1" smtClean="0">
                <a:latin typeface="Times New Roman" charset="0"/>
                <a:ea typeface="ＭＳ Ｐゴシック" charset="0"/>
              </a:rPr>
              <a:t>c,seed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4" name="Text Box 16"/>
          <p:cNvSpPr txBox="1">
            <a:spLocks noChangeArrowheads="1"/>
          </p:cNvSpPr>
          <p:nvPr/>
        </p:nvSpPr>
        <p:spPr bwMode="auto">
          <a:xfrm>
            <a:off x="214605" y="24107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5" name="Text Box 17"/>
          <p:cNvSpPr txBox="1">
            <a:spLocks noChangeArrowheads="1"/>
          </p:cNvSpPr>
          <p:nvPr/>
        </p:nvSpPr>
        <p:spPr bwMode="auto">
          <a:xfrm>
            <a:off x="2375111" y="2556320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6" name="Rectangle 18"/>
          <p:cNvSpPr>
            <a:spLocks noChangeArrowheads="1"/>
          </p:cNvSpPr>
          <p:nvPr/>
        </p:nvSpPr>
        <p:spPr bwMode="auto">
          <a:xfrm>
            <a:off x="1129665" y="2641663"/>
            <a:ext cx="942202" cy="559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dirty="0">
                <a:ea typeface="ＭＳ Ｐゴシック" charset="0"/>
              </a:rPr>
              <a:t>Ext</a:t>
            </a:r>
          </a:p>
        </p:txBody>
      </p:sp>
      <p:sp>
        <p:nvSpPr>
          <p:cNvPr id="1051667" name="Line 19"/>
          <p:cNvSpPr>
            <a:spLocks noChangeShapeType="1"/>
          </p:cNvSpPr>
          <p:nvPr/>
        </p:nvSpPr>
        <p:spPr bwMode="auto">
          <a:xfrm>
            <a:off x="775653" y="274161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8" name="Text Box 20"/>
          <p:cNvSpPr txBox="1">
            <a:spLocks noChangeArrowheads="1"/>
          </p:cNvSpPr>
          <p:nvPr/>
        </p:nvSpPr>
        <p:spPr bwMode="auto">
          <a:xfrm>
            <a:off x="-6002" y="2819083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>
            <a:off x="777240" y="3047111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>
            <a:off x="2097151" y="28384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2" name="Freeform 24"/>
          <p:cNvSpPr>
            <a:spLocks/>
          </p:cNvSpPr>
          <p:nvPr/>
        </p:nvSpPr>
        <p:spPr bwMode="auto">
          <a:xfrm>
            <a:off x="866140" y="2051050"/>
            <a:ext cx="241300" cy="685800"/>
          </a:xfrm>
          <a:custGeom>
            <a:avLst/>
            <a:gdLst>
              <a:gd name="T0" fmla="*/ 0 w 152"/>
              <a:gd name="T1" fmla="*/ 432 h 432"/>
              <a:gd name="T2" fmla="*/ 0 w 152"/>
              <a:gd name="T3" fmla="*/ 0 h 432"/>
              <a:gd name="T4" fmla="*/ 152 w 152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432">
                <a:moveTo>
                  <a:pt x="0" y="432"/>
                </a:moveTo>
                <a:lnTo>
                  <a:pt x="0" y="0"/>
                </a:lnTo>
                <a:lnTo>
                  <a:pt x="15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3" name="Text Box 25"/>
          <p:cNvSpPr txBox="1">
            <a:spLocks noChangeArrowheads="1"/>
          </p:cNvSpPr>
          <p:nvPr/>
        </p:nvSpPr>
        <p:spPr bwMode="auto">
          <a:xfrm>
            <a:off x="2375081" y="1737170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136015" y="1866900"/>
            <a:ext cx="967486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 smtClean="0"/>
              <a:t>Sketch</a:t>
            </a:r>
            <a:endParaRPr lang="en-US" sz="2800" i="1" dirty="0">
              <a:latin typeface="Times New Roman" charset="0"/>
            </a:endParaRPr>
          </a:p>
        </p:txBody>
      </p:sp>
      <p:sp>
        <p:nvSpPr>
          <p:cNvPr id="1051675" name="Line 27"/>
          <p:cNvSpPr>
            <a:spLocks noChangeShapeType="1"/>
          </p:cNvSpPr>
          <p:nvPr/>
        </p:nvSpPr>
        <p:spPr bwMode="auto">
          <a:xfrm>
            <a:off x="2103501" y="20510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5619433" y="3365500"/>
            <a:ext cx="862012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Rec</a:t>
            </a:r>
          </a:p>
        </p:txBody>
      </p:sp>
      <p:sp>
        <p:nvSpPr>
          <p:cNvPr id="1051677" name="Line 29"/>
          <p:cNvSpPr>
            <a:spLocks noChangeShapeType="1"/>
          </p:cNvSpPr>
          <p:nvPr/>
        </p:nvSpPr>
        <p:spPr bwMode="auto">
          <a:xfrm>
            <a:off x="5265420" y="3452813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78" name="Text Box 30"/>
          <p:cNvSpPr txBox="1">
            <a:spLocks noChangeArrowheads="1"/>
          </p:cNvSpPr>
          <p:nvPr/>
        </p:nvSpPr>
        <p:spPr bwMode="auto">
          <a:xfrm>
            <a:off x="4916732" y="3446018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9" name="Line 31"/>
          <p:cNvSpPr>
            <a:spLocks noChangeShapeType="1"/>
          </p:cNvSpPr>
          <p:nvPr/>
        </p:nvSpPr>
        <p:spPr bwMode="auto">
          <a:xfrm>
            <a:off x="5267008" y="3721735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>
            <a:off x="6489383" y="3549650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1" name="Rectangle 33"/>
          <p:cNvSpPr>
            <a:spLocks noChangeArrowheads="1"/>
          </p:cNvSpPr>
          <p:nvPr/>
        </p:nvSpPr>
        <p:spPr bwMode="auto">
          <a:xfrm>
            <a:off x="4812005" y="3115564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</a:rPr>
              <a:t>1</a:t>
            </a:r>
            <a:endParaRPr lang="en-US" sz="2800" i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51683" name="Text Box 35"/>
          <p:cNvSpPr txBox="1">
            <a:spLocks noChangeArrowheads="1"/>
          </p:cNvSpPr>
          <p:nvPr/>
        </p:nvSpPr>
        <p:spPr bwMode="auto">
          <a:xfrm>
            <a:off x="6788125" y="32235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4" name="Text Box 36"/>
          <p:cNvSpPr txBox="1">
            <a:spLocks noChangeArrowheads="1"/>
          </p:cNvSpPr>
          <p:nvPr/>
        </p:nvSpPr>
        <p:spPr bwMode="auto">
          <a:xfrm>
            <a:off x="8763592" y="3355848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5" name="Rectangle 37"/>
          <p:cNvSpPr>
            <a:spLocks noChangeArrowheads="1"/>
          </p:cNvSpPr>
          <p:nvPr/>
        </p:nvSpPr>
        <p:spPr bwMode="auto">
          <a:xfrm>
            <a:off x="7631113" y="3429445"/>
            <a:ext cx="862012" cy="4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Ext</a:t>
            </a:r>
          </a:p>
        </p:txBody>
      </p:sp>
      <p:sp>
        <p:nvSpPr>
          <p:cNvPr id="1051686" name="Line 38"/>
          <p:cNvSpPr>
            <a:spLocks noChangeShapeType="1"/>
          </p:cNvSpPr>
          <p:nvPr/>
        </p:nvSpPr>
        <p:spPr bwMode="auto">
          <a:xfrm>
            <a:off x="7277100" y="3565525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7" name="Text Box 39"/>
          <p:cNvSpPr txBox="1">
            <a:spLocks noChangeArrowheads="1"/>
          </p:cNvSpPr>
          <p:nvPr/>
        </p:nvSpPr>
        <p:spPr bwMode="auto">
          <a:xfrm>
            <a:off x="6532022" y="3606419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>
            <a:off x="7278688" y="3834448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9" name="Line 41"/>
          <p:cNvSpPr>
            <a:spLocks noChangeShapeType="1"/>
          </p:cNvSpPr>
          <p:nvPr/>
        </p:nvSpPr>
        <p:spPr bwMode="auto">
          <a:xfrm>
            <a:off x="8501063" y="366236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4150" y="4845344"/>
            <a:ext cx="9179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dirty="0" smtClean="0">
                <a:sym typeface="Symbol" charset="2"/>
              </a:rPr>
              <a:t>All in one message!</a:t>
            </a:r>
            <a:br>
              <a:rPr lang="en-US" altLang="en-US" dirty="0" smtClean="0">
                <a:sym typeface="Symbol" charset="2"/>
              </a:rPr>
            </a:br>
            <a:r>
              <a:rPr lang="en-US" altLang="en-US" dirty="0" smtClean="0">
                <a:sym typeface="Symbol" charset="2"/>
              </a:rPr>
              <a:t>Let’s take another view of what we’ve built</a:t>
            </a:r>
            <a:r>
              <a:rPr lang="mr-IN" altLang="en-US" dirty="0" smtClean="0">
                <a:sym typeface="Symbol" charset="2"/>
              </a:rPr>
              <a:t>…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943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i</a:t>
            </a:r>
            <a:r>
              <a:rPr lang="en-US" sz="2800" dirty="0" smtClean="0"/>
              <a:t>nformation-reconciliation + privacy amplification</a:t>
            </a:r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51652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51653" name="Rectangle 5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51654" name="Rectangle 6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51660" name="Line 12"/>
          <p:cNvSpPr>
            <a:spLocks noChangeShapeType="1"/>
          </p:cNvSpPr>
          <p:nvPr/>
        </p:nvSpPr>
        <p:spPr bwMode="auto">
          <a:xfrm>
            <a:off x="2706625" y="3119438"/>
            <a:ext cx="33893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4" name="Text Box 16"/>
          <p:cNvSpPr txBox="1">
            <a:spLocks noChangeArrowheads="1"/>
          </p:cNvSpPr>
          <p:nvPr/>
        </p:nvSpPr>
        <p:spPr bwMode="auto">
          <a:xfrm>
            <a:off x="214605" y="24107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5" name="Text Box 17"/>
          <p:cNvSpPr txBox="1">
            <a:spLocks noChangeArrowheads="1"/>
          </p:cNvSpPr>
          <p:nvPr/>
        </p:nvSpPr>
        <p:spPr bwMode="auto">
          <a:xfrm>
            <a:off x="2375111" y="2556320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6" name="Rectangle 18"/>
          <p:cNvSpPr>
            <a:spLocks noChangeArrowheads="1"/>
          </p:cNvSpPr>
          <p:nvPr/>
        </p:nvSpPr>
        <p:spPr bwMode="auto">
          <a:xfrm>
            <a:off x="1129665" y="2641663"/>
            <a:ext cx="942202" cy="559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dirty="0">
                <a:ea typeface="ＭＳ Ｐゴシック" charset="0"/>
              </a:rPr>
              <a:t>Ext</a:t>
            </a:r>
          </a:p>
        </p:txBody>
      </p:sp>
      <p:sp>
        <p:nvSpPr>
          <p:cNvPr id="1051667" name="Line 19"/>
          <p:cNvSpPr>
            <a:spLocks noChangeShapeType="1"/>
          </p:cNvSpPr>
          <p:nvPr/>
        </p:nvSpPr>
        <p:spPr bwMode="auto">
          <a:xfrm>
            <a:off x="775653" y="274161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8" name="Text Box 20"/>
          <p:cNvSpPr txBox="1">
            <a:spLocks noChangeArrowheads="1"/>
          </p:cNvSpPr>
          <p:nvPr/>
        </p:nvSpPr>
        <p:spPr bwMode="auto">
          <a:xfrm>
            <a:off x="-6002" y="2819083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>
            <a:off x="777240" y="3047111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>
            <a:off x="2097151" y="28384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2" name="Freeform 24"/>
          <p:cNvSpPr>
            <a:spLocks/>
          </p:cNvSpPr>
          <p:nvPr/>
        </p:nvSpPr>
        <p:spPr bwMode="auto">
          <a:xfrm>
            <a:off x="866140" y="2051050"/>
            <a:ext cx="241300" cy="685800"/>
          </a:xfrm>
          <a:custGeom>
            <a:avLst/>
            <a:gdLst>
              <a:gd name="T0" fmla="*/ 0 w 152"/>
              <a:gd name="T1" fmla="*/ 432 h 432"/>
              <a:gd name="T2" fmla="*/ 0 w 152"/>
              <a:gd name="T3" fmla="*/ 0 h 432"/>
              <a:gd name="T4" fmla="*/ 152 w 152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432">
                <a:moveTo>
                  <a:pt x="0" y="432"/>
                </a:moveTo>
                <a:lnTo>
                  <a:pt x="0" y="0"/>
                </a:lnTo>
                <a:lnTo>
                  <a:pt x="15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3" name="Text Box 25"/>
          <p:cNvSpPr txBox="1">
            <a:spLocks noChangeArrowheads="1"/>
          </p:cNvSpPr>
          <p:nvPr/>
        </p:nvSpPr>
        <p:spPr bwMode="auto">
          <a:xfrm>
            <a:off x="2375081" y="1737170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136015" y="1866900"/>
            <a:ext cx="967486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 smtClean="0"/>
              <a:t>Sketch</a:t>
            </a:r>
            <a:endParaRPr lang="en-US" sz="2800" i="1" dirty="0">
              <a:latin typeface="Times New Roman" charset="0"/>
            </a:endParaRPr>
          </a:p>
        </p:txBody>
      </p:sp>
      <p:sp>
        <p:nvSpPr>
          <p:cNvPr id="1051675" name="Line 27"/>
          <p:cNvSpPr>
            <a:spLocks noChangeShapeType="1"/>
          </p:cNvSpPr>
          <p:nvPr/>
        </p:nvSpPr>
        <p:spPr bwMode="auto">
          <a:xfrm>
            <a:off x="2103501" y="20510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5619433" y="3365500"/>
            <a:ext cx="862012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Rec</a:t>
            </a:r>
          </a:p>
        </p:txBody>
      </p:sp>
      <p:sp>
        <p:nvSpPr>
          <p:cNvPr id="1051677" name="Line 29"/>
          <p:cNvSpPr>
            <a:spLocks noChangeShapeType="1"/>
          </p:cNvSpPr>
          <p:nvPr/>
        </p:nvSpPr>
        <p:spPr bwMode="auto">
          <a:xfrm>
            <a:off x="5265420" y="3452813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78" name="Text Box 30"/>
          <p:cNvSpPr txBox="1">
            <a:spLocks noChangeArrowheads="1"/>
          </p:cNvSpPr>
          <p:nvPr/>
        </p:nvSpPr>
        <p:spPr bwMode="auto">
          <a:xfrm>
            <a:off x="4916732" y="3446018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9" name="Line 31"/>
          <p:cNvSpPr>
            <a:spLocks noChangeShapeType="1"/>
          </p:cNvSpPr>
          <p:nvPr/>
        </p:nvSpPr>
        <p:spPr bwMode="auto">
          <a:xfrm>
            <a:off x="5267008" y="3721735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>
            <a:off x="6489383" y="3549650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1" name="Rectangle 33"/>
          <p:cNvSpPr>
            <a:spLocks noChangeArrowheads="1"/>
          </p:cNvSpPr>
          <p:nvPr/>
        </p:nvSpPr>
        <p:spPr bwMode="auto">
          <a:xfrm>
            <a:off x="4812005" y="3115564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</a:rPr>
              <a:t>1</a:t>
            </a:r>
            <a:endParaRPr lang="en-US" sz="2800" i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51683" name="Text Box 35"/>
          <p:cNvSpPr txBox="1">
            <a:spLocks noChangeArrowheads="1"/>
          </p:cNvSpPr>
          <p:nvPr/>
        </p:nvSpPr>
        <p:spPr bwMode="auto">
          <a:xfrm>
            <a:off x="6788125" y="32235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4" name="Text Box 36"/>
          <p:cNvSpPr txBox="1">
            <a:spLocks noChangeArrowheads="1"/>
          </p:cNvSpPr>
          <p:nvPr/>
        </p:nvSpPr>
        <p:spPr bwMode="auto">
          <a:xfrm>
            <a:off x="8763592" y="3355848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5" name="Rectangle 37"/>
          <p:cNvSpPr>
            <a:spLocks noChangeArrowheads="1"/>
          </p:cNvSpPr>
          <p:nvPr/>
        </p:nvSpPr>
        <p:spPr bwMode="auto">
          <a:xfrm>
            <a:off x="7631113" y="3429445"/>
            <a:ext cx="862012" cy="4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Ext</a:t>
            </a:r>
          </a:p>
        </p:txBody>
      </p:sp>
      <p:sp>
        <p:nvSpPr>
          <p:cNvPr id="1051686" name="Line 38"/>
          <p:cNvSpPr>
            <a:spLocks noChangeShapeType="1"/>
          </p:cNvSpPr>
          <p:nvPr/>
        </p:nvSpPr>
        <p:spPr bwMode="auto">
          <a:xfrm>
            <a:off x="7277100" y="3565525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7" name="Text Box 39"/>
          <p:cNvSpPr txBox="1">
            <a:spLocks noChangeArrowheads="1"/>
          </p:cNvSpPr>
          <p:nvPr/>
        </p:nvSpPr>
        <p:spPr bwMode="auto">
          <a:xfrm>
            <a:off x="6532022" y="3606419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>
            <a:off x="7278688" y="3834448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9" name="Line 41"/>
          <p:cNvSpPr>
            <a:spLocks noChangeShapeType="1"/>
          </p:cNvSpPr>
          <p:nvPr/>
        </p:nvSpPr>
        <p:spPr bwMode="auto">
          <a:xfrm>
            <a:off x="8501063" y="366236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52770" y="4857409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Trapezoid 85"/>
          <p:cNvSpPr/>
          <p:nvPr/>
        </p:nvSpPr>
        <p:spPr bwMode="auto">
          <a:xfrm rot="5400000">
            <a:off x="1564953" y="4284410"/>
            <a:ext cx="1937883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 flipV="1">
            <a:off x="702254" y="531201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3574885" y="455804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4" name="TextBox 93"/>
          <p:cNvSpPr txBox="1"/>
          <p:nvPr/>
        </p:nvSpPr>
        <p:spPr>
          <a:xfrm>
            <a:off x="791399" y="477809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cxnSp>
        <p:nvCxnSpPr>
          <p:cNvPr id="101" name="Elbow Connector 100"/>
          <p:cNvCxnSpPr/>
          <p:nvPr/>
        </p:nvCxnSpPr>
        <p:spPr>
          <a:xfrm rot="10800000" flipH="1">
            <a:off x="1492904" y="4911567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2115112" y="4382899"/>
            <a:ext cx="777140" cy="1044618"/>
            <a:chOff x="6851952" y="2558143"/>
            <a:chExt cx="967619" cy="1491952"/>
          </a:xfrm>
        </p:grpSpPr>
        <p:sp>
          <p:nvSpPr>
            <p:cNvPr id="103" name="Trapezoid 102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dirty="0" smtClean="0">
                  <a:latin typeface="+mn-lt"/>
                  <a:cs typeface="Times New Roman"/>
                </a:rPr>
                <a:t>Ext</a:t>
              </a:r>
              <a:endParaRPr lang="en-US" dirty="0">
                <a:latin typeface="+mn-lt"/>
                <a:cs typeface="Times New Roman"/>
              </a:endParaRPr>
            </a:p>
          </p:txBody>
        </p:sp>
      </p:grpSp>
      <p:cxnSp>
        <p:nvCxnSpPr>
          <p:cNvPr id="105" name="Elbow Connector 104"/>
          <p:cNvCxnSpPr/>
          <p:nvPr/>
        </p:nvCxnSpPr>
        <p:spPr>
          <a:xfrm rot="10800000" flipV="1">
            <a:off x="2892253" y="4558046"/>
            <a:ext cx="682635" cy="347162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 bwMode="auto">
          <a:xfrm>
            <a:off x="572365" y="52705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3584314" y="5703485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11" name="Elbow Connector 110"/>
          <p:cNvCxnSpPr/>
          <p:nvPr/>
        </p:nvCxnSpPr>
        <p:spPr>
          <a:xfrm rot="10800000" flipH="1" flipV="1">
            <a:off x="1492901" y="5325401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2011704" y="5477800"/>
            <a:ext cx="1018094" cy="734722"/>
            <a:chOff x="6994167" y="2074428"/>
            <a:chExt cx="391556" cy="749241"/>
          </a:xfrm>
        </p:grpSpPr>
        <p:sp>
          <p:nvSpPr>
            <p:cNvPr id="113" name="Trapezoid 112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994167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200" dirty="0" smtClean="0">
                  <a:latin typeface="+mn-lt"/>
                  <a:cs typeface="Times New Roman"/>
                </a:rPr>
                <a:t>Sketch</a:t>
              </a:r>
              <a:endParaRPr lang="en-US" sz="2200" dirty="0">
                <a:latin typeface="+mn-lt"/>
                <a:cs typeface="Times New Roman"/>
              </a:endParaRPr>
            </a:p>
          </p:txBody>
        </p:sp>
      </p:grpSp>
      <p:cxnSp>
        <p:nvCxnSpPr>
          <p:cNvPr id="115" name="Elbow Connector 114"/>
          <p:cNvCxnSpPr/>
          <p:nvPr/>
        </p:nvCxnSpPr>
        <p:spPr>
          <a:xfrm rot="10800000" flipV="1">
            <a:off x="2892243" y="5703485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259236" y="4083649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7507" y="521215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p=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err="1" smtClean="0">
                <a:latin typeface="Times New Roman"/>
                <a:cs typeface="Times New Roman"/>
              </a:rPr>
              <a:t>c</a:t>
            </a:r>
            <a:r>
              <a:rPr lang="en-US" sz="2800" dirty="0" err="1" smtClean="0">
                <a:latin typeface="Times New Roman"/>
                <a:cs typeface="Times New Roman"/>
              </a:rPr>
              <a:t>,</a:t>
            </a:r>
            <a:r>
              <a:rPr lang="en-US" sz="2800" i="1" dirty="0" err="1" smtClean="0">
                <a:latin typeface="Times New Roman"/>
                <a:cs typeface="Times New Roman"/>
              </a:rPr>
              <a:t>seed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7" name="Rectangle 14"/>
          <p:cNvSpPr>
            <a:spLocks noChangeArrowheads="1"/>
          </p:cNvSpPr>
          <p:nvPr/>
        </p:nvSpPr>
        <p:spPr bwMode="auto">
          <a:xfrm>
            <a:off x="4780918" y="2616200"/>
            <a:ext cx="1200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err="1" smtClean="0">
                <a:latin typeface="Times New Roman" charset="0"/>
                <a:ea typeface="ＭＳ Ｐゴシック" charset="0"/>
              </a:rPr>
              <a:t>c,seed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i</a:t>
            </a:r>
            <a:r>
              <a:rPr lang="en-US" sz="2800" dirty="0" smtClean="0"/>
              <a:t>nformation-reconciliation + privacy amplification</a:t>
            </a:r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51652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51653" name="Rectangle 5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51654" name="Rectangle 6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51660" name="Line 12"/>
          <p:cNvSpPr>
            <a:spLocks noChangeShapeType="1"/>
          </p:cNvSpPr>
          <p:nvPr/>
        </p:nvSpPr>
        <p:spPr bwMode="auto">
          <a:xfrm>
            <a:off x="2706625" y="3119438"/>
            <a:ext cx="33893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4" name="Text Box 16"/>
          <p:cNvSpPr txBox="1">
            <a:spLocks noChangeArrowheads="1"/>
          </p:cNvSpPr>
          <p:nvPr/>
        </p:nvSpPr>
        <p:spPr bwMode="auto">
          <a:xfrm>
            <a:off x="214605" y="24107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5" name="Text Box 17"/>
          <p:cNvSpPr txBox="1">
            <a:spLocks noChangeArrowheads="1"/>
          </p:cNvSpPr>
          <p:nvPr/>
        </p:nvSpPr>
        <p:spPr bwMode="auto">
          <a:xfrm>
            <a:off x="2375111" y="2556320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6" name="Rectangle 18"/>
          <p:cNvSpPr>
            <a:spLocks noChangeArrowheads="1"/>
          </p:cNvSpPr>
          <p:nvPr/>
        </p:nvSpPr>
        <p:spPr bwMode="auto">
          <a:xfrm>
            <a:off x="1129665" y="2641663"/>
            <a:ext cx="942202" cy="559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dirty="0">
                <a:ea typeface="ＭＳ Ｐゴシック" charset="0"/>
              </a:rPr>
              <a:t>Ext</a:t>
            </a:r>
          </a:p>
        </p:txBody>
      </p:sp>
      <p:sp>
        <p:nvSpPr>
          <p:cNvPr id="1051667" name="Line 19"/>
          <p:cNvSpPr>
            <a:spLocks noChangeShapeType="1"/>
          </p:cNvSpPr>
          <p:nvPr/>
        </p:nvSpPr>
        <p:spPr bwMode="auto">
          <a:xfrm>
            <a:off x="775653" y="274161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8" name="Text Box 20"/>
          <p:cNvSpPr txBox="1">
            <a:spLocks noChangeArrowheads="1"/>
          </p:cNvSpPr>
          <p:nvPr/>
        </p:nvSpPr>
        <p:spPr bwMode="auto">
          <a:xfrm>
            <a:off x="-6002" y="2819083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>
            <a:off x="777240" y="3047111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>
            <a:off x="2097151" y="28384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2" name="Freeform 24"/>
          <p:cNvSpPr>
            <a:spLocks/>
          </p:cNvSpPr>
          <p:nvPr/>
        </p:nvSpPr>
        <p:spPr bwMode="auto">
          <a:xfrm>
            <a:off x="866140" y="2051050"/>
            <a:ext cx="241300" cy="685800"/>
          </a:xfrm>
          <a:custGeom>
            <a:avLst/>
            <a:gdLst>
              <a:gd name="T0" fmla="*/ 0 w 152"/>
              <a:gd name="T1" fmla="*/ 432 h 432"/>
              <a:gd name="T2" fmla="*/ 0 w 152"/>
              <a:gd name="T3" fmla="*/ 0 h 432"/>
              <a:gd name="T4" fmla="*/ 152 w 152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432">
                <a:moveTo>
                  <a:pt x="0" y="432"/>
                </a:moveTo>
                <a:lnTo>
                  <a:pt x="0" y="0"/>
                </a:lnTo>
                <a:lnTo>
                  <a:pt x="15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3" name="Text Box 25"/>
          <p:cNvSpPr txBox="1">
            <a:spLocks noChangeArrowheads="1"/>
          </p:cNvSpPr>
          <p:nvPr/>
        </p:nvSpPr>
        <p:spPr bwMode="auto">
          <a:xfrm>
            <a:off x="2375081" y="1737170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136015" y="1866900"/>
            <a:ext cx="967486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 smtClean="0"/>
              <a:t>Sketch</a:t>
            </a:r>
            <a:endParaRPr lang="en-US" sz="2800" i="1" dirty="0">
              <a:latin typeface="Times New Roman" charset="0"/>
            </a:endParaRPr>
          </a:p>
        </p:txBody>
      </p:sp>
      <p:sp>
        <p:nvSpPr>
          <p:cNvPr id="1051675" name="Line 27"/>
          <p:cNvSpPr>
            <a:spLocks noChangeShapeType="1"/>
          </p:cNvSpPr>
          <p:nvPr/>
        </p:nvSpPr>
        <p:spPr bwMode="auto">
          <a:xfrm>
            <a:off x="2103501" y="20510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5619433" y="3365500"/>
            <a:ext cx="862012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Rec</a:t>
            </a:r>
          </a:p>
        </p:txBody>
      </p:sp>
      <p:sp>
        <p:nvSpPr>
          <p:cNvPr id="1051677" name="Line 29"/>
          <p:cNvSpPr>
            <a:spLocks noChangeShapeType="1"/>
          </p:cNvSpPr>
          <p:nvPr/>
        </p:nvSpPr>
        <p:spPr bwMode="auto">
          <a:xfrm>
            <a:off x="5265420" y="3452813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78" name="Text Box 30"/>
          <p:cNvSpPr txBox="1">
            <a:spLocks noChangeArrowheads="1"/>
          </p:cNvSpPr>
          <p:nvPr/>
        </p:nvSpPr>
        <p:spPr bwMode="auto">
          <a:xfrm>
            <a:off x="4916732" y="3446018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9" name="Line 31"/>
          <p:cNvSpPr>
            <a:spLocks noChangeShapeType="1"/>
          </p:cNvSpPr>
          <p:nvPr/>
        </p:nvSpPr>
        <p:spPr bwMode="auto">
          <a:xfrm>
            <a:off x="5267008" y="3721735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>
            <a:off x="6489383" y="3549650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1" name="Rectangle 33"/>
          <p:cNvSpPr>
            <a:spLocks noChangeArrowheads="1"/>
          </p:cNvSpPr>
          <p:nvPr/>
        </p:nvSpPr>
        <p:spPr bwMode="auto">
          <a:xfrm>
            <a:off x="4812005" y="3115564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</a:rPr>
              <a:t>1</a:t>
            </a:r>
            <a:endParaRPr lang="en-US" sz="2800" i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51683" name="Text Box 35"/>
          <p:cNvSpPr txBox="1">
            <a:spLocks noChangeArrowheads="1"/>
          </p:cNvSpPr>
          <p:nvPr/>
        </p:nvSpPr>
        <p:spPr bwMode="auto">
          <a:xfrm>
            <a:off x="6788125" y="32235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4" name="Text Box 36"/>
          <p:cNvSpPr txBox="1">
            <a:spLocks noChangeArrowheads="1"/>
          </p:cNvSpPr>
          <p:nvPr/>
        </p:nvSpPr>
        <p:spPr bwMode="auto">
          <a:xfrm>
            <a:off x="8763592" y="3355848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5" name="Rectangle 37"/>
          <p:cNvSpPr>
            <a:spLocks noChangeArrowheads="1"/>
          </p:cNvSpPr>
          <p:nvPr/>
        </p:nvSpPr>
        <p:spPr bwMode="auto">
          <a:xfrm>
            <a:off x="7631113" y="3429445"/>
            <a:ext cx="862012" cy="4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Ext</a:t>
            </a:r>
          </a:p>
        </p:txBody>
      </p:sp>
      <p:sp>
        <p:nvSpPr>
          <p:cNvPr id="1051686" name="Line 38"/>
          <p:cNvSpPr>
            <a:spLocks noChangeShapeType="1"/>
          </p:cNvSpPr>
          <p:nvPr/>
        </p:nvSpPr>
        <p:spPr bwMode="auto">
          <a:xfrm>
            <a:off x="7277100" y="3565525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7" name="Text Box 39"/>
          <p:cNvSpPr txBox="1">
            <a:spLocks noChangeArrowheads="1"/>
          </p:cNvSpPr>
          <p:nvPr/>
        </p:nvSpPr>
        <p:spPr bwMode="auto">
          <a:xfrm>
            <a:off x="6532022" y="3606419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>
            <a:off x="7278688" y="3834448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9" name="Line 41"/>
          <p:cNvSpPr>
            <a:spLocks noChangeShapeType="1"/>
          </p:cNvSpPr>
          <p:nvPr/>
        </p:nvSpPr>
        <p:spPr bwMode="auto">
          <a:xfrm>
            <a:off x="8501063" y="366236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52770" y="4857409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Trapezoid 85"/>
          <p:cNvSpPr/>
          <p:nvPr/>
        </p:nvSpPr>
        <p:spPr bwMode="auto">
          <a:xfrm rot="5400000">
            <a:off x="1564953" y="4284410"/>
            <a:ext cx="1937883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 flipV="1">
            <a:off x="702254" y="531201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3574885" y="455804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4" name="TextBox 93"/>
          <p:cNvSpPr txBox="1"/>
          <p:nvPr/>
        </p:nvSpPr>
        <p:spPr>
          <a:xfrm>
            <a:off x="791399" y="477809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cxnSp>
        <p:nvCxnSpPr>
          <p:cNvPr id="101" name="Elbow Connector 100"/>
          <p:cNvCxnSpPr/>
          <p:nvPr/>
        </p:nvCxnSpPr>
        <p:spPr>
          <a:xfrm rot="10800000" flipH="1">
            <a:off x="1492904" y="4911567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2115112" y="4382899"/>
            <a:ext cx="777140" cy="1044618"/>
            <a:chOff x="6851952" y="2558143"/>
            <a:chExt cx="967619" cy="1491952"/>
          </a:xfrm>
        </p:grpSpPr>
        <p:sp>
          <p:nvSpPr>
            <p:cNvPr id="103" name="Trapezoid 102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dirty="0" smtClean="0">
                  <a:latin typeface="+mn-lt"/>
                  <a:cs typeface="Times New Roman"/>
                </a:rPr>
                <a:t>Ext</a:t>
              </a:r>
              <a:endParaRPr lang="en-US" dirty="0">
                <a:latin typeface="+mn-lt"/>
                <a:cs typeface="Times New Roman"/>
              </a:endParaRPr>
            </a:p>
          </p:txBody>
        </p:sp>
      </p:grpSp>
      <p:cxnSp>
        <p:nvCxnSpPr>
          <p:cNvPr id="105" name="Elbow Connector 104"/>
          <p:cNvCxnSpPr/>
          <p:nvPr/>
        </p:nvCxnSpPr>
        <p:spPr>
          <a:xfrm rot="10800000" flipV="1">
            <a:off x="2892253" y="4558046"/>
            <a:ext cx="682635" cy="347162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 bwMode="auto">
          <a:xfrm>
            <a:off x="572365" y="52705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3584314" y="5703485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11" name="Elbow Connector 110"/>
          <p:cNvCxnSpPr/>
          <p:nvPr/>
        </p:nvCxnSpPr>
        <p:spPr>
          <a:xfrm rot="10800000" flipH="1" flipV="1">
            <a:off x="1492901" y="5325401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2011704" y="5477800"/>
            <a:ext cx="1018094" cy="734722"/>
            <a:chOff x="6994167" y="2074428"/>
            <a:chExt cx="391556" cy="749241"/>
          </a:xfrm>
        </p:grpSpPr>
        <p:sp>
          <p:nvSpPr>
            <p:cNvPr id="113" name="Trapezoid 112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994167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200" dirty="0" smtClean="0">
                  <a:latin typeface="+mn-lt"/>
                  <a:cs typeface="Times New Roman"/>
                </a:rPr>
                <a:t>Sketch</a:t>
              </a:r>
              <a:endParaRPr lang="en-US" sz="2200" dirty="0">
                <a:latin typeface="+mn-lt"/>
                <a:cs typeface="Times New Roman"/>
              </a:endParaRPr>
            </a:p>
          </p:txBody>
        </p:sp>
      </p:grpSp>
      <p:cxnSp>
        <p:nvCxnSpPr>
          <p:cNvPr id="115" name="Elbow Connector 114"/>
          <p:cNvCxnSpPr/>
          <p:nvPr/>
        </p:nvCxnSpPr>
        <p:spPr>
          <a:xfrm rot="10800000" flipV="1">
            <a:off x="2892243" y="5703485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259236" y="4083649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7507" y="521215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p=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err="1" smtClean="0">
                <a:latin typeface="Times New Roman"/>
                <a:cs typeface="Times New Roman"/>
              </a:rPr>
              <a:t>c</a:t>
            </a:r>
            <a:r>
              <a:rPr lang="en-US" sz="2800" dirty="0" err="1" smtClean="0">
                <a:latin typeface="Times New Roman"/>
                <a:cs typeface="Times New Roman"/>
              </a:rPr>
              <a:t>,</a:t>
            </a:r>
            <a:r>
              <a:rPr lang="en-US" sz="2800" i="1" dirty="0" err="1" smtClean="0">
                <a:latin typeface="Times New Roman"/>
                <a:cs typeface="Times New Roman"/>
              </a:rPr>
              <a:t>seed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014644" y="64535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3834" y="6253336"/>
            <a:ext cx="58873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661307" y="5380856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55" name="Rectangle 54"/>
          <p:cNvSpPr/>
          <p:nvPr/>
        </p:nvSpPr>
        <p:spPr>
          <a:xfrm rot="4179712">
            <a:off x="125748" y="5707351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+mn-lt"/>
                <a:cs typeface="Times New Roman"/>
              </a:rPr>
              <a:t>“close”</a:t>
            </a:r>
            <a:endParaRPr lang="en-US" sz="2800" dirty="0">
              <a:latin typeface="+mn-lt"/>
              <a:cs typeface="Calibri"/>
            </a:endParaRP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4780918" y="2616200"/>
            <a:ext cx="1200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err="1" smtClean="0">
                <a:latin typeface="Times New Roman" charset="0"/>
                <a:ea typeface="ＭＳ Ｐゴシック" charset="0"/>
              </a:rPr>
              <a:t>c,seed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i</a:t>
            </a:r>
            <a:r>
              <a:rPr lang="en-US" sz="2800" dirty="0" smtClean="0"/>
              <a:t>nformation-reconciliation + privacy amplification</a:t>
            </a:r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51652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51653" name="Rectangle 5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51654" name="Rectangle 6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51660" name="Line 12"/>
          <p:cNvSpPr>
            <a:spLocks noChangeShapeType="1"/>
          </p:cNvSpPr>
          <p:nvPr/>
        </p:nvSpPr>
        <p:spPr bwMode="auto">
          <a:xfrm>
            <a:off x="2706625" y="3119438"/>
            <a:ext cx="33893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4" name="Text Box 16"/>
          <p:cNvSpPr txBox="1">
            <a:spLocks noChangeArrowheads="1"/>
          </p:cNvSpPr>
          <p:nvPr/>
        </p:nvSpPr>
        <p:spPr bwMode="auto">
          <a:xfrm>
            <a:off x="214605" y="24107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5" name="Text Box 17"/>
          <p:cNvSpPr txBox="1">
            <a:spLocks noChangeArrowheads="1"/>
          </p:cNvSpPr>
          <p:nvPr/>
        </p:nvSpPr>
        <p:spPr bwMode="auto">
          <a:xfrm>
            <a:off x="2375111" y="2556320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6" name="Rectangle 18"/>
          <p:cNvSpPr>
            <a:spLocks noChangeArrowheads="1"/>
          </p:cNvSpPr>
          <p:nvPr/>
        </p:nvSpPr>
        <p:spPr bwMode="auto">
          <a:xfrm>
            <a:off x="1129665" y="2641663"/>
            <a:ext cx="942202" cy="559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dirty="0">
                <a:ea typeface="ＭＳ Ｐゴシック" charset="0"/>
              </a:rPr>
              <a:t>Ext</a:t>
            </a:r>
          </a:p>
        </p:txBody>
      </p:sp>
      <p:sp>
        <p:nvSpPr>
          <p:cNvPr id="1051667" name="Line 19"/>
          <p:cNvSpPr>
            <a:spLocks noChangeShapeType="1"/>
          </p:cNvSpPr>
          <p:nvPr/>
        </p:nvSpPr>
        <p:spPr bwMode="auto">
          <a:xfrm>
            <a:off x="775653" y="274161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8" name="Text Box 20"/>
          <p:cNvSpPr txBox="1">
            <a:spLocks noChangeArrowheads="1"/>
          </p:cNvSpPr>
          <p:nvPr/>
        </p:nvSpPr>
        <p:spPr bwMode="auto">
          <a:xfrm>
            <a:off x="-6002" y="2819083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>
            <a:off x="777240" y="3047111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>
            <a:off x="2097151" y="28384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2" name="Freeform 24"/>
          <p:cNvSpPr>
            <a:spLocks/>
          </p:cNvSpPr>
          <p:nvPr/>
        </p:nvSpPr>
        <p:spPr bwMode="auto">
          <a:xfrm>
            <a:off x="866140" y="2051050"/>
            <a:ext cx="241300" cy="685800"/>
          </a:xfrm>
          <a:custGeom>
            <a:avLst/>
            <a:gdLst>
              <a:gd name="T0" fmla="*/ 0 w 152"/>
              <a:gd name="T1" fmla="*/ 432 h 432"/>
              <a:gd name="T2" fmla="*/ 0 w 152"/>
              <a:gd name="T3" fmla="*/ 0 h 432"/>
              <a:gd name="T4" fmla="*/ 152 w 152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432">
                <a:moveTo>
                  <a:pt x="0" y="432"/>
                </a:moveTo>
                <a:lnTo>
                  <a:pt x="0" y="0"/>
                </a:lnTo>
                <a:lnTo>
                  <a:pt x="15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3" name="Text Box 25"/>
          <p:cNvSpPr txBox="1">
            <a:spLocks noChangeArrowheads="1"/>
          </p:cNvSpPr>
          <p:nvPr/>
        </p:nvSpPr>
        <p:spPr bwMode="auto">
          <a:xfrm>
            <a:off x="2375081" y="1737170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136015" y="1866900"/>
            <a:ext cx="967486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 smtClean="0"/>
              <a:t>Sketch</a:t>
            </a:r>
            <a:endParaRPr lang="en-US" sz="2800" i="1" dirty="0">
              <a:latin typeface="Times New Roman" charset="0"/>
            </a:endParaRPr>
          </a:p>
        </p:txBody>
      </p:sp>
      <p:sp>
        <p:nvSpPr>
          <p:cNvPr id="1051675" name="Line 27"/>
          <p:cNvSpPr>
            <a:spLocks noChangeShapeType="1"/>
          </p:cNvSpPr>
          <p:nvPr/>
        </p:nvSpPr>
        <p:spPr bwMode="auto">
          <a:xfrm>
            <a:off x="2103501" y="20510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5619433" y="3365500"/>
            <a:ext cx="862012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Rec</a:t>
            </a:r>
          </a:p>
        </p:txBody>
      </p:sp>
      <p:sp>
        <p:nvSpPr>
          <p:cNvPr id="1051677" name="Line 29"/>
          <p:cNvSpPr>
            <a:spLocks noChangeShapeType="1"/>
          </p:cNvSpPr>
          <p:nvPr/>
        </p:nvSpPr>
        <p:spPr bwMode="auto">
          <a:xfrm>
            <a:off x="5265420" y="3452813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78" name="Text Box 30"/>
          <p:cNvSpPr txBox="1">
            <a:spLocks noChangeArrowheads="1"/>
          </p:cNvSpPr>
          <p:nvPr/>
        </p:nvSpPr>
        <p:spPr bwMode="auto">
          <a:xfrm>
            <a:off x="4916732" y="3446018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9" name="Line 31"/>
          <p:cNvSpPr>
            <a:spLocks noChangeShapeType="1"/>
          </p:cNvSpPr>
          <p:nvPr/>
        </p:nvSpPr>
        <p:spPr bwMode="auto">
          <a:xfrm>
            <a:off x="5267008" y="3721735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>
            <a:off x="6489383" y="3549650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1" name="Rectangle 33"/>
          <p:cNvSpPr>
            <a:spLocks noChangeArrowheads="1"/>
          </p:cNvSpPr>
          <p:nvPr/>
        </p:nvSpPr>
        <p:spPr bwMode="auto">
          <a:xfrm>
            <a:off x="4812005" y="3115564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</a:rPr>
              <a:t>1</a:t>
            </a:r>
            <a:endParaRPr lang="en-US" sz="2800" i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51683" name="Text Box 35"/>
          <p:cNvSpPr txBox="1">
            <a:spLocks noChangeArrowheads="1"/>
          </p:cNvSpPr>
          <p:nvPr/>
        </p:nvSpPr>
        <p:spPr bwMode="auto">
          <a:xfrm>
            <a:off x="6788125" y="32235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4" name="Text Box 36"/>
          <p:cNvSpPr txBox="1">
            <a:spLocks noChangeArrowheads="1"/>
          </p:cNvSpPr>
          <p:nvPr/>
        </p:nvSpPr>
        <p:spPr bwMode="auto">
          <a:xfrm>
            <a:off x="8763592" y="3355848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5" name="Rectangle 37"/>
          <p:cNvSpPr>
            <a:spLocks noChangeArrowheads="1"/>
          </p:cNvSpPr>
          <p:nvPr/>
        </p:nvSpPr>
        <p:spPr bwMode="auto">
          <a:xfrm>
            <a:off x="7631113" y="3429445"/>
            <a:ext cx="862012" cy="4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Ext</a:t>
            </a:r>
          </a:p>
        </p:txBody>
      </p:sp>
      <p:sp>
        <p:nvSpPr>
          <p:cNvPr id="1051686" name="Line 38"/>
          <p:cNvSpPr>
            <a:spLocks noChangeShapeType="1"/>
          </p:cNvSpPr>
          <p:nvPr/>
        </p:nvSpPr>
        <p:spPr bwMode="auto">
          <a:xfrm>
            <a:off x="7277100" y="3565525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7" name="Text Box 39"/>
          <p:cNvSpPr txBox="1">
            <a:spLocks noChangeArrowheads="1"/>
          </p:cNvSpPr>
          <p:nvPr/>
        </p:nvSpPr>
        <p:spPr bwMode="auto">
          <a:xfrm>
            <a:off x="6532022" y="3606419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>
            <a:off x="7278688" y="3834448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9" name="Line 41"/>
          <p:cNvSpPr>
            <a:spLocks noChangeShapeType="1"/>
          </p:cNvSpPr>
          <p:nvPr/>
        </p:nvSpPr>
        <p:spPr bwMode="auto">
          <a:xfrm>
            <a:off x="8501063" y="366236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52770" y="4857409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Trapezoid 85"/>
          <p:cNvSpPr/>
          <p:nvPr/>
        </p:nvSpPr>
        <p:spPr bwMode="auto">
          <a:xfrm rot="5400000">
            <a:off x="1564953" y="4284410"/>
            <a:ext cx="1937883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 flipV="1">
            <a:off x="702254" y="531201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3574885" y="455804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1" name="Trapezoid 90"/>
          <p:cNvSpPr/>
          <p:nvPr/>
        </p:nvSpPr>
        <p:spPr bwMode="auto">
          <a:xfrm rot="5400000">
            <a:off x="5787753" y="4725925"/>
            <a:ext cx="1463041" cy="2515929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 bwMode="auto">
          <a:xfrm flipV="1">
            <a:off x="7777239" y="5536474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4" name="TextBox 93"/>
          <p:cNvSpPr txBox="1"/>
          <p:nvPr/>
        </p:nvSpPr>
        <p:spPr>
          <a:xfrm>
            <a:off x="791399" y="477809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563009" y="5408496"/>
            <a:ext cx="777240" cy="1042416"/>
            <a:chOff x="6851952" y="2558143"/>
            <a:chExt cx="967619" cy="1491952"/>
          </a:xfrm>
        </p:grpSpPr>
        <p:sp>
          <p:nvSpPr>
            <p:cNvPr id="98" name="Trapezoid 97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dirty="0" smtClean="0">
                  <a:latin typeface="+mn-lt"/>
                  <a:cs typeface="Times New Roman"/>
                </a:rPr>
                <a:t>Ext</a:t>
              </a:r>
              <a:endParaRPr lang="en-US" dirty="0">
                <a:latin typeface="+mn-lt"/>
                <a:cs typeface="Times New Roman"/>
              </a:endParaRPr>
            </a:p>
          </p:txBody>
        </p:sp>
      </p:grpSp>
      <p:cxnSp>
        <p:nvCxnSpPr>
          <p:cNvPr id="100" name="Elbow Connector 99"/>
          <p:cNvCxnSpPr>
            <a:endCxn id="113" idx="0"/>
          </p:cNvCxnSpPr>
          <p:nvPr/>
        </p:nvCxnSpPr>
        <p:spPr>
          <a:xfrm rot="10800000" flipV="1">
            <a:off x="7340249" y="5548018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/>
          <p:nvPr/>
        </p:nvCxnSpPr>
        <p:spPr>
          <a:xfrm rot="10800000" flipH="1">
            <a:off x="1492904" y="4911567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2115112" y="4382899"/>
            <a:ext cx="777140" cy="1044618"/>
            <a:chOff x="6851952" y="2558143"/>
            <a:chExt cx="967619" cy="1491952"/>
          </a:xfrm>
        </p:grpSpPr>
        <p:sp>
          <p:nvSpPr>
            <p:cNvPr id="103" name="Trapezoid 102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dirty="0" smtClean="0">
                  <a:latin typeface="+mn-lt"/>
                  <a:cs typeface="Times New Roman"/>
                </a:rPr>
                <a:t>Ext</a:t>
              </a:r>
              <a:endParaRPr lang="en-US" dirty="0">
                <a:latin typeface="+mn-lt"/>
                <a:cs typeface="Times New Roman"/>
              </a:endParaRPr>
            </a:p>
          </p:txBody>
        </p:sp>
      </p:grpSp>
      <p:cxnSp>
        <p:nvCxnSpPr>
          <p:cNvPr id="105" name="Elbow Connector 104"/>
          <p:cNvCxnSpPr/>
          <p:nvPr/>
        </p:nvCxnSpPr>
        <p:spPr>
          <a:xfrm rot="10800000" flipV="1">
            <a:off x="2892253" y="4558046"/>
            <a:ext cx="682635" cy="347162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 bwMode="auto">
          <a:xfrm flipV="1">
            <a:off x="1132341" y="6492648"/>
            <a:ext cx="4128971" cy="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7" name="Oval 106"/>
          <p:cNvSpPr/>
          <p:nvPr/>
        </p:nvSpPr>
        <p:spPr bwMode="auto">
          <a:xfrm>
            <a:off x="1002452" y="64535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3834" y="6253336"/>
            <a:ext cx="58873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09" name="Oval 108"/>
          <p:cNvSpPr/>
          <p:nvPr/>
        </p:nvSpPr>
        <p:spPr bwMode="auto">
          <a:xfrm>
            <a:off x="572365" y="52705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3584314" y="5703485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11" name="Elbow Connector 110"/>
          <p:cNvCxnSpPr/>
          <p:nvPr/>
        </p:nvCxnSpPr>
        <p:spPr>
          <a:xfrm rot="10800000" flipH="1" flipV="1">
            <a:off x="1492901" y="5325401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2011704" y="5477800"/>
            <a:ext cx="1018094" cy="734722"/>
            <a:chOff x="6994167" y="2074428"/>
            <a:chExt cx="391556" cy="749241"/>
          </a:xfrm>
        </p:grpSpPr>
        <p:sp>
          <p:nvSpPr>
            <p:cNvPr id="113" name="Trapezoid 112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994167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200" dirty="0" smtClean="0">
                  <a:latin typeface="+mn-lt"/>
                  <a:cs typeface="Times New Roman"/>
                </a:rPr>
                <a:t>Sketch</a:t>
              </a:r>
              <a:endParaRPr lang="en-US" sz="2200" dirty="0">
                <a:latin typeface="+mn-lt"/>
                <a:cs typeface="Times New Roman"/>
              </a:endParaRPr>
            </a:p>
          </p:txBody>
        </p:sp>
      </p:grpSp>
      <p:cxnSp>
        <p:nvCxnSpPr>
          <p:cNvPr id="115" name="Elbow Connector 114"/>
          <p:cNvCxnSpPr/>
          <p:nvPr/>
        </p:nvCxnSpPr>
        <p:spPr>
          <a:xfrm rot="10800000" flipV="1">
            <a:off x="2892243" y="5703485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rapezoid 115"/>
          <p:cNvSpPr/>
          <p:nvPr/>
        </p:nvSpPr>
        <p:spPr bwMode="auto">
          <a:xfrm rot="5400000">
            <a:off x="5164838" y="5822080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16660" y="5843673"/>
            <a:ext cx="746870" cy="5957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 smtClean="0">
                <a:latin typeface="+mn-lt"/>
                <a:cs typeface="Times New Roman"/>
              </a:rPr>
              <a:t>Rec</a:t>
            </a:r>
            <a:endParaRPr lang="en-US" dirty="0">
              <a:latin typeface="+mn-lt"/>
              <a:cs typeface="Times New Roman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5261311" y="6504409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261311" y="5718262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 bwMode="auto">
          <a:xfrm>
            <a:off x="5934423" y="5994603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21" name="Rectangle 120"/>
          <p:cNvSpPr/>
          <p:nvPr/>
        </p:nvSpPr>
        <p:spPr>
          <a:xfrm>
            <a:off x="5978405" y="5490462"/>
            <a:ext cx="52994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4259236" y="4083649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7507" y="521215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p=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err="1" smtClean="0">
                <a:latin typeface="Times New Roman"/>
                <a:cs typeface="Times New Roman"/>
              </a:rPr>
              <a:t>c</a:t>
            </a:r>
            <a:r>
              <a:rPr lang="en-US" sz="2800" dirty="0" err="1" smtClean="0">
                <a:latin typeface="Times New Roman"/>
                <a:cs typeface="Times New Roman"/>
              </a:rPr>
              <a:t>,</a:t>
            </a:r>
            <a:r>
              <a:rPr lang="en-US" sz="2800" i="1" dirty="0" err="1" smtClean="0">
                <a:latin typeface="Times New Roman"/>
                <a:cs typeface="Times New Roman"/>
              </a:rPr>
              <a:t>seed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31088" y="503842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 flipH="1" flipV="1">
            <a:off x="661307" y="5380856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77" name="Rectangle 76"/>
          <p:cNvSpPr/>
          <p:nvPr/>
        </p:nvSpPr>
        <p:spPr>
          <a:xfrm rot="4179712">
            <a:off x="125748" y="5707351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+mn-lt"/>
                <a:cs typeface="Times New Roman"/>
              </a:rPr>
              <a:t>“close”</a:t>
            </a:r>
            <a:endParaRPr lang="en-US" sz="2800" dirty="0">
              <a:latin typeface="+mn-lt"/>
              <a:cs typeface="Calibri"/>
            </a:endParaRPr>
          </a:p>
        </p:txBody>
      </p:sp>
      <p:sp>
        <p:nvSpPr>
          <p:cNvPr id="78" name="Rectangle 14"/>
          <p:cNvSpPr>
            <a:spLocks noChangeArrowheads="1"/>
          </p:cNvSpPr>
          <p:nvPr/>
        </p:nvSpPr>
        <p:spPr bwMode="auto">
          <a:xfrm>
            <a:off x="4780918" y="2616200"/>
            <a:ext cx="1200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err="1" smtClean="0">
                <a:latin typeface="Times New Roman" charset="0"/>
                <a:ea typeface="ＭＳ Ｐゴシック" charset="0"/>
              </a:rPr>
              <a:t>c,seed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i</a:t>
            </a:r>
            <a:r>
              <a:rPr lang="en-US" sz="2800" dirty="0" smtClean="0"/>
              <a:t>nformation-reconciliation + privacy amplification</a:t>
            </a:r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51652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51653" name="Rectangle 5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51654" name="Rectangle 6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51660" name="Line 12"/>
          <p:cNvSpPr>
            <a:spLocks noChangeShapeType="1"/>
          </p:cNvSpPr>
          <p:nvPr/>
        </p:nvSpPr>
        <p:spPr bwMode="auto">
          <a:xfrm>
            <a:off x="2706625" y="3119438"/>
            <a:ext cx="33893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4" name="Text Box 16"/>
          <p:cNvSpPr txBox="1">
            <a:spLocks noChangeArrowheads="1"/>
          </p:cNvSpPr>
          <p:nvPr/>
        </p:nvSpPr>
        <p:spPr bwMode="auto">
          <a:xfrm>
            <a:off x="214605" y="24107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5" name="Text Box 17"/>
          <p:cNvSpPr txBox="1">
            <a:spLocks noChangeArrowheads="1"/>
          </p:cNvSpPr>
          <p:nvPr/>
        </p:nvSpPr>
        <p:spPr bwMode="auto">
          <a:xfrm>
            <a:off x="2375111" y="2556320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6" name="Rectangle 18"/>
          <p:cNvSpPr>
            <a:spLocks noChangeArrowheads="1"/>
          </p:cNvSpPr>
          <p:nvPr/>
        </p:nvSpPr>
        <p:spPr bwMode="auto">
          <a:xfrm>
            <a:off x="1129665" y="2641663"/>
            <a:ext cx="942202" cy="559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dirty="0">
                <a:ea typeface="ＭＳ Ｐゴシック" charset="0"/>
              </a:rPr>
              <a:t>Ext</a:t>
            </a:r>
          </a:p>
        </p:txBody>
      </p:sp>
      <p:sp>
        <p:nvSpPr>
          <p:cNvPr id="1051667" name="Line 19"/>
          <p:cNvSpPr>
            <a:spLocks noChangeShapeType="1"/>
          </p:cNvSpPr>
          <p:nvPr/>
        </p:nvSpPr>
        <p:spPr bwMode="auto">
          <a:xfrm>
            <a:off x="775653" y="274161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8" name="Text Box 20"/>
          <p:cNvSpPr txBox="1">
            <a:spLocks noChangeArrowheads="1"/>
          </p:cNvSpPr>
          <p:nvPr/>
        </p:nvSpPr>
        <p:spPr bwMode="auto">
          <a:xfrm>
            <a:off x="-6002" y="2819083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>
            <a:off x="777240" y="3047111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>
            <a:off x="2097151" y="28384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2" name="Freeform 24"/>
          <p:cNvSpPr>
            <a:spLocks/>
          </p:cNvSpPr>
          <p:nvPr/>
        </p:nvSpPr>
        <p:spPr bwMode="auto">
          <a:xfrm>
            <a:off x="866140" y="2051050"/>
            <a:ext cx="241300" cy="685800"/>
          </a:xfrm>
          <a:custGeom>
            <a:avLst/>
            <a:gdLst>
              <a:gd name="T0" fmla="*/ 0 w 152"/>
              <a:gd name="T1" fmla="*/ 432 h 432"/>
              <a:gd name="T2" fmla="*/ 0 w 152"/>
              <a:gd name="T3" fmla="*/ 0 h 432"/>
              <a:gd name="T4" fmla="*/ 152 w 152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432">
                <a:moveTo>
                  <a:pt x="0" y="432"/>
                </a:moveTo>
                <a:lnTo>
                  <a:pt x="0" y="0"/>
                </a:lnTo>
                <a:lnTo>
                  <a:pt x="15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3" name="Text Box 25"/>
          <p:cNvSpPr txBox="1">
            <a:spLocks noChangeArrowheads="1"/>
          </p:cNvSpPr>
          <p:nvPr/>
        </p:nvSpPr>
        <p:spPr bwMode="auto">
          <a:xfrm>
            <a:off x="2375081" y="1737170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136015" y="1866900"/>
            <a:ext cx="967486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 smtClean="0"/>
              <a:t>Sketch</a:t>
            </a:r>
            <a:endParaRPr lang="en-US" sz="2800" i="1" dirty="0">
              <a:latin typeface="Times New Roman" charset="0"/>
            </a:endParaRPr>
          </a:p>
        </p:txBody>
      </p:sp>
      <p:sp>
        <p:nvSpPr>
          <p:cNvPr id="1051675" name="Line 27"/>
          <p:cNvSpPr>
            <a:spLocks noChangeShapeType="1"/>
          </p:cNvSpPr>
          <p:nvPr/>
        </p:nvSpPr>
        <p:spPr bwMode="auto">
          <a:xfrm>
            <a:off x="2103501" y="20510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5619433" y="3365500"/>
            <a:ext cx="862012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Rec</a:t>
            </a:r>
          </a:p>
        </p:txBody>
      </p:sp>
      <p:sp>
        <p:nvSpPr>
          <p:cNvPr id="1051677" name="Line 29"/>
          <p:cNvSpPr>
            <a:spLocks noChangeShapeType="1"/>
          </p:cNvSpPr>
          <p:nvPr/>
        </p:nvSpPr>
        <p:spPr bwMode="auto">
          <a:xfrm>
            <a:off x="5265420" y="3452813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78" name="Text Box 30"/>
          <p:cNvSpPr txBox="1">
            <a:spLocks noChangeArrowheads="1"/>
          </p:cNvSpPr>
          <p:nvPr/>
        </p:nvSpPr>
        <p:spPr bwMode="auto">
          <a:xfrm>
            <a:off x="4916732" y="3446018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9" name="Line 31"/>
          <p:cNvSpPr>
            <a:spLocks noChangeShapeType="1"/>
          </p:cNvSpPr>
          <p:nvPr/>
        </p:nvSpPr>
        <p:spPr bwMode="auto">
          <a:xfrm>
            <a:off x="5267008" y="3721735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>
            <a:off x="6489383" y="3549650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1" name="Rectangle 33"/>
          <p:cNvSpPr>
            <a:spLocks noChangeArrowheads="1"/>
          </p:cNvSpPr>
          <p:nvPr/>
        </p:nvSpPr>
        <p:spPr bwMode="auto">
          <a:xfrm>
            <a:off x="4812005" y="3115564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</a:rPr>
              <a:t>1</a:t>
            </a:r>
            <a:endParaRPr lang="en-US" sz="2800" i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51683" name="Text Box 35"/>
          <p:cNvSpPr txBox="1">
            <a:spLocks noChangeArrowheads="1"/>
          </p:cNvSpPr>
          <p:nvPr/>
        </p:nvSpPr>
        <p:spPr bwMode="auto">
          <a:xfrm>
            <a:off x="6788125" y="32235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4" name="Text Box 36"/>
          <p:cNvSpPr txBox="1">
            <a:spLocks noChangeArrowheads="1"/>
          </p:cNvSpPr>
          <p:nvPr/>
        </p:nvSpPr>
        <p:spPr bwMode="auto">
          <a:xfrm>
            <a:off x="8763592" y="3355848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5" name="Rectangle 37"/>
          <p:cNvSpPr>
            <a:spLocks noChangeArrowheads="1"/>
          </p:cNvSpPr>
          <p:nvPr/>
        </p:nvSpPr>
        <p:spPr bwMode="auto">
          <a:xfrm>
            <a:off x="7631113" y="3429445"/>
            <a:ext cx="862012" cy="4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Ext</a:t>
            </a:r>
          </a:p>
        </p:txBody>
      </p:sp>
      <p:sp>
        <p:nvSpPr>
          <p:cNvPr id="1051686" name="Line 38"/>
          <p:cNvSpPr>
            <a:spLocks noChangeShapeType="1"/>
          </p:cNvSpPr>
          <p:nvPr/>
        </p:nvSpPr>
        <p:spPr bwMode="auto">
          <a:xfrm>
            <a:off x="7277100" y="3565525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7" name="Text Box 39"/>
          <p:cNvSpPr txBox="1">
            <a:spLocks noChangeArrowheads="1"/>
          </p:cNvSpPr>
          <p:nvPr/>
        </p:nvSpPr>
        <p:spPr bwMode="auto">
          <a:xfrm>
            <a:off x="6532022" y="3606419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>
            <a:off x="7278688" y="3834448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9" name="Line 41"/>
          <p:cNvSpPr>
            <a:spLocks noChangeShapeType="1"/>
          </p:cNvSpPr>
          <p:nvPr/>
        </p:nvSpPr>
        <p:spPr bwMode="auto">
          <a:xfrm>
            <a:off x="8501063" y="366236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52770" y="4857409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463042" y="3951643"/>
            <a:ext cx="2111840" cy="2342700"/>
            <a:chOff x="6838074" y="2246479"/>
            <a:chExt cx="981495" cy="1803616"/>
          </a:xfrm>
        </p:grpSpPr>
        <p:sp>
          <p:nvSpPr>
            <p:cNvPr id="86" name="Trapezoid 85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+mn-lt"/>
                  <a:cs typeface="Times New Roman"/>
                </a:rPr>
                <a:t>Gen</a:t>
              </a:r>
              <a:endParaRPr lang="en-US" sz="2400" b="1" dirty="0">
                <a:solidFill>
                  <a:schemeClr val="accent2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88" name="Straight Arrow Connector 87"/>
          <p:cNvCxnSpPr/>
          <p:nvPr/>
        </p:nvCxnSpPr>
        <p:spPr bwMode="auto">
          <a:xfrm flipV="1">
            <a:off x="702254" y="531201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3574885" y="455804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90" name="Group 89"/>
          <p:cNvGrpSpPr/>
          <p:nvPr/>
        </p:nvGrpSpPr>
        <p:grpSpPr>
          <a:xfrm>
            <a:off x="5198418" y="4838368"/>
            <a:ext cx="2578818" cy="1877042"/>
            <a:chOff x="6827762" y="2135962"/>
            <a:chExt cx="991806" cy="1914134"/>
          </a:xfrm>
        </p:grpSpPr>
        <p:sp>
          <p:nvSpPr>
            <p:cNvPr id="91" name="Trapezoid 90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+mn-lt"/>
                  <a:cs typeface="Times New Roman"/>
                </a:rPr>
                <a:t>Rep</a:t>
              </a:r>
              <a:endParaRPr lang="en-US" sz="2400" b="1" dirty="0">
                <a:solidFill>
                  <a:schemeClr val="accent2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93" name="Straight Arrow Connector 92"/>
          <p:cNvCxnSpPr/>
          <p:nvPr/>
        </p:nvCxnSpPr>
        <p:spPr bwMode="auto">
          <a:xfrm flipV="1">
            <a:off x="7777239" y="5536474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4" name="TextBox 93"/>
          <p:cNvSpPr txBox="1"/>
          <p:nvPr/>
        </p:nvSpPr>
        <p:spPr>
          <a:xfrm>
            <a:off x="791399" y="477809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563009" y="5408496"/>
            <a:ext cx="777240" cy="1042416"/>
            <a:chOff x="6851952" y="2558143"/>
            <a:chExt cx="967619" cy="1491952"/>
          </a:xfrm>
        </p:grpSpPr>
        <p:sp>
          <p:nvSpPr>
            <p:cNvPr id="98" name="Trapezoid 97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dirty="0" smtClean="0">
                  <a:latin typeface="+mn-lt"/>
                  <a:cs typeface="Times New Roman"/>
                </a:rPr>
                <a:t>Ext</a:t>
              </a:r>
              <a:endParaRPr lang="en-US" dirty="0">
                <a:latin typeface="+mn-lt"/>
                <a:cs typeface="Times New Roman"/>
              </a:endParaRPr>
            </a:p>
          </p:txBody>
        </p:sp>
      </p:grpSp>
      <p:cxnSp>
        <p:nvCxnSpPr>
          <p:cNvPr id="100" name="Elbow Connector 99"/>
          <p:cNvCxnSpPr>
            <a:endCxn id="113" idx="0"/>
          </p:cNvCxnSpPr>
          <p:nvPr/>
        </p:nvCxnSpPr>
        <p:spPr>
          <a:xfrm rot="10800000" flipV="1">
            <a:off x="7340249" y="5548018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/>
          <p:nvPr/>
        </p:nvCxnSpPr>
        <p:spPr>
          <a:xfrm rot="10800000" flipH="1">
            <a:off x="1492904" y="4911567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2115112" y="4382899"/>
            <a:ext cx="777140" cy="1044618"/>
            <a:chOff x="6851952" y="2558143"/>
            <a:chExt cx="967619" cy="1491952"/>
          </a:xfrm>
        </p:grpSpPr>
        <p:sp>
          <p:nvSpPr>
            <p:cNvPr id="103" name="Trapezoid 102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dirty="0" smtClean="0">
                  <a:latin typeface="+mn-lt"/>
                  <a:cs typeface="Times New Roman"/>
                </a:rPr>
                <a:t>Ext</a:t>
              </a:r>
              <a:endParaRPr lang="en-US" dirty="0">
                <a:latin typeface="+mn-lt"/>
                <a:cs typeface="Times New Roman"/>
              </a:endParaRPr>
            </a:p>
          </p:txBody>
        </p:sp>
      </p:grpSp>
      <p:cxnSp>
        <p:nvCxnSpPr>
          <p:cNvPr id="105" name="Elbow Connector 104"/>
          <p:cNvCxnSpPr/>
          <p:nvPr/>
        </p:nvCxnSpPr>
        <p:spPr>
          <a:xfrm rot="10800000" flipV="1">
            <a:off x="2892253" y="4558046"/>
            <a:ext cx="682635" cy="347162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 bwMode="auto">
          <a:xfrm flipV="1">
            <a:off x="1132341" y="6492648"/>
            <a:ext cx="4128971" cy="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7" name="Oval 106"/>
          <p:cNvSpPr/>
          <p:nvPr/>
        </p:nvSpPr>
        <p:spPr bwMode="auto">
          <a:xfrm>
            <a:off x="1002452" y="64535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3834" y="6253336"/>
            <a:ext cx="58873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09" name="Oval 108"/>
          <p:cNvSpPr/>
          <p:nvPr/>
        </p:nvSpPr>
        <p:spPr bwMode="auto">
          <a:xfrm>
            <a:off x="572365" y="52705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3584314" y="5703485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11" name="Elbow Connector 110"/>
          <p:cNvCxnSpPr/>
          <p:nvPr/>
        </p:nvCxnSpPr>
        <p:spPr>
          <a:xfrm rot="10800000" flipH="1" flipV="1">
            <a:off x="1492901" y="5325401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2011704" y="5477800"/>
            <a:ext cx="1018094" cy="734722"/>
            <a:chOff x="6994167" y="2074428"/>
            <a:chExt cx="391556" cy="749241"/>
          </a:xfrm>
        </p:grpSpPr>
        <p:sp>
          <p:nvSpPr>
            <p:cNvPr id="113" name="Trapezoid 112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994167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200" dirty="0" smtClean="0">
                  <a:latin typeface="+mn-lt"/>
                  <a:cs typeface="Times New Roman"/>
                </a:rPr>
                <a:t>Sketch</a:t>
              </a:r>
              <a:endParaRPr lang="en-US" sz="2200" dirty="0">
                <a:latin typeface="+mn-lt"/>
                <a:cs typeface="Times New Roman"/>
              </a:endParaRPr>
            </a:p>
          </p:txBody>
        </p:sp>
      </p:grpSp>
      <p:cxnSp>
        <p:nvCxnSpPr>
          <p:cNvPr id="115" name="Elbow Connector 114"/>
          <p:cNvCxnSpPr/>
          <p:nvPr/>
        </p:nvCxnSpPr>
        <p:spPr>
          <a:xfrm rot="10800000" flipV="1">
            <a:off x="2892243" y="5703485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rapezoid 115"/>
          <p:cNvSpPr/>
          <p:nvPr/>
        </p:nvSpPr>
        <p:spPr bwMode="auto">
          <a:xfrm rot="5400000">
            <a:off x="5164838" y="5822080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16660" y="5843673"/>
            <a:ext cx="746870" cy="5957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 smtClean="0">
                <a:latin typeface="+mn-lt"/>
                <a:cs typeface="Times New Roman"/>
              </a:rPr>
              <a:t>Rec</a:t>
            </a:r>
            <a:endParaRPr lang="en-US" dirty="0">
              <a:latin typeface="+mn-lt"/>
              <a:cs typeface="Times New Roman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5261311" y="6504409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261311" y="5718262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 bwMode="auto">
          <a:xfrm>
            <a:off x="5934423" y="5994603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21" name="Rectangle 120"/>
          <p:cNvSpPr/>
          <p:nvPr/>
        </p:nvSpPr>
        <p:spPr>
          <a:xfrm>
            <a:off x="5978405" y="5490462"/>
            <a:ext cx="52994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4259236" y="4083649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7507" y="521215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p=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err="1" smtClean="0">
                <a:latin typeface="Times New Roman"/>
                <a:cs typeface="Times New Roman"/>
              </a:rPr>
              <a:t>c</a:t>
            </a:r>
            <a:r>
              <a:rPr lang="en-US" sz="2800" dirty="0" err="1" smtClean="0">
                <a:latin typeface="Times New Roman"/>
                <a:cs typeface="Times New Roman"/>
              </a:rPr>
              <a:t>,</a:t>
            </a:r>
            <a:r>
              <a:rPr lang="en-US" sz="2800" i="1" dirty="0" err="1" smtClean="0">
                <a:latin typeface="Times New Roman"/>
                <a:cs typeface="Times New Roman"/>
              </a:rPr>
              <a:t>seed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31088" y="503842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 flipV="1">
            <a:off x="661307" y="5380856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73" name="Rectangle 72"/>
          <p:cNvSpPr/>
          <p:nvPr/>
        </p:nvSpPr>
        <p:spPr>
          <a:xfrm rot="4179712">
            <a:off x="125748" y="5707351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+mn-lt"/>
                <a:cs typeface="Times New Roman"/>
              </a:rPr>
              <a:t>“close”</a:t>
            </a:r>
            <a:endParaRPr lang="en-US" sz="2800" dirty="0">
              <a:latin typeface="+mn-lt"/>
              <a:cs typeface="Calibri"/>
            </a:endParaRPr>
          </a:p>
        </p:txBody>
      </p:sp>
      <p:sp>
        <p:nvSpPr>
          <p:cNvPr id="77" name="Rectangle 14"/>
          <p:cNvSpPr>
            <a:spLocks noChangeArrowheads="1"/>
          </p:cNvSpPr>
          <p:nvPr/>
        </p:nvSpPr>
        <p:spPr bwMode="auto">
          <a:xfrm>
            <a:off x="4780918" y="2616200"/>
            <a:ext cx="1200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err="1" smtClean="0">
                <a:latin typeface="Times New Roman" charset="0"/>
                <a:ea typeface="ＭＳ Ｐゴシック" charset="0"/>
              </a:rPr>
              <a:t>c,seed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i</a:t>
            </a:r>
            <a:r>
              <a:rPr lang="en-US" sz="2800" dirty="0" smtClean="0"/>
              <a:t>nformation-reconciliation + privacy amplification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52770" y="4857409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463042" y="3951643"/>
            <a:ext cx="2111840" cy="2342700"/>
            <a:chOff x="6838074" y="2246479"/>
            <a:chExt cx="981495" cy="1803616"/>
          </a:xfrm>
        </p:grpSpPr>
        <p:sp>
          <p:nvSpPr>
            <p:cNvPr id="86" name="Trapezoid 85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+mn-lt"/>
                  <a:cs typeface="Times New Roman"/>
                </a:rPr>
                <a:t>Gen</a:t>
              </a:r>
              <a:endParaRPr lang="en-US" sz="2400" b="1" dirty="0">
                <a:solidFill>
                  <a:schemeClr val="accent2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88" name="Straight Arrow Connector 87"/>
          <p:cNvCxnSpPr/>
          <p:nvPr/>
        </p:nvCxnSpPr>
        <p:spPr bwMode="auto">
          <a:xfrm flipV="1">
            <a:off x="702254" y="531201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3574885" y="455804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90" name="Group 89"/>
          <p:cNvGrpSpPr/>
          <p:nvPr/>
        </p:nvGrpSpPr>
        <p:grpSpPr>
          <a:xfrm>
            <a:off x="5198418" y="4838368"/>
            <a:ext cx="2578818" cy="1877042"/>
            <a:chOff x="6827762" y="2135962"/>
            <a:chExt cx="991806" cy="1914134"/>
          </a:xfrm>
        </p:grpSpPr>
        <p:sp>
          <p:nvSpPr>
            <p:cNvPr id="91" name="Trapezoid 90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+mn-lt"/>
                  <a:cs typeface="Times New Roman"/>
                </a:rPr>
                <a:t>Rep</a:t>
              </a:r>
              <a:endParaRPr lang="en-US" sz="2400" b="1" dirty="0">
                <a:solidFill>
                  <a:schemeClr val="accent2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93" name="Straight Arrow Connector 92"/>
          <p:cNvCxnSpPr/>
          <p:nvPr/>
        </p:nvCxnSpPr>
        <p:spPr bwMode="auto">
          <a:xfrm flipV="1">
            <a:off x="7777239" y="5536474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4" name="TextBox 93"/>
          <p:cNvSpPr txBox="1"/>
          <p:nvPr/>
        </p:nvSpPr>
        <p:spPr>
          <a:xfrm>
            <a:off x="791399" y="477809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 flipV="1">
            <a:off x="1132341" y="6492648"/>
            <a:ext cx="4128971" cy="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7" name="Oval 106"/>
          <p:cNvSpPr/>
          <p:nvPr/>
        </p:nvSpPr>
        <p:spPr bwMode="auto">
          <a:xfrm>
            <a:off x="1002452" y="64535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3834" y="6253336"/>
            <a:ext cx="58873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09" name="Oval 108"/>
          <p:cNvSpPr/>
          <p:nvPr/>
        </p:nvSpPr>
        <p:spPr bwMode="auto">
          <a:xfrm>
            <a:off x="572365" y="52705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3584314" y="5703485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4" name="TextBox 73"/>
          <p:cNvSpPr txBox="1"/>
          <p:nvPr/>
        </p:nvSpPr>
        <p:spPr>
          <a:xfrm>
            <a:off x="4259236" y="4083649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7507" y="521215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31088" y="503842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 flipV="1">
            <a:off x="661307" y="5380856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73" name="Rectangle 72"/>
          <p:cNvSpPr/>
          <p:nvPr/>
        </p:nvSpPr>
        <p:spPr>
          <a:xfrm rot="4179712">
            <a:off x="125748" y="5707351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+mn-lt"/>
                <a:cs typeface="Times New Roman"/>
              </a:rPr>
              <a:t>“close”</a:t>
            </a:r>
            <a:endParaRPr lang="en-US" sz="28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1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Fuzzy Extractors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52770" y="4857409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463042" y="3951643"/>
            <a:ext cx="2111840" cy="2342700"/>
            <a:chOff x="6838074" y="2246479"/>
            <a:chExt cx="981495" cy="1803616"/>
          </a:xfrm>
        </p:grpSpPr>
        <p:sp>
          <p:nvSpPr>
            <p:cNvPr id="86" name="Trapezoid 85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+mn-lt"/>
                  <a:cs typeface="Times New Roman"/>
                </a:rPr>
                <a:t>Gen</a:t>
              </a:r>
              <a:endParaRPr lang="en-US" sz="2400" b="1" dirty="0">
                <a:solidFill>
                  <a:schemeClr val="accent2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88" name="Straight Arrow Connector 87"/>
          <p:cNvCxnSpPr/>
          <p:nvPr/>
        </p:nvCxnSpPr>
        <p:spPr bwMode="auto">
          <a:xfrm flipV="1">
            <a:off x="702254" y="531201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3574885" y="455804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90" name="Group 89"/>
          <p:cNvGrpSpPr/>
          <p:nvPr/>
        </p:nvGrpSpPr>
        <p:grpSpPr>
          <a:xfrm>
            <a:off x="5198418" y="4838368"/>
            <a:ext cx="2578818" cy="1877042"/>
            <a:chOff x="6827762" y="2135962"/>
            <a:chExt cx="991806" cy="1914134"/>
          </a:xfrm>
        </p:grpSpPr>
        <p:sp>
          <p:nvSpPr>
            <p:cNvPr id="91" name="Trapezoid 90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+mn-lt"/>
                  <a:cs typeface="Times New Roman"/>
                </a:rPr>
                <a:t>Rep</a:t>
              </a:r>
              <a:endParaRPr lang="en-US" sz="2400" b="1" dirty="0">
                <a:solidFill>
                  <a:schemeClr val="accent2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93" name="Straight Arrow Connector 92"/>
          <p:cNvCxnSpPr/>
          <p:nvPr/>
        </p:nvCxnSpPr>
        <p:spPr bwMode="auto">
          <a:xfrm flipV="1">
            <a:off x="7777239" y="5536474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4" name="TextBox 93"/>
          <p:cNvSpPr txBox="1"/>
          <p:nvPr/>
        </p:nvSpPr>
        <p:spPr>
          <a:xfrm>
            <a:off x="791399" y="477809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 flipV="1">
            <a:off x="1132341" y="6492648"/>
            <a:ext cx="4128971" cy="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7" name="Oval 106"/>
          <p:cNvSpPr/>
          <p:nvPr/>
        </p:nvSpPr>
        <p:spPr bwMode="auto">
          <a:xfrm>
            <a:off x="1002452" y="64535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3834" y="6253336"/>
            <a:ext cx="58873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09" name="Oval 108"/>
          <p:cNvSpPr/>
          <p:nvPr/>
        </p:nvSpPr>
        <p:spPr bwMode="auto">
          <a:xfrm>
            <a:off x="572365" y="52705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3584314" y="5703485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4" name="TextBox 73"/>
          <p:cNvSpPr txBox="1"/>
          <p:nvPr/>
        </p:nvSpPr>
        <p:spPr>
          <a:xfrm>
            <a:off x="4259236" y="4083649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7507" y="521215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31088" y="503842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 flipV="1">
            <a:off x="661307" y="5380856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73" name="Rectangle 72"/>
          <p:cNvSpPr/>
          <p:nvPr/>
        </p:nvSpPr>
        <p:spPr>
          <a:xfrm rot="4179712">
            <a:off x="125748" y="5707351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+mn-lt"/>
                <a:cs typeface="Times New Roman"/>
              </a:rPr>
              <a:t>“close”</a:t>
            </a:r>
            <a:endParaRPr lang="en-US" sz="2800" dirty="0">
              <a:latin typeface="+mn-lt"/>
              <a:cs typeface="Calibri"/>
            </a:endParaRP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49913" y="734496"/>
            <a:ext cx="92233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>
                <a:ea typeface="ＭＳ Ｐゴシック" charset="0"/>
              </a:rPr>
              <a:t>Single message information </a:t>
            </a:r>
            <a:r>
              <a:rPr lang="en-US" sz="2800" dirty="0">
                <a:ea typeface="ＭＳ Ｐゴシック" charset="0"/>
              </a:rPr>
              <a:t>reconciliation + privacy amplification 		</a:t>
            </a:r>
            <a:r>
              <a:rPr lang="en-US" sz="2800" dirty="0"/>
              <a:t> </a:t>
            </a:r>
            <a:r>
              <a:rPr lang="en-US" sz="2800" dirty="0" smtClean="0"/>
              <a:t>   = </a:t>
            </a:r>
            <a:r>
              <a:rPr lang="en-US" sz="2800" dirty="0" smtClean="0">
                <a:ea typeface="ＭＳ Ｐゴシック" charset="0"/>
              </a:rPr>
              <a:t>fuzzy extractor [</a:t>
            </a:r>
            <a:r>
              <a:rPr lang="en-US" sz="2800" dirty="0" err="1" smtClean="0">
                <a:ea typeface="ＭＳ Ｐゴシック" charset="0"/>
              </a:rPr>
              <a:t>Dodis</a:t>
            </a:r>
            <a:r>
              <a:rPr lang="en-US" sz="2800" dirty="0" smtClean="0">
                <a:ea typeface="ＭＳ Ｐゴシック" charset="0"/>
              </a:rPr>
              <a:t>-</a:t>
            </a:r>
            <a:r>
              <a:rPr lang="en-US" sz="2800" dirty="0" err="1" smtClean="0">
                <a:ea typeface="ＭＳ Ｐゴシック" charset="0"/>
              </a:rPr>
              <a:t>Ostrovsky</a:t>
            </a:r>
            <a:r>
              <a:rPr lang="en-US" sz="2800" dirty="0" smtClean="0">
                <a:ea typeface="ＭＳ Ｐゴシック" charset="0"/>
              </a:rPr>
              <a:t>-R-Smith </a:t>
            </a:r>
            <a:r>
              <a:rPr lang="en-US" sz="2800" dirty="0">
                <a:ea typeface="ＭＳ Ｐゴシック" charset="0"/>
              </a:rPr>
              <a:t>04]</a:t>
            </a:r>
          </a:p>
        </p:txBody>
      </p:sp>
      <p:sp>
        <p:nvSpPr>
          <p:cNvPr id="78" name="Text Box 42"/>
          <p:cNvSpPr txBox="1">
            <a:spLocks noChangeArrowheads="1"/>
          </p:cNvSpPr>
          <p:nvPr/>
        </p:nvSpPr>
        <p:spPr bwMode="auto">
          <a:xfrm>
            <a:off x="91642" y="2458433"/>
            <a:ext cx="9223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>
                <a:ea typeface="ＭＳ Ｐゴシック" charset="0"/>
              </a:rPr>
              <a:t>Functionality requirement: if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dirty="0" smtClean="0"/>
              <a:t>and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dirty="0" smtClean="0"/>
              <a:t>are close, then Rep gets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800" dirty="0" smtClean="0"/>
              <a:t> </a:t>
            </a:r>
            <a:r>
              <a:rPr lang="en-US" sz="2800" dirty="0" smtClean="0">
                <a:ea typeface="ＭＳ Ｐゴシック" charset="0"/>
              </a:rPr>
              <a:t> 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79" name="Text Box 42"/>
          <p:cNvSpPr txBox="1">
            <a:spLocks noChangeArrowheads="1"/>
          </p:cNvSpPr>
          <p:nvPr/>
        </p:nvSpPr>
        <p:spPr bwMode="auto">
          <a:xfrm>
            <a:off x="85546" y="2879057"/>
            <a:ext cx="9223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>
                <a:ea typeface="ＭＳ Ｐゴシック" charset="0"/>
              </a:rPr>
              <a:t>Security requirement: if </a:t>
            </a:r>
            <a:r>
              <a:rPr lang="en-US" altLang="en-US" sz="2800" i="1" kern="0" dirty="0" err="1" smtClean="0">
                <a:latin typeface="Times New Roman" charset="0"/>
              </a:rPr>
              <a:t>H</a:t>
            </a:r>
            <a:r>
              <a:rPr lang="en-US" altLang="en-US" sz="2800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sz="2800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sz="2800" kern="0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altLang="en-US" sz="2800" i="1" kern="0" dirty="0" smtClean="0">
                <a:latin typeface="Times New Roman" charset="0"/>
                <a:sym typeface="Symbol" charset="2"/>
              </a:rPr>
              <a:t>|E</a:t>
            </a:r>
            <a:r>
              <a:rPr lang="en-US" altLang="en-US" sz="2800" kern="0" dirty="0">
                <a:latin typeface="Times New Roman" charset="0"/>
                <a:sym typeface="Symbol" charset="2"/>
              </a:rPr>
              <a:t>)</a:t>
            </a:r>
            <a:r>
              <a:rPr lang="en-US" altLang="en-US" sz="2800" kern="0" dirty="0">
                <a:sym typeface="Symbol" charset="2"/>
              </a:rPr>
              <a:t> ≥ </a:t>
            </a:r>
            <a:r>
              <a:rPr lang="en-US" altLang="en-US" sz="2800" i="1" kern="0" dirty="0" smtClean="0">
                <a:latin typeface="Times New Roman" charset="0"/>
              </a:rPr>
              <a:t>k </a:t>
            </a:r>
            <a:r>
              <a:rPr lang="en-US" altLang="en-US" sz="2800" dirty="0" smtClean="0"/>
              <a:t>then </a:t>
            </a:r>
            <a:r>
              <a:rPr lang="en-US" altLang="en-US" sz="2800" dirty="0">
                <a:latin typeface="Times New Roman" charset="0"/>
                <a:sym typeface="Symbol" charset="2"/>
              </a:rPr>
              <a:t>(</a:t>
            </a:r>
            <a:r>
              <a:rPr lang="en-US" altLang="en-US" sz="2800" i="1" dirty="0" smtClean="0">
                <a:latin typeface="Times New Roman" charset="0"/>
                <a:sym typeface="Symbol" charset="2"/>
              </a:rPr>
              <a:t>R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,</a:t>
            </a:r>
            <a:r>
              <a:rPr lang="en-US" altLang="en-US" sz="2800" i="1" dirty="0" smtClean="0">
                <a:latin typeface="Times New Roman" charset="0"/>
                <a:sym typeface="Symbol" charset="2"/>
              </a:rPr>
              <a:t>P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,</a:t>
            </a:r>
            <a:r>
              <a:rPr lang="en-US" altLang="en-US" sz="2800" i="1" dirty="0" smtClean="0">
                <a:latin typeface="Times New Roman" charset="0"/>
                <a:sym typeface="Symbol" charset="2"/>
              </a:rPr>
              <a:t>E</a:t>
            </a:r>
            <a:r>
              <a:rPr lang="en-US" altLang="en-US" sz="2800" dirty="0">
                <a:latin typeface="Times New Roman" charset="0"/>
                <a:sym typeface="Symbol" charset="2"/>
              </a:rPr>
              <a:t>) ≈</a:t>
            </a:r>
            <a:r>
              <a:rPr lang="en-US" altLang="en-US" sz="2800" baseline="-25000" dirty="0">
                <a:latin typeface="Times New Roman" charset="0"/>
                <a:sym typeface="Symbol" charset="2"/>
              </a:rPr>
              <a:t>𝜀</a:t>
            </a:r>
            <a:r>
              <a:rPr lang="en-US" altLang="en-US" sz="2800" i="1" dirty="0">
                <a:latin typeface="Times New Roman" charset="0"/>
                <a:sym typeface="Symbol" charset="2"/>
              </a:rPr>
              <a:t> </a:t>
            </a:r>
            <a:r>
              <a:rPr lang="en-US" altLang="en-US" sz="2800" dirty="0">
                <a:latin typeface="Times New Roman" charset="0"/>
                <a:sym typeface="Symbol" charset="2"/>
              </a:rPr>
              <a:t>(</a:t>
            </a:r>
            <a:r>
              <a:rPr lang="en-US" altLang="en-US" sz="2800" i="1" dirty="0" err="1" smtClean="0">
                <a:latin typeface="Times New Roman" charset="0"/>
                <a:sym typeface="Symbol" charset="2"/>
              </a:rPr>
              <a:t>U</a:t>
            </a:r>
            <a:r>
              <a:rPr lang="en-US" altLang="en-US" sz="2800" i="1" baseline="-25000" dirty="0" err="1" smtClean="0">
                <a:latin typeface="Times New Roman" charset="0"/>
                <a:sym typeface="Symbol" charset="2"/>
              </a:rPr>
              <a:t>m</a:t>
            </a:r>
            <a:r>
              <a:rPr lang="en-US" altLang="en-US" sz="2800" dirty="0" err="1" smtClean="0">
                <a:latin typeface="Times New Roman" charset="0"/>
                <a:sym typeface="Symbol" charset="2"/>
              </a:rPr>
              <a:t>,</a:t>
            </a:r>
            <a:r>
              <a:rPr lang="en-US" altLang="en-US" sz="2800" i="1" dirty="0" err="1" smtClean="0">
                <a:latin typeface="Times New Roman" charset="0"/>
                <a:sym typeface="Symbol" charset="2"/>
              </a:rPr>
              <a:t>P</a:t>
            </a:r>
            <a:r>
              <a:rPr lang="en-US" altLang="en-US" sz="2800" dirty="0" err="1" smtClean="0">
                <a:latin typeface="Times New Roman" charset="0"/>
                <a:sym typeface="Symbol" charset="2"/>
              </a:rPr>
              <a:t>,</a:t>
            </a:r>
            <a:r>
              <a:rPr lang="en-US" altLang="en-US" sz="2800" i="1" dirty="0" err="1" smtClean="0">
                <a:latin typeface="Times New Roman" charset="0"/>
                <a:sym typeface="Symbol" charset="2"/>
              </a:rPr>
              <a:t>E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</p:txBody>
      </p:sp>
      <p:sp>
        <p:nvSpPr>
          <p:cNvPr id="81" name="Text Box 42"/>
          <p:cNvSpPr txBox="1">
            <a:spLocks noChangeArrowheads="1"/>
          </p:cNvSpPr>
          <p:nvPr/>
        </p:nvSpPr>
        <p:spPr bwMode="auto">
          <a:xfrm>
            <a:off x="82217" y="1977221"/>
            <a:ext cx="9223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u="sng" dirty="0" smtClean="0">
                <a:ea typeface="ＭＳ Ｐゴシック" charset="0"/>
              </a:rPr>
              <a:t>Definition of fuzzy extractors:</a:t>
            </a:r>
            <a:endParaRPr lang="en-US" sz="2800" u="sng" dirty="0">
              <a:ea typeface="ＭＳ Ｐゴシック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232739" y="3601449"/>
            <a:ext cx="35504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includes “meaningful entropy” and measurement noise </a:t>
            </a:r>
            <a:r>
              <a:rPr lang="mr-IN" sz="2400" dirty="0" smtClean="0">
                <a:ea typeface="ＭＳ Ｐゴシック" charset="0"/>
              </a:rPr>
              <a:t>–</a:t>
            </a:r>
            <a:r>
              <a:rPr lang="en-US" sz="2400" dirty="0" smtClean="0">
                <a:ea typeface="ＭＳ Ｐゴシック" charset="0"/>
              </a:rPr>
              <a:t> no need to separate them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30" name="Freeform 9"/>
          <p:cNvSpPr>
            <a:spLocks/>
          </p:cNvSpPr>
          <p:nvPr/>
        </p:nvSpPr>
        <p:spPr bwMode="auto">
          <a:xfrm rot="15500176">
            <a:off x="4703924" y="3520842"/>
            <a:ext cx="611072" cy="329828"/>
          </a:xfrm>
          <a:custGeom>
            <a:avLst/>
            <a:gdLst>
              <a:gd name="T0" fmla="*/ 0 w 324"/>
              <a:gd name="T1" fmla="*/ 65 h 150"/>
              <a:gd name="T2" fmla="*/ 244 w 324"/>
              <a:gd name="T3" fmla="*/ 6 h 150"/>
              <a:gd name="T4" fmla="*/ 175 w 324"/>
              <a:gd name="T5" fmla="*/ 102 h 150"/>
              <a:gd name="T6" fmla="*/ 324 w 324"/>
              <a:gd name="T7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4" h="150">
                <a:moveTo>
                  <a:pt x="0" y="65"/>
                </a:moveTo>
                <a:cubicBezTo>
                  <a:pt x="41" y="55"/>
                  <a:pt x="215" y="0"/>
                  <a:pt x="244" y="6"/>
                </a:cubicBezTo>
                <a:cubicBezTo>
                  <a:pt x="273" y="12"/>
                  <a:pt x="162" y="78"/>
                  <a:pt x="175" y="102"/>
                </a:cubicBezTo>
                <a:cubicBezTo>
                  <a:pt x="188" y="126"/>
                  <a:pt x="293" y="140"/>
                  <a:pt x="324" y="15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4959913" y="3435378"/>
            <a:ext cx="4103296" cy="14630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1" grpId="0"/>
      <p:bldP spid="29" grpId="0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Fuzzy Extractors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52770" y="4857409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463042" y="3951643"/>
            <a:ext cx="2111840" cy="2342700"/>
            <a:chOff x="6838074" y="2246479"/>
            <a:chExt cx="981495" cy="1803616"/>
          </a:xfrm>
        </p:grpSpPr>
        <p:sp>
          <p:nvSpPr>
            <p:cNvPr id="86" name="Trapezoid 85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+mn-lt"/>
                  <a:cs typeface="Times New Roman"/>
                </a:rPr>
                <a:t>Gen</a:t>
              </a:r>
              <a:endParaRPr lang="en-US" sz="2400" b="1" dirty="0">
                <a:solidFill>
                  <a:schemeClr val="accent2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88" name="Straight Arrow Connector 87"/>
          <p:cNvCxnSpPr/>
          <p:nvPr/>
        </p:nvCxnSpPr>
        <p:spPr bwMode="auto">
          <a:xfrm flipV="1">
            <a:off x="702254" y="531201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3574885" y="455804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90" name="Group 89"/>
          <p:cNvGrpSpPr/>
          <p:nvPr/>
        </p:nvGrpSpPr>
        <p:grpSpPr>
          <a:xfrm>
            <a:off x="5198418" y="4838368"/>
            <a:ext cx="2578818" cy="1877042"/>
            <a:chOff x="6827762" y="2135962"/>
            <a:chExt cx="991806" cy="1914134"/>
          </a:xfrm>
        </p:grpSpPr>
        <p:sp>
          <p:nvSpPr>
            <p:cNvPr id="91" name="Trapezoid 90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+mn-lt"/>
                  <a:cs typeface="Times New Roman"/>
                </a:rPr>
                <a:t>Rep</a:t>
              </a:r>
              <a:endParaRPr lang="en-US" sz="2400" b="1" dirty="0">
                <a:solidFill>
                  <a:schemeClr val="accent2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93" name="Straight Arrow Connector 92"/>
          <p:cNvCxnSpPr/>
          <p:nvPr/>
        </p:nvCxnSpPr>
        <p:spPr bwMode="auto">
          <a:xfrm flipV="1">
            <a:off x="7777239" y="5536474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4" name="TextBox 93"/>
          <p:cNvSpPr txBox="1"/>
          <p:nvPr/>
        </p:nvSpPr>
        <p:spPr>
          <a:xfrm>
            <a:off x="791399" y="477809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 flipV="1">
            <a:off x="1132341" y="6492648"/>
            <a:ext cx="4128971" cy="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7" name="Oval 106"/>
          <p:cNvSpPr/>
          <p:nvPr/>
        </p:nvSpPr>
        <p:spPr bwMode="auto">
          <a:xfrm>
            <a:off x="1002452" y="64535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3834" y="6253336"/>
            <a:ext cx="58873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09" name="Oval 108"/>
          <p:cNvSpPr/>
          <p:nvPr/>
        </p:nvSpPr>
        <p:spPr bwMode="auto">
          <a:xfrm>
            <a:off x="572365" y="52705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3584314" y="5703485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4" name="TextBox 73"/>
          <p:cNvSpPr txBox="1"/>
          <p:nvPr/>
        </p:nvSpPr>
        <p:spPr>
          <a:xfrm>
            <a:off x="4259236" y="4083649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7507" y="521215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31088" y="503842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 flipV="1">
            <a:off x="661307" y="5380856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73" name="Rectangle 72"/>
          <p:cNvSpPr/>
          <p:nvPr/>
        </p:nvSpPr>
        <p:spPr>
          <a:xfrm rot="4179712">
            <a:off x="125748" y="5707351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+mn-lt"/>
                <a:cs typeface="Times New Roman"/>
              </a:rPr>
              <a:t>“close”</a:t>
            </a:r>
            <a:endParaRPr lang="en-US" sz="2800" dirty="0">
              <a:latin typeface="+mn-lt"/>
              <a:cs typeface="Calibri"/>
            </a:endParaRP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49913" y="734496"/>
            <a:ext cx="92233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>
                <a:ea typeface="ＭＳ Ｐゴシック" charset="0"/>
              </a:rPr>
              <a:t>Single message information </a:t>
            </a:r>
            <a:r>
              <a:rPr lang="en-US" sz="2800" dirty="0">
                <a:ea typeface="ＭＳ Ｐゴシック" charset="0"/>
              </a:rPr>
              <a:t>reconciliation + privacy amplification 		</a:t>
            </a:r>
            <a:r>
              <a:rPr lang="en-US" sz="2800" dirty="0"/>
              <a:t> </a:t>
            </a:r>
            <a:r>
              <a:rPr lang="en-US" sz="2800" dirty="0" smtClean="0"/>
              <a:t>   = </a:t>
            </a:r>
            <a:r>
              <a:rPr lang="en-US" sz="2800" dirty="0" smtClean="0">
                <a:ea typeface="ＭＳ Ｐゴシック" charset="0"/>
              </a:rPr>
              <a:t>fuzzy extractor [</a:t>
            </a:r>
            <a:r>
              <a:rPr lang="en-US" sz="2800" dirty="0" err="1" smtClean="0">
                <a:ea typeface="ＭＳ Ｐゴシック" charset="0"/>
              </a:rPr>
              <a:t>Dodis</a:t>
            </a:r>
            <a:r>
              <a:rPr lang="en-US" sz="2800" dirty="0" smtClean="0">
                <a:ea typeface="ＭＳ Ｐゴシック" charset="0"/>
              </a:rPr>
              <a:t>-</a:t>
            </a:r>
            <a:r>
              <a:rPr lang="en-US" sz="2800" dirty="0" err="1" smtClean="0">
                <a:ea typeface="ＭＳ Ｐゴシック" charset="0"/>
              </a:rPr>
              <a:t>Ostrovsky</a:t>
            </a:r>
            <a:r>
              <a:rPr lang="en-US" sz="2800" dirty="0" smtClean="0">
                <a:ea typeface="ＭＳ Ｐゴシック" charset="0"/>
              </a:rPr>
              <a:t>-R-Smith </a:t>
            </a:r>
            <a:r>
              <a:rPr lang="en-US" sz="2800" dirty="0">
                <a:ea typeface="ＭＳ Ｐゴシック" charset="0"/>
              </a:rPr>
              <a:t>04]</a:t>
            </a:r>
          </a:p>
        </p:txBody>
      </p:sp>
      <p:sp>
        <p:nvSpPr>
          <p:cNvPr id="78" name="Text Box 42"/>
          <p:cNvSpPr txBox="1">
            <a:spLocks noChangeArrowheads="1"/>
          </p:cNvSpPr>
          <p:nvPr/>
        </p:nvSpPr>
        <p:spPr bwMode="auto">
          <a:xfrm>
            <a:off x="91642" y="2458433"/>
            <a:ext cx="92233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/>
              <a:t>Can think of other constructions (not </a:t>
            </a:r>
            <a:r>
              <a:rPr lang="en-US" sz="2800" dirty="0" err="1" smtClean="0"/>
              <a:t>sketch+extract</a:t>
            </a:r>
            <a:r>
              <a:rPr lang="en-US" sz="2800" dirty="0" smtClean="0"/>
              <a:t>, computational)</a:t>
            </a:r>
            <a:br>
              <a:rPr lang="en-US" sz="2800" dirty="0" smtClean="0"/>
            </a:br>
            <a:r>
              <a:rPr lang="en-US" sz="2800" dirty="0" smtClean="0"/>
              <a:t>	[Canetti-Fuller-Paneth-R.-Smith </a:t>
            </a:r>
            <a:r>
              <a:rPr lang="en-US" sz="2800" dirty="0" err="1" smtClean="0"/>
              <a:t>Eurocrypt</a:t>
            </a:r>
            <a:r>
              <a:rPr lang="en-US" sz="2800" dirty="0" smtClean="0"/>
              <a:t> ’15]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79" name="Text Box 42"/>
          <p:cNvSpPr txBox="1">
            <a:spLocks noChangeArrowheads="1"/>
          </p:cNvSpPr>
          <p:nvPr/>
        </p:nvSpPr>
        <p:spPr bwMode="auto">
          <a:xfrm>
            <a:off x="85546" y="3293585"/>
            <a:ext cx="9223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>
                <a:ea typeface="ＭＳ Ｐゴシック" charset="0"/>
              </a:rPr>
              <a:t>Single message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800" dirty="0" smtClean="0">
                <a:ea typeface="ＭＳ Ｐゴシック" charset="0"/>
              </a:rPr>
              <a:t> can be sent into th</a:t>
            </a:r>
            <a:r>
              <a:rPr lang="en-US" sz="2800" dirty="0" smtClean="0"/>
              <a:t>e future!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81" name="Text Box 42"/>
          <p:cNvSpPr txBox="1">
            <a:spLocks noChangeArrowheads="1"/>
          </p:cNvSpPr>
          <p:nvPr/>
        </p:nvSpPr>
        <p:spPr bwMode="auto">
          <a:xfrm>
            <a:off x="82217" y="1977221"/>
            <a:ext cx="9223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u="sng" dirty="0" smtClean="0"/>
              <a:t>Advantages of this view:</a:t>
            </a:r>
            <a:endParaRPr lang="en-US" sz="2800" u="sng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457200" y="-263549"/>
            <a:ext cx="84795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Advantages of single-message protocols</a:t>
            </a:r>
            <a:endParaRPr lang="en-US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962" y="1013563"/>
            <a:ext cx="390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Physically </a:t>
            </a:r>
            <a:r>
              <a:rPr lang="en-US" sz="1800" b="1" dirty="0" err="1" smtClean="0"/>
              <a:t>Unclonable</a:t>
            </a:r>
            <a:r>
              <a:rPr lang="en-US" sz="1800" b="1" dirty="0" smtClean="0"/>
              <a:t> Functions (PUFs)</a:t>
            </a:r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36468" y="957497"/>
            <a:ext cx="181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Biometric Data</a:t>
            </a:r>
            <a:endParaRPr lang="en-US" sz="1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4314" y="2724070"/>
            <a:ext cx="10024191" cy="3149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High-entropy sources are often noisy </a:t>
            </a:r>
          </a:p>
          <a:p>
            <a:pPr lvl="1"/>
            <a:r>
              <a:rPr lang="en-US" sz="2400" dirty="0" smtClean="0"/>
              <a:t>Initial reading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  </a:t>
            </a:r>
            <a:r>
              <a:rPr lang="en-US" sz="2400" dirty="0" smtClean="0">
                <a:cs typeface="Times New Roman"/>
              </a:rPr>
              <a:t>≠ </a:t>
            </a:r>
            <a:r>
              <a:rPr lang="en-US" sz="2400" dirty="0" smtClean="0"/>
              <a:t> later reading reading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/>
              <a:t>, but is close</a:t>
            </a:r>
          </a:p>
          <a:p>
            <a:pPr marL="0" indent="0">
              <a:buNone/>
            </a:pPr>
            <a:endParaRPr lang="en-US" sz="12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2800" dirty="0" smtClean="0"/>
              <a:t>Fuzzy Extractor can derive a stable,</a:t>
            </a:r>
            <a:br>
              <a:rPr lang="en-US" sz="2800" dirty="0" smtClean="0"/>
            </a:br>
            <a:r>
              <a:rPr lang="en-US" sz="2800" dirty="0" smtClean="0"/>
              <a:t>                                     cryptographically strong output</a:t>
            </a:r>
            <a:endParaRPr lang="en-US" sz="2800" dirty="0"/>
          </a:p>
          <a:p>
            <a:pPr lvl="1"/>
            <a:r>
              <a:rPr lang="en-US" sz="2400" dirty="0" smtClean="0">
                <a:cs typeface="Arial" charset="0"/>
              </a:rPr>
              <a:t>At initial enrollment of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use Gen, store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</a:p>
          <a:p>
            <a:pPr lvl="1"/>
            <a:r>
              <a:rPr lang="en-US" sz="2400" dirty="0" smtClean="0">
                <a:cs typeface="Arial" charset="0"/>
              </a:rPr>
              <a:t>All subsequent readings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1,</a:t>
            </a:r>
            <a:r>
              <a:rPr lang="en-US" sz="2400" i="1" dirty="0" smtClean="0">
                <a:latin typeface="Times New Roman"/>
                <a:cs typeface="Times New Roman"/>
              </a:rPr>
              <a:t> w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mr-IN" sz="2400" i="1" dirty="0" smtClean="0">
                <a:cs typeface="Times New Roman"/>
              </a:rPr>
              <a:t>…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map to same </a:t>
            </a:r>
            <a:r>
              <a:rPr lang="en-US" sz="2400" dirty="0" smtClean="0">
                <a:cs typeface="Arial" charset="0"/>
              </a:rPr>
              <a:t>output using Rep</a:t>
            </a:r>
            <a:endParaRPr lang="en-US" sz="2400" dirty="0">
              <a:cs typeface="Arial" charset="0"/>
            </a:endParaRP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800" dirty="0" smtClean="0"/>
              <a:t>Use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r </a:t>
            </a:r>
            <a:r>
              <a:rPr lang="en-US" sz="2800" dirty="0" smtClean="0"/>
              <a:t>for </a:t>
            </a:r>
            <a:r>
              <a:rPr lang="en-US" sz="2800" dirty="0" smtClean="0"/>
              <a:t>any crypto </a:t>
            </a:r>
            <a:r>
              <a:rPr lang="en-US" sz="2800" dirty="0" err="1" smtClean="0"/>
              <a:t>schme</a:t>
            </a:r>
            <a:r>
              <a:rPr lang="mr-IN" sz="2800" dirty="0" smtClean="0"/>
              <a:t>–</a:t>
            </a:r>
            <a:r>
              <a:rPr lang="en-US" sz="2800" dirty="0" smtClean="0"/>
              <a:t> e.g., </a:t>
            </a:r>
            <a:r>
              <a:rPr lang="en-US" sz="2800" dirty="0" smtClean="0"/>
              <a:t> </a:t>
            </a:r>
            <a:r>
              <a:rPr lang="en-US" sz="2800" dirty="0" smtClean="0"/>
              <a:t>a key to encrypt your sensitive data</a:t>
            </a:r>
          </a:p>
          <a:p>
            <a:pPr lvl="1"/>
            <a:r>
              <a:rPr lang="en-US" sz="2400" dirty="0" smtClean="0">
                <a:cs typeface="Arial" charset="0"/>
              </a:rPr>
              <a:t>E.g., self-enforcing, rather than server-enforced, authorization</a:t>
            </a:r>
            <a:endParaRPr lang="en-US" sz="2400" dirty="0" smtClean="0">
              <a:cs typeface="Times New Roman" charset="0"/>
            </a:endParaRPr>
          </a:p>
          <a:p>
            <a:endParaRPr lang="en-US" dirty="0"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810" t="11493" r="15055" b="2758"/>
          <a:stretch/>
        </p:blipFill>
        <p:spPr>
          <a:xfrm>
            <a:off x="6480292" y="1326829"/>
            <a:ext cx="1781840" cy="1582105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4"/>
          <a:srcRect l="8733" t="22503" r="9144" b="18443"/>
          <a:stretch/>
        </p:blipFill>
        <p:spPr>
          <a:xfrm>
            <a:off x="1646155" y="1478519"/>
            <a:ext cx="1812393" cy="13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Passive adversaries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Fuzzy extractors</a:t>
            </a:r>
          </a:p>
          <a:p>
            <a:pPr lvl="1"/>
            <a:r>
              <a:rPr lang="en-US" dirty="0" smtClean="0"/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a lot of entropy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little entropy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1493EDFD-A8D3-1D47-879A-BABD403D6937}" type="slidenum">
              <a:rPr lang="en-US" altLang="en-US" sz="800"/>
              <a:pPr/>
              <a:t>3</a:t>
            </a:fld>
            <a:endParaRPr lang="en-US" altLang="en-US" sz="800"/>
          </a:p>
        </p:txBody>
      </p:sp>
      <p:sp>
        <p:nvSpPr>
          <p:cNvPr id="1026051" name="Rectangle 3"/>
          <p:cNvSpPr>
            <a:spLocks noChangeArrowheads="1"/>
          </p:cNvSpPr>
          <p:nvPr/>
        </p:nvSpPr>
        <p:spPr bwMode="auto">
          <a:xfrm>
            <a:off x="0" y="355600"/>
            <a:ext cx="9067800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6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777875" y="1522413"/>
            <a:ext cx="10458450" cy="1143000"/>
          </a:xfrm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4800" i="0" smtClean="0">
                <a:solidFill>
                  <a:schemeClr val="bg1"/>
                </a:solidFill>
                <a:cs typeface="+mj-cs"/>
              </a:rPr>
              <a:t>I</a:t>
            </a:r>
            <a:r>
              <a:rPr lang="en-US" i="0" smtClean="0">
                <a:solidFill>
                  <a:schemeClr val="bg1"/>
                </a:solidFill>
                <a:cs typeface="+mj-cs"/>
              </a:rPr>
              <a:t>nformation-Theoretic</a:t>
            </a:r>
            <a:br>
              <a:rPr lang="en-US" i="0" smtClean="0">
                <a:solidFill>
                  <a:schemeClr val="bg1"/>
                </a:solidFill>
                <a:cs typeface="+mj-cs"/>
              </a:rPr>
            </a:br>
            <a:r>
              <a:rPr lang="en-US" i="0" smtClean="0">
                <a:solidFill>
                  <a:schemeClr val="bg1"/>
                </a:solidFill>
                <a:cs typeface="+mj-cs"/>
              </a:rPr>
              <a:t> Key Agreement</a:t>
            </a:r>
            <a:br>
              <a:rPr lang="en-US" i="0" smtClean="0">
                <a:solidFill>
                  <a:schemeClr val="bg1"/>
                </a:solidFill>
                <a:cs typeface="+mj-cs"/>
              </a:rPr>
            </a:br>
            <a:r>
              <a:rPr lang="en-US" i="0" smtClean="0">
                <a:solidFill>
                  <a:schemeClr val="bg1"/>
                </a:solidFill>
                <a:cs typeface="+mj-cs"/>
              </a:rPr>
              <a:t> from</a:t>
            </a:r>
            <a:r>
              <a:rPr lang="en-US" i="0" smtClean="0">
                <a:cs typeface="+mj-cs"/>
              </a:rPr>
              <a:t> </a:t>
            </a:r>
            <a:br>
              <a:rPr lang="en-US" i="0" smtClean="0">
                <a:cs typeface="+mj-cs"/>
              </a:rPr>
            </a:br>
            <a:r>
              <a:rPr lang="en-US" i="0" smtClean="0">
                <a:cs typeface="+mj-cs"/>
              </a:rPr>
              <a:t>Close Secrets</a:t>
            </a:r>
            <a:r>
              <a:rPr lang="en-US" i="0" smtClean="0">
                <a:solidFill>
                  <a:schemeClr val="bg1"/>
                </a:solidFill>
                <a:cs typeface="+mj-cs"/>
              </a:rPr>
              <a:t>:</a:t>
            </a:r>
            <a:br>
              <a:rPr lang="en-US" i="0" smtClean="0">
                <a:solidFill>
                  <a:schemeClr val="bg1"/>
                </a:solidFill>
                <a:cs typeface="+mj-cs"/>
              </a:rPr>
            </a:br>
            <a:r>
              <a:rPr lang="en-US" i="0" smtClean="0">
                <a:solidFill>
                  <a:schemeClr val="bg1"/>
                </a:solidFill>
                <a:cs typeface="+mj-cs"/>
              </a:rPr>
              <a:t> A Survey</a:t>
            </a:r>
            <a:r>
              <a:rPr lang="en-US" smtClean="0">
                <a:cs typeface="+mj-cs"/>
              </a:rPr>
              <a:t> </a:t>
            </a:r>
          </a:p>
        </p:txBody>
      </p:sp>
      <p:sp>
        <p:nvSpPr>
          <p:cNvPr id="1026059" name="Rectangle 11"/>
          <p:cNvSpPr>
            <a:spLocks noChangeArrowheads="1"/>
          </p:cNvSpPr>
          <p:nvPr/>
        </p:nvSpPr>
        <p:spPr bwMode="auto">
          <a:xfrm>
            <a:off x="685800" y="4175125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26060" name="Rectangle 12"/>
          <p:cNvSpPr>
            <a:spLocks noChangeArrowheads="1"/>
          </p:cNvSpPr>
          <p:nvPr/>
        </p:nvSpPr>
        <p:spPr bwMode="auto">
          <a:xfrm>
            <a:off x="6937375" y="4175125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26061" name="Rectangle 13"/>
          <p:cNvSpPr>
            <a:spLocks noChangeArrowheads="1"/>
          </p:cNvSpPr>
          <p:nvPr/>
        </p:nvSpPr>
        <p:spPr bwMode="auto">
          <a:xfrm>
            <a:off x="1284426" y="4584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0</a:t>
            </a:r>
            <a:endParaRPr lang="en-US" baseline="-250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6062" name="Rectangle 14"/>
          <p:cNvSpPr>
            <a:spLocks noChangeArrowheads="1"/>
          </p:cNvSpPr>
          <p:nvPr/>
        </p:nvSpPr>
        <p:spPr bwMode="auto">
          <a:xfrm>
            <a:off x="7647127" y="459898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63500"/>
            <a:ext cx="9023350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How to build a secure sketch?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01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8069749" y="1300163"/>
            <a:ext cx="923651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altLang="en-US" dirty="0" smtClean="0">
                <a:latin typeface="Times New Roman" charset="0"/>
              </a:rPr>
              <a:t>≈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altLang="en-US" dirty="0">
              <a:latin typeface="Times New Roman" charset="0"/>
              <a:sym typeface="Symbol" charset="2"/>
            </a:endParaRPr>
          </a:p>
          <a:p>
            <a:pPr>
              <a:spcBef>
                <a:spcPct val="0"/>
              </a:spcBef>
              <a:defRPr/>
            </a:pP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46BAA0C-5EAD-7C40-BE67-45BA20CA2396}" type="slidenum">
              <a:rPr lang="en-US" altLang="en-US" sz="800"/>
              <a:pPr/>
              <a:t>31</a:t>
            </a:fld>
            <a:endParaRPr lang="en-US" altLang="en-US" sz="800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63500"/>
            <a:ext cx="9023350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How to build a secure sketch?</a:t>
            </a:r>
            <a:endParaRPr lang="en-US" sz="3200" dirty="0" smtClean="0"/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5268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2344738" y="3351086"/>
            <a:ext cx="467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4441046" y="2861642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01916" y="1978819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889961" y="1926432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>
                <a:latin typeface="Times New Roman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782902" y="1883569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Sketch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935177" y="2315369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3202127" y="2280444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255210" y="4152615"/>
            <a:ext cx="367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8548965" y="389226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445389" y="3812890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>
                <a:ea typeface="ＭＳ Ｐゴシック" charset="0"/>
              </a:rPr>
              <a:t>Rec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108853" y="364144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5672276" y="3995452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5662751" y="4466940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7855089" y="4211352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0287" y="4451385"/>
            <a:ext cx="9450133" cy="146462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kern="0" dirty="0" smtClean="0"/>
              <a:t>Want:	</a:t>
            </a:r>
            <a:r>
              <a:rPr lang="en-US" altLang="en-US" kern="0" dirty="0"/>
              <a:t/>
            </a:r>
            <a:br>
              <a:rPr lang="en-US" altLang="en-US" kern="0" dirty="0"/>
            </a:b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| E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kern="0" dirty="0" smtClean="0">
                <a:sym typeface="Symbol" charset="2"/>
              </a:rPr>
              <a:t> ≥ </a:t>
            </a:r>
            <a:r>
              <a:rPr lang="en-US" altLang="en-US" i="1" kern="0" dirty="0" smtClean="0">
                <a:latin typeface="Times New Roman" charset="0"/>
              </a:rPr>
              <a:t>k </a:t>
            </a:r>
            <a:r>
              <a:rPr lang="en-US" altLang="en-US" kern="0" dirty="0" smtClean="0"/>
              <a:t>implies 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| E, </a:t>
            </a:r>
            <a:r>
              <a:rPr lang="en-US" altLang="en-US" kern="0" dirty="0" smtClean="0"/>
              <a:t>Sketch</a:t>
            </a:r>
            <a:r>
              <a:rPr lang="en-US" altLang="en-US" kern="0" dirty="0" smtClean="0">
                <a:latin typeface="Times New Roman" charset="0"/>
              </a:rPr>
              <a:t>(</a:t>
            </a:r>
            <a:r>
              <a:rPr lang="en-US" altLang="en-US" i="1" kern="0" dirty="0" smtClean="0">
                <a:latin typeface="Times New Roman" charset="0"/>
              </a:rPr>
              <a:t>W</a:t>
            </a:r>
            <a:r>
              <a:rPr lang="en-US" altLang="en-US" kern="0" baseline="-25000" dirty="0">
                <a:latin typeface="Times New Roman" charset="0"/>
                <a:sym typeface="Symbol" charset="2"/>
              </a:rPr>
              <a:t>0</a:t>
            </a:r>
            <a:r>
              <a:rPr lang="en-US" altLang="en-US" kern="0" dirty="0" smtClean="0">
                <a:latin typeface="Times New Roman" charset="0"/>
              </a:rPr>
              <a:t>)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kern="0" dirty="0" smtClean="0">
                <a:sym typeface="Symbol" charset="2"/>
              </a:rPr>
              <a:t> </a:t>
            </a:r>
            <a:r>
              <a:rPr lang="en-US" altLang="en-US" kern="0" dirty="0" smtClean="0">
                <a:sym typeface="Symbol" charset="2"/>
              </a:rPr>
              <a:t>≥ </a:t>
            </a:r>
            <a:r>
              <a:rPr lang="en-US" altLang="en-US" i="1" kern="0" dirty="0" smtClean="0">
                <a:latin typeface="Times New Roman" charset="0"/>
              </a:rPr>
              <a:t>k 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− </a:t>
            </a:r>
            <a:r>
              <a:rPr lang="en-US" altLang="en-US" i="1" kern="0" dirty="0" smtClean="0">
                <a:latin typeface="Times New Roman" charset="0"/>
              </a:rPr>
              <a:t>l</a:t>
            </a:r>
            <a:endParaRPr lang="en-US" altLang="en-US" kern="0" dirty="0" smtClean="0">
              <a:sym typeface="Symbol" charset="2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4763" y="5640105"/>
            <a:ext cx="9450133" cy="146462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kern="0" dirty="0" smtClean="0"/>
              <a:t>Focus for now: </a:t>
            </a:r>
            <a:r>
              <a:rPr lang="en-US" altLang="en-US" dirty="0" smtClean="0">
                <a:latin typeface="Times New Roman" charset="0"/>
              </a:rPr>
              <a:t>≈ </a:t>
            </a:r>
            <a:r>
              <a:rPr lang="en-US" altLang="en-US" kern="0" dirty="0" smtClean="0"/>
              <a:t>means Hamming distance </a:t>
            </a:r>
            <a:br>
              <a:rPr lang="en-US" altLang="en-US" kern="0" dirty="0" smtClean="0"/>
            </a:br>
            <a:r>
              <a:rPr lang="en-US" altLang="en-US" kern="0" dirty="0" smtClean="0"/>
              <a:t>(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altLang="en-US" kern="0" dirty="0"/>
              <a:t> </a:t>
            </a:r>
            <a:r>
              <a:rPr lang="en-US" altLang="en-US" kern="0" dirty="0" smtClean="0"/>
              <a:t>and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altLang="en-US" kern="0" dirty="0"/>
              <a:t> </a:t>
            </a:r>
            <a:r>
              <a:rPr lang="en-US" altLang="en-US" kern="0" dirty="0" smtClean="0"/>
              <a:t>are strings over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GF(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kern="0" dirty="0" smtClean="0"/>
              <a:t> that differ in ≤ </a:t>
            </a:r>
            <a:r>
              <a:rPr lang="en-US" altLang="en-US" i="1" kern="0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 kern="0" smtClean="0"/>
              <a:t> positions</a:t>
            </a:r>
            <a:r>
              <a:rPr lang="en-US" altLang="en-US" kern="0" dirty="0" smtClean="0"/>
              <a:t>)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  <a:p>
            <a:pPr marL="0" indent="0">
              <a:buNone/>
            </a:pP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  <a:p>
            <a:pPr marL="0" indent="0">
              <a:buNone/>
            </a:pPr>
            <a:endParaRPr lang="en-US" altLang="en-US" kern="0" dirty="0" smtClean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88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C892366-3661-F144-AC9F-BD0D6F2E7940}" type="slidenum">
              <a:rPr lang="en-US" altLang="en-US" sz="800"/>
              <a:pPr/>
              <a:t>32</a:t>
            </a:fld>
            <a:endParaRPr lang="en-US" altLang="en-US" sz="800"/>
          </a:p>
        </p:txBody>
      </p:sp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cs typeface="+mj-cs"/>
              </a:rPr>
              <a:t>definition:</a:t>
            </a:r>
            <a:r>
              <a:rPr lang="en-US" sz="3600" dirty="0" smtClean="0">
                <a:solidFill>
                  <a:srgbClr val="0000FF"/>
                </a:solidFill>
                <a:cs typeface="+mj-cs"/>
              </a:rPr>
              <a:t> secure sketch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05485"/>
            <a:ext cx="8986837" cy="5605462"/>
          </a:xfrm>
        </p:spPr>
        <p:txBody>
          <a:bodyPr/>
          <a:lstStyle/>
          <a:p>
            <a:pPr eaLnBrk="1" hangingPunct="1"/>
            <a:r>
              <a:rPr lang="en-US" altLang="en-US" dirty="0"/>
              <a:t>Alice computes </a:t>
            </a:r>
            <a:r>
              <a:rPr lang="en-US" altLang="en-US" dirty="0">
                <a:solidFill>
                  <a:srgbClr val="0000FF"/>
                </a:solidFill>
              </a:rPr>
              <a:t>sketch</a:t>
            </a:r>
            <a:r>
              <a:rPr lang="en-US" altLang="en-US" dirty="0"/>
              <a:t> </a:t>
            </a:r>
            <a:r>
              <a:rPr lang="en-US" altLang="en-US" i="1" dirty="0">
                <a:latin typeface="Times New Roman" charset="0"/>
              </a:rPr>
              <a:t>s </a:t>
            </a:r>
            <a:r>
              <a:rPr lang="en-US" altLang="en-US" dirty="0">
                <a:latin typeface="Times New Roman" charset="0"/>
              </a:rPr>
              <a:t>= </a:t>
            </a:r>
            <a:r>
              <a:rPr lang="en-US" altLang="en-US" i="1" dirty="0">
                <a:latin typeface="Times New Roman" charset="0"/>
              </a:rPr>
              <a:t>S </a:t>
            </a:r>
            <a:r>
              <a:rPr lang="en-US" altLang="en-US" dirty="0" smtClean="0">
                <a:latin typeface="Times New Roman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altLang="en-US" dirty="0" smtClean="0">
                <a:latin typeface="Times New Roman" charset="0"/>
              </a:rPr>
              <a:t>)</a:t>
            </a:r>
            <a:endParaRPr lang="en-US" altLang="en-US" dirty="0">
              <a:latin typeface="Times New Roman" charset="0"/>
            </a:endParaRPr>
          </a:p>
          <a:p>
            <a:pPr eaLnBrk="1" hangingPunct="1"/>
            <a:endParaRPr lang="en-US" altLang="en-US" dirty="0">
              <a:sym typeface="Symbol" charset="2"/>
            </a:endParaRPr>
          </a:p>
          <a:p>
            <a:pPr eaLnBrk="1" hangingPunct="1"/>
            <a:endParaRPr lang="en-US" altLang="en-US" dirty="0">
              <a:sym typeface="Symbol" charset="2"/>
            </a:endParaRPr>
          </a:p>
          <a:p>
            <a:pPr eaLnBrk="1" hangingPunct="1"/>
            <a:endParaRPr lang="en-US" altLang="en-US" dirty="0">
              <a:sym typeface="Symbol" charset="2"/>
            </a:endParaRPr>
          </a:p>
          <a:p>
            <a:pPr eaLnBrk="1" hangingPunct="1"/>
            <a:r>
              <a:rPr lang="en-US" altLang="en-US" dirty="0"/>
              <a:t>Bob recovers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en-US" dirty="0" smtClean="0"/>
              <a:t>from </a:t>
            </a:r>
            <a:r>
              <a:rPr lang="en-US" altLang="en-US" i="1" dirty="0">
                <a:latin typeface="Times New Roman" charset="0"/>
              </a:rPr>
              <a:t>s</a:t>
            </a:r>
            <a:r>
              <a:rPr lang="en-US" altLang="en-US" dirty="0"/>
              <a:t> and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altLang="en-US" dirty="0" smtClean="0">
                <a:latin typeface="Times New Roman" charset="0"/>
              </a:rPr>
              <a:t> ≈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altLang="en-US" dirty="0">
              <a:latin typeface="Times New Roman" charset="0"/>
              <a:sym typeface="Symbol" charset="2"/>
            </a:endParaRPr>
          </a:p>
          <a:p>
            <a:pPr eaLnBrk="1" hangingPunct="1"/>
            <a:endParaRPr lang="en-US" altLang="en-US" dirty="0">
              <a:sym typeface="Symbol" charset="2"/>
            </a:endParaRPr>
          </a:p>
          <a:p>
            <a:pPr eaLnBrk="1" hangingPunct="1"/>
            <a:endParaRPr lang="en-US" altLang="en-US" dirty="0">
              <a:sym typeface="Symbol" charset="2"/>
            </a:endParaRPr>
          </a:p>
          <a:p>
            <a:pPr eaLnBrk="1" hangingPunct="1"/>
            <a:endParaRPr lang="en-US" altLang="en-US" sz="2000" dirty="0">
              <a:sym typeface="Symbol" charset="2"/>
            </a:endParaRPr>
          </a:p>
          <a:p>
            <a:r>
              <a:rPr lang="en-US" altLang="en-US" dirty="0"/>
              <a:t>Def [</a:t>
            </a:r>
            <a:r>
              <a:rPr lang="en-US" altLang="en-US" dirty="0" err="1"/>
              <a:t>Dodis</a:t>
            </a:r>
            <a:r>
              <a:rPr lang="en-US" altLang="en-US" dirty="0"/>
              <a:t>-</a:t>
            </a:r>
            <a:r>
              <a:rPr lang="en-US" altLang="en-US" dirty="0" err="1"/>
              <a:t>Ostrovsky</a:t>
            </a:r>
            <a:r>
              <a:rPr lang="en-US" altLang="en-US" dirty="0"/>
              <a:t>-R-Smith 04]</a:t>
            </a:r>
            <a:r>
              <a:rPr lang="en-US" altLang="en-US" dirty="0">
                <a:latin typeface="Times New Roman" charset="0"/>
              </a:rPr>
              <a:t>:</a:t>
            </a:r>
            <a:br>
              <a:rPr lang="en-US" altLang="en-US" dirty="0">
                <a:latin typeface="Times New Roman" charset="0"/>
              </a:rPr>
            </a:br>
            <a:r>
              <a:rPr lang="en-US" altLang="en-US" dirty="0">
                <a:latin typeface="Times New Roman" charset="0"/>
              </a:rPr>
              <a:t>  </a:t>
            </a:r>
            <a:r>
              <a:rPr lang="en-US" altLang="en-US" i="1" dirty="0" smtClean="0">
                <a:latin typeface="Times New Roman" charset="0"/>
              </a:rPr>
              <a:t>S</a:t>
            </a:r>
            <a:r>
              <a:rPr lang="en-US" altLang="en-US" dirty="0" smtClean="0"/>
              <a:t> is a </a:t>
            </a:r>
            <a:r>
              <a:rPr lang="en-US" altLang="en-US" dirty="0" smtClean="0">
                <a:latin typeface="Times New Roman" charset="0"/>
              </a:rPr>
              <a:t>(</a:t>
            </a:r>
            <a:r>
              <a:rPr lang="en-US" altLang="en-US" i="1" dirty="0" smtClean="0">
                <a:latin typeface="Times New Roman" charset="0"/>
              </a:rPr>
              <a:t>k</a:t>
            </a:r>
            <a:r>
              <a:rPr lang="en-US" altLang="en-US" dirty="0">
                <a:latin typeface="Times New Roman" charset="0"/>
              </a:rPr>
              <a:t>, </a:t>
            </a:r>
            <a:r>
              <a:rPr lang="en-US" altLang="en-US" i="1" dirty="0">
                <a:latin typeface="Times New Roman" charset="0"/>
              </a:rPr>
              <a:t>k </a:t>
            </a:r>
            <a:r>
              <a:rPr lang="en-US" altLang="en-US" dirty="0">
                <a:latin typeface="Times New Roman" charset="0"/>
                <a:sym typeface="Symbol" charset="2"/>
              </a:rPr>
              <a:t>− </a:t>
            </a:r>
            <a:r>
              <a:rPr lang="en-US" altLang="en-US" i="1" dirty="0">
                <a:latin typeface="Times New Roman" charset="0"/>
              </a:rPr>
              <a:t>l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dirty="0"/>
              <a:t>-secure sketch </a:t>
            </a:r>
            <a:r>
              <a:rPr lang="en-US" altLang="en-US" dirty="0" smtClean="0"/>
              <a:t>if 	</a:t>
            </a:r>
            <a:br>
              <a:rPr lang="en-US" altLang="en-US" dirty="0" smtClean="0"/>
            </a:br>
            <a:r>
              <a:rPr lang="en-US" altLang="en-US" dirty="0" smtClean="0"/>
              <a:t>	 </a:t>
            </a:r>
            <a:r>
              <a:rPr lang="en-US" altLang="en-US" i="1" dirty="0" err="1" smtClean="0">
                <a:latin typeface="Times New Roman" charset="0"/>
              </a:rPr>
              <a:t>H</a:t>
            </a:r>
            <a:r>
              <a:rPr lang="en-US" altLang="en-US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dirty="0" smtClean="0">
                <a:sym typeface="Symbol" charset="2"/>
              </a:rPr>
              <a:t> ≥ </a:t>
            </a:r>
            <a:r>
              <a:rPr lang="en-US" altLang="en-US" i="1" dirty="0" smtClean="0">
                <a:latin typeface="Times New Roman" charset="0"/>
              </a:rPr>
              <a:t>k </a:t>
            </a:r>
            <a:r>
              <a:rPr lang="en-US" altLang="en-US" dirty="0" smtClean="0"/>
              <a:t>implies </a:t>
            </a:r>
            <a:r>
              <a:rPr lang="en-US" altLang="en-US" i="1" dirty="0" err="1" smtClean="0">
                <a:latin typeface="Times New Roman" charset="0"/>
              </a:rPr>
              <a:t>H</a:t>
            </a:r>
            <a:r>
              <a:rPr lang="en-US" altLang="en-US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i="1" dirty="0">
                <a:latin typeface="Times New Roman" charset="0"/>
                <a:sym typeface="Symbol" charset="2"/>
              </a:rPr>
              <a:t>| </a:t>
            </a:r>
            <a:r>
              <a:rPr lang="en-US" altLang="en-US" i="1" dirty="0">
                <a:latin typeface="Times New Roman" charset="0"/>
              </a:rPr>
              <a:t>S</a:t>
            </a:r>
            <a:r>
              <a:rPr lang="en-US" altLang="en-US" dirty="0">
                <a:latin typeface="Times New Roman" charset="0"/>
              </a:rPr>
              <a:t>(</a:t>
            </a:r>
            <a:r>
              <a:rPr lang="en-US" altLang="en-US" i="1" dirty="0">
                <a:latin typeface="Times New Roman" charset="0"/>
              </a:rPr>
              <a:t>W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dirty="0">
                <a:latin typeface="Times New Roman" charset="0"/>
                <a:sym typeface="Symbol" charset="2"/>
              </a:rPr>
              <a:t>)</a:t>
            </a:r>
            <a:r>
              <a:rPr lang="en-US" altLang="en-US" dirty="0">
                <a:sym typeface="Symbol" charset="2"/>
              </a:rPr>
              <a:t> ≥ </a:t>
            </a:r>
            <a:r>
              <a:rPr lang="en-US" altLang="en-US" i="1" dirty="0">
                <a:latin typeface="Times New Roman" charset="0"/>
              </a:rPr>
              <a:t>k </a:t>
            </a:r>
            <a:r>
              <a:rPr lang="en-US" altLang="en-US" dirty="0">
                <a:latin typeface="Times New Roman" charset="0"/>
                <a:sym typeface="Symbol" charset="2"/>
              </a:rPr>
              <a:t>− </a:t>
            </a:r>
            <a:r>
              <a:rPr lang="en-US" altLang="en-US" i="1" dirty="0">
                <a:latin typeface="Times New Roman" charset="0"/>
              </a:rPr>
              <a:t>l</a:t>
            </a:r>
            <a:endParaRPr lang="en-US" altLang="en-US" dirty="0">
              <a:sym typeface="Symbol" charset="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i="1" dirty="0">
              <a:latin typeface="Times New Roman" charset="0"/>
              <a:sym typeface="Symbol" charset="2"/>
            </a:endParaRPr>
          </a:p>
        </p:txBody>
      </p:sp>
      <p:sp>
        <p:nvSpPr>
          <p:cNvPr id="1047556" name="Text Box 4"/>
          <p:cNvSpPr txBox="1">
            <a:spLocks noChangeArrowheads="1"/>
          </p:cNvSpPr>
          <p:nvPr/>
        </p:nvSpPr>
        <p:spPr bwMode="auto">
          <a:xfrm>
            <a:off x="2435364" y="1790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47557" name="Text Box 5"/>
          <p:cNvSpPr txBox="1">
            <a:spLocks noChangeArrowheads="1"/>
          </p:cNvSpPr>
          <p:nvPr/>
        </p:nvSpPr>
        <p:spPr bwMode="auto">
          <a:xfrm>
            <a:off x="5935663" y="1738313"/>
            <a:ext cx="34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>
                <a:latin typeface="Times New Roman" charset="0"/>
                <a:ea typeface="ＭＳ Ｐゴシック" charset="0"/>
              </a:rPr>
              <a:t>s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47558" name="Rectangle 6"/>
          <p:cNvSpPr>
            <a:spLocks noChangeArrowheads="1"/>
          </p:cNvSpPr>
          <p:nvPr/>
        </p:nvSpPr>
        <p:spPr bwMode="auto">
          <a:xfrm>
            <a:off x="3816350" y="1695450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 i="1">
                <a:latin typeface="Times New Roman" charset="0"/>
                <a:ea typeface="ＭＳ Ｐゴシック" charset="0"/>
              </a:rPr>
              <a:t>S</a:t>
            </a:r>
          </a:p>
        </p:txBody>
      </p:sp>
      <p:sp>
        <p:nvSpPr>
          <p:cNvPr id="1047559" name="Text Box 7"/>
          <p:cNvSpPr txBox="1">
            <a:spLocks noChangeArrowheads="1"/>
          </p:cNvSpPr>
          <p:nvPr/>
        </p:nvSpPr>
        <p:spPr bwMode="auto">
          <a:xfrm>
            <a:off x="2760663" y="4287838"/>
            <a:ext cx="34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>
                <a:latin typeface="Times New Roman" charset="0"/>
                <a:ea typeface="ＭＳ Ｐゴシック" charset="0"/>
              </a:rPr>
              <a:t>s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47560" name="Text Box 8"/>
          <p:cNvSpPr txBox="1">
            <a:spLocks noChangeArrowheads="1"/>
          </p:cNvSpPr>
          <p:nvPr/>
        </p:nvSpPr>
        <p:spPr bwMode="auto">
          <a:xfrm>
            <a:off x="6042164" y="402748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47561" name="Rectangle 9"/>
          <p:cNvSpPr>
            <a:spLocks noChangeArrowheads="1"/>
          </p:cNvSpPr>
          <p:nvPr/>
        </p:nvSpPr>
        <p:spPr bwMode="auto">
          <a:xfrm>
            <a:off x="3938588" y="3948113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>
                <a:ea typeface="ＭＳ Ｐゴシック" charset="0"/>
              </a:rPr>
              <a:t>Rec</a:t>
            </a:r>
          </a:p>
        </p:txBody>
      </p:sp>
      <p:sp>
        <p:nvSpPr>
          <p:cNvPr id="1047562" name="Text Box 10"/>
          <p:cNvSpPr txBox="1">
            <a:spLocks noChangeArrowheads="1"/>
          </p:cNvSpPr>
          <p:nvPr/>
        </p:nvSpPr>
        <p:spPr bwMode="auto">
          <a:xfrm>
            <a:off x="2602052" y="37766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47563" name="Line 11"/>
          <p:cNvSpPr>
            <a:spLocks noChangeShapeType="1"/>
          </p:cNvSpPr>
          <p:nvPr/>
        </p:nvSpPr>
        <p:spPr bwMode="auto">
          <a:xfrm>
            <a:off x="2968625" y="2127250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7566" name="Line 14"/>
          <p:cNvSpPr>
            <a:spLocks noChangeShapeType="1"/>
          </p:cNvSpPr>
          <p:nvPr/>
        </p:nvSpPr>
        <p:spPr bwMode="auto">
          <a:xfrm>
            <a:off x="3165475" y="4130675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7567" name="Line 15"/>
          <p:cNvSpPr>
            <a:spLocks noChangeShapeType="1"/>
          </p:cNvSpPr>
          <p:nvPr/>
        </p:nvSpPr>
        <p:spPr bwMode="auto">
          <a:xfrm>
            <a:off x="3155950" y="4602163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7565" name="Line 13"/>
          <p:cNvSpPr>
            <a:spLocks noChangeShapeType="1"/>
          </p:cNvSpPr>
          <p:nvPr/>
        </p:nvSpPr>
        <p:spPr bwMode="auto">
          <a:xfrm>
            <a:off x="5348288" y="4346575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7564" name="Line 12"/>
          <p:cNvSpPr>
            <a:spLocks noChangeShapeType="1"/>
          </p:cNvSpPr>
          <p:nvPr/>
        </p:nvSpPr>
        <p:spPr bwMode="auto">
          <a:xfrm>
            <a:off x="5235575" y="2092325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7576" name="Text Box 24"/>
          <p:cNvSpPr txBox="1">
            <a:spLocks noChangeArrowheads="1"/>
          </p:cNvSpPr>
          <p:nvPr/>
        </p:nvSpPr>
        <p:spPr bwMode="auto">
          <a:xfrm>
            <a:off x="5643563" y="2170113"/>
            <a:ext cx="30622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a typeface="ＭＳ Ｐゴシック" charset="0"/>
              </a:rPr>
              <a:t>same definition regardless of metric </a:t>
            </a:r>
          </a:p>
        </p:txBody>
      </p:sp>
      <p:sp>
        <p:nvSpPr>
          <p:cNvPr id="1047577" name="Oval 25"/>
          <p:cNvSpPr>
            <a:spLocks noChangeArrowheads="1"/>
          </p:cNvSpPr>
          <p:nvPr/>
        </p:nvSpPr>
        <p:spPr bwMode="auto">
          <a:xfrm>
            <a:off x="5386388" y="2132013"/>
            <a:ext cx="3603625" cy="10525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7579" name="Freeform 27"/>
          <p:cNvSpPr>
            <a:spLocks/>
          </p:cNvSpPr>
          <p:nvPr/>
        </p:nvSpPr>
        <p:spPr bwMode="auto">
          <a:xfrm>
            <a:off x="5229225" y="2909888"/>
            <a:ext cx="379413" cy="357187"/>
          </a:xfrm>
          <a:custGeom>
            <a:avLst/>
            <a:gdLst>
              <a:gd name="T0" fmla="*/ 0 w 239"/>
              <a:gd name="T1" fmla="*/ 225 h 225"/>
              <a:gd name="T2" fmla="*/ 113 w 239"/>
              <a:gd name="T3" fmla="*/ 85 h 225"/>
              <a:gd name="T4" fmla="*/ 120 w 239"/>
              <a:gd name="T5" fmla="*/ 190 h 225"/>
              <a:gd name="T6" fmla="*/ 239 w 239"/>
              <a:gd name="T7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" h="225">
                <a:moveTo>
                  <a:pt x="0" y="225"/>
                </a:moveTo>
                <a:cubicBezTo>
                  <a:pt x="46" y="158"/>
                  <a:pt x="93" y="91"/>
                  <a:pt x="113" y="85"/>
                </a:cubicBezTo>
                <a:cubicBezTo>
                  <a:pt x="133" y="79"/>
                  <a:pt x="99" y="204"/>
                  <a:pt x="120" y="190"/>
                </a:cubicBezTo>
                <a:cubicBezTo>
                  <a:pt x="141" y="176"/>
                  <a:pt x="190" y="88"/>
                  <a:pt x="239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047589" name="Group 37"/>
          <p:cNvGrpSpPr>
            <a:grpSpLocks/>
          </p:cNvGrpSpPr>
          <p:nvPr/>
        </p:nvGrpSpPr>
        <p:grpSpPr bwMode="auto">
          <a:xfrm>
            <a:off x="6725592" y="5136990"/>
            <a:ext cx="2430463" cy="1169988"/>
            <a:chOff x="2135" y="3898"/>
            <a:chExt cx="1531" cy="737"/>
          </a:xfrm>
        </p:grpSpPr>
        <p:grpSp>
          <p:nvGrpSpPr>
            <p:cNvPr id="38933" name="Group 35"/>
            <p:cNvGrpSpPr>
              <a:grpSpLocks/>
            </p:cNvGrpSpPr>
            <p:nvPr/>
          </p:nvGrpSpPr>
          <p:grpSpPr bwMode="auto">
            <a:xfrm>
              <a:off x="2135" y="3898"/>
              <a:ext cx="1531" cy="348"/>
              <a:chOff x="1800" y="3850"/>
              <a:chExt cx="1531" cy="348"/>
            </a:xfrm>
          </p:grpSpPr>
          <p:sp>
            <p:nvSpPr>
              <p:cNvPr id="1047584" name="Text Box 32"/>
              <p:cNvSpPr txBox="1">
                <a:spLocks noChangeArrowheads="1"/>
              </p:cNvSpPr>
              <p:nvPr/>
            </p:nvSpPr>
            <p:spPr bwMode="auto">
              <a:xfrm>
                <a:off x="1800" y="3851"/>
                <a:ext cx="153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>
                    <a:ea typeface="ＭＳ Ｐゴシック" charset="0"/>
                  </a:rPr>
                  <a:t>entropy loss </a:t>
                </a:r>
                <a:r>
                  <a:rPr lang="en-US" sz="2800" i="1">
                    <a:latin typeface="Times New Roman" charset="0"/>
                    <a:ea typeface="ＭＳ Ｐゴシック" charset="0"/>
                  </a:rPr>
                  <a:t>l</a:t>
                </a:r>
                <a:r>
                  <a:rPr lang="en-US" sz="2800">
                    <a:ea typeface="ＭＳ Ｐゴシック" charset="0"/>
                  </a:rPr>
                  <a:t> </a:t>
                </a:r>
              </a:p>
            </p:txBody>
          </p:sp>
          <p:sp>
            <p:nvSpPr>
              <p:cNvPr id="1047585" name="Oval 33"/>
              <p:cNvSpPr>
                <a:spLocks noChangeArrowheads="1"/>
              </p:cNvSpPr>
              <p:nvPr/>
            </p:nvSpPr>
            <p:spPr bwMode="auto">
              <a:xfrm>
                <a:off x="1883" y="3850"/>
                <a:ext cx="1360" cy="3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1047588" name="Freeform 36"/>
            <p:cNvSpPr>
              <a:spLocks/>
            </p:cNvSpPr>
            <p:nvPr/>
          </p:nvSpPr>
          <p:spPr bwMode="auto">
            <a:xfrm rot="16413095">
              <a:off x="2425" y="4366"/>
              <a:ext cx="401" cy="138"/>
            </a:xfrm>
            <a:custGeom>
              <a:avLst/>
              <a:gdLst>
                <a:gd name="T0" fmla="*/ 0 w 401"/>
                <a:gd name="T1" fmla="*/ 0 h 138"/>
                <a:gd name="T2" fmla="*/ 209 w 401"/>
                <a:gd name="T3" fmla="*/ 134 h 138"/>
                <a:gd name="T4" fmla="*/ 209 w 401"/>
                <a:gd name="T5" fmla="*/ 25 h 138"/>
                <a:gd name="T6" fmla="*/ 401 w 401"/>
                <a:gd name="T7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138">
                  <a:moveTo>
                    <a:pt x="0" y="0"/>
                  </a:moveTo>
                  <a:cubicBezTo>
                    <a:pt x="87" y="65"/>
                    <a:pt x="174" y="130"/>
                    <a:pt x="209" y="134"/>
                  </a:cubicBezTo>
                  <a:cubicBezTo>
                    <a:pt x="244" y="138"/>
                    <a:pt x="177" y="35"/>
                    <a:pt x="209" y="25"/>
                  </a:cubicBezTo>
                  <a:cubicBezTo>
                    <a:pt x="241" y="15"/>
                    <a:pt x="321" y="45"/>
                    <a:pt x="401" y="7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16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76" grpId="0"/>
      <p:bldP spid="10475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157162" y="2878773"/>
            <a:ext cx="8834437" cy="23034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kern="0" dirty="0" smtClean="0"/>
              <a:t>Ignore the message space</a:t>
            </a:r>
          </a:p>
          <a:p>
            <a:r>
              <a:rPr lang="en-US" altLang="en-US" kern="0" dirty="0" smtClean="0"/>
              <a:t>Think of decoding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en-US" kern="0" dirty="0" smtClean="0"/>
              <a:t> as</a:t>
            </a:r>
            <a:br>
              <a:rPr lang="en-US" altLang="en-US" kern="0" dirty="0" smtClean="0"/>
            </a:br>
            <a:r>
              <a:rPr lang="en-US" altLang="en-US" kern="0" dirty="0" smtClean="0"/>
              <a:t>finding nearest </a:t>
            </a:r>
            <a:r>
              <a:rPr lang="en-US" altLang="en-US" kern="0" dirty="0" err="1" smtClean="0"/>
              <a:t>codeword</a:t>
            </a:r>
            <a:endParaRPr lang="en-US" altLang="en-US" kern="0" dirty="0" smtClean="0"/>
          </a:p>
          <a:p>
            <a:r>
              <a:rPr lang="en-US" altLang="en-US" kern="0" dirty="0" smtClean="0"/>
              <a:t>Efficiency of decoding</a:t>
            </a:r>
            <a:r>
              <a:rPr lang="en-US" altLang="en-US" kern="0" dirty="0"/>
              <a:t/>
            </a:r>
            <a:br>
              <a:rPr lang="en-US" altLang="en-US" kern="0" dirty="0"/>
            </a:br>
            <a:r>
              <a:rPr lang="en-US" altLang="en-US" kern="0" dirty="0" smtClean="0"/>
              <a:t>and parameters </a:t>
            </a:r>
            <a:r>
              <a:rPr lang="en-US" altLang="en-US" i="1" dirty="0">
                <a:latin typeface="Times New Roman" charset="0"/>
              </a:rPr>
              <a:t>n</a:t>
            </a:r>
            <a:r>
              <a:rPr lang="en-US" altLang="en-US" dirty="0">
                <a:latin typeface="Times New Roman" charset="0"/>
              </a:rPr>
              <a:t>, </a:t>
            </a:r>
            <a:r>
              <a:rPr lang="en-US" altLang="en-US" i="1" dirty="0" err="1">
                <a:latin typeface="Times New Roman" charset="0"/>
              </a:rPr>
              <a:t>μ</a:t>
            </a:r>
            <a:r>
              <a:rPr lang="en-US" altLang="en-US" dirty="0">
                <a:latin typeface="Times New Roman" charset="0"/>
              </a:rPr>
              <a:t>,</a:t>
            </a:r>
            <a:r>
              <a:rPr lang="en-US" altLang="en-US" i="1" dirty="0">
                <a:latin typeface="Times New Roman" charset="0"/>
              </a:rPr>
              <a:t> </a:t>
            </a:r>
            <a:r>
              <a:rPr lang="en-US" altLang="en-US" i="1" dirty="0" err="1">
                <a:latin typeface="Times New Roman" charset="0"/>
              </a:rPr>
              <a:t>δ</a:t>
            </a:r>
            <a:r>
              <a:rPr lang="en-US" altLang="en-US" kern="0" dirty="0" smtClean="0"/>
              <a:t> </a:t>
            </a:r>
            <a:br>
              <a:rPr lang="en-US" altLang="en-US" kern="0" dirty="0" smtClean="0"/>
            </a:br>
            <a:r>
              <a:rPr lang="en-US" altLang="en-US" kern="0" dirty="0" smtClean="0"/>
              <a:t>depend on the code</a:t>
            </a: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A2A413D7-C9E7-0A4B-A138-B6BF29DB8DAB}" type="slidenum">
              <a:rPr lang="en-US" altLang="en-US" sz="800"/>
              <a:pPr/>
              <a:t>33</a:t>
            </a:fld>
            <a:endParaRPr lang="en-US" altLang="en-US" sz="800"/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background: error-correcting codes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" y="595313"/>
            <a:ext cx="8834437" cy="23034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latin typeface="Times New Roman" charset="0"/>
              </a:rPr>
              <a:t>(</a:t>
            </a:r>
            <a:r>
              <a:rPr lang="en-US" altLang="en-US" i="1" dirty="0" smtClean="0">
                <a:latin typeface="Times New Roman" charset="0"/>
              </a:rPr>
              <a:t>n</a:t>
            </a:r>
            <a:r>
              <a:rPr lang="en-US" altLang="en-US" dirty="0" smtClean="0">
                <a:latin typeface="Times New Roman" charset="0"/>
              </a:rPr>
              <a:t>,</a:t>
            </a:r>
            <a:r>
              <a:rPr lang="en-US" altLang="en-US" dirty="0">
                <a:latin typeface="Times New Roman" charset="0"/>
              </a:rPr>
              <a:t> </a:t>
            </a:r>
            <a:r>
              <a:rPr lang="en-US" altLang="en-US" i="1" dirty="0" err="1" smtClean="0">
                <a:latin typeface="Times New Roman" charset="0"/>
              </a:rPr>
              <a:t>μ</a:t>
            </a:r>
            <a:r>
              <a:rPr lang="en-US" altLang="en-US" dirty="0" smtClean="0">
                <a:latin typeface="Times New Roman" charset="0"/>
              </a:rPr>
              <a:t>,</a:t>
            </a:r>
            <a:r>
              <a:rPr lang="en-US" altLang="en-US" i="1" dirty="0" smtClean="0">
                <a:latin typeface="Times New Roman" charset="0"/>
              </a:rPr>
              <a:t> </a:t>
            </a:r>
            <a:r>
              <a:rPr lang="en-US" altLang="en-US" i="1" dirty="0" err="1" smtClean="0">
                <a:latin typeface="Times New Roman" charset="0"/>
              </a:rPr>
              <a:t>δ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-25000" dirty="0" smtClean="0">
                <a:latin typeface="Times New Roman" charset="0"/>
              </a:rPr>
              <a:t>q</a:t>
            </a:r>
            <a:r>
              <a:rPr lang="en-US" altLang="en-US" i="1" dirty="0" smtClean="0">
                <a:latin typeface="Times New Roman" charset="0"/>
              </a:rPr>
              <a:t> </a:t>
            </a:r>
            <a:r>
              <a:rPr lang="en-US" altLang="en-US" dirty="0"/>
              <a:t>c</a:t>
            </a:r>
            <a:r>
              <a:rPr lang="en-US" altLang="en-US" dirty="0" smtClean="0"/>
              <a:t>ode </a:t>
            </a:r>
            <a:r>
              <a:rPr lang="en-US" altLang="en-US" dirty="0" smtClean="0">
                <a:latin typeface="Times New Roman" charset="0"/>
              </a:rPr>
              <a:t>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err="1" smtClean="0">
                <a:latin typeface="Times New Roman" charset="0"/>
              </a:rPr>
              <a:t>μ</a:t>
            </a:r>
            <a:r>
              <a:rPr lang="en-US" altLang="en-US" i="1" baseline="30000" dirty="0" smtClean="0">
                <a:latin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→ </a:t>
            </a:r>
            <a:r>
              <a:rPr lang="en-US" altLang="en-US" dirty="0" smtClean="0">
                <a:latin typeface="Times New Roman" charset="0"/>
              </a:rPr>
              <a:t>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</a:t>
            </a:r>
            <a:endParaRPr lang="en-US" altLang="en-US" i="1" baseline="30000" dirty="0">
              <a:latin typeface="Times New Roman" charset="0"/>
            </a:endParaRPr>
          </a:p>
          <a:p>
            <a:pPr eaLnBrk="1" hangingPunct="1"/>
            <a:r>
              <a:rPr lang="en-US" altLang="en-US" dirty="0"/>
              <a:t>encodes </a:t>
            </a:r>
            <a:r>
              <a:rPr lang="en-US" altLang="en-US" i="1" dirty="0" err="1" smtClean="0">
                <a:latin typeface="Times New Roman" charset="0"/>
              </a:rPr>
              <a:t>μ</a:t>
            </a:r>
            <a:r>
              <a:rPr lang="en-US" altLang="en-US" dirty="0" smtClean="0"/>
              <a:t>-symbol </a:t>
            </a:r>
            <a:r>
              <a:rPr lang="en-US" altLang="en-US" dirty="0" smtClean="0">
                <a:solidFill>
                  <a:srgbClr val="0000FF"/>
                </a:solidFill>
              </a:rPr>
              <a:t>messages</a:t>
            </a:r>
            <a:r>
              <a:rPr lang="en-US" altLang="en-US" dirty="0" smtClean="0"/>
              <a:t> </a:t>
            </a:r>
            <a:r>
              <a:rPr lang="en-US" altLang="en-US" dirty="0"/>
              <a:t>into </a:t>
            </a:r>
            <a:r>
              <a:rPr lang="en-US" altLang="en-US" i="1" dirty="0" smtClean="0">
                <a:latin typeface="Times New Roman" charset="0"/>
              </a:rPr>
              <a:t>n</a:t>
            </a:r>
            <a:r>
              <a:rPr lang="en-US" altLang="en-US" dirty="0" smtClean="0"/>
              <a:t>-symbol </a:t>
            </a:r>
            <a:r>
              <a:rPr lang="en-US" altLang="en-US" dirty="0" err="1">
                <a:solidFill>
                  <a:srgbClr val="0000FF"/>
                </a:solidFill>
              </a:rPr>
              <a:t>codewords</a:t>
            </a:r>
            <a:endParaRPr lang="en-US" altLang="en-US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dirty="0"/>
              <a:t>any two </a:t>
            </a:r>
            <a:r>
              <a:rPr lang="en-US" altLang="en-US" dirty="0" err="1"/>
              <a:t>codewords</a:t>
            </a:r>
            <a:r>
              <a:rPr lang="en-US" altLang="en-US" dirty="0"/>
              <a:t> differ in at least </a:t>
            </a:r>
            <a:r>
              <a:rPr lang="en-US" altLang="en-US" i="1" dirty="0" err="1" smtClean="0">
                <a:latin typeface="Times New Roman" charset="0"/>
              </a:rPr>
              <a:t>δ</a:t>
            </a:r>
            <a:r>
              <a:rPr lang="en-US" altLang="en-US" dirty="0" smtClean="0"/>
              <a:t> </a:t>
            </a:r>
            <a:r>
              <a:rPr lang="en-US" altLang="en-US" dirty="0"/>
              <a:t>locations</a:t>
            </a:r>
          </a:p>
          <a:p>
            <a:pPr lvl="1" eaLnBrk="1" hangingPunct="1"/>
            <a:r>
              <a:rPr lang="en-US" altLang="en-US" dirty="0">
                <a:sym typeface="Symbol" charset="2"/>
              </a:rPr>
              <a:t>fewer than </a:t>
            </a:r>
            <a:r>
              <a:rPr lang="en-US" altLang="en-US" i="1" dirty="0" err="1" smtClean="0">
                <a:latin typeface="Times New Roman" charset="0"/>
              </a:rPr>
              <a:t>δ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/2 </a:t>
            </a:r>
            <a:r>
              <a:rPr lang="en-US" altLang="en-US" dirty="0"/>
              <a:t>errors </a:t>
            </a:r>
            <a:r>
              <a:rPr lang="en-US" altLang="en-US" dirty="0">
                <a:latin typeface="Times New Roman" charset="0"/>
              </a:rPr>
              <a:t>⇒</a:t>
            </a:r>
            <a:r>
              <a:rPr lang="en-US" altLang="en-US" dirty="0" smtClean="0">
                <a:sym typeface="Symbol" charset="2"/>
              </a:rPr>
              <a:t> </a:t>
            </a:r>
            <a:r>
              <a:rPr lang="en-US" altLang="en-US" dirty="0">
                <a:sym typeface="Symbol" charset="2"/>
              </a:rPr>
              <a:t>unique correct </a:t>
            </a:r>
            <a:r>
              <a:rPr lang="en-US" altLang="en-US" dirty="0" smtClean="0">
                <a:sym typeface="Symbol" charset="2"/>
              </a:rPr>
              <a:t>decoding</a:t>
            </a:r>
            <a:endParaRPr lang="en-US" altLang="en-US" dirty="0"/>
          </a:p>
        </p:txBody>
      </p:sp>
      <p:sp>
        <p:nvSpPr>
          <p:cNvPr id="1050628" name="Oval 4"/>
          <p:cNvSpPr>
            <a:spLocks noChangeArrowheads="1"/>
          </p:cNvSpPr>
          <p:nvPr/>
        </p:nvSpPr>
        <p:spPr bwMode="auto">
          <a:xfrm>
            <a:off x="6543675" y="3348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29" name="Oval 5"/>
          <p:cNvSpPr>
            <a:spLocks noChangeArrowheads="1"/>
          </p:cNvSpPr>
          <p:nvPr/>
        </p:nvSpPr>
        <p:spPr bwMode="auto">
          <a:xfrm>
            <a:off x="6543675" y="4110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0" name="Oval 6"/>
          <p:cNvSpPr>
            <a:spLocks noChangeArrowheads="1"/>
          </p:cNvSpPr>
          <p:nvPr/>
        </p:nvSpPr>
        <p:spPr bwMode="auto">
          <a:xfrm>
            <a:off x="6543675" y="4872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1" name="Oval 7"/>
          <p:cNvSpPr>
            <a:spLocks noChangeArrowheads="1"/>
          </p:cNvSpPr>
          <p:nvPr/>
        </p:nvSpPr>
        <p:spPr bwMode="auto">
          <a:xfrm>
            <a:off x="6543675" y="5634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2" name="Oval 8"/>
          <p:cNvSpPr>
            <a:spLocks noChangeArrowheads="1"/>
          </p:cNvSpPr>
          <p:nvPr/>
        </p:nvSpPr>
        <p:spPr bwMode="auto">
          <a:xfrm>
            <a:off x="7305675" y="3348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3" name="Oval 9"/>
          <p:cNvSpPr>
            <a:spLocks noChangeArrowheads="1"/>
          </p:cNvSpPr>
          <p:nvPr/>
        </p:nvSpPr>
        <p:spPr bwMode="auto">
          <a:xfrm>
            <a:off x="7305675" y="4110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4" name="Oval 10"/>
          <p:cNvSpPr>
            <a:spLocks noChangeArrowheads="1"/>
          </p:cNvSpPr>
          <p:nvPr/>
        </p:nvSpPr>
        <p:spPr bwMode="auto">
          <a:xfrm>
            <a:off x="7305675" y="4872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5" name="Oval 11"/>
          <p:cNvSpPr>
            <a:spLocks noChangeArrowheads="1"/>
          </p:cNvSpPr>
          <p:nvPr/>
        </p:nvSpPr>
        <p:spPr bwMode="auto">
          <a:xfrm>
            <a:off x="7305675" y="5634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6" name="Oval 12"/>
          <p:cNvSpPr>
            <a:spLocks noChangeArrowheads="1"/>
          </p:cNvSpPr>
          <p:nvPr/>
        </p:nvSpPr>
        <p:spPr bwMode="auto">
          <a:xfrm>
            <a:off x="5781675" y="3348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7" name="Oval 13"/>
          <p:cNvSpPr>
            <a:spLocks noChangeArrowheads="1"/>
          </p:cNvSpPr>
          <p:nvPr/>
        </p:nvSpPr>
        <p:spPr bwMode="auto">
          <a:xfrm>
            <a:off x="5781675" y="4110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8" name="Oval 14"/>
          <p:cNvSpPr>
            <a:spLocks noChangeArrowheads="1"/>
          </p:cNvSpPr>
          <p:nvPr/>
        </p:nvSpPr>
        <p:spPr bwMode="auto">
          <a:xfrm>
            <a:off x="5781675" y="4872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9" name="Oval 15"/>
          <p:cNvSpPr>
            <a:spLocks noChangeArrowheads="1"/>
          </p:cNvSpPr>
          <p:nvPr/>
        </p:nvSpPr>
        <p:spPr bwMode="auto">
          <a:xfrm>
            <a:off x="5781675" y="5634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40" name="Oval 16"/>
          <p:cNvSpPr>
            <a:spLocks noChangeArrowheads="1"/>
          </p:cNvSpPr>
          <p:nvPr/>
        </p:nvSpPr>
        <p:spPr bwMode="auto">
          <a:xfrm>
            <a:off x="5019675" y="3348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41" name="Oval 17"/>
          <p:cNvSpPr>
            <a:spLocks noChangeArrowheads="1"/>
          </p:cNvSpPr>
          <p:nvPr/>
        </p:nvSpPr>
        <p:spPr bwMode="auto">
          <a:xfrm>
            <a:off x="5019675" y="4110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42" name="Oval 18"/>
          <p:cNvSpPr>
            <a:spLocks noChangeArrowheads="1"/>
          </p:cNvSpPr>
          <p:nvPr/>
        </p:nvSpPr>
        <p:spPr bwMode="auto">
          <a:xfrm>
            <a:off x="5019675" y="4872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43" name="Oval 19"/>
          <p:cNvSpPr>
            <a:spLocks noChangeArrowheads="1"/>
          </p:cNvSpPr>
          <p:nvPr/>
        </p:nvSpPr>
        <p:spPr bwMode="auto">
          <a:xfrm>
            <a:off x="5019675" y="5634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44" name="Oval 20"/>
          <p:cNvSpPr>
            <a:spLocks noChangeArrowheads="1"/>
          </p:cNvSpPr>
          <p:nvPr/>
        </p:nvSpPr>
        <p:spPr bwMode="auto">
          <a:xfrm>
            <a:off x="6543675" y="411099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96075" y="4306580"/>
            <a:ext cx="638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>
                <a:latin typeface="Times New Roman" charset="0"/>
              </a:rPr>
              <a:t>≥ </a:t>
            </a:r>
            <a:r>
              <a:rPr lang="en-US" altLang="en-US" sz="2800" i="1" dirty="0" err="1" smtClean="0">
                <a:latin typeface="Times New Roman" charset="0"/>
              </a:rPr>
              <a:t>δ</a:t>
            </a:r>
            <a:endParaRPr lang="en-US" sz="2800" dirty="0">
              <a:latin typeface="+mn-lt"/>
              <a:cs typeface="Calibri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619875" y="4285488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4" name="Donut 3"/>
          <p:cNvSpPr>
            <a:spLocks noChangeAspect="1"/>
          </p:cNvSpPr>
          <p:nvPr/>
        </p:nvSpPr>
        <p:spPr bwMode="auto">
          <a:xfrm>
            <a:off x="6231255" y="3790950"/>
            <a:ext cx="777240" cy="777240"/>
          </a:xfrm>
          <a:prstGeom prst="donut">
            <a:avLst>
              <a:gd name="adj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Oval 11"/>
          <p:cNvSpPr>
            <a:spLocks noChangeAspect="1" noChangeArrowheads="1"/>
          </p:cNvSpPr>
          <p:nvPr/>
        </p:nvSpPr>
        <p:spPr bwMode="auto">
          <a:xfrm>
            <a:off x="6665595" y="380009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6681674" y="3543015"/>
            <a:ext cx="367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x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4" name="Line 34"/>
          <p:cNvSpPr>
            <a:spLocks noChangeShapeType="1"/>
          </p:cNvSpPr>
          <p:nvPr/>
        </p:nvSpPr>
        <p:spPr bwMode="auto">
          <a:xfrm flipH="1">
            <a:off x="6632067" y="3867150"/>
            <a:ext cx="76200" cy="2371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w="sm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8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1050627" grpId="0" uiExpand="1" build="p"/>
      <p:bldP spid="1050628" grpId="0" uiExpand="1" animBg="1"/>
      <p:bldP spid="1050629" grpId="0" uiExpand="1" animBg="1"/>
      <p:bldP spid="1050630" grpId="0" uiExpand="1" animBg="1"/>
      <p:bldP spid="1050631" grpId="0" uiExpand="1" animBg="1"/>
      <p:bldP spid="1050632" grpId="0" uiExpand="1" animBg="1"/>
      <p:bldP spid="1050633" grpId="0" uiExpand="1" animBg="1"/>
      <p:bldP spid="1050634" grpId="0" uiExpand="1" animBg="1"/>
      <p:bldP spid="1050635" grpId="0" uiExpand="1" animBg="1"/>
      <p:bldP spid="1050636" grpId="0" uiExpand="1" animBg="1"/>
      <p:bldP spid="1050637" grpId="0" uiExpand="1" animBg="1"/>
      <p:bldP spid="1050638" grpId="0" uiExpand="1" animBg="1"/>
      <p:bldP spid="1050639" grpId="0" uiExpand="1" animBg="1"/>
      <p:bldP spid="1050640" grpId="0" uiExpand="1" animBg="1"/>
      <p:bldP spid="1050641" grpId="0" uiExpand="1" animBg="1"/>
      <p:bldP spid="1050642" grpId="0" uiExpand="1" animBg="1"/>
      <p:bldP spid="1050643" grpId="0" uiExpand="1" animBg="1"/>
      <p:bldP spid="1050644" grpId="0" uiExpand="1" animBg="1"/>
      <p:bldP spid="45" grpId="0"/>
      <p:bldP spid="4" grpId="0" animBg="1"/>
      <p:bldP spid="52" grpId="0" animBg="1"/>
      <p:bldP spid="53" grpId="0"/>
      <p:bldP spid="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6AFD997-9FBA-E943-9A3B-590FFB335587}" type="slidenum">
              <a:rPr lang="en-US" altLang="en-US" sz="800"/>
              <a:pPr/>
              <a:t>34</a:t>
            </a:fld>
            <a:endParaRPr lang="en-US" altLang="en-US" sz="800" dirty="0"/>
          </a:p>
        </p:txBody>
      </p:sp>
      <p:grpSp>
        <p:nvGrpSpPr>
          <p:cNvPr id="1048578" name="Group 2"/>
          <p:cNvGrpSpPr>
            <a:grpSpLocks/>
          </p:cNvGrpSpPr>
          <p:nvPr/>
        </p:nvGrpSpPr>
        <p:grpSpPr bwMode="auto">
          <a:xfrm>
            <a:off x="5334000" y="3398520"/>
            <a:ext cx="2438400" cy="2438400"/>
            <a:chOff x="3360" y="2064"/>
            <a:chExt cx="1536" cy="1536"/>
          </a:xfrm>
        </p:grpSpPr>
        <p:sp>
          <p:nvSpPr>
            <p:cNvPr id="1048579" name="Oval 3"/>
            <p:cNvSpPr>
              <a:spLocks noChangeArrowheads="1"/>
            </p:cNvSpPr>
            <p:nvPr/>
          </p:nvSpPr>
          <p:spPr bwMode="auto">
            <a:xfrm>
              <a:off x="4320" y="20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0" name="Oval 4"/>
            <p:cNvSpPr>
              <a:spLocks noChangeArrowheads="1"/>
            </p:cNvSpPr>
            <p:nvPr/>
          </p:nvSpPr>
          <p:spPr bwMode="auto">
            <a:xfrm>
              <a:off x="4320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1" name="Oval 5"/>
            <p:cNvSpPr>
              <a:spLocks noChangeArrowheads="1"/>
            </p:cNvSpPr>
            <p:nvPr/>
          </p:nvSpPr>
          <p:spPr bwMode="auto">
            <a:xfrm>
              <a:off x="4320" y="30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2" name="Oval 6"/>
            <p:cNvSpPr>
              <a:spLocks noChangeArrowheads="1"/>
            </p:cNvSpPr>
            <p:nvPr/>
          </p:nvSpPr>
          <p:spPr bwMode="auto">
            <a:xfrm>
              <a:off x="4320" y="35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3" name="Oval 7"/>
            <p:cNvSpPr>
              <a:spLocks noChangeArrowheads="1"/>
            </p:cNvSpPr>
            <p:nvPr/>
          </p:nvSpPr>
          <p:spPr bwMode="auto">
            <a:xfrm>
              <a:off x="4800" y="20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4" name="Oval 8"/>
            <p:cNvSpPr>
              <a:spLocks noChangeArrowheads="1"/>
            </p:cNvSpPr>
            <p:nvPr/>
          </p:nvSpPr>
          <p:spPr bwMode="auto">
            <a:xfrm>
              <a:off x="4800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5" name="Oval 9"/>
            <p:cNvSpPr>
              <a:spLocks noChangeArrowheads="1"/>
            </p:cNvSpPr>
            <p:nvPr/>
          </p:nvSpPr>
          <p:spPr bwMode="auto">
            <a:xfrm>
              <a:off x="4800" y="30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6" name="Oval 10"/>
            <p:cNvSpPr>
              <a:spLocks noChangeArrowheads="1"/>
            </p:cNvSpPr>
            <p:nvPr/>
          </p:nvSpPr>
          <p:spPr bwMode="auto">
            <a:xfrm>
              <a:off x="4800" y="35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7" name="Oval 11"/>
            <p:cNvSpPr>
              <a:spLocks noChangeArrowheads="1"/>
            </p:cNvSpPr>
            <p:nvPr/>
          </p:nvSpPr>
          <p:spPr bwMode="auto">
            <a:xfrm>
              <a:off x="3840" y="20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8" name="Oval 12"/>
            <p:cNvSpPr>
              <a:spLocks noChangeArrowheads="1"/>
            </p:cNvSpPr>
            <p:nvPr/>
          </p:nvSpPr>
          <p:spPr bwMode="auto">
            <a:xfrm>
              <a:off x="3840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9" name="Oval 13"/>
            <p:cNvSpPr>
              <a:spLocks noChangeArrowheads="1"/>
            </p:cNvSpPr>
            <p:nvPr/>
          </p:nvSpPr>
          <p:spPr bwMode="auto">
            <a:xfrm>
              <a:off x="3840" y="30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90" name="Oval 14"/>
            <p:cNvSpPr>
              <a:spLocks noChangeArrowheads="1"/>
            </p:cNvSpPr>
            <p:nvPr/>
          </p:nvSpPr>
          <p:spPr bwMode="auto">
            <a:xfrm>
              <a:off x="3840" y="35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91" name="Oval 15"/>
            <p:cNvSpPr>
              <a:spLocks noChangeArrowheads="1"/>
            </p:cNvSpPr>
            <p:nvPr/>
          </p:nvSpPr>
          <p:spPr bwMode="auto">
            <a:xfrm>
              <a:off x="3360" y="20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92" name="Oval 16"/>
            <p:cNvSpPr>
              <a:spLocks noChangeArrowheads="1"/>
            </p:cNvSpPr>
            <p:nvPr/>
          </p:nvSpPr>
          <p:spPr bwMode="auto">
            <a:xfrm>
              <a:off x="3360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93" name="Oval 17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94" name="Oval 18"/>
            <p:cNvSpPr>
              <a:spLocks noChangeArrowheads="1"/>
            </p:cNvSpPr>
            <p:nvPr/>
          </p:nvSpPr>
          <p:spPr bwMode="auto">
            <a:xfrm>
              <a:off x="3360" y="35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4859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building secure sketches</a:t>
            </a:r>
          </a:p>
        </p:txBody>
      </p:sp>
      <p:sp>
        <p:nvSpPr>
          <p:cNvPr id="104859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57163" y="719138"/>
            <a:ext cx="8834437" cy="3931920"/>
          </a:xfrm>
        </p:spPr>
        <p:txBody>
          <a:bodyPr/>
          <a:lstStyle/>
          <a:p>
            <a:pPr eaLnBrk="1" hangingPunct="1"/>
            <a:r>
              <a:rPr lang="en-US" altLang="en-US" dirty="0"/>
              <a:t>Idea: what if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altLang="en-US" dirty="0" smtClean="0"/>
              <a:t> </a:t>
            </a:r>
            <a:r>
              <a:rPr lang="en-US" altLang="en-US" dirty="0"/>
              <a:t>is a </a:t>
            </a:r>
            <a:r>
              <a:rPr lang="en-US" altLang="en-US" dirty="0" err="1"/>
              <a:t>codeword</a:t>
            </a:r>
            <a:r>
              <a:rPr lang="en-US" altLang="en-US" dirty="0"/>
              <a:t> in an ECC?</a:t>
            </a:r>
          </a:p>
          <a:p>
            <a:pPr eaLnBrk="1" hangingPunct="1"/>
            <a:r>
              <a:rPr lang="en-US" altLang="en-US" dirty="0" smtClean="0"/>
              <a:t>Sketch = nothing; Rec = Decoding to find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altLang="en-US" dirty="0" smtClean="0"/>
              <a:t> </a:t>
            </a:r>
            <a:r>
              <a:rPr lang="en-US" altLang="en-US" dirty="0"/>
              <a:t>from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en-US" dirty="0">
              <a:latin typeface="Times New Roman" charset="0"/>
            </a:endParaRPr>
          </a:p>
          <a:p>
            <a:pPr eaLnBrk="1" hangingPunct="1"/>
            <a:r>
              <a:rPr lang="en-US" altLang="en-US" dirty="0"/>
              <a:t>If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altLang="en-US" dirty="0" smtClean="0"/>
              <a:t> </a:t>
            </a:r>
            <a:r>
              <a:rPr lang="en-US" altLang="en-US" dirty="0"/>
              <a:t>not a </a:t>
            </a:r>
            <a:r>
              <a:rPr lang="en-US" altLang="en-US" dirty="0" err="1"/>
              <a:t>codeword</a:t>
            </a:r>
            <a:r>
              <a:rPr lang="en-US" altLang="en-US" dirty="0"/>
              <a:t>, simply shift the ECC</a:t>
            </a:r>
          </a:p>
          <a:p>
            <a:pPr eaLnBrk="1" hangingPunct="1"/>
            <a:r>
              <a:rPr lang="en-US" altLang="en-US" dirty="0" smtClean="0"/>
              <a:t>Sketch</a:t>
            </a:r>
            <a:r>
              <a:rPr lang="en-US" altLang="en-US" i="1" dirty="0" smtClean="0">
                <a:latin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</a:rPr>
              <a:t>(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dirty="0" smtClean="0"/>
              <a:t> </a:t>
            </a:r>
            <a:r>
              <a:rPr lang="en-US" altLang="en-US" dirty="0"/>
              <a:t>is the shift to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random</a:t>
            </a:r>
            <a:r>
              <a:rPr lang="en-US" altLang="en-US" dirty="0"/>
              <a:t> </a:t>
            </a:r>
            <a:r>
              <a:rPr lang="en-US" altLang="en-US" dirty="0" err="1" smtClean="0"/>
              <a:t>codeword</a:t>
            </a:r>
            <a:r>
              <a:rPr lang="en-US" altLang="en-US" dirty="0"/>
              <a:t>:</a:t>
            </a:r>
            <a:br>
              <a:rPr lang="en-US" altLang="en-US" dirty="0"/>
            </a:br>
            <a:r>
              <a:rPr lang="en-US" altLang="en-US" i="1" dirty="0" smtClean="0">
                <a:latin typeface="Times New Roman" charset="0"/>
              </a:rPr>
              <a:t>c</a:t>
            </a: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</a:rPr>
              <a:t>= 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dirty="0">
                <a:latin typeface="Times New Roman" charset="0"/>
              </a:rPr>
              <a:t> –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dirty="0" smtClean="0">
                <a:sym typeface="Symbol" charset="2"/>
              </a:rPr>
              <a:t>random </a:t>
            </a:r>
            <a:r>
              <a:rPr lang="en-US" altLang="en-US" dirty="0" err="1" smtClean="0">
                <a:sym typeface="Symbol" charset="2"/>
              </a:rPr>
              <a:t>codeword</a:t>
            </a:r>
            <a:endParaRPr lang="en-US" altLang="en-US" i="1" dirty="0"/>
          </a:p>
          <a:p>
            <a:pPr eaLnBrk="1" hangingPunct="1"/>
            <a:r>
              <a:rPr lang="en-US" altLang="en-US" dirty="0"/>
              <a:t>Rec: </a:t>
            </a:r>
            <a:r>
              <a:rPr lang="en-US" altLang="en-US" dirty="0" err="1" smtClean="0">
                <a:latin typeface="Times New Roman" charset="0"/>
              </a:rPr>
              <a:t>dec</a:t>
            </a:r>
            <a:r>
              <a:rPr lang="en-US" altLang="en-US" dirty="0" smtClean="0">
                <a:latin typeface="Times New Roman" charset="0"/>
              </a:rPr>
              <a:t>(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1</a:t>
            </a: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</a:rPr>
              <a:t>– </a:t>
            </a:r>
            <a:r>
              <a:rPr lang="en-US" altLang="en-US" i="1" dirty="0" smtClean="0">
                <a:latin typeface="Times New Roman" charset="0"/>
              </a:rPr>
              <a:t>c</a:t>
            </a:r>
            <a:r>
              <a:rPr lang="en-US" altLang="en-US" dirty="0" smtClean="0">
                <a:latin typeface="Times New Roman" charset="0"/>
              </a:rPr>
              <a:t>) 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+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c</a:t>
            </a:r>
            <a:endParaRPr lang="en-US" altLang="en-US" i="1" dirty="0"/>
          </a:p>
        </p:txBody>
      </p:sp>
      <p:grpSp>
        <p:nvGrpSpPr>
          <p:cNvPr id="1048597" name="Group 21"/>
          <p:cNvGrpSpPr>
            <a:grpSpLocks/>
          </p:cNvGrpSpPr>
          <p:nvPr/>
        </p:nvGrpSpPr>
        <p:grpSpPr bwMode="auto">
          <a:xfrm>
            <a:off x="5334000" y="3398520"/>
            <a:ext cx="2438400" cy="2438400"/>
            <a:chOff x="3360" y="2064"/>
            <a:chExt cx="1536" cy="1536"/>
          </a:xfrm>
        </p:grpSpPr>
        <p:sp>
          <p:nvSpPr>
            <p:cNvPr id="1048598" name="Oval 22"/>
            <p:cNvSpPr>
              <a:spLocks noChangeArrowheads="1"/>
            </p:cNvSpPr>
            <p:nvPr/>
          </p:nvSpPr>
          <p:spPr bwMode="auto">
            <a:xfrm>
              <a:off x="4320" y="206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99" name="Oval 23"/>
            <p:cNvSpPr>
              <a:spLocks noChangeArrowheads="1"/>
            </p:cNvSpPr>
            <p:nvPr/>
          </p:nvSpPr>
          <p:spPr bwMode="auto">
            <a:xfrm>
              <a:off x="4320" y="25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0" name="Oval 24"/>
            <p:cNvSpPr>
              <a:spLocks noChangeArrowheads="1"/>
            </p:cNvSpPr>
            <p:nvPr/>
          </p:nvSpPr>
          <p:spPr bwMode="auto">
            <a:xfrm>
              <a:off x="4320" y="302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1" name="Oval 25"/>
            <p:cNvSpPr>
              <a:spLocks noChangeArrowheads="1"/>
            </p:cNvSpPr>
            <p:nvPr/>
          </p:nvSpPr>
          <p:spPr bwMode="auto">
            <a:xfrm>
              <a:off x="4320" y="350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2" name="Oval 26"/>
            <p:cNvSpPr>
              <a:spLocks noChangeArrowheads="1"/>
            </p:cNvSpPr>
            <p:nvPr/>
          </p:nvSpPr>
          <p:spPr bwMode="auto">
            <a:xfrm>
              <a:off x="4800" y="206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3" name="Oval 27"/>
            <p:cNvSpPr>
              <a:spLocks noChangeArrowheads="1"/>
            </p:cNvSpPr>
            <p:nvPr/>
          </p:nvSpPr>
          <p:spPr bwMode="auto">
            <a:xfrm>
              <a:off x="4800" y="25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4" name="Oval 28"/>
            <p:cNvSpPr>
              <a:spLocks noChangeArrowheads="1"/>
            </p:cNvSpPr>
            <p:nvPr/>
          </p:nvSpPr>
          <p:spPr bwMode="auto">
            <a:xfrm>
              <a:off x="4800" y="302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5" name="Oval 29"/>
            <p:cNvSpPr>
              <a:spLocks noChangeArrowheads="1"/>
            </p:cNvSpPr>
            <p:nvPr/>
          </p:nvSpPr>
          <p:spPr bwMode="auto">
            <a:xfrm>
              <a:off x="4800" y="350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6" name="Oval 30"/>
            <p:cNvSpPr>
              <a:spLocks noChangeArrowheads="1"/>
            </p:cNvSpPr>
            <p:nvPr/>
          </p:nvSpPr>
          <p:spPr bwMode="auto">
            <a:xfrm>
              <a:off x="3840" y="206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7" name="Oval 31"/>
            <p:cNvSpPr>
              <a:spLocks noChangeArrowheads="1"/>
            </p:cNvSpPr>
            <p:nvPr/>
          </p:nvSpPr>
          <p:spPr bwMode="auto">
            <a:xfrm>
              <a:off x="3840" y="25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8" name="Oval 32"/>
            <p:cNvSpPr>
              <a:spLocks noChangeArrowheads="1"/>
            </p:cNvSpPr>
            <p:nvPr/>
          </p:nvSpPr>
          <p:spPr bwMode="auto">
            <a:xfrm>
              <a:off x="3840" y="302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9" name="Oval 33"/>
            <p:cNvSpPr>
              <a:spLocks noChangeArrowheads="1"/>
            </p:cNvSpPr>
            <p:nvPr/>
          </p:nvSpPr>
          <p:spPr bwMode="auto">
            <a:xfrm>
              <a:off x="3840" y="350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10" name="Oval 34"/>
            <p:cNvSpPr>
              <a:spLocks noChangeArrowheads="1"/>
            </p:cNvSpPr>
            <p:nvPr/>
          </p:nvSpPr>
          <p:spPr bwMode="auto">
            <a:xfrm>
              <a:off x="3360" y="206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11" name="Oval 35"/>
            <p:cNvSpPr>
              <a:spLocks noChangeArrowheads="1"/>
            </p:cNvSpPr>
            <p:nvPr/>
          </p:nvSpPr>
          <p:spPr bwMode="auto">
            <a:xfrm>
              <a:off x="3360" y="25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12" name="Oval 36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13" name="Oval 37"/>
            <p:cNvSpPr>
              <a:spLocks noChangeArrowheads="1"/>
            </p:cNvSpPr>
            <p:nvPr/>
          </p:nvSpPr>
          <p:spPr bwMode="auto">
            <a:xfrm>
              <a:off x="3360" y="350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48614" name="Text Box 38"/>
          <p:cNvSpPr txBox="1">
            <a:spLocks noChangeArrowheads="1"/>
          </p:cNvSpPr>
          <p:nvPr/>
        </p:nvSpPr>
        <p:spPr bwMode="auto">
          <a:xfrm>
            <a:off x="6514071" y="4027551"/>
            <a:ext cx="6463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3600" i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w</a:t>
            </a:r>
            <a:r>
              <a:rPr lang="en-US" sz="3600" baseline="-25000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0</a:t>
            </a:r>
            <a:endParaRPr lang="en-US" sz="3600" baseline="-25000" dirty="0">
              <a:solidFill>
                <a:srgbClr val="0000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48615" name="Oval 39"/>
          <p:cNvSpPr>
            <a:spLocks noChangeArrowheads="1"/>
          </p:cNvSpPr>
          <p:nvPr/>
        </p:nvSpPr>
        <p:spPr bwMode="auto">
          <a:xfrm>
            <a:off x="7391400" y="4093845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8616" name="Text Box 40"/>
          <p:cNvSpPr txBox="1">
            <a:spLocks noChangeArrowheads="1"/>
          </p:cNvSpPr>
          <p:nvPr/>
        </p:nvSpPr>
        <p:spPr bwMode="auto">
          <a:xfrm>
            <a:off x="7139219" y="3576066"/>
            <a:ext cx="6286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rgbClr val="009900"/>
                </a:solidFill>
                <a:latin typeface="Times New Roman" charset="0"/>
                <a:ea typeface="ＭＳ Ｐゴシック" charset="0"/>
              </a:rPr>
              <a:t>w</a:t>
            </a:r>
            <a:r>
              <a:rPr lang="en-US" b="1" baseline="-25000" dirty="0" smtClean="0">
                <a:solidFill>
                  <a:srgbClr val="009900"/>
                </a:solidFill>
                <a:latin typeface="Times New Roman" charset="0"/>
                <a:ea typeface="ＭＳ Ｐゴシック" charset="0"/>
              </a:rPr>
              <a:t>1</a:t>
            </a:r>
            <a:endParaRPr lang="en-US" b="1" baseline="-25000" dirty="0">
              <a:solidFill>
                <a:srgbClr val="0099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48617" name="Oval 41"/>
          <p:cNvSpPr>
            <a:spLocks noChangeArrowheads="1"/>
          </p:cNvSpPr>
          <p:nvPr/>
        </p:nvSpPr>
        <p:spPr bwMode="auto">
          <a:xfrm>
            <a:off x="7059613" y="436213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8618" name="Line 42"/>
          <p:cNvSpPr>
            <a:spLocks noChangeShapeType="1"/>
          </p:cNvSpPr>
          <p:nvPr/>
        </p:nvSpPr>
        <p:spPr bwMode="auto">
          <a:xfrm flipV="1">
            <a:off x="5418138" y="5293995"/>
            <a:ext cx="166687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8619" name="Text Box 43"/>
          <p:cNvSpPr txBox="1">
            <a:spLocks noChangeArrowheads="1"/>
          </p:cNvSpPr>
          <p:nvPr/>
        </p:nvSpPr>
        <p:spPr bwMode="auto">
          <a:xfrm>
            <a:off x="5065111" y="5122545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48620" name="Line 44"/>
          <p:cNvSpPr>
            <a:spLocks noChangeShapeType="1"/>
          </p:cNvSpPr>
          <p:nvPr/>
        </p:nvSpPr>
        <p:spPr bwMode="auto">
          <a:xfrm flipV="1">
            <a:off x="7289800" y="4257358"/>
            <a:ext cx="166688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8621" name="Line 45"/>
          <p:cNvSpPr>
            <a:spLocks noChangeShapeType="1"/>
          </p:cNvSpPr>
          <p:nvPr/>
        </p:nvSpPr>
        <p:spPr bwMode="auto">
          <a:xfrm flipH="1">
            <a:off x="6967538" y="4625658"/>
            <a:ext cx="327025" cy="293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8622" name="Line 46"/>
          <p:cNvSpPr>
            <a:spLocks noChangeShapeType="1"/>
          </p:cNvSpPr>
          <p:nvPr/>
        </p:nvSpPr>
        <p:spPr bwMode="auto">
          <a:xfrm flipV="1">
            <a:off x="6956425" y="4524058"/>
            <a:ext cx="166688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8623" name="Rectangle 47"/>
          <p:cNvSpPr>
            <a:spLocks noChangeArrowheads="1"/>
          </p:cNvSpPr>
          <p:nvPr/>
        </p:nvSpPr>
        <p:spPr bwMode="auto">
          <a:xfrm>
            <a:off x="7264400" y="416052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 smtClean="0">
                <a:latin typeface="Times New Roman" charset="0"/>
              </a:rPr>
              <a:t>–</a:t>
            </a:r>
            <a:r>
              <a:rPr lang="en-US" altLang="en-US" i="1" dirty="0" smtClean="0">
                <a:latin typeface="Times New Roman" charset="0"/>
              </a:rPr>
              <a:t>c</a:t>
            </a:r>
            <a:endParaRPr lang="en-US" altLang="en-US" i="1" dirty="0">
              <a:latin typeface="Times New Roman" charset="0"/>
            </a:endParaRPr>
          </a:p>
        </p:txBody>
      </p:sp>
      <p:sp>
        <p:nvSpPr>
          <p:cNvPr id="1048624" name="Rectangle 48"/>
          <p:cNvSpPr>
            <a:spLocks noChangeArrowheads="1"/>
          </p:cNvSpPr>
          <p:nvPr/>
        </p:nvSpPr>
        <p:spPr bwMode="auto">
          <a:xfrm>
            <a:off x="6444615" y="4440492"/>
            <a:ext cx="55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dirty="0" smtClean="0">
                <a:latin typeface="Times New Roman" charset="0"/>
                <a:ea typeface="ＭＳ Ｐゴシック" charset="0"/>
              </a:rPr>
              <a:t>+</a:t>
            </a:r>
            <a:r>
              <a:rPr lang="en-US" i="1" dirty="0" smtClean="0">
                <a:latin typeface="Times New Roman" charset="0"/>
                <a:ea typeface="ＭＳ Ｐゴシック" charset="0"/>
              </a:rPr>
              <a:t>c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48625" name="Rectangle 49"/>
          <p:cNvSpPr>
            <a:spLocks noChangeArrowheads="1"/>
          </p:cNvSpPr>
          <p:nvPr/>
        </p:nvSpPr>
        <p:spPr bwMode="auto">
          <a:xfrm>
            <a:off x="7050088" y="4557395"/>
            <a:ext cx="676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rgbClr val="CC0000"/>
                </a:solidFill>
                <a:latin typeface="Times New Roman" charset="0"/>
                <a:ea typeface="ＭＳ Ｐゴシック" charset="0"/>
              </a:rPr>
              <a:t>dec</a:t>
            </a:r>
          </a:p>
        </p:txBody>
      </p:sp>
      <p:sp>
        <p:nvSpPr>
          <p:cNvPr id="51" name="Rectangle 20"/>
          <p:cNvSpPr txBox="1">
            <a:spLocks noChangeArrowheads="1"/>
          </p:cNvSpPr>
          <p:nvPr/>
        </p:nvSpPr>
        <p:spPr bwMode="auto">
          <a:xfrm>
            <a:off x="35975" y="4628449"/>
            <a:ext cx="9185142" cy="39319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kern="0" dirty="0" smtClean="0"/>
              <a:t>Another view: </a:t>
            </a:r>
            <a:br>
              <a:rPr lang="en-US" altLang="en-US" kern="0" dirty="0" smtClean="0"/>
            </a:b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kern="0" dirty="0" smtClean="0"/>
              <a:t>is a one-time-pad</a:t>
            </a:r>
            <a:br>
              <a:rPr lang="en-US" altLang="en-US" kern="0" dirty="0" smtClean="0"/>
            </a:br>
            <a:r>
              <a:rPr lang="en-US" altLang="en-US" kern="0" dirty="0" smtClean="0"/>
              <a:t>for a message that’s been</a:t>
            </a:r>
            <a:br>
              <a:rPr lang="en-US" altLang="en-US" kern="0" dirty="0" smtClean="0"/>
            </a:br>
            <a:r>
              <a:rPr lang="en-US" altLang="en-US" kern="0" dirty="0" smtClean="0"/>
              <a:t>encoded with the error-correcting code, so 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>
                <a:latin typeface="Times New Roman" charset="0"/>
              </a:rPr>
              <a:t>1</a:t>
            </a:r>
            <a:r>
              <a:rPr lang="en-US" altLang="en-US" kern="0" dirty="0" smtClean="0"/>
              <a:t> can decrypt </a:t>
            </a:r>
            <a:endParaRPr lang="en-US" altLang="en-US" i="1" kern="0" dirty="0"/>
          </a:p>
        </p:txBody>
      </p:sp>
    </p:spTree>
    <p:extLst>
      <p:ext uri="{BB962C8B-B14F-4D97-AF65-F5344CB8AC3E}">
        <p14:creationId xmlns:p14="http://schemas.microsoft.com/office/powerpoint/2010/main" val="15089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2274 -0.0800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uiExpand="1" build="p"/>
      <p:bldP spid="1048614" grpId="0"/>
      <p:bldP spid="1048615" grpId="0" animBg="1"/>
      <p:bldP spid="1048616" grpId="0"/>
      <p:bldP spid="1048617" grpId="0" animBg="1"/>
      <p:bldP spid="1048619" grpId="0"/>
      <p:bldP spid="1048623" grpId="0"/>
      <p:bldP spid="1048624" grpId="0"/>
      <p:bldP spid="1048625" grpId="0"/>
      <p:bldP spid="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security analysis</a:t>
            </a:r>
          </a:p>
        </p:txBody>
      </p:sp>
      <p:sp>
        <p:nvSpPr>
          <p:cNvPr id="104859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57163" y="719138"/>
            <a:ext cx="8834437" cy="39319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Times New Roman" charset="0"/>
              </a:rPr>
              <a:t>(</a:t>
            </a:r>
            <a:r>
              <a:rPr lang="en-US" altLang="en-US" i="1" dirty="0">
                <a:latin typeface="Times New Roman" charset="0"/>
              </a:rPr>
              <a:t>n</a:t>
            </a:r>
            <a:r>
              <a:rPr lang="en-US" altLang="en-US" dirty="0">
                <a:latin typeface="Times New Roman" charset="0"/>
              </a:rPr>
              <a:t>, </a:t>
            </a:r>
            <a:r>
              <a:rPr lang="en-US" altLang="en-US" i="1" dirty="0" err="1">
                <a:latin typeface="Times New Roman" charset="0"/>
              </a:rPr>
              <a:t>μ</a:t>
            </a:r>
            <a:r>
              <a:rPr lang="en-US" altLang="en-US" dirty="0">
                <a:latin typeface="Times New Roman" charset="0"/>
              </a:rPr>
              <a:t>,</a:t>
            </a:r>
            <a:r>
              <a:rPr lang="en-US" altLang="en-US" i="1" dirty="0">
                <a:latin typeface="Times New Roman" charset="0"/>
              </a:rPr>
              <a:t> </a:t>
            </a:r>
            <a:r>
              <a:rPr lang="en-US" altLang="en-US" i="1" dirty="0" err="1">
                <a:latin typeface="Times New Roman" charset="0"/>
              </a:rPr>
              <a:t>δ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i="1" baseline="-25000" dirty="0">
                <a:latin typeface="Times New Roman" charset="0"/>
              </a:rPr>
              <a:t>q</a:t>
            </a:r>
            <a:r>
              <a:rPr lang="en-US" altLang="en-US" i="1" dirty="0">
                <a:latin typeface="Times New Roman" charset="0"/>
              </a:rPr>
              <a:t> </a:t>
            </a:r>
            <a:r>
              <a:rPr lang="en-US" altLang="en-US" dirty="0"/>
              <a:t>code </a:t>
            </a:r>
            <a:r>
              <a:rPr lang="en-US" altLang="en-US" dirty="0">
                <a:latin typeface="Times New Roman" charset="0"/>
              </a:rPr>
              <a:t>GF(</a:t>
            </a:r>
            <a:r>
              <a:rPr lang="en-US" altLang="en-US" i="1" dirty="0">
                <a:latin typeface="Times New Roman" charset="0"/>
              </a:rPr>
              <a:t>q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i="1" baseline="30000" dirty="0" err="1">
                <a:latin typeface="Times New Roman" charset="0"/>
              </a:rPr>
              <a:t>μ</a:t>
            </a:r>
            <a:r>
              <a:rPr lang="en-US" altLang="en-US" i="1" baseline="30000" dirty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  <a:sym typeface="Symbol" charset="2"/>
              </a:rPr>
              <a:t>→ </a:t>
            </a:r>
            <a:r>
              <a:rPr lang="en-US" altLang="en-US" dirty="0" smtClean="0">
                <a:latin typeface="Times New Roman" charset="0"/>
              </a:rPr>
              <a:t>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</a:t>
            </a:r>
          </a:p>
          <a:p>
            <a:pPr>
              <a:buNone/>
            </a:pPr>
            <a:r>
              <a:rPr lang="en-US" altLang="en-US" i="1" dirty="0">
                <a:latin typeface="Times New Roman" charset="0"/>
              </a:rPr>
              <a:t>c</a:t>
            </a:r>
            <a:r>
              <a:rPr lang="en-US" altLang="en-US" dirty="0">
                <a:latin typeface="Times New Roman" charset="0"/>
              </a:rPr>
              <a:t> = </a:t>
            </a:r>
            <a:r>
              <a:rPr lang="en-US" altLang="en-US" i="1" dirty="0">
                <a:latin typeface="Times New Roman" charset="0"/>
              </a:rPr>
              <a:t>w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dirty="0">
                <a:latin typeface="Times New Roman" charset="0"/>
              </a:rPr>
              <a:t> –</a:t>
            </a:r>
            <a:r>
              <a:rPr lang="en-US" altLang="en-US" dirty="0">
                <a:latin typeface="Times New Roman" charset="0"/>
                <a:sym typeface="Symbol" charset="2"/>
              </a:rPr>
              <a:t> </a:t>
            </a:r>
            <a:r>
              <a:rPr lang="en-US" altLang="en-US" dirty="0">
                <a:sym typeface="Symbol" charset="2"/>
              </a:rPr>
              <a:t>random </a:t>
            </a:r>
            <a:r>
              <a:rPr lang="en-US" altLang="en-US" dirty="0" err="1">
                <a:sym typeface="Symbol" charset="2"/>
              </a:rPr>
              <a:t>codeword</a:t>
            </a:r>
            <a:endParaRPr lang="en-US" altLang="en-US" i="1" dirty="0"/>
          </a:p>
          <a:p>
            <a:pPr eaLnBrk="1" hangingPunct="1">
              <a:buFontTx/>
              <a:buNone/>
            </a:pPr>
            <a:endParaRPr lang="en-US" altLang="en-US" i="1" baseline="30000" dirty="0">
              <a:latin typeface="Times New Roman" charset="0"/>
            </a:endParaRPr>
          </a:p>
        </p:txBody>
      </p:sp>
      <p:sp>
        <p:nvSpPr>
          <p:cNvPr id="51" name="Rectangle 20"/>
          <p:cNvSpPr txBox="1">
            <a:spLocks noChangeArrowheads="1"/>
          </p:cNvSpPr>
          <p:nvPr/>
        </p:nvSpPr>
        <p:spPr bwMode="auto">
          <a:xfrm>
            <a:off x="476651" y="2799650"/>
            <a:ext cx="8834437" cy="824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i="1" kern="0" dirty="0" err="1">
                <a:latin typeface="Times New Roman" charset="0"/>
              </a:rPr>
              <a:t>H</a:t>
            </a:r>
            <a:r>
              <a:rPr lang="en-US" altLang="en-US" kern="0" baseline="-25000" dirty="0" err="1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>
                <a:latin typeface="Times New Roman" charset="0"/>
                <a:sym typeface="Symbol" charset="2"/>
              </a:rPr>
              <a:t>0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 | 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E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,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kern="0" dirty="0" smtClean="0">
                <a:sym typeface="Symbol" charset="2"/>
              </a:rPr>
              <a:t> ≥ 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 </a:t>
            </a:r>
            <a:r>
              <a:rPr lang="en-US" altLang="en-US" kern="0" dirty="0">
                <a:latin typeface="Times New Roman" charset="0"/>
                <a:sym typeface="Symbol" charset="2"/>
              </a:rPr>
              <a:t>,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C 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| E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 </a:t>
            </a:r>
            <a:r>
              <a:rPr lang="en-US" altLang="en-US" dirty="0" smtClean="0">
                <a:latin typeface="Times New Roman" charset="0"/>
              </a:rPr>
              <a:t>– 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max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 = </a:t>
            </a:r>
            <a:endParaRPr lang="en-US" altLang="en-US" kern="0" dirty="0">
              <a:sym typeface="Symbol" charset="2"/>
            </a:endParaRPr>
          </a:p>
        </p:txBody>
      </p:sp>
      <p:sp>
        <p:nvSpPr>
          <p:cNvPr id="52" name="Rectangle 20"/>
          <p:cNvSpPr txBox="1">
            <a:spLocks noChangeArrowheads="1"/>
          </p:cNvSpPr>
          <p:nvPr/>
        </p:nvSpPr>
        <p:spPr bwMode="auto">
          <a:xfrm>
            <a:off x="2999514" y="4329629"/>
            <a:ext cx="8834437" cy="824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kern="0" dirty="0" smtClean="0">
                <a:sym typeface="Symbol" charset="2"/>
              </a:rPr>
              <a:t>= 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 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| E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 + </a:t>
            </a:r>
            <a:r>
              <a:rPr lang="el-GR" altLang="en-US" i="1" kern="0" dirty="0" smtClean="0">
                <a:latin typeface="Times New Roman" charset="0"/>
                <a:sym typeface="Symbol" charset="2"/>
              </a:rPr>
              <a:t>μ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log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q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dirty="0" smtClean="0">
                <a:latin typeface="Times New Roman" charset="0"/>
              </a:rPr>
              <a:t>– </a:t>
            </a:r>
            <a:r>
              <a:rPr lang="en-US" altLang="en-US" i="1" kern="0" dirty="0" smtClean="0">
                <a:latin typeface="Times New Roman" charset="0"/>
              </a:rPr>
              <a:t>n </a:t>
            </a:r>
            <a:r>
              <a:rPr lang="en-US" altLang="en-US" kern="0" dirty="0" smtClean="0">
                <a:latin typeface="Times New Roman" charset="0"/>
              </a:rPr>
              <a:t>log </a:t>
            </a:r>
            <a:r>
              <a:rPr lang="en-US" altLang="en-US" i="1" kern="0" dirty="0" smtClean="0">
                <a:latin typeface="Times New Roman" charset="0"/>
              </a:rPr>
              <a:t>q</a:t>
            </a:r>
            <a:endParaRPr lang="en-US" altLang="en-US" kern="0" dirty="0">
              <a:sym typeface="Symbol" charset="2"/>
            </a:endParaRPr>
          </a:p>
        </p:txBody>
      </p:sp>
      <p:sp>
        <p:nvSpPr>
          <p:cNvPr id="53" name="Rectangle 20"/>
          <p:cNvSpPr txBox="1">
            <a:spLocks noChangeArrowheads="1"/>
          </p:cNvSpPr>
          <p:nvPr/>
        </p:nvSpPr>
        <p:spPr bwMode="auto">
          <a:xfrm>
            <a:off x="2999513" y="4943687"/>
            <a:ext cx="5252121" cy="824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kern="0" dirty="0" smtClean="0">
                <a:sym typeface="Symbol" charset="2"/>
              </a:rPr>
              <a:t>= 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 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| E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 </a:t>
            </a:r>
            <a:r>
              <a:rPr lang="en-US" altLang="en-US" dirty="0">
                <a:latin typeface="Times New Roman" charset="0"/>
              </a:rPr>
              <a:t>– </a:t>
            </a:r>
            <a:r>
              <a:rPr lang="en-US" altLang="en-US" kern="0" dirty="0" smtClean="0">
                <a:latin typeface="Times New Roman" charset="0"/>
              </a:rPr>
              <a:t>(</a:t>
            </a:r>
            <a:r>
              <a:rPr lang="en-US" altLang="en-US" i="1" kern="0" dirty="0" smtClean="0">
                <a:latin typeface="Times New Roman" charset="0"/>
              </a:rPr>
              <a:t>n</a:t>
            </a:r>
            <a:r>
              <a:rPr lang="en-US" altLang="en-US" dirty="0" smtClean="0">
                <a:latin typeface="Times New Roman" charset="0"/>
              </a:rPr>
              <a:t> –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 </a:t>
            </a:r>
            <a:r>
              <a:rPr lang="el-GR" altLang="en-US" i="1" kern="0" dirty="0" smtClean="0">
                <a:latin typeface="Times New Roman" charset="0"/>
                <a:sym typeface="Symbol" charset="2"/>
              </a:rPr>
              <a:t>μ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log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q</a:t>
            </a:r>
            <a:endParaRPr lang="en-US" altLang="en-US" kern="0" dirty="0">
              <a:sym typeface="Symbol" charset="2"/>
            </a:endParaRPr>
          </a:p>
        </p:txBody>
      </p:sp>
      <p:sp>
        <p:nvSpPr>
          <p:cNvPr id="54" name="Rectangle 20"/>
          <p:cNvSpPr txBox="1">
            <a:spLocks noChangeArrowheads="1"/>
          </p:cNvSpPr>
          <p:nvPr/>
        </p:nvSpPr>
        <p:spPr bwMode="auto">
          <a:xfrm>
            <a:off x="2999513" y="3564640"/>
            <a:ext cx="8834437" cy="824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kern="0" dirty="0" smtClean="0">
                <a:sym typeface="Symbol" charset="2"/>
              </a:rPr>
              <a:t>= </a:t>
            </a:r>
            <a:r>
              <a:rPr lang="en-US" altLang="en-US" i="1" kern="0" dirty="0" err="1">
                <a:latin typeface="Times New Roman" charset="0"/>
              </a:rPr>
              <a:t>H</a:t>
            </a:r>
            <a:r>
              <a:rPr lang="en-US" altLang="en-US" kern="0" baseline="-25000" dirty="0" err="1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>
                <a:latin typeface="Times New Roman" charset="0"/>
                <a:sym typeface="Symbol" charset="2"/>
              </a:rPr>
              <a:t>0 </a:t>
            </a:r>
            <a:r>
              <a:rPr lang="en-US" altLang="en-US" kern="0" dirty="0">
                <a:latin typeface="Times New Roman" charset="0"/>
                <a:sym typeface="Symbol" charset="2"/>
              </a:rPr>
              <a:t>, </a:t>
            </a:r>
            <a:r>
              <a:rPr lang="en-US" altLang="en-US" i="1" kern="0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| E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 </a:t>
            </a:r>
            <a:r>
              <a:rPr lang="en-US" altLang="en-US" dirty="0" smtClean="0">
                <a:latin typeface="Times New Roman" charset="0"/>
              </a:rPr>
              <a:t>– </a:t>
            </a:r>
            <a:r>
              <a:rPr lang="en-US" altLang="en-US" i="1" kern="0" dirty="0" smtClean="0">
                <a:latin typeface="Times New Roman" charset="0"/>
              </a:rPr>
              <a:t>n </a:t>
            </a:r>
            <a:r>
              <a:rPr lang="en-US" altLang="en-US" kern="0" dirty="0" smtClean="0">
                <a:latin typeface="Times New Roman" charset="0"/>
              </a:rPr>
              <a:t>log </a:t>
            </a:r>
            <a:r>
              <a:rPr lang="en-US" altLang="en-US" i="1" kern="0" dirty="0" smtClean="0">
                <a:latin typeface="Times New Roman" charset="0"/>
              </a:rPr>
              <a:t>q</a:t>
            </a:r>
            <a:endParaRPr lang="en-US" altLang="en-US" kern="0" dirty="0">
              <a:sym typeface="Symbol" charset="2"/>
            </a:endParaRPr>
          </a:p>
        </p:txBody>
      </p:sp>
      <p:grpSp>
        <p:nvGrpSpPr>
          <p:cNvPr id="55" name="Group 37"/>
          <p:cNvGrpSpPr>
            <a:grpSpLocks/>
          </p:cNvGrpSpPr>
          <p:nvPr/>
        </p:nvGrpSpPr>
        <p:grpSpPr bwMode="auto">
          <a:xfrm>
            <a:off x="5420330" y="5600314"/>
            <a:ext cx="2430463" cy="1187452"/>
            <a:chOff x="2526" y="3760"/>
            <a:chExt cx="1531" cy="748"/>
          </a:xfrm>
        </p:grpSpPr>
        <p:grpSp>
          <p:nvGrpSpPr>
            <p:cNvPr id="56" name="Group 35"/>
            <p:cNvGrpSpPr>
              <a:grpSpLocks/>
            </p:cNvGrpSpPr>
            <p:nvPr/>
          </p:nvGrpSpPr>
          <p:grpSpPr bwMode="auto">
            <a:xfrm>
              <a:off x="2526" y="4158"/>
              <a:ext cx="1531" cy="350"/>
              <a:chOff x="2191" y="4110"/>
              <a:chExt cx="1531" cy="350"/>
            </a:xfrm>
          </p:grpSpPr>
          <p:sp>
            <p:nvSpPr>
              <p:cNvPr id="58" name="Text Box 32"/>
              <p:cNvSpPr txBox="1">
                <a:spLocks noChangeArrowheads="1"/>
              </p:cNvSpPr>
              <p:nvPr/>
            </p:nvSpPr>
            <p:spPr bwMode="auto">
              <a:xfrm>
                <a:off x="2191" y="4110"/>
                <a:ext cx="153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ea typeface="ＭＳ Ｐゴシック" charset="0"/>
                  </a:rPr>
                  <a:t>entropy loss </a:t>
                </a:r>
                <a:r>
                  <a:rPr lang="en-US" sz="2800" i="1" dirty="0">
                    <a:latin typeface="Times New Roman" charset="0"/>
                    <a:ea typeface="ＭＳ Ｐゴシック" charset="0"/>
                  </a:rPr>
                  <a:t>l</a:t>
                </a:r>
                <a:r>
                  <a:rPr lang="en-US" sz="2800" dirty="0">
                    <a:ea typeface="ＭＳ Ｐゴシック" charset="0"/>
                  </a:rPr>
                  <a:t> </a:t>
                </a:r>
              </a:p>
            </p:txBody>
          </p:sp>
          <p:sp>
            <p:nvSpPr>
              <p:cNvPr id="59" name="Oval 33"/>
              <p:cNvSpPr>
                <a:spLocks noChangeArrowheads="1"/>
              </p:cNvSpPr>
              <p:nvPr/>
            </p:nvSpPr>
            <p:spPr bwMode="auto">
              <a:xfrm>
                <a:off x="2320" y="4112"/>
                <a:ext cx="1360" cy="3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57" name="Freeform 36"/>
            <p:cNvSpPr>
              <a:spLocks/>
            </p:cNvSpPr>
            <p:nvPr/>
          </p:nvSpPr>
          <p:spPr bwMode="auto">
            <a:xfrm rot="16413095">
              <a:off x="3234" y="3892"/>
              <a:ext cx="401" cy="138"/>
            </a:xfrm>
            <a:custGeom>
              <a:avLst/>
              <a:gdLst>
                <a:gd name="T0" fmla="*/ 0 w 401"/>
                <a:gd name="T1" fmla="*/ 0 h 138"/>
                <a:gd name="T2" fmla="*/ 209 w 401"/>
                <a:gd name="T3" fmla="*/ 134 h 138"/>
                <a:gd name="T4" fmla="*/ 209 w 401"/>
                <a:gd name="T5" fmla="*/ 25 h 138"/>
                <a:gd name="T6" fmla="*/ 401 w 401"/>
                <a:gd name="T7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138">
                  <a:moveTo>
                    <a:pt x="0" y="0"/>
                  </a:moveTo>
                  <a:cubicBezTo>
                    <a:pt x="87" y="65"/>
                    <a:pt x="174" y="130"/>
                    <a:pt x="209" y="134"/>
                  </a:cubicBezTo>
                  <a:cubicBezTo>
                    <a:pt x="244" y="138"/>
                    <a:pt x="177" y="35"/>
                    <a:pt x="209" y="25"/>
                  </a:cubicBezTo>
                  <a:cubicBezTo>
                    <a:pt x="241" y="15"/>
                    <a:pt x="321" y="45"/>
                    <a:pt x="401" y="7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6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build="p"/>
      <p:bldP spid="51" grpId="0" build="p"/>
      <p:bldP spid="52" grpId="0" build="p"/>
      <p:bldP spid="53" grpId="0" build="p"/>
      <p:bldP spid="5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optimization for linear codes</a:t>
            </a:r>
          </a:p>
        </p:txBody>
      </p:sp>
      <p:sp>
        <p:nvSpPr>
          <p:cNvPr id="104859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57163" y="719138"/>
            <a:ext cx="8834437" cy="12418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Times New Roman" charset="0"/>
              </a:rPr>
              <a:t>(</a:t>
            </a:r>
            <a:r>
              <a:rPr lang="en-US" altLang="en-US" i="1" dirty="0">
                <a:latin typeface="Times New Roman" charset="0"/>
              </a:rPr>
              <a:t>n</a:t>
            </a:r>
            <a:r>
              <a:rPr lang="en-US" altLang="en-US" dirty="0">
                <a:latin typeface="Times New Roman" charset="0"/>
              </a:rPr>
              <a:t>, </a:t>
            </a:r>
            <a:r>
              <a:rPr lang="en-US" altLang="en-US" i="1" dirty="0" err="1">
                <a:latin typeface="Times New Roman" charset="0"/>
              </a:rPr>
              <a:t>μ</a:t>
            </a:r>
            <a:r>
              <a:rPr lang="en-US" altLang="en-US" dirty="0">
                <a:latin typeface="Times New Roman" charset="0"/>
              </a:rPr>
              <a:t>,</a:t>
            </a:r>
            <a:r>
              <a:rPr lang="en-US" altLang="en-US" i="1" dirty="0">
                <a:latin typeface="Times New Roman" charset="0"/>
              </a:rPr>
              <a:t> </a:t>
            </a:r>
            <a:r>
              <a:rPr lang="en-US" altLang="en-US" i="1" dirty="0" err="1">
                <a:latin typeface="Times New Roman" charset="0"/>
              </a:rPr>
              <a:t>δ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i="1" baseline="-25000" dirty="0">
                <a:latin typeface="Times New Roman" charset="0"/>
              </a:rPr>
              <a:t>q</a:t>
            </a:r>
            <a:r>
              <a:rPr lang="en-US" altLang="en-US" i="1" dirty="0">
                <a:latin typeface="Times New Roman" charset="0"/>
              </a:rPr>
              <a:t> </a:t>
            </a:r>
            <a:r>
              <a:rPr lang="en-US" altLang="en-US" dirty="0"/>
              <a:t>code </a:t>
            </a:r>
            <a:r>
              <a:rPr lang="en-US" altLang="en-US" dirty="0">
                <a:latin typeface="Times New Roman" charset="0"/>
              </a:rPr>
              <a:t>GF(</a:t>
            </a:r>
            <a:r>
              <a:rPr lang="en-US" altLang="en-US" i="1" dirty="0">
                <a:latin typeface="Times New Roman" charset="0"/>
              </a:rPr>
              <a:t>q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i="1" baseline="30000" dirty="0" err="1">
                <a:latin typeface="Times New Roman" charset="0"/>
              </a:rPr>
              <a:t>μ</a:t>
            </a:r>
            <a:r>
              <a:rPr lang="en-US" altLang="en-US" i="1" baseline="30000" dirty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  <a:sym typeface="Symbol" charset="2"/>
              </a:rPr>
              <a:t>→ </a:t>
            </a:r>
            <a:r>
              <a:rPr lang="en-US" altLang="en-US" dirty="0" smtClean="0">
                <a:latin typeface="Times New Roman" charset="0"/>
              </a:rPr>
              <a:t>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</a:t>
            </a:r>
          </a:p>
          <a:p>
            <a:pPr>
              <a:buNone/>
            </a:pPr>
            <a:r>
              <a:rPr lang="en-US" altLang="en-US" i="1" dirty="0">
                <a:latin typeface="Times New Roman" charset="0"/>
              </a:rPr>
              <a:t>c</a:t>
            </a:r>
            <a:r>
              <a:rPr lang="en-US" altLang="en-US" dirty="0">
                <a:latin typeface="Times New Roman" charset="0"/>
              </a:rPr>
              <a:t> = </a:t>
            </a:r>
            <a:r>
              <a:rPr lang="en-US" altLang="en-US" i="1" dirty="0">
                <a:latin typeface="Times New Roman" charset="0"/>
              </a:rPr>
              <a:t>w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dirty="0">
                <a:latin typeface="Times New Roman" charset="0"/>
              </a:rPr>
              <a:t> –</a:t>
            </a:r>
            <a:r>
              <a:rPr lang="en-US" altLang="en-US" dirty="0">
                <a:latin typeface="Times New Roman" charset="0"/>
                <a:sym typeface="Symbol" charset="2"/>
              </a:rPr>
              <a:t> </a:t>
            </a:r>
            <a:r>
              <a:rPr lang="en-US" altLang="en-US" dirty="0">
                <a:sym typeface="Symbol" charset="2"/>
              </a:rPr>
              <a:t>random </a:t>
            </a:r>
            <a:r>
              <a:rPr lang="en-US" altLang="en-US" dirty="0" err="1">
                <a:sym typeface="Symbol" charset="2"/>
              </a:rPr>
              <a:t>codeword</a:t>
            </a:r>
            <a:endParaRPr lang="en-US" altLang="en-US" i="1" dirty="0"/>
          </a:p>
          <a:p>
            <a:pPr eaLnBrk="1" hangingPunct="1">
              <a:buFontTx/>
              <a:buNone/>
            </a:pPr>
            <a:endParaRPr lang="en-US" altLang="en-US" i="1" baseline="30000" dirty="0">
              <a:latin typeface="Times New Roman" charset="0"/>
            </a:endParaRPr>
          </a:p>
        </p:txBody>
      </p:sp>
      <p:sp>
        <p:nvSpPr>
          <p:cNvPr id="13" name="Rectangle 20"/>
          <p:cNvSpPr txBox="1">
            <a:spLocks noChangeArrowheads="1"/>
          </p:cNvSpPr>
          <p:nvPr/>
        </p:nvSpPr>
        <p:spPr bwMode="auto">
          <a:xfrm>
            <a:off x="50388" y="1865348"/>
            <a:ext cx="904798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Suppose the </a:t>
            </a:r>
            <a:r>
              <a:rPr lang="en-US" altLang="en-US" kern="0" dirty="0" err="1" smtClean="0">
                <a:sym typeface="Symbol" charset="2"/>
              </a:rPr>
              <a:t>codewords</a:t>
            </a:r>
            <a:r>
              <a:rPr lang="en-US" altLang="en-US" kern="0" dirty="0" smtClean="0">
                <a:sym typeface="Symbol" charset="2"/>
              </a:rPr>
              <a:t> form a linear subspace of </a:t>
            </a:r>
            <a:r>
              <a:rPr lang="en-US" altLang="en-US" dirty="0" smtClean="0">
                <a:latin typeface="Times New Roman" charset="0"/>
              </a:rPr>
              <a:t>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</a:t>
            </a:r>
            <a:r>
              <a:rPr lang="en-US" altLang="en-US" kern="0" dirty="0" smtClean="0">
                <a:sym typeface="Symbol" charset="2"/>
              </a:rPr>
              <a:t> </a:t>
            </a:r>
            <a:endParaRPr lang="en-US" altLang="en-US" i="1" kern="0" dirty="0" smtClean="0"/>
          </a:p>
          <a:p>
            <a:pPr>
              <a:buFontTx/>
              <a:buNone/>
            </a:pPr>
            <a:endParaRPr lang="en-US" altLang="en-US" i="1" kern="0" baseline="30000" dirty="0">
              <a:latin typeface="Times New Roman" charset="0"/>
            </a:endParaRPr>
          </a:p>
        </p:txBody>
      </p:sp>
      <p:sp>
        <p:nvSpPr>
          <p:cNvPr id="14" name="Rectangle 20"/>
          <p:cNvSpPr txBox="1">
            <a:spLocks noChangeArrowheads="1"/>
          </p:cNvSpPr>
          <p:nvPr/>
        </p:nvSpPr>
        <p:spPr bwMode="auto">
          <a:xfrm>
            <a:off x="50387" y="2441723"/>
            <a:ext cx="904798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Then there is a linear map </a:t>
            </a:r>
            <a:br>
              <a:rPr lang="en-US" altLang="en-US" kern="0" dirty="0" smtClean="0">
                <a:sym typeface="Symbol" charset="2"/>
              </a:rPr>
            </a:br>
            <a:r>
              <a:rPr lang="en-US" altLang="en-US" i="1" dirty="0" smtClean="0">
                <a:latin typeface="Times New Roman" charset="0"/>
              </a:rPr>
              <a:t>H</a:t>
            </a:r>
            <a:r>
              <a:rPr lang="en-US" altLang="en-US" dirty="0" smtClean="0">
                <a:latin typeface="Times New Roman" charset="0"/>
              </a:rPr>
              <a:t>: 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 </a:t>
            </a:r>
            <a:r>
              <a:rPr lang="en-US" altLang="en-US" dirty="0">
                <a:latin typeface="Times New Roman" charset="0"/>
                <a:sym typeface="Symbol" charset="2"/>
              </a:rPr>
              <a:t>→ </a:t>
            </a:r>
            <a:r>
              <a:rPr lang="en-US" altLang="en-US" dirty="0" smtClean="0">
                <a:latin typeface="Times New Roman" charset="0"/>
              </a:rPr>
              <a:t>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</a:t>
            </a:r>
            <a:r>
              <a:rPr lang="mr-IN" altLang="en-US" i="1" baseline="30000" dirty="0">
                <a:latin typeface="Times New Roman" charset="0"/>
              </a:rPr>
              <a:t> – </a:t>
            </a:r>
            <a:r>
              <a:rPr lang="en-US" altLang="en-US" i="1" baseline="30000" dirty="0" err="1" smtClean="0">
                <a:latin typeface="Times New Roman" charset="0"/>
              </a:rPr>
              <a:t>μ</a:t>
            </a:r>
            <a:r>
              <a:rPr lang="en-US" altLang="en-US" kern="0" dirty="0" smtClean="0">
                <a:sym typeface="Symbol" charset="2"/>
              </a:rPr>
              <a:t> such that </a:t>
            </a:r>
            <a:r>
              <a:rPr lang="en-US" altLang="en-US" kern="0" dirty="0" err="1" smtClean="0">
                <a:sym typeface="Symbol" charset="2"/>
              </a:rPr>
              <a:t>codewords</a:t>
            </a:r>
            <a:r>
              <a:rPr lang="en-US" altLang="en-US" kern="0" dirty="0" smtClean="0">
                <a:sym typeface="Symbol" charset="2"/>
              </a:rPr>
              <a:t> =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Ker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endParaRPr lang="en-US" altLang="en-US" i="1" baseline="30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Rectangle 20"/>
          <p:cNvSpPr txBox="1">
            <a:spLocks noChangeArrowheads="1"/>
          </p:cNvSpPr>
          <p:nvPr/>
        </p:nvSpPr>
        <p:spPr bwMode="auto">
          <a:xfrm>
            <a:off x="83437" y="3541572"/>
            <a:ext cx="8752091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c </a:t>
            </a:r>
            <a:r>
              <a:rPr lang="en-US" altLang="en-US" dirty="0">
                <a:latin typeface="Times New Roman" charset="0"/>
              </a:rPr>
              <a:t>= </a:t>
            </a:r>
            <a:r>
              <a:rPr lang="en-US" altLang="en-US" kern="0" dirty="0" smtClean="0">
                <a:sym typeface="Symbol" charset="2"/>
              </a:rPr>
              <a:t>uniform choice from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{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</a:rPr>
              <a:t>–</a:t>
            </a:r>
            <a:r>
              <a:rPr lang="en-US" altLang="en-US" dirty="0">
                <a:latin typeface="Times New Roman" charset="0"/>
                <a:sym typeface="Symbol" charset="2"/>
              </a:rPr>
              <a:t> </a:t>
            </a:r>
            <a:r>
              <a:rPr lang="en-US" altLang="en-US" kern="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Ker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}</a:t>
            </a:r>
            <a:endParaRPr lang="en-US" altLang="en-US" dirty="0"/>
          </a:p>
        </p:txBody>
      </p:sp>
      <p:sp>
        <p:nvSpPr>
          <p:cNvPr id="16" name="Rectangle 20"/>
          <p:cNvSpPr txBox="1">
            <a:spLocks noChangeArrowheads="1"/>
          </p:cNvSpPr>
          <p:nvPr/>
        </p:nvSpPr>
        <p:spPr bwMode="auto">
          <a:xfrm>
            <a:off x="-50601" y="4090581"/>
            <a:ext cx="935985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 Observe that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{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</a:rPr>
              <a:t>–</a:t>
            </a:r>
            <a:r>
              <a:rPr lang="en-US" altLang="en-US" dirty="0">
                <a:latin typeface="Times New Roman" charset="0"/>
                <a:sym typeface="Symbol" charset="2"/>
              </a:rPr>
              <a:t> </a:t>
            </a:r>
            <a:r>
              <a:rPr lang="en-US" altLang="en-US" kern="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Ker </a:t>
            </a:r>
            <a:r>
              <a:rPr lang="en-US" altLang="en-US" i="1" kern="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} ={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x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: </a:t>
            </a:r>
            <a:r>
              <a:rPr lang="en-US" altLang="en-US" i="1" kern="0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Hx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=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}</a:t>
            </a:r>
            <a:endParaRPr lang="en-US" altLang="en-US" dirty="0"/>
          </a:p>
        </p:txBody>
      </p:sp>
      <p:sp>
        <p:nvSpPr>
          <p:cNvPr id="17" name="Rectangle 20"/>
          <p:cNvSpPr txBox="1">
            <a:spLocks noChangeArrowheads="1"/>
          </p:cNvSpPr>
          <p:nvPr/>
        </p:nvSpPr>
        <p:spPr bwMode="auto">
          <a:xfrm>
            <a:off x="1282440" y="4586083"/>
            <a:ext cx="935985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  (</a:t>
            </a:r>
            <a:r>
              <a:rPr lang="en-US" altLang="en-US" kern="0" dirty="0" err="1" smtClean="0">
                <a:ea typeface="Times New Roman" charset="0"/>
                <a:cs typeface="Times New Roman" charset="0"/>
                <a:sym typeface="Symbol" charset="2"/>
              </a:rPr>
              <a:t>l.h.s</a:t>
            </a:r>
            <a:r>
              <a:rPr lang="en-US" altLang="en-US" kern="0" dirty="0" smtClean="0">
                <a:ea typeface="Times New Roman" charset="0"/>
                <a:cs typeface="Times New Roman" charset="0"/>
                <a:sym typeface="Symbol" charset="2"/>
              </a:rPr>
              <a:t>.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⊆ </a:t>
            </a:r>
            <a:r>
              <a:rPr lang="en-US" altLang="en-US" kern="0" dirty="0" err="1" smtClean="0">
                <a:ea typeface="Times New Roman" charset="0"/>
                <a:cs typeface="Times New Roman" charset="0"/>
                <a:sym typeface="Symbol" charset="2"/>
              </a:rPr>
              <a:t>r.h.s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. </a:t>
            </a:r>
            <a:r>
              <a:rPr lang="en-US" altLang="en-US" kern="0" dirty="0" smtClean="0">
                <a:sym typeface="Symbol" charset="2"/>
              </a:rPr>
              <a:t>by multiplication by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r>
              <a:rPr lang="en-US" altLang="en-US" kern="0" dirty="0" smtClean="0">
                <a:ea typeface="Times New Roman" charset="0"/>
                <a:cs typeface="Times New Roman" charset="0"/>
                <a:sym typeface="Symbol" charset="2"/>
              </a:rPr>
              <a:t>)</a:t>
            </a:r>
            <a:endParaRPr lang="en-US" altLang="en-US" kern="0" baseline="30000" dirty="0">
              <a:ea typeface="Times New Roman" charset="0"/>
              <a:cs typeface="Times New Roman" charset="0"/>
            </a:endParaRPr>
          </a:p>
        </p:txBody>
      </p:sp>
      <p:sp>
        <p:nvSpPr>
          <p:cNvPr id="18" name="Rectangle 20"/>
          <p:cNvSpPr txBox="1">
            <a:spLocks noChangeArrowheads="1"/>
          </p:cNvSpPr>
          <p:nvPr/>
        </p:nvSpPr>
        <p:spPr bwMode="auto">
          <a:xfrm>
            <a:off x="1282439" y="5073005"/>
            <a:ext cx="935985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  (</a:t>
            </a:r>
            <a:r>
              <a:rPr lang="en-US" altLang="en-US" kern="0" dirty="0" err="1" smtClean="0">
                <a:ea typeface="Times New Roman" charset="0"/>
                <a:cs typeface="Times New Roman" charset="0"/>
                <a:sym typeface="Symbol" charset="2"/>
              </a:rPr>
              <a:t>l.h.s</a:t>
            </a:r>
            <a:r>
              <a:rPr lang="en-US" altLang="en-US" kern="0" dirty="0" smtClean="0">
                <a:ea typeface="Times New Roman" charset="0"/>
                <a:cs typeface="Times New Roman" charset="0"/>
                <a:sym typeface="Symbol" charset="2"/>
              </a:rPr>
              <a:t>.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⊇ </a:t>
            </a:r>
            <a:r>
              <a:rPr lang="en-US" altLang="en-US" kern="0" dirty="0" err="1" smtClean="0">
                <a:ea typeface="Times New Roman" charset="0"/>
                <a:cs typeface="Times New Roman" charset="0"/>
                <a:sym typeface="Symbol" charset="2"/>
              </a:rPr>
              <a:t>r.h.s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. </a:t>
            </a:r>
            <a:r>
              <a:rPr lang="en-US" altLang="en-US" kern="0" dirty="0" smtClean="0">
                <a:sym typeface="Symbol" charset="2"/>
              </a:rPr>
              <a:t>because </a:t>
            </a:r>
            <a:r>
              <a:rPr lang="en-US" altLang="en-US" i="1" dirty="0" smtClean="0">
                <a:latin typeface="Times New Roman" charset="0"/>
              </a:rPr>
              <a:t>x</a:t>
            </a:r>
            <a:r>
              <a:rPr lang="en-US" altLang="en-US" baseline="-25000" dirty="0" smtClean="0">
                <a:latin typeface="Times New Roman" charset="0"/>
              </a:rPr>
              <a:t>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= 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dirty="0">
                <a:latin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</a:rPr>
              <a:t>– (</a:t>
            </a:r>
            <a:r>
              <a:rPr lang="en-US" altLang="en-US" i="1" dirty="0">
                <a:latin typeface="Times New Roman" charset="0"/>
              </a:rPr>
              <a:t>w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dirty="0">
                <a:latin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</a:rPr>
              <a:t>– </a:t>
            </a:r>
            <a:r>
              <a:rPr lang="en-US" altLang="en-US" i="1" dirty="0" smtClean="0">
                <a:latin typeface="Times New Roman" charset="0"/>
              </a:rPr>
              <a:t>x</a:t>
            </a:r>
            <a:r>
              <a:rPr lang="en-US" altLang="en-US" dirty="0" smtClean="0">
                <a:latin typeface="Times New Roman" charset="0"/>
              </a:rPr>
              <a:t>) </a:t>
            </a:r>
            <a:r>
              <a:rPr lang="en-US" altLang="en-US" kern="0" dirty="0" smtClean="0">
                <a:ea typeface="Times New Roman" charset="0"/>
                <a:cs typeface="Times New Roman" charset="0"/>
                <a:sym typeface="Symbol" charset="2"/>
              </a:rPr>
              <a:t>)</a:t>
            </a:r>
            <a:endParaRPr lang="en-US" altLang="en-US" kern="0" baseline="30000" dirty="0">
              <a:ea typeface="Times New Roman" charset="0"/>
              <a:cs typeface="Times New Roman" charset="0"/>
            </a:endParaRPr>
          </a:p>
        </p:txBody>
      </p:sp>
      <p:sp>
        <p:nvSpPr>
          <p:cNvPr id="19" name="Rectangle 20"/>
          <p:cNvSpPr txBox="1">
            <a:spLocks noChangeArrowheads="1"/>
          </p:cNvSpPr>
          <p:nvPr/>
        </p:nvSpPr>
        <p:spPr bwMode="auto">
          <a:xfrm>
            <a:off x="4088848" y="2454090"/>
            <a:ext cx="4548376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smtClean="0">
                <a:sym typeface="Symbol" charset="2"/>
              </a:rPr>
              <a:t>(</a:t>
            </a:r>
            <a:r>
              <a:rPr lang="en-US" altLang="en-US" kern="0" dirty="0">
                <a:sym typeface="Symbol" charset="2"/>
              </a:rPr>
              <a:t>called “parity check </a:t>
            </a:r>
            <a:r>
              <a:rPr lang="en-US" altLang="en-US" kern="0">
                <a:sym typeface="Symbol" charset="2"/>
              </a:rPr>
              <a:t>matrix</a:t>
            </a:r>
            <a:r>
              <a:rPr lang="en-US" altLang="en-US" kern="0" smtClean="0">
                <a:sym typeface="Symbol" charset="2"/>
              </a:rPr>
              <a:t>”)</a:t>
            </a:r>
            <a:endParaRPr lang="en-US" altLang="en-US" i="1" baseline="30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build="p"/>
      <p:bldP spid="15" grpId="0" build="p"/>
      <p:bldP spid="16" grpId="0" uiExpand="1" build="p"/>
      <p:bldP spid="17" grpId="0" build="p"/>
      <p:bldP spid="18" grpId="0" build="p"/>
      <p:bldP spid="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optimization for linear codes</a:t>
            </a:r>
          </a:p>
        </p:txBody>
      </p:sp>
      <p:sp>
        <p:nvSpPr>
          <p:cNvPr id="104859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57163" y="719138"/>
            <a:ext cx="8834437" cy="12418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Times New Roman" charset="0"/>
              </a:rPr>
              <a:t>(</a:t>
            </a:r>
            <a:r>
              <a:rPr lang="en-US" altLang="en-US" i="1" dirty="0">
                <a:latin typeface="Times New Roman" charset="0"/>
              </a:rPr>
              <a:t>n</a:t>
            </a:r>
            <a:r>
              <a:rPr lang="en-US" altLang="en-US" dirty="0">
                <a:latin typeface="Times New Roman" charset="0"/>
              </a:rPr>
              <a:t>, </a:t>
            </a:r>
            <a:r>
              <a:rPr lang="en-US" altLang="en-US" i="1" dirty="0" err="1">
                <a:latin typeface="Times New Roman" charset="0"/>
              </a:rPr>
              <a:t>μ</a:t>
            </a:r>
            <a:r>
              <a:rPr lang="en-US" altLang="en-US" dirty="0">
                <a:latin typeface="Times New Roman" charset="0"/>
              </a:rPr>
              <a:t>,</a:t>
            </a:r>
            <a:r>
              <a:rPr lang="en-US" altLang="en-US" i="1" dirty="0">
                <a:latin typeface="Times New Roman" charset="0"/>
              </a:rPr>
              <a:t> </a:t>
            </a:r>
            <a:r>
              <a:rPr lang="en-US" altLang="en-US" i="1" dirty="0" err="1">
                <a:latin typeface="Times New Roman" charset="0"/>
              </a:rPr>
              <a:t>δ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i="1" baseline="-25000" dirty="0">
                <a:latin typeface="Times New Roman" charset="0"/>
              </a:rPr>
              <a:t>q</a:t>
            </a:r>
            <a:r>
              <a:rPr lang="en-US" altLang="en-US" i="1" dirty="0">
                <a:latin typeface="Times New Roman" charset="0"/>
              </a:rPr>
              <a:t> </a:t>
            </a:r>
            <a:r>
              <a:rPr lang="en-US" altLang="en-US" dirty="0"/>
              <a:t>code </a:t>
            </a:r>
            <a:r>
              <a:rPr lang="en-US" altLang="en-US" dirty="0">
                <a:latin typeface="Times New Roman" charset="0"/>
              </a:rPr>
              <a:t>GF(</a:t>
            </a:r>
            <a:r>
              <a:rPr lang="en-US" altLang="en-US" i="1" dirty="0">
                <a:latin typeface="Times New Roman" charset="0"/>
              </a:rPr>
              <a:t>q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i="1" baseline="30000" dirty="0" err="1">
                <a:latin typeface="Times New Roman" charset="0"/>
              </a:rPr>
              <a:t>μ</a:t>
            </a:r>
            <a:r>
              <a:rPr lang="en-US" altLang="en-US" i="1" baseline="30000" dirty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  <a:sym typeface="Symbol" charset="2"/>
              </a:rPr>
              <a:t>→ </a:t>
            </a:r>
            <a:r>
              <a:rPr lang="en-US" altLang="en-US" dirty="0" smtClean="0">
                <a:latin typeface="Times New Roman" charset="0"/>
              </a:rPr>
              <a:t>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</a:t>
            </a:r>
          </a:p>
          <a:p>
            <a:pPr>
              <a:buNone/>
            </a:pPr>
            <a:r>
              <a:rPr lang="en-US" altLang="en-US" i="1" dirty="0">
                <a:latin typeface="Times New Roman" charset="0"/>
              </a:rPr>
              <a:t>c</a:t>
            </a:r>
            <a:r>
              <a:rPr lang="en-US" altLang="en-US" dirty="0">
                <a:latin typeface="Times New Roman" charset="0"/>
              </a:rPr>
              <a:t> = </a:t>
            </a:r>
            <a:r>
              <a:rPr lang="en-US" altLang="en-US" i="1" dirty="0">
                <a:latin typeface="Times New Roman" charset="0"/>
              </a:rPr>
              <a:t>w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dirty="0">
                <a:latin typeface="Times New Roman" charset="0"/>
              </a:rPr>
              <a:t> –</a:t>
            </a:r>
            <a:r>
              <a:rPr lang="en-US" altLang="en-US" dirty="0">
                <a:latin typeface="Times New Roman" charset="0"/>
                <a:sym typeface="Symbol" charset="2"/>
              </a:rPr>
              <a:t> </a:t>
            </a:r>
            <a:r>
              <a:rPr lang="en-US" altLang="en-US" dirty="0">
                <a:sym typeface="Symbol" charset="2"/>
              </a:rPr>
              <a:t>random </a:t>
            </a:r>
            <a:r>
              <a:rPr lang="en-US" altLang="en-US" dirty="0" err="1">
                <a:sym typeface="Symbol" charset="2"/>
              </a:rPr>
              <a:t>codeword</a:t>
            </a:r>
            <a:endParaRPr lang="en-US" altLang="en-US" i="1" dirty="0"/>
          </a:p>
          <a:p>
            <a:pPr eaLnBrk="1" hangingPunct="1">
              <a:buFontTx/>
              <a:buNone/>
            </a:pPr>
            <a:endParaRPr lang="en-US" altLang="en-US" i="1" baseline="30000" dirty="0">
              <a:latin typeface="Times New Roman" charset="0"/>
            </a:endParaRPr>
          </a:p>
        </p:txBody>
      </p:sp>
      <p:sp>
        <p:nvSpPr>
          <p:cNvPr id="13" name="Rectangle 20"/>
          <p:cNvSpPr txBox="1">
            <a:spLocks noChangeArrowheads="1"/>
          </p:cNvSpPr>
          <p:nvPr/>
        </p:nvSpPr>
        <p:spPr bwMode="auto">
          <a:xfrm>
            <a:off x="50388" y="1865348"/>
            <a:ext cx="904798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Suppose the </a:t>
            </a:r>
            <a:r>
              <a:rPr lang="en-US" altLang="en-US" kern="0" dirty="0" err="1" smtClean="0">
                <a:sym typeface="Symbol" charset="2"/>
              </a:rPr>
              <a:t>codewords</a:t>
            </a:r>
            <a:r>
              <a:rPr lang="en-US" altLang="en-US" kern="0" dirty="0" smtClean="0">
                <a:sym typeface="Symbol" charset="2"/>
              </a:rPr>
              <a:t> form a linear subspace of </a:t>
            </a:r>
            <a:r>
              <a:rPr lang="en-US" altLang="en-US" dirty="0">
                <a:latin typeface="Times New Roman" charset="0"/>
              </a:rPr>
              <a:t>GF(</a:t>
            </a:r>
            <a:r>
              <a:rPr lang="en-US" altLang="en-US" i="1" dirty="0">
                <a:latin typeface="Times New Roman" charset="0"/>
              </a:rPr>
              <a:t>q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i="1" baseline="30000" dirty="0">
                <a:latin typeface="Times New Roman" charset="0"/>
              </a:rPr>
              <a:t>n</a:t>
            </a:r>
          </a:p>
          <a:p>
            <a:pPr>
              <a:buFontTx/>
              <a:buNone/>
            </a:pPr>
            <a:r>
              <a:rPr lang="en-US" altLang="en-US" kern="0" dirty="0" smtClean="0">
                <a:sym typeface="Symbol" charset="2"/>
              </a:rPr>
              <a:t> </a:t>
            </a:r>
            <a:endParaRPr lang="en-US" altLang="en-US" i="1" kern="0" dirty="0" smtClean="0"/>
          </a:p>
          <a:p>
            <a:pPr>
              <a:buFontTx/>
              <a:buNone/>
            </a:pPr>
            <a:endParaRPr lang="en-US" altLang="en-US" i="1" kern="0" baseline="30000" dirty="0">
              <a:latin typeface="Times New Roman" charset="0"/>
            </a:endParaRPr>
          </a:p>
        </p:txBody>
      </p:sp>
      <p:sp>
        <p:nvSpPr>
          <p:cNvPr id="14" name="Rectangle 20"/>
          <p:cNvSpPr txBox="1">
            <a:spLocks noChangeArrowheads="1"/>
          </p:cNvSpPr>
          <p:nvPr/>
        </p:nvSpPr>
        <p:spPr bwMode="auto">
          <a:xfrm>
            <a:off x="50387" y="2441723"/>
            <a:ext cx="936903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Then there is a linear map</a:t>
            </a:r>
            <a:br>
              <a:rPr lang="en-US" altLang="en-US" kern="0" dirty="0" smtClean="0">
                <a:sym typeface="Symbol" charset="2"/>
              </a:rPr>
            </a:br>
            <a:r>
              <a:rPr lang="en-US" altLang="en-US" i="1" dirty="0" smtClean="0">
                <a:latin typeface="Times New Roman" charset="0"/>
              </a:rPr>
              <a:t>H</a:t>
            </a:r>
            <a:r>
              <a:rPr lang="en-US" altLang="en-US" dirty="0" smtClean="0">
                <a:latin typeface="Times New Roman" charset="0"/>
              </a:rPr>
              <a:t>: 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 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→ </a:t>
            </a:r>
            <a:r>
              <a:rPr lang="en-US" altLang="en-US" dirty="0" smtClean="0">
                <a:latin typeface="Times New Roman" charset="0"/>
              </a:rPr>
              <a:t>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</a:t>
            </a:r>
            <a:r>
              <a:rPr lang="mr-IN" altLang="en-US" i="1" baseline="30000" dirty="0" smtClean="0">
                <a:latin typeface="Times New Roman" charset="0"/>
              </a:rPr>
              <a:t> – </a:t>
            </a:r>
            <a:r>
              <a:rPr lang="en-US" altLang="en-US" i="1" baseline="30000" dirty="0" err="1" smtClean="0">
                <a:latin typeface="Times New Roman" charset="0"/>
              </a:rPr>
              <a:t>μ</a:t>
            </a:r>
            <a:r>
              <a:rPr lang="en-US" altLang="en-US" kern="0" dirty="0" smtClean="0">
                <a:sym typeface="Symbol" charset="2"/>
              </a:rPr>
              <a:t> such that </a:t>
            </a:r>
            <a:r>
              <a:rPr lang="en-US" altLang="en-US" kern="0" dirty="0" err="1" smtClean="0">
                <a:sym typeface="Symbol" charset="2"/>
              </a:rPr>
              <a:t>codewords</a:t>
            </a:r>
            <a:r>
              <a:rPr lang="en-US" altLang="en-US" kern="0" dirty="0" smtClean="0">
                <a:sym typeface="Symbol" charset="2"/>
              </a:rPr>
              <a:t> =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Ker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endParaRPr lang="en-US" altLang="en-US" i="1" kern="0" dirty="0" smtClean="0"/>
          </a:p>
        </p:txBody>
      </p:sp>
      <p:sp>
        <p:nvSpPr>
          <p:cNvPr id="15" name="Rectangle 20"/>
          <p:cNvSpPr txBox="1">
            <a:spLocks noChangeArrowheads="1"/>
          </p:cNvSpPr>
          <p:nvPr/>
        </p:nvSpPr>
        <p:spPr bwMode="auto">
          <a:xfrm>
            <a:off x="83437" y="3541572"/>
            <a:ext cx="8752091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c </a:t>
            </a:r>
            <a:r>
              <a:rPr lang="en-US" altLang="en-US" dirty="0" smtClean="0">
                <a:latin typeface="Times New Roman" charset="0"/>
              </a:rPr>
              <a:t>= </a:t>
            </a:r>
            <a:r>
              <a:rPr lang="en-US" altLang="en-US" kern="0" dirty="0" smtClean="0">
                <a:sym typeface="Symbol" charset="2"/>
              </a:rPr>
              <a:t>uniform choice from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{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</a:rPr>
              <a:t>–</a:t>
            </a:r>
            <a:r>
              <a:rPr lang="en-US" altLang="en-US" dirty="0">
                <a:latin typeface="Times New Roman" charset="0"/>
                <a:sym typeface="Symbol" charset="2"/>
              </a:rPr>
              <a:t> </a:t>
            </a:r>
            <a:r>
              <a:rPr lang="en-US" altLang="en-US" kern="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Ker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}</a:t>
            </a:r>
            <a:endParaRPr lang="en-US" altLang="en-US" dirty="0"/>
          </a:p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 </a:t>
            </a:r>
          </a:p>
          <a:p>
            <a:pPr>
              <a:buFontTx/>
              <a:buNone/>
            </a:pPr>
            <a:endParaRPr lang="en-US" altLang="en-US" i="1" kern="0" baseline="30000" dirty="0">
              <a:latin typeface="Times New Roman" charset="0"/>
            </a:endParaRPr>
          </a:p>
        </p:txBody>
      </p:sp>
      <p:sp>
        <p:nvSpPr>
          <p:cNvPr id="16" name="Rectangle 20"/>
          <p:cNvSpPr txBox="1">
            <a:spLocks noChangeArrowheads="1"/>
          </p:cNvSpPr>
          <p:nvPr/>
        </p:nvSpPr>
        <p:spPr bwMode="auto">
          <a:xfrm>
            <a:off x="-50601" y="4090581"/>
            <a:ext cx="935985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 Observe that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{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</a:rPr>
              <a:t>–</a:t>
            </a:r>
            <a:r>
              <a:rPr lang="en-US" altLang="en-US" dirty="0">
                <a:latin typeface="Times New Roman" charset="0"/>
                <a:sym typeface="Symbol" charset="2"/>
              </a:rPr>
              <a:t> </a:t>
            </a:r>
            <a:r>
              <a:rPr lang="en-US" altLang="en-US" kern="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Ker </a:t>
            </a:r>
            <a:r>
              <a:rPr lang="en-US" altLang="en-US" i="1" kern="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} ={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x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: </a:t>
            </a:r>
            <a:r>
              <a:rPr lang="en-US" altLang="en-US" i="1" kern="0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Hx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=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}</a:t>
            </a:r>
            <a:b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</a:br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 </a:t>
            </a:r>
          </a:p>
          <a:p>
            <a:pPr>
              <a:buFontTx/>
              <a:buNone/>
            </a:pPr>
            <a:endParaRPr lang="en-US" altLang="en-US" i="1" kern="0" baseline="30000" dirty="0">
              <a:latin typeface="Times New Roman" charset="0"/>
            </a:endParaRPr>
          </a:p>
        </p:txBody>
      </p:sp>
      <p:sp>
        <p:nvSpPr>
          <p:cNvPr id="10" name="Rectangle 20"/>
          <p:cNvSpPr txBox="1">
            <a:spLocks noChangeArrowheads="1"/>
          </p:cNvSpPr>
          <p:nvPr/>
        </p:nvSpPr>
        <p:spPr bwMode="auto">
          <a:xfrm>
            <a:off x="-103509" y="4666779"/>
            <a:ext cx="935985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 Thus, Sketch(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kern="0" dirty="0" smtClean="0">
                <a:sym typeface="Symbol" charset="2"/>
              </a:rPr>
              <a:t>)</a:t>
            </a:r>
            <a:r>
              <a:rPr lang="en-US" altLang="en-US" baseline="-25000" dirty="0" smtClean="0">
                <a:latin typeface="Times New Roman" charset="0"/>
              </a:rPr>
              <a:t> </a:t>
            </a:r>
            <a:r>
              <a:rPr lang="en-US" altLang="en-US" kern="0" dirty="0" smtClean="0">
                <a:sym typeface="Symbol" charset="2"/>
              </a:rPr>
              <a:t>can send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kern="0" dirty="0" smtClean="0">
                <a:sym typeface="Symbol" charset="2"/>
              </a:rPr>
              <a:t> </a:t>
            </a:r>
            <a:br>
              <a:rPr lang="en-US" altLang="en-US" kern="0" dirty="0" smtClean="0">
                <a:sym typeface="Symbol" charset="2"/>
              </a:rPr>
            </a:br>
            <a:r>
              <a:rPr lang="en-US" altLang="en-US" kern="0" dirty="0" smtClean="0">
                <a:sym typeface="Symbol" charset="2"/>
              </a:rPr>
              <a:t>and Rec can sample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x</a:t>
            </a:r>
            <a:r>
              <a:rPr lang="en-US" altLang="en-US" kern="0" dirty="0" smtClean="0">
                <a:sym typeface="Symbol" charset="2"/>
              </a:rPr>
              <a:t> by solving linear equations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 </a:t>
            </a:r>
          </a:p>
          <a:p>
            <a:pPr>
              <a:buFontTx/>
              <a:buNone/>
            </a:pPr>
            <a:endParaRPr lang="en-US" altLang="en-US" i="1" kern="0" baseline="30000" dirty="0"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03509" y="5766805"/>
            <a:ext cx="8480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i="1" kern="0" dirty="0" err="1">
                <a:latin typeface="Times New Roman" charset="0"/>
              </a:rPr>
              <a:t>H</a:t>
            </a:r>
            <a:r>
              <a:rPr lang="en-US" altLang="en-US" kern="0" baseline="-25000" dirty="0" err="1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>
                <a:latin typeface="Times New Roman" charset="0"/>
                <a:sym typeface="Symbol" charset="2"/>
              </a:rPr>
              <a:t>0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 | E</a:t>
            </a:r>
            <a:r>
              <a:rPr lang="en-US" altLang="en-US" kern="0" dirty="0">
                <a:latin typeface="Times New Roman" charset="0"/>
                <a:sym typeface="Symbol" charset="2"/>
              </a:rPr>
              <a:t>,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 </a:t>
            </a:r>
            <a:r>
              <a:rPr lang="en-US" altLang="en-US" i="1" kern="0" dirty="0">
                <a:latin typeface="Times New Roman" charset="0"/>
                <a:ea typeface="Times New Roman" charset="0"/>
                <a:cs typeface="Times New Roman" charset="0"/>
              </a:rPr>
              <a:t>H W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kern="0" dirty="0" smtClean="0">
                <a:sym typeface="Symbol" charset="2"/>
              </a:rPr>
              <a:t> </a:t>
            </a:r>
            <a:r>
              <a:rPr lang="en-US" altLang="en-US" kern="0" dirty="0">
                <a:sym typeface="Symbol" charset="2"/>
              </a:rPr>
              <a:t>≥ </a:t>
            </a:r>
            <a:r>
              <a:rPr lang="en-US" altLang="en-US" i="1" kern="0" dirty="0" err="1">
                <a:latin typeface="Times New Roman" charset="0"/>
              </a:rPr>
              <a:t>H</a:t>
            </a:r>
            <a:r>
              <a:rPr lang="en-US" altLang="en-US" kern="0" baseline="-25000" dirty="0" err="1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>
                <a:latin typeface="Times New Roman" charset="0"/>
                <a:sym typeface="Symbol" charset="2"/>
              </a:rPr>
              <a:t>0 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| 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E</a:t>
            </a:r>
            <a:r>
              <a:rPr lang="en-US" altLang="en-US" kern="0" dirty="0">
                <a:latin typeface="Times New Roman" charset="0"/>
                <a:sym typeface="Symbol" charset="2"/>
              </a:rPr>
              <a:t>) </a:t>
            </a:r>
            <a:r>
              <a:rPr lang="en-US" altLang="en-US" dirty="0">
                <a:latin typeface="Times New Roman" charset="0"/>
              </a:rPr>
              <a:t>– 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max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H W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16808" y="6307946"/>
            <a:ext cx="8480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altLang="en-US" i="1" kern="0" dirty="0" smtClean="0">
                <a:latin typeface="Times New Roman" charset="0"/>
              </a:rPr>
              <a:t> =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 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| 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E</a:t>
            </a:r>
            <a:r>
              <a:rPr lang="en-US" altLang="en-US" kern="0" dirty="0">
                <a:latin typeface="Times New Roman" charset="0"/>
                <a:sym typeface="Symbol" charset="2"/>
              </a:rPr>
              <a:t>) </a:t>
            </a:r>
            <a:r>
              <a:rPr lang="en-US" altLang="en-US" dirty="0">
                <a:latin typeface="Times New Roman" charset="0"/>
              </a:rPr>
              <a:t>– </a:t>
            </a:r>
            <a:r>
              <a:rPr lang="en-US" altLang="en-US" kern="0" dirty="0">
                <a:latin typeface="Times New Roman" charset="0"/>
              </a:rPr>
              <a:t>(</a:t>
            </a:r>
            <a:r>
              <a:rPr lang="en-US" altLang="en-US" i="1" kern="0" dirty="0">
                <a:latin typeface="Times New Roman" charset="0"/>
              </a:rPr>
              <a:t>n</a:t>
            </a:r>
            <a:r>
              <a:rPr lang="en-US" altLang="en-US" dirty="0">
                <a:latin typeface="Times New Roman" charset="0"/>
              </a:rPr>
              <a:t> –</a:t>
            </a:r>
            <a:r>
              <a:rPr lang="en-US" altLang="en-US" kern="0" dirty="0">
                <a:latin typeface="Times New Roman" charset="0"/>
                <a:sym typeface="Symbol" charset="2"/>
              </a:rPr>
              <a:t> </a:t>
            </a:r>
            <a:r>
              <a:rPr lang="el-GR" altLang="en-US" i="1" kern="0" dirty="0">
                <a:latin typeface="Times New Roman" charset="0"/>
                <a:sym typeface="Symbol" charset="2"/>
              </a:rPr>
              <a:t>μ</a:t>
            </a:r>
            <a:r>
              <a:rPr lang="en-US" altLang="en-US" kern="0" dirty="0">
                <a:latin typeface="Times New Roman" charset="0"/>
                <a:sym typeface="Symbol" charset="2"/>
              </a:rPr>
              <a:t>)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 </a:t>
            </a:r>
            <a:r>
              <a:rPr lang="en-US" altLang="en-US" kern="0" dirty="0">
                <a:latin typeface="Times New Roman" charset="0"/>
                <a:sym typeface="Symbol" charset="2"/>
              </a:rPr>
              <a:t>log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 q</a:t>
            </a:r>
            <a:endParaRPr lang="en-US" altLang="en-US" kern="0" dirty="0">
              <a:sym typeface="Symbol" charset="2"/>
            </a:endParaRPr>
          </a:p>
        </p:txBody>
      </p:sp>
      <p:sp>
        <p:nvSpPr>
          <p:cNvPr id="19" name="Rectangle 20"/>
          <p:cNvSpPr txBox="1">
            <a:spLocks noChangeArrowheads="1"/>
          </p:cNvSpPr>
          <p:nvPr/>
        </p:nvSpPr>
        <p:spPr bwMode="auto">
          <a:xfrm>
            <a:off x="4088848" y="2454090"/>
            <a:ext cx="4548376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smtClean="0">
                <a:sym typeface="Symbol" charset="2"/>
              </a:rPr>
              <a:t>(</a:t>
            </a:r>
            <a:r>
              <a:rPr lang="en-US" altLang="en-US" kern="0" dirty="0">
                <a:sym typeface="Symbol" charset="2"/>
              </a:rPr>
              <a:t>called “parity check </a:t>
            </a:r>
            <a:r>
              <a:rPr lang="en-US" altLang="en-US" kern="0">
                <a:sym typeface="Symbol" charset="2"/>
              </a:rPr>
              <a:t>matrix</a:t>
            </a:r>
            <a:r>
              <a:rPr lang="en-US" altLang="en-US" kern="0" smtClean="0">
                <a:sym typeface="Symbol" charset="2"/>
              </a:rPr>
              <a:t>”)</a:t>
            </a:r>
            <a:endParaRPr lang="en-US" altLang="en-US" i="1" baseline="30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4972746" y="4658123"/>
            <a:ext cx="4171254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(called ”syndrome of </a:t>
            </a:r>
            <a:r>
              <a:rPr lang="en-US" altLang="en-US" i="1" dirty="0">
                <a:latin typeface="Times New Roman" charset="0"/>
              </a:rPr>
              <a:t>w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kern="0" dirty="0" smtClean="0">
                <a:sym typeface="Symbol" charset="2"/>
              </a:rPr>
              <a:t>”)</a:t>
            </a:r>
            <a:endParaRPr lang="en-US" altLang="en-US" i="1" kern="0" baseline="30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5E486899-C329-A348-87BC-A064C65E3C5E}" type="slidenum">
              <a:rPr lang="en-US" altLang="en-US" sz="800"/>
              <a:pPr/>
              <a:t>38</a:t>
            </a:fld>
            <a:endParaRPr lang="en-US" altLang="en-US" sz="800"/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syndrome or code-offset construction</a:t>
            </a: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262063"/>
            <a:ext cx="8834438" cy="5605462"/>
          </a:xfrm>
        </p:spPr>
        <p:txBody>
          <a:bodyPr/>
          <a:lstStyle/>
          <a:p>
            <a:pPr eaLnBrk="1" hangingPunct="1"/>
            <a:r>
              <a:rPr lang="en-US" altLang="en-US" dirty="0"/>
              <a:t>If ECC </a:t>
            </a:r>
            <a:r>
              <a:rPr lang="en-US" altLang="en-US" i="1" dirty="0" err="1">
                <a:latin typeface="Times New Roman" charset="0"/>
              </a:rPr>
              <a:t>μ</a:t>
            </a:r>
            <a:r>
              <a:rPr lang="en-US" altLang="en-US" dirty="0" smtClean="0"/>
              <a:t> symbols </a:t>
            </a:r>
            <a:r>
              <a:rPr lang="en-US" altLang="en-US" dirty="0">
                <a:latin typeface="Times New Roman" charset="0"/>
                <a:sym typeface="Symbol" charset="2"/>
              </a:rPr>
              <a:t>→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dirty="0" smtClean="0">
                <a:sym typeface="Symbol" charset="2"/>
              </a:rPr>
              <a:t> symbols and </a:t>
            </a:r>
            <a:r>
              <a:rPr lang="en-US" altLang="en-US" dirty="0">
                <a:sym typeface="Symbol" charset="2"/>
              </a:rPr>
              <a:t>has distance </a:t>
            </a:r>
            <a:r>
              <a:rPr lang="en-US" altLang="en-US" i="1" dirty="0" err="1">
                <a:latin typeface="Times New Roman" charset="0"/>
              </a:rPr>
              <a:t>δ</a:t>
            </a:r>
            <a:r>
              <a:rPr lang="en-US" altLang="en-US" i="1" dirty="0" smtClean="0">
                <a:sym typeface="Symbol" charset="2"/>
              </a:rPr>
              <a:t>:</a:t>
            </a:r>
            <a:endParaRPr lang="en-US" altLang="en-US" i="1" dirty="0">
              <a:sym typeface="Symbol" charset="2"/>
            </a:endParaRPr>
          </a:p>
          <a:p>
            <a:pPr lvl="1" eaLnBrk="1" hangingPunct="1"/>
            <a:r>
              <a:rPr lang="en-US" altLang="en-US" dirty="0">
                <a:sym typeface="Symbol" charset="2"/>
              </a:rPr>
              <a:t>Correct </a:t>
            </a:r>
            <a:r>
              <a:rPr lang="en-US" altLang="en-US" i="1" dirty="0" err="1" smtClean="0">
                <a:latin typeface="Times New Roman" charset="0"/>
              </a:rPr>
              <a:t>δ</a:t>
            </a:r>
            <a:r>
              <a:rPr lang="en-US" altLang="en-US" dirty="0" smtClean="0">
                <a:latin typeface="Times New Roman" charset="0"/>
              </a:rPr>
              <a:t>/2</a:t>
            </a:r>
            <a:r>
              <a:rPr lang="en-US" altLang="en-US" dirty="0" smtClean="0">
                <a:sym typeface="Symbol" charset="2"/>
              </a:rPr>
              <a:t> </a:t>
            </a:r>
            <a:r>
              <a:rPr lang="en-US" altLang="en-US" dirty="0" smtClean="0">
                <a:sym typeface="Symbol" charset="2"/>
              </a:rPr>
              <a:t>errors; entropy loss </a:t>
            </a:r>
            <a:r>
              <a:rPr lang="en-US" altLang="en-US" i="1" dirty="0">
                <a:latin typeface="Times New Roman" charset="0"/>
                <a:sym typeface="Symbol" charset="2"/>
              </a:rPr>
              <a:t>l</a:t>
            </a:r>
            <a:r>
              <a:rPr lang="en-US" altLang="en-US" dirty="0">
                <a:latin typeface="Times New Roman" charset="0"/>
                <a:sym typeface="Symbol" charset="2"/>
              </a:rPr>
              <a:t> = </a:t>
            </a:r>
            <a:r>
              <a:rPr lang="en-US" altLang="en-US" i="1" dirty="0">
                <a:latin typeface="Times New Roman" charset="0"/>
                <a:sym typeface="Symbol" charset="2"/>
              </a:rPr>
              <a:t>n</a:t>
            </a:r>
            <a:r>
              <a:rPr lang="en-US" altLang="en-US" dirty="0">
                <a:latin typeface="Times New Roman" charset="0"/>
                <a:sym typeface="Symbol" charset="2"/>
              </a:rPr>
              <a:t> – </a:t>
            </a:r>
            <a:r>
              <a:rPr lang="en-US" altLang="en-US" i="1" dirty="0" err="1">
                <a:latin typeface="Times New Roman" charset="0"/>
              </a:rPr>
              <a:t>μ</a:t>
            </a:r>
            <a:r>
              <a:rPr lang="en-US" altLang="en-US" dirty="0"/>
              <a:t> </a:t>
            </a:r>
            <a:r>
              <a:rPr lang="en-US" altLang="en-US" dirty="0" smtClean="0">
                <a:sym typeface="Symbol" charset="2"/>
              </a:rPr>
              <a:t>symbols</a:t>
            </a:r>
            <a:endParaRPr lang="en-US" altLang="en-US" dirty="0">
              <a:sym typeface="Symbol" charset="2"/>
            </a:endParaRPr>
          </a:p>
          <a:p>
            <a:pPr lvl="1" eaLnBrk="1" hangingPunct="1"/>
            <a:r>
              <a:rPr lang="en-US" altLang="en-US" dirty="0" smtClean="0">
                <a:sym typeface="Symbol" charset="2"/>
              </a:rPr>
              <a:t>Higher </a:t>
            </a:r>
            <a:r>
              <a:rPr lang="en-US" altLang="en-US" dirty="0">
                <a:sym typeface="Symbol" charset="2"/>
              </a:rPr>
              <a:t>error-tolerance means higher entropy loss</a:t>
            </a:r>
            <a:br>
              <a:rPr lang="en-US" altLang="en-US" dirty="0">
                <a:sym typeface="Symbol" charset="2"/>
              </a:rPr>
            </a:br>
            <a:r>
              <a:rPr lang="en-US" altLang="en-US" dirty="0">
                <a:sym typeface="Symbol" charset="2"/>
              </a:rPr>
              <a:t>(trade error-tolerance for security</a:t>
            </a:r>
            <a:r>
              <a:rPr lang="en-US" altLang="en-US" dirty="0" smtClean="0">
                <a:sym typeface="Symbol" charset="2"/>
              </a:rPr>
              <a:t>)</a:t>
            </a:r>
          </a:p>
          <a:p>
            <a:pPr lvl="1" eaLnBrk="1" hangingPunct="1"/>
            <a:r>
              <a:rPr lang="en-US" altLang="en-US" dirty="0" smtClean="0">
                <a:sym typeface="Symbol" charset="2"/>
              </a:rPr>
              <a:t>Can be viewed as redundant one-time pad</a:t>
            </a:r>
          </a:p>
          <a:p>
            <a:pPr lvl="1" eaLnBrk="1" hangingPunct="1"/>
            <a:r>
              <a:rPr lang="en-US" altLang="en-US" dirty="0" smtClean="0">
                <a:sym typeface="Symbol" charset="2"/>
              </a:rPr>
              <a:t>Hard to improve without losing generality (e.g., working only for some distributions of </a:t>
            </a:r>
            <a:r>
              <a:rPr lang="en-US" altLang="en-US" dirty="0" smtClean="0">
                <a:sym typeface="Symbol" charset="2"/>
              </a:rPr>
              <a:t>inputs, for example,</a:t>
            </a:r>
            <a:br>
              <a:rPr lang="en-US" altLang="en-US" dirty="0" smtClean="0">
                <a:sym typeface="Symbol" charset="2"/>
              </a:rPr>
            </a:br>
            <a:r>
              <a:rPr lang="en-US" altLang="en-US" sz="2000" dirty="0" smtClean="0">
                <a:sym typeface="Symbol" charset="2"/>
              </a:rPr>
              <a:t>[Yu et al. CHES 2011, Fuller </a:t>
            </a:r>
            <a:r>
              <a:rPr lang="en-US" altLang="en-US" sz="2000" dirty="0" smtClean="0">
                <a:sym typeface="Symbol" charset="2"/>
              </a:rPr>
              <a:t>el al</a:t>
            </a:r>
            <a:r>
              <a:rPr lang="en-US" altLang="en-US" sz="2000" dirty="0" smtClean="0">
                <a:sym typeface="Symbol" charset="2"/>
              </a:rPr>
              <a:t>. </a:t>
            </a:r>
            <a:r>
              <a:rPr lang="en-US" altLang="en-US" sz="2000" dirty="0" err="1" smtClean="0">
                <a:sym typeface="Symbol" charset="2"/>
              </a:rPr>
              <a:t>Asiacrypt</a:t>
            </a:r>
            <a:r>
              <a:rPr lang="en-US" altLang="en-US" sz="2000" dirty="0" smtClean="0">
                <a:sym typeface="Symbol" charset="2"/>
              </a:rPr>
              <a:t> </a:t>
            </a:r>
            <a:r>
              <a:rPr lang="en-US" altLang="en-US" sz="2000" dirty="0" smtClean="0">
                <a:sym typeface="Symbol" charset="2"/>
              </a:rPr>
              <a:t>2016, </a:t>
            </a:r>
            <a:r>
              <a:rPr lang="en-US" altLang="en-US" sz="2000" dirty="0" err="1" smtClean="0">
                <a:sym typeface="Symbol" charset="2"/>
              </a:rPr>
              <a:t>Woodage</a:t>
            </a:r>
            <a:r>
              <a:rPr lang="en-US" altLang="en-US" sz="2000" dirty="0" smtClean="0">
                <a:sym typeface="Symbol" charset="2"/>
              </a:rPr>
              <a:t> et al</a:t>
            </a:r>
            <a:r>
              <a:rPr lang="en-US" altLang="en-US" sz="2000" dirty="0" smtClean="0">
                <a:sym typeface="Symbol" charset="2"/>
              </a:rPr>
              <a:t>. Crypto </a:t>
            </a:r>
            <a:r>
              <a:rPr lang="en-US" altLang="en-US" sz="2000" dirty="0" smtClean="0">
                <a:sym typeface="Symbol" charset="2"/>
              </a:rPr>
              <a:t>2017]</a:t>
            </a:r>
            <a:r>
              <a:rPr lang="en-US" altLang="en-US" dirty="0" smtClean="0">
                <a:sym typeface="Symbol" charset="2"/>
              </a:rPr>
              <a:t>)</a:t>
            </a:r>
            <a:endParaRPr lang="en-US" altLang="en-US" sz="2000" dirty="0">
              <a:sym typeface="Symbol" charset="2"/>
            </a:endParaRPr>
          </a:p>
          <a:p>
            <a:pPr eaLnBrk="1" hangingPunct="1"/>
            <a:endParaRPr lang="en-US" altLang="en-US" sz="800" dirty="0">
              <a:sym typeface="Symbol" charset="2"/>
            </a:endParaRPr>
          </a:p>
          <a:p>
            <a:pPr eaLnBrk="1" hangingPunct="1"/>
            <a:r>
              <a:rPr lang="en-US" altLang="en-US" dirty="0" smtClean="0">
                <a:sym typeface="Symbol" charset="2"/>
              </a:rPr>
              <a:t>Construction is old but keeps being rediscovered</a:t>
            </a:r>
          </a:p>
          <a:p>
            <a:pPr lvl="1"/>
            <a:r>
              <a:rPr lang="en-US" altLang="en-US" sz="2000" dirty="0" smtClean="0">
                <a:sym typeface="Symbol" charset="2"/>
              </a:rPr>
              <a:t>[Bennett-Brassard-Robert 1985] (from systematic codes), </a:t>
            </a:r>
            <a:r>
              <a:rPr lang="en-US" altLang="en-US" sz="2000" dirty="0" smtClean="0">
                <a:sym typeface="Symbol" charset="2"/>
              </a:rPr>
              <a:t/>
            </a:r>
            <a:br>
              <a:rPr lang="en-US" altLang="en-US" sz="2000" dirty="0" smtClean="0">
                <a:sym typeface="Symbol" charset="2"/>
              </a:rPr>
            </a:br>
            <a:r>
              <a:rPr lang="en-US" altLang="en-US" sz="2000" dirty="0" smtClean="0">
                <a:sym typeface="Symbol" charset="2"/>
              </a:rPr>
              <a:t>[</a:t>
            </a:r>
            <a:r>
              <a:rPr lang="en-US" altLang="en-US" sz="2000" dirty="0" smtClean="0"/>
              <a:t>Bennet-Brassard-</a:t>
            </a:r>
            <a:r>
              <a:rPr lang="en-US" altLang="en-US" sz="2000" dirty="0" err="1" smtClean="0"/>
              <a:t>Crépeau</a:t>
            </a:r>
            <a:r>
              <a:rPr lang="en-US" altLang="en-US" sz="2000" dirty="0" smtClean="0"/>
              <a:t>-</a:t>
            </a:r>
            <a:r>
              <a:rPr lang="en-US" altLang="en-US" sz="2000" dirty="0" err="1" smtClean="0"/>
              <a:t>Skubiszewska</a:t>
            </a:r>
            <a:r>
              <a:rPr lang="en-US" altLang="en-US" sz="2000" dirty="0" smtClean="0"/>
              <a:t> 1991] (syndrome)</a:t>
            </a:r>
            <a:r>
              <a:rPr lang="en-US" altLang="en-US" sz="2000" dirty="0" smtClean="0">
                <a:sym typeface="Symbol" charset="2"/>
              </a:rPr>
              <a:t>, </a:t>
            </a:r>
            <a:r>
              <a:rPr lang="en-US" altLang="en-US" sz="2000" dirty="0" smtClean="0">
                <a:sym typeface="Symbol" charset="2"/>
              </a:rPr>
              <a:t/>
            </a:r>
            <a:br>
              <a:rPr lang="en-US" altLang="en-US" sz="2000" dirty="0" smtClean="0">
                <a:sym typeface="Symbol" charset="2"/>
              </a:rPr>
            </a:br>
            <a:r>
              <a:rPr lang="en-US" altLang="en-US" sz="2000" dirty="0" smtClean="0">
                <a:sym typeface="Symbol" charset="2"/>
              </a:rPr>
              <a:t>[</a:t>
            </a:r>
            <a:r>
              <a:rPr lang="en-US" altLang="en-US" sz="2000" dirty="0" err="1" smtClean="0"/>
              <a:t>Juels-Watenberg</a:t>
            </a:r>
            <a:r>
              <a:rPr lang="en-US" altLang="en-US" sz="2000" dirty="0" smtClean="0"/>
              <a:t> 2002] (code-offset)</a:t>
            </a:r>
            <a:endParaRPr lang="en-US" altLang="en-US" sz="2000" dirty="0">
              <a:latin typeface="Times New Roman" charset="0"/>
              <a:sym typeface="Symbol" charset="2"/>
            </a:endParaRPr>
          </a:p>
        </p:txBody>
      </p:sp>
      <p:sp>
        <p:nvSpPr>
          <p:cNvPr id="1049604" name="Rectangle 4"/>
          <p:cNvSpPr>
            <a:spLocks noChangeArrowheads="1"/>
          </p:cNvSpPr>
          <p:nvPr/>
        </p:nvSpPr>
        <p:spPr bwMode="auto">
          <a:xfrm>
            <a:off x="90593" y="684213"/>
            <a:ext cx="8973932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+mn-lt"/>
                <a:ea typeface="ＭＳ Ｐゴシック" charset="0"/>
              </a:rPr>
              <a:t>Sketch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dirty="0">
                <a:latin typeface="Times New Roman" charset="0"/>
                <a:ea typeface="ＭＳ Ｐゴシック" charset="0"/>
              </a:rPr>
              <a:t>) = 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Hw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OR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 smtClean="0">
                <a:latin typeface="+mn-lt"/>
                <a:ea typeface="ＭＳ Ｐゴシック" charset="0"/>
              </a:rPr>
              <a:t>Sketch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dirty="0">
                <a:latin typeface="Times New Roman" charset="0"/>
                <a:ea typeface="ＭＳ Ｐゴシック" charset="0"/>
              </a:rPr>
              <a:t>) = </a:t>
            </a:r>
            <a:r>
              <a:rPr lang="en-US" i="1" dirty="0">
                <a:latin typeface="Times New Roman" charset="0"/>
                <a:ea typeface="ＭＳ Ｐゴシック" charset="0"/>
              </a:rPr>
              <a:t>w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altLang="en-US" dirty="0">
                <a:latin typeface="Times New Roman" charset="0"/>
              </a:rPr>
              <a:t>–</a:t>
            </a:r>
            <a:r>
              <a:rPr lang="en-US" altLang="en-US" dirty="0">
                <a:latin typeface="Times New Roman" charset="0"/>
                <a:sym typeface="Symbol" charset="2"/>
              </a:rPr>
              <a:t> </a:t>
            </a:r>
            <a:r>
              <a:rPr lang="en-US" altLang="en-US" dirty="0">
                <a:sym typeface="Symbol" charset="2"/>
              </a:rPr>
              <a:t>random </a:t>
            </a:r>
            <a:r>
              <a:rPr lang="en-US" altLang="en-US" dirty="0" err="1">
                <a:sym typeface="Symbol" charset="2"/>
              </a:rPr>
              <a:t>codeword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4913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07D1E78-FF14-8E4A-8B52-FA6925C98367}" type="slidenum">
              <a:rPr lang="en-US" altLang="en-US" sz="800"/>
              <a:pPr/>
              <a:t>39</a:t>
            </a:fld>
            <a:endParaRPr lang="en-US" altLang="en-US" sz="80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63500"/>
            <a:ext cx="9202222" cy="431800"/>
          </a:xfrm>
        </p:spPr>
        <p:txBody>
          <a:bodyPr/>
          <a:lstStyle/>
          <a:p>
            <a:pPr>
              <a:defRPr/>
            </a:pPr>
            <a:r>
              <a:rPr lang="en-US" sz="2800"/>
              <a:t>1-message key agreement for passive adversaries</a:t>
            </a:r>
            <a:endParaRPr lang="en-US" sz="2800" dirty="0" smtClean="0"/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4251" name="Arc 11"/>
          <p:cNvSpPr>
            <a:spLocks/>
          </p:cNvSpPr>
          <p:nvPr/>
        </p:nvSpPr>
        <p:spPr bwMode="auto">
          <a:xfrm>
            <a:off x="3402474" y="3010023"/>
            <a:ext cx="2662237" cy="3108960"/>
          </a:xfrm>
          <a:custGeom>
            <a:avLst/>
            <a:gdLst>
              <a:gd name="G0" fmla="+- 2407 0 0"/>
              <a:gd name="G1" fmla="+- 21600 0 0"/>
              <a:gd name="G2" fmla="+- 21600 0 0"/>
              <a:gd name="T0" fmla="*/ 0 w 24007"/>
              <a:gd name="T1" fmla="*/ 135 h 21600"/>
              <a:gd name="T2" fmla="*/ 24007 w 24007"/>
              <a:gd name="T3" fmla="*/ 21600 h 21600"/>
              <a:gd name="T4" fmla="*/ 2407 w 240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07" h="21600" fill="none" extrusionOk="0">
                <a:moveTo>
                  <a:pt x="-1" y="134"/>
                </a:moveTo>
                <a:cubicBezTo>
                  <a:pt x="799" y="44"/>
                  <a:pt x="1602" y="-1"/>
                  <a:pt x="2407" y="-1"/>
                </a:cubicBezTo>
                <a:cubicBezTo>
                  <a:pt x="14336" y="-1"/>
                  <a:pt x="24007" y="9670"/>
                  <a:pt x="24007" y="21600"/>
                </a:cubicBezTo>
              </a:path>
              <a:path w="24007" h="21600" stroke="0" extrusionOk="0">
                <a:moveTo>
                  <a:pt x="-1" y="134"/>
                </a:moveTo>
                <a:cubicBezTo>
                  <a:pt x="799" y="44"/>
                  <a:pt x="1602" y="-1"/>
                  <a:pt x="2407" y="-1"/>
                </a:cubicBezTo>
                <a:cubicBezTo>
                  <a:pt x="14336" y="-1"/>
                  <a:pt x="24007" y="9670"/>
                  <a:pt x="24007" y="21600"/>
                </a:cubicBezTo>
                <a:lnTo>
                  <a:pt x="240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4257" name="Rectangle 17"/>
          <p:cNvSpPr>
            <a:spLocks noChangeArrowheads="1"/>
          </p:cNvSpPr>
          <p:nvPr/>
        </p:nvSpPr>
        <p:spPr bwMode="auto">
          <a:xfrm>
            <a:off x="4552950" y="6286500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Eve</a:t>
            </a: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625" y="2625022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rapezoid 16"/>
          <p:cNvSpPr/>
          <p:nvPr/>
        </p:nvSpPr>
        <p:spPr bwMode="auto">
          <a:xfrm rot="5400000">
            <a:off x="1065808" y="2052023"/>
            <a:ext cx="1937883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03109" y="307963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381739" y="2610098"/>
            <a:ext cx="611963" cy="1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0" name="TextBox 19"/>
          <p:cNvSpPr txBox="1"/>
          <p:nvPr/>
        </p:nvSpPr>
        <p:spPr>
          <a:xfrm>
            <a:off x="292254" y="2545703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10800000" flipH="1">
            <a:off x="993759" y="2679180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606825" y="2982191"/>
            <a:ext cx="777140" cy="1044618"/>
            <a:chOff x="6851952" y="2558143"/>
            <a:chExt cx="967619" cy="1491952"/>
          </a:xfrm>
        </p:grpSpPr>
        <p:sp>
          <p:nvSpPr>
            <p:cNvPr id="23" name="Trapezoid 22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dirty="0" smtClean="0">
                  <a:latin typeface="+mn-lt"/>
                  <a:cs typeface="Times New Roman"/>
                </a:rPr>
                <a:t>Ext</a:t>
              </a:r>
              <a:endParaRPr lang="en-US" dirty="0">
                <a:latin typeface="+mn-lt"/>
                <a:cs typeface="Times New Roman"/>
              </a:endParaRPr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73220" y="303811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085168" y="3010055"/>
            <a:ext cx="3193045" cy="28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28" name="Elbow Connector 27"/>
          <p:cNvCxnSpPr/>
          <p:nvPr/>
        </p:nvCxnSpPr>
        <p:spPr>
          <a:xfrm rot="10800000" flipH="1" flipV="1">
            <a:off x="993756" y="3093014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502307" y="2212897"/>
            <a:ext cx="1018094" cy="734722"/>
            <a:chOff x="6994167" y="2074428"/>
            <a:chExt cx="391556" cy="749241"/>
          </a:xfrm>
        </p:grpSpPr>
        <p:sp>
          <p:nvSpPr>
            <p:cNvPr id="30" name="Trapezoid 29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94167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200" dirty="0" smtClean="0">
                  <a:latin typeface="+mn-lt"/>
                  <a:cs typeface="Times New Roman"/>
                </a:rPr>
                <a:t>Sketch</a:t>
              </a:r>
              <a:endParaRPr lang="en-US" sz="2200" dirty="0">
                <a:latin typeface="+mn-lt"/>
                <a:cs typeface="Times New Roman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369403" y="217491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c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0566" y="2550112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p=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err="1" smtClean="0">
                <a:latin typeface="Times New Roman"/>
                <a:cs typeface="Times New Roman"/>
              </a:rPr>
              <a:t>c</a:t>
            </a:r>
            <a:r>
              <a:rPr lang="en-US" sz="2800" dirty="0" err="1" smtClean="0">
                <a:latin typeface="Times New Roman"/>
                <a:cs typeface="Times New Roman"/>
              </a:rPr>
              <a:t>,</a:t>
            </a:r>
            <a:r>
              <a:rPr lang="en-US" sz="2800" i="1" dirty="0" err="1" smtClean="0">
                <a:latin typeface="Times New Roman"/>
                <a:cs typeface="Times New Roman"/>
              </a:rPr>
              <a:t>seed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2380420" y="3502402"/>
            <a:ext cx="511003" cy="20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2891423" y="3498591"/>
            <a:ext cx="0" cy="1431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8" name="TextBox 47"/>
          <p:cNvSpPr txBox="1"/>
          <p:nvPr/>
        </p:nvSpPr>
        <p:spPr>
          <a:xfrm>
            <a:off x="2863121" y="421232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0" name="Trapezoid 49"/>
          <p:cNvSpPr/>
          <p:nvPr/>
        </p:nvSpPr>
        <p:spPr bwMode="auto">
          <a:xfrm rot="5400000">
            <a:off x="6911709" y="1885320"/>
            <a:ext cx="1463041" cy="2825273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524562" y="2722564"/>
            <a:ext cx="777240" cy="1042416"/>
            <a:chOff x="6851952" y="2558143"/>
            <a:chExt cx="967619" cy="1491952"/>
          </a:xfrm>
        </p:grpSpPr>
        <p:sp>
          <p:nvSpPr>
            <p:cNvPr id="54" name="Trapezoid 53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dirty="0" smtClean="0">
                  <a:latin typeface="+mn-lt"/>
                  <a:cs typeface="Times New Roman"/>
                </a:rPr>
                <a:t>Ext</a:t>
              </a:r>
              <a:endParaRPr lang="en-US" dirty="0">
                <a:latin typeface="+mn-lt"/>
                <a:cs typeface="Times New Roman"/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 bwMode="auto">
          <a:xfrm>
            <a:off x="5653128" y="3825829"/>
            <a:ext cx="56767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8" name="Oval 57"/>
          <p:cNvSpPr/>
          <p:nvPr/>
        </p:nvSpPr>
        <p:spPr bwMode="auto">
          <a:xfrm>
            <a:off x="5542572" y="37777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Trapezoid 58"/>
          <p:cNvSpPr/>
          <p:nvPr/>
        </p:nvSpPr>
        <p:spPr bwMode="auto">
          <a:xfrm rot="5400000">
            <a:off x="6126391" y="3136148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78213" y="3157741"/>
            <a:ext cx="746870" cy="5957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 smtClean="0">
                <a:latin typeface="+mn-lt"/>
                <a:cs typeface="Times New Roman"/>
              </a:rPr>
              <a:t>Rec</a:t>
            </a:r>
            <a:endParaRPr lang="en-US" dirty="0">
              <a:latin typeface="+mn-lt"/>
              <a:cs typeface="Times New Roman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6222864" y="3818477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222864" y="3032330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>
            <a:off x="6895976" y="3308671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4" name="Rectangle 63"/>
          <p:cNvSpPr/>
          <p:nvPr/>
        </p:nvSpPr>
        <p:spPr>
          <a:xfrm>
            <a:off x="6939958" y="2804530"/>
            <a:ext cx="52994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8401189" y="420833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 flipV="1">
            <a:off x="8296976" y="3249475"/>
            <a:ext cx="511003" cy="20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8807979" y="3245664"/>
            <a:ext cx="0" cy="15426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1" name="TextBox 70"/>
          <p:cNvSpPr txBox="1"/>
          <p:nvPr/>
        </p:nvSpPr>
        <p:spPr>
          <a:xfrm>
            <a:off x="5571231" y="3337089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smtClean="0">
                <a:latin typeface="Times New Roman"/>
                <a:cs typeface="Times New Roman"/>
              </a:rPr>
              <a:t>w</a:t>
            </a:r>
            <a:r>
              <a:rPr lang="en-US" sz="2800" baseline="-25000" smtClean="0">
                <a:latin typeface="Times New Roman"/>
                <a:cs typeface="Times New Roman"/>
              </a:rPr>
              <a:t>1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36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51" grpId="0" animBg="1"/>
      <p:bldP spid="16" grpId="0" animBg="1"/>
      <p:bldP spid="17" grpId="0" animBg="1"/>
      <p:bldP spid="20" grpId="0"/>
      <p:bldP spid="26" grpId="0" animBg="1"/>
      <p:bldP spid="33" grpId="0"/>
      <p:bldP spid="34" grpId="0"/>
      <p:bldP spid="48" grpId="0"/>
      <p:bldP spid="50" grpId="0" animBg="1"/>
      <p:bldP spid="58" grpId="0" animBg="1"/>
      <p:bldP spid="59" grpId="0" animBg="1"/>
      <p:bldP spid="60" grpId="0"/>
      <p:bldP spid="64" grpId="0"/>
      <p:bldP spid="65" grpId="0"/>
      <p:bldP spid="71" grpId="0"/>
      <p:bldP spid="71" grpId="1"/>
      <p:bldP spid="7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A339007-6150-7245-A5EA-0ABD6981D40F}" type="slidenum">
              <a:rPr lang="en-US" altLang="en-US" sz="800"/>
              <a:pPr/>
              <a:t>4</a:t>
            </a:fld>
            <a:endParaRPr lang="en-US" altLang="en-US" sz="800"/>
          </a:p>
        </p:txBody>
      </p:sp>
      <p:sp>
        <p:nvSpPr>
          <p:cNvPr id="1028098" name="Rectangle 2"/>
          <p:cNvSpPr>
            <a:spLocks noChangeArrowheads="1"/>
          </p:cNvSpPr>
          <p:nvPr/>
        </p:nvSpPr>
        <p:spPr bwMode="auto">
          <a:xfrm>
            <a:off x="0" y="355600"/>
            <a:ext cx="9067800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77875" y="1522413"/>
            <a:ext cx="10458450" cy="1143000"/>
          </a:xfrm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4800" i="0" dirty="0" smtClean="0">
                <a:solidFill>
                  <a:schemeClr val="bg1"/>
                </a:solidFill>
                <a:cs typeface="+mj-cs"/>
              </a:rPr>
              <a:t>I</a:t>
            </a:r>
            <a:r>
              <a:rPr lang="en-US" i="0" dirty="0" smtClean="0">
                <a:solidFill>
                  <a:schemeClr val="bg1"/>
                </a:solidFill>
                <a:cs typeface="+mj-cs"/>
              </a:rPr>
              <a:t>nformation-Theoretic</a:t>
            </a:r>
            <a:br>
              <a:rPr lang="en-US" i="0" dirty="0" smtClean="0">
                <a:solidFill>
                  <a:schemeClr val="bg1"/>
                </a:solidFill>
                <a:cs typeface="+mj-cs"/>
              </a:rPr>
            </a:br>
            <a:r>
              <a:rPr lang="en-US" i="0" dirty="0" smtClean="0">
                <a:solidFill>
                  <a:schemeClr val="tx1"/>
                </a:solidFill>
                <a:cs typeface="+mj-cs"/>
              </a:rPr>
              <a:t> Key Agreement</a:t>
            </a:r>
            <a:br>
              <a:rPr lang="en-US" i="0" dirty="0" smtClean="0">
                <a:solidFill>
                  <a:schemeClr val="tx1"/>
                </a:solidFill>
                <a:cs typeface="+mj-cs"/>
              </a:rPr>
            </a:br>
            <a:r>
              <a:rPr lang="en-US" i="0" dirty="0" smtClean="0">
                <a:solidFill>
                  <a:schemeClr val="tx1"/>
                </a:solidFill>
                <a:cs typeface="+mj-cs"/>
              </a:rPr>
              <a:t> from </a:t>
            </a:r>
            <a:br>
              <a:rPr lang="en-US" i="0" dirty="0" smtClean="0">
                <a:solidFill>
                  <a:schemeClr val="tx1"/>
                </a:solidFill>
                <a:cs typeface="+mj-cs"/>
              </a:rPr>
            </a:br>
            <a:r>
              <a:rPr lang="en-US" i="0" dirty="0" smtClean="0">
                <a:solidFill>
                  <a:schemeClr val="tx1"/>
                </a:solidFill>
                <a:cs typeface="+mj-cs"/>
              </a:rPr>
              <a:t>Close Secrets</a:t>
            </a:r>
            <a:r>
              <a:rPr lang="en-US" i="0" dirty="0" smtClean="0">
                <a:solidFill>
                  <a:schemeClr val="bg1"/>
                </a:solidFill>
                <a:cs typeface="+mj-cs"/>
              </a:rPr>
              <a:t>:</a:t>
            </a:r>
            <a:r>
              <a:rPr lang="en-US" i="0" dirty="0" smtClean="0">
                <a:solidFill>
                  <a:schemeClr val="tx1"/>
                </a:solidFill>
                <a:cs typeface="+mj-cs"/>
              </a:rPr>
              <a:t/>
            </a:r>
            <a:br>
              <a:rPr lang="en-US" i="0" dirty="0" smtClean="0">
                <a:solidFill>
                  <a:schemeClr val="tx1"/>
                </a:solidFill>
                <a:cs typeface="+mj-cs"/>
              </a:rPr>
            </a:br>
            <a:r>
              <a:rPr lang="en-US" i="0" dirty="0" smtClean="0">
                <a:solidFill>
                  <a:schemeClr val="bg1"/>
                </a:solidFill>
                <a:cs typeface="+mj-cs"/>
              </a:rPr>
              <a:t> A Survey</a:t>
            </a:r>
            <a:r>
              <a:rPr lang="en-US" dirty="0" smtClean="0">
                <a:cs typeface="+mj-cs"/>
              </a:rPr>
              <a:t> </a:t>
            </a:r>
          </a:p>
        </p:txBody>
      </p:sp>
      <p:sp>
        <p:nvSpPr>
          <p:cNvPr id="1028104" name="Rectangle 8"/>
          <p:cNvSpPr>
            <a:spLocks noChangeArrowheads="1"/>
          </p:cNvSpPr>
          <p:nvPr/>
        </p:nvSpPr>
        <p:spPr bwMode="auto">
          <a:xfrm>
            <a:off x="685800" y="4175125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28105" name="Rectangle 9"/>
          <p:cNvSpPr>
            <a:spLocks noChangeArrowheads="1"/>
          </p:cNvSpPr>
          <p:nvPr/>
        </p:nvSpPr>
        <p:spPr bwMode="auto">
          <a:xfrm>
            <a:off x="6937375" y="4175125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28106" name="Rectangle 10"/>
          <p:cNvSpPr>
            <a:spLocks noChangeArrowheads="1"/>
          </p:cNvSpPr>
          <p:nvPr/>
        </p:nvSpPr>
        <p:spPr bwMode="auto">
          <a:xfrm>
            <a:off x="1284427" y="4584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28107" name="Rectangle 11"/>
          <p:cNvSpPr>
            <a:spLocks noChangeArrowheads="1"/>
          </p:cNvSpPr>
          <p:nvPr/>
        </p:nvSpPr>
        <p:spPr bwMode="auto">
          <a:xfrm>
            <a:off x="7647127" y="459898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8108" name="Line 12"/>
          <p:cNvSpPr>
            <a:spLocks noChangeShapeType="1"/>
          </p:cNvSpPr>
          <p:nvPr/>
        </p:nvSpPr>
        <p:spPr bwMode="auto">
          <a:xfrm>
            <a:off x="2951163" y="511492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8109" name="Line 13"/>
          <p:cNvSpPr>
            <a:spLocks noChangeShapeType="1"/>
          </p:cNvSpPr>
          <p:nvPr/>
        </p:nvSpPr>
        <p:spPr bwMode="auto">
          <a:xfrm flipH="1">
            <a:off x="2951163" y="526732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8110" name="Line 14"/>
          <p:cNvSpPr>
            <a:spLocks noChangeShapeType="1"/>
          </p:cNvSpPr>
          <p:nvPr/>
        </p:nvSpPr>
        <p:spPr bwMode="auto">
          <a:xfrm>
            <a:off x="2951163" y="541972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8111" name="Line 15"/>
          <p:cNvSpPr>
            <a:spLocks noChangeShapeType="1"/>
          </p:cNvSpPr>
          <p:nvPr/>
        </p:nvSpPr>
        <p:spPr bwMode="auto">
          <a:xfrm flipH="1">
            <a:off x="2951163" y="557212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94392" y="5671858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792005" y="5671858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2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07D1E78-FF14-8E4A-8B52-FA6925C98367}" type="slidenum">
              <a:rPr lang="en-US" altLang="en-US" sz="800"/>
              <a:pPr/>
              <a:t>40</a:t>
            </a:fld>
            <a:endParaRPr lang="en-US" altLang="en-US" sz="80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63500"/>
            <a:ext cx="8717479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1-message key agreement for </a:t>
            </a:r>
            <a:r>
              <a:rPr lang="en-US" sz="2800" dirty="0"/>
              <a:t>passive adversaries</a:t>
            </a:r>
            <a:endParaRPr lang="en-US" sz="2800" dirty="0" smtClean="0"/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4251" name="Arc 11"/>
          <p:cNvSpPr>
            <a:spLocks/>
          </p:cNvSpPr>
          <p:nvPr/>
        </p:nvSpPr>
        <p:spPr bwMode="auto">
          <a:xfrm>
            <a:off x="3402474" y="3010023"/>
            <a:ext cx="2662237" cy="3108960"/>
          </a:xfrm>
          <a:custGeom>
            <a:avLst/>
            <a:gdLst>
              <a:gd name="G0" fmla="+- 2407 0 0"/>
              <a:gd name="G1" fmla="+- 21600 0 0"/>
              <a:gd name="G2" fmla="+- 21600 0 0"/>
              <a:gd name="T0" fmla="*/ 0 w 24007"/>
              <a:gd name="T1" fmla="*/ 135 h 21600"/>
              <a:gd name="T2" fmla="*/ 24007 w 24007"/>
              <a:gd name="T3" fmla="*/ 21600 h 21600"/>
              <a:gd name="T4" fmla="*/ 2407 w 240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07" h="21600" fill="none" extrusionOk="0">
                <a:moveTo>
                  <a:pt x="-1" y="134"/>
                </a:moveTo>
                <a:cubicBezTo>
                  <a:pt x="799" y="44"/>
                  <a:pt x="1602" y="-1"/>
                  <a:pt x="2407" y="-1"/>
                </a:cubicBezTo>
                <a:cubicBezTo>
                  <a:pt x="14336" y="-1"/>
                  <a:pt x="24007" y="9670"/>
                  <a:pt x="24007" y="21600"/>
                </a:cubicBezTo>
              </a:path>
              <a:path w="24007" h="21600" stroke="0" extrusionOk="0">
                <a:moveTo>
                  <a:pt x="-1" y="134"/>
                </a:moveTo>
                <a:cubicBezTo>
                  <a:pt x="799" y="44"/>
                  <a:pt x="1602" y="-1"/>
                  <a:pt x="2407" y="-1"/>
                </a:cubicBezTo>
                <a:cubicBezTo>
                  <a:pt x="14336" y="-1"/>
                  <a:pt x="24007" y="9670"/>
                  <a:pt x="24007" y="21600"/>
                </a:cubicBezTo>
                <a:lnTo>
                  <a:pt x="240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4257" name="Rectangle 17"/>
          <p:cNvSpPr>
            <a:spLocks noChangeArrowheads="1"/>
          </p:cNvSpPr>
          <p:nvPr/>
        </p:nvSpPr>
        <p:spPr bwMode="auto">
          <a:xfrm>
            <a:off x="4552950" y="6286500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Eve</a:t>
            </a: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625" y="2625022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rapezoid 16"/>
          <p:cNvSpPr/>
          <p:nvPr/>
        </p:nvSpPr>
        <p:spPr bwMode="auto">
          <a:xfrm rot="5400000">
            <a:off x="1065808" y="2052023"/>
            <a:ext cx="1937883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03109" y="307963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0" name="TextBox 19"/>
          <p:cNvSpPr txBox="1"/>
          <p:nvPr/>
        </p:nvSpPr>
        <p:spPr>
          <a:xfrm>
            <a:off x="292254" y="2545703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220" y="303811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085168" y="3010055"/>
            <a:ext cx="3193045" cy="28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4" name="TextBox 33"/>
          <p:cNvSpPr txBox="1"/>
          <p:nvPr/>
        </p:nvSpPr>
        <p:spPr>
          <a:xfrm>
            <a:off x="3850566" y="2550112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891423" y="3498591"/>
            <a:ext cx="0" cy="1431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8" name="TextBox 47"/>
          <p:cNvSpPr txBox="1"/>
          <p:nvPr/>
        </p:nvSpPr>
        <p:spPr>
          <a:xfrm>
            <a:off x="2863121" y="421232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0" name="Trapezoid 49"/>
          <p:cNvSpPr/>
          <p:nvPr/>
        </p:nvSpPr>
        <p:spPr bwMode="auto">
          <a:xfrm rot="5400000">
            <a:off x="6911709" y="1885320"/>
            <a:ext cx="1463041" cy="2825273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53128" y="3825829"/>
            <a:ext cx="56767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8" name="Oval 57"/>
          <p:cNvSpPr/>
          <p:nvPr/>
        </p:nvSpPr>
        <p:spPr bwMode="auto">
          <a:xfrm>
            <a:off x="5542572" y="37777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01189" y="420833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8807979" y="3245664"/>
            <a:ext cx="0" cy="15426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1" name="TextBox 70"/>
          <p:cNvSpPr txBox="1"/>
          <p:nvPr/>
        </p:nvSpPr>
        <p:spPr>
          <a:xfrm>
            <a:off x="5571231" y="3337089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smtClean="0">
                <a:latin typeface="Times New Roman"/>
                <a:cs typeface="Times New Roman"/>
              </a:rPr>
              <a:t>w</a:t>
            </a:r>
            <a:r>
              <a:rPr lang="en-US" sz="2800" baseline="-25000" smtClean="0">
                <a:latin typeface="Times New Roman"/>
                <a:cs typeface="Times New Roman"/>
              </a:rPr>
              <a:t>1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2535" y="2994159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Rep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70372" y="2804343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Gen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43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07D1E78-FF14-8E4A-8B52-FA6925C98367}" type="slidenum">
              <a:rPr lang="en-US" altLang="en-US" sz="800"/>
              <a:pPr/>
              <a:t>41</a:t>
            </a:fld>
            <a:endParaRPr lang="en-US" altLang="en-US" sz="80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63500"/>
            <a:ext cx="8717479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1-message key agreement for </a:t>
            </a:r>
            <a:r>
              <a:rPr lang="en-US" sz="2800" dirty="0"/>
              <a:t>passive adversaries</a:t>
            </a:r>
            <a:endParaRPr lang="en-US" sz="2800" dirty="0" smtClean="0"/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625" y="2625022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rapezoid 16"/>
          <p:cNvSpPr/>
          <p:nvPr/>
        </p:nvSpPr>
        <p:spPr bwMode="auto">
          <a:xfrm rot="5400000">
            <a:off x="1065808" y="2052023"/>
            <a:ext cx="1937883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03109" y="307963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0" name="TextBox 19"/>
          <p:cNvSpPr txBox="1"/>
          <p:nvPr/>
        </p:nvSpPr>
        <p:spPr>
          <a:xfrm>
            <a:off x="292254" y="2545703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220" y="303811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085168" y="3010055"/>
            <a:ext cx="3193045" cy="28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4" name="TextBox 33"/>
          <p:cNvSpPr txBox="1"/>
          <p:nvPr/>
        </p:nvSpPr>
        <p:spPr>
          <a:xfrm>
            <a:off x="3850566" y="2550112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891423" y="3498591"/>
            <a:ext cx="0" cy="1431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8" name="TextBox 47"/>
          <p:cNvSpPr txBox="1"/>
          <p:nvPr/>
        </p:nvSpPr>
        <p:spPr>
          <a:xfrm>
            <a:off x="2863121" y="421232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0" name="Trapezoid 49"/>
          <p:cNvSpPr/>
          <p:nvPr/>
        </p:nvSpPr>
        <p:spPr bwMode="auto">
          <a:xfrm rot="5400000">
            <a:off x="6911709" y="1885320"/>
            <a:ext cx="1463041" cy="2825273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53128" y="3825829"/>
            <a:ext cx="56767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8" name="Oval 57"/>
          <p:cNvSpPr/>
          <p:nvPr/>
        </p:nvSpPr>
        <p:spPr bwMode="auto">
          <a:xfrm>
            <a:off x="5542572" y="37777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01189" y="420833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8807979" y="3245664"/>
            <a:ext cx="0" cy="15426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1" name="TextBox 70"/>
          <p:cNvSpPr txBox="1"/>
          <p:nvPr/>
        </p:nvSpPr>
        <p:spPr>
          <a:xfrm>
            <a:off x="5571231" y="3337089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smtClean="0">
                <a:latin typeface="Times New Roman"/>
                <a:cs typeface="Times New Roman"/>
              </a:rPr>
              <a:t>w</a:t>
            </a:r>
            <a:r>
              <a:rPr lang="en-US" sz="2800" baseline="-25000" smtClean="0">
                <a:latin typeface="Times New Roman"/>
                <a:cs typeface="Times New Roman"/>
              </a:rPr>
              <a:t>1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2535" y="2994159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Rep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70372" y="2804343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Gen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28" name="Rectangle 20"/>
          <p:cNvSpPr txBox="1">
            <a:spLocks noChangeArrowheads="1"/>
          </p:cNvSpPr>
          <p:nvPr/>
        </p:nvSpPr>
        <p:spPr bwMode="auto">
          <a:xfrm>
            <a:off x="138164" y="5018386"/>
            <a:ext cx="936903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sz="2800" kern="0" dirty="0" smtClean="0">
                <a:sym typeface="Symbol" charset="2"/>
              </a:rPr>
              <a:t>- Fuzzy extractors exist for other distances besides Hamming,</a:t>
            </a:r>
          </a:p>
          <a:p>
            <a:pPr>
              <a:buNone/>
            </a:pPr>
            <a:r>
              <a:rPr lang="en-US" altLang="en-US" sz="2800" kern="0" dirty="0" smtClean="0">
                <a:sym typeface="Symbol" charset="2"/>
              </a:rPr>
              <a:t>	including set difference, edit distance, point-set distance</a:t>
            </a:r>
            <a:endParaRPr lang="en-US" altLang="en-US" sz="2800" kern="0" dirty="0" smtClean="0"/>
          </a:p>
        </p:txBody>
      </p:sp>
      <p:sp>
        <p:nvSpPr>
          <p:cNvPr id="29" name="Rectangle 20"/>
          <p:cNvSpPr txBox="1">
            <a:spLocks noChangeArrowheads="1"/>
          </p:cNvSpPr>
          <p:nvPr/>
        </p:nvSpPr>
        <p:spPr bwMode="auto">
          <a:xfrm>
            <a:off x="203109" y="5966543"/>
            <a:ext cx="936903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sz="2800" kern="0" dirty="0" smtClean="0">
                <a:sym typeface="Symbol" charset="2"/>
              </a:rPr>
              <a:t>- Some make specific assumptions on input distribution, </a:t>
            </a:r>
            <a:br>
              <a:rPr lang="en-US" altLang="en-US" sz="2800" kern="0" dirty="0" smtClean="0">
                <a:sym typeface="Symbol" charset="2"/>
              </a:rPr>
            </a:br>
            <a:r>
              <a:rPr lang="en-US" altLang="en-US" sz="2800" kern="0" dirty="0" smtClean="0">
                <a:sym typeface="Symbol" charset="2"/>
              </a:rPr>
              <a:t>some are computational rather than info-theoretic</a:t>
            </a:r>
            <a:endParaRPr lang="en-US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48861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Passive adversaries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Fuzzy extractors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a lot of entropy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little entropy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07D1E78-FF14-8E4A-8B52-FA6925C98367}" type="slidenum">
              <a:rPr lang="en-US" altLang="en-US" sz="800"/>
              <a:pPr/>
              <a:t>43</a:t>
            </a:fld>
            <a:endParaRPr lang="en-US" altLang="en-US" sz="80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63500"/>
            <a:ext cx="8717479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WHAT ABOUT ACTIVE ADVERSARIES?</a:t>
            </a:r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625" y="2625022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rapezoid 16"/>
          <p:cNvSpPr/>
          <p:nvPr/>
        </p:nvSpPr>
        <p:spPr bwMode="auto">
          <a:xfrm rot="5400000">
            <a:off x="1065808" y="2052023"/>
            <a:ext cx="1937883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03109" y="307963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0" name="TextBox 19"/>
          <p:cNvSpPr txBox="1"/>
          <p:nvPr/>
        </p:nvSpPr>
        <p:spPr>
          <a:xfrm>
            <a:off x="292254" y="2545703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220" y="303811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891423" y="3498591"/>
            <a:ext cx="0" cy="1431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8" name="TextBox 47"/>
          <p:cNvSpPr txBox="1"/>
          <p:nvPr/>
        </p:nvSpPr>
        <p:spPr>
          <a:xfrm>
            <a:off x="2863121" y="421232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0" name="Trapezoid 49"/>
          <p:cNvSpPr/>
          <p:nvPr/>
        </p:nvSpPr>
        <p:spPr bwMode="auto">
          <a:xfrm rot="5400000">
            <a:off x="6911709" y="1885320"/>
            <a:ext cx="1463041" cy="2825273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53128" y="3825829"/>
            <a:ext cx="56767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8" name="Oval 57"/>
          <p:cNvSpPr/>
          <p:nvPr/>
        </p:nvSpPr>
        <p:spPr bwMode="auto">
          <a:xfrm>
            <a:off x="5542572" y="37777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01189" y="420833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8807979" y="3245664"/>
            <a:ext cx="0" cy="15426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1" name="TextBox 70"/>
          <p:cNvSpPr txBox="1"/>
          <p:nvPr/>
        </p:nvSpPr>
        <p:spPr>
          <a:xfrm>
            <a:off x="5571231" y="3337089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smtClean="0">
                <a:latin typeface="Times New Roman"/>
                <a:cs typeface="Times New Roman"/>
              </a:rPr>
              <a:t>w</a:t>
            </a:r>
            <a:r>
              <a:rPr lang="en-US" sz="2800" baseline="-25000" smtClean="0">
                <a:latin typeface="Times New Roman"/>
                <a:cs typeface="Times New Roman"/>
              </a:rPr>
              <a:t>1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2535" y="2994159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Rep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70372" y="2804343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Gen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3085168" y="3010055"/>
            <a:ext cx="3193045" cy="28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5" name="TextBox 44"/>
          <p:cNvSpPr txBox="1"/>
          <p:nvPr/>
        </p:nvSpPr>
        <p:spPr>
          <a:xfrm>
            <a:off x="3850566" y="2550112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04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07D1E78-FF14-8E4A-8B52-FA6925C98367}" type="slidenum">
              <a:rPr lang="en-US" altLang="en-US" sz="800"/>
              <a:pPr/>
              <a:t>44</a:t>
            </a:fld>
            <a:endParaRPr lang="en-US" altLang="en-US" sz="80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63500"/>
            <a:ext cx="8717479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WHAT ABOUT ACTIVE ADVERSARIES?</a:t>
            </a:r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625" y="2625022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rapezoid 16"/>
          <p:cNvSpPr/>
          <p:nvPr/>
        </p:nvSpPr>
        <p:spPr bwMode="auto">
          <a:xfrm rot="5400000">
            <a:off x="1065808" y="2052023"/>
            <a:ext cx="1937883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03109" y="307963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0" name="TextBox 19"/>
          <p:cNvSpPr txBox="1"/>
          <p:nvPr/>
        </p:nvSpPr>
        <p:spPr>
          <a:xfrm>
            <a:off x="292254" y="2545703"/>
            <a:ext cx="588739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220" y="303811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085168" y="3010055"/>
            <a:ext cx="1354840" cy="121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4" name="TextBox 33"/>
          <p:cNvSpPr txBox="1"/>
          <p:nvPr/>
        </p:nvSpPr>
        <p:spPr>
          <a:xfrm>
            <a:off x="3850566" y="2517061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891423" y="3498591"/>
            <a:ext cx="0" cy="1431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8" name="TextBox 47"/>
          <p:cNvSpPr txBox="1"/>
          <p:nvPr/>
        </p:nvSpPr>
        <p:spPr>
          <a:xfrm>
            <a:off x="2863121" y="421232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0" name="Trapezoid 49"/>
          <p:cNvSpPr/>
          <p:nvPr/>
        </p:nvSpPr>
        <p:spPr bwMode="auto">
          <a:xfrm rot="5400000">
            <a:off x="6911709" y="1885320"/>
            <a:ext cx="1463041" cy="2825273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53128" y="3825829"/>
            <a:ext cx="56767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8" name="Oval 57"/>
          <p:cNvSpPr/>
          <p:nvPr/>
        </p:nvSpPr>
        <p:spPr bwMode="auto">
          <a:xfrm>
            <a:off x="5542572" y="37777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01189" y="420833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8807979" y="3245664"/>
            <a:ext cx="0" cy="15426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1" name="TextBox 70"/>
          <p:cNvSpPr txBox="1"/>
          <p:nvPr/>
        </p:nvSpPr>
        <p:spPr>
          <a:xfrm>
            <a:off x="5571231" y="3337089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smtClean="0">
                <a:latin typeface="Times New Roman"/>
                <a:cs typeface="Times New Roman"/>
              </a:rPr>
              <a:t>w</a:t>
            </a:r>
            <a:r>
              <a:rPr lang="en-US" sz="2800" baseline="-25000" smtClean="0">
                <a:latin typeface="Times New Roman"/>
                <a:cs typeface="Times New Roman"/>
              </a:rPr>
              <a:t>1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2535" y="2994159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Rep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70372" y="2804343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Gen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 rot="5400000">
            <a:off x="3754208" y="2678490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4998140" y="3009768"/>
            <a:ext cx="1232453" cy="254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2" name="TextBox 31"/>
          <p:cNvSpPr txBox="1"/>
          <p:nvPr/>
        </p:nvSpPr>
        <p:spPr>
          <a:xfrm>
            <a:off x="5320525" y="252636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p'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-63500" y="4821457"/>
            <a:ext cx="9271000" cy="253014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CC0000"/>
                </a:solidFill>
                <a:sym typeface="Symbol" charset="0"/>
              </a:rPr>
              <a:t>Robustness</a:t>
            </a:r>
            <a:r>
              <a:rPr lang="en-US" kern="0" dirty="0" smtClean="0">
                <a:sym typeface="Symbol" charset="0"/>
              </a:rPr>
              <a:t>: as long as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 </a:t>
            </a:r>
            <a:r>
              <a:rPr lang="en-US" i="1" dirty="0" smtClean="0">
                <a:latin typeface="Times New Roman"/>
                <a:cs typeface="Times New Roman"/>
              </a:rPr>
              <a:t>≈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i="1" kern="0" dirty="0" smtClean="0">
                <a:sym typeface="Symbol" charset="0"/>
              </a:rPr>
              <a:t>,</a:t>
            </a:r>
            <a:r>
              <a:rPr lang="en-US" kern="0" dirty="0" smtClean="0">
                <a:sym typeface="Symbol" charset="0"/>
              </a:rPr>
              <a:t> if Eve(</a:t>
            </a:r>
            <a:r>
              <a:rPr lang="en-US" i="1" kern="0" dirty="0" smtClean="0">
                <a:latin typeface="Times New Roman" charset="0"/>
                <a:sym typeface="Symbol" charset="0"/>
              </a:rPr>
              <a:t>p</a:t>
            </a:r>
            <a:r>
              <a:rPr lang="en-US" kern="0" dirty="0" smtClean="0">
                <a:sym typeface="Symbol" charset="0"/>
              </a:rPr>
              <a:t>) produces </a:t>
            </a:r>
            <a:r>
              <a:rPr lang="en-US" i="1" dirty="0">
                <a:latin typeface="Times New Roman"/>
                <a:cs typeface="Times New Roman"/>
              </a:rPr>
              <a:t>p' </a:t>
            </a:r>
            <a:r>
              <a:rPr lang="en-US" i="1" dirty="0" smtClean="0">
                <a:latin typeface="Times New Roman"/>
                <a:cs typeface="Times New Roman"/>
              </a:rPr>
              <a:t>≠ p</a:t>
            </a:r>
            <a:endParaRPr lang="en-US" i="1" kern="0" dirty="0" smtClean="0">
              <a:latin typeface="Times New Roman" charset="0"/>
              <a:sym typeface="Symbol" charset="0"/>
            </a:endParaRPr>
          </a:p>
          <a:p>
            <a:endParaRPr lang="en-US" sz="2800" i="1" kern="0" dirty="0" smtClean="0">
              <a:latin typeface="Times New Roman" charset="0"/>
              <a:sym typeface="Symbol" charset="0"/>
            </a:endParaRPr>
          </a:p>
          <a:p>
            <a:endParaRPr lang="en-US" sz="1800" i="1" kern="0" dirty="0" smtClean="0">
              <a:latin typeface="Times New Roman" charset="0"/>
              <a:sym typeface="Symbol" charset="0"/>
            </a:endParaRPr>
          </a:p>
          <a:p>
            <a:pPr>
              <a:buFontTx/>
              <a:buNone/>
            </a:pPr>
            <a:r>
              <a:rPr lang="en-US" kern="0" dirty="0" smtClean="0">
                <a:sym typeface="Symbol" charset="0"/>
              </a:rPr>
              <a:t>   (with 1</a:t>
            </a:r>
            <a:r>
              <a:rPr lang="en-US" altLang="en-US" dirty="0">
                <a:latin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</a:rPr>
              <a:t>– </a:t>
            </a:r>
            <a:r>
              <a:rPr lang="en-US" kern="0" dirty="0" smtClean="0">
                <a:sym typeface="Symbol" charset="0"/>
              </a:rPr>
              <a:t>negligible probability over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kern="0" dirty="0" smtClean="0">
                <a:latin typeface="Times New Roman" charset="0"/>
                <a:sym typeface="Symbol" charset="0"/>
              </a:rPr>
              <a:t> </a:t>
            </a:r>
            <a:r>
              <a:rPr lang="en-US" kern="0" dirty="0" smtClean="0">
                <a:sym typeface="Symbol" charset="0"/>
              </a:rPr>
              <a:t>&amp; coins of Rep, Eve)</a:t>
            </a:r>
            <a:endParaRPr lang="en-US" kern="0" dirty="0">
              <a:sym typeface="Symbol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619584" y="580185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5042234" y="5533571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800" dirty="0" smtClean="0">
                <a:latin typeface="Times New Roman" charset="0"/>
                <a:sym typeface="Symbol" charset="0"/>
              </a:rPr>
              <a:t>⊥</a:t>
            </a:r>
            <a:endParaRPr lang="en-US" sz="2800" dirty="0">
              <a:latin typeface="Times New Roman" charset="0"/>
              <a:sym typeface="Symbol" charset="0"/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2868947" y="5462133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/>
              <a:t>Rep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1570372" y="5303383"/>
            <a:ext cx="4780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>
                <a:latin typeface="Times New Roman"/>
                <a:cs typeface="Times New Roman"/>
              </a:rPr>
              <a:t>p'</a:t>
            </a:r>
            <a:endParaRPr lang="en-US" sz="2800" i="1" dirty="0">
              <a:latin typeface="Book Antiqua" charset="0"/>
            </a:endParaRP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>
            <a:off x="4278647" y="5860596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2095834" y="5644696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>
            <a:off x="2086309" y="6116183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1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5" grpId="0"/>
      <p:bldP spid="36" grpId="0"/>
      <p:bldP spid="37" grpId="0" animBg="1"/>
      <p:bldP spid="38" grpId="0"/>
      <p:bldP spid="39" grpId="0" animBg="1"/>
      <p:bldP spid="41" grpId="0" animBg="1"/>
      <p:bldP spid="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988C8-CA0D-3B48-B272-47244C97E764}" type="slidenum">
              <a:rPr lang="en-US"/>
              <a:pPr/>
              <a:t>45</a:t>
            </a:fld>
            <a:endParaRPr lang="en-US"/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9138"/>
            <a:ext cx="1379538" cy="558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Idea 0:</a:t>
            </a:r>
            <a:endParaRPr lang="en-US" sz="4000"/>
          </a:p>
        </p:txBody>
      </p:sp>
      <p:sp>
        <p:nvSpPr>
          <p:cNvPr id="849924" name="Text Box 4"/>
          <p:cNvSpPr txBox="1">
            <a:spLocks noChangeArrowheads="1"/>
          </p:cNvSpPr>
          <p:nvPr/>
        </p:nvSpPr>
        <p:spPr bwMode="auto">
          <a:xfrm>
            <a:off x="1939925" y="1220788"/>
            <a:ext cx="455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>
                <a:latin typeface="Times New Roman" charset="0"/>
              </a:rPr>
              <a:t>w</a:t>
            </a:r>
          </a:p>
        </p:txBody>
      </p:sp>
      <p:sp>
        <p:nvSpPr>
          <p:cNvPr id="849925" name="Text Box 5"/>
          <p:cNvSpPr txBox="1">
            <a:spLocks noChangeArrowheads="1"/>
          </p:cNvSpPr>
          <p:nvPr/>
        </p:nvSpPr>
        <p:spPr bwMode="auto">
          <a:xfrm>
            <a:off x="5281613" y="1528763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800" i="1" dirty="0" smtClean="0">
                <a:latin typeface="Times New Roman" charset="0"/>
              </a:rPr>
              <a:t>r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849926" name="Rectangle 6"/>
          <p:cNvSpPr>
            <a:spLocks noChangeArrowheads="1"/>
          </p:cNvSpPr>
          <p:nvPr/>
        </p:nvSpPr>
        <p:spPr bwMode="auto">
          <a:xfrm>
            <a:off x="3184525" y="1373188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/>
              <a:t>Ext</a:t>
            </a:r>
          </a:p>
        </p:txBody>
      </p:sp>
      <p:sp>
        <p:nvSpPr>
          <p:cNvPr id="849927" name="Line 7"/>
          <p:cNvSpPr>
            <a:spLocks noChangeShapeType="1"/>
          </p:cNvSpPr>
          <p:nvPr/>
        </p:nvSpPr>
        <p:spPr bwMode="auto">
          <a:xfrm>
            <a:off x="2413000" y="1557338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28" name="Line 8"/>
          <p:cNvSpPr>
            <a:spLocks noChangeShapeType="1"/>
          </p:cNvSpPr>
          <p:nvPr/>
        </p:nvSpPr>
        <p:spPr bwMode="auto">
          <a:xfrm>
            <a:off x="4565650" y="1817688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31" name="Text Box 11"/>
          <p:cNvSpPr txBox="1">
            <a:spLocks noChangeArrowheads="1"/>
          </p:cNvSpPr>
          <p:nvPr/>
        </p:nvSpPr>
        <p:spPr bwMode="auto">
          <a:xfrm>
            <a:off x="1504778" y="1682750"/>
            <a:ext cx="915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smtClean="0">
                <a:latin typeface="Times New Roman" charset="0"/>
              </a:rPr>
              <a:t>seed</a:t>
            </a:r>
            <a:endParaRPr lang="en-US" i="1">
              <a:latin typeface="Times New Roman" charset="0"/>
            </a:endParaRPr>
          </a:p>
        </p:txBody>
      </p:sp>
      <p:sp>
        <p:nvSpPr>
          <p:cNvPr id="849932" name="Line 12"/>
          <p:cNvSpPr>
            <a:spLocks noChangeShapeType="1"/>
          </p:cNvSpPr>
          <p:nvPr/>
        </p:nvSpPr>
        <p:spPr bwMode="auto">
          <a:xfrm>
            <a:off x="2413000" y="1966913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38" name="Rectangle 18"/>
          <p:cNvSpPr>
            <a:spLocks noChangeArrowheads="1"/>
          </p:cNvSpPr>
          <p:nvPr/>
        </p:nvSpPr>
        <p:spPr bwMode="auto">
          <a:xfrm>
            <a:off x="3219450" y="2422525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/>
              <a:t>MAC</a:t>
            </a:r>
          </a:p>
        </p:txBody>
      </p:sp>
      <p:sp>
        <p:nvSpPr>
          <p:cNvPr id="849954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9955" name="Rectangle 35"/>
          <p:cNvSpPr>
            <a:spLocks noChangeArrowheads="1"/>
          </p:cNvSpPr>
          <p:nvPr/>
        </p:nvSpPr>
        <p:spPr bwMode="auto">
          <a:xfrm>
            <a:off x="184150" y="63500"/>
            <a:ext cx="81930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>
              <a:spcBef>
                <a:spcPct val="0"/>
              </a:spcBef>
            </a:pPr>
            <a:r>
              <a:rPr lang="en-US" sz="4000" i="1">
                <a:solidFill>
                  <a:schemeClr val="tx2"/>
                </a:solidFill>
                <a:latin typeface="Arial" charset="0"/>
              </a:rPr>
              <a:t>building robust fuzzy extractors</a:t>
            </a:r>
          </a:p>
        </p:txBody>
      </p:sp>
      <p:sp>
        <p:nvSpPr>
          <p:cNvPr id="849956" name="Rectangle 36"/>
          <p:cNvSpPr>
            <a:spLocks noChangeArrowheads="1"/>
          </p:cNvSpPr>
          <p:nvPr/>
        </p:nvSpPr>
        <p:spPr bwMode="auto">
          <a:xfrm>
            <a:off x="3713163" y="38100"/>
            <a:ext cx="1290637" cy="538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9959" name="Rectangle 39"/>
          <p:cNvSpPr>
            <a:spLocks noChangeArrowheads="1"/>
          </p:cNvSpPr>
          <p:nvPr/>
        </p:nvSpPr>
        <p:spPr bwMode="auto">
          <a:xfrm>
            <a:off x="5351707" y="2465388"/>
            <a:ext cx="409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ym typeface="Symbol" charset="0"/>
              </a:rPr>
              <a:t>σ</a:t>
            </a:r>
          </a:p>
        </p:txBody>
      </p:sp>
      <p:sp>
        <p:nvSpPr>
          <p:cNvPr id="849960" name="Line 40"/>
          <p:cNvSpPr>
            <a:spLocks noChangeShapeType="1"/>
          </p:cNvSpPr>
          <p:nvPr/>
        </p:nvSpPr>
        <p:spPr bwMode="auto">
          <a:xfrm>
            <a:off x="4602163" y="2809875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62" name="Rectangle 42"/>
          <p:cNvSpPr>
            <a:spLocks noChangeArrowheads="1"/>
          </p:cNvSpPr>
          <p:nvPr/>
        </p:nvSpPr>
        <p:spPr bwMode="auto">
          <a:xfrm>
            <a:off x="6476469" y="1966913"/>
            <a:ext cx="23092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i="1" smtClean="0">
                <a:latin typeface="Times New Roman" charset="0"/>
              </a:rPr>
              <a:t>p </a:t>
            </a:r>
            <a:r>
              <a:rPr lang="en-US" dirty="0">
                <a:latin typeface="Times New Roman" charset="0"/>
              </a:rPr>
              <a:t>= 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seed</a:t>
            </a:r>
            <a:r>
              <a:rPr lang="en-US" dirty="0" smtClean="0">
                <a:latin typeface="Times New Roman" charset="0"/>
              </a:rPr>
              <a:t>,</a:t>
            </a:r>
            <a:r>
              <a:rPr lang="en-US" dirty="0" smtClean="0"/>
              <a:t> </a:t>
            </a:r>
            <a:r>
              <a:rPr lang="en-US" dirty="0" err="1" smtClean="0">
                <a:sym typeface="Symbol" charset="0"/>
              </a:rPr>
              <a:t>σ</a:t>
            </a:r>
            <a:r>
              <a:rPr lang="en-US" dirty="0" smtClean="0"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849964" name="Freeform 44"/>
          <p:cNvSpPr>
            <a:spLocks/>
          </p:cNvSpPr>
          <p:nvPr/>
        </p:nvSpPr>
        <p:spPr bwMode="auto">
          <a:xfrm>
            <a:off x="2693988" y="1966913"/>
            <a:ext cx="520700" cy="817562"/>
          </a:xfrm>
          <a:custGeom>
            <a:avLst/>
            <a:gdLst>
              <a:gd name="T0" fmla="*/ 0 w 328"/>
              <a:gd name="T1" fmla="*/ 0 h 515"/>
              <a:gd name="T2" fmla="*/ 0 w 328"/>
              <a:gd name="T3" fmla="*/ 515 h 515"/>
              <a:gd name="T4" fmla="*/ 328 w 328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8" h="515">
                <a:moveTo>
                  <a:pt x="0" y="0"/>
                </a:moveTo>
                <a:lnTo>
                  <a:pt x="0" y="515"/>
                </a:lnTo>
                <a:lnTo>
                  <a:pt x="328" y="51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849972" name="Group 52"/>
          <p:cNvGrpSpPr>
            <a:grpSpLocks/>
          </p:cNvGrpSpPr>
          <p:nvPr/>
        </p:nvGrpSpPr>
        <p:grpSpPr bwMode="auto">
          <a:xfrm>
            <a:off x="1201738" y="2747963"/>
            <a:ext cx="1984375" cy="558800"/>
            <a:chOff x="757" y="1731"/>
            <a:chExt cx="1250" cy="352"/>
          </a:xfrm>
        </p:grpSpPr>
        <p:sp>
          <p:nvSpPr>
            <p:cNvPr id="849966" name="Rectangle 46"/>
            <p:cNvSpPr>
              <a:spLocks noChangeArrowheads="1"/>
            </p:cNvSpPr>
            <p:nvPr/>
          </p:nvSpPr>
          <p:spPr bwMode="auto">
            <a:xfrm>
              <a:off x="757" y="1731"/>
              <a:ext cx="869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/>
                <a:t>Key???</a:t>
              </a:r>
              <a:endParaRPr lang="en-US" sz="4000"/>
            </a:p>
          </p:txBody>
        </p:sp>
        <p:sp>
          <p:nvSpPr>
            <p:cNvPr id="849967" name="Line 47"/>
            <p:cNvSpPr>
              <a:spLocks noChangeShapeType="1"/>
            </p:cNvSpPr>
            <p:nvPr/>
          </p:nvSpPr>
          <p:spPr bwMode="auto">
            <a:xfrm rot="5400000" flipV="1">
              <a:off x="1807" y="1722"/>
              <a:ext cx="0" cy="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49968" name="Rectangle 48"/>
          <p:cNvSpPr>
            <a:spLocks noChangeArrowheads="1"/>
          </p:cNvSpPr>
          <p:nvPr/>
        </p:nvSpPr>
        <p:spPr bwMode="auto">
          <a:xfrm>
            <a:off x="924870" y="3686174"/>
            <a:ext cx="804551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</a:pPr>
            <a:r>
              <a:rPr lang="en-US" i="1" dirty="0" smtClean="0">
                <a:latin typeface="Times New Roman" charset="0"/>
              </a:rPr>
              <a:t>r</a:t>
            </a:r>
            <a:r>
              <a:rPr lang="en-US" dirty="0" smtClean="0"/>
              <a:t>? </a:t>
            </a:r>
            <a:r>
              <a:rPr lang="en-US" dirty="0"/>
              <a:t>But </a:t>
            </a:r>
            <a:r>
              <a:rPr lang="en-US" dirty="0" smtClean="0"/>
              <a:t>if adversary changes </a:t>
            </a:r>
            <a:r>
              <a:rPr lang="en-US" i="1" dirty="0" smtClean="0">
                <a:latin typeface="Times New Roman" charset="0"/>
              </a:rPr>
              <a:t>seed</a:t>
            </a:r>
            <a:r>
              <a:rPr lang="en-US" dirty="0" smtClean="0"/>
              <a:t>, </a:t>
            </a:r>
            <a:r>
              <a:rPr lang="en-US" dirty="0" smtClean="0">
                <a:sym typeface="Symbol" charset="0"/>
              </a:rPr>
              <a:t>then </a:t>
            </a:r>
            <a:r>
              <a:rPr lang="en-US" i="1" dirty="0" smtClean="0">
                <a:latin typeface="Times New Roman" charset="0"/>
              </a:rPr>
              <a:t>r</a:t>
            </a:r>
            <a:r>
              <a:rPr lang="en-US" dirty="0" smtClean="0"/>
              <a:t> </a:t>
            </a:r>
            <a:r>
              <a:rPr lang="en-US" dirty="0" smtClean="0"/>
              <a:t>will change </a:t>
            </a:r>
            <a:endParaRPr lang="en-US" sz="4000" dirty="0"/>
          </a:p>
        </p:txBody>
      </p:sp>
      <p:sp>
        <p:nvSpPr>
          <p:cNvPr id="849969" name="Rectangle 49"/>
          <p:cNvSpPr>
            <a:spLocks noChangeArrowheads="1"/>
          </p:cNvSpPr>
          <p:nvPr/>
        </p:nvSpPr>
        <p:spPr bwMode="auto">
          <a:xfrm>
            <a:off x="1304283" y="4725447"/>
            <a:ext cx="53054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C0000"/>
                </a:solidFill>
              </a:rPr>
              <a:t>Circularity! </a:t>
            </a:r>
            <a:br>
              <a:rPr lang="en-US" dirty="0">
                <a:solidFill>
                  <a:srgbClr val="CC0000"/>
                </a:solidFill>
              </a:rPr>
            </a:br>
            <a:r>
              <a:rPr lang="en-US" i="1" dirty="0" smtClean="0">
                <a:solidFill>
                  <a:srgbClr val="CC0000"/>
                </a:solidFill>
                <a:latin typeface="Times New Roman" charset="0"/>
              </a:rPr>
              <a:t>seed</a:t>
            </a:r>
            <a:r>
              <a:rPr lang="en-US" dirty="0" smtClean="0">
                <a:solidFill>
                  <a:srgbClr val="CC0000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CC0000"/>
                </a:solidFill>
              </a:rPr>
              <a:t>extracts from  </a:t>
            </a:r>
            <a:r>
              <a:rPr lang="en-US" i="1" dirty="0">
                <a:solidFill>
                  <a:srgbClr val="CC0000"/>
                </a:solidFill>
                <a:latin typeface="Times New Roman" charset="0"/>
              </a:rPr>
              <a:t>w</a:t>
            </a:r>
            <a:r>
              <a:rPr lang="en-US" dirty="0">
                <a:solidFill>
                  <a:srgbClr val="CC0000"/>
                </a:solidFill>
              </a:rPr>
              <a:t/>
            </a:r>
            <a:br>
              <a:rPr lang="en-US" dirty="0">
                <a:solidFill>
                  <a:srgbClr val="CC0000"/>
                </a:solidFill>
              </a:rPr>
            </a:br>
            <a:r>
              <a:rPr lang="en-US" i="1" dirty="0">
                <a:solidFill>
                  <a:srgbClr val="CC0000"/>
                </a:solidFill>
                <a:latin typeface="Times New Roman" charset="0"/>
              </a:rPr>
              <a:t>w</a:t>
            </a:r>
            <a:r>
              <a:rPr lang="en-US" dirty="0">
                <a:solidFill>
                  <a:srgbClr val="CC0000"/>
                </a:solidFill>
              </a:rPr>
              <a:t> authenticates </a:t>
            </a:r>
            <a:r>
              <a:rPr lang="en-US" i="1" dirty="0" smtClean="0">
                <a:solidFill>
                  <a:srgbClr val="CC0000"/>
                </a:solidFill>
                <a:latin typeface="Times New Roman" charset="0"/>
              </a:rPr>
              <a:t>seed</a:t>
            </a:r>
            <a:endParaRPr lang="en-US" sz="4000" dirty="0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855420" y="4163610"/>
            <a:ext cx="619519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</a:pPr>
            <a:r>
              <a:rPr lang="en-US" i="1" dirty="0" smtClean="0">
                <a:latin typeface="Times New Roman" charset="0"/>
              </a:rPr>
              <a:t>w</a:t>
            </a:r>
            <a:r>
              <a:rPr lang="en-US" dirty="0" smtClean="0"/>
              <a:t>?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3" grpId="0" build="p"/>
      <p:bldP spid="849924" grpId="0"/>
      <p:bldP spid="849925" grpId="0"/>
      <p:bldP spid="849926" grpId="0" animBg="1"/>
      <p:bldP spid="849927" grpId="0" animBg="1"/>
      <p:bldP spid="849928" grpId="0" animBg="1"/>
      <p:bldP spid="849931" grpId="0"/>
      <p:bldP spid="849932" grpId="0" animBg="1"/>
      <p:bldP spid="849938" grpId="0" animBg="1"/>
      <p:bldP spid="849956" grpId="0" animBg="1"/>
      <p:bldP spid="849959" grpId="0"/>
      <p:bldP spid="849960" grpId="0" animBg="1"/>
      <p:bldP spid="849960" grpId="1" animBg="1"/>
      <p:bldP spid="849962" grpId="0"/>
      <p:bldP spid="849964" grpId="0" animBg="1"/>
      <p:bldP spid="849968" grpId="0" build="p" autoUpdateAnimBg="0"/>
      <p:bldP spid="849969" grpId="0" build="p" autoUpdateAnimBg="0"/>
      <p:bldP spid="24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63500"/>
            <a:ext cx="9235272" cy="431800"/>
          </a:xfrm>
        </p:spPr>
        <p:txBody>
          <a:bodyPr/>
          <a:lstStyle/>
          <a:p>
            <a:r>
              <a:rPr lang="en-US" sz="2800" dirty="0" smtClean="0"/>
              <a:t>background: XOR-universal</a:t>
            </a:r>
            <a:r>
              <a:rPr lang="en-US" sz="2800" dirty="0" smtClean="0">
                <a:sym typeface="Symbol" charset="0"/>
              </a:rPr>
              <a:t> functions and MAC</a:t>
            </a:r>
            <a:r>
              <a:rPr lang="en-US" sz="2800" dirty="0">
                <a:sym typeface="Symbol" charset="0"/>
              </a:rPr>
              <a:t>s</a:t>
            </a:r>
            <a:endParaRPr lang="en-US" sz="2800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42" y="623888"/>
            <a:ext cx="8834437" cy="701675"/>
          </a:xfrm>
        </p:spPr>
        <p:txBody>
          <a:bodyPr/>
          <a:lstStyle/>
          <a:p>
            <a:r>
              <a:rPr lang="en-US" dirty="0" smtClean="0"/>
              <a:t>Define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 smtClean="0">
                <a:latin typeface="Times New Roman" charset="0"/>
              </a:rPr>
              <a:t>a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StarSymbol" charset="0"/>
              </a:rPr>
              <a:t>•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dirty="0" smtClean="0"/>
              <a:t>-bit outputs to be </a:t>
            </a:r>
            <a:r>
              <a:rPr lang="en-US" u="sng" dirty="0" smtClean="0"/>
              <a:t>XOR-universal</a:t>
            </a:r>
            <a:r>
              <a:rPr lang="en-US" dirty="0" smtClean="0"/>
              <a:t> if</a:t>
            </a:r>
            <a:endParaRPr lang="en-US" dirty="0"/>
          </a:p>
          <a:p>
            <a:endParaRPr lang="en-US" dirty="0"/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966345" y="1167712"/>
            <a:ext cx="8959850" cy="70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(</a:t>
            </a:r>
            <a:r>
              <a:rPr lang="en-US" kern="0" dirty="0" smtClean="0"/>
              <a:t>∀</a:t>
            </a:r>
            <a:r>
              <a:rPr lang="en-US" i="1" kern="0" dirty="0" err="1" smtClean="0">
                <a:latin typeface="Times New Roman" charset="0"/>
                <a:sym typeface="Symbol" charset="0"/>
              </a:rPr>
              <a:t>i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≠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j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y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) </a:t>
            </a:r>
            <a:r>
              <a:rPr lang="en-US" dirty="0" err="1" smtClean="0">
                <a:sym typeface="Symbol" charset="0"/>
              </a:rPr>
              <a:t>Pr</a:t>
            </a:r>
            <a:r>
              <a:rPr lang="en-US" i="1" baseline="-25000" dirty="0" err="1" smtClean="0">
                <a:latin typeface="Times New Roman" charset="0"/>
              </a:rPr>
              <a:t>a</a:t>
            </a:r>
            <a:r>
              <a:rPr lang="en-US" i="1" baseline="-25000" dirty="0" smtClean="0">
                <a:latin typeface="Times New Roman" charset="0"/>
              </a:rPr>
              <a:t> </a:t>
            </a:r>
            <a:r>
              <a:rPr lang="en-US" dirty="0" smtClean="0">
                <a:sym typeface="Symbol" charset="0"/>
              </a:rPr>
              <a:t>[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 smtClean="0">
                <a:latin typeface="Times New Roman" charset="0"/>
              </a:rPr>
              <a:t>a</a:t>
            </a:r>
            <a:r>
              <a:rPr lang="en-US" kern="0" dirty="0" smtClean="0">
                <a:latin typeface="Times New Roman" charset="0"/>
                <a:sym typeface="Symbol" charset="0"/>
              </a:rPr>
              <a:t>(</a:t>
            </a:r>
            <a:r>
              <a:rPr lang="en-US" i="1" kern="0" dirty="0" err="1" smtClean="0">
                <a:latin typeface="Times New Roman" charset="0"/>
                <a:sym typeface="Symbol" charset="0"/>
              </a:rPr>
              <a:t>i</a:t>
            </a:r>
            <a:r>
              <a:rPr lang="en-US" kern="0" dirty="0" smtClean="0">
                <a:latin typeface="Times New Roman" charset="0"/>
                <a:sym typeface="Symbol" charset="0"/>
              </a:rPr>
              <a:t>) </a:t>
            </a:r>
            <a:r>
              <a:rPr lang="en-US" dirty="0" smtClean="0">
                <a:sym typeface="Symbol" charset="0"/>
              </a:rPr>
              <a:t>⊕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 smtClean="0">
                <a:latin typeface="Times New Roman" charset="0"/>
              </a:rPr>
              <a:t>a</a:t>
            </a:r>
            <a:r>
              <a:rPr lang="en-US" kern="0" dirty="0" smtClean="0">
                <a:latin typeface="Times New Roman" charset="0"/>
                <a:sym typeface="Symbol" charset="0"/>
              </a:rPr>
              <a:t>(</a:t>
            </a:r>
            <a:r>
              <a:rPr lang="en-US" i="1" kern="0" dirty="0" smtClean="0">
                <a:latin typeface="Times New Roman" charset="0"/>
                <a:sym typeface="Symbol" charset="0"/>
              </a:rPr>
              <a:t>j</a:t>
            </a:r>
            <a:r>
              <a:rPr lang="en-US" kern="0" dirty="0" smtClean="0">
                <a:latin typeface="Times New Roman" charset="0"/>
                <a:sym typeface="Symbol" charset="0"/>
              </a:rPr>
              <a:t>) </a:t>
            </a:r>
            <a:r>
              <a:rPr lang="en-US" kern="0" dirty="0">
                <a:latin typeface="Times New Roman" charset="0"/>
                <a:sym typeface="Symbol" charset="0"/>
              </a:rPr>
              <a:t>=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y</a:t>
            </a:r>
            <a:r>
              <a:rPr lang="en-US" dirty="0" smtClean="0">
                <a:sym typeface="Symbol" charset="0"/>
              </a:rPr>
              <a:t>]</a:t>
            </a:r>
            <a:r>
              <a:rPr lang="en-US" kern="0" dirty="0" smtClean="0">
                <a:latin typeface="Times New Roman" charset="0"/>
                <a:sym typeface="Symbol" charset="0"/>
              </a:rPr>
              <a:t> = 1/2</a:t>
            </a:r>
            <a:r>
              <a:rPr lang="en-US" i="1" kern="0" baseline="30000" dirty="0" smtClean="0">
                <a:latin typeface="Times New Roman" charset="0"/>
                <a:sym typeface="Symbol" charset="0"/>
              </a:rPr>
              <a:t>v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-19110" y="2296622"/>
            <a:ext cx="8834437" cy="70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Define MAC</a:t>
            </a:r>
            <a:r>
              <a:rPr lang="en-US" i="1" baseline="-25000" dirty="0" smtClean="0">
                <a:latin typeface="Times New Roman" charset="0"/>
              </a:rPr>
              <a:t>𝜅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StarSymbol" charset="0"/>
              </a:rPr>
              <a:t>•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/>
              <a:t> to be </a:t>
            </a:r>
            <a:r>
              <a:rPr lang="en-US" dirty="0" smtClean="0"/>
              <a:t>a </a:t>
            </a:r>
            <a:r>
              <a:rPr lang="en-US" i="1" u="sng" dirty="0" err="1" smtClean="0"/>
              <a:t>δ</a:t>
            </a:r>
            <a:r>
              <a:rPr lang="en-US" u="sng" dirty="0" smtClean="0"/>
              <a:t>-secure </a:t>
            </a:r>
            <a:r>
              <a:rPr lang="en-US" u="sng" kern="0" dirty="0" smtClean="0"/>
              <a:t>one-time message authentication code (MAC)</a:t>
            </a:r>
            <a:r>
              <a:rPr lang="en-US" kern="0" dirty="0" smtClean="0"/>
              <a:t> if </a:t>
            </a:r>
            <a:r>
              <a:rPr lang="en-US" kern="0" dirty="0" err="1" smtClean="0"/>
              <a:t>Pr</a:t>
            </a:r>
            <a:r>
              <a:rPr lang="en-US" kern="0" dirty="0" smtClean="0"/>
              <a:t>[Eve wins] is at most </a:t>
            </a:r>
            <a:r>
              <a:rPr lang="en-US" i="1" dirty="0" err="1"/>
              <a:t>δ</a:t>
            </a:r>
            <a:r>
              <a:rPr lang="en-US" kern="0" dirty="0" smtClean="0"/>
              <a:t>:</a:t>
            </a:r>
          </a:p>
          <a:p>
            <a:pPr lvl="1"/>
            <a:r>
              <a:rPr lang="en-US" kern="0" dirty="0" smtClean="0"/>
              <a:t>Pick a random </a:t>
            </a:r>
            <a:r>
              <a:rPr lang="en-US" i="1" dirty="0">
                <a:latin typeface="Times New Roman" charset="0"/>
              </a:rPr>
              <a:t>𝜅</a:t>
            </a:r>
            <a:r>
              <a:rPr lang="en-US" i="1" baseline="-25000" dirty="0">
                <a:latin typeface="Times New Roman" charset="0"/>
              </a:rPr>
              <a:t> </a:t>
            </a:r>
            <a:r>
              <a:rPr lang="en-US" kern="0" dirty="0" smtClean="0"/>
              <a:t>; ask Eve for </a:t>
            </a:r>
            <a:r>
              <a:rPr lang="en-US" i="1" kern="0" dirty="0" err="1" smtClean="0">
                <a:latin typeface="Times New Roman" charset="0"/>
                <a:sym typeface="Symbol" charset="0"/>
              </a:rPr>
              <a:t>i</a:t>
            </a:r>
            <a:r>
              <a:rPr lang="en-US" kern="0" dirty="0">
                <a:sym typeface="Symbol" charset="0"/>
              </a:rPr>
              <a:t> </a:t>
            </a:r>
            <a:r>
              <a:rPr lang="en-US" kern="0" dirty="0" smtClean="0">
                <a:sym typeface="Symbol" charset="0"/>
              </a:rPr>
              <a:t>and give </a:t>
            </a:r>
            <a:r>
              <a:rPr lang="en-US" kern="0" dirty="0" smtClean="0"/>
              <a:t>Eve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σ</a:t>
            </a:r>
            <a:r>
              <a:rPr lang="en-US" i="1" kern="0" baseline="-2500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i</a:t>
            </a:r>
            <a:r>
              <a:rPr lang="en-US" i="1" kern="0" baseline="-250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i="1" kern="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= </a:t>
            </a:r>
            <a:r>
              <a:rPr lang="en-US" kern="0" dirty="0" smtClean="0"/>
              <a:t>MAC</a:t>
            </a:r>
            <a:r>
              <a:rPr lang="en-US" i="1" baseline="-25000" dirty="0" smtClean="0">
                <a:latin typeface="Times New Roman" charset="0"/>
              </a:rPr>
              <a:t>𝜅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 smtClean="0">
                <a:latin typeface="StarSymbol" charset="0"/>
              </a:rPr>
              <a:t>i</a:t>
            </a:r>
            <a:r>
              <a:rPr lang="en-US" dirty="0" smtClean="0">
                <a:latin typeface="Times New Roman" charset="0"/>
              </a:rPr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kern="0" dirty="0" smtClean="0"/>
              <a:t>Eve wins by outputting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≠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kern="0" dirty="0" smtClean="0"/>
              <a:t> and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σ</a:t>
            </a:r>
            <a:r>
              <a:rPr lang="en-US" i="1" kern="0" baseline="-25000" dirty="0" err="1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j</a:t>
            </a:r>
            <a:r>
              <a:rPr lang="en-US" i="1" kern="0" baseline="-25000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= </a:t>
            </a:r>
            <a:r>
              <a:rPr lang="en-US" kern="0" dirty="0" smtClean="0"/>
              <a:t>MAC</a:t>
            </a:r>
            <a:r>
              <a:rPr lang="en-US" i="1" baseline="-25000" dirty="0" smtClean="0">
                <a:latin typeface="Times New Roman" charset="0"/>
              </a:rPr>
              <a:t>𝜅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StarSymbol" charset="0"/>
              </a:rPr>
              <a:t>j</a:t>
            </a:r>
            <a:r>
              <a:rPr lang="en-US" dirty="0" smtClean="0">
                <a:latin typeface="Times New Roman" charset="0"/>
              </a:rPr>
              <a:t>)</a:t>
            </a:r>
            <a:r>
              <a:rPr lang="en-US" dirty="0" smtClean="0"/>
              <a:t> </a:t>
            </a:r>
            <a:endParaRPr lang="en-US" kern="0" dirty="0"/>
          </a:p>
          <a:p>
            <a:r>
              <a:rPr lang="en-US" kern="0" dirty="0" smtClean="0"/>
              <a:t>Claim: if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>
                <a:latin typeface="Times New Roman" charset="0"/>
              </a:rPr>
              <a:t>a 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StarSymbol" charset="0"/>
              </a:rPr>
              <a:t>•</a:t>
            </a:r>
            <a:r>
              <a:rPr lang="en-US" dirty="0" smtClean="0">
                <a:latin typeface="Times New Roman" charset="0"/>
              </a:rPr>
              <a:t>)</a:t>
            </a:r>
            <a:r>
              <a:rPr lang="en-US" dirty="0" smtClean="0"/>
              <a:t> is XOR-universal then</a:t>
            </a:r>
            <a:br>
              <a:rPr lang="en-US" dirty="0" smtClean="0"/>
            </a:br>
            <a:r>
              <a:rPr lang="en-US" kern="0" dirty="0"/>
              <a:t> </a:t>
            </a:r>
            <a:r>
              <a:rPr lang="en-US" kern="0" dirty="0" smtClean="0"/>
              <a:t>		</a:t>
            </a:r>
            <a:r>
              <a:rPr lang="en-US" kern="0" dirty="0" err="1" smtClean="0"/>
              <a:t>MAC</a:t>
            </a:r>
            <a:r>
              <a:rPr lang="en-US" i="1" baseline="-25000" dirty="0" err="1" smtClean="0">
                <a:latin typeface="Times New Roman" charset="0"/>
              </a:rPr>
              <a:t>a,b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 smtClean="0">
                <a:latin typeface="StarSymbol" charset="0"/>
              </a:rPr>
              <a:t>i</a:t>
            </a:r>
            <a:r>
              <a:rPr lang="en-US" dirty="0" smtClean="0">
                <a:latin typeface="Times New Roman" charset="0"/>
              </a:rPr>
              <a:t>) =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>
                <a:latin typeface="Times New Roman" charset="0"/>
              </a:rPr>
              <a:t>a</a:t>
            </a:r>
            <a:r>
              <a:rPr lang="en-US" kern="0" dirty="0">
                <a:latin typeface="Times New Roman" charset="0"/>
                <a:sym typeface="Symbol" charset="0"/>
              </a:rPr>
              <a:t>(</a:t>
            </a:r>
            <a:r>
              <a:rPr lang="en-US" i="1" kern="0" dirty="0" err="1">
                <a:latin typeface="Times New Roman" charset="0"/>
                <a:sym typeface="Symbol" charset="0"/>
              </a:rPr>
              <a:t>i</a:t>
            </a:r>
            <a:r>
              <a:rPr lang="en-US" kern="0" dirty="0">
                <a:latin typeface="Times New Roman" charset="0"/>
                <a:sym typeface="Symbol" charset="0"/>
              </a:rPr>
              <a:t>) </a:t>
            </a:r>
            <a:r>
              <a:rPr lang="en-US" dirty="0" smtClean="0">
                <a:sym typeface="Symbol" charset="0"/>
              </a:rPr>
              <a:t>⊕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b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kern="0" dirty="0" smtClean="0">
                <a:latin typeface="Times New Roman" charset="0"/>
                <a:sym typeface="Symbol" charset="0"/>
              </a:rPr>
              <a:t>1/2</a:t>
            </a:r>
            <a:r>
              <a:rPr lang="en-US" i="1" kern="0" baseline="30000" dirty="0" smtClean="0">
                <a:latin typeface="Times New Roman" charset="0"/>
                <a:sym typeface="Symbol" charset="0"/>
              </a:rPr>
              <a:t>v</a:t>
            </a:r>
            <a:r>
              <a:rPr lang="en-US" dirty="0" smtClean="0"/>
              <a:t> secure MAC</a:t>
            </a:r>
          </a:p>
          <a:p>
            <a:pPr lvl="1"/>
            <a:r>
              <a:rPr lang="en-US" kern="0" dirty="0" smtClean="0"/>
              <a:t>Proof: guessing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σ</a:t>
            </a:r>
            <a:r>
              <a:rPr lang="en-US" i="1" kern="0" baseline="-25000" dirty="0" err="1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j</a:t>
            </a:r>
            <a:r>
              <a:rPr lang="en-US" i="1" kern="0" baseline="-25000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⇔ </a:t>
            </a:r>
            <a:r>
              <a:rPr lang="en-US" kern="0" dirty="0" smtClean="0"/>
              <a:t>guessing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>
                <a:latin typeface="Times New Roman" charset="0"/>
              </a:rPr>
              <a:t>a</a:t>
            </a:r>
            <a:r>
              <a:rPr lang="en-US" kern="0" dirty="0">
                <a:latin typeface="Times New Roman" charset="0"/>
                <a:sym typeface="Symbol" charset="0"/>
              </a:rPr>
              <a:t>(</a:t>
            </a:r>
            <a:r>
              <a:rPr lang="en-US" i="1" kern="0" dirty="0" err="1">
                <a:latin typeface="Times New Roman" charset="0"/>
                <a:sym typeface="Symbol" charset="0"/>
              </a:rPr>
              <a:t>i</a:t>
            </a:r>
            <a:r>
              <a:rPr lang="en-US" kern="0" dirty="0">
                <a:latin typeface="Times New Roman" charset="0"/>
                <a:sym typeface="Symbol" charset="0"/>
              </a:rPr>
              <a:t>) </a:t>
            </a:r>
            <a:r>
              <a:rPr lang="en-US" dirty="0">
                <a:sym typeface="Symbol" charset="0"/>
              </a:rPr>
              <a:t>⊕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>
                <a:latin typeface="Times New Roman" charset="0"/>
              </a:rPr>
              <a:t>a</a:t>
            </a:r>
            <a:r>
              <a:rPr lang="en-US" kern="0" dirty="0">
                <a:latin typeface="Times New Roman" charset="0"/>
                <a:sym typeface="Symbol" charset="0"/>
              </a:rPr>
              <a:t>(</a:t>
            </a:r>
            <a:r>
              <a:rPr lang="en-US" i="1" kern="0" dirty="0">
                <a:latin typeface="Times New Roman" charset="0"/>
                <a:sym typeface="Symbol" charset="0"/>
              </a:rPr>
              <a:t>j</a:t>
            </a:r>
            <a:r>
              <a:rPr lang="en-US" kern="0" dirty="0" smtClean="0">
                <a:latin typeface="Times New Roman" charset="0"/>
                <a:sym typeface="Symbol" charset="0"/>
              </a:rPr>
              <a:t>), </a:t>
            </a:r>
            <a:r>
              <a:rPr lang="en-US" kern="0" dirty="0" smtClean="0"/>
              <a:t>but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kern="0" dirty="0" smtClean="0"/>
              <a:t> hides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endParaRPr lang="en-US" i="1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941" y="1735273"/>
            <a:ext cx="9262260" cy="70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Fact: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 smtClean="0">
                <a:latin typeface="StarSymbol" charset="0"/>
              </a:rPr>
              <a:t>i</a:t>
            </a:r>
            <a:r>
              <a:rPr lang="en-US" dirty="0" smtClean="0">
                <a:latin typeface="Times New Roman" charset="0"/>
              </a:rPr>
              <a:t>)</a:t>
            </a:r>
            <a:r>
              <a:rPr lang="en-US" dirty="0" smtClean="0"/>
              <a:t> =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ai</a:t>
            </a:r>
            <a:r>
              <a:rPr lang="en-US" dirty="0" smtClean="0"/>
              <a:t> is XOR-universal (b/c linear + uniform)</a:t>
            </a:r>
            <a:endParaRPr lang="en-US" i="1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55301" y="6156325"/>
            <a:ext cx="9562857" cy="70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Thus </a:t>
            </a:r>
            <a:r>
              <a:rPr lang="en-US" kern="0" dirty="0" err="1" smtClean="0"/>
              <a:t>MAC</a:t>
            </a:r>
            <a:r>
              <a:rPr lang="en-US" i="1" baseline="-25000" dirty="0" err="1" smtClean="0">
                <a:latin typeface="Times New Roman" charset="0"/>
              </a:rPr>
              <a:t>a</a:t>
            </a:r>
            <a:r>
              <a:rPr lang="en-US" baseline="-25000" dirty="0" err="1" smtClean="0">
                <a:latin typeface="Times New Roman" charset="0"/>
              </a:rPr>
              <a:t>,</a:t>
            </a:r>
            <a:r>
              <a:rPr lang="en-US" i="1" baseline="-25000" dirty="0" err="1" smtClean="0">
                <a:latin typeface="Times New Roman" charset="0"/>
              </a:rPr>
              <a:t>b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 smtClean="0">
                <a:latin typeface="StarSymbol" charset="0"/>
              </a:rPr>
              <a:t>i</a:t>
            </a:r>
            <a:r>
              <a:rPr lang="en-US" dirty="0" smtClean="0">
                <a:latin typeface="Times New Roman" charset="0"/>
              </a:rPr>
              <a:t>)</a:t>
            </a:r>
            <a:r>
              <a:rPr lang="en-US" dirty="0" smtClean="0"/>
              <a:t> =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ai+b</a:t>
            </a:r>
            <a:r>
              <a:rPr lang="en-US" dirty="0" smtClean="0"/>
              <a:t> is a </a:t>
            </a:r>
            <a:r>
              <a:rPr lang="en-US" kern="0" dirty="0">
                <a:latin typeface="Times New Roman" charset="0"/>
                <a:sym typeface="Symbol" charset="0"/>
              </a:rPr>
              <a:t>1/2</a:t>
            </a:r>
            <a:r>
              <a:rPr lang="en-US" i="1" kern="0" baseline="30000" dirty="0">
                <a:latin typeface="Times New Roman" charset="0"/>
                <a:sym typeface="Symbol" charset="0"/>
              </a:rPr>
              <a:t>v </a:t>
            </a:r>
            <a:r>
              <a:rPr lang="en-US" dirty="0" smtClean="0"/>
              <a:t>-secure MAC </a:t>
            </a:r>
            <a:r>
              <a:rPr lang="en-US" sz="2800" dirty="0" smtClean="0">
                <a:ea typeface="Times New Roman" charset="0"/>
                <a:cs typeface="Times New Roman" charset="0"/>
              </a:rPr>
              <a:t>(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|=|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|=|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|=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800" dirty="0" smtClean="0"/>
              <a:t>)</a:t>
            </a:r>
            <a:endParaRPr lang="en-US" sz="2800" i="1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1" grpId="0" build="p"/>
      <p:bldP spid="57" grpId="0" build="p"/>
      <p:bldP spid="58" grpId="0" uiExpand="1" build="p"/>
      <p:bldP spid="6" grpId="0" build="p"/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" y="63500"/>
            <a:ext cx="9742048" cy="4318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background: </a:t>
            </a:r>
            <a:r>
              <a:rPr lang="en-US" sz="2800" dirty="0" smtClean="0">
                <a:solidFill>
                  <a:srgbClr val="000000"/>
                </a:solidFill>
                <a:sym typeface="Symbol" charset="0"/>
              </a:rPr>
              <a:t>MACs with imperfect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719138"/>
            <a:ext cx="8834437" cy="1252881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err="1" smtClean="0"/>
              <a:t>Pr</a:t>
            </a:r>
            <a:r>
              <a:rPr lang="en-US" dirty="0" smtClean="0"/>
              <a:t>[Eve wins] =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i="1" baseline="-25000" dirty="0" smtClean="0">
                <a:latin typeface="Times New Roman" charset="0"/>
              </a:rPr>
              <a:t>𝜅</a:t>
            </a:r>
            <a:r>
              <a:rPr lang="en-US" baseline="-25000" dirty="0" smtClean="0">
                <a:latin typeface="Arial Narrow" charset="0"/>
                <a:ea typeface="Arial Narrow" charset="0"/>
                <a:cs typeface="Arial Narrow" charset="0"/>
              </a:rPr>
              <a:t>  chosen uniformly</a:t>
            </a:r>
            <a:r>
              <a:rPr lang="en-US" i="1" baseline="-25000" dirty="0" smtClean="0">
                <a:latin typeface="Times New Roman" charset="0"/>
              </a:rPr>
              <a:t> 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[Eve wins for key = </a:t>
            </a:r>
            <a:r>
              <a:rPr lang="en-US" i="1" dirty="0">
                <a:latin typeface="Times New Roman" charset="0"/>
              </a:rPr>
              <a:t>𝜅</a:t>
            </a:r>
            <a:r>
              <a:rPr lang="en-US" i="1" baseline="-25000" dirty="0">
                <a:latin typeface="Times New Roman" charset="0"/>
              </a:rPr>
              <a:t> </a:t>
            </a:r>
            <a:r>
              <a:rPr lang="en-US" dirty="0" smtClean="0"/>
              <a:t>] </a:t>
            </a:r>
            <a:r>
              <a:rPr lang="en-US" dirty="0"/>
              <a:t>≤ </a:t>
            </a:r>
            <a:r>
              <a:rPr lang="en-US" i="1" dirty="0" err="1" smtClean="0"/>
              <a:t>δ</a:t>
            </a:r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What if </a:t>
            </a:r>
            <a:r>
              <a:rPr lang="en-US" i="1" dirty="0" smtClean="0">
                <a:latin typeface="Times New Roman" charset="0"/>
              </a:rPr>
              <a:t>𝜅 </a:t>
            </a:r>
            <a:r>
              <a:rPr lang="en-US" dirty="0" smtClean="0"/>
              <a:t>is not uniform but has min-entropy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dirty="0" smtClean="0"/>
              <a:t>?</a:t>
            </a:r>
          </a:p>
          <a:p>
            <a:pPr marL="342900" lvl="1" indent="-34290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3063" y="1972020"/>
            <a:ext cx="7614166" cy="627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i="1" kern="0" baseline="-25000" dirty="0" smtClean="0">
                <a:latin typeface="Times New Roman" charset="0"/>
              </a:rPr>
              <a:t>𝜅</a:t>
            </a:r>
            <a:r>
              <a:rPr lang="en-US" kern="0" baseline="-25000" dirty="0" smtClean="0">
                <a:latin typeface="Arial Narrow" charset="0"/>
                <a:ea typeface="Arial Narrow" charset="0"/>
                <a:cs typeface="Arial Narrow" charset="0"/>
              </a:rPr>
              <a:t>  chosen from some entropy-</a:t>
            </a:r>
            <a:r>
              <a:rPr lang="en-US" i="1" kern="0" baseline="-25000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kern="0" baseline="-25000" dirty="0" smtClean="0">
                <a:latin typeface="Arial Narrow" charset="0"/>
                <a:ea typeface="Arial Narrow" charset="0"/>
                <a:cs typeface="Arial Narrow" charset="0"/>
              </a:rPr>
              <a:t> distribution 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f </a:t>
            </a:r>
            <a:r>
              <a:rPr lang="en-US" kern="0" dirty="0" smtClean="0"/>
              <a:t>(</a:t>
            </a:r>
            <a:r>
              <a:rPr lang="en-US" i="1" kern="0" dirty="0" smtClean="0">
                <a:latin typeface="Times New Roman" charset="0"/>
              </a:rPr>
              <a:t>𝜅</a:t>
            </a:r>
            <a:r>
              <a:rPr lang="en-US" i="1" kern="0" baseline="-25000" dirty="0" smtClean="0">
                <a:latin typeface="Times New Roman" charset="0"/>
              </a:rPr>
              <a:t> </a:t>
            </a:r>
            <a:r>
              <a:rPr lang="en-US" kern="0" dirty="0" smtClean="0"/>
              <a:t>) =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∑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f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i="1" kern="0" dirty="0">
                <a:latin typeface="Times New Roman" charset="0"/>
                <a:ea typeface="Times New Roman" charset="0"/>
                <a:cs typeface="Times New Roman" charset="0"/>
              </a:rPr>
              <a:t>𝜅</a:t>
            </a:r>
            <a:r>
              <a:rPr lang="en-US" i="1" kern="0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kern="0" dirty="0" err="1" smtClean="0">
                <a:latin typeface="Times New Roman" charset="0"/>
                <a:ea typeface="Times New Roman" charset="0"/>
                <a:cs typeface="Times New Roman" charset="0"/>
              </a:rPr>
              <a:t>Pr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 [</a:t>
            </a:r>
            <a:r>
              <a:rPr lang="en-US" i="1" kern="0" dirty="0">
                <a:latin typeface="Times New Roman" charset="0"/>
                <a:ea typeface="Times New Roman" charset="0"/>
                <a:cs typeface="Times New Roman" charset="0"/>
              </a:rPr>
              <a:t>𝜅</a:t>
            </a:r>
            <a:r>
              <a:rPr lang="en-US" i="1" kern="0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]</a:t>
            </a:r>
          </a:p>
          <a:p>
            <a:pPr marL="0" lvl="1" indent="0">
              <a:buNone/>
            </a:pP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77208" y="2579132"/>
            <a:ext cx="2667592" cy="627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kern="0" dirty="0" smtClean="0"/>
              <a:t>≤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∑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f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i="1" kern="0" dirty="0">
                <a:latin typeface="Times New Roman" charset="0"/>
                <a:ea typeface="Times New Roman" charset="0"/>
                <a:cs typeface="Times New Roman" charset="0"/>
              </a:rPr>
              <a:t>𝜅</a:t>
            </a:r>
            <a:r>
              <a:rPr lang="en-US" i="1" kern="0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) 2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i="1" kern="0" baseline="30000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endParaRPr lang="en-US" kern="0" baseline="30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1" indent="0">
              <a:buNone/>
            </a:pP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77208" y="3858504"/>
            <a:ext cx="4066792" cy="627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kern="0" dirty="0" smtClean="0"/>
              <a:t>=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i="1" baseline="30000" dirty="0">
                <a:latin typeface="Times New Roman" charset="0"/>
              </a:rPr>
              <a:t> |</a:t>
            </a:r>
            <a:r>
              <a:rPr lang="en-US" i="1" kern="0" baseline="30000" dirty="0">
                <a:latin typeface="Times New Roman" charset="0"/>
              </a:rPr>
              <a:t>𝜅</a:t>
            </a:r>
            <a:r>
              <a:rPr lang="en-US" i="1" kern="0" baseline="30000" dirty="0" smtClean="0">
                <a:latin typeface="Times New Roman" charset="0"/>
              </a:rPr>
              <a:t>|</a:t>
            </a:r>
            <a:r>
              <a:rPr lang="en-US" altLang="en-US" baseline="30000" dirty="0" smtClean="0">
                <a:latin typeface="Times New Roman" charset="0"/>
              </a:rPr>
              <a:t>–</a:t>
            </a:r>
            <a:r>
              <a:rPr lang="en-US" altLang="en-US" i="1" baseline="30000" dirty="0" smtClean="0">
                <a:latin typeface="Times New Roman" charset="0"/>
              </a:rPr>
              <a:t>k</a:t>
            </a:r>
            <a:r>
              <a:rPr lang="en-US" kern="0" dirty="0" smtClean="0"/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i="1" baseline="-25000" dirty="0">
                <a:latin typeface="Times New Roman" charset="0"/>
              </a:rPr>
              <a:t>𝜅</a:t>
            </a:r>
            <a:r>
              <a:rPr lang="en-US" baseline="-25000" dirty="0">
                <a:latin typeface="Arial Narrow" charset="0"/>
                <a:ea typeface="Arial Narrow" charset="0"/>
                <a:cs typeface="Arial Narrow" charset="0"/>
              </a:rPr>
              <a:t>  chosen uniformly</a:t>
            </a:r>
            <a:r>
              <a:rPr lang="en-US" i="1" baseline="-25000" dirty="0">
                <a:latin typeface="Times New Roman" charset="0"/>
              </a:rPr>
              <a:t> </a:t>
            </a:r>
            <a:r>
              <a:rPr lang="en-US" i="1" baseline="-25000" dirty="0" smtClean="0">
                <a:latin typeface="Times New Roman" charset="0"/>
              </a:rPr>
              <a:t>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f </a:t>
            </a:r>
            <a:r>
              <a:rPr lang="en-US" kern="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i="1" kern="0" dirty="0">
                <a:latin typeface="Times New Roman" charset="0"/>
                <a:ea typeface="Times New Roman" charset="0"/>
                <a:cs typeface="Times New Roman" charset="0"/>
              </a:rPr>
              <a:t>𝜅</a:t>
            </a:r>
            <a:r>
              <a:rPr lang="en-US" i="1" kern="0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kern="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77208" y="3207094"/>
            <a:ext cx="3537982" cy="627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kern="0" dirty="0" smtClean="0"/>
              <a:t>= </a:t>
            </a:r>
            <a:r>
              <a:rPr lang="en-US" kern="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baseline="30000" dirty="0">
                <a:latin typeface="Times New Roman" charset="0"/>
              </a:rPr>
              <a:t> </a:t>
            </a:r>
            <a:r>
              <a:rPr lang="en-US" altLang="en-US" i="1" baseline="30000" dirty="0" smtClean="0">
                <a:latin typeface="Times New Roman" charset="0"/>
              </a:rPr>
              <a:t>|</a:t>
            </a:r>
            <a:r>
              <a:rPr lang="en-US" i="1" kern="0" baseline="30000" dirty="0" smtClean="0">
                <a:latin typeface="Times New Roman" charset="0"/>
              </a:rPr>
              <a:t>𝜅|</a:t>
            </a:r>
            <a:r>
              <a:rPr lang="en-US" altLang="en-US" baseline="30000" dirty="0" smtClean="0">
                <a:latin typeface="Times New Roman" charset="0"/>
              </a:rPr>
              <a:t>–</a:t>
            </a:r>
            <a:r>
              <a:rPr lang="en-US" i="1" kern="0" baseline="30000" dirty="0" smtClean="0">
                <a:latin typeface="Times New Roman" charset="0"/>
              </a:rPr>
              <a:t>k</a:t>
            </a:r>
            <a:r>
              <a:rPr lang="en-US" kern="0" dirty="0" smtClean="0"/>
              <a:t> </a:t>
            </a:r>
            <a:r>
              <a:rPr lang="en-US" kern="0" dirty="0">
                <a:latin typeface="Times New Roman" charset="0"/>
                <a:ea typeface="Times New Roman" charset="0"/>
                <a:cs typeface="Times New Roman" charset="0"/>
              </a:rPr>
              <a:t>∑ </a:t>
            </a:r>
            <a:r>
              <a:rPr lang="en-US" i="1" kern="0" dirty="0">
                <a:latin typeface="Times New Roman" charset="0"/>
                <a:ea typeface="Times New Roman" charset="0"/>
                <a:cs typeface="Times New Roman" charset="0"/>
              </a:rPr>
              <a:t>f </a:t>
            </a:r>
            <a:r>
              <a:rPr lang="en-US" kern="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i="1" kern="0" dirty="0">
                <a:latin typeface="Times New Roman" charset="0"/>
                <a:ea typeface="Times New Roman" charset="0"/>
                <a:cs typeface="Times New Roman" charset="0"/>
              </a:rPr>
              <a:t>𝜅</a:t>
            </a:r>
            <a:r>
              <a:rPr lang="en-US" i="1" kern="0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kern="0" dirty="0">
                <a:latin typeface="Times New Roman" charset="0"/>
                <a:ea typeface="Times New Roman" charset="0"/>
                <a:cs typeface="Times New Roman" charset="0"/>
              </a:rPr>
              <a:t>) 2</a:t>
            </a:r>
            <a:r>
              <a:rPr lang="en-US" alt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 –</a:t>
            </a:r>
            <a:r>
              <a:rPr lang="en-US" altLang="en-US" i="1" baseline="30000" dirty="0">
                <a:latin typeface="Times New Roman" charset="0"/>
              </a:rPr>
              <a:t>|</a:t>
            </a:r>
            <a:r>
              <a:rPr lang="en-US" i="1" kern="0" baseline="30000" dirty="0">
                <a:latin typeface="Times New Roman" charset="0"/>
              </a:rPr>
              <a:t>𝜅|</a:t>
            </a:r>
            <a:endParaRPr lang="en-US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1215" y="2554978"/>
            <a:ext cx="3653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smtClean="0"/>
              <a:t>(because </a:t>
            </a:r>
            <a:r>
              <a:rPr lang="en-US" sz="2800" i="1" kern="0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2800" kern="0" dirty="0" smtClean="0"/>
              <a:t> </a:t>
            </a:r>
            <a:r>
              <a:rPr lang="en-US" sz="2800" kern="0" smtClean="0"/>
              <a:t>is nonnegative)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077208" y="4442168"/>
            <a:ext cx="4066792" cy="627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kern="0" dirty="0" smtClean="0"/>
              <a:t>=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i="1" baseline="30000" dirty="0">
                <a:latin typeface="Times New Roman" charset="0"/>
              </a:rPr>
              <a:t> |</a:t>
            </a:r>
            <a:r>
              <a:rPr lang="en-US" i="1" kern="0" baseline="30000" dirty="0">
                <a:latin typeface="Times New Roman" charset="0"/>
              </a:rPr>
              <a:t>𝜅</a:t>
            </a:r>
            <a:r>
              <a:rPr lang="en-US" i="1" kern="0" baseline="30000" dirty="0" smtClean="0">
                <a:latin typeface="Times New Roman" charset="0"/>
              </a:rPr>
              <a:t>|</a:t>
            </a:r>
            <a:r>
              <a:rPr lang="en-US" altLang="en-US" baseline="30000" dirty="0" smtClean="0">
                <a:latin typeface="Times New Roman" charset="0"/>
              </a:rPr>
              <a:t>–</a:t>
            </a:r>
            <a:r>
              <a:rPr lang="en-US" i="1" kern="0" baseline="30000" dirty="0" smtClean="0">
                <a:latin typeface="Times New Roman" charset="0"/>
              </a:rPr>
              <a:t>k</a:t>
            </a:r>
            <a:r>
              <a:rPr lang="en-US" kern="0" dirty="0" smtClean="0"/>
              <a:t> </a:t>
            </a:r>
            <a:r>
              <a:rPr lang="en-US" i="1" dirty="0" err="1"/>
              <a:t>δ</a:t>
            </a:r>
            <a:endParaRPr lang="en-US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7162" y="4970021"/>
            <a:ext cx="8834437" cy="125288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buFontTx/>
              <a:buChar char="•"/>
            </a:pPr>
            <a:r>
              <a:rPr lang="en-US" kern="0" dirty="0" smtClean="0"/>
              <a:t>Security gets reduced by entropy deficiency!</a:t>
            </a:r>
            <a:endParaRPr lang="en-US" kern="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84150" y="5553685"/>
            <a:ext cx="9562857" cy="70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 smtClean="0"/>
              <a:t>Thus </a:t>
            </a:r>
            <a:r>
              <a:rPr lang="en-US" sz="2800" kern="0" dirty="0" err="1" smtClean="0"/>
              <a:t>MAC</a:t>
            </a:r>
            <a:r>
              <a:rPr lang="en-US" sz="2800" i="1" baseline="-25000" dirty="0" err="1" smtClean="0">
                <a:latin typeface="Times New Roman" charset="0"/>
              </a:rPr>
              <a:t>a</a:t>
            </a:r>
            <a:r>
              <a:rPr lang="en-US" sz="2800" baseline="-25000" dirty="0" err="1" smtClean="0">
                <a:latin typeface="Times New Roman" charset="0"/>
              </a:rPr>
              <a:t>,</a:t>
            </a:r>
            <a:r>
              <a:rPr lang="en-US" sz="2800" i="1" baseline="-25000" dirty="0" err="1" smtClean="0">
                <a:latin typeface="Times New Roman" charset="0"/>
              </a:rPr>
              <a:t>b</a:t>
            </a:r>
            <a:r>
              <a:rPr lang="en-US" sz="2800" dirty="0" smtClean="0">
                <a:latin typeface="Times New Roman" charset="0"/>
              </a:rPr>
              <a:t>(</a:t>
            </a:r>
            <a:r>
              <a:rPr lang="en-US" sz="2800" i="1" dirty="0" err="1" smtClean="0">
                <a:latin typeface="StarSymbol" charset="0"/>
              </a:rPr>
              <a:t>i</a:t>
            </a:r>
            <a:r>
              <a:rPr lang="en-US" sz="2800" dirty="0" smtClean="0">
                <a:latin typeface="Times New Roman" charset="0"/>
              </a:rPr>
              <a:t>)</a:t>
            </a:r>
            <a:r>
              <a:rPr lang="en-US" sz="2800" dirty="0" smtClean="0"/>
              <a:t> = 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ai+b</a:t>
            </a:r>
            <a:r>
              <a:rPr lang="en-US" sz="2800" dirty="0" smtClean="0"/>
              <a:t> is (</a:t>
            </a:r>
            <a:r>
              <a:rPr lang="en-US" sz="2800" kern="0" dirty="0" smtClean="0">
                <a:latin typeface="Times New Roman" charset="0"/>
                <a:sym typeface="Symbol" charset="0"/>
              </a:rPr>
              <a:t>2</a:t>
            </a:r>
            <a:r>
              <a:rPr lang="en-US" sz="2800" kern="0" baseline="30000" dirty="0" smtClean="0">
                <a:latin typeface="Times New Roman" charset="0"/>
                <a:sym typeface="Symbol" charset="0"/>
              </a:rPr>
              <a:t>2</a:t>
            </a:r>
            <a:r>
              <a:rPr lang="en-US" sz="2800" i="1" kern="0" baseline="30000" dirty="0" smtClean="0">
                <a:latin typeface="Times New Roman" charset="0"/>
                <a:sym typeface="Symbol" charset="0"/>
              </a:rPr>
              <a:t>v</a:t>
            </a:r>
            <a:r>
              <a:rPr lang="en-US" altLang="en-US" sz="2800" baseline="30000" dirty="0" smtClean="0">
                <a:latin typeface="Times New Roman" charset="0"/>
              </a:rPr>
              <a:t> –</a:t>
            </a:r>
            <a:r>
              <a:rPr lang="en-US" sz="2800" i="1" kern="0" baseline="30000" dirty="0" smtClean="0">
                <a:latin typeface="Times New Roman" charset="0"/>
              </a:rPr>
              <a:t>k</a:t>
            </a:r>
            <a:r>
              <a:rPr lang="en-US" sz="2800" kern="0" dirty="0" smtClean="0"/>
              <a:t> </a:t>
            </a:r>
            <a:r>
              <a:rPr lang="en-US" sz="2800" kern="0" dirty="0" smtClean="0">
                <a:latin typeface="Times New Roman" charset="0"/>
                <a:sym typeface="Symbol" charset="0"/>
              </a:rPr>
              <a:t>/2</a:t>
            </a:r>
            <a:r>
              <a:rPr lang="en-US" sz="2800" i="1" kern="0" baseline="30000" dirty="0" smtClean="0">
                <a:latin typeface="Times New Roman" charset="0"/>
                <a:sym typeface="Symbol" charset="0"/>
              </a:rPr>
              <a:t>v</a:t>
            </a:r>
            <a:r>
              <a:rPr lang="en-US" sz="2800" i="1" kern="0" dirty="0" smtClean="0">
                <a:latin typeface="Times New Roman" charset="0"/>
                <a:sym typeface="Symbol" charset="0"/>
              </a:rPr>
              <a:t> = </a:t>
            </a:r>
            <a:r>
              <a:rPr lang="en-US" sz="2800" kern="0" dirty="0" smtClean="0">
                <a:latin typeface="Times New Roman" charset="0"/>
                <a:sym typeface="Symbol" charset="0"/>
              </a:rPr>
              <a:t>2</a:t>
            </a:r>
            <a:r>
              <a:rPr lang="en-US" sz="2800" i="1" kern="0" baseline="30000" dirty="0" smtClean="0">
                <a:latin typeface="Times New Roman" charset="0"/>
                <a:sym typeface="Symbol" charset="0"/>
              </a:rPr>
              <a:t>v</a:t>
            </a:r>
            <a:r>
              <a:rPr lang="en-US" altLang="en-US" sz="2800" baseline="30000" dirty="0" smtClean="0">
                <a:latin typeface="Times New Roman" charset="0"/>
              </a:rPr>
              <a:t> – </a:t>
            </a:r>
            <a:r>
              <a:rPr lang="en-US" sz="2800" i="1" kern="0" baseline="30000" dirty="0" smtClean="0">
                <a:latin typeface="Times New Roman" charset="0"/>
              </a:rPr>
              <a:t>k</a:t>
            </a:r>
            <a:r>
              <a:rPr lang="en-US" sz="2800" dirty="0" smtClean="0"/>
              <a:t> )-secure </a:t>
            </a:r>
            <a:br>
              <a:rPr lang="en-US" sz="2800" dirty="0" smtClean="0"/>
            </a:br>
            <a:r>
              <a:rPr lang="en-US" sz="2800" dirty="0" smtClean="0"/>
              <a:t>whenever </a:t>
            </a:r>
            <a:r>
              <a:rPr lang="en-US" altLang="en-US" sz="2800" i="1" dirty="0" err="1" smtClean="0">
                <a:latin typeface="Times New Roman" charset="0"/>
              </a:rPr>
              <a:t>H</a:t>
            </a:r>
            <a:r>
              <a:rPr lang="en-US" altLang="en-US" sz="280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sz="2800" i="1" dirty="0" err="1" smtClean="0">
                <a:latin typeface="Times New Roman" charset="0"/>
              </a:rPr>
              <a:t>a,b</a:t>
            </a:r>
            <a:r>
              <a:rPr lang="en-US" sz="2800" dirty="0" smtClean="0">
                <a:latin typeface="Times New Roman" charset="0"/>
              </a:rPr>
              <a:t>) = </a:t>
            </a:r>
            <a:r>
              <a:rPr lang="en-US" sz="2800" i="1" dirty="0" smtClean="0">
                <a:latin typeface="Times New Roman" charset="0"/>
              </a:rPr>
              <a:t>k</a:t>
            </a:r>
            <a:endParaRPr lang="en-US" sz="2800" i="1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Passive adversaries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Fuzzy extractors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a lot of entropy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Message authentication codes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little entropy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5A18F-60D8-964B-B8A7-9292062ACD67}" type="slidenum">
              <a:rPr lang="en-US"/>
              <a:pPr/>
              <a:t>49</a:t>
            </a:fld>
            <a:endParaRPr lang="en-US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robust fuzzy extractors</a:t>
            </a: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3713163" y="38100"/>
            <a:ext cx="1290637" cy="538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691" name="Text Box 11"/>
          <p:cNvSpPr txBox="1">
            <a:spLocks noChangeArrowheads="1"/>
          </p:cNvSpPr>
          <p:nvPr/>
        </p:nvSpPr>
        <p:spPr bwMode="auto">
          <a:xfrm>
            <a:off x="11016" y="640873"/>
            <a:ext cx="89732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u="sng" dirty="0"/>
              <a:t>Notation</a:t>
            </a:r>
            <a:r>
              <a:rPr lang="en-US" sz="2800" dirty="0"/>
              <a:t>: </a:t>
            </a:r>
            <a:r>
              <a:rPr lang="en-US" sz="2800" dirty="0">
                <a:latin typeface="Times New Roman" charset="0"/>
              </a:rPr>
              <a:t>|</a:t>
            </a:r>
            <a:r>
              <a:rPr lang="en-US" sz="2800" i="1" dirty="0">
                <a:latin typeface="Times New Roman" charset="0"/>
              </a:rPr>
              <a:t>w| = n</a:t>
            </a:r>
            <a:r>
              <a:rPr lang="en-US" sz="2800" dirty="0">
                <a:sym typeface="Symbol" charset="0"/>
              </a:rPr>
              <a:t>,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i="1" dirty="0" err="1" smtClean="0">
                <a:latin typeface="Times New Roman" charset="0"/>
              </a:rPr>
              <a:t>H</a:t>
            </a:r>
            <a:r>
              <a:rPr lang="en-US" sz="2800" baseline="-25000" dirty="0" err="1" smtClean="0">
                <a:latin typeface="Times New Roman" charset="0"/>
                <a:sym typeface="Symbol" charset="0"/>
              </a:rPr>
              <a:t>min</a:t>
            </a:r>
            <a:r>
              <a:rPr lang="en-US" sz="2800" dirty="0" smtClean="0">
                <a:latin typeface="Times New Roman" charset="0"/>
                <a:sym typeface="Symbol" charset="0"/>
              </a:rPr>
              <a:t>(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w</a:t>
            </a:r>
            <a:r>
              <a:rPr lang="en-US" sz="2800" dirty="0">
                <a:latin typeface="Times New Roman" charset="0"/>
                <a:sym typeface="Symbol" charset="0"/>
              </a:rPr>
              <a:t>) = </a:t>
            </a:r>
            <a:r>
              <a:rPr lang="en-US" sz="28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k</a:t>
            </a:r>
            <a:r>
              <a:rPr lang="en-US" sz="2800" dirty="0" smtClean="0">
                <a:sym typeface="Symbol" charset="0"/>
              </a:rPr>
              <a:t>, </a:t>
            </a:r>
            <a:r>
              <a:rPr lang="ja-JP" altLang="en-US" sz="2800" dirty="0">
                <a:latin typeface="Arial"/>
                <a:sym typeface="Symbol" charset="0"/>
              </a:rPr>
              <a:t>“</a:t>
            </a:r>
            <a:r>
              <a:rPr lang="en-US" sz="2800" dirty="0">
                <a:sym typeface="Symbol" charset="0"/>
              </a:rPr>
              <a:t>entropy </a:t>
            </a:r>
            <a:r>
              <a:rPr lang="en-US" sz="2800" dirty="0" smtClean="0">
                <a:sym typeface="Symbol" charset="0"/>
              </a:rPr>
              <a:t>deficiency</a:t>
            </a:r>
            <a:r>
              <a:rPr lang="ja-JP" altLang="en-US" sz="2800" dirty="0" smtClean="0">
                <a:latin typeface="Arial"/>
                <a:sym typeface="Symbol" charset="0"/>
              </a:rPr>
              <a:t>”</a:t>
            </a:r>
            <a:r>
              <a:rPr lang="en-US" sz="2800" dirty="0" smtClean="0">
                <a:sym typeface="Symbol" charset="0"/>
              </a:rPr>
              <a:t> 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n</a:t>
            </a:r>
            <a:r>
              <a:rPr lang="en-US" altLang="en-US" sz="2800" dirty="0">
                <a:latin typeface="Times New Roman" charset="0"/>
                <a:sym typeface="Symbol" charset="2"/>
              </a:rPr>
              <a:t> –</a:t>
            </a:r>
            <a:r>
              <a:rPr lang="en-US" sz="2800" dirty="0" smtClean="0">
                <a:latin typeface="Times New Roman" charset="0"/>
                <a:sym typeface="Symbol" charset="0"/>
              </a:rPr>
              <a:t> </a:t>
            </a:r>
            <a:r>
              <a:rPr lang="en-US" sz="2800" i="1" dirty="0">
                <a:latin typeface="Times New Roman" charset="0"/>
                <a:sym typeface="Symbol" charset="0"/>
              </a:rPr>
              <a:t>k</a:t>
            </a:r>
            <a:r>
              <a:rPr lang="en-US" sz="2800" i="1" dirty="0" smtClean="0">
                <a:latin typeface="Times New Roman" charset="0"/>
              </a:rPr>
              <a:t> </a:t>
            </a:r>
            <a:r>
              <a:rPr lang="en-US" sz="2800" i="1" dirty="0">
                <a:latin typeface="Times New Roman" charset="0"/>
              </a:rPr>
              <a:t>= </a:t>
            </a:r>
            <a:r>
              <a:rPr lang="en-US" sz="2800" i="1" dirty="0">
                <a:solidFill>
                  <a:srgbClr val="CC0000"/>
                </a:solidFill>
                <a:latin typeface="Times New Roman" charset="0"/>
              </a:rPr>
              <a:t>g</a:t>
            </a:r>
          </a:p>
        </p:txBody>
      </p:sp>
      <p:sp>
        <p:nvSpPr>
          <p:cNvPr id="839692" name="Text Box 12"/>
          <p:cNvSpPr txBox="1">
            <a:spLocks noChangeArrowheads="1"/>
          </p:cNvSpPr>
          <p:nvPr/>
        </p:nvSpPr>
        <p:spPr bwMode="auto">
          <a:xfrm>
            <a:off x="-194471" y="1749814"/>
            <a:ext cx="2962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[Maurer-Wolf </a:t>
            </a:r>
            <a:r>
              <a:rPr lang="en-US" smtClean="0"/>
              <a:t>97]</a:t>
            </a:r>
            <a:endParaRPr lang="en-US" dirty="0"/>
          </a:p>
        </p:txBody>
      </p:sp>
      <p:grpSp>
        <p:nvGrpSpPr>
          <p:cNvPr id="839766" name="Group 86"/>
          <p:cNvGrpSpPr>
            <a:grpSpLocks/>
          </p:cNvGrpSpPr>
          <p:nvPr/>
        </p:nvGrpSpPr>
        <p:grpSpPr bwMode="auto">
          <a:xfrm>
            <a:off x="2709863" y="1106488"/>
            <a:ext cx="5708650" cy="1125537"/>
            <a:chOff x="1707" y="697"/>
            <a:chExt cx="3596" cy="709"/>
          </a:xfrm>
        </p:grpSpPr>
        <p:sp>
          <p:nvSpPr>
            <p:cNvPr id="839685" name="Rectangle 5"/>
            <p:cNvSpPr>
              <a:spLocks noChangeArrowheads="1"/>
            </p:cNvSpPr>
            <p:nvPr/>
          </p:nvSpPr>
          <p:spPr bwMode="auto">
            <a:xfrm>
              <a:off x="2299" y="1090"/>
              <a:ext cx="3004" cy="2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39686" name="Text Box 6"/>
            <p:cNvSpPr txBox="1">
              <a:spLocks noChangeArrowheads="1"/>
            </p:cNvSpPr>
            <p:nvPr/>
          </p:nvSpPr>
          <p:spPr bwMode="auto">
            <a:xfrm>
              <a:off x="2663" y="1026"/>
              <a:ext cx="17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a</a:t>
              </a:r>
            </a:p>
          </p:txBody>
        </p:sp>
        <p:sp>
          <p:nvSpPr>
            <p:cNvPr id="839687" name="Line 7"/>
            <p:cNvSpPr>
              <a:spLocks noChangeShapeType="1"/>
            </p:cNvSpPr>
            <p:nvPr/>
          </p:nvSpPr>
          <p:spPr bwMode="auto">
            <a:xfrm>
              <a:off x="3298" y="1090"/>
              <a:ext cx="0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688" name="Line 8"/>
            <p:cNvSpPr>
              <a:spLocks noChangeShapeType="1"/>
            </p:cNvSpPr>
            <p:nvPr/>
          </p:nvSpPr>
          <p:spPr bwMode="auto">
            <a:xfrm flipH="1">
              <a:off x="4295" y="1089"/>
              <a:ext cx="2" cy="2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689" name="Text Box 9"/>
            <p:cNvSpPr txBox="1">
              <a:spLocks noChangeArrowheads="1"/>
            </p:cNvSpPr>
            <p:nvPr/>
          </p:nvSpPr>
          <p:spPr bwMode="auto">
            <a:xfrm>
              <a:off x="3672" y="1041"/>
              <a:ext cx="17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b</a:t>
              </a:r>
            </a:p>
          </p:txBody>
        </p:sp>
        <p:sp>
          <p:nvSpPr>
            <p:cNvPr id="839690" name="Text Box 10"/>
            <p:cNvSpPr txBox="1">
              <a:spLocks noChangeArrowheads="1"/>
            </p:cNvSpPr>
            <p:nvPr/>
          </p:nvSpPr>
          <p:spPr bwMode="auto">
            <a:xfrm>
              <a:off x="4687" y="1028"/>
              <a:ext cx="17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c</a:t>
              </a:r>
            </a:p>
          </p:txBody>
        </p:sp>
        <p:sp>
          <p:nvSpPr>
            <p:cNvPr id="839693" name="Text Box 13"/>
            <p:cNvSpPr txBox="1">
              <a:spLocks noChangeArrowheads="1"/>
            </p:cNvSpPr>
            <p:nvPr/>
          </p:nvSpPr>
          <p:spPr bwMode="auto">
            <a:xfrm>
              <a:off x="1707" y="1037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w </a:t>
              </a:r>
              <a:r>
                <a:rPr lang="en-US">
                  <a:latin typeface="Times New Roman" charset="0"/>
                </a:rPr>
                <a:t>=</a:t>
              </a:r>
            </a:p>
          </p:txBody>
        </p:sp>
        <p:grpSp>
          <p:nvGrpSpPr>
            <p:cNvPr id="839696" name="Group 16"/>
            <p:cNvGrpSpPr>
              <a:grpSpLocks/>
            </p:cNvGrpSpPr>
            <p:nvPr/>
          </p:nvGrpSpPr>
          <p:grpSpPr bwMode="auto">
            <a:xfrm>
              <a:off x="2290" y="697"/>
              <a:ext cx="988" cy="372"/>
              <a:chOff x="2290" y="853"/>
              <a:chExt cx="988" cy="372"/>
            </a:xfrm>
          </p:grpSpPr>
          <p:sp>
            <p:nvSpPr>
              <p:cNvPr id="839694" name="AutoShape 14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695" name="Text Box 15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n</a:t>
                </a:r>
                <a:r>
                  <a:rPr lang="en-US" sz="2400">
                    <a:latin typeface="Times New Roman" charset="0"/>
                  </a:rPr>
                  <a:t>/3</a:t>
                </a:r>
                <a:endParaRPr lang="en-US" sz="2400" i="1">
                  <a:latin typeface="Times New Roman" charset="0"/>
                </a:endParaRPr>
              </a:p>
            </p:txBody>
          </p:sp>
        </p:grpSp>
        <p:grpSp>
          <p:nvGrpSpPr>
            <p:cNvPr id="839697" name="Group 17"/>
            <p:cNvGrpSpPr>
              <a:grpSpLocks/>
            </p:cNvGrpSpPr>
            <p:nvPr/>
          </p:nvGrpSpPr>
          <p:grpSpPr bwMode="auto">
            <a:xfrm>
              <a:off x="3298" y="697"/>
              <a:ext cx="988" cy="372"/>
              <a:chOff x="2290" y="853"/>
              <a:chExt cx="988" cy="372"/>
            </a:xfrm>
          </p:grpSpPr>
          <p:sp>
            <p:nvSpPr>
              <p:cNvPr id="839698" name="AutoShape 18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699" name="Text Box 19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n</a:t>
                </a:r>
                <a:r>
                  <a:rPr lang="en-US" sz="2400">
                    <a:latin typeface="Times New Roman" charset="0"/>
                  </a:rPr>
                  <a:t>/3</a:t>
                </a:r>
                <a:endParaRPr lang="en-US" sz="2400" i="1">
                  <a:latin typeface="Times New Roman" charset="0"/>
                </a:endParaRPr>
              </a:p>
            </p:txBody>
          </p:sp>
        </p:grpSp>
        <p:grpSp>
          <p:nvGrpSpPr>
            <p:cNvPr id="839700" name="Group 20"/>
            <p:cNvGrpSpPr>
              <a:grpSpLocks/>
            </p:cNvGrpSpPr>
            <p:nvPr/>
          </p:nvGrpSpPr>
          <p:grpSpPr bwMode="auto">
            <a:xfrm>
              <a:off x="4312" y="697"/>
              <a:ext cx="988" cy="372"/>
              <a:chOff x="2290" y="853"/>
              <a:chExt cx="988" cy="372"/>
            </a:xfrm>
          </p:grpSpPr>
          <p:sp>
            <p:nvSpPr>
              <p:cNvPr id="839701" name="AutoShape 21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02" name="Text Box 22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n</a:t>
                </a:r>
                <a:r>
                  <a:rPr lang="en-US" sz="2400">
                    <a:latin typeface="Times New Roman" charset="0"/>
                  </a:rPr>
                  <a:t>/3</a:t>
                </a:r>
                <a:endParaRPr lang="en-US" sz="2400" i="1">
                  <a:latin typeface="Times New Roman" charset="0"/>
                </a:endParaRPr>
              </a:p>
            </p:txBody>
          </p:sp>
        </p:grpSp>
      </p:grpSp>
      <p:grpSp>
        <p:nvGrpSpPr>
          <p:cNvPr id="839746" name="Group 66"/>
          <p:cNvGrpSpPr>
            <a:grpSpLocks/>
          </p:cNvGrpSpPr>
          <p:nvPr/>
        </p:nvGrpSpPr>
        <p:grpSpPr bwMode="auto">
          <a:xfrm>
            <a:off x="5380038" y="2217730"/>
            <a:ext cx="2068512" cy="706435"/>
            <a:chOff x="3389" y="1553"/>
            <a:chExt cx="1303" cy="445"/>
          </a:xfrm>
        </p:grpSpPr>
        <p:sp>
          <p:nvSpPr>
            <p:cNvPr id="839709" name="Line 29"/>
            <p:cNvSpPr>
              <a:spLocks noChangeShapeType="1"/>
            </p:cNvSpPr>
            <p:nvPr/>
          </p:nvSpPr>
          <p:spPr bwMode="auto">
            <a:xfrm>
              <a:off x="3389" y="1838"/>
              <a:ext cx="3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39715" name="Group 35"/>
            <p:cNvGrpSpPr>
              <a:grpSpLocks/>
            </p:cNvGrpSpPr>
            <p:nvPr/>
          </p:nvGrpSpPr>
          <p:grpSpPr bwMode="auto">
            <a:xfrm>
              <a:off x="3688" y="1668"/>
              <a:ext cx="343" cy="330"/>
              <a:chOff x="2644" y="1586"/>
              <a:chExt cx="343" cy="330"/>
            </a:xfrm>
          </p:grpSpPr>
          <p:sp>
            <p:nvSpPr>
              <p:cNvPr id="839716" name="Oval 36"/>
              <p:cNvSpPr>
                <a:spLocks noChangeArrowheads="1"/>
              </p:cNvSpPr>
              <p:nvPr/>
            </p:nvSpPr>
            <p:spPr bwMode="auto">
              <a:xfrm>
                <a:off x="2691" y="1644"/>
                <a:ext cx="234" cy="2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17" name="Rectangle 37"/>
              <p:cNvSpPr>
                <a:spLocks noChangeArrowheads="1"/>
              </p:cNvSpPr>
              <p:nvPr/>
            </p:nvSpPr>
            <p:spPr bwMode="auto">
              <a:xfrm>
                <a:off x="2644" y="1586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ym typeface="Symbol" charset="0"/>
                  </a:rPr>
                  <a:t>×</a:t>
                </a:r>
              </a:p>
            </p:txBody>
          </p:sp>
        </p:grpSp>
        <p:sp>
          <p:nvSpPr>
            <p:cNvPr id="839718" name="Line 38"/>
            <p:cNvSpPr>
              <a:spLocks noChangeShapeType="1"/>
            </p:cNvSpPr>
            <p:nvPr/>
          </p:nvSpPr>
          <p:spPr bwMode="auto">
            <a:xfrm>
              <a:off x="3851" y="1553"/>
              <a:ext cx="1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24" name="Line 44"/>
            <p:cNvSpPr>
              <a:spLocks noChangeShapeType="1"/>
            </p:cNvSpPr>
            <p:nvPr/>
          </p:nvSpPr>
          <p:spPr bwMode="auto">
            <a:xfrm>
              <a:off x="3976" y="1810"/>
              <a:ext cx="7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39747" name="Group 67"/>
          <p:cNvGrpSpPr>
            <a:grpSpLocks/>
          </p:cNvGrpSpPr>
          <p:nvPr/>
        </p:nvGrpSpPr>
        <p:grpSpPr bwMode="auto">
          <a:xfrm>
            <a:off x="7142163" y="2208212"/>
            <a:ext cx="2330450" cy="1311274"/>
            <a:chOff x="4499" y="1547"/>
            <a:chExt cx="1468" cy="826"/>
          </a:xfrm>
        </p:grpSpPr>
        <p:grpSp>
          <p:nvGrpSpPr>
            <p:cNvPr id="839723" name="Group 43"/>
            <p:cNvGrpSpPr>
              <a:grpSpLocks/>
            </p:cNvGrpSpPr>
            <p:nvPr/>
          </p:nvGrpSpPr>
          <p:grpSpPr bwMode="auto">
            <a:xfrm>
              <a:off x="4706" y="1647"/>
              <a:ext cx="234" cy="327"/>
              <a:chOff x="4706" y="1662"/>
              <a:chExt cx="234" cy="327"/>
            </a:xfrm>
          </p:grpSpPr>
          <p:sp>
            <p:nvSpPr>
              <p:cNvPr id="839720" name="Oval 40"/>
              <p:cNvSpPr>
                <a:spLocks noChangeArrowheads="1"/>
              </p:cNvSpPr>
              <p:nvPr/>
            </p:nvSpPr>
            <p:spPr bwMode="auto">
              <a:xfrm>
                <a:off x="4706" y="1721"/>
                <a:ext cx="234" cy="2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21" name="Rectangle 41"/>
              <p:cNvSpPr>
                <a:spLocks noChangeArrowheads="1"/>
              </p:cNvSpPr>
              <p:nvPr/>
            </p:nvSpPr>
            <p:spPr bwMode="auto">
              <a:xfrm>
                <a:off x="4712" y="1662"/>
                <a:ext cx="22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ym typeface="Symbol" charset="0"/>
                  </a:rPr>
                  <a:t>+</a:t>
                </a:r>
              </a:p>
            </p:txBody>
          </p:sp>
        </p:grpSp>
        <p:sp>
          <p:nvSpPr>
            <p:cNvPr id="839722" name="Line 42"/>
            <p:cNvSpPr>
              <a:spLocks noChangeShapeType="1"/>
            </p:cNvSpPr>
            <p:nvPr/>
          </p:nvSpPr>
          <p:spPr bwMode="auto">
            <a:xfrm>
              <a:off x="4822" y="1547"/>
              <a:ext cx="1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25" name="Line 45"/>
            <p:cNvSpPr>
              <a:spLocks noChangeShapeType="1"/>
            </p:cNvSpPr>
            <p:nvPr/>
          </p:nvSpPr>
          <p:spPr bwMode="auto">
            <a:xfrm>
              <a:off x="4823" y="1952"/>
              <a:ext cx="1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26" name="Text Box 46"/>
            <p:cNvSpPr txBox="1">
              <a:spLocks noChangeArrowheads="1"/>
            </p:cNvSpPr>
            <p:nvPr/>
          </p:nvSpPr>
          <p:spPr bwMode="auto">
            <a:xfrm>
              <a:off x="4499" y="2005"/>
              <a:ext cx="14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 dirty="0" err="1" smtClean="0">
                  <a:sym typeface="Symbol" charset="0"/>
                </a:rPr>
                <a:t>σ</a:t>
              </a:r>
              <a:r>
                <a:rPr lang="en-US" dirty="0" smtClean="0">
                  <a:latin typeface="Times New Roman" charset="0"/>
                  <a:sym typeface="Symbol" charset="0"/>
                </a:rPr>
                <a:t> </a:t>
              </a:r>
              <a:r>
                <a:rPr lang="en-US" dirty="0">
                  <a:latin typeface="Times New Roman" charset="0"/>
                </a:rPr>
                <a:t>= </a:t>
              </a:r>
              <a:r>
                <a:rPr lang="en-US" i="1" dirty="0">
                  <a:latin typeface="Times New Roman" charset="0"/>
                </a:rPr>
                <a:t>bi</a:t>
              </a:r>
              <a:r>
                <a:rPr lang="en-US" dirty="0">
                  <a:latin typeface="Times New Roman" charset="0"/>
                </a:rPr>
                <a:t> + </a:t>
              </a:r>
              <a:r>
                <a:rPr lang="en-US" i="1" dirty="0">
                  <a:latin typeface="Times New Roman" charset="0"/>
                </a:rPr>
                <a:t>c</a:t>
              </a:r>
            </a:p>
          </p:txBody>
        </p:sp>
      </p:grpSp>
      <p:grpSp>
        <p:nvGrpSpPr>
          <p:cNvPr id="839748" name="Group 68"/>
          <p:cNvGrpSpPr>
            <a:grpSpLocks/>
          </p:cNvGrpSpPr>
          <p:nvPr/>
        </p:nvGrpSpPr>
        <p:grpSpPr bwMode="auto">
          <a:xfrm>
            <a:off x="4646613" y="2346325"/>
            <a:ext cx="1136650" cy="579438"/>
            <a:chOff x="2927" y="1634"/>
            <a:chExt cx="716" cy="365"/>
          </a:xfrm>
        </p:grpSpPr>
        <p:sp>
          <p:nvSpPr>
            <p:cNvPr id="839703" name="Text Box 23"/>
            <p:cNvSpPr txBox="1">
              <a:spLocks noChangeArrowheads="1"/>
            </p:cNvSpPr>
            <p:nvPr/>
          </p:nvSpPr>
          <p:spPr bwMode="auto">
            <a:xfrm>
              <a:off x="2994" y="1634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i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839727" name="Line 47"/>
            <p:cNvSpPr>
              <a:spLocks noChangeShapeType="1"/>
            </p:cNvSpPr>
            <p:nvPr/>
          </p:nvSpPr>
          <p:spPr bwMode="auto">
            <a:xfrm flipH="1">
              <a:off x="2927" y="1838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39832" name="Group 152"/>
          <p:cNvGrpSpPr>
            <a:grpSpLocks/>
          </p:cNvGrpSpPr>
          <p:nvPr/>
        </p:nvGrpSpPr>
        <p:grpSpPr bwMode="auto">
          <a:xfrm>
            <a:off x="4113213" y="2190750"/>
            <a:ext cx="1828800" cy="1465263"/>
            <a:chOff x="2591" y="1380"/>
            <a:chExt cx="1152" cy="923"/>
          </a:xfrm>
        </p:grpSpPr>
        <p:grpSp>
          <p:nvGrpSpPr>
            <p:cNvPr id="839707" name="Group 27"/>
            <p:cNvGrpSpPr>
              <a:grpSpLocks/>
            </p:cNvGrpSpPr>
            <p:nvPr/>
          </p:nvGrpSpPr>
          <p:grpSpPr bwMode="auto">
            <a:xfrm>
              <a:off x="2637" y="1511"/>
              <a:ext cx="343" cy="330"/>
              <a:chOff x="2637" y="1586"/>
              <a:chExt cx="343" cy="330"/>
            </a:xfrm>
          </p:grpSpPr>
          <p:sp>
            <p:nvSpPr>
              <p:cNvPr id="839705" name="Oval 25"/>
              <p:cNvSpPr>
                <a:spLocks noChangeArrowheads="1"/>
              </p:cNvSpPr>
              <p:nvPr/>
            </p:nvSpPr>
            <p:spPr bwMode="auto">
              <a:xfrm>
                <a:off x="2691" y="1644"/>
                <a:ext cx="234" cy="2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06" name="Rectangle 26"/>
              <p:cNvSpPr>
                <a:spLocks noChangeArrowheads="1"/>
              </p:cNvSpPr>
              <p:nvPr/>
            </p:nvSpPr>
            <p:spPr bwMode="auto">
              <a:xfrm>
                <a:off x="2637" y="1586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ym typeface="Symbol" charset="0"/>
                  </a:rPr>
                  <a:t>×</a:t>
                </a:r>
              </a:p>
            </p:txBody>
          </p:sp>
        </p:grpSp>
        <p:sp>
          <p:nvSpPr>
            <p:cNvPr id="839711" name="Line 31"/>
            <p:cNvSpPr>
              <a:spLocks noChangeShapeType="1"/>
            </p:cNvSpPr>
            <p:nvPr/>
          </p:nvSpPr>
          <p:spPr bwMode="auto">
            <a:xfrm>
              <a:off x="2807" y="1380"/>
              <a:ext cx="0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12" name="Line 32"/>
            <p:cNvSpPr>
              <a:spLocks noChangeShapeType="1"/>
            </p:cNvSpPr>
            <p:nvPr/>
          </p:nvSpPr>
          <p:spPr bwMode="auto">
            <a:xfrm flipH="1">
              <a:off x="2801" y="1820"/>
              <a:ext cx="6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39737" name="Group 57"/>
            <p:cNvGrpSpPr>
              <a:grpSpLocks/>
            </p:cNvGrpSpPr>
            <p:nvPr/>
          </p:nvGrpSpPr>
          <p:grpSpPr bwMode="auto">
            <a:xfrm>
              <a:off x="2591" y="1938"/>
              <a:ext cx="1152" cy="365"/>
              <a:chOff x="2207" y="2299"/>
              <a:chExt cx="1152" cy="365"/>
            </a:xfrm>
          </p:grpSpPr>
          <p:sp>
            <p:nvSpPr>
              <p:cNvPr id="839713" name="Text Box 33"/>
              <p:cNvSpPr txBox="1">
                <a:spLocks noChangeArrowheads="1"/>
              </p:cNvSpPr>
              <p:nvPr/>
            </p:nvSpPr>
            <p:spPr bwMode="auto">
              <a:xfrm>
                <a:off x="2207" y="2299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 dirty="0" smtClean="0">
                    <a:latin typeface="Times New Roman" charset="0"/>
                  </a:rPr>
                  <a:t>r </a:t>
                </a:r>
                <a:r>
                  <a:rPr lang="en-US" dirty="0">
                    <a:latin typeface="Times New Roman" charset="0"/>
                  </a:rPr>
                  <a:t>= [</a:t>
                </a:r>
                <a:r>
                  <a:rPr lang="en-US" i="1" dirty="0" err="1">
                    <a:latin typeface="Times New Roman" charset="0"/>
                  </a:rPr>
                  <a:t>ai</a:t>
                </a:r>
                <a:r>
                  <a:rPr lang="en-US" dirty="0">
                    <a:latin typeface="Times New Roman" charset="0"/>
                  </a:rPr>
                  <a:t>]</a:t>
                </a:r>
                <a:r>
                  <a:rPr lang="en-US" baseline="-25000" dirty="0">
                    <a:latin typeface="Times New Roman" charset="0"/>
                  </a:rPr>
                  <a:t>1</a:t>
                </a:r>
                <a:endParaRPr lang="en-US" dirty="0">
                  <a:latin typeface="Symbol" charset="0"/>
                </a:endParaRPr>
              </a:p>
            </p:txBody>
          </p:sp>
          <p:sp>
            <p:nvSpPr>
              <p:cNvPr id="839736" name="Rectangle 56"/>
              <p:cNvSpPr>
                <a:spLocks noChangeArrowheads="1"/>
              </p:cNvSpPr>
              <p:nvPr/>
            </p:nvSpPr>
            <p:spPr bwMode="auto">
              <a:xfrm>
                <a:off x="3058" y="2342"/>
                <a:ext cx="241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endParaRPr lang="en-US" i="1" baseline="30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grpSp>
        <p:nvGrpSpPr>
          <p:cNvPr id="839835" name="Group 155"/>
          <p:cNvGrpSpPr>
            <a:grpSpLocks/>
          </p:cNvGrpSpPr>
          <p:nvPr/>
        </p:nvGrpSpPr>
        <p:grpSpPr bwMode="auto">
          <a:xfrm>
            <a:off x="5580063" y="3657600"/>
            <a:ext cx="3506787" cy="1300163"/>
            <a:chOff x="3515" y="2304"/>
            <a:chExt cx="2209" cy="819"/>
          </a:xfrm>
        </p:grpSpPr>
        <p:sp>
          <p:nvSpPr>
            <p:cNvPr id="839817" name="Text Box 137"/>
            <p:cNvSpPr txBox="1">
              <a:spLocks noChangeArrowheads="1"/>
            </p:cNvSpPr>
            <p:nvPr/>
          </p:nvSpPr>
          <p:spPr bwMode="auto">
            <a:xfrm>
              <a:off x="3515" y="2579"/>
              <a:ext cx="2209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ym typeface="Symbol" charset="0"/>
                </a:rPr>
                <a:t>   </a:t>
              </a:r>
              <a:r>
                <a:rPr lang="en-US" sz="2800" i="1" dirty="0" err="1" smtClean="0">
                  <a:sym typeface="Symbol" charset="0"/>
                </a:rPr>
                <a:t>δ</a:t>
              </a:r>
              <a:r>
                <a:rPr lang="en-US" sz="2800" dirty="0" smtClean="0">
                  <a:sym typeface="Symbol" charset="0"/>
                </a:rPr>
                <a:t>-</a:t>
              </a:r>
              <a:r>
                <a:rPr lang="en-US" sz="2800" dirty="0" smtClean="0"/>
                <a:t>robust</a:t>
              </a:r>
              <a:r>
                <a:rPr lang="en-US" sz="2800" dirty="0"/>
                <a:t/>
              </a:r>
              <a:br>
                <a:rPr lang="en-US" sz="2800" dirty="0"/>
              </a:br>
              <a:r>
                <a:rPr lang="en-US" sz="2800" dirty="0"/>
                <a:t> if </a:t>
              </a:r>
              <a:r>
                <a:rPr lang="en-US" sz="2800" i="1" dirty="0">
                  <a:latin typeface="Times New Roman" charset="0"/>
                  <a:sym typeface="Symbol" charset="0"/>
                </a:rPr>
                <a:t>n</a:t>
              </a:r>
              <a:r>
                <a:rPr lang="en-US" sz="2800" dirty="0">
                  <a:latin typeface="Times New Roman" charset="0"/>
                  <a:sym typeface="Symbol" charset="0"/>
                </a:rPr>
                <a:t>/3 &gt; </a:t>
              </a:r>
              <a:r>
                <a:rPr lang="en-US" sz="2800" i="1" dirty="0">
                  <a:latin typeface="Times New Roman" charset="0"/>
                  <a:sym typeface="Symbol" charset="0"/>
                </a:rPr>
                <a:t>g </a:t>
              </a:r>
              <a:r>
                <a:rPr lang="en-US" sz="2800" dirty="0">
                  <a:latin typeface="Times New Roman" charset="0"/>
                  <a:sym typeface="Symbol" charset="0"/>
                </a:rPr>
                <a:t>+ </a:t>
              </a:r>
              <a:r>
                <a:rPr lang="en-US" sz="2800" dirty="0" err="1">
                  <a:latin typeface="Times New Roman" charset="0"/>
                  <a:sym typeface="Symbol" charset="0"/>
                </a:rPr>
                <a:t>log</a:t>
              </a:r>
              <a:r>
                <a:rPr lang="en-US" sz="2800" dirty="0" err="1">
                  <a:solidFill>
                    <a:schemeClr val="bg1"/>
                  </a:solidFill>
                  <a:latin typeface="Times New Roman" charset="0"/>
                  <a:sym typeface="Symbol" charset="0"/>
                </a:rPr>
                <a:t>a</a:t>
              </a:r>
              <a:r>
                <a:rPr lang="en-US" sz="2800" dirty="0">
                  <a:latin typeface="Times New Roman" charset="0"/>
                  <a:sym typeface="Symbol" charset="0"/>
                </a:rPr>
                <a:t>  </a:t>
              </a:r>
              <a:endParaRPr lang="en-US" dirty="0">
                <a:sym typeface="Symbol" charset="0"/>
              </a:endParaRPr>
            </a:p>
          </p:txBody>
        </p:sp>
        <p:sp>
          <p:nvSpPr>
            <p:cNvPr id="839818" name="Oval 138"/>
            <p:cNvSpPr>
              <a:spLocks noChangeArrowheads="1"/>
            </p:cNvSpPr>
            <p:nvPr/>
          </p:nvSpPr>
          <p:spPr bwMode="auto">
            <a:xfrm>
              <a:off x="3691" y="2587"/>
              <a:ext cx="2010" cy="5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39819" name="Text Box 139"/>
            <p:cNvSpPr txBox="1">
              <a:spLocks noChangeArrowheads="1"/>
            </p:cNvSpPr>
            <p:nvPr/>
          </p:nvSpPr>
          <p:spPr bwMode="auto">
            <a:xfrm>
              <a:off x="5065" y="2691"/>
              <a:ext cx="50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u="sng" dirty="0" smtClean="0">
                  <a:latin typeface="Times New Roman" charset="0"/>
                </a:rPr>
                <a:t>1 </a:t>
              </a:r>
              <a:r>
                <a:rPr lang="en-US" sz="2400" u="sng" dirty="0">
                  <a:latin typeface="Times New Roman" charset="0"/>
                </a:rPr>
                <a:t/>
              </a:r>
              <a:br>
                <a:rPr lang="en-US" sz="2400" u="sng" dirty="0">
                  <a:latin typeface="Times New Roman" charset="0"/>
                </a:rPr>
              </a:br>
              <a:r>
                <a:rPr lang="en-US" sz="2400" dirty="0" err="1">
                  <a:latin typeface="Times New Roman" charset="0"/>
                  <a:sym typeface="Symbol" charset="0"/>
                </a:rPr>
                <a:t>δ</a:t>
              </a:r>
              <a:endParaRPr lang="en-US" sz="2400" dirty="0">
                <a:latin typeface="Times New Roman" charset="0"/>
                <a:sym typeface="Symbol" charset="0"/>
              </a:endParaRPr>
            </a:p>
          </p:txBody>
        </p:sp>
        <p:sp>
          <p:nvSpPr>
            <p:cNvPr id="839820" name="Freeform 140"/>
            <p:cNvSpPr>
              <a:spLocks/>
            </p:cNvSpPr>
            <p:nvPr/>
          </p:nvSpPr>
          <p:spPr bwMode="auto">
            <a:xfrm rot="1989476">
              <a:off x="4781" y="2304"/>
              <a:ext cx="806" cy="208"/>
            </a:xfrm>
            <a:custGeom>
              <a:avLst/>
              <a:gdLst>
                <a:gd name="T0" fmla="*/ 0 w 914"/>
                <a:gd name="T1" fmla="*/ 0 h 357"/>
                <a:gd name="T2" fmla="*/ 480 w 914"/>
                <a:gd name="T3" fmla="*/ 328 h 357"/>
                <a:gd name="T4" fmla="*/ 525 w 914"/>
                <a:gd name="T5" fmla="*/ 175 h 357"/>
                <a:gd name="T6" fmla="*/ 914 w 914"/>
                <a:gd name="T7" fmla="*/ 29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4" h="357">
                  <a:moveTo>
                    <a:pt x="0" y="0"/>
                  </a:moveTo>
                  <a:cubicBezTo>
                    <a:pt x="196" y="149"/>
                    <a:pt x="393" y="299"/>
                    <a:pt x="480" y="328"/>
                  </a:cubicBezTo>
                  <a:cubicBezTo>
                    <a:pt x="567" y="357"/>
                    <a:pt x="453" y="180"/>
                    <a:pt x="525" y="175"/>
                  </a:cubicBezTo>
                  <a:cubicBezTo>
                    <a:pt x="597" y="170"/>
                    <a:pt x="849" y="278"/>
                    <a:pt x="914" y="2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39840" name="Group 160"/>
          <p:cNvGrpSpPr>
            <a:grpSpLocks/>
          </p:cNvGrpSpPr>
          <p:nvPr/>
        </p:nvGrpSpPr>
        <p:grpSpPr bwMode="auto">
          <a:xfrm>
            <a:off x="809625" y="3494088"/>
            <a:ext cx="3602038" cy="1144587"/>
            <a:chOff x="510" y="2201"/>
            <a:chExt cx="2269" cy="721"/>
          </a:xfrm>
        </p:grpSpPr>
        <p:sp>
          <p:nvSpPr>
            <p:cNvPr id="839822" name="Text Box 142"/>
            <p:cNvSpPr txBox="1">
              <a:spLocks noChangeArrowheads="1"/>
            </p:cNvSpPr>
            <p:nvPr/>
          </p:nvSpPr>
          <p:spPr bwMode="auto">
            <a:xfrm>
              <a:off x="510" y="2329"/>
              <a:ext cx="2209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 smtClean="0"/>
                <a:t>𝜀-uniform</a:t>
              </a:r>
              <a:r>
                <a:rPr lang="en-US" sz="2800" dirty="0"/>
                <a:t/>
              </a:r>
              <a:br>
                <a:rPr lang="en-US" sz="2800" dirty="0"/>
              </a:br>
              <a:r>
                <a:rPr lang="en-US" sz="2800" dirty="0"/>
                <a:t> if </a:t>
              </a:r>
              <a:r>
                <a:rPr lang="en-US" sz="2800" i="1" dirty="0">
                  <a:latin typeface="Times New Roman" charset="0"/>
                  <a:sym typeface="Symbol" charset="0"/>
                </a:rPr>
                <a:t>n</a:t>
              </a:r>
              <a:r>
                <a:rPr lang="en-US" sz="2800" dirty="0">
                  <a:latin typeface="Times New Roman" charset="0"/>
                  <a:sym typeface="Symbol" charset="0"/>
                </a:rPr>
                <a:t>/3 &gt; </a:t>
              </a:r>
              <a:r>
                <a:rPr lang="en-US" sz="2800" i="1" dirty="0" smtClean="0">
                  <a:latin typeface="Times New Roman" charset="0"/>
                  <a:sym typeface="Symbol" charset="0"/>
                </a:rPr>
                <a:t>m</a:t>
              </a:r>
              <a:r>
                <a:rPr lang="en-US" sz="2800" baseline="30000" dirty="0" smtClean="0">
                  <a:latin typeface="Symbol" charset="0"/>
                </a:rPr>
                <a:t> </a:t>
              </a:r>
              <a:r>
                <a:rPr lang="en-US" sz="2400" dirty="0" smtClean="0">
                  <a:latin typeface="Times New Roman" charset="0"/>
                  <a:sym typeface="Symbol" charset="0"/>
                </a:rPr>
                <a:t>+ </a:t>
              </a:r>
              <a:r>
                <a:rPr lang="en-US" sz="2800" i="1" dirty="0">
                  <a:latin typeface="Times New Roman" charset="0"/>
                  <a:sym typeface="Symbol" charset="0"/>
                </a:rPr>
                <a:t>g</a:t>
              </a:r>
              <a:r>
                <a:rPr lang="en-US" sz="2400" dirty="0">
                  <a:latin typeface="Times New Roman" charset="0"/>
                  <a:sym typeface="Symbol" charset="0"/>
                </a:rPr>
                <a:t> + </a:t>
              </a:r>
              <a:r>
                <a:rPr lang="en-US" sz="2800" dirty="0">
                  <a:latin typeface="Times New Roman" charset="0"/>
                  <a:sym typeface="Symbol" charset="0"/>
                </a:rPr>
                <a:t>2</a:t>
              </a:r>
              <a:r>
                <a:rPr lang="en-US" sz="1000" dirty="0">
                  <a:latin typeface="Times New Roman" charset="0"/>
                  <a:sym typeface="Symbol" charset="0"/>
                </a:rPr>
                <a:t> </a:t>
              </a:r>
              <a:r>
                <a:rPr lang="en-US" sz="2800" dirty="0" err="1">
                  <a:latin typeface="Times New Roman" charset="0"/>
                  <a:sym typeface="Symbol" charset="0"/>
                </a:rPr>
                <a:t>log</a:t>
              </a:r>
              <a:r>
                <a:rPr lang="en-US" sz="2800" dirty="0" err="1">
                  <a:solidFill>
                    <a:schemeClr val="bg1"/>
                  </a:solidFill>
                  <a:latin typeface="Times New Roman" charset="0"/>
                  <a:sym typeface="Symbol" charset="0"/>
                </a:rPr>
                <a:t>a</a:t>
              </a:r>
              <a:endParaRPr lang="en-US" sz="2800" i="1" dirty="0">
                <a:solidFill>
                  <a:schemeClr val="bg1"/>
                </a:solidFill>
                <a:latin typeface="Times New Roman" charset="0"/>
                <a:sym typeface="Symbol" charset="0"/>
              </a:endParaRPr>
            </a:p>
          </p:txBody>
        </p:sp>
        <p:sp>
          <p:nvSpPr>
            <p:cNvPr id="839823" name="Oval 143"/>
            <p:cNvSpPr>
              <a:spLocks noChangeArrowheads="1"/>
            </p:cNvSpPr>
            <p:nvPr/>
          </p:nvSpPr>
          <p:spPr bwMode="auto">
            <a:xfrm>
              <a:off x="622" y="2347"/>
              <a:ext cx="2157" cy="5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39824" name="Freeform 144"/>
            <p:cNvSpPr>
              <a:spLocks/>
            </p:cNvSpPr>
            <p:nvPr/>
          </p:nvSpPr>
          <p:spPr bwMode="auto">
            <a:xfrm rot="15811564">
              <a:off x="2523" y="2226"/>
              <a:ext cx="225" cy="175"/>
            </a:xfrm>
            <a:custGeom>
              <a:avLst/>
              <a:gdLst>
                <a:gd name="T0" fmla="*/ 0 w 225"/>
                <a:gd name="T1" fmla="*/ 0 h 175"/>
                <a:gd name="T2" fmla="*/ 84 w 225"/>
                <a:gd name="T3" fmla="*/ 113 h 175"/>
                <a:gd name="T4" fmla="*/ 129 w 225"/>
                <a:gd name="T5" fmla="*/ 23 h 175"/>
                <a:gd name="T6" fmla="*/ 225 w 225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175">
                  <a:moveTo>
                    <a:pt x="0" y="0"/>
                  </a:moveTo>
                  <a:cubicBezTo>
                    <a:pt x="31" y="54"/>
                    <a:pt x="63" y="109"/>
                    <a:pt x="84" y="113"/>
                  </a:cubicBezTo>
                  <a:cubicBezTo>
                    <a:pt x="105" y="117"/>
                    <a:pt x="106" y="13"/>
                    <a:pt x="129" y="23"/>
                  </a:cubicBezTo>
                  <a:cubicBezTo>
                    <a:pt x="152" y="33"/>
                    <a:pt x="188" y="104"/>
                    <a:pt x="225" y="1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825" name="Text Box 145"/>
            <p:cNvSpPr txBox="1">
              <a:spLocks noChangeArrowheads="1"/>
            </p:cNvSpPr>
            <p:nvPr/>
          </p:nvSpPr>
          <p:spPr bwMode="auto">
            <a:xfrm>
              <a:off x="2261" y="2518"/>
              <a:ext cx="509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400" u="sng" dirty="0">
                  <a:latin typeface="Times New Roman" charset="0"/>
                </a:rPr>
                <a:t>1</a:t>
              </a:r>
              <a:br>
                <a:rPr lang="en-US" sz="2400" u="sng" dirty="0">
                  <a:latin typeface="Times New Roman" charset="0"/>
                </a:rPr>
              </a:br>
              <a:r>
                <a:rPr lang="en-US" sz="2400" dirty="0" smtClean="0"/>
                <a:t>𝜀</a:t>
              </a:r>
              <a:endParaRPr lang="en-US" sz="2400" dirty="0">
                <a:latin typeface="Times New Roman" charset="0"/>
                <a:sym typeface="Symbol" charset="0"/>
              </a:endParaRPr>
            </a:p>
          </p:txBody>
        </p:sp>
      </p:grpSp>
      <p:grpSp>
        <p:nvGrpSpPr>
          <p:cNvPr id="839826" name="Group 146"/>
          <p:cNvGrpSpPr>
            <a:grpSpLocks/>
          </p:cNvGrpSpPr>
          <p:nvPr/>
        </p:nvGrpSpPr>
        <p:grpSpPr bwMode="auto">
          <a:xfrm>
            <a:off x="5235575" y="2822575"/>
            <a:ext cx="3211513" cy="1281113"/>
            <a:chOff x="3298" y="1934"/>
            <a:chExt cx="2023" cy="807"/>
          </a:xfrm>
        </p:grpSpPr>
        <p:sp>
          <p:nvSpPr>
            <p:cNvPr id="839827" name="Freeform 147"/>
            <p:cNvSpPr>
              <a:spLocks/>
            </p:cNvSpPr>
            <p:nvPr/>
          </p:nvSpPr>
          <p:spPr bwMode="auto">
            <a:xfrm>
              <a:off x="3298" y="1934"/>
              <a:ext cx="1282" cy="175"/>
            </a:xfrm>
            <a:custGeom>
              <a:avLst/>
              <a:gdLst>
                <a:gd name="T0" fmla="*/ 0 w 1056"/>
                <a:gd name="T1" fmla="*/ 0 h 186"/>
                <a:gd name="T2" fmla="*/ 0 w 1056"/>
                <a:gd name="T3" fmla="*/ 96 h 186"/>
                <a:gd name="T4" fmla="*/ 1056 w 1056"/>
                <a:gd name="T5" fmla="*/ 96 h 186"/>
                <a:gd name="T6" fmla="*/ 1056 w 1056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186">
                  <a:moveTo>
                    <a:pt x="0" y="0"/>
                  </a:moveTo>
                  <a:lnTo>
                    <a:pt x="0" y="96"/>
                  </a:lnTo>
                  <a:lnTo>
                    <a:pt x="1056" y="96"/>
                  </a:lnTo>
                  <a:lnTo>
                    <a:pt x="1056" y="18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828" name="Text Box 148"/>
            <p:cNvSpPr txBox="1">
              <a:spLocks noChangeArrowheads="1"/>
            </p:cNvSpPr>
            <p:nvPr/>
          </p:nvSpPr>
          <p:spPr bwMode="auto">
            <a:xfrm>
              <a:off x="4261" y="2016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i</a:t>
              </a:r>
              <a:r>
                <a:rPr lang="en-US">
                  <a:latin typeface="Times New Roman" charset="0"/>
                </a:rPr>
                <a:t>,</a:t>
              </a:r>
            </a:p>
          </p:txBody>
        </p:sp>
        <p:sp>
          <p:nvSpPr>
            <p:cNvPr id="839829" name="AutoShape 149"/>
            <p:cNvSpPr>
              <a:spLocks/>
            </p:cNvSpPr>
            <p:nvPr/>
          </p:nvSpPr>
          <p:spPr bwMode="auto">
            <a:xfrm rot="5400000">
              <a:off x="4637" y="2162"/>
              <a:ext cx="118" cy="396"/>
            </a:xfrm>
            <a:prstGeom prst="rightBrace">
              <a:avLst>
                <a:gd name="adj1" fmla="val 2796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39830" name="Text Box 150"/>
            <p:cNvSpPr txBox="1">
              <a:spLocks noChangeArrowheads="1"/>
            </p:cNvSpPr>
            <p:nvPr/>
          </p:nvSpPr>
          <p:spPr bwMode="auto">
            <a:xfrm>
              <a:off x="4069" y="2376"/>
              <a:ext cx="12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 dirty="0" smtClean="0">
                  <a:latin typeface="Times New Roman" charset="0"/>
                </a:rPr>
                <a:t>p</a:t>
              </a:r>
              <a:endParaRPr lang="en-US" dirty="0">
                <a:latin typeface="Times New Roman" charset="0"/>
              </a:endParaRPr>
            </a:p>
          </p:txBody>
        </p:sp>
      </p:grpSp>
      <p:sp>
        <p:nvSpPr>
          <p:cNvPr id="839838" name="Rectangle 158"/>
          <p:cNvSpPr>
            <a:spLocks noChangeArrowheads="1"/>
          </p:cNvSpPr>
          <p:nvPr/>
        </p:nvSpPr>
        <p:spPr bwMode="auto">
          <a:xfrm>
            <a:off x="4697413" y="1730375"/>
            <a:ext cx="3729037" cy="430213"/>
          </a:xfrm>
          <a:prstGeom prst="rect">
            <a:avLst/>
          </a:prstGeom>
          <a:gradFill rotWithShape="1">
            <a:gsLst>
              <a:gs pos="0">
                <a:srgbClr val="0000FF">
                  <a:alpha val="35001"/>
                </a:srgbClr>
              </a:gs>
              <a:gs pos="100000">
                <a:srgbClr val="0000FF">
                  <a:gamma/>
                  <a:shade val="46275"/>
                  <a:invGamma/>
                  <a:alpha val="35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839" name="Rectangle 159"/>
          <p:cNvSpPr>
            <a:spLocks noChangeArrowheads="1"/>
          </p:cNvSpPr>
          <p:nvPr/>
        </p:nvSpPr>
        <p:spPr bwMode="auto">
          <a:xfrm>
            <a:off x="3648075" y="1730375"/>
            <a:ext cx="1047750" cy="430213"/>
          </a:xfrm>
          <a:prstGeom prst="rect">
            <a:avLst/>
          </a:prstGeom>
          <a:solidFill>
            <a:srgbClr val="CC00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41" name="Rectangle 161"/>
          <p:cNvSpPr>
            <a:spLocks noChangeArrowheads="1"/>
          </p:cNvSpPr>
          <p:nvPr/>
        </p:nvSpPr>
        <p:spPr bwMode="auto">
          <a:xfrm>
            <a:off x="3656013" y="1730375"/>
            <a:ext cx="3729037" cy="430213"/>
          </a:xfrm>
          <a:prstGeom prst="rect">
            <a:avLst/>
          </a:prstGeom>
          <a:gradFill rotWithShape="1">
            <a:gsLst>
              <a:gs pos="0">
                <a:srgbClr val="0000FF">
                  <a:alpha val="35001"/>
                </a:srgbClr>
              </a:gs>
              <a:gs pos="100000">
                <a:srgbClr val="0000FF">
                  <a:gamma/>
                  <a:shade val="46275"/>
                  <a:invGamma/>
                  <a:alpha val="35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842" name="Rectangle 162"/>
          <p:cNvSpPr>
            <a:spLocks noChangeArrowheads="1"/>
          </p:cNvSpPr>
          <p:nvPr/>
        </p:nvSpPr>
        <p:spPr bwMode="auto">
          <a:xfrm>
            <a:off x="7378700" y="1730375"/>
            <a:ext cx="1047750" cy="430213"/>
          </a:xfrm>
          <a:prstGeom prst="rect">
            <a:avLst/>
          </a:prstGeom>
          <a:solidFill>
            <a:srgbClr val="CC00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43" name="Text Box 163"/>
          <p:cNvSpPr txBox="1">
            <a:spLocks noChangeArrowheads="1"/>
          </p:cNvSpPr>
          <p:nvPr/>
        </p:nvSpPr>
        <p:spPr bwMode="auto">
          <a:xfrm>
            <a:off x="-1319213" y="2151063"/>
            <a:ext cx="5567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/>
              <a:t>Extract </a:t>
            </a:r>
            <a:r>
              <a:rPr lang="en-US" dirty="0" smtClean="0"/>
              <a:t>if </a:t>
            </a:r>
            <a:r>
              <a:rPr lang="en-US" i="1" dirty="0" smtClean="0">
                <a:solidFill>
                  <a:srgbClr val="0000FF"/>
                </a:solidFill>
                <a:latin typeface="Times New Roman" charset="0"/>
              </a:rPr>
              <a:t>k</a:t>
            </a:r>
            <a:r>
              <a:rPr lang="en-US" dirty="0" smtClean="0">
                <a:latin typeface="Times New Roman" charset="0"/>
              </a:rPr>
              <a:t> &gt; </a:t>
            </a:r>
            <a:r>
              <a:rPr lang="en-US" dirty="0" smtClean="0">
                <a:latin typeface="Times New Roman" charset="0"/>
                <a:sym typeface="Symbol" charset="0"/>
              </a:rPr>
              <a:t>2</a:t>
            </a:r>
            <a:r>
              <a:rPr lang="en-US" i="1" dirty="0" smtClean="0">
                <a:latin typeface="Times New Roman" charset="0"/>
                <a:sym typeface="Symbol" charset="0"/>
              </a:rPr>
              <a:t>n</a:t>
            </a:r>
            <a:r>
              <a:rPr lang="en-US" dirty="0" smtClean="0">
                <a:latin typeface="Times New Roman" charset="0"/>
                <a:sym typeface="Symbol" charset="0"/>
              </a:rPr>
              <a:t>/3</a:t>
            </a:r>
            <a:endParaRPr lang="en-US" dirty="0">
              <a:latin typeface="Times New Roman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3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83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3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83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83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1" grpId="0"/>
      <p:bldP spid="839692" grpId="0"/>
      <p:bldP spid="839838" grpId="0" animBg="1"/>
      <p:bldP spid="839838" grpId="1" animBg="1"/>
      <p:bldP spid="839839" grpId="0" animBg="1"/>
      <p:bldP spid="839839" grpId="1" animBg="1"/>
      <p:bldP spid="839841" grpId="0" animBg="1"/>
      <p:bldP spid="839841" grpId="1" animBg="1"/>
      <p:bldP spid="839842" grpId="0" animBg="1"/>
      <p:bldP spid="839842" grpId="1" animBg="1"/>
      <p:bldP spid="8398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6D4C34F-A009-3543-A0C9-3F436481B05E}" type="slidenum">
              <a:rPr lang="en-US" altLang="en-US" sz="800"/>
              <a:pPr/>
              <a:t>5</a:t>
            </a:fld>
            <a:endParaRPr lang="en-US" altLang="en-US" sz="800"/>
          </a:p>
        </p:txBody>
      </p:sp>
      <p:sp>
        <p:nvSpPr>
          <p:cNvPr id="1030146" name="Rectangle 2"/>
          <p:cNvSpPr>
            <a:spLocks noChangeArrowheads="1"/>
          </p:cNvSpPr>
          <p:nvPr/>
        </p:nvSpPr>
        <p:spPr bwMode="auto">
          <a:xfrm>
            <a:off x="0" y="355600"/>
            <a:ext cx="9067800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77875" y="1522413"/>
            <a:ext cx="10458450" cy="1143000"/>
          </a:xfrm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4800" i="0" dirty="0" smtClean="0">
                <a:solidFill>
                  <a:schemeClr val="tx1"/>
                </a:solidFill>
                <a:cs typeface="+mj-cs"/>
              </a:rPr>
              <a:t>I</a:t>
            </a:r>
            <a:r>
              <a:rPr lang="en-US" i="0" dirty="0" smtClean="0">
                <a:solidFill>
                  <a:schemeClr val="tx1"/>
                </a:solidFill>
                <a:cs typeface="+mj-cs"/>
              </a:rPr>
              <a:t>nformation-Theoretic</a:t>
            </a:r>
            <a:br>
              <a:rPr lang="en-US" i="0" dirty="0" smtClean="0">
                <a:solidFill>
                  <a:schemeClr val="tx1"/>
                </a:solidFill>
                <a:cs typeface="+mj-cs"/>
              </a:rPr>
            </a:br>
            <a:r>
              <a:rPr lang="en-US" i="0" dirty="0" smtClean="0">
                <a:solidFill>
                  <a:schemeClr val="tx1"/>
                </a:solidFill>
                <a:cs typeface="+mj-cs"/>
              </a:rPr>
              <a:t> Key Agreement</a:t>
            </a:r>
            <a:br>
              <a:rPr lang="en-US" i="0" dirty="0" smtClean="0">
                <a:solidFill>
                  <a:schemeClr val="tx1"/>
                </a:solidFill>
                <a:cs typeface="+mj-cs"/>
              </a:rPr>
            </a:br>
            <a:r>
              <a:rPr lang="en-US" i="0" dirty="0" smtClean="0">
                <a:solidFill>
                  <a:schemeClr val="tx1"/>
                </a:solidFill>
                <a:cs typeface="+mj-cs"/>
              </a:rPr>
              <a:t> from </a:t>
            </a:r>
            <a:br>
              <a:rPr lang="en-US" i="0" dirty="0" smtClean="0">
                <a:solidFill>
                  <a:schemeClr val="tx1"/>
                </a:solidFill>
                <a:cs typeface="+mj-cs"/>
              </a:rPr>
            </a:br>
            <a:r>
              <a:rPr lang="en-US" i="0" dirty="0" smtClean="0">
                <a:solidFill>
                  <a:schemeClr val="tx1"/>
                </a:solidFill>
                <a:cs typeface="+mj-cs"/>
              </a:rPr>
              <a:t>Close Secrets</a:t>
            </a:r>
            <a:r>
              <a:rPr lang="en-US" i="0" dirty="0" smtClean="0">
                <a:solidFill>
                  <a:schemeClr val="bg1"/>
                </a:solidFill>
                <a:cs typeface="+mj-cs"/>
              </a:rPr>
              <a:t>:</a:t>
            </a:r>
            <a:r>
              <a:rPr lang="en-US" i="0" dirty="0" smtClean="0">
                <a:solidFill>
                  <a:schemeClr val="tx1"/>
                </a:solidFill>
                <a:cs typeface="+mj-cs"/>
              </a:rPr>
              <a:t/>
            </a:r>
            <a:br>
              <a:rPr lang="en-US" i="0" dirty="0" smtClean="0">
                <a:solidFill>
                  <a:schemeClr val="tx1"/>
                </a:solidFill>
                <a:cs typeface="+mj-cs"/>
              </a:rPr>
            </a:br>
            <a:r>
              <a:rPr lang="en-US" i="0" dirty="0" smtClean="0">
                <a:solidFill>
                  <a:schemeClr val="bg1"/>
                </a:solidFill>
                <a:cs typeface="+mj-cs"/>
              </a:rPr>
              <a:t> A Survey</a:t>
            </a:r>
            <a:r>
              <a:rPr lang="en-US" dirty="0" smtClean="0">
                <a:cs typeface="+mj-cs"/>
              </a:rPr>
              <a:t> </a:t>
            </a:r>
          </a:p>
        </p:txBody>
      </p:sp>
      <p:sp>
        <p:nvSpPr>
          <p:cNvPr id="1030148" name="Rectangle 4"/>
          <p:cNvSpPr>
            <a:spLocks noChangeArrowheads="1"/>
          </p:cNvSpPr>
          <p:nvPr/>
        </p:nvSpPr>
        <p:spPr bwMode="auto">
          <a:xfrm>
            <a:off x="685800" y="4175125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0149" name="Rectangle 5"/>
          <p:cNvSpPr>
            <a:spLocks noChangeArrowheads="1"/>
          </p:cNvSpPr>
          <p:nvPr/>
        </p:nvSpPr>
        <p:spPr bwMode="auto">
          <a:xfrm>
            <a:off x="6937375" y="4175125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0150" name="Rectangle 6"/>
          <p:cNvSpPr>
            <a:spLocks noChangeArrowheads="1"/>
          </p:cNvSpPr>
          <p:nvPr/>
        </p:nvSpPr>
        <p:spPr bwMode="auto">
          <a:xfrm>
            <a:off x="1284427" y="4584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0151" name="Rectangle 7"/>
          <p:cNvSpPr>
            <a:spLocks noChangeArrowheads="1"/>
          </p:cNvSpPr>
          <p:nvPr/>
        </p:nvSpPr>
        <p:spPr bwMode="auto">
          <a:xfrm>
            <a:off x="7647126" y="4598988"/>
            <a:ext cx="595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152" name="Line 8"/>
          <p:cNvSpPr>
            <a:spLocks noChangeShapeType="1"/>
          </p:cNvSpPr>
          <p:nvPr/>
        </p:nvSpPr>
        <p:spPr bwMode="auto">
          <a:xfrm>
            <a:off x="2951163" y="511492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153" name="Line 9"/>
          <p:cNvSpPr>
            <a:spLocks noChangeShapeType="1"/>
          </p:cNvSpPr>
          <p:nvPr/>
        </p:nvSpPr>
        <p:spPr bwMode="auto">
          <a:xfrm flipH="1">
            <a:off x="2951163" y="526732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154" name="Line 10"/>
          <p:cNvSpPr>
            <a:spLocks noChangeShapeType="1"/>
          </p:cNvSpPr>
          <p:nvPr/>
        </p:nvSpPr>
        <p:spPr bwMode="auto">
          <a:xfrm>
            <a:off x="2951163" y="541972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155" name="Line 11"/>
          <p:cNvSpPr>
            <a:spLocks noChangeShapeType="1"/>
          </p:cNvSpPr>
          <p:nvPr/>
        </p:nvSpPr>
        <p:spPr bwMode="auto">
          <a:xfrm flipH="1">
            <a:off x="2951163" y="557212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156" name="Rectangle 12"/>
          <p:cNvSpPr>
            <a:spLocks noChangeArrowheads="1"/>
          </p:cNvSpPr>
          <p:nvPr/>
        </p:nvSpPr>
        <p:spPr bwMode="auto">
          <a:xfrm>
            <a:off x="1494392" y="5671858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157" name="Rectangle 13"/>
          <p:cNvSpPr>
            <a:spLocks noChangeArrowheads="1"/>
          </p:cNvSpPr>
          <p:nvPr/>
        </p:nvSpPr>
        <p:spPr bwMode="auto">
          <a:xfrm>
            <a:off x="7792005" y="5671858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1030165" name="Group 21"/>
          <p:cNvGrpSpPr>
            <a:grpSpLocks/>
          </p:cNvGrpSpPr>
          <p:nvPr/>
        </p:nvGrpSpPr>
        <p:grpSpPr bwMode="auto">
          <a:xfrm>
            <a:off x="1898650" y="5791947"/>
            <a:ext cx="5875338" cy="946150"/>
            <a:chOff x="1196" y="3640"/>
            <a:chExt cx="3701" cy="596"/>
          </a:xfrm>
        </p:grpSpPr>
        <p:sp>
          <p:nvSpPr>
            <p:cNvPr id="1030158" name="Freeform 14"/>
            <p:cNvSpPr>
              <a:spLocks/>
            </p:cNvSpPr>
            <p:nvPr/>
          </p:nvSpPr>
          <p:spPr bwMode="auto">
            <a:xfrm rot="15544640">
              <a:off x="1449" y="3463"/>
              <a:ext cx="448" cy="953"/>
            </a:xfrm>
            <a:custGeom>
              <a:avLst/>
              <a:gdLst>
                <a:gd name="T0" fmla="*/ 0 w 437"/>
                <a:gd name="T1" fmla="*/ 411 h 411"/>
                <a:gd name="T2" fmla="*/ 208 w 437"/>
                <a:gd name="T3" fmla="*/ 213 h 411"/>
                <a:gd name="T4" fmla="*/ 218 w 437"/>
                <a:gd name="T5" fmla="*/ 336 h 411"/>
                <a:gd name="T6" fmla="*/ 437 w 437"/>
                <a:gd name="T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411">
                  <a:moveTo>
                    <a:pt x="0" y="411"/>
                  </a:moveTo>
                  <a:cubicBezTo>
                    <a:pt x="86" y="318"/>
                    <a:pt x="172" y="226"/>
                    <a:pt x="208" y="213"/>
                  </a:cubicBezTo>
                  <a:cubicBezTo>
                    <a:pt x="244" y="200"/>
                    <a:pt x="180" y="371"/>
                    <a:pt x="218" y="336"/>
                  </a:cubicBezTo>
                  <a:cubicBezTo>
                    <a:pt x="256" y="301"/>
                    <a:pt x="346" y="150"/>
                    <a:pt x="43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1520" name="Group 20"/>
            <p:cNvGrpSpPr>
              <a:grpSpLocks/>
            </p:cNvGrpSpPr>
            <p:nvPr/>
          </p:nvGrpSpPr>
          <p:grpSpPr bwMode="auto">
            <a:xfrm>
              <a:off x="2056" y="3640"/>
              <a:ext cx="1926" cy="596"/>
              <a:chOff x="2056" y="3640"/>
              <a:chExt cx="1926" cy="596"/>
            </a:xfrm>
          </p:grpSpPr>
          <p:sp>
            <p:nvSpPr>
              <p:cNvPr id="1030160" name="Text Box 16"/>
              <p:cNvSpPr txBox="1">
                <a:spLocks noChangeArrowheads="1"/>
              </p:cNvSpPr>
              <p:nvPr/>
            </p:nvSpPr>
            <p:spPr bwMode="auto">
              <a:xfrm>
                <a:off x="2056" y="3640"/>
                <a:ext cx="1926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800">
                    <a:ea typeface="ＭＳ Ｐゴシック" charset="0"/>
                  </a:rPr>
                  <a:t>  info-theoretic guarantees </a:t>
                </a:r>
              </a:p>
            </p:txBody>
          </p:sp>
          <p:sp>
            <p:nvSpPr>
              <p:cNvPr id="1030161" name="Oval 17"/>
              <p:cNvSpPr>
                <a:spLocks noChangeArrowheads="1"/>
              </p:cNvSpPr>
              <p:nvPr/>
            </p:nvSpPr>
            <p:spPr bwMode="auto">
              <a:xfrm>
                <a:off x="2118" y="3668"/>
                <a:ext cx="1787" cy="56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1030162" name="Freeform 18"/>
            <p:cNvSpPr>
              <a:spLocks/>
            </p:cNvSpPr>
            <p:nvPr/>
          </p:nvSpPr>
          <p:spPr bwMode="auto">
            <a:xfrm>
              <a:off x="3878" y="3785"/>
              <a:ext cx="1019" cy="225"/>
            </a:xfrm>
            <a:custGeom>
              <a:avLst/>
              <a:gdLst>
                <a:gd name="T0" fmla="*/ 0 w 1391"/>
                <a:gd name="T1" fmla="*/ 225 h 225"/>
                <a:gd name="T2" fmla="*/ 604 w 1391"/>
                <a:gd name="T3" fmla="*/ 64 h 225"/>
                <a:gd name="T4" fmla="*/ 499 w 1391"/>
                <a:gd name="T5" fmla="*/ 183 h 225"/>
                <a:gd name="T6" fmla="*/ 1391 w 1391"/>
                <a:gd name="T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1" h="225">
                  <a:moveTo>
                    <a:pt x="0" y="225"/>
                  </a:moveTo>
                  <a:cubicBezTo>
                    <a:pt x="260" y="148"/>
                    <a:pt x="521" y="71"/>
                    <a:pt x="604" y="64"/>
                  </a:cubicBezTo>
                  <a:cubicBezTo>
                    <a:pt x="687" y="57"/>
                    <a:pt x="368" y="194"/>
                    <a:pt x="499" y="183"/>
                  </a:cubicBezTo>
                  <a:cubicBezTo>
                    <a:pt x="630" y="172"/>
                    <a:pt x="1010" y="86"/>
                    <a:pt x="1391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64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robust fuzzy extractors</a:t>
            </a: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3713163" y="38100"/>
            <a:ext cx="1290637" cy="538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691" name="Text Box 11"/>
          <p:cNvSpPr txBox="1">
            <a:spLocks noChangeArrowheads="1"/>
          </p:cNvSpPr>
          <p:nvPr/>
        </p:nvSpPr>
        <p:spPr bwMode="auto">
          <a:xfrm>
            <a:off x="11016" y="640873"/>
            <a:ext cx="89732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u="sng" dirty="0"/>
              <a:t>Notation</a:t>
            </a:r>
            <a:r>
              <a:rPr lang="en-US" sz="2800" dirty="0"/>
              <a:t>: </a:t>
            </a:r>
            <a:r>
              <a:rPr lang="en-US" sz="2800" dirty="0">
                <a:latin typeface="Times New Roman" charset="0"/>
              </a:rPr>
              <a:t>|</a:t>
            </a:r>
            <a:r>
              <a:rPr lang="en-US" sz="2800" i="1" dirty="0">
                <a:latin typeface="Times New Roman" charset="0"/>
              </a:rPr>
              <a:t>w| = n</a:t>
            </a:r>
            <a:r>
              <a:rPr lang="en-US" sz="2800" dirty="0">
                <a:sym typeface="Symbol" charset="0"/>
              </a:rPr>
              <a:t>,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i="1" dirty="0" err="1" smtClean="0">
                <a:latin typeface="Times New Roman" charset="0"/>
              </a:rPr>
              <a:t>H</a:t>
            </a:r>
            <a:r>
              <a:rPr lang="en-US" sz="2800" baseline="-25000" dirty="0" err="1" smtClean="0">
                <a:latin typeface="Times New Roman" charset="0"/>
                <a:sym typeface="Symbol" charset="0"/>
              </a:rPr>
              <a:t>min</a:t>
            </a:r>
            <a:r>
              <a:rPr lang="en-US" sz="2800" dirty="0" smtClean="0">
                <a:latin typeface="Times New Roman" charset="0"/>
                <a:sym typeface="Symbol" charset="0"/>
              </a:rPr>
              <a:t>(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w</a:t>
            </a:r>
            <a:r>
              <a:rPr lang="en-US" sz="2800" dirty="0">
                <a:latin typeface="Times New Roman" charset="0"/>
                <a:sym typeface="Symbol" charset="0"/>
              </a:rPr>
              <a:t>) = </a:t>
            </a:r>
            <a:r>
              <a:rPr lang="en-US" sz="28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k</a:t>
            </a:r>
            <a:r>
              <a:rPr lang="en-US" sz="2800" dirty="0" smtClean="0">
                <a:sym typeface="Symbol" charset="0"/>
              </a:rPr>
              <a:t>, </a:t>
            </a:r>
            <a:r>
              <a:rPr lang="ja-JP" altLang="en-US" sz="2800" dirty="0">
                <a:latin typeface="Arial"/>
                <a:sym typeface="Symbol" charset="0"/>
              </a:rPr>
              <a:t>“</a:t>
            </a:r>
            <a:r>
              <a:rPr lang="en-US" sz="2800" dirty="0">
                <a:sym typeface="Symbol" charset="0"/>
              </a:rPr>
              <a:t>entropy </a:t>
            </a:r>
            <a:r>
              <a:rPr lang="en-US" sz="2800" dirty="0" smtClean="0">
                <a:sym typeface="Symbol" charset="0"/>
              </a:rPr>
              <a:t>deficiency</a:t>
            </a:r>
            <a:r>
              <a:rPr lang="ja-JP" altLang="en-US" sz="2800" dirty="0" smtClean="0">
                <a:latin typeface="Arial"/>
                <a:sym typeface="Symbol" charset="0"/>
              </a:rPr>
              <a:t>”</a:t>
            </a:r>
            <a:r>
              <a:rPr lang="en-US" sz="2800" dirty="0" smtClean="0">
                <a:sym typeface="Symbol" charset="0"/>
              </a:rPr>
              <a:t> 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n</a:t>
            </a:r>
            <a:r>
              <a:rPr lang="en-US" altLang="en-US" sz="2800" dirty="0">
                <a:latin typeface="Times New Roman" charset="0"/>
                <a:sym typeface="Symbol" charset="2"/>
              </a:rPr>
              <a:t> –</a:t>
            </a:r>
            <a:r>
              <a:rPr lang="en-US" sz="2800" dirty="0" smtClean="0">
                <a:latin typeface="Times New Roman" charset="0"/>
                <a:sym typeface="Symbol" charset="0"/>
              </a:rPr>
              <a:t> </a:t>
            </a:r>
            <a:r>
              <a:rPr lang="en-US" sz="2800" i="1" dirty="0">
                <a:latin typeface="Times New Roman" charset="0"/>
                <a:sym typeface="Symbol" charset="0"/>
              </a:rPr>
              <a:t>k</a:t>
            </a:r>
            <a:r>
              <a:rPr lang="en-US" sz="2800" i="1" dirty="0" smtClean="0">
                <a:latin typeface="Times New Roman" charset="0"/>
              </a:rPr>
              <a:t> </a:t>
            </a:r>
            <a:r>
              <a:rPr lang="en-US" sz="2800" i="1" dirty="0">
                <a:latin typeface="Times New Roman" charset="0"/>
              </a:rPr>
              <a:t>= </a:t>
            </a:r>
            <a:r>
              <a:rPr lang="en-US" sz="2800" i="1" dirty="0">
                <a:solidFill>
                  <a:srgbClr val="CC0000"/>
                </a:solidFill>
                <a:latin typeface="Times New Roman" charset="0"/>
              </a:rPr>
              <a:t>g</a:t>
            </a:r>
          </a:p>
        </p:txBody>
      </p:sp>
      <p:sp>
        <p:nvSpPr>
          <p:cNvPr id="839692" name="Text Box 12"/>
          <p:cNvSpPr txBox="1">
            <a:spLocks noChangeArrowheads="1"/>
          </p:cNvSpPr>
          <p:nvPr/>
        </p:nvSpPr>
        <p:spPr bwMode="auto">
          <a:xfrm>
            <a:off x="-194471" y="1749814"/>
            <a:ext cx="2962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[Maurer-Wolf </a:t>
            </a:r>
            <a:r>
              <a:rPr lang="en-US" smtClean="0"/>
              <a:t>97]</a:t>
            </a:r>
            <a:endParaRPr lang="en-US" dirty="0"/>
          </a:p>
        </p:txBody>
      </p:sp>
      <p:grpSp>
        <p:nvGrpSpPr>
          <p:cNvPr id="839766" name="Group 86"/>
          <p:cNvGrpSpPr>
            <a:grpSpLocks/>
          </p:cNvGrpSpPr>
          <p:nvPr/>
        </p:nvGrpSpPr>
        <p:grpSpPr bwMode="auto">
          <a:xfrm>
            <a:off x="2709863" y="1106488"/>
            <a:ext cx="5708650" cy="1125537"/>
            <a:chOff x="1707" y="697"/>
            <a:chExt cx="3596" cy="709"/>
          </a:xfrm>
        </p:grpSpPr>
        <p:sp>
          <p:nvSpPr>
            <p:cNvPr id="839685" name="Rectangle 5"/>
            <p:cNvSpPr>
              <a:spLocks noChangeArrowheads="1"/>
            </p:cNvSpPr>
            <p:nvPr/>
          </p:nvSpPr>
          <p:spPr bwMode="auto">
            <a:xfrm>
              <a:off x="2299" y="1090"/>
              <a:ext cx="3004" cy="2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39686" name="Text Box 6"/>
            <p:cNvSpPr txBox="1">
              <a:spLocks noChangeArrowheads="1"/>
            </p:cNvSpPr>
            <p:nvPr/>
          </p:nvSpPr>
          <p:spPr bwMode="auto">
            <a:xfrm>
              <a:off x="2663" y="1026"/>
              <a:ext cx="17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a</a:t>
              </a:r>
            </a:p>
          </p:txBody>
        </p:sp>
        <p:sp>
          <p:nvSpPr>
            <p:cNvPr id="839687" name="Line 7"/>
            <p:cNvSpPr>
              <a:spLocks noChangeShapeType="1"/>
            </p:cNvSpPr>
            <p:nvPr/>
          </p:nvSpPr>
          <p:spPr bwMode="auto">
            <a:xfrm>
              <a:off x="3298" y="1090"/>
              <a:ext cx="0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688" name="Line 8"/>
            <p:cNvSpPr>
              <a:spLocks noChangeShapeType="1"/>
            </p:cNvSpPr>
            <p:nvPr/>
          </p:nvSpPr>
          <p:spPr bwMode="auto">
            <a:xfrm flipH="1">
              <a:off x="4295" y="1089"/>
              <a:ext cx="2" cy="2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689" name="Text Box 9"/>
            <p:cNvSpPr txBox="1">
              <a:spLocks noChangeArrowheads="1"/>
            </p:cNvSpPr>
            <p:nvPr/>
          </p:nvSpPr>
          <p:spPr bwMode="auto">
            <a:xfrm>
              <a:off x="3672" y="1041"/>
              <a:ext cx="17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b</a:t>
              </a:r>
            </a:p>
          </p:txBody>
        </p:sp>
        <p:sp>
          <p:nvSpPr>
            <p:cNvPr id="839690" name="Text Box 10"/>
            <p:cNvSpPr txBox="1">
              <a:spLocks noChangeArrowheads="1"/>
            </p:cNvSpPr>
            <p:nvPr/>
          </p:nvSpPr>
          <p:spPr bwMode="auto">
            <a:xfrm>
              <a:off x="4687" y="1028"/>
              <a:ext cx="17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c</a:t>
              </a:r>
            </a:p>
          </p:txBody>
        </p:sp>
        <p:sp>
          <p:nvSpPr>
            <p:cNvPr id="839693" name="Text Box 13"/>
            <p:cNvSpPr txBox="1">
              <a:spLocks noChangeArrowheads="1"/>
            </p:cNvSpPr>
            <p:nvPr/>
          </p:nvSpPr>
          <p:spPr bwMode="auto">
            <a:xfrm>
              <a:off x="1707" y="1037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w </a:t>
              </a:r>
              <a:r>
                <a:rPr lang="en-US">
                  <a:latin typeface="Times New Roman" charset="0"/>
                </a:rPr>
                <a:t>=</a:t>
              </a:r>
            </a:p>
          </p:txBody>
        </p:sp>
        <p:grpSp>
          <p:nvGrpSpPr>
            <p:cNvPr id="839696" name="Group 16"/>
            <p:cNvGrpSpPr>
              <a:grpSpLocks/>
            </p:cNvGrpSpPr>
            <p:nvPr/>
          </p:nvGrpSpPr>
          <p:grpSpPr bwMode="auto">
            <a:xfrm>
              <a:off x="2290" y="697"/>
              <a:ext cx="988" cy="372"/>
              <a:chOff x="2290" y="853"/>
              <a:chExt cx="988" cy="372"/>
            </a:xfrm>
          </p:grpSpPr>
          <p:sp>
            <p:nvSpPr>
              <p:cNvPr id="839694" name="AutoShape 14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695" name="Text Box 15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n</a:t>
                </a:r>
                <a:r>
                  <a:rPr lang="en-US" sz="2400">
                    <a:latin typeface="Times New Roman" charset="0"/>
                  </a:rPr>
                  <a:t>/3</a:t>
                </a:r>
                <a:endParaRPr lang="en-US" sz="2400" i="1">
                  <a:latin typeface="Times New Roman" charset="0"/>
                </a:endParaRPr>
              </a:p>
            </p:txBody>
          </p:sp>
        </p:grpSp>
        <p:grpSp>
          <p:nvGrpSpPr>
            <p:cNvPr id="839697" name="Group 17"/>
            <p:cNvGrpSpPr>
              <a:grpSpLocks/>
            </p:cNvGrpSpPr>
            <p:nvPr/>
          </p:nvGrpSpPr>
          <p:grpSpPr bwMode="auto">
            <a:xfrm>
              <a:off x="3298" y="697"/>
              <a:ext cx="988" cy="372"/>
              <a:chOff x="2290" y="853"/>
              <a:chExt cx="988" cy="372"/>
            </a:xfrm>
          </p:grpSpPr>
          <p:sp>
            <p:nvSpPr>
              <p:cNvPr id="839698" name="AutoShape 18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699" name="Text Box 19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n</a:t>
                </a:r>
                <a:r>
                  <a:rPr lang="en-US" sz="2400">
                    <a:latin typeface="Times New Roman" charset="0"/>
                  </a:rPr>
                  <a:t>/3</a:t>
                </a:r>
                <a:endParaRPr lang="en-US" sz="2400" i="1">
                  <a:latin typeface="Times New Roman" charset="0"/>
                </a:endParaRPr>
              </a:p>
            </p:txBody>
          </p:sp>
        </p:grpSp>
        <p:grpSp>
          <p:nvGrpSpPr>
            <p:cNvPr id="839700" name="Group 20"/>
            <p:cNvGrpSpPr>
              <a:grpSpLocks/>
            </p:cNvGrpSpPr>
            <p:nvPr/>
          </p:nvGrpSpPr>
          <p:grpSpPr bwMode="auto">
            <a:xfrm>
              <a:off x="4312" y="697"/>
              <a:ext cx="988" cy="372"/>
              <a:chOff x="2290" y="853"/>
              <a:chExt cx="988" cy="372"/>
            </a:xfrm>
          </p:grpSpPr>
          <p:sp>
            <p:nvSpPr>
              <p:cNvPr id="839701" name="AutoShape 21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02" name="Text Box 22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n</a:t>
                </a:r>
                <a:r>
                  <a:rPr lang="en-US" sz="2400">
                    <a:latin typeface="Times New Roman" charset="0"/>
                  </a:rPr>
                  <a:t>/3</a:t>
                </a:r>
                <a:endParaRPr lang="en-US" sz="2400" i="1">
                  <a:latin typeface="Times New Roman" charset="0"/>
                </a:endParaRPr>
              </a:p>
            </p:txBody>
          </p:sp>
        </p:grpSp>
      </p:grpSp>
      <p:grpSp>
        <p:nvGrpSpPr>
          <p:cNvPr id="839746" name="Group 66"/>
          <p:cNvGrpSpPr>
            <a:grpSpLocks/>
          </p:cNvGrpSpPr>
          <p:nvPr/>
        </p:nvGrpSpPr>
        <p:grpSpPr bwMode="auto">
          <a:xfrm>
            <a:off x="5380038" y="2217730"/>
            <a:ext cx="2068512" cy="706435"/>
            <a:chOff x="3389" y="1553"/>
            <a:chExt cx="1303" cy="445"/>
          </a:xfrm>
        </p:grpSpPr>
        <p:sp>
          <p:nvSpPr>
            <p:cNvPr id="839709" name="Line 29"/>
            <p:cNvSpPr>
              <a:spLocks noChangeShapeType="1"/>
            </p:cNvSpPr>
            <p:nvPr/>
          </p:nvSpPr>
          <p:spPr bwMode="auto">
            <a:xfrm>
              <a:off x="3389" y="1838"/>
              <a:ext cx="3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39715" name="Group 35"/>
            <p:cNvGrpSpPr>
              <a:grpSpLocks/>
            </p:cNvGrpSpPr>
            <p:nvPr/>
          </p:nvGrpSpPr>
          <p:grpSpPr bwMode="auto">
            <a:xfrm>
              <a:off x="3688" y="1668"/>
              <a:ext cx="343" cy="330"/>
              <a:chOff x="2644" y="1586"/>
              <a:chExt cx="343" cy="330"/>
            </a:xfrm>
          </p:grpSpPr>
          <p:sp>
            <p:nvSpPr>
              <p:cNvPr id="839716" name="Oval 36"/>
              <p:cNvSpPr>
                <a:spLocks noChangeArrowheads="1"/>
              </p:cNvSpPr>
              <p:nvPr/>
            </p:nvSpPr>
            <p:spPr bwMode="auto">
              <a:xfrm>
                <a:off x="2691" y="1644"/>
                <a:ext cx="234" cy="2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17" name="Rectangle 37"/>
              <p:cNvSpPr>
                <a:spLocks noChangeArrowheads="1"/>
              </p:cNvSpPr>
              <p:nvPr/>
            </p:nvSpPr>
            <p:spPr bwMode="auto">
              <a:xfrm>
                <a:off x="2644" y="1586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ym typeface="Symbol" charset="0"/>
                  </a:rPr>
                  <a:t>×</a:t>
                </a:r>
              </a:p>
            </p:txBody>
          </p:sp>
        </p:grpSp>
        <p:sp>
          <p:nvSpPr>
            <p:cNvPr id="839718" name="Line 38"/>
            <p:cNvSpPr>
              <a:spLocks noChangeShapeType="1"/>
            </p:cNvSpPr>
            <p:nvPr/>
          </p:nvSpPr>
          <p:spPr bwMode="auto">
            <a:xfrm>
              <a:off x="3851" y="1553"/>
              <a:ext cx="1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24" name="Line 44"/>
            <p:cNvSpPr>
              <a:spLocks noChangeShapeType="1"/>
            </p:cNvSpPr>
            <p:nvPr/>
          </p:nvSpPr>
          <p:spPr bwMode="auto">
            <a:xfrm>
              <a:off x="3976" y="1810"/>
              <a:ext cx="7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39747" name="Group 67"/>
          <p:cNvGrpSpPr>
            <a:grpSpLocks/>
          </p:cNvGrpSpPr>
          <p:nvPr/>
        </p:nvGrpSpPr>
        <p:grpSpPr bwMode="auto">
          <a:xfrm>
            <a:off x="7142163" y="2208212"/>
            <a:ext cx="2330450" cy="1311274"/>
            <a:chOff x="4499" y="1547"/>
            <a:chExt cx="1468" cy="826"/>
          </a:xfrm>
        </p:grpSpPr>
        <p:grpSp>
          <p:nvGrpSpPr>
            <p:cNvPr id="839723" name="Group 43"/>
            <p:cNvGrpSpPr>
              <a:grpSpLocks/>
            </p:cNvGrpSpPr>
            <p:nvPr/>
          </p:nvGrpSpPr>
          <p:grpSpPr bwMode="auto">
            <a:xfrm>
              <a:off x="4706" y="1647"/>
              <a:ext cx="234" cy="327"/>
              <a:chOff x="4706" y="1662"/>
              <a:chExt cx="234" cy="327"/>
            </a:xfrm>
          </p:grpSpPr>
          <p:sp>
            <p:nvSpPr>
              <p:cNvPr id="839720" name="Oval 40"/>
              <p:cNvSpPr>
                <a:spLocks noChangeArrowheads="1"/>
              </p:cNvSpPr>
              <p:nvPr/>
            </p:nvSpPr>
            <p:spPr bwMode="auto">
              <a:xfrm>
                <a:off x="4706" y="1721"/>
                <a:ext cx="234" cy="2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21" name="Rectangle 41"/>
              <p:cNvSpPr>
                <a:spLocks noChangeArrowheads="1"/>
              </p:cNvSpPr>
              <p:nvPr/>
            </p:nvSpPr>
            <p:spPr bwMode="auto">
              <a:xfrm>
                <a:off x="4712" y="1662"/>
                <a:ext cx="22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ym typeface="Symbol" charset="0"/>
                  </a:rPr>
                  <a:t>+</a:t>
                </a:r>
              </a:p>
            </p:txBody>
          </p:sp>
        </p:grpSp>
        <p:sp>
          <p:nvSpPr>
            <p:cNvPr id="839722" name="Line 42"/>
            <p:cNvSpPr>
              <a:spLocks noChangeShapeType="1"/>
            </p:cNvSpPr>
            <p:nvPr/>
          </p:nvSpPr>
          <p:spPr bwMode="auto">
            <a:xfrm>
              <a:off x="4822" y="1547"/>
              <a:ext cx="1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25" name="Line 45"/>
            <p:cNvSpPr>
              <a:spLocks noChangeShapeType="1"/>
            </p:cNvSpPr>
            <p:nvPr/>
          </p:nvSpPr>
          <p:spPr bwMode="auto">
            <a:xfrm>
              <a:off x="4823" y="1952"/>
              <a:ext cx="1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26" name="Text Box 46"/>
            <p:cNvSpPr txBox="1">
              <a:spLocks noChangeArrowheads="1"/>
            </p:cNvSpPr>
            <p:nvPr/>
          </p:nvSpPr>
          <p:spPr bwMode="auto">
            <a:xfrm>
              <a:off x="4499" y="2005"/>
              <a:ext cx="14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 dirty="0" err="1" smtClean="0">
                  <a:sym typeface="Symbol" charset="0"/>
                </a:rPr>
                <a:t>σ</a:t>
              </a:r>
              <a:r>
                <a:rPr lang="en-US" dirty="0" smtClean="0">
                  <a:latin typeface="Times New Roman" charset="0"/>
                  <a:sym typeface="Symbol" charset="0"/>
                </a:rPr>
                <a:t> </a:t>
              </a:r>
              <a:r>
                <a:rPr lang="en-US" dirty="0">
                  <a:latin typeface="Times New Roman" charset="0"/>
                </a:rPr>
                <a:t>= </a:t>
              </a:r>
              <a:r>
                <a:rPr lang="en-US" i="1" dirty="0">
                  <a:latin typeface="Times New Roman" charset="0"/>
                </a:rPr>
                <a:t>bi</a:t>
              </a:r>
              <a:r>
                <a:rPr lang="en-US" dirty="0">
                  <a:latin typeface="Times New Roman" charset="0"/>
                </a:rPr>
                <a:t> + </a:t>
              </a:r>
              <a:r>
                <a:rPr lang="en-US" i="1" dirty="0">
                  <a:latin typeface="Times New Roman" charset="0"/>
                </a:rPr>
                <a:t>c</a:t>
              </a:r>
            </a:p>
          </p:txBody>
        </p:sp>
      </p:grpSp>
      <p:grpSp>
        <p:nvGrpSpPr>
          <p:cNvPr id="839748" name="Group 68"/>
          <p:cNvGrpSpPr>
            <a:grpSpLocks/>
          </p:cNvGrpSpPr>
          <p:nvPr/>
        </p:nvGrpSpPr>
        <p:grpSpPr bwMode="auto">
          <a:xfrm>
            <a:off x="4646613" y="2346325"/>
            <a:ext cx="1136650" cy="579438"/>
            <a:chOff x="2927" y="1634"/>
            <a:chExt cx="716" cy="365"/>
          </a:xfrm>
        </p:grpSpPr>
        <p:sp>
          <p:nvSpPr>
            <p:cNvPr id="839703" name="Text Box 23"/>
            <p:cNvSpPr txBox="1">
              <a:spLocks noChangeArrowheads="1"/>
            </p:cNvSpPr>
            <p:nvPr/>
          </p:nvSpPr>
          <p:spPr bwMode="auto">
            <a:xfrm>
              <a:off x="2994" y="1634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i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839727" name="Line 47"/>
            <p:cNvSpPr>
              <a:spLocks noChangeShapeType="1"/>
            </p:cNvSpPr>
            <p:nvPr/>
          </p:nvSpPr>
          <p:spPr bwMode="auto">
            <a:xfrm flipH="1">
              <a:off x="2927" y="1838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39832" name="Group 152"/>
          <p:cNvGrpSpPr>
            <a:grpSpLocks/>
          </p:cNvGrpSpPr>
          <p:nvPr/>
        </p:nvGrpSpPr>
        <p:grpSpPr bwMode="auto">
          <a:xfrm>
            <a:off x="4113213" y="2190750"/>
            <a:ext cx="1828800" cy="1465263"/>
            <a:chOff x="2591" y="1380"/>
            <a:chExt cx="1152" cy="923"/>
          </a:xfrm>
        </p:grpSpPr>
        <p:grpSp>
          <p:nvGrpSpPr>
            <p:cNvPr id="839707" name="Group 27"/>
            <p:cNvGrpSpPr>
              <a:grpSpLocks/>
            </p:cNvGrpSpPr>
            <p:nvPr/>
          </p:nvGrpSpPr>
          <p:grpSpPr bwMode="auto">
            <a:xfrm>
              <a:off x="2637" y="1511"/>
              <a:ext cx="343" cy="330"/>
              <a:chOff x="2637" y="1586"/>
              <a:chExt cx="343" cy="330"/>
            </a:xfrm>
          </p:grpSpPr>
          <p:sp>
            <p:nvSpPr>
              <p:cNvPr id="839705" name="Oval 25"/>
              <p:cNvSpPr>
                <a:spLocks noChangeArrowheads="1"/>
              </p:cNvSpPr>
              <p:nvPr/>
            </p:nvSpPr>
            <p:spPr bwMode="auto">
              <a:xfrm>
                <a:off x="2691" y="1644"/>
                <a:ext cx="234" cy="2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06" name="Rectangle 26"/>
              <p:cNvSpPr>
                <a:spLocks noChangeArrowheads="1"/>
              </p:cNvSpPr>
              <p:nvPr/>
            </p:nvSpPr>
            <p:spPr bwMode="auto">
              <a:xfrm>
                <a:off x="2637" y="1586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ym typeface="Symbol" charset="0"/>
                  </a:rPr>
                  <a:t>×</a:t>
                </a:r>
              </a:p>
            </p:txBody>
          </p:sp>
        </p:grpSp>
        <p:sp>
          <p:nvSpPr>
            <p:cNvPr id="839711" name="Line 31"/>
            <p:cNvSpPr>
              <a:spLocks noChangeShapeType="1"/>
            </p:cNvSpPr>
            <p:nvPr/>
          </p:nvSpPr>
          <p:spPr bwMode="auto">
            <a:xfrm>
              <a:off x="2807" y="1380"/>
              <a:ext cx="0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12" name="Line 32"/>
            <p:cNvSpPr>
              <a:spLocks noChangeShapeType="1"/>
            </p:cNvSpPr>
            <p:nvPr/>
          </p:nvSpPr>
          <p:spPr bwMode="auto">
            <a:xfrm flipH="1">
              <a:off x="2801" y="1820"/>
              <a:ext cx="6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39737" name="Group 57"/>
            <p:cNvGrpSpPr>
              <a:grpSpLocks/>
            </p:cNvGrpSpPr>
            <p:nvPr/>
          </p:nvGrpSpPr>
          <p:grpSpPr bwMode="auto">
            <a:xfrm>
              <a:off x="2591" y="1938"/>
              <a:ext cx="1152" cy="365"/>
              <a:chOff x="2207" y="2299"/>
              <a:chExt cx="1152" cy="365"/>
            </a:xfrm>
          </p:grpSpPr>
          <p:sp>
            <p:nvSpPr>
              <p:cNvPr id="839713" name="Text Box 33"/>
              <p:cNvSpPr txBox="1">
                <a:spLocks noChangeArrowheads="1"/>
              </p:cNvSpPr>
              <p:nvPr/>
            </p:nvSpPr>
            <p:spPr bwMode="auto">
              <a:xfrm>
                <a:off x="2207" y="2299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 dirty="0" smtClean="0">
                    <a:latin typeface="Times New Roman" charset="0"/>
                  </a:rPr>
                  <a:t>r </a:t>
                </a:r>
                <a:r>
                  <a:rPr lang="en-US" dirty="0">
                    <a:latin typeface="Times New Roman" charset="0"/>
                  </a:rPr>
                  <a:t>= [</a:t>
                </a:r>
                <a:r>
                  <a:rPr lang="en-US" i="1" dirty="0" err="1">
                    <a:latin typeface="Times New Roman" charset="0"/>
                  </a:rPr>
                  <a:t>ai</a:t>
                </a:r>
                <a:r>
                  <a:rPr lang="en-US" dirty="0">
                    <a:latin typeface="Times New Roman" charset="0"/>
                  </a:rPr>
                  <a:t>]</a:t>
                </a:r>
                <a:r>
                  <a:rPr lang="en-US" baseline="-25000" dirty="0">
                    <a:latin typeface="Times New Roman" charset="0"/>
                  </a:rPr>
                  <a:t>1</a:t>
                </a:r>
                <a:endParaRPr lang="en-US" dirty="0">
                  <a:latin typeface="Symbol" charset="0"/>
                </a:endParaRPr>
              </a:p>
            </p:txBody>
          </p:sp>
          <p:sp>
            <p:nvSpPr>
              <p:cNvPr id="839736" name="Rectangle 56"/>
              <p:cNvSpPr>
                <a:spLocks noChangeArrowheads="1"/>
              </p:cNvSpPr>
              <p:nvPr/>
            </p:nvSpPr>
            <p:spPr bwMode="auto">
              <a:xfrm>
                <a:off x="3058" y="2342"/>
                <a:ext cx="241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endParaRPr lang="en-US" i="1" baseline="30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39838" name="Rectangle 158"/>
          <p:cNvSpPr>
            <a:spLocks noChangeArrowheads="1"/>
          </p:cNvSpPr>
          <p:nvPr/>
        </p:nvSpPr>
        <p:spPr bwMode="auto">
          <a:xfrm>
            <a:off x="4697413" y="1730375"/>
            <a:ext cx="3729037" cy="430213"/>
          </a:xfrm>
          <a:prstGeom prst="rect">
            <a:avLst/>
          </a:prstGeom>
          <a:gradFill rotWithShape="1">
            <a:gsLst>
              <a:gs pos="0">
                <a:srgbClr val="0000FF">
                  <a:alpha val="35001"/>
                </a:srgbClr>
              </a:gs>
              <a:gs pos="100000">
                <a:srgbClr val="0000FF">
                  <a:gamma/>
                  <a:shade val="46275"/>
                  <a:invGamma/>
                  <a:alpha val="35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839" name="Rectangle 159"/>
          <p:cNvSpPr>
            <a:spLocks noChangeArrowheads="1"/>
          </p:cNvSpPr>
          <p:nvPr/>
        </p:nvSpPr>
        <p:spPr bwMode="auto">
          <a:xfrm>
            <a:off x="3648075" y="1730375"/>
            <a:ext cx="1047750" cy="430213"/>
          </a:xfrm>
          <a:prstGeom prst="rect">
            <a:avLst/>
          </a:prstGeom>
          <a:solidFill>
            <a:srgbClr val="CC00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41" name="Rectangle 161"/>
          <p:cNvSpPr>
            <a:spLocks noChangeArrowheads="1"/>
          </p:cNvSpPr>
          <p:nvPr/>
        </p:nvSpPr>
        <p:spPr bwMode="auto">
          <a:xfrm>
            <a:off x="3656013" y="1730375"/>
            <a:ext cx="3729037" cy="430213"/>
          </a:xfrm>
          <a:prstGeom prst="rect">
            <a:avLst/>
          </a:prstGeom>
          <a:gradFill rotWithShape="1">
            <a:gsLst>
              <a:gs pos="0">
                <a:srgbClr val="0000FF">
                  <a:alpha val="35001"/>
                </a:srgbClr>
              </a:gs>
              <a:gs pos="100000">
                <a:srgbClr val="0000FF">
                  <a:gamma/>
                  <a:shade val="46275"/>
                  <a:invGamma/>
                  <a:alpha val="35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842" name="Rectangle 162"/>
          <p:cNvSpPr>
            <a:spLocks noChangeArrowheads="1"/>
          </p:cNvSpPr>
          <p:nvPr/>
        </p:nvSpPr>
        <p:spPr bwMode="auto">
          <a:xfrm>
            <a:off x="7378700" y="1730375"/>
            <a:ext cx="1047750" cy="430213"/>
          </a:xfrm>
          <a:prstGeom prst="rect">
            <a:avLst/>
          </a:prstGeom>
          <a:solidFill>
            <a:srgbClr val="CC00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43" name="Text Box 163"/>
          <p:cNvSpPr txBox="1">
            <a:spLocks noChangeArrowheads="1"/>
          </p:cNvSpPr>
          <p:nvPr/>
        </p:nvSpPr>
        <p:spPr bwMode="auto">
          <a:xfrm>
            <a:off x="-1319213" y="2151063"/>
            <a:ext cx="5567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/>
              <a:t>Extract </a:t>
            </a:r>
            <a:r>
              <a:rPr lang="en-US" dirty="0" smtClean="0"/>
              <a:t>if </a:t>
            </a:r>
            <a:r>
              <a:rPr lang="en-US" i="1" dirty="0" smtClean="0">
                <a:solidFill>
                  <a:srgbClr val="0000FF"/>
                </a:solidFill>
                <a:latin typeface="Times New Roman" charset="0"/>
              </a:rPr>
              <a:t>k</a:t>
            </a:r>
            <a:r>
              <a:rPr lang="en-US" dirty="0" smtClean="0">
                <a:latin typeface="Times New Roman" charset="0"/>
              </a:rPr>
              <a:t> &gt; </a:t>
            </a:r>
            <a:r>
              <a:rPr lang="en-US" dirty="0" smtClean="0">
                <a:latin typeface="Times New Roman" charset="0"/>
                <a:sym typeface="Symbol" charset="0"/>
              </a:rPr>
              <a:t>2</a:t>
            </a:r>
            <a:r>
              <a:rPr lang="en-US" i="1" dirty="0" smtClean="0">
                <a:latin typeface="Times New Roman" charset="0"/>
                <a:sym typeface="Symbol" charset="0"/>
              </a:rPr>
              <a:t>n</a:t>
            </a:r>
            <a:r>
              <a:rPr lang="en-US" dirty="0" smtClean="0">
                <a:latin typeface="Times New Roman" charset="0"/>
                <a:sym typeface="Symbol" charset="0"/>
              </a:rPr>
              <a:t>/3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70" name="Rectangle 50"/>
          <p:cNvSpPr>
            <a:spLocks noChangeArrowheads="1"/>
          </p:cNvSpPr>
          <p:nvPr/>
        </p:nvSpPr>
        <p:spPr bwMode="auto">
          <a:xfrm>
            <a:off x="3533775" y="4237038"/>
            <a:ext cx="4768850" cy="428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" name="Text Box 51"/>
          <p:cNvSpPr txBox="1">
            <a:spLocks noChangeArrowheads="1"/>
          </p:cNvSpPr>
          <p:nvPr/>
        </p:nvSpPr>
        <p:spPr bwMode="auto">
          <a:xfrm>
            <a:off x="4797425" y="4135438"/>
            <a:ext cx="2778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latin typeface="Times New Roman" charset="0"/>
              </a:rPr>
              <a:t>a</a:t>
            </a:r>
          </a:p>
        </p:txBody>
      </p:sp>
      <p:sp>
        <p:nvSpPr>
          <p:cNvPr id="72" name="Line 52"/>
          <p:cNvSpPr>
            <a:spLocks noChangeShapeType="1"/>
          </p:cNvSpPr>
          <p:nvPr/>
        </p:nvSpPr>
        <p:spPr bwMode="auto">
          <a:xfrm>
            <a:off x="6500813" y="4237038"/>
            <a:ext cx="0" cy="427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" name="Text Box 53"/>
          <p:cNvSpPr txBox="1">
            <a:spLocks noChangeArrowheads="1"/>
          </p:cNvSpPr>
          <p:nvPr/>
        </p:nvSpPr>
        <p:spPr bwMode="auto">
          <a:xfrm>
            <a:off x="7208838" y="4159250"/>
            <a:ext cx="2778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latin typeface="Times New Roman" charset="0"/>
              </a:rPr>
              <a:t>b</a:t>
            </a:r>
          </a:p>
        </p:txBody>
      </p:sp>
      <p:sp>
        <p:nvSpPr>
          <p:cNvPr id="74" name="Text Box 54"/>
          <p:cNvSpPr txBox="1">
            <a:spLocks noChangeArrowheads="1"/>
          </p:cNvSpPr>
          <p:nvPr/>
        </p:nvSpPr>
        <p:spPr bwMode="auto">
          <a:xfrm>
            <a:off x="2593975" y="4152900"/>
            <a:ext cx="1030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latin typeface="Times New Roman" charset="0"/>
              </a:rPr>
              <a:t>w </a:t>
            </a:r>
            <a:r>
              <a:rPr lang="en-US">
                <a:latin typeface="Times New Roman" charset="0"/>
              </a:rPr>
              <a:t>=</a:t>
            </a:r>
          </a:p>
        </p:txBody>
      </p:sp>
      <p:grpSp>
        <p:nvGrpSpPr>
          <p:cNvPr id="75" name="Group 55"/>
          <p:cNvGrpSpPr>
            <a:grpSpLocks/>
          </p:cNvGrpSpPr>
          <p:nvPr/>
        </p:nvGrpSpPr>
        <p:grpSpPr bwMode="auto">
          <a:xfrm>
            <a:off x="3519488" y="3613150"/>
            <a:ext cx="2940050" cy="590550"/>
            <a:chOff x="2290" y="853"/>
            <a:chExt cx="988" cy="372"/>
          </a:xfrm>
        </p:grpSpPr>
        <p:sp>
          <p:nvSpPr>
            <p:cNvPr id="76" name="AutoShape 56"/>
            <p:cNvSpPr>
              <a:spLocks/>
            </p:cNvSpPr>
            <p:nvPr/>
          </p:nvSpPr>
          <p:spPr bwMode="auto">
            <a:xfrm rot="5400000" flipV="1">
              <a:off x="2713" y="661"/>
              <a:ext cx="141" cy="988"/>
            </a:xfrm>
            <a:prstGeom prst="leftBrace">
              <a:avLst>
                <a:gd name="adj1" fmla="val 5839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Text Box 57"/>
            <p:cNvSpPr txBox="1">
              <a:spLocks noChangeArrowheads="1"/>
            </p:cNvSpPr>
            <p:nvPr/>
          </p:nvSpPr>
          <p:spPr bwMode="auto">
            <a:xfrm>
              <a:off x="2456" y="853"/>
              <a:ext cx="6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 dirty="0" smtClean="0">
                  <a:latin typeface="Times New Roman" charset="0"/>
                </a:rPr>
                <a:t>n</a:t>
              </a:r>
              <a:r>
                <a:rPr lang="en-US" altLang="en-US" sz="2400" dirty="0">
                  <a:latin typeface="Times New Roman" charset="0"/>
                  <a:sym typeface="Symbol" charset="2"/>
                </a:rPr>
                <a:t> – </a:t>
              </a:r>
              <a:r>
                <a:rPr lang="en-US" sz="2400" i="1" dirty="0" smtClean="0">
                  <a:latin typeface="Times New Roman" charset="0"/>
                  <a:sym typeface="Symbol" charset="0"/>
                </a:rPr>
                <a:t>v</a:t>
              </a:r>
              <a:endParaRPr lang="en-US" sz="2400" i="1" dirty="0">
                <a:latin typeface="Times New Roman" charset="0"/>
                <a:sym typeface="Symbol" charset="0"/>
              </a:endParaRPr>
            </a:p>
          </p:txBody>
        </p:sp>
      </p:grpSp>
      <p:grpSp>
        <p:nvGrpSpPr>
          <p:cNvPr id="78" name="Group 58"/>
          <p:cNvGrpSpPr>
            <a:grpSpLocks/>
          </p:cNvGrpSpPr>
          <p:nvPr/>
        </p:nvGrpSpPr>
        <p:grpSpPr bwMode="auto">
          <a:xfrm>
            <a:off x="6535738" y="3613150"/>
            <a:ext cx="1757362" cy="590550"/>
            <a:chOff x="2290" y="853"/>
            <a:chExt cx="988" cy="372"/>
          </a:xfrm>
        </p:grpSpPr>
        <p:sp>
          <p:nvSpPr>
            <p:cNvPr id="79" name="AutoShape 59"/>
            <p:cNvSpPr>
              <a:spLocks/>
            </p:cNvSpPr>
            <p:nvPr/>
          </p:nvSpPr>
          <p:spPr bwMode="auto">
            <a:xfrm rot="5400000" flipV="1">
              <a:off x="2713" y="661"/>
              <a:ext cx="141" cy="988"/>
            </a:xfrm>
            <a:prstGeom prst="leftBrace">
              <a:avLst>
                <a:gd name="adj1" fmla="val 5839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Text Box 60"/>
            <p:cNvSpPr txBox="1">
              <a:spLocks noChangeArrowheads="1"/>
            </p:cNvSpPr>
            <p:nvPr/>
          </p:nvSpPr>
          <p:spPr bwMode="auto">
            <a:xfrm>
              <a:off x="2456" y="853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>
                  <a:latin typeface="Times New Roman" charset="0"/>
                </a:rPr>
                <a:t>v</a:t>
              </a:r>
            </a:p>
          </p:txBody>
        </p:sp>
      </p:grpSp>
      <p:sp>
        <p:nvSpPr>
          <p:cNvPr id="81" name="Line 62"/>
          <p:cNvSpPr>
            <a:spLocks noChangeShapeType="1"/>
          </p:cNvSpPr>
          <p:nvPr/>
        </p:nvSpPr>
        <p:spPr bwMode="auto">
          <a:xfrm>
            <a:off x="5154613" y="5130800"/>
            <a:ext cx="21780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82" name="Group 135"/>
          <p:cNvGrpSpPr>
            <a:grpSpLocks/>
          </p:cNvGrpSpPr>
          <p:nvPr/>
        </p:nvGrpSpPr>
        <p:grpSpPr bwMode="auto">
          <a:xfrm>
            <a:off x="2970213" y="4862513"/>
            <a:ext cx="1782762" cy="579437"/>
            <a:chOff x="1871" y="3057"/>
            <a:chExt cx="1123" cy="365"/>
          </a:xfrm>
        </p:grpSpPr>
        <p:sp>
          <p:nvSpPr>
            <p:cNvPr id="83" name="Line 61"/>
            <p:cNvSpPr>
              <a:spLocks noChangeShapeType="1"/>
            </p:cNvSpPr>
            <p:nvPr/>
          </p:nvSpPr>
          <p:spPr bwMode="auto">
            <a:xfrm>
              <a:off x="2283" y="3232"/>
              <a:ext cx="71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4" name="Text Box 69"/>
            <p:cNvSpPr txBox="1">
              <a:spLocks noChangeArrowheads="1"/>
            </p:cNvSpPr>
            <p:nvPr/>
          </p:nvSpPr>
          <p:spPr bwMode="auto">
            <a:xfrm>
              <a:off x="1871" y="3057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i</a:t>
              </a:r>
              <a:endParaRPr lang="en-US">
                <a:latin typeface="Times New Roman" charset="0"/>
              </a:endParaRPr>
            </a:p>
          </p:txBody>
        </p:sp>
      </p:grpSp>
      <p:grpSp>
        <p:nvGrpSpPr>
          <p:cNvPr id="85" name="Group 140"/>
          <p:cNvGrpSpPr>
            <a:grpSpLocks/>
          </p:cNvGrpSpPr>
          <p:nvPr/>
        </p:nvGrpSpPr>
        <p:grpSpPr bwMode="auto">
          <a:xfrm>
            <a:off x="6954838" y="4695825"/>
            <a:ext cx="2330450" cy="1325563"/>
            <a:chOff x="4381" y="2958"/>
            <a:chExt cx="1468" cy="835"/>
          </a:xfrm>
        </p:grpSpPr>
        <p:grpSp>
          <p:nvGrpSpPr>
            <p:cNvPr id="86" name="Group 63"/>
            <p:cNvGrpSpPr>
              <a:grpSpLocks/>
            </p:cNvGrpSpPr>
            <p:nvPr/>
          </p:nvGrpSpPr>
          <p:grpSpPr bwMode="auto">
            <a:xfrm>
              <a:off x="4633" y="3070"/>
              <a:ext cx="234" cy="327"/>
              <a:chOff x="4706" y="1662"/>
              <a:chExt cx="234" cy="327"/>
            </a:xfrm>
          </p:grpSpPr>
          <p:sp>
            <p:nvSpPr>
              <p:cNvPr id="91" name="Oval 64"/>
              <p:cNvSpPr>
                <a:spLocks noChangeArrowheads="1"/>
              </p:cNvSpPr>
              <p:nvPr/>
            </p:nvSpPr>
            <p:spPr bwMode="auto">
              <a:xfrm>
                <a:off x="4706" y="1721"/>
                <a:ext cx="234" cy="2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" name="Rectangle 65"/>
              <p:cNvSpPr>
                <a:spLocks noChangeArrowheads="1"/>
              </p:cNvSpPr>
              <p:nvPr/>
            </p:nvSpPr>
            <p:spPr bwMode="auto">
              <a:xfrm>
                <a:off x="4712" y="1662"/>
                <a:ext cx="22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ym typeface="Symbol" charset="0"/>
                  </a:rPr>
                  <a:t>+</a:t>
                </a:r>
              </a:p>
            </p:txBody>
          </p:sp>
        </p:grpSp>
        <p:sp>
          <p:nvSpPr>
            <p:cNvPr id="87" name="Line 66"/>
            <p:cNvSpPr>
              <a:spLocks noChangeShapeType="1"/>
            </p:cNvSpPr>
            <p:nvPr/>
          </p:nvSpPr>
          <p:spPr bwMode="auto">
            <a:xfrm>
              <a:off x="4749" y="2958"/>
              <a:ext cx="1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8" name="Line 67"/>
            <p:cNvSpPr>
              <a:spLocks noChangeShapeType="1"/>
            </p:cNvSpPr>
            <p:nvPr/>
          </p:nvSpPr>
          <p:spPr bwMode="auto">
            <a:xfrm>
              <a:off x="4750" y="3375"/>
              <a:ext cx="1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" name="Text Box 68"/>
            <p:cNvSpPr txBox="1">
              <a:spLocks noChangeArrowheads="1"/>
            </p:cNvSpPr>
            <p:nvPr/>
          </p:nvSpPr>
          <p:spPr bwMode="auto">
            <a:xfrm>
              <a:off x="4381" y="3428"/>
              <a:ext cx="14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 dirty="0" err="1">
                  <a:sym typeface="Symbol" charset="0"/>
                </a:rPr>
                <a:t>σ</a:t>
              </a:r>
              <a:r>
                <a:rPr lang="en-US" dirty="0" smtClean="0">
                  <a:latin typeface="Times New Roman" charset="0"/>
                  <a:sym typeface="Symbol" charset="0"/>
                </a:rPr>
                <a:t> </a:t>
              </a:r>
              <a:r>
                <a:rPr lang="en-US" dirty="0">
                  <a:latin typeface="Times New Roman" charset="0"/>
                </a:rPr>
                <a:t>= [</a:t>
              </a:r>
              <a:r>
                <a:rPr lang="en-US" i="1" dirty="0" err="1">
                  <a:latin typeface="Times New Roman" charset="0"/>
                </a:rPr>
                <a:t>ai</a:t>
              </a:r>
              <a:r>
                <a:rPr lang="en-US" dirty="0">
                  <a:latin typeface="Times New Roman" charset="0"/>
                </a:rPr>
                <a:t>]</a:t>
              </a:r>
              <a:r>
                <a:rPr lang="en-US" baseline="-25000" dirty="0">
                  <a:latin typeface="Times New Roman" charset="0"/>
                </a:rPr>
                <a:t>1</a:t>
              </a:r>
              <a:r>
                <a:rPr lang="en-US" dirty="0">
                  <a:latin typeface="Times New Roman" charset="0"/>
                </a:rPr>
                <a:t> + </a:t>
              </a:r>
              <a:r>
                <a:rPr lang="en-US" i="1" dirty="0">
                  <a:latin typeface="Times New Roman" charset="0"/>
                </a:rPr>
                <a:t>b</a:t>
              </a:r>
            </a:p>
          </p:txBody>
        </p:sp>
        <p:sp>
          <p:nvSpPr>
            <p:cNvPr id="90" name="Rectangle 101"/>
            <p:cNvSpPr>
              <a:spLocks noChangeArrowheads="1"/>
            </p:cNvSpPr>
            <p:nvPr/>
          </p:nvSpPr>
          <p:spPr bwMode="auto">
            <a:xfrm>
              <a:off x="5206" y="3476"/>
              <a:ext cx="191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baseline="30000">
                  <a:latin typeface="Times New Roman" charset="0"/>
                  <a:sym typeface="Symbol" charset="0"/>
                </a:rPr>
                <a:t>v</a:t>
              </a:r>
            </a:p>
          </p:txBody>
        </p:sp>
      </p:grpSp>
      <p:sp>
        <p:nvSpPr>
          <p:cNvPr id="93" name="Text Box 107"/>
          <p:cNvSpPr txBox="1">
            <a:spLocks noChangeArrowheads="1"/>
          </p:cNvSpPr>
          <p:nvPr/>
        </p:nvSpPr>
        <p:spPr bwMode="auto">
          <a:xfrm>
            <a:off x="-45720" y="3899535"/>
            <a:ext cx="2753058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[</a:t>
            </a:r>
            <a:r>
              <a:rPr lang="en-US" sz="2400" dirty="0" err="1" smtClean="0"/>
              <a:t>Dodis</a:t>
            </a:r>
            <a:r>
              <a:rPr lang="en-US" sz="2400" dirty="0" smtClean="0"/>
              <a:t>-</a:t>
            </a:r>
            <a:r>
              <a:rPr lang="en-US" sz="2400" dirty="0" err="1" smtClean="0"/>
              <a:t>Kanukurthi</a:t>
            </a:r>
            <a:r>
              <a:rPr lang="en-US" sz="2400" dirty="0" smtClean="0"/>
              <a:t>-Katz-</a:t>
            </a:r>
            <a:r>
              <a:rPr lang="en-US" sz="2400" dirty="0" err="1" smtClean="0"/>
              <a:t>Reyzin</a:t>
            </a:r>
            <a:r>
              <a:rPr lang="en-US" sz="2400" dirty="0" smtClean="0"/>
              <a:t>-Smith </a:t>
            </a:r>
            <a:r>
              <a:rPr lang="mr-IN" sz="2400" dirty="0" smtClean="0"/>
              <a:t>’</a:t>
            </a:r>
            <a:r>
              <a:rPr lang="en-US" sz="2400" dirty="0" smtClean="0"/>
              <a:t>12]</a:t>
            </a:r>
            <a:endParaRPr lang="en-US" sz="2400" dirty="0"/>
          </a:p>
        </p:txBody>
      </p:sp>
      <p:sp>
        <p:nvSpPr>
          <p:cNvPr id="94" name="Rectangle 129"/>
          <p:cNvSpPr>
            <a:spLocks noChangeArrowheads="1"/>
          </p:cNvSpPr>
          <p:nvPr/>
        </p:nvSpPr>
        <p:spPr bwMode="auto">
          <a:xfrm>
            <a:off x="3530600" y="4240213"/>
            <a:ext cx="3729038" cy="430212"/>
          </a:xfrm>
          <a:prstGeom prst="rect">
            <a:avLst/>
          </a:prstGeom>
          <a:gradFill rotWithShape="1">
            <a:gsLst>
              <a:gs pos="0">
                <a:srgbClr val="0000FF">
                  <a:alpha val="35001"/>
                </a:srgbClr>
              </a:gs>
              <a:gs pos="100000">
                <a:srgbClr val="0000FF">
                  <a:gamma/>
                  <a:shade val="46275"/>
                  <a:invGamma/>
                  <a:alpha val="35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Rectangle 130"/>
          <p:cNvSpPr>
            <a:spLocks noChangeArrowheads="1"/>
          </p:cNvSpPr>
          <p:nvPr/>
        </p:nvSpPr>
        <p:spPr bwMode="auto">
          <a:xfrm>
            <a:off x="7253288" y="4240213"/>
            <a:ext cx="1047750" cy="430212"/>
          </a:xfrm>
          <a:prstGeom prst="rect">
            <a:avLst/>
          </a:prstGeom>
          <a:solidFill>
            <a:srgbClr val="CC00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6" name="Group 150"/>
          <p:cNvGrpSpPr>
            <a:grpSpLocks/>
          </p:cNvGrpSpPr>
          <p:nvPr/>
        </p:nvGrpSpPr>
        <p:grpSpPr bwMode="auto">
          <a:xfrm>
            <a:off x="1571625" y="5734050"/>
            <a:ext cx="5465763" cy="1104900"/>
            <a:chOff x="990" y="3612"/>
            <a:chExt cx="3443" cy="696"/>
          </a:xfrm>
        </p:grpSpPr>
        <p:grpSp>
          <p:nvGrpSpPr>
            <p:cNvPr id="97" name="Group 149"/>
            <p:cNvGrpSpPr>
              <a:grpSpLocks/>
            </p:cNvGrpSpPr>
            <p:nvPr/>
          </p:nvGrpSpPr>
          <p:grpSpPr bwMode="auto">
            <a:xfrm>
              <a:off x="990" y="3612"/>
              <a:ext cx="2221" cy="696"/>
              <a:chOff x="990" y="3612"/>
              <a:chExt cx="2221" cy="696"/>
            </a:xfrm>
          </p:grpSpPr>
          <p:grpSp>
            <p:nvGrpSpPr>
              <p:cNvPr id="99" name="Group 148"/>
              <p:cNvGrpSpPr>
                <a:grpSpLocks/>
              </p:cNvGrpSpPr>
              <p:nvPr/>
            </p:nvGrpSpPr>
            <p:grpSpPr bwMode="auto">
              <a:xfrm>
                <a:off x="990" y="3691"/>
                <a:ext cx="2221" cy="617"/>
                <a:chOff x="990" y="3691"/>
                <a:chExt cx="2221" cy="617"/>
              </a:xfrm>
            </p:grpSpPr>
            <p:sp>
              <p:nvSpPr>
                <p:cNvPr id="101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990" y="3715"/>
                  <a:ext cx="2209" cy="5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2800" dirty="0">
                      <a:sym typeface="Symbol" charset="0"/>
                    </a:rPr>
                    <a:t>   </a:t>
                  </a:r>
                  <a:r>
                    <a:rPr lang="en-US" sz="2800" dirty="0">
                      <a:solidFill>
                        <a:srgbClr val="0000FF"/>
                      </a:solidFill>
                      <a:sym typeface="Symbol" charset="0"/>
                    </a:rPr>
                    <a:t>jointly</a:t>
                  </a:r>
                  <a:r>
                    <a:rPr lang="en-US" sz="2800" dirty="0">
                      <a:sym typeface="Symbol" charset="0"/>
                    </a:rPr>
                    <a:t> </a:t>
                  </a:r>
                  <a:r>
                    <a:rPr lang="en-US" sz="2800" dirty="0" smtClean="0"/>
                    <a:t>𝜀-</a:t>
                  </a:r>
                  <a:r>
                    <a:rPr lang="en-US" sz="2800" dirty="0"/>
                    <a:t>uniform</a:t>
                  </a:r>
                  <a:br>
                    <a:rPr lang="en-US" sz="2800" dirty="0"/>
                  </a:br>
                  <a:r>
                    <a:rPr lang="en-US" sz="2800" dirty="0"/>
                    <a:t> if </a:t>
                  </a:r>
                  <a:r>
                    <a:rPr lang="en-US" sz="2800" i="1" dirty="0">
                      <a:latin typeface="Times New Roman" charset="0"/>
                      <a:sym typeface="Symbol" charset="0"/>
                    </a:rPr>
                    <a:t>v </a:t>
                  </a:r>
                  <a:r>
                    <a:rPr lang="en-US" sz="2800" dirty="0">
                      <a:latin typeface="Times New Roman" charset="0"/>
                      <a:sym typeface="Symbol" charset="0"/>
                    </a:rPr>
                    <a:t>&gt; </a:t>
                  </a:r>
                  <a:r>
                    <a:rPr lang="en-US" sz="2800" i="1" dirty="0">
                      <a:latin typeface="Times New Roman" charset="0"/>
                      <a:sym typeface="Symbol" charset="0"/>
                    </a:rPr>
                    <a:t>g</a:t>
                  </a:r>
                  <a:r>
                    <a:rPr lang="en-US" sz="1400" dirty="0">
                      <a:latin typeface="Times New Roman" charset="0"/>
                      <a:sym typeface="Symbol" charset="0"/>
                    </a:rPr>
                    <a:t> </a:t>
                  </a:r>
                  <a:r>
                    <a:rPr lang="en-US" sz="2400" dirty="0">
                      <a:latin typeface="Times New Roman" charset="0"/>
                      <a:sym typeface="Symbol" charset="0"/>
                    </a:rPr>
                    <a:t>+</a:t>
                  </a:r>
                  <a:r>
                    <a:rPr lang="en-US" sz="1400" dirty="0">
                      <a:latin typeface="Times New Roman" charset="0"/>
                      <a:sym typeface="Symbol" charset="0"/>
                    </a:rPr>
                    <a:t> </a:t>
                  </a:r>
                  <a:r>
                    <a:rPr lang="en-US" sz="2800" dirty="0">
                      <a:latin typeface="Times New Roman" charset="0"/>
                      <a:sym typeface="Symbol" charset="0"/>
                    </a:rPr>
                    <a:t>2</a:t>
                  </a:r>
                  <a:r>
                    <a:rPr lang="en-US" sz="1000" dirty="0">
                      <a:latin typeface="Times New Roman" charset="0"/>
                      <a:sym typeface="Symbol" charset="0"/>
                    </a:rPr>
                    <a:t> </a:t>
                  </a:r>
                  <a:r>
                    <a:rPr lang="en-US" sz="2800" dirty="0" err="1">
                      <a:latin typeface="Times New Roman" charset="0"/>
                      <a:sym typeface="Symbol" charset="0"/>
                    </a:rPr>
                    <a:t>log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charset="0"/>
                      <a:sym typeface="Symbol" charset="0"/>
                    </a:rPr>
                    <a:t>a</a:t>
                  </a:r>
                  <a:endParaRPr lang="en-US" sz="2800" dirty="0">
                    <a:solidFill>
                      <a:schemeClr val="bg1"/>
                    </a:solidFill>
                    <a:latin typeface="Times New Roman" charset="0"/>
                    <a:sym typeface="Symbol" charset="0"/>
                  </a:endParaRPr>
                </a:p>
              </p:txBody>
            </p:sp>
            <p:sp>
              <p:nvSpPr>
                <p:cNvPr id="102" name="Oval 120"/>
                <p:cNvSpPr>
                  <a:spLocks noChangeArrowheads="1"/>
                </p:cNvSpPr>
                <p:nvPr/>
              </p:nvSpPr>
              <p:spPr bwMode="auto">
                <a:xfrm>
                  <a:off x="1150" y="3691"/>
                  <a:ext cx="2061" cy="6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465" y="3958"/>
                  <a:ext cx="509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60000"/>
                    </a:lnSpc>
                  </a:pPr>
                  <a:r>
                    <a:rPr lang="en-US" sz="2400" u="sng" dirty="0">
                      <a:latin typeface="Times New Roman" charset="0"/>
                    </a:rPr>
                    <a:t>1</a:t>
                  </a:r>
                  <a:br>
                    <a:rPr lang="en-US" sz="2400" u="sng" dirty="0">
                      <a:latin typeface="Times New Roman" charset="0"/>
                    </a:rPr>
                  </a:br>
                  <a:r>
                    <a:rPr lang="en-US" sz="2400" dirty="0" smtClean="0"/>
                    <a:t>𝜀</a:t>
                  </a:r>
                  <a:r>
                    <a:rPr lang="en-US" sz="2400" dirty="0" smtClean="0">
                      <a:latin typeface="Times New Roman" charset="0"/>
                      <a:sym typeface="Symbol" charset="0"/>
                    </a:rPr>
                    <a:t> </a:t>
                  </a:r>
                  <a:endParaRPr lang="en-US" sz="2400" dirty="0">
                    <a:latin typeface="Times New Roman" charset="0"/>
                    <a:sym typeface="Symbol" charset="0"/>
                  </a:endParaRPr>
                </a:p>
              </p:txBody>
            </p:sp>
          </p:grpSp>
          <p:sp>
            <p:nvSpPr>
              <p:cNvPr id="100" name="Freeform 131"/>
              <p:cNvSpPr>
                <a:spLocks/>
              </p:cNvSpPr>
              <p:nvPr/>
            </p:nvSpPr>
            <p:spPr bwMode="auto">
              <a:xfrm>
                <a:off x="2507" y="3612"/>
                <a:ext cx="520" cy="87"/>
              </a:xfrm>
              <a:custGeom>
                <a:avLst/>
                <a:gdLst>
                  <a:gd name="T0" fmla="*/ 0 w 520"/>
                  <a:gd name="T1" fmla="*/ 87 h 87"/>
                  <a:gd name="T2" fmla="*/ 305 w 520"/>
                  <a:gd name="T3" fmla="*/ 2 h 87"/>
                  <a:gd name="T4" fmla="*/ 305 w 520"/>
                  <a:gd name="T5" fmla="*/ 76 h 87"/>
                  <a:gd name="T6" fmla="*/ 520 w 520"/>
                  <a:gd name="T7" fmla="*/ 1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0" h="87">
                    <a:moveTo>
                      <a:pt x="0" y="87"/>
                    </a:moveTo>
                    <a:cubicBezTo>
                      <a:pt x="127" y="45"/>
                      <a:pt x="254" y="4"/>
                      <a:pt x="305" y="2"/>
                    </a:cubicBezTo>
                    <a:cubicBezTo>
                      <a:pt x="356" y="0"/>
                      <a:pt x="269" y="73"/>
                      <a:pt x="305" y="76"/>
                    </a:cubicBezTo>
                    <a:cubicBezTo>
                      <a:pt x="341" y="79"/>
                      <a:pt x="484" y="28"/>
                      <a:pt x="520" y="19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8" name="Freeform 132"/>
            <p:cNvSpPr>
              <a:spLocks/>
            </p:cNvSpPr>
            <p:nvPr/>
          </p:nvSpPr>
          <p:spPr bwMode="auto">
            <a:xfrm>
              <a:off x="3213" y="3665"/>
              <a:ext cx="1220" cy="362"/>
            </a:xfrm>
            <a:custGeom>
              <a:avLst/>
              <a:gdLst>
                <a:gd name="T0" fmla="*/ 0 w 1220"/>
                <a:gd name="T1" fmla="*/ 333 h 362"/>
                <a:gd name="T2" fmla="*/ 616 w 1220"/>
                <a:gd name="T3" fmla="*/ 209 h 362"/>
                <a:gd name="T4" fmla="*/ 531 w 1220"/>
                <a:gd name="T5" fmla="*/ 327 h 362"/>
                <a:gd name="T6" fmla="*/ 1220 w 1220"/>
                <a:gd name="T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0" h="362">
                  <a:moveTo>
                    <a:pt x="0" y="333"/>
                  </a:moveTo>
                  <a:cubicBezTo>
                    <a:pt x="264" y="271"/>
                    <a:pt x="528" y="210"/>
                    <a:pt x="616" y="209"/>
                  </a:cubicBezTo>
                  <a:cubicBezTo>
                    <a:pt x="704" y="208"/>
                    <a:pt x="430" y="362"/>
                    <a:pt x="531" y="327"/>
                  </a:cubicBezTo>
                  <a:cubicBezTo>
                    <a:pt x="632" y="292"/>
                    <a:pt x="926" y="146"/>
                    <a:pt x="122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04" name="Line 134"/>
          <p:cNvSpPr>
            <a:spLocks noChangeShapeType="1"/>
          </p:cNvSpPr>
          <p:nvPr/>
        </p:nvSpPr>
        <p:spPr bwMode="auto">
          <a:xfrm>
            <a:off x="115888" y="3727450"/>
            <a:ext cx="8902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778500" y="5892800"/>
            <a:ext cx="3506788" cy="991239"/>
            <a:chOff x="5778500" y="5892800"/>
            <a:chExt cx="3506788" cy="991239"/>
          </a:xfrm>
        </p:grpSpPr>
        <p:sp>
          <p:nvSpPr>
            <p:cNvPr id="106" name="Oval 110"/>
            <p:cNvSpPr>
              <a:spLocks noChangeArrowheads="1"/>
            </p:cNvSpPr>
            <p:nvPr/>
          </p:nvSpPr>
          <p:spPr bwMode="auto">
            <a:xfrm>
              <a:off x="6421438" y="5999163"/>
              <a:ext cx="2722563" cy="8493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Text Box 111"/>
            <p:cNvSpPr txBox="1">
              <a:spLocks noChangeArrowheads="1"/>
            </p:cNvSpPr>
            <p:nvPr/>
          </p:nvSpPr>
          <p:spPr bwMode="auto">
            <a:xfrm>
              <a:off x="8093710" y="6200775"/>
              <a:ext cx="808038" cy="68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u="sng" dirty="0">
                  <a:latin typeface="Times New Roman" charset="0"/>
                </a:rPr>
                <a:t>1</a:t>
              </a:r>
              <a:br>
                <a:rPr lang="en-US" sz="2400" u="sng" dirty="0">
                  <a:latin typeface="Times New Roman" charset="0"/>
                </a:rPr>
              </a:br>
              <a:r>
                <a:rPr lang="en-US" sz="2400" i="1" dirty="0" err="1">
                  <a:sym typeface="Symbol" charset="0"/>
                </a:rPr>
                <a:t>δ</a:t>
              </a:r>
              <a:endParaRPr lang="en-US" sz="2400" dirty="0">
                <a:latin typeface="Times New Roman" charset="0"/>
                <a:sym typeface="Symbol" charset="0"/>
              </a:endParaRPr>
            </a:p>
          </p:txBody>
        </p:sp>
        <p:grpSp>
          <p:nvGrpSpPr>
            <p:cNvPr id="108" name="Group 144"/>
            <p:cNvGrpSpPr>
              <a:grpSpLocks/>
            </p:cNvGrpSpPr>
            <p:nvPr/>
          </p:nvGrpSpPr>
          <p:grpSpPr bwMode="auto">
            <a:xfrm>
              <a:off x="5778500" y="5892800"/>
              <a:ext cx="3506788" cy="882650"/>
              <a:chOff x="3640" y="3712"/>
              <a:chExt cx="2209" cy="556"/>
            </a:xfrm>
          </p:grpSpPr>
          <p:sp>
            <p:nvSpPr>
              <p:cNvPr id="109" name="Text Box 109"/>
              <p:cNvSpPr txBox="1">
                <a:spLocks noChangeArrowheads="1"/>
              </p:cNvSpPr>
              <p:nvPr/>
            </p:nvSpPr>
            <p:spPr bwMode="auto">
              <a:xfrm>
                <a:off x="3640" y="3780"/>
                <a:ext cx="2209" cy="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sym typeface="Symbol" charset="0"/>
                  </a:rPr>
                  <a:t>   </a:t>
                </a:r>
                <a:r>
                  <a:rPr lang="en-US" sz="2800" i="1" dirty="0" err="1" smtClean="0">
                    <a:sym typeface="Symbol" charset="0"/>
                  </a:rPr>
                  <a:t>δ</a:t>
                </a:r>
                <a:r>
                  <a:rPr lang="en-US" sz="2800" i="1" dirty="0" smtClean="0">
                    <a:sym typeface="Symbol" charset="0"/>
                  </a:rPr>
                  <a:t>-</a:t>
                </a:r>
                <a:r>
                  <a:rPr lang="en-US" sz="2800" dirty="0" smtClean="0"/>
                  <a:t>secure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 if </a:t>
                </a:r>
                <a:r>
                  <a:rPr lang="en-US" sz="2800" i="1" dirty="0">
                    <a:latin typeface="Times New Roman" charset="0"/>
                    <a:sym typeface="Symbol" charset="0"/>
                  </a:rPr>
                  <a:t>v</a:t>
                </a:r>
                <a:r>
                  <a:rPr lang="en-US" sz="2800" dirty="0">
                    <a:latin typeface="Times New Roman" charset="0"/>
                    <a:sym typeface="Symbol" charset="0"/>
                  </a:rPr>
                  <a:t> &gt; </a:t>
                </a:r>
                <a:r>
                  <a:rPr lang="en-US" sz="2800" i="1" dirty="0">
                    <a:latin typeface="Times New Roman" charset="0"/>
                    <a:sym typeface="Symbol" charset="0"/>
                  </a:rPr>
                  <a:t>g</a:t>
                </a:r>
                <a:r>
                  <a:rPr lang="en-US" sz="900" dirty="0">
                    <a:latin typeface="Times New Roman" charset="0"/>
                    <a:sym typeface="Symbol" charset="0"/>
                  </a:rPr>
                  <a:t> </a:t>
                </a:r>
                <a:r>
                  <a:rPr lang="en-US" sz="2400" dirty="0">
                    <a:latin typeface="Times New Roman" charset="0"/>
                    <a:sym typeface="Symbol" charset="0"/>
                  </a:rPr>
                  <a:t>+</a:t>
                </a:r>
                <a:r>
                  <a:rPr lang="en-US" sz="900" dirty="0">
                    <a:latin typeface="Times New Roman" charset="0"/>
                    <a:sym typeface="Symbol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sym typeface="Symbol" charset="0"/>
                  </a:rPr>
                  <a:t>log </a:t>
                </a:r>
                <a:endParaRPr lang="en-US" dirty="0">
                  <a:sym typeface="Symbol" charset="0"/>
                </a:endParaRPr>
              </a:p>
            </p:txBody>
          </p:sp>
          <p:sp>
            <p:nvSpPr>
              <p:cNvPr id="110" name="Freeform 141"/>
              <p:cNvSpPr>
                <a:spLocks/>
              </p:cNvSpPr>
              <p:nvPr/>
            </p:nvSpPr>
            <p:spPr bwMode="auto">
              <a:xfrm>
                <a:off x="4376" y="3712"/>
                <a:ext cx="153" cy="124"/>
              </a:xfrm>
              <a:custGeom>
                <a:avLst/>
                <a:gdLst>
                  <a:gd name="T0" fmla="*/ 0 w 136"/>
                  <a:gd name="T1" fmla="*/ 101 h 101"/>
                  <a:gd name="T2" fmla="*/ 74 w 136"/>
                  <a:gd name="T3" fmla="*/ 22 h 101"/>
                  <a:gd name="T4" fmla="*/ 85 w 136"/>
                  <a:gd name="T5" fmla="*/ 68 h 101"/>
                  <a:gd name="T6" fmla="*/ 136 w 136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101">
                    <a:moveTo>
                      <a:pt x="0" y="101"/>
                    </a:moveTo>
                    <a:cubicBezTo>
                      <a:pt x="30" y="64"/>
                      <a:pt x="60" y="27"/>
                      <a:pt x="74" y="22"/>
                    </a:cubicBezTo>
                    <a:cubicBezTo>
                      <a:pt x="88" y="17"/>
                      <a:pt x="75" y="72"/>
                      <a:pt x="85" y="68"/>
                    </a:cubicBezTo>
                    <a:cubicBezTo>
                      <a:pt x="95" y="64"/>
                      <a:pt x="128" y="11"/>
                      <a:pt x="136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1" name="Group 152"/>
          <p:cNvGrpSpPr>
            <a:grpSpLocks/>
          </p:cNvGrpSpPr>
          <p:nvPr/>
        </p:nvGrpSpPr>
        <p:grpSpPr bwMode="auto">
          <a:xfrm>
            <a:off x="4602163" y="4687888"/>
            <a:ext cx="2047875" cy="1392237"/>
            <a:chOff x="2899" y="2953"/>
            <a:chExt cx="1290" cy="877"/>
          </a:xfrm>
        </p:grpSpPr>
        <p:grpSp>
          <p:nvGrpSpPr>
            <p:cNvPr id="112" name="Group 146"/>
            <p:cNvGrpSpPr>
              <a:grpSpLocks/>
            </p:cNvGrpSpPr>
            <p:nvPr/>
          </p:nvGrpSpPr>
          <p:grpSpPr bwMode="auto">
            <a:xfrm>
              <a:off x="2899" y="2953"/>
              <a:ext cx="1290" cy="877"/>
              <a:chOff x="2899" y="2953"/>
              <a:chExt cx="1290" cy="877"/>
            </a:xfrm>
          </p:grpSpPr>
          <p:grpSp>
            <p:nvGrpSpPr>
              <p:cNvPr id="114" name="Group 70"/>
              <p:cNvGrpSpPr>
                <a:grpSpLocks/>
              </p:cNvGrpSpPr>
              <p:nvPr/>
            </p:nvGrpSpPr>
            <p:grpSpPr bwMode="auto">
              <a:xfrm>
                <a:off x="2954" y="3045"/>
                <a:ext cx="343" cy="330"/>
                <a:chOff x="1682" y="3766"/>
                <a:chExt cx="343" cy="330"/>
              </a:xfrm>
            </p:grpSpPr>
            <p:sp>
              <p:nvSpPr>
                <p:cNvPr id="118" name="Oval 71"/>
                <p:cNvSpPr>
                  <a:spLocks noChangeArrowheads="1"/>
                </p:cNvSpPr>
                <p:nvPr/>
              </p:nvSpPr>
              <p:spPr bwMode="auto">
                <a:xfrm>
                  <a:off x="1736" y="3845"/>
                  <a:ext cx="234" cy="23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Rectangle 72"/>
                <p:cNvSpPr>
                  <a:spLocks noChangeArrowheads="1"/>
                </p:cNvSpPr>
                <p:nvPr/>
              </p:nvSpPr>
              <p:spPr bwMode="auto">
                <a:xfrm>
                  <a:off x="1682" y="3766"/>
                  <a:ext cx="34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>
                      <a:sym typeface="Symbol" charset="0"/>
                    </a:rPr>
                    <a:t>×</a:t>
                  </a:r>
                </a:p>
              </p:txBody>
            </p:sp>
          </p:grpSp>
          <p:sp>
            <p:nvSpPr>
              <p:cNvPr id="115" name="Line 73"/>
              <p:cNvSpPr>
                <a:spLocks noChangeShapeType="1"/>
              </p:cNvSpPr>
              <p:nvPr/>
            </p:nvSpPr>
            <p:spPr bwMode="auto">
              <a:xfrm>
                <a:off x="3134" y="2953"/>
                <a:ext cx="0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6" name="Text Box 75"/>
              <p:cNvSpPr txBox="1">
                <a:spLocks noChangeArrowheads="1"/>
              </p:cNvSpPr>
              <p:nvPr/>
            </p:nvSpPr>
            <p:spPr bwMode="auto">
              <a:xfrm>
                <a:off x="2899" y="3465"/>
                <a:ext cx="129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 dirty="0" smtClean="0">
                    <a:latin typeface="Times New Roman" charset="0"/>
                  </a:rPr>
                  <a:t>r </a:t>
                </a:r>
                <a:r>
                  <a:rPr lang="en-US" dirty="0">
                    <a:latin typeface="Times New Roman" charset="0"/>
                  </a:rPr>
                  <a:t>= [</a:t>
                </a:r>
                <a:r>
                  <a:rPr lang="en-US" i="1" dirty="0" err="1">
                    <a:latin typeface="Times New Roman" charset="0"/>
                  </a:rPr>
                  <a:t>ai</a:t>
                </a:r>
                <a:r>
                  <a:rPr lang="en-US" dirty="0">
                    <a:latin typeface="Times New Roman" charset="0"/>
                  </a:rPr>
                  <a:t>]</a:t>
                </a:r>
                <a:r>
                  <a:rPr lang="en-US" i="1" baseline="-25000" dirty="0">
                    <a:latin typeface="Times New Roman" charset="0"/>
                  </a:rPr>
                  <a:t>v</a:t>
                </a:r>
                <a:r>
                  <a:rPr lang="en-US" sz="800" i="1" baseline="-25000" dirty="0">
                    <a:latin typeface="Times New Roman" charset="0"/>
                  </a:rPr>
                  <a:t> </a:t>
                </a:r>
                <a:r>
                  <a:rPr lang="en-US" sz="2800" baseline="-25000" dirty="0">
                    <a:latin typeface="Times New Roman" charset="0"/>
                  </a:rPr>
                  <a:t>+1</a:t>
                </a:r>
                <a:endParaRPr lang="en-US" sz="2800" dirty="0">
                  <a:latin typeface="Symbol" charset="0"/>
                </a:endParaRPr>
              </a:p>
            </p:txBody>
          </p:sp>
          <p:sp>
            <p:nvSpPr>
              <p:cNvPr id="117" name="Rectangle 76"/>
              <p:cNvSpPr>
                <a:spLocks noChangeArrowheads="1"/>
              </p:cNvSpPr>
              <p:nvPr/>
            </p:nvSpPr>
            <p:spPr bwMode="auto">
              <a:xfrm>
                <a:off x="3739" y="3537"/>
                <a:ext cx="365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baseline="30000" dirty="0" smtClean="0">
                    <a:latin typeface="Times New Roman" charset="0"/>
                  </a:rPr>
                  <a:t>n</a:t>
                </a:r>
                <a:r>
                  <a:rPr lang="mr-IN" baseline="30000" dirty="0" smtClean="0">
                    <a:latin typeface="Times New Roman" charset="0"/>
                    <a:sym typeface="Symbol" charset="0"/>
                  </a:rPr>
                  <a:t>–</a:t>
                </a:r>
                <a:r>
                  <a:rPr lang="en-US" i="1" baseline="30000" dirty="0" smtClean="0">
                    <a:latin typeface="Times New Roman" charset="0"/>
                    <a:sym typeface="Symbol" charset="0"/>
                  </a:rPr>
                  <a:t>v</a:t>
                </a:r>
                <a:endParaRPr lang="en-US" i="1" baseline="30000" dirty="0">
                  <a:latin typeface="Times New Roman" charset="0"/>
                  <a:sym typeface="Symbol" charset="0"/>
                </a:endParaRPr>
              </a:p>
            </p:txBody>
          </p:sp>
        </p:grpSp>
        <p:sp>
          <p:nvSpPr>
            <p:cNvPr id="113" name="Line 151"/>
            <p:cNvSpPr>
              <a:spLocks noChangeShapeType="1"/>
            </p:cNvSpPr>
            <p:nvPr/>
          </p:nvSpPr>
          <p:spPr bwMode="auto">
            <a:xfrm>
              <a:off x="3124" y="3358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2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02500" y="6557010"/>
            <a:ext cx="1905000" cy="457200"/>
          </a:xfrm>
        </p:spPr>
        <p:txBody>
          <a:bodyPr/>
          <a:lstStyle/>
          <a:p>
            <a:fld id="{BEF5A18F-60D8-964B-B8A7-9292062ACD67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/>
      <p:bldP spid="72" grpId="0" animBg="1"/>
      <p:bldP spid="73" grpId="0"/>
      <p:bldP spid="74" grpId="0"/>
      <p:bldP spid="81" grpId="0" animBg="1"/>
      <p:bldP spid="93" grpId="0"/>
      <p:bldP spid="94" grpId="0" animBg="1"/>
      <p:bldP spid="95" grpId="0" animBg="1"/>
      <p:bldP spid="10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robust fuzzy extractors</a:t>
            </a: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3713163" y="38100"/>
            <a:ext cx="1290637" cy="538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64957" y="3607431"/>
            <a:ext cx="7713663" cy="3270889"/>
            <a:chOff x="1571625" y="3613150"/>
            <a:chExt cx="7713663" cy="3270889"/>
          </a:xfrm>
        </p:grpSpPr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3533775" y="4237038"/>
              <a:ext cx="4768850" cy="4286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Text Box 51"/>
            <p:cNvSpPr txBox="1">
              <a:spLocks noChangeArrowheads="1"/>
            </p:cNvSpPr>
            <p:nvPr/>
          </p:nvSpPr>
          <p:spPr bwMode="auto">
            <a:xfrm>
              <a:off x="4797425" y="4135438"/>
              <a:ext cx="2778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a</a:t>
              </a:r>
            </a:p>
          </p:txBody>
        </p:sp>
        <p:sp>
          <p:nvSpPr>
            <p:cNvPr id="72" name="Line 52"/>
            <p:cNvSpPr>
              <a:spLocks noChangeShapeType="1"/>
            </p:cNvSpPr>
            <p:nvPr/>
          </p:nvSpPr>
          <p:spPr bwMode="auto">
            <a:xfrm>
              <a:off x="6500813" y="4237038"/>
              <a:ext cx="0" cy="4270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" name="Text Box 53"/>
            <p:cNvSpPr txBox="1">
              <a:spLocks noChangeArrowheads="1"/>
            </p:cNvSpPr>
            <p:nvPr/>
          </p:nvSpPr>
          <p:spPr bwMode="auto">
            <a:xfrm>
              <a:off x="7208838" y="4159250"/>
              <a:ext cx="2778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b</a:t>
              </a:r>
            </a:p>
          </p:txBody>
        </p:sp>
        <p:sp>
          <p:nvSpPr>
            <p:cNvPr id="74" name="Text Box 54"/>
            <p:cNvSpPr txBox="1">
              <a:spLocks noChangeArrowheads="1"/>
            </p:cNvSpPr>
            <p:nvPr/>
          </p:nvSpPr>
          <p:spPr bwMode="auto">
            <a:xfrm>
              <a:off x="2593975" y="4152900"/>
              <a:ext cx="10302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w </a:t>
              </a:r>
              <a:r>
                <a:rPr lang="en-US">
                  <a:latin typeface="Times New Roman" charset="0"/>
                </a:rPr>
                <a:t>=</a:t>
              </a:r>
            </a:p>
          </p:txBody>
        </p:sp>
        <p:grpSp>
          <p:nvGrpSpPr>
            <p:cNvPr id="75" name="Group 55"/>
            <p:cNvGrpSpPr>
              <a:grpSpLocks/>
            </p:cNvGrpSpPr>
            <p:nvPr/>
          </p:nvGrpSpPr>
          <p:grpSpPr bwMode="auto">
            <a:xfrm>
              <a:off x="3519488" y="3613150"/>
              <a:ext cx="2940050" cy="590550"/>
              <a:chOff x="2290" y="853"/>
              <a:chExt cx="988" cy="372"/>
            </a:xfrm>
          </p:grpSpPr>
          <p:sp>
            <p:nvSpPr>
              <p:cNvPr id="76" name="AutoShape 56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Text Box 57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 dirty="0" smtClean="0">
                    <a:latin typeface="Times New Roman" charset="0"/>
                  </a:rPr>
                  <a:t>n</a:t>
                </a:r>
                <a:r>
                  <a:rPr lang="en-US" altLang="en-US" sz="2400" dirty="0">
                    <a:latin typeface="Times New Roman" charset="0"/>
                    <a:sym typeface="Symbol" charset="2"/>
                  </a:rPr>
                  <a:t> – </a:t>
                </a:r>
                <a:r>
                  <a:rPr lang="en-US" sz="2400" i="1" dirty="0" smtClean="0">
                    <a:latin typeface="Times New Roman" charset="0"/>
                    <a:sym typeface="Symbol" charset="0"/>
                  </a:rPr>
                  <a:t>v</a:t>
                </a:r>
                <a:endParaRPr lang="en-US" sz="2400" i="1" dirty="0">
                  <a:latin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8" name="Group 58"/>
            <p:cNvGrpSpPr>
              <a:grpSpLocks/>
            </p:cNvGrpSpPr>
            <p:nvPr/>
          </p:nvGrpSpPr>
          <p:grpSpPr bwMode="auto">
            <a:xfrm>
              <a:off x="6535738" y="3613150"/>
              <a:ext cx="1757362" cy="590550"/>
              <a:chOff x="2290" y="853"/>
              <a:chExt cx="988" cy="372"/>
            </a:xfrm>
          </p:grpSpPr>
          <p:sp>
            <p:nvSpPr>
              <p:cNvPr id="79" name="AutoShape 59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" name="Text Box 60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v</a:t>
                </a:r>
              </a:p>
            </p:txBody>
          </p:sp>
        </p:grpSp>
        <p:sp>
          <p:nvSpPr>
            <p:cNvPr id="81" name="Line 62"/>
            <p:cNvSpPr>
              <a:spLocks noChangeShapeType="1"/>
            </p:cNvSpPr>
            <p:nvPr/>
          </p:nvSpPr>
          <p:spPr bwMode="auto">
            <a:xfrm>
              <a:off x="5154613" y="5130800"/>
              <a:ext cx="217805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2" name="Group 135"/>
            <p:cNvGrpSpPr>
              <a:grpSpLocks/>
            </p:cNvGrpSpPr>
            <p:nvPr/>
          </p:nvGrpSpPr>
          <p:grpSpPr bwMode="auto">
            <a:xfrm>
              <a:off x="2970213" y="4862513"/>
              <a:ext cx="1782762" cy="579437"/>
              <a:chOff x="1871" y="3057"/>
              <a:chExt cx="1123" cy="365"/>
            </a:xfrm>
          </p:grpSpPr>
          <p:sp>
            <p:nvSpPr>
              <p:cNvPr id="83" name="Line 61"/>
              <p:cNvSpPr>
                <a:spLocks noChangeShapeType="1"/>
              </p:cNvSpPr>
              <p:nvPr/>
            </p:nvSpPr>
            <p:spPr bwMode="auto">
              <a:xfrm>
                <a:off x="2283" y="3232"/>
                <a:ext cx="711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Text Box 69"/>
              <p:cNvSpPr txBox="1">
                <a:spLocks noChangeArrowheads="1"/>
              </p:cNvSpPr>
              <p:nvPr/>
            </p:nvSpPr>
            <p:spPr bwMode="auto">
              <a:xfrm>
                <a:off x="1871" y="3057"/>
                <a:ext cx="64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>
                    <a:latin typeface="Times New Roman" charset="0"/>
                  </a:rPr>
                  <a:t>i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85" name="Group 140"/>
            <p:cNvGrpSpPr>
              <a:grpSpLocks/>
            </p:cNvGrpSpPr>
            <p:nvPr/>
          </p:nvGrpSpPr>
          <p:grpSpPr bwMode="auto">
            <a:xfrm>
              <a:off x="6954838" y="4695825"/>
              <a:ext cx="2330450" cy="1325563"/>
              <a:chOff x="4381" y="2958"/>
              <a:chExt cx="1468" cy="835"/>
            </a:xfrm>
          </p:grpSpPr>
          <p:grpSp>
            <p:nvGrpSpPr>
              <p:cNvPr id="86" name="Group 63"/>
              <p:cNvGrpSpPr>
                <a:grpSpLocks/>
              </p:cNvGrpSpPr>
              <p:nvPr/>
            </p:nvGrpSpPr>
            <p:grpSpPr bwMode="auto">
              <a:xfrm>
                <a:off x="4633" y="3070"/>
                <a:ext cx="234" cy="327"/>
                <a:chOff x="4706" y="1662"/>
                <a:chExt cx="234" cy="327"/>
              </a:xfrm>
            </p:grpSpPr>
            <p:sp>
              <p:nvSpPr>
                <p:cNvPr id="91" name="Oval 64"/>
                <p:cNvSpPr>
                  <a:spLocks noChangeArrowheads="1"/>
                </p:cNvSpPr>
                <p:nvPr/>
              </p:nvSpPr>
              <p:spPr bwMode="auto">
                <a:xfrm>
                  <a:off x="4706" y="1721"/>
                  <a:ext cx="234" cy="23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65"/>
                <p:cNvSpPr>
                  <a:spLocks noChangeArrowheads="1"/>
                </p:cNvSpPr>
                <p:nvPr/>
              </p:nvSpPr>
              <p:spPr bwMode="auto">
                <a:xfrm>
                  <a:off x="4712" y="1662"/>
                  <a:ext cx="223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800">
                      <a:sym typeface="Symbol" charset="0"/>
                    </a:rPr>
                    <a:t>+</a:t>
                  </a:r>
                </a:p>
              </p:txBody>
            </p:sp>
          </p:grpSp>
          <p:sp>
            <p:nvSpPr>
              <p:cNvPr id="87" name="Line 66"/>
              <p:cNvSpPr>
                <a:spLocks noChangeShapeType="1"/>
              </p:cNvSpPr>
              <p:nvPr/>
            </p:nvSpPr>
            <p:spPr bwMode="auto">
              <a:xfrm>
                <a:off x="4749" y="2958"/>
                <a:ext cx="1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Line 67"/>
              <p:cNvSpPr>
                <a:spLocks noChangeShapeType="1"/>
              </p:cNvSpPr>
              <p:nvPr/>
            </p:nvSpPr>
            <p:spPr bwMode="auto">
              <a:xfrm>
                <a:off x="4750" y="3375"/>
                <a:ext cx="1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Text Box 68"/>
              <p:cNvSpPr txBox="1">
                <a:spLocks noChangeArrowheads="1"/>
              </p:cNvSpPr>
              <p:nvPr/>
            </p:nvSpPr>
            <p:spPr bwMode="auto">
              <a:xfrm>
                <a:off x="4381" y="3428"/>
                <a:ext cx="146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 dirty="0" err="1">
                    <a:sym typeface="Symbol" charset="0"/>
                  </a:rPr>
                  <a:t>σ</a:t>
                </a:r>
                <a:r>
                  <a:rPr lang="en-US" dirty="0" smtClean="0">
                    <a:latin typeface="Times New Roman" charset="0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</a:rPr>
                  <a:t>= [</a:t>
                </a:r>
                <a:r>
                  <a:rPr lang="en-US" i="1" dirty="0" err="1">
                    <a:latin typeface="Times New Roman" charset="0"/>
                  </a:rPr>
                  <a:t>ai</a:t>
                </a:r>
                <a:r>
                  <a:rPr lang="en-US" dirty="0">
                    <a:latin typeface="Times New Roman" charset="0"/>
                  </a:rPr>
                  <a:t>]</a:t>
                </a:r>
                <a:r>
                  <a:rPr lang="en-US" baseline="-25000" dirty="0">
                    <a:latin typeface="Times New Roman" charset="0"/>
                  </a:rPr>
                  <a:t>1</a:t>
                </a:r>
                <a:r>
                  <a:rPr lang="en-US" dirty="0">
                    <a:latin typeface="Times New Roman" charset="0"/>
                  </a:rPr>
                  <a:t> + </a:t>
                </a:r>
                <a:r>
                  <a:rPr lang="en-US" i="1" dirty="0">
                    <a:latin typeface="Times New Roman" charset="0"/>
                  </a:rPr>
                  <a:t>b</a:t>
                </a: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/>
            </p:nvSpPr>
            <p:spPr bwMode="auto">
              <a:xfrm>
                <a:off x="5206" y="3476"/>
                <a:ext cx="191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baseline="30000">
                    <a:latin typeface="Times New Roman" charset="0"/>
                    <a:sym typeface="Symbol" charset="0"/>
                  </a:rPr>
                  <a:t>v</a:t>
                </a:r>
              </a:p>
            </p:txBody>
          </p:sp>
        </p:grpSp>
        <p:sp>
          <p:nvSpPr>
            <p:cNvPr id="94" name="Rectangle 129"/>
            <p:cNvSpPr>
              <a:spLocks noChangeArrowheads="1"/>
            </p:cNvSpPr>
            <p:nvPr/>
          </p:nvSpPr>
          <p:spPr bwMode="auto">
            <a:xfrm>
              <a:off x="3530600" y="4240213"/>
              <a:ext cx="3729038" cy="430212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35001"/>
                  </a:srgbClr>
                </a:gs>
                <a:gs pos="100000">
                  <a:srgbClr val="0000FF">
                    <a:gamma/>
                    <a:shade val="46275"/>
                    <a:invGamma/>
                    <a:alpha val="35001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5" name="Rectangle 130"/>
            <p:cNvSpPr>
              <a:spLocks noChangeArrowheads="1"/>
            </p:cNvSpPr>
            <p:nvPr/>
          </p:nvSpPr>
          <p:spPr bwMode="auto">
            <a:xfrm>
              <a:off x="7253288" y="4240213"/>
              <a:ext cx="1047750" cy="430212"/>
            </a:xfrm>
            <a:prstGeom prst="rect">
              <a:avLst/>
            </a:prstGeom>
            <a:solidFill>
              <a:srgbClr val="CC0000">
                <a:alpha val="35001"/>
              </a:srgbClr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6" name="Group 150"/>
            <p:cNvGrpSpPr>
              <a:grpSpLocks/>
            </p:cNvGrpSpPr>
            <p:nvPr/>
          </p:nvGrpSpPr>
          <p:grpSpPr bwMode="auto">
            <a:xfrm>
              <a:off x="1571625" y="5734050"/>
              <a:ext cx="5465763" cy="1104900"/>
              <a:chOff x="990" y="3612"/>
              <a:chExt cx="3443" cy="696"/>
            </a:xfrm>
          </p:grpSpPr>
          <p:grpSp>
            <p:nvGrpSpPr>
              <p:cNvPr id="97" name="Group 149"/>
              <p:cNvGrpSpPr>
                <a:grpSpLocks/>
              </p:cNvGrpSpPr>
              <p:nvPr/>
            </p:nvGrpSpPr>
            <p:grpSpPr bwMode="auto">
              <a:xfrm>
                <a:off x="990" y="3612"/>
                <a:ext cx="2221" cy="696"/>
                <a:chOff x="990" y="3612"/>
                <a:chExt cx="2221" cy="696"/>
              </a:xfrm>
            </p:grpSpPr>
            <p:grpSp>
              <p:nvGrpSpPr>
                <p:cNvPr id="99" name="Group 148"/>
                <p:cNvGrpSpPr>
                  <a:grpSpLocks/>
                </p:cNvGrpSpPr>
                <p:nvPr/>
              </p:nvGrpSpPr>
              <p:grpSpPr bwMode="auto">
                <a:xfrm>
                  <a:off x="990" y="3691"/>
                  <a:ext cx="2221" cy="617"/>
                  <a:chOff x="990" y="3691"/>
                  <a:chExt cx="2221" cy="617"/>
                </a:xfrm>
              </p:grpSpPr>
              <p:sp>
                <p:nvSpPr>
                  <p:cNvPr id="101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" y="3715"/>
                    <a:ext cx="2209" cy="5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</a:pPr>
                    <a:r>
                      <a:rPr lang="en-US" sz="2800" dirty="0">
                        <a:sym typeface="Symbol" charset="0"/>
                      </a:rPr>
                      <a:t>   </a:t>
                    </a:r>
                    <a:r>
                      <a:rPr lang="en-US" sz="2800" dirty="0">
                        <a:solidFill>
                          <a:srgbClr val="0000FF"/>
                        </a:solidFill>
                        <a:sym typeface="Symbol" charset="0"/>
                      </a:rPr>
                      <a:t>jointly</a:t>
                    </a:r>
                    <a:r>
                      <a:rPr lang="en-US" sz="2800" dirty="0">
                        <a:sym typeface="Symbol" charset="0"/>
                      </a:rPr>
                      <a:t> </a:t>
                    </a:r>
                    <a:r>
                      <a:rPr lang="en-US" sz="2800" dirty="0" smtClean="0"/>
                      <a:t>𝜀-</a:t>
                    </a:r>
                    <a:r>
                      <a:rPr lang="en-US" sz="2800" dirty="0"/>
                      <a:t>uniform</a:t>
                    </a:r>
                    <a:br>
                      <a:rPr lang="en-US" sz="2800" dirty="0"/>
                    </a:br>
                    <a:r>
                      <a:rPr lang="en-US" sz="2800" dirty="0"/>
                      <a:t> if </a:t>
                    </a:r>
                    <a:r>
                      <a:rPr lang="en-US" sz="2800" i="1" dirty="0">
                        <a:latin typeface="Times New Roman" charset="0"/>
                        <a:sym typeface="Symbol" charset="0"/>
                      </a:rPr>
                      <a:t>v </a:t>
                    </a:r>
                    <a:r>
                      <a:rPr lang="en-US" sz="2800" dirty="0">
                        <a:latin typeface="Times New Roman" charset="0"/>
                        <a:sym typeface="Symbol" charset="0"/>
                      </a:rPr>
                      <a:t>&gt; </a:t>
                    </a:r>
                    <a:r>
                      <a:rPr lang="en-US" sz="2800" i="1" dirty="0">
                        <a:latin typeface="Times New Roman" charset="0"/>
                        <a:sym typeface="Symbol" charset="0"/>
                      </a:rPr>
                      <a:t>g</a:t>
                    </a:r>
                    <a:r>
                      <a:rPr lang="en-US" sz="1400" dirty="0">
                        <a:latin typeface="Times New Roman" charset="0"/>
                        <a:sym typeface="Symbol" charset="0"/>
                      </a:rPr>
                      <a:t> </a:t>
                    </a:r>
                    <a:r>
                      <a:rPr lang="en-US" sz="2400" dirty="0">
                        <a:latin typeface="Times New Roman" charset="0"/>
                        <a:sym typeface="Symbol" charset="0"/>
                      </a:rPr>
                      <a:t>+</a:t>
                    </a:r>
                    <a:r>
                      <a:rPr lang="en-US" sz="1400" dirty="0">
                        <a:latin typeface="Times New Roman" charset="0"/>
                        <a:sym typeface="Symbol" charset="0"/>
                      </a:rPr>
                      <a:t> </a:t>
                    </a:r>
                    <a:r>
                      <a:rPr lang="en-US" sz="2800" dirty="0">
                        <a:latin typeface="Times New Roman" charset="0"/>
                        <a:sym typeface="Symbol" charset="0"/>
                      </a:rPr>
                      <a:t>2</a:t>
                    </a:r>
                    <a:r>
                      <a:rPr lang="en-US" sz="1000" dirty="0">
                        <a:latin typeface="Times New Roman" charset="0"/>
                        <a:sym typeface="Symbol" charset="0"/>
                      </a:rPr>
                      <a:t> </a:t>
                    </a:r>
                    <a:r>
                      <a:rPr lang="en-US" sz="2800" dirty="0" err="1">
                        <a:latin typeface="Times New Roman" charset="0"/>
                        <a:sym typeface="Symbol" charset="0"/>
                      </a:rPr>
                      <a:t>log</a:t>
                    </a:r>
                    <a:r>
                      <a:rPr lang="en-US" sz="2800" dirty="0" err="1">
                        <a:solidFill>
                          <a:schemeClr val="bg1"/>
                        </a:solidFill>
                        <a:latin typeface="Times New Roman" charset="0"/>
                        <a:sym typeface="Symbol" charset="0"/>
                      </a:rPr>
                      <a:t>a</a:t>
                    </a:r>
                    <a:endParaRPr lang="en-US" sz="2800" dirty="0">
                      <a:solidFill>
                        <a:schemeClr val="bg1"/>
                      </a:solidFill>
                      <a:latin typeface="Times New Roman" charset="0"/>
                      <a:sym typeface="Symbol" charset="0"/>
                    </a:endParaRPr>
                  </a:p>
                </p:txBody>
              </p:sp>
              <p:sp>
                <p:nvSpPr>
                  <p:cNvPr id="102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1150" y="3691"/>
                    <a:ext cx="2061" cy="617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5" y="3958"/>
                    <a:ext cx="509" cy="3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60000"/>
                      </a:lnSpc>
                    </a:pPr>
                    <a:r>
                      <a:rPr lang="en-US" sz="2400" u="sng" dirty="0">
                        <a:latin typeface="Times New Roman" charset="0"/>
                      </a:rPr>
                      <a:t>1</a:t>
                    </a:r>
                    <a:br>
                      <a:rPr lang="en-US" sz="2400" u="sng" dirty="0">
                        <a:latin typeface="Times New Roman" charset="0"/>
                      </a:rPr>
                    </a:br>
                    <a:r>
                      <a:rPr lang="en-US" sz="2400" dirty="0" smtClean="0"/>
                      <a:t>𝜀</a:t>
                    </a:r>
                    <a:r>
                      <a:rPr lang="en-US" sz="2400" dirty="0" smtClean="0">
                        <a:latin typeface="Times New Roman" charset="0"/>
                        <a:sym typeface="Symbol" charset="0"/>
                      </a:rPr>
                      <a:t> </a:t>
                    </a:r>
                    <a:endParaRPr lang="en-US" sz="2400" dirty="0">
                      <a:latin typeface="Times New Roman" charset="0"/>
                      <a:sym typeface="Symbol" charset="0"/>
                    </a:endParaRPr>
                  </a:p>
                </p:txBody>
              </p:sp>
            </p:grpSp>
            <p:sp>
              <p:nvSpPr>
                <p:cNvPr id="100" name="Freeform 131"/>
                <p:cNvSpPr>
                  <a:spLocks/>
                </p:cNvSpPr>
                <p:nvPr/>
              </p:nvSpPr>
              <p:spPr bwMode="auto">
                <a:xfrm>
                  <a:off x="2507" y="3612"/>
                  <a:ext cx="520" cy="87"/>
                </a:xfrm>
                <a:custGeom>
                  <a:avLst/>
                  <a:gdLst>
                    <a:gd name="T0" fmla="*/ 0 w 520"/>
                    <a:gd name="T1" fmla="*/ 87 h 87"/>
                    <a:gd name="T2" fmla="*/ 305 w 520"/>
                    <a:gd name="T3" fmla="*/ 2 h 87"/>
                    <a:gd name="T4" fmla="*/ 305 w 520"/>
                    <a:gd name="T5" fmla="*/ 76 h 87"/>
                    <a:gd name="T6" fmla="*/ 520 w 520"/>
                    <a:gd name="T7" fmla="*/ 1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0" h="87">
                      <a:moveTo>
                        <a:pt x="0" y="87"/>
                      </a:moveTo>
                      <a:cubicBezTo>
                        <a:pt x="127" y="45"/>
                        <a:pt x="254" y="4"/>
                        <a:pt x="305" y="2"/>
                      </a:cubicBezTo>
                      <a:cubicBezTo>
                        <a:pt x="356" y="0"/>
                        <a:pt x="269" y="73"/>
                        <a:pt x="305" y="76"/>
                      </a:cubicBezTo>
                      <a:cubicBezTo>
                        <a:pt x="341" y="79"/>
                        <a:pt x="484" y="28"/>
                        <a:pt x="520" y="19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8" name="Freeform 132"/>
              <p:cNvSpPr>
                <a:spLocks/>
              </p:cNvSpPr>
              <p:nvPr/>
            </p:nvSpPr>
            <p:spPr bwMode="auto">
              <a:xfrm>
                <a:off x="3213" y="3665"/>
                <a:ext cx="1220" cy="362"/>
              </a:xfrm>
              <a:custGeom>
                <a:avLst/>
                <a:gdLst>
                  <a:gd name="T0" fmla="*/ 0 w 1220"/>
                  <a:gd name="T1" fmla="*/ 333 h 362"/>
                  <a:gd name="T2" fmla="*/ 616 w 1220"/>
                  <a:gd name="T3" fmla="*/ 209 h 362"/>
                  <a:gd name="T4" fmla="*/ 531 w 1220"/>
                  <a:gd name="T5" fmla="*/ 327 h 362"/>
                  <a:gd name="T6" fmla="*/ 1220 w 1220"/>
                  <a:gd name="T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0" h="362">
                    <a:moveTo>
                      <a:pt x="0" y="333"/>
                    </a:moveTo>
                    <a:cubicBezTo>
                      <a:pt x="264" y="271"/>
                      <a:pt x="528" y="210"/>
                      <a:pt x="616" y="209"/>
                    </a:cubicBezTo>
                    <a:cubicBezTo>
                      <a:pt x="704" y="208"/>
                      <a:pt x="430" y="362"/>
                      <a:pt x="531" y="327"/>
                    </a:cubicBezTo>
                    <a:cubicBezTo>
                      <a:pt x="632" y="292"/>
                      <a:pt x="926" y="146"/>
                      <a:pt x="1220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778500" y="5892800"/>
              <a:ext cx="3506788" cy="991239"/>
              <a:chOff x="5778500" y="5892800"/>
              <a:chExt cx="3506788" cy="991239"/>
            </a:xfrm>
          </p:grpSpPr>
          <p:sp>
            <p:nvSpPr>
              <p:cNvPr id="106" name="Oval 110"/>
              <p:cNvSpPr>
                <a:spLocks noChangeArrowheads="1"/>
              </p:cNvSpPr>
              <p:nvPr/>
            </p:nvSpPr>
            <p:spPr bwMode="auto">
              <a:xfrm>
                <a:off x="6421438" y="5999163"/>
                <a:ext cx="2722563" cy="84931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" name="Text Box 111"/>
              <p:cNvSpPr txBox="1">
                <a:spLocks noChangeArrowheads="1"/>
              </p:cNvSpPr>
              <p:nvPr/>
            </p:nvSpPr>
            <p:spPr bwMode="auto">
              <a:xfrm>
                <a:off x="8093710" y="6200775"/>
                <a:ext cx="808038" cy="683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u="sng" dirty="0">
                    <a:latin typeface="Times New Roman" charset="0"/>
                  </a:rPr>
                  <a:t>1</a:t>
                </a:r>
                <a:br>
                  <a:rPr lang="en-US" sz="2400" u="sng" dirty="0">
                    <a:latin typeface="Times New Roman" charset="0"/>
                  </a:rPr>
                </a:br>
                <a:r>
                  <a:rPr lang="en-US" sz="2400" i="1" dirty="0" err="1">
                    <a:sym typeface="Symbol" charset="0"/>
                  </a:rPr>
                  <a:t>δ</a:t>
                </a:r>
                <a:endParaRPr lang="en-US" sz="2400" dirty="0">
                  <a:latin typeface="Times New Roman" charset="0"/>
                  <a:sym typeface="Symbol" charset="0"/>
                </a:endParaRPr>
              </a:p>
            </p:txBody>
          </p:sp>
          <p:grpSp>
            <p:nvGrpSpPr>
              <p:cNvPr id="108" name="Group 144"/>
              <p:cNvGrpSpPr>
                <a:grpSpLocks/>
              </p:cNvGrpSpPr>
              <p:nvPr/>
            </p:nvGrpSpPr>
            <p:grpSpPr bwMode="auto">
              <a:xfrm>
                <a:off x="5778500" y="5892800"/>
                <a:ext cx="3506788" cy="882650"/>
                <a:chOff x="3640" y="3712"/>
                <a:chExt cx="2209" cy="556"/>
              </a:xfrm>
            </p:grpSpPr>
            <p:sp>
              <p:nvSpPr>
                <p:cNvPr id="109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640" y="3780"/>
                  <a:ext cx="2209" cy="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2800" dirty="0">
                      <a:sym typeface="Symbol" charset="0"/>
                    </a:rPr>
                    <a:t>   </a:t>
                  </a:r>
                  <a:r>
                    <a:rPr lang="en-US" sz="2800" i="1" dirty="0" err="1" smtClean="0">
                      <a:sym typeface="Symbol" charset="0"/>
                    </a:rPr>
                    <a:t>δ</a:t>
                  </a:r>
                  <a:r>
                    <a:rPr lang="en-US" sz="2800" i="1" dirty="0" smtClean="0">
                      <a:sym typeface="Symbol" charset="0"/>
                    </a:rPr>
                    <a:t>-</a:t>
                  </a:r>
                  <a:r>
                    <a:rPr lang="en-US" sz="2800" dirty="0" smtClean="0"/>
                    <a:t>secure</a:t>
                  </a:r>
                  <a:r>
                    <a:rPr lang="en-US" sz="2800" dirty="0"/>
                    <a:t/>
                  </a:r>
                  <a:br>
                    <a:rPr lang="en-US" sz="2800" dirty="0"/>
                  </a:br>
                  <a:r>
                    <a:rPr lang="en-US" sz="2800" dirty="0"/>
                    <a:t> if </a:t>
                  </a:r>
                  <a:r>
                    <a:rPr lang="en-US" sz="2800" i="1" dirty="0">
                      <a:latin typeface="Times New Roman" charset="0"/>
                      <a:sym typeface="Symbol" charset="0"/>
                    </a:rPr>
                    <a:t>v</a:t>
                  </a:r>
                  <a:r>
                    <a:rPr lang="en-US" sz="2800" dirty="0">
                      <a:latin typeface="Times New Roman" charset="0"/>
                      <a:sym typeface="Symbol" charset="0"/>
                    </a:rPr>
                    <a:t> &gt; </a:t>
                  </a:r>
                  <a:r>
                    <a:rPr lang="en-US" sz="2800" i="1" dirty="0">
                      <a:latin typeface="Times New Roman" charset="0"/>
                      <a:sym typeface="Symbol" charset="0"/>
                    </a:rPr>
                    <a:t>g</a:t>
                  </a:r>
                  <a:r>
                    <a:rPr lang="en-US" sz="900" dirty="0">
                      <a:latin typeface="Times New Roman" charset="0"/>
                      <a:sym typeface="Symbol" charset="0"/>
                    </a:rPr>
                    <a:t> </a:t>
                  </a:r>
                  <a:r>
                    <a:rPr lang="en-US" sz="2400" dirty="0">
                      <a:latin typeface="Times New Roman" charset="0"/>
                      <a:sym typeface="Symbol" charset="0"/>
                    </a:rPr>
                    <a:t>+</a:t>
                  </a:r>
                  <a:r>
                    <a:rPr lang="en-US" sz="900" dirty="0">
                      <a:latin typeface="Times New Roman" charset="0"/>
                      <a:sym typeface="Symbol" charset="0"/>
                    </a:rPr>
                    <a:t> </a:t>
                  </a:r>
                  <a:r>
                    <a:rPr lang="en-US" sz="2800" dirty="0" smtClean="0">
                      <a:latin typeface="Times New Roman" charset="0"/>
                      <a:sym typeface="Symbol" charset="0"/>
                    </a:rPr>
                    <a:t>log </a:t>
                  </a:r>
                  <a:endParaRPr lang="en-US" dirty="0">
                    <a:sym typeface="Symbol" charset="0"/>
                  </a:endParaRPr>
                </a:p>
              </p:txBody>
            </p:sp>
            <p:sp>
              <p:nvSpPr>
                <p:cNvPr id="110" name="Freeform 141"/>
                <p:cNvSpPr>
                  <a:spLocks/>
                </p:cNvSpPr>
                <p:nvPr/>
              </p:nvSpPr>
              <p:spPr bwMode="auto">
                <a:xfrm>
                  <a:off x="4376" y="3712"/>
                  <a:ext cx="153" cy="124"/>
                </a:xfrm>
                <a:custGeom>
                  <a:avLst/>
                  <a:gdLst>
                    <a:gd name="T0" fmla="*/ 0 w 136"/>
                    <a:gd name="T1" fmla="*/ 101 h 101"/>
                    <a:gd name="T2" fmla="*/ 74 w 136"/>
                    <a:gd name="T3" fmla="*/ 22 h 101"/>
                    <a:gd name="T4" fmla="*/ 85 w 136"/>
                    <a:gd name="T5" fmla="*/ 68 h 101"/>
                    <a:gd name="T6" fmla="*/ 136 w 136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6" h="101">
                      <a:moveTo>
                        <a:pt x="0" y="101"/>
                      </a:moveTo>
                      <a:cubicBezTo>
                        <a:pt x="30" y="64"/>
                        <a:pt x="60" y="27"/>
                        <a:pt x="74" y="22"/>
                      </a:cubicBezTo>
                      <a:cubicBezTo>
                        <a:pt x="88" y="17"/>
                        <a:pt x="75" y="72"/>
                        <a:pt x="85" y="68"/>
                      </a:cubicBezTo>
                      <a:cubicBezTo>
                        <a:pt x="95" y="64"/>
                        <a:pt x="128" y="11"/>
                        <a:pt x="13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" name="Group 152"/>
            <p:cNvGrpSpPr>
              <a:grpSpLocks/>
            </p:cNvGrpSpPr>
            <p:nvPr/>
          </p:nvGrpSpPr>
          <p:grpSpPr bwMode="auto">
            <a:xfrm>
              <a:off x="4602163" y="4687888"/>
              <a:ext cx="2047875" cy="1392237"/>
              <a:chOff x="2899" y="2953"/>
              <a:chExt cx="1290" cy="877"/>
            </a:xfrm>
          </p:grpSpPr>
          <p:grpSp>
            <p:nvGrpSpPr>
              <p:cNvPr id="112" name="Group 146"/>
              <p:cNvGrpSpPr>
                <a:grpSpLocks/>
              </p:cNvGrpSpPr>
              <p:nvPr/>
            </p:nvGrpSpPr>
            <p:grpSpPr bwMode="auto">
              <a:xfrm>
                <a:off x="2899" y="2953"/>
                <a:ext cx="1290" cy="877"/>
                <a:chOff x="2899" y="2953"/>
                <a:chExt cx="1290" cy="877"/>
              </a:xfrm>
            </p:grpSpPr>
            <p:grpSp>
              <p:nvGrpSpPr>
                <p:cNvPr id="114" name="Group 70"/>
                <p:cNvGrpSpPr>
                  <a:grpSpLocks/>
                </p:cNvGrpSpPr>
                <p:nvPr/>
              </p:nvGrpSpPr>
              <p:grpSpPr bwMode="auto">
                <a:xfrm>
                  <a:off x="2954" y="3045"/>
                  <a:ext cx="343" cy="330"/>
                  <a:chOff x="1682" y="3766"/>
                  <a:chExt cx="343" cy="330"/>
                </a:xfrm>
              </p:grpSpPr>
              <p:sp>
                <p:nvSpPr>
                  <p:cNvPr id="118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736" y="3845"/>
                    <a:ext cx="234" cy="23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1682" y="3766"/>
                    <a:ext cx="343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>
                        <a:sym typeface="Symbol" charset="0"/>
                      </a:rPr>
                      <a:t>×</a:t>
                    </a:r>
                  </a:p>
                </p:txBody>
              </p:sp>
            </p:grpSp>
            <p:sp>
              <p:nvSpPr>
                <p:cNvPr id="115" name="Line 73"/>
                <p:cNvSpPr>
                  <a:spLocks noChangeShapeType="1"/>
                </p:cNvSpPr>
                <p:nvPr/>
              </p:nvSpPr>
              <p:spPr bwMode="auto">
                <a:xfrm>
                  <a:off x="3134" y="2953"/>
                  <a:ext cx="0" cy="1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899" y="3465"/>
                  <a:ext cx="129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i="1" dirty="0" smtClean="0">
                      <a:latin typeface="Times New Roman" charset="0"/>
                    </a:rPr>
                    <a:t>r </a:t>
                  </a:r>
                  <a:r>
                    <a:rPr lang="en-US" dirty="0">
                      <a:latin typeface="Times New Roman" charset="0"/>
                    </a:rPr>
                    <a:t>= [</a:t>
                  </a:r>
                  <a:r>
                    <a:rPr lang="en-US" i="1" dirty="0" err="1">
                      <a:latin typeface="Times New Roman" charset="0"/>
                    </a:rPr>
                    <a:t>ai</a:t>
                  </a:r>
                  <a:r>
                    <a:rPr lang="en-US" dirty="0">
                      <a:latin typeface="Times New Roman" charset="0"/>
                    </a:rPr>
                    <a:t>]</a:t>
                  </a:r>
                  <a:r>
                    <a:rPr lang="en-US" i="1" baseline="-25000" dirty="0">
                      <a:latin typeface="Times New Roman" charset="0"/>
                    </a:rPr>
                    <a:t>v</a:t>
                  </a:r>
                  <a:r>
                    <a:rPr lang="en-US" sz="800" i="1" baseline="-25000" dirty="0">
                      <a:latin typeface="Times New Roman" charset="0"/>
                    </a:rPr>
                    <a:t> </a:t>
                  </a:r>
                  <a:r>
                    <a:rPr lang="en-US" sz="2800" baseline="-25000" dirty="0">
                      <a:latin typeface="Times New Roman" charset="0"/>
                    </a:rPr>
                    <a:t>+1</a:t>
                  </a:r>
                  <a:endParaRPr lang="en-US" sz="2800" dirty="0">
                    <a:latin typeface="Symbol" charset="0"/>
                  </a:endParaRPr>
                </a:p>
              </p:txBody>
            </p:sp>
            <p:sp>
              <p:nvSpPr>
                <p:cNvPr id="117" name="Rectangle 76"/>
                <p:cNvSpPr>
                  <a:spLocks noChangeArrowheads="1"/>
                </p:cNvSpPr>
                <p:nvPr/>
              </p:nvSpPr>
              <p:spPr bwMode="auto">
                <a:xfrm>
                  <a:off x="3739" y="3537"/>
                  <a:ext cx="365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 New Roman" charset="0"/>
                    </a:rPr>
                    <a:t>n</a:t>
                  </a:r>
                  <a:r>
                    <a:rPr lang="mr-IN" baseline="30000" dirty="0" smtClean="0">
                      <a:latin typeface="Times New Roman" charset="0"/>
                      <a:sym typeface="Symbol" charset="0"/>
                    </a:rPr>
                    <a:t>–</a:t>
                  </a:r>
                  <a:r>
                    <a:rPr lang="en-US" i="1" baseline="30000" dirty="0" smtClean="0">
                      <a:latin typeface="Times New Roman" charset="0"/>
                      <a:sym typeface="Symbol" charset="0"/>
                    </a:rPr>
                    <a:t>v</a:t>
                  </a:r>
                  <a:endParaRPr lang="en-US" i="1" baseline="30000" dirty="0">
                    <a:latin typeface="Times New Roman" charset="0"/>
                    <a:sym typeface="Symbol" charset="0"/>
                  </a:endParaRPr>
                </a:p>
              </p:txBody>
            </p:sp>
          </p:grpSp>
          <p:sp>
            <p:nvSpPr>
              <p:cNvPr id="113" name="Line 151"/>
              <p:cNvSpPr>
                <a:spLocks noChangeShapeType="1"/>
              </p:cNvSpPr>
              <p:nvPr/>
            </p:nvSpPr>
            <p:spPr bwMode="auto">
              <a:xfrm>
                <a:off x="3124" y="3358"/>
                <a:ext cx="0" cy="1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02500" y="6557010"/>
            <a:ext cx="1905000" cy="457200"/>
          </a:xfrm>
        </p:spPr>
        <p:txBody>
          <a:bodyPr/>
          <a:lstStyle/>
          <a:p>
            <a:fld id="{BEF5A18F-60D8-964B-B8A7-9292062ACD67}" type="slidenum">
              <a:rPr lang="en-US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0035 -0.44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robust fuzzy extractors</a:t>
            </a: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3713163" y="38100"/>
            <a:ext cx="1290637" cy="538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64957" y="515303"/>
            <a:ext cx="7713663" cy="3270889"/>
            <a:chOff x="1571625" y="3613150"/>
            <a:chExt cx="7713663" cy="3270889"/>
          </a:xfrm>
        </p:grpSpPr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3533775" y="4237038"/>
              <a:ext cx="4768850" cy="4286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Text Box 51"/>
            <p:cNvSpPr txBox="1">
              <a:spLocks noChangeArrowheads="1"/>
            </p:cNvSpPr>
            <p:nvPr/>
          </p:nvSpPr>
          <p:spPr bwMode="auto">
            <a:xfrm>
              <a:off x="4797425" y="4135438"/>
              <a:ext cx="2778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a</a:t>
              </a:r>
            </a:p>
          </p:txBody>
        </p:sp>
        <p:sp>
          <p:nvSpPr>
            <p:cNvPr id="72" name="Line 52"/>
            <p:cNvSpPr>
              <a:spLocks noChangeShapeType="1"/>
            </p:cNvSpPr>
            <p:nvPr/>
          </p:nvSpPr>
          <p:spPr bwMode="auto">
            <a:xfrm>
              <a:off x="6500813" y="4237038"/>
              <a:ext cx="0" cy="4270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" name="Text Box 53"/>
            <p:cNvSpPr txBox="1">
              <a:spLocks noChangeArrowheads="1"/>
            </p:cNvSpPr>
            <p:nvPr/>
          </p:nvSpPr>
          <p:spPr bwMode="auto">
            <a:xfrm>
              <a:off x="7208838" y="4159250"/>
              <a:ext cx="2778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b</a:t>
              </a:r>
            </a:p>
          </p:txBody>
        </p:sp>
        <p:sp>
          <p:nvSpPr>
            <p:cNvPr id="74" name="Text Box 54"/>
            <p:cNvSpPr txBox="1">
              <a:spLocks noChangeArrowheads="1"/>
            </p:cNvSpPr>
            <p:nvPr/>
          </p:nvSpPr>
          <p:spPr bwMode="auto">
            <a:xfrm>
              <a:off x="2593975" y="4152900"/>
              <a:ext cx="10302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w </a:t>
              </a:r>
              <a:r>
                <a:rPr lang="en-US">
                  <a:latin typeface="Times New Roman" charset="0"/>
                </a:rPr>
                <a:t>=</a:t>
              </a:r>
            </a:p>
          </p:txBody>
        </p:sp>
        <p:grpSp>
          <p:nvGrpSpPr>
            <p:cNvPr id="75" name="Group 55"/>
            <p:cNvGrpSpPr>
              <a:grpSpLocks/>
            </p:cNvGrpSpPr>
            <p:nvPr/>
          </p:nvGrpSpPr>
          <p:grpSpPr bwMode="auto">
            <a:xfrm>
              <a:off x="3519488" y="3613150"/>
              <a:ext cx="2940050" cy="590550"/>
              <a:chOff x="2290" y="853"/>
              <a:chExt cx="988" cy="372"/>
            </a:xfrm>
          </p:grpSpPr>
          <p:sp>
            <p:nvSpPr>
              <p:cNvPr id="76" name="AutoShape 56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Text Box 57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 dirty="0" smtClean="0">
                    <a:latin typeface="Times New Roman" charset="0"/>
                  </a:rPr>
                  <a:t>n</a:t>
                </a:r>
                <a:r>
                  <a:rPr lang="en-US" altLang="en-US" sz="2400" dirty="0">
                    <a:latin typeface="Times New Roman" charset="0"/>
                    <a:sym typeface="Symbol" charset="2"/>
                  </a:rPr>
                  <a:t> – </a:t>
                </a:r>
                <a:r>
                  <a:rPr lang="en-US" sz="2400" i="1" dirty="0" smtClean="0">
                    <a:latin typeface="Times New Roman" charset="0"/>
                    <a:sym typeface="Symbol" charset="0"/>
                  </a:rPr>
                  <a:t>v</a:t>
                </a:r>
                <a:endParaRPr lang="en-US" sz="2400" i="1" dirty="0">
                  <a:latin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8" name="Group 58"/>
            <p:cNvGrpSpPr>
              <a:grpSpLocks/>
            </p:cNvGrpSpPr>
            <p:nvPr/>
          </p:nvGrpSpPr>
          <p:grpSpPr bwMode="auto">
            <a:xfrm>
              <a:off x="6535738" y="3613150"/>
              <a:ext cx="1757362" cy="590550"/>
              <a:chOff x="2290" y="853"/>
              <a:chExt cx="988" cy="372"/>
            </a:xfrm>
          </p:grpSpPr>
          <p:sp>
            <p:nvSpPr>
              <p:cNvPr id="79" name="AutoShape 59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" name="Text Box 60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v</a:t>
                </a:r>
              </a:p>
            </p:txBody>
          </p:sp>
        </p:grpSp>
        <p:sp>
          <p:nvSpPr>
            <p:cNvPr id="81" name="Line 62"/>
            <p:cNvSpPr>
              <a:spLocks noChangeShapeType="1"/>
            </p:cNvSpPr>
            <p:nvPr/>
          </p:nvSpPr>
          <p:spPr bwMode="auto">
            <a:xfrm>
              <a:off x="5154613" y="5130800"/>
              <a:ext cx="217805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2" name="Group 135"/>
            <p:cNvGrpSpPr>
              <a:grpSpLocks/>
            </p:cNvGrpSpPr>
            <p:nvPr/>
          </p:nvGrpSpPr>
          <p:grpSpPr bwMode="auto">
            <a:xfrm>
              <a:off x="2970213" y="4862513"/>
              <a:ext cx="1782762" cy="579437"/>
              <a:chOff x="1871" y="3057"/>
              <a:chExt cx="1123" cy="365"/>
            </a:xfrm>
          </p:grpSpPr>
          <p:sp>
            <p:nvSpPr>
              <p:cNvPr id="83" name="Line 61"/>
              <p:cNvSpPr>
                <a:spLocks noChangeShapeType="1"/>
              </p:cNvSpPr>
              <p:nvPr/>
            </p:nvSpPr>
            <p:spPr bwMode="auto">
              <a:xfrm>
                <a:off x="2283" y="3232"/>
                <a:ext cx="711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Text Box 69"/>
              <p:cNvSpPr txBox="1">
                <a:spLocks noChangeArrowheads="1"/>
              </p:cNvSpPr>
              <p:nvPr/>
            </p:nvSpPr>
            <p:spPr bwMode="auto">
              <a:xfrm>
                <a:off x="1871" y="3057"/>
                <a:ext cx="64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>
                    <a:latin typeface="Times New Roman" charset="0"/>
                  </a:rPr>
                  <a:t>i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85" name="Group 140"/>
            <p:cNvGrpSpPr>
              <a:grpSpLocks/>
            </p:cNvGrpSpPr>
            <p:nvPr/>
          </p:nvGrpSpPr>
          <p:grpSpPr bwMode="auto">
            <a:xfrm>
              <a:off x="6954838" y="4695825"/>
              <a:ext cx="2330450" cy="1325563"/>
              <a:chOff x="4381" y="2958"/>
              <a:chExt cx="1468" cy="835"/>
            </a:xfrm>
          </p:grpSpPr>
          <p:grpSp>
            <p:nvGrpSpPr>
              <p:cNvPr id="86" name="Group 63"/>
              <p:cNvGrpSpPr>
                <a:grpSpLocks/>
              </p:cNvGrpSpPr>
              <p:nvPr/>
            </p:nvGrpSpPr>
            <p:grpSpPr bwMode="auto">
              <a:xfrm>
                <a:off x="4633" y="3070"/>
                <a:ext cx="234" cy="327"/>
                <a:chOff x="4706" y="1662"/>
                <a:chExt cx="234" cy="327"/>
              </a:xfrm>
            </p:grpSpPr>
            <p:sp>
              <p:nvSpPr>
                <p:cNvPr id="91" name="Oval 64"/>
                <p:cNvSpPr>
                  <a:spLocks noChangeArrowheads="1"/>
                </p:cNvSpPr>
                <p:nvPr/>
              </p:nvSpPr>
              <p:spPr bwMode="auto">
                <a:xfrm>
                  <a:off x="4706" y="1721"/>
                  <a:ext cx="234" cy="23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65"/>
                <p:cNvSpPr>
                  <a:spLocks noChangeArrowheads="1"/>
                </p:cNvSpPr>
                <p:nvPr/>
              </p:nvSpPr>
              <p:spPr bwMode="auto">
                <a:xfrm>
                  <a:off x="4712" y="1662"/>
                  <a:ext cx="223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800">
                      <a:sym typeface="Symbol" charset="0"/>
                    </a:rPr>
                    <a:t>+</a:t>
                  </a:r>
                </a:p>
              </p:txBody>
            </p:sp>
          </p:grpSp>
          <p:sp>
            <p:nvSpPr>
              <p:cNvPr id="87" name="Line 66"/>
              <p:cNvSpPr>
                <a:spLocks noChangeShapeType="1"/>
              </p:cNvSpPr>
              <p:nvPr/>
            </p:nvSpPr>
            <p:spPr bwMode="auto">
              <a:xfrm>
                <a:off x="4749" y="2958"/>
                <a:ext cx="1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Line 67"/>
              <p:cNvSpPr>
                <a:spLocks noChangeShapeType="1"/>
              </p:cNvSpPr>
              <p:nvPr/>
            </p:nvSpPr>
            <p:spPr bwMode="auto">
              <a:xfrm>
                <a:off x="4750" y="3375"/>
                <a:ext cx="1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Text Box 68"/>
              <p:cNvSpPr txBox="1">
                <a:spLocks noChangeArrowheads="1"/>
              </p:cNvSpPr>
              <p:nvPr/>
            </p:nvSpPr>
            <p:spPr bwMode="auto">
              <a:xfrm>
                <a:off x="4381" y="3428"/>
                <a:ext cx="146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 dirty="0" err="1">
                    <a:sym typeface="Symbol" charset="0"/>
                  </a:rPr>
                  <a:t>σ</a:t>
                </a:r>
                <a:r>
                  <a:rPr lang="en-US" dirty="0" smtClean="0">
                    <a:latin typeface="Times New Roman" charset="0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</a:rPr>
                  <a:t>= [</a:t>
                </a:r>
                <a:r>
                  <a:rPr lang="en-US" i="1" dirty="0" err="1">
                    <a:latin typeface="Times New Roman" charset="0"/>
                  </a:rPr>
                  <a:t>ai</a:t>
                </a:r>
                <a:r>
                  <a:rPr lang="en-US" dirty="0">
                    <a:latin typeface="Times New Roman" charset="0"/>
                  </a:rPr>
                  <a:t>]</a:t>
                </a:r>
                <a:r>
                  <a:rPr lang="en-US" baseline="-25000" dirty="0">
                    <a:latin typeface="Times New Roman" charset="0"/>
                  </a:rPr>
                  <a:t>1</a:t>
                </a:r>
                <a:r>
                  <a:rPr lang="en-US" dirty="0">
                    <a:latin typeface="Times New Roman" charset="0"/>
                  </a:rPr>
                  <a:t> + </a:t>
                </a:r>
                <a:r>
                  <a:rPr lang="en-US" i="1" dirty="0">
                    <a:latin typeface="Times New Roman" charset="0"/>
                  </a:rPr>
                  <a:t>b</a:t>
                </a: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/>
            </p:nvSpPr>
            <p:spPr bwMode="auto">
              <a:xfrm>
                <a:off x="5206" y="3476"/>
                <a:ext cx="191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baseline="30000">
                    <a:latin typeface="Times New Roman" charset="0"/>
                    <a:sym typeface="Symbol" charset="0"/>
                  </a:rPr>
                  <a:t>v</a:t>
                </a:r>
              </a:p>
            </p:txBody>
          </p:sp>
        </p:grpSp>
        <p:sp>
          <p:nvSpPr>
            <p:cNvPr id="94" name="Rectangle 129"/>
            <p:cNvSpPr>
              <a:spLocks noChangeArrowheads="1"/>
            </p:cNvSpPr>
            <p:nvPr/>
          </p:nvSpPr>
          <p:spPr bwMode="auto">
            <a:xfrm>
              <a:off x="3530600" y="4240213"/>
              <a:ext cx="3729038" cy="430212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35001"/>
                  </a:srgbClr>
                </a:gs>
                <a:gs pos="100000">
                  <a:srgbClr val="0000FF">
                    <a:gamma/>
                    <a:shade val="46275"/>
                    <a:invGamma/>
                    <a:alpha val="35001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5" name="Rectangle 130"/>
            <p:cNvSpPr>
              <a:spLocks noChangeArrowheads="1"/>
            </p:cNvSpPr>
            <p:nvPr/>
          </p:nvSpPr>
          <p:spPr bwMode="auto">
            <a:xfrm>
              <a:off x="7253288" y="4240213"/>
              <a:ext cx="1047750" cy="430212"/>
            </a:xfrm>
            <a:prstGeom prst="rect">
              <a:avLst/>
            </a:prstGeom>
            <a:solidFill>
              <a:srgbClr val="CC0000">
                <a:alpha val="35001"/>
              </a:srgbClr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6" name="Group 150"/>
            <p:cNvGrpSpPr>
              <a:grpSpLocks/>
            </p:cNvGrpSpPr>
            <p:nvPr/>
          </p:nvGrpSpPr>
          <p:grpSpPr bwMode="auto">
            <a:xfrm>
              <a:off x="1571625" y="5734050"/>
              <a:ext cx="5465763" cy="1104900"/>
              <a:chOff x="990" y="3612"/>
              <a:chExt cx="3443" cy="696"/>
            </a:xfrm>
          </p:grpSpPr>
          <p:grpSp>
            <p:nvGrpSpPr>
              <p:cNvPr id="97" name="Group 149"/>
              <p:cNvGrpSpPr>
                <a:grpSpLocks/>
              </p:cNvGrpSpPr>
              <p:nvPr/>
            </p:nvGrpSpPr>
            <p:grpSpPr bwMode="auto">
              <a:xfrm>
                <a:off x="990" y="3612"/>
                <a:ext cx="2221" cy="696"/>
                <a:chOff x="990" y="3612"/>
                <a:chExt cx="2221" cy="696"/>
              </a:xfrm>
            </p:grpSpPr>
            <p:grpSp>
              <p:nvGrpSpPr>
                <p:cNvPr id="99" name="Group 148"/>
                <p:cNvGrpSpPr>
                  <a:grpSpLocks/>
                </p:cNvGrpSpPr>
                <p:nvPr/>
              </p:nvGrpSpPr>
              <p:grpSpPr bwMode="auto">
                <a:xfrm>
                  <a:off x="990" y="3691"/>
                  <a:ext cx="2221" cy="617"/>
                  <a:chOff x="990" y="3691"/>
                  <a:chExt cx="2221" cy="617"/>
                </a:xfrm>
              </p:grpSpPr>
              <p:sp>
                <p:nvSpPr>
                  <p:cNvPr id="101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" y="3715"/>
                    <a:ext cx="2209" cy="5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</a:pPr>
                    <a:r>
                      <a:rPr lang="en-US" sz="2800" dirty="0">
                        <a:sym typeface="Symbol" charset="0"/>
                      </a:rPr>
                      <a:t>   </a:t>
                    </a:r>
                    <a:r>
                      <a:rPr lang="en-US" sz="2800" dirty="0">
                        <a:solidFill>
                          <a:srgbClr val="0000FF"/>
                        </a:solidFill>
                        <a:sym typeface="Symbol" charset="0"/>
                      </a:rPr>
                      <a:t>jointly</a:t>
                    </a:r>
                    <a:r>
                      <a:rPr lang="en-US" sz="2800" dirty="0">
                        <a:sym typeface="Symbol" charset="0"/>
                      </a:rPr>
                      <a:t> </a:t>
                    </a:r>
                    <a:r>
                      <a:rPr lang="en-US" sz="2800" dirty="0" smtClean="0"/>
                      <a:t>𝜀-</a:t>
                    </a:r>
                    <a:r>
                      <a:rPr lang="en-US" sz="2800" dirty="0"/>
                      <a:t>uniform</a:t>
                    </a:r>
                    <a:br>
                      <a:rPr lang="en-US" sz="2800" dirty="0"/>
                    </a:br>
                    <a:r>
                      <a:rPr lang="en-US" sz="2800" dirty="0"/>
                      <a:t> if </a:t>
                    </a:r>
                    <a:r>
                      <a:rPr lang="en-US" sz="2800" i="1" dirty="0">
                        <a:latin typeface="Times New Roman" charset="0"/>
                        <a:sym typeface="Symbol" charset="0"/>
                      </a:rPr>
                      <a:t>v </a:t>
                    </a:r>
                    <a:r>
                      <a:rPr lang="en-US" sz="2800" dirty="0">
                        <a:latin typeface="Times New Roman" charset="0"/>
                        <a:sym typeface="Symbol" charset="0"/>
                      </a:rPr>
                      <a:t>&gt; </a:t>
                    </a:r>
                    <a:r>
                      <a:rPr lang="en-US" sz="2800" i="1" dirty="0">
                        <a:latin typeface="Times New Roman" charset="0"/>
                        <a:sym typeface="Symbol" charset="0"/>
                      </a:rPr>
                      <a:t>g</a:t>
                    </a:r>
                    <a:r>
                      <a:rPr lang="en-US" sz="1400" dirty="0">
                        <a:latin typeface="Times New Roman" charset="0"/>
                        <a:sym typeface="Symbol" charset="0"/>
                      </a:rPr>
                      <a:t> </a:t>
                    </a:r>
                    <a:r>
                      <a:rPr lang="en-US" sz="2400" dirty="0">
                        <a:latin typeface="Times New Roman" charset="0"/>
                        <a:sym typeface="Symbol" charset="0"/>
                      </a:rPr>
                      <a:t>+</a:t>
                    </a:r>
                    <a:r>
                      <a:rPr lang="en-US" sz="1400" dirty="0">
                        <a:latin typeface="Times New Roman" charset="0"/>
                        <a:sym typeface="Symbol" charset="0"/>
                      </a:rPr>
                      <a:t> </a:t>
                    </a:r>
                    <a:r>
                      <a:rPr lang="en-US" sz="2800" dirty="0">
                        <a:latin typeface="Times New Roman" charset="0"/>
                        <a:sym typeface="Symbol" charset="0"/>
                      </a:rPr>
                      <a:t>2</a:t>
                    </a:r>
                    <a:r>
                      <a:rPr lang="en-US" sz="1000" dirty="0">
                        <a:latin typeface="Times New Roman" charset="0"/>
                        <a:sym typeface="Symbol" charset="0"/>
                      </a:rPr>
                      <a:t> </a:t>
                    </a:r>
                    <a:r>
                      <a:rPr lang="en-US" sz="2800" dirty="0" err="1">
                        <a:latin typeface="Times New Roman" charset="0"/>
                        <a:sym typeface="Symbol" charset="0"/>
                      </a:rPr>
                      <a:t>log</a:t>
                    </a:r>
                    <a:r>
                      <a:rPr lang="en-US" sz="2800" dirty="0" err="1">
                        <a:solidFill>
                          <a:schemeClr val="bg1"/>
                        </a:solidFill>
                        <a:latin typeface="Times New Roman" charset="0"/>
                        <a:sym typeface="Symbol" charset="0"/>
                      </a:rPr>
                      <a:t>a</a:t>
                    </a:r>
                    <a:endParaRPr lang="en-US" sz="2800" dirty="0">
                      <a:solidFill>
                        <a:schemeClr val="bg1"/>
                      </a:solidFill>
                      <a:latin typeface="Times New Roman" charset="0"/>
                      <a:sym typeface="Symbol" charset="0"/>
                    </a:endParaRPr>
                  </a:p>
                </p:txBody>
              </p:sp>
              <p:sp>
                <p:nvSpPr>
                  <p:cNvPr id="102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1150" y="3691"/>
                    <a:ext cx="2061" cy="617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5" y="3958"/>
                    <a:ext cx="509" cy="3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60000"/>
                      </a:lnSpc>
                    </a:pPr>
                    <a:r>
                      <a:rPr lang="en-US" sz="2400" u="sng" dirty="0">
                        <a:latin typeface="Times New Roman" charset="0"/>
                      </a:rPr>
                      <a:t>1</a:t>
                    </a:r>
                    <a:br>
                      <a:rPr lang="en-US" sz="2400" u="sng" dirty="0">
                        <a:latin typeface="Times New Roman" charset="0"/>
                      </a:rPr>
                    </a:br>
                    <a:r>
                      <a:rPr lang="en-US" sz="2400" dirty="0" smtClean="0"/>
                      <a:t>𝜀</a:t>
                    </a:r>
                    <a:r>
                      <a:rPr lang="en-US" sz="2400" dirty="0" smtClean="0">
                        <a:latin typeface="Times New Roman" charset="0"/>
                        <a:sym typeface="Symbol" charset="0"/>
                      </a:rPr>
                      <a:t> </a:t>
                    </a:r>
                    <a:endParaRPr lang="en-US" sz="2400" dirty="0">
                      <a:latin typeface="Times New Roman" charset="0"/>
                      <a:sym typeface="Symbol" charset="0"/>
                    </a:endParaRPr>
                  </a:p>
                </p:txBody>
              </p:sp>
            </p:grpSp>
            <p:sp>
              <p:nvSpPr>
                <p:cNvPr id="100" name="Freeform 131"/>
                <p:cNvSpPr>
                  <a:spLocks/>
                </p:cNvSpPr>
                <p:nvPr/>
              </p:nvSpPr>
              <p:spPr bwMode="auto">
                <a:xfrm>
                  <a:off x="2507" y="3612"/>
                  <a:ext cx="520" cy="87"/>
                </a:xfrm>
                <a:custGeom>
                  <a:avLst/>
                  <a:gdLst>
                    <a:gd name="T0" fmla="*/ 0 w 520"/>
                    <a:gd name="T1" fmla="*/ 87 h 87"/>
                    <a:gd name="T2" fmla="*/ 305 w 520"/>
                    <a:gd name="T3" fmla="*/ 2 h 87"/>
                    <a:gd name="T4" fmla="*/ 305 w 520"/>
                    <a:gd name="T5" fmla="*/ 76 h 87"/>
                    <a:gd name="T6" fmla="*/ 520 w 520"/>
                    <a:gd name="T7" fmla="*/ 1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0" h="87">
                      <a:moveTo>
                        <a:pt x="0" y="87"/>
                      </a:moveTo>
                      <a:cubicBezTo>
                        <a:pt x="127" y="45"/>
                        <a:pt x="254" y="4"/>
                        <a:pt x="305" y="2"/>
                      </a:cubicBezTo>
                      <a:cubicBezTo>
                        <a:pt x="356" y="0"/>
                        <a:pt x="269" y="73"/>
                        <a:pt x="305" y="76"/>
                      </a:cubicBezTo>
                      <a:cubicBezTo>
                        <a:pt x="341" y="79"/>
                        <a:pt x="484" y="28"/>
                        <a:pt x="520" y="19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8" name="Freeform 132"/>
              <p:cNvSpPr>
                <a:spLocks/>
              </p:cNvSpPr>
              <p:nvPr/>
            </p:nvSpPr>
            <p:spPr bwMode="auto">
              <a:xfrm>
                <a:off x="3213" y="3665"/>
                <a:ext cx="1220" cy="362"/>
              </a:xfrm>
              <a:custGeom>
                <a:avLst/>
                <a:gdLst>
                  <a:gd name="T0" fmla="*/ 0 w 1220"/>
                  <a:gd name="T1" fmla="*/ 333 h 362"/>
                  <a:gd name="T2" fmla="*/ 616 w 1220"/>
                  <a:gd name="T3" fmla="*/ 209 h 362"/>
                  <a:gd name="T4" fmla="*/ 531 w 1220"/>
                  <a:gd name="T5" fmla="*/ 327 h 362"/>
                  <a:gd name="T6" fmla="*/ 1220 w 1220"/>
                  <a:gd name="T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0" h="362">
                    <a:moveTo>
                      <a:pt x="0" y="333"/>
                    </a:moveTo>
                    <a:cubicBezTo>
                      <a:pt x="264" y="271"/>
                      <a:pt x="528" y="210"/>
                      <a:pt x="616" y="209"/>
                    </a:cubicBezTo>
                    <a:cubicBezTo>
                      <a:pt x="704" y="208"/>
                      <a:pt x="430" y="362"/>
                      <a:pt x="531" y="327"/>
                    </a:cubicBezTo>
                    <a:cubicBezTo>
                      <a:pt x="632" y="292"/>
                      <a:pt x="926" y="146"/>
                      <a:pt x="1220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778500" y="5892800"/>
              <a:ext cx="3506788" cy="991239"/>
              <a:chOff x="5778500" y="5892800"/>
              <a:chExt cx="3506788" cy="991239"/>
            </a:xfrm>
          </p:grpSpPr>
          <p:sp>
            <p:nvSpPr>
              <p:cNvPr id="106" name="Oval 110"/>
              <p:cNvSpPr>
                <a:spLocks noChangeArrowheads="1"/>
              </p:cNvSpPr>
              <p:nvPr/>
            </p:nvSpPr>
            <p:spPr bwMode="auto">
              <a:xfrm>
                <a:off x="6421438" y="5999163"/>
                <a:ext cx="2722563" cy="84931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" name="Text Box 111"/>
              <p:cNvSpPr txBox="1">
                <a:spLocks noChangeArrowheads="1"/>
              </p:cNvSpPr>
              <p:nvPr/>
            </p:nvSpPr>
            <p:spPr bwMode="auto">
              <a:xfrm>
                <a:off x="8093710" y="6200775"/>
                <a:ext cx="808038" cy="683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u="sng" dirty="0">
                    <a:latin typeface="Times New Roman" charset="0"/>
                  </a:rPr>
                  <a:t>1</a:t>
                </a:r>
                <a:br>
                  <a:rPr lang="en-US" sz="2400" u="sng" dirty="0">
                    <a:latin typeface="Times New Roman" charset="0"/>
                  </a:rPr>
                </a:br>
                <a:r>
                  <a:rPr lang="en-US" sz="2400" i="1" dirty="0" err="1">
                    <a:sym typeface="Symbol" charset="0"/>
                  </a:rPr>
                  <a:t>δ</a:t>
                </a:r>
                <a:endParaRPr lang="en-US" sz="2400" dirty="0">
                  <a:latin typeface="Times New Roman" charset="0"/>
                  <a:sym typeface="Symbol" charset="0"/>
                </a:endParaRPr>
              </a:p>
            </p:txBody>
          </p:sp>
          <p:grpSp>
            <p:nvGrpSpPr>
              <p:cNvPr id="108" name="Group 144"/>
              <p:cNvGrpSpPr>
                <a:grpSpLocks/>
              </p:cNvGrpSpPr>
              <p:nvPr/>
            </p:nvGrpSpPr>
            <p:grpSpPr bwMode="auto">
              <a:xfrm>
                <a:off x="5778500" y="5892800"/>
                <a:ext cx="3506788" cy="882650"/>
                <a:chOff x="3640" y="3712"/>
                <a:chExt cx="2209" cy="556"/>
              </a:xfrm>
            </p:grpSpPr>
            <p:sp>
              <p:nvSpPr>
                <p:cNvPr id="109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640" y="3780"/>
                  <a:ext cx="2209" cy="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2800" dirty="0">
                      <a:sym typeface="Symbol" charset="0"/>
                    </a:rPr>
                    <a:t>   </a:t>
                  </a:r>
                  <a:r>
                    <a:rPr lang="en-US" sz="2800" i="1" dirty="0" err="1" smtClean="0">
                      <a:sym typeface="Symbol" charset="0"/>
                    </a:rPr>
                    <a:t>δ</a:t>
                  </a:r>
                  <a:r>
                    <a:rPr lang="en-US" sz="2800" i="1" dirty="0" smtClean="0">
                      <a:sym typeface="Symbol" charset="0"/>
                    </a:rPr>
                    <a:t>-</a:t>
                  </a:r>
                  <a:r>
                    <a:rPr lang="en-US" sz="2800" dirty="0" smtClean="0"/>
                    <a:t>secure</a:t>
                  </a:r>
                  <a:r>
                    <a:rPr lang="en-US" sz="2800" dirty="0"/>
                    <a:t/>
                  </a:r>
                  <a:br>
                    <a:rPr lang="en-US" sz="2800" dirty="0"/>
                  </a:br>
                  <a:r>
                    <a:rPr lang="en-US" sz="2800" dirty="0"/>
                    <a:t> if </a:t>
                  </a:r>
                  <a:r>
                    <a:rPr lang="en-US" sz="2800" i="1" dirty="0">
                      <a:latin typeface="Times New Roman" charset="0"/>
                      <a:sym typeface="Symbol" charset="0"/>
                    </a:rPr>
                    <a:t>v</a:t>
                  </a:r>
                  <a:r>
                    <a:rPr lang="en-US" sz="2800" dirty="0">
                      <a:latin typeface="Times New Roman" charset="0"/>
                      <a:sym typeface="Symbol" charset="0"/>
                    </a:rPr>
                    <a:t> &gt; </a:t>
                  </a:r>
                  <a:r>
                    <a:rPr lang="en-US" sz="2800" i="1" dirty="0">
                      <a:latin typeface="Times New Roman" charset="0"/>
                      <a:sym typeface="Symbol" charset="0"/>
                    </a:rPr>
                    <a:t>g</a:t>
                  </a:r>
                  <a:r>
                    <a:rPr lang="en-US" sz="900" dirty="0">
                      <a:latin typeface="Times New Roman" charset="0"/>
                      <a:sym typeface="Symbol" charset="0"/>
                    </a:rPr>
                    <a:t> </a:t>
                  </a:r>
                  <a:r>
                    <a:rPr lang="en-US" sz="2400" dirty="0">
                      <a:latin typeface="Times New Roman" charset="0"/>
                      <a:sym typeface="Symbol" charset="0"/>
                    </a:rPr>
                    <a:t>+</a:t>
                  </a:r>
                  <a:r>
                    <a:rPr lang="en-US" sz="900" dirty="0">
                      <a:latin typeface="Times New Roman" charset="0"/>
                      <a:sym typeface="Symbol" charset="0"/>
                    </a:rPr>
                    <a:t> </a:t>
                  </a:r>
                  <a:r>
                    <a:rPr lang="en-US" sz="2800" dirty="0" smtClean="0">
                      <a:latin typeface="Times New Roman" charset="0"/>
                      <a:sym typeface="Symbol" charset="0"/>
                    </a:rPr>
                    <a:t>log </a:t>
                  </a:r>
                  <a:endParaRPr lang="en-US" dirty="0">
                    <a:sym typeface="Symbol" charset="0"/>
                  </a:endParaRPr>
                </a:p>
              </p:txBody>
            </p:sp>
            <p:sp>
              <p:nvSpPr>
                <p:cNvPr id="110" name="Freeform 141"/>
                <p:cNvSpPr>
                  <a:spLocks/>
                </p:cNvSpPr>
                <p:nvPr/>
              </p:nvSpPr>
              <p:spPr bwMode="auto">
                <a:xfrm>
                  <a:off x="4376" y="3712"/>
                  <a:ext cx="153" cy="124"/>
                </a:xfrm>
                <a:custGeom>
                  <a:avLst/>
                  <a:gdLst>
                    <a:gd name="T0" fmla="*/ 0 w 136"/>
                    <a:gd name="T1" fmla="*/ 101 h 101"/>
                    <a:gd name="T2" fmla="*/ 74 w 136"/>
                    <a:gd name="T3" fmla="*/ 22 h 101"/>
                    <a:gd name="T4" fmla="*/ 85 w 136"/>
                    <a:gd name="T5" fmla="*/ 68 h 101"/>
                    <a:gd name="T6" fmla="*/ 136 w 136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6" h="101">
                      <a:moveTo>
                        <a:pt x="0" y="101"/>
                      </a:moveTo>
                      <a:cubicBezTo>
                        <a:pt x="30" y="64"/>
                        <a:pt x="60" y="27"/>
                        <a:pt x="74" y="22"/>
                      </a:cubicBezTo>
                      <a:cubicBezTo>
                        <a:pt x="88" y="17"/>
                        <a:pt x="75" y="72"/>
                        <a:pt x="85" y="68"/>
                      </a:cubicBezTo>
                      <a:cubicBezTo>
                        <a:pt x="95" y="64"/>
                        <a:pt x="128" y="11"/>
                        <a:pt x="13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" name="Group 152"/>
            <p:cNvGrpSpPr>
              <a:grpSpLocks/>
            </p:cNvGrpSpPr>
            <p:nvPr/>
          </p:nvGrpSpPr>
          <p:grpSpPr bwMode="auto">
            <a:xfrm>
              <a:off x="4602163" y="4687888"/>
              <a:ext cx="2047875" cy="1392237"/>
              <a:chOff x="2899" y="2953"/>
              <a:chExt cx="1290" cy="877"/>
            </a:xfrm>
          </p:grpSpPr>
          <p:grpSp>
            <p:nvGrpSpPr>
              <p:cNvPr id="112" name="Group 146"/>
              <p:cNvGrpSpPr>
                <a:grpSpLocks/>
              </p:cNvGrpSpPr>
              <p:nvPr/>
            </p:nvGrpSpPr>
            <p:grpSpPr bwMode="auto">
              <a:xfrm>
                <a:off x="2899" y="2953"/>
                <a:ext cx="1290" cy="877"/>
                <a:chOff x="2899" y="2953"/>
                <a:chExt cx="1290" cy="877"/>
              </a:xfrm>
            </p:grpSpPr>
            <p:grpSp>
              <p:nvGrpSpPr>
                <p:cNvPr id="114" name="Group 70"/>
                <p:cNvGrpSpPr>
                  <a:grpSpLocks/>
                </p:cNvGrpSpPr>
                <p:nvPr/>
              </p:nvGrpSpPr>
              <p:grpSpPr bwMode="auto">
                <a:xfrm>
                  <a:off x="2954" y="3045"/>
                  <a:ext cx="343" cy="330"/>
                  <a:chOff x="1682" y="3766"/>
                  <a:chExt cx="343" cy="330"/>
                </a:xfrm>
              </p:grpSpPr>
              <p:sp>
                <p:nvSpPr>
                  <p:cNvPr id="118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736" y="3845"/>
                    <a:ext cx="234" cy="23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1682" y="3766"/>
                    <a:ext cx="343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>
                        <a:sym typeface="Symbol" charset="0"/>
                      </a:rPr>
                      <a:t>×</a:t>
                    </a:r>
                  </a:p>
                </p:txBody>
              </p:sp>
            </p:grpSp>
            <p:sp>
              <p:nvSpPr>
                <p:cNvPr id="115" name="Line 73"/>
                <p:cNvSpPr>
                  <a:spLocks noChangeShapeType="1"/>
                </p:cNvSpPr>
                <p:nvPr/>
              </p:nvSpPr>
              <p:spPr bwMode="auto">
                <a:xfrm>
                  <a:off x="3134" y="2953"/>
                  <a:ext cx="0" cy="1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899" y="3465"/>
                  <a:ext cx="129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i="1" dirty="0" smtClean="0">
                      <a:latin typeface="Times New Roman" charset="0"/>
                    </a:rPr>
                    <a:t>r </a:t>
                  </a:r>
                  <a:r>
                    <a:rPr lang="en-US" dirty="0">
                      <a:latin typeface="Times New Roman" charset="0"/>
                    </a:rPr>
                    <a:t>= [</a:t>
                  </a:r>
                  <a:r>
                    <a:rPr lang="en-US" i="1" dirty="0" err="1">
                      <a:latin typeface="Times New Roman" charset="0"/>
                    </a:rPr>
                    <a:t>ai</a:t>
                  </a:r>
                  <a:r>
                    <a:rPr lang="en-US" dirty="0">
                      <a:latin typeface="Times New Roman" charset="0"/>
                    </a:rPr>
                    <a:t>]</a:t>
                  </a:r>
                  <a:r>
                    <a:rPr lang="en-US" i="1" baseline="-25000" dirty="0">
                      <a:latin typeface="Times New Roman" charset="0"/>
                    </a:rPr>
                    <a:t>v</a:t>
                  </a:r>
                  <a:r>
                    <a:rPr lang="en-US" sz="800" i="1" baseline="-25000" dirty="0">
                      <a:latin typeface="Times New Roman" charset="0"/>
                    </a:rPr>
                    <a:t> </a:t>
                  </a:r>
                  <a:r>
                    <a:rPr lang="en-US" sz="2800" baseline="-25000" dirty="0">
                      <a:latin typeface="Times New Roman" charset="0"/>
                    </a:rPr>
                    <a:t>+1</a:t>
                  </a:r>
                  <a:endParaRPr lang="en-US" sz="2800" dirty="0">
                    <a:latin typeface="Symbol" charset="0"/>
                  </a:endParaRPr>
                </a:p>
              </p:txBody>
            </p:sp>
            <p:sp>
              <p:nvSpPr>
                <p:cNvPr id="117" name="Rectangle 76"/>
                <p:cNvSpPr>
                  <a:spLocks noChangeArrowheads="1"/>
                </p:cNvSpPr>
                <p:nvPr/>
              </p:nvSpPr>
              <p:spPr bwMode="auto">
                <a:xfrm>
                  <a:off x="3739" y="3537"/>
                  <a:ext cx="365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 New Roman" charset="0"/>
                    </a:rPr>
                    <a:t>n</a:t>
                  </a:r>
                  <a:r>
                    <a:rPr lang="mr-IN" baseline="30000" dirty="0" smtClean="0">
                      <a:latin typeface="Times New Roman" charset="0"/>
                      <a:sym typeface="Symbol" charset="0"/>
                    </a:rPr>
                    <a:t>–</a:t>
                  </a:r>
                  <a:r>
                    <a:rPr lang="en-US" i="1" baseline="30000" dirty="0" smtClean="0">
                      <a:latin typeface="Times New Roman" charset="0"/>
                      <a:sym typeface="Symbol" charset="0"/>
                    </a:rPr>
                    <a:t>v</a:t>
                  </a:r>
                  <a:endParaRPr lang="en-US" i="1" baseline="30000" dirty="0">
                    <a:latin typeface="Times New Roman" charset="0"/>
                    <a:sym typeface="Symbol" charset="0"/>
                  </a:endParaRPr>
                </a:p>
              </p:txBody>
            </p:sp>
          </p:grpSp>
          <p:sp>
            <p:nvSpPr>
              <p:cNvPr id="113" name="Line 151"/>
              <p:cNvSpPr>
                <a:spLocks noChangeShapeType="1"/>
              </p:cNvSpPr>
              <p:nvPr/>
            </p:nvSpPr>
            <p:spPr bwMode="auto">
              <a:xfrm>
                <a:off x="3124" y="3358"/>
                <a:ext cx="0" cy="1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02500" y="6557010"/>
            <a:ext cx="1905000" cy="457200"/>
          </a:xfrm>
        </p:spPr>
        <p:txBody>
          <a:bodyPr/>
          <a:lstStyle/>
          <a:p>
            <a:fld id="{BEF5A18F-60D8-964B-B8A7-9292062ACD67}" type="slidenum">
              <a:rPr lang="en-US"/>
              <a:pPr/>
              <a:t>52</a:t>
            </a:fld>
            <a:endParaRPr lang="en-US"/>
          </a:p>
        </p:txBody>
      </p:sp>
      <p:sp>
        <p:nvSpPr>
          <p:cNvPr id="54" name="Rectangle 53"/>
          <p:cNvSpPr txBox="1">
            <a:spLocks noChangeArrowheads="1"/>
          </p:cNvSpPr>
          <p:nvPr/>
        </p:nvSpPr>
        <p:spPr bwMode="auto">
          <a:xfrm>
            <a:off x="33338" y="3954463"/>
            <a:ext cx="9345612" cy="273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800" kern="0" dirty="0" smtClean="0"/>
              <a:t>Analysis:</a:t>
            </a:r>
          </a:p>
          <a:p>
            <a:r>
              <a:rPr lang="en-US" sz="2800" kern="0" dirty="0" smtClean="0"/>
              <a:t>Extraction: </a:t>
            </a:r>
            <a:r>
              <a:rPr lang="en-US" sz="2800" kern="0" dirty="0" smtClean="0">
                <a:latin typeface="Times New Roman" charset="0"/>
              </a:rPr>
              <a:t>(</a:t>
            </a:r>
            <a:r>
              <a:rPr lang="en-US" sz="2800" i="1" kern="0" dirty="0" smtClean="0">
                <a:latin typeface="Times New Roman" charset="0"/>
              </a:rPr>
              <a:t>R</a:t>
            </a:r>
            <a:r>
              <a:rPr lang="en-US" sz="2800" kern="0" dirty="0" smtClean="0">
                <a:latin typeface="Times New Roman" charset="0"/>
              </a:rPr>
              <a:t>, </a:t>
            </a:r>
            <a:r>
              <a:rPr lang="en-US" sz="2800" i="1" dirty="0" err="1">
                <a:sym typeface="Symbol" charset="0"/>
              </a:rPr>
              <a:t>σ</a:t>
            </a:r>
            <a:r>
              <a:rPr lang="en-US" sz="2800" kern="0" dirty="0" smtClean="0">
                <a:latin typeface="Times New Roman" charset="0"/>
              </a:rPr>
              <a:t>)=</a:t>
            </a:r>
            <a:r>
              <a:rPr lang="en-US" sz="2800" i="1" kern="0" dirty="0" err="1" smtClean="0">
                <a:latin typeface="Times New Roman" charset="0"/>
              </a:rPr>
              <a:t>ai</a:t>
            </a:r>
            <a:r>
              <a:rPr lang="en-US" sz="2400" kern="0" dirty="0" smtClean="0">
                <a:latin typeface="Times New Roman" charset="0"/>
              </a:rPr>
              <a:t> + </a:t>
            </a:r>
            <a:r>
              <a:rPr lang="en-US" sz="2800" i="1" kern="0" dirty="0" smtClean="0">
                <a:latin typeface="Times New Roman" charset="0"/>
              </a:rPr>
              <a:t>b</a:t>
            </a:r>
            <a:r>
              <a:rPr lang="en-US" sz="2800" kern="0" dirty="0" smtClean="0"/>
              <a:t> is a universal hash family (few collisions)</a:t>
            </a:r>
            <a:br>
              <a:rPr lang="en-US" sz="2800" kern="0" dirty="0" smtClean="0"/>
            </a:br>
            <a:r>
              <a:rPr lang="en-US" sz="2800" kern="0" dirty="0" smtClean="0"/>
              <a:t>(</a:t>
            </a:r>
            <a:r>
              <a:rPr lang="en-US" sz="2800" i="1" kern="0" dirty="0" err="1" smtClean="0">
                <a:latin typeface="Times New Roman" charset="0"/>
              </a:rPr>
              <a:t>i</a:t>
            </a:r>
            <a:r>
              <a:rPr lang="en-US" sz="2800" kern="0" dirty="0" smtClean="0"/>
              <a:t> is the key, </a:t>
            </a:r>
            <a:r>
              <a:rPr lang="en-US" sz="2800" i="1" kern="0" dirty="0" smtClean="0">
                <a:latin typeface="Times New Roman" charset="0"/>
              </a:rPr>
              <a:t>w</a:t>
            </a:r>
            <a:r>
              <a:rPr lang="en-US" sz="1600" i="1" kern="0" dirty="0" smtClean="0">
                <a:latin typeface="Times New Roman" charset="0"/>
              </a:rPr>
              <a:t> </a:t>
            </a:r>
            <a:r>
              <a:rPr lang="en-US" sz="2400" kern="0" dirty="0" smtClean="0">
                <a:latin typeface="Times New Roman" charset="0"/>
              </a:rPr>
              <a:t>=</a:t>
            </a:r>
            <a:r>
              <a:rPr lang="en-US" sz="1600" i="1" kern="0" dirty="0" smtClean="0">
                <a:latin typeface="Times New Roman" charset="0"/>
              </a:rPr>
              <a:t> </a:t>
            </a:r>
            <a:r>
              <a:rPr lang="en-US" sz="2800" kern="0" dirty="0" smtClean="0">
                <a:latin typeface="Times New Roman" charset="0"/>
              </a:rPr>
              <a:t>(</a:t>
            </a:r>
            <a:r>
              <a:rPr lang="en-US" sz="2800" i="1" kern="0" dirty="0" smtClean="0">
                <a:latin typeface="Times New Roman" charset="0"/>
              </a:rPr>
              <a:t>a</a:t>
            </a:r>
            <a:r>
              <a:rPr lang="en-US" sz="2800" kern="0" dirty="0" smtClean="0">
                <a:latin typeface="Times New Roman" charset="0"/>
              </a:rPr>
              <a:t>,</a:t>
            </a:r>
            <a:r>
              <a:rPr lang="en-US" sz="2800" i="1" kern="0" dirty="0" smtClean="0">
                <a:latin typeface="Times New Roman" charset="0"/>
              </a:rPr>
              <a:t> b</a:t>
            </a:r>
            <a:r>
              <a:rPr lang="en-US" sz="2800" kern="0" dirty="0" smtClean="0">
                <a:latin typeface="Times New Roman" charset="0"/>
              </a:rPr>
              <a:t>)</a:t>
            </a:r>
            <a:r>
              <a:rPr lang="en-US" sz="2800" kern="0" dirty="0" smtClean="0"/>
              <a:t> is the input) </a:t>
            </a:r>
          </a:p>
          <a:p>
            <a:r>
              <a:rPr lang="en-US" sz="2800" kern="0" dirty="0" smtClean="0"/>
              <a:t>Robustness: </a:t>
            </a:r>
            <a:r>
              <a:rPr lang="en-US" sz="2800" i="1" dirty="0" err="1" smtClean="0">
                <a:sym typeface="Symbol" charset="0"/>
              </a:rPr>
              <a:t>σ</a:t>
            </a:r>
            <a:r>
              <a:rPr lang="en-US" sz="2800" i="1" dirty="0" smtClean="0">
                <a:sym typeface="Symbol" charset="0"/>
              </a:rPr>
              <a:t> </a:t>
            </a:r>
            <a:r>
              <a:rPr lang="en-US" sz="2800" kern="0" dirty="0" smtClean="0">
                <a:latin typeface="Times New Roman" charset="0"/>
                <a:sym typeface="Symbol" charset="0"/>
              </a:rPr>
              <a:t>= </a:t>
            </a:r>
            <a:r>
              <a:rPr lang="en-US" sz="2800" kern="0" dirty="0" smtClean="0">
                <a:latin typeface="Times New Roman" charset="0"/>
              </a:rPr>
              <a:t>[</a:t>
            </a:r>
            <a:r>
              <a:rPr lang="en-US" sz="2800" i="1" kern="0" dirty="0" err="1" smtClean="0">
                <a:latin typeface="Times New Roman" charset="0"/>
              </a:rPr>
              <a:t>ai</a:t>
            </a:r>
            <a:r>
              <a:rPr lang="en-US" sz="2800" kern="0" dirty="0" smtClean="0">
                <a:latin typeface="Times New Roman" charset="0"/>
              </a:rPr>
              <a:t>]</a:t>
            </a:r>
            <a:r>
              <a:rPr lang="en-US" sz="2800" kern="0" baseline="-25000" dirty="0" smtClean="0">
                <a:latin typeface="Times New Roman" charset="0"/>
              </a:rPr>
              <a:t>1</a:t>
            </a:r>
            <a:r>
              <a:rPr lang="en-US" sz="2400" kern="0" dirty="0" smtClean="0">
                <a:latin typeface="Times New Roman" charset="0"/>
              </a:rPr>
              <a:t> </a:t>
            </a:r>
            <a:r>
              <a:rPr lang="en-US" sz="2800" kern="0" dirty="0" smtClean="0"/>
              <a:t>is </a:t>
            </a:r>
            <a:r>
              <a:rPr lang="en-US" sz="2800" kern="0" dirty="0" smtClean="0"/>
              <a:t>XOR-universal</a:t>
            </a:r>
            <a:r>
              <a:rPr lang="en-US" sz="2800" kern="0" dirty="0" smtClean="0"/>
              <a:t/>
            </a:r>
            <a:br>
              <a:rPr lang="en-US" sz="2800" kern="0" dirty="0" smtClean="0"/>
            </a:br>
            <a:r>
              <a:rPr lang="en-US" sz="2800" kern="0" dirty="0" smtClean="0"/>
              <a:t>(</a:t>
            </a:r>
            <a:r>
              <a:rPr lang="en-US" sz="2800" i="1" kern="0" dirty="0" smtClean="0">
                <a:latin typeface="Times New Roman" charset="0"/>
              </a:rPr>
              <a:t>w</a:t>
            </a:r>
            <a:r>
              <a:rPr lang="en-US" sz="1600" i="1" kern="0" dirty="0" smtClean="0">
                <a:latin typeface="Times New Roman" charset="0"/>
              </a:rPr>
              <a:t> </a:t>
            </a:r>
            <a:r>
              <a:rPr lang="en-US" sz="2400" kern="0" dirty="0" smtClean="0">
                <a:latin typeface="Times New Roman" charset="0"/>
              </a:rPr>
              <a:t>=</a:t>
            </a:r>
            <a:r>
              <a:rPr lang="en-US" sz="1600" i="1" kern="0" dirty="0" smtClean="0">
                <a:latin typeface="Times New Roman" charset="0"/>
              </a:rPr>
              <a:t> </a:t>
            </a:r>
            <a:r>
              <a:rPr lang="en-US" sz="2800" kern="0" dirty="0" smtClean="0">
                <a:latin typeface="Times New Roman" charset="0"/>
              </a:rPr>
              <a:t>(</a:t>
            </a:r>
            <a:r>
              <a:rPr lang="en-US" sz="2800" i="1" kern="0" dirty="0" smtClean="0">
                <a:latin typeface="Times New Roman" charset="0"/>
              </a:rPr>
              <a:t>a</a:t>
            </a:r>
            <a:r>
              <a:rPr lang="en-US" sz="2800" kern="0" dirty="0" smtClean="0">
                <a:latin typeface="Times New Roman" charset="0"/>
              </a:rPr>
              <a:t>,</a:t>
            </a:r>
            <a:r>
              <a:rPr lang="en-US" sz="2800" i="1" kern="0" dirty="0" smtClean="0">
                <a:latin typeface="Times New Roman" charset="0"/>
              </a:rPr>
              <a:t> b</a:t>
            </a:r>
            <a:r>
              <a:rPr lang="en-US" sz="2800" kern="0" dirty="0" smtClean="0">
                <a:latin typeface="Times New Roman" charset="0"/>
              </a:rPr>
              <a:t>)</a:t>
            </a:r>
            <a:r>
              <a:rPr lang="en-US" sz="2800" kern="0" dirty="0" smtClean="0"/>
              <a:t> is the key, </a:t>
            </a:r>
            <a:r>
              <a:rPr lang="en-US" sz="2800" i="1" kern="0" dirty="0" err="1" smtClean="0">
                <a:latin typeface="Times New Roman" charset="0"/>
              </a:rPr>
              <a:t>i</a:t>
            </a:r>
            <a:r>
              <a:rPr lang="en-US" sz="2800" kern="0" dirty="0" smtClean="0"/>
              <a:t> is the input)</a:t>
            </a:r>
          </a:p>
          <a:p>
            <a:pPr>
              <a:buFontTx/>
              <a:buNone/>
            </a:pPr>
            <a:endParaRPr lang="en-US" sz="2800" i="1" kern="0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179763" y="5475288"/>
            <a:ext cx="3032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baseline="30000">
                <a:latin typeface="Times New Roman" charset="0"/>
                <a:sym typeface="Symbol" charset="0"/>
              </a:rPr>
              <a:t>v</a:t>
            </a:r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4826000" y="4867275"/>
            <a:ext cx="466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ym typeface="Symbol" charset="0"/>
              </a:rPr>
              <a:t>[ok by leftover hash lemma]</a:t>
            </a: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4387850" y="5791200"/>
            <a:ext cx="466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ym typeface="Symbol" charset="0"/>
              </a:rPr>
              <a:t>[ok by Maurer-Wolf]</a:t>
            </a:r>
          </a:p>
        </p:txBody>
      </p:sp>
    </p:spTree>
    <p:extLst>
      <p:ext uri="{BB962C8B-B14F-4D97-AF65-F5344CB8AC3E}">
        <p14:creationId xmlns:p14="http://schemas.microsoft.com/office/powerpoint/2010/main" val="156732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uiExpand="1" build="p"/>
      <p:bldP spid="55" grpId="0"/>
      <p:bldP spid="56" grpId="0"/>
      <p:bldP spid="5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robust fuzzy extractors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87307" y="515303"/>
            <a:ext cx="6691313" cy="2466975"/>
            <a:chOff x="2593975" y="3613150"/>
            <a:chExt cx="6691313" cy="2466975"/>
          </a:xfrm>
        </p:grpSpPr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3533775" y="4237038"/>
              <a:ext cx="4768850" cy="4286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Text Box 51"/>
            <p:cNvSpPr txBox="1">
              <a:spLocks noChangeArrowheads="1"/>
            </p:cNvSpPr>
            <p:nvPr/>
          </p:nvSpPr>
          <p:spPr bwMode="auto">
            <a:xfrm>
              <a:off x="4797425" y="4135438"/>
              <a:ext cx="2778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a</a:t>
              </a:r>
            </a:p>
          </p:txBody>
        </p:sp>
        <p:sp>
          <p:nvSpPr>
            <p:cNvPr id="72" name="Line 52"/>
            <p:cNvSpPr>
              <a:spLocks noChangeShapeType="1"/>
            </p:cNvSpPr>
            <p:nvPr/>
          </p:nvSpPr>
          <p:spPr bwMode="auto">
            <a:xfrm>
              <a:off x="6500813" y="4237038"/>
              <a:ext cx="0" cy="4270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" name="Text Box 53"/>
            <p:cNvSpPr txBox="1">
              <a:spLocks noChangeArrowheads="1"/>
            </p:cNvSpPr>
            <p:nvPr/>
          </p:nvSpPr>
          <p:spPr bwMode="auto">
            <a:xfrm>
              <a:off x="7208838" y="4159250"/>
              <a:ext cx="2778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b</a:t>
              </a:r>
            </a:p>
          </p:txBody>
        </p:sp>
        <p:sp>
          <p:nvSpPr>
            <p:cNvPr id="74" name="Text Box 54"/>
            <p:cNvSpPr txBox="1">
              <a:spLocks noChangeArrowheads="1"/>
            </p:cNvSpPr>
            <p:nvPr/>
          </p:nvSpPr>
          <p:spPr bwMode="auto">
            <a:xfrm>
              <a:off x="2593975" y="4152900"/>
              <a:ext cx="10302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w </a:t>
              </a:r>
              <a:r>
                <a:rPr lang="en-US">
                  <a:latin typeface="Times New Roman" charset="0"/>
                </a:rPr>
                <a:t>=</a:t>
              </a:r>
            </a:p>
          </p:txBody>
        </p:sp>
        <p:grpSp>
          <p:nvGrpSpPr>
            <p:cNvPr id="75" name="Group 55"/>
            <p:cNvGrpSpPr>
              <a:grpSpLocks/>
            </p:cNvGrpSpPr>
            <p:nvPr/>
          </p:nvGrpSpPr>
          <p:grpSpPr bwMode="auto">
            <a:xfrm>
              <a:off x="3519488" y="3613150"/>
              <a:ext cx="2940050" cy="590550"/>
              <a:chOff x="2290" y="853"/>
              <a:chExt cx="988" cy="372"/>
            </a:xfrm>
          </p:grpSpPr>
          <p:sp>
            <p:nvSpPr>
              <p:cNvPr id="76" name="AutoShape 56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Text Box 57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 dirty="0" smtClean="0">
                    <a:latin typeface="Times New Roman" charset="0"/>
                  </a:rPr>
                  <a:t>n</a:t>
                </a:r>
                <a:r>
                  <a:rPr lang="en-US" altLang="en-US" sz="2400" dirty="0">
                    <a:latin typeface="Times New Roman" charset="0"/>
                    <a:sym typeface="Symbol" charset="2"/>
                  </a:rPr>
                  <a:t> – </a:t>
                </a:r>
                <a:r>
                  <a:rPr lang="en-US" sz="2400" i="1" dirty="0" smtClean="0">
                    <a:latin typeface="Times New Roman" charset="0"/>
                    <a:sym typeface="Symbol" charset="0"/>
                  </a:rPr>
                  <a:t>v</a:t>
                </a:r>
                <a:endParaRPr lang="en-US" sz="2400" i="1" dirty="0">
                  <a:latin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8" name="Group 58"/>
            <p:cNvGrpSpPr>
              <a:grpSpLocks/>
            </p:cNvGrpSpPr>
            <p:nvPr/>
          </p:nvGrpSpPr>
          <p:grpSpPr bwMode="auto">
            <a:xfrm>
              <a:off x="6535738" y="3613150"/>
              <a:ext cx="1757362" cy="590550"/>
              <a:chOff x="2290" y="853"/>
              <a:chExt cx="988" cy="372"/>
            </a:xfrm>
          </p:grpSpPr>
          <p:sp>
            <p:nvSpPr>
              <p:cNvPr id="79" name="AutoShape 59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" name="Text Box 60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v</a:t>
                </a:r>
              </a:p>
            </p:txBody>
          </p:sp>
        </p:grpSp>
        <p:sp>
          <p:nvSpPr>
            <p:cNvPr id="81" name="Line 62"/>
            <p:cNvSpPr>
              <a:spLocks noChangeShapeType="1"/>
            </p:cNvSpPr>
            <p:nvPr/>
          </p:nvSpPr>
          <p:spPr bwMode="auto">
            <a:xfrm>
              <a:off x="5154613" y="5130800"/>
              <a:ext cx="217805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2" name="Group 135"/>
            <p:cNvGrpSpPr>
              <a:grpSpLocks/>
            </p:cNvGrpSpPr>
            <p:nvPr/>
          </p:nvGrpSpPr>
          <p:grpSpPr bwMode="auto">
            <a:xfrm>
              <a:off x="2970213" y="4862513"/>
              <a:ext cx="1782762" cy="579437"/>
              <a:chOff x="1871" y="3057"/>
              <a:chExt cx="1123" cy="365"/>
            </a:xfrm>
          </p:grpSpPr>
          <p:sp>
            <p:nvSpPr>
              <p:cNvPr id="83" name="Line 61"/>
              <p:cNvSpPr>
                <a:spLocks noChangeShapeType="1"/>
              </p:cNvSpPr>
              <p:nvPr/>
            </p:nvSpPr>
            <p:spPr bwMode="auto">
              <a:xfrm>
                <a:off x="2283" y="3232"/>
                <a:ext cx="711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Text Box 69"/>
              <p:cNvSpPr txBox="1">
                <a:spLocks noChangeArrowheads="1"/>
              </p:cNvSpPr>
              <p:nvPr/>
            </p:nvSpPr>
            <p:spPr bwMode="auto">
              <a:xfrm>
                <a:off x="1871" y="3057"/>
                <a:ext cx="64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>
                    <a:latin typeface="Times New Roman" charset="0"/>
                  </a:rPr>
                  <a:t>i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85" name="Group 140"/>
            <p:cNvGrpSpPr>
              <a:grpSpLocks/>
            </p:cNvGrpSpPr>
            <p:nvPr/>
          </p:nvGrpSpPr>
          <p:grpSpPr bwMode="auto">
            <a:xfrm>
              <a:off x="6954838" y="4695825"/>
              <a:ext cx="2330450" cy="1325563"/>
              <a:chOff x="4381" y="2958"/>
              <a:chExt cx="1468" cy="835"/>
            </a:xfrm>
          </p:grpSpPr>
          <p:grpSp>
            <p:nvGrpSpPr>
              <p:cNvPr id="86" name="Group 63"/>
              <p:cNvGrpSpPr>
                <a:grpSpLocks/>
              </p:cNvGrpSpPr>
              <p:nvPr/>
            </p:nvGrpSpPr>
            <p:grpSpPr bwMode="auto">
              <a:xfrm>
                <a:off x="4633" y="3070"/>
                <a:ext cx="234" cy="327"/>
                <a:chOff x="4706" y="1662"/>
                <a:chExt cx="234" cy="327"/>
              </a:xfrm>
            </p:grpSpPr>
            <p:sp>
              <p:nvSpPr>
                <p:cNvPr id="91" name="Oval 64"/>
                <p:cNvSpPr>
                  <a:spLocks noChangeArrowheads="1"/>
                </p:cNvSpPr>
                <p:nvPr/>
              </p:nvSpPr>
              <p:spPr bwMode="auto">
                <a:xfrm>
                  <a:off x="4706" y="1721"/>
                  <a:ext cx="234" cy="23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65"/>
                <p:cNvSpPr>
                  <a:spLocks noChangeArrowheads="1"/>
                </p:cNvSpPr>
                <p:nvPr/>
              </p:nvSpPr>
              <p:spPr bwMode="auto">
                <a:xfrm>
                  <a:off x="4712" y="1662"/>
                  <a:ext cx="223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800">
                      <a:sym typeface="Symbol" charset="0"/>
                    </a:rPr>
                    <a:t>+</a:t>
                  </a:r>
                </a:p>
              </p:txBody>
            </p:sp>
          </p:grpSp>
          <p:sp>
            <p:nvSpPr>
              <p:cNvPr id="87" name="Line 66"/>
              <p:cNvSpPr>
                <a:spLocks noChangeShapeType="1"/>
              </p:cNvSpPr>
              <p:nvPr/>
            </p:nvSpPr>
            <p:spPr bwMode="auto">
              <a:xfrm>
                <a:off x="4749" y="2958"/>
                <a:ext cx="1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Line 67"/>
              <p:cNvSpPr>
                <a:spLocks noChangeShapeType="1"/>
              </p:cNvSpPr>
              <p:nvPr/>
            </p:nvSpPr>
            <p:spPr bwMode="auto">
              <a:xfrm>
                <a:off x="4750" y="3375"/>
                <a:ext cx="1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Text Box 68"/>
              <p:cNvSpPr txBox="1">
                <a:spLocks noChangeArrowheads="1"/>
              </p:cNvSpPr>
              <p:nvPr/>
            </p:nvSpPr>
            <p:spPr bwMode="auto">
              <a:xfrm>
                <a:off x="4381" y="3428"/>
                <a:ext cx="146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 dirty="0" err="1">
                    <a:sym typeface="Symbol" charset="0"/>
                  </a:rPr>
                  <a:t>σ</a:t>
                </a:r>
                <a:r>
                  <a:rPr lang="en-US" dirty="0" smtClean="0">
                    <a:latin typeface="Times New Roman" charset="0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</a:rPr>
                  <a:t>= [</a:t>
                </a:r>
                <a:r>
                  <a:rPr lang="en-US" i="1" dirty="0" err="1">
                    <a:latin typeface="Times New Roman" charset="0"/>
                  </a:rPr>
                  <a:t>ai</a:t>
                </a:r>
                <a:r>
                  <a:rPr lang="en-US" dirty="0">
                    <a:latin typeface="Times New Roman" charset="0"/>
                  </a:rPr>
                  <a:t>]</a:t>
                </a:r>
                <a:r>
                  <a:rPr lang="en-US" baseline="-25000" dirty="0">
                    <a:latin typeface="Times New Roman" charset="0"/>
                  </a:rPr>
                  <a:t>1</a:t>
                </a:r>
                <a:r>
                  <a:rPr lang="en-US" dirty="0">
                    <a:latin typeface="Times New Roman" charset="0"/>
                  </a:rPr>
                  <a:t> + </a:t>
                </a:r>
                <a:r>
                  <a:rPr lang="en-US" i="1" dirty="0">
                    <a:latin typeface="Times New Roman" charset="0"/>
                  </a:rPr>
                  <a:t>b</a:t>
                </a: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/>
            </p:nvSpPr>
            <p:spPr bwMode="auto">
              <a:xfrm>
                <a:off x="5206" y="3476"/>
                <a:ext cx="191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baseline="30000">
                    <a:latin typeface="Times New Roman" charset="0"/>
                    <a:sym typeface="Symbol" charset="0"/>
                  </a:rPr>
                  <a:t>v</a:t>
                </a:r>
              </a:p>
            </p:txBody>
          </p:sp>
        </p:grpSp>
        <p:sp>
          <p:nvSpPr>
            <p:cNvPr id="94" name="Rectangle 129"/>
            <p:cNvSpPr>
              <a:spLocks noChangeArrowheads="1"/>
            </p:cNvSpPr>
            <p:nvPr/>
          </p:nvSpPr>
          <p:spPr bwMode="auto">
            <a:xfrm>
              <a:off x="3530600" y="4240213"/>
              <a:ext cx="3729038" cy="430212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35001"/>
                  </a:srgbClr>
                </a:gs>
                <a:gs pos="100000">
                  <a:srgbClr val="0000FF">
                    <a:gamma/>
                    <a:shade val="46275"/>
                    <a:invGamma/>
                    <a:alpha val="35001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5" name="Rectangle 130"/>
            <p:cNvSpPr>
              <a:spLocks noChangeArrowheads="1"/>
            </p:cNvSpPr>
            <p:nvPr/>
          </p:nvSpPr>
          <p:spPr bwMode="auto">
            <a:xfrm>
              <a:off x="7253288" y="4240213"/>
              <a:ext cx="1047750" cy="430212"/>
            </a:xfrm>
            <a:prstGeom prst="rect">
              <a:avLst/>
            </a:prstGeom>
            <a:solidFill>
              <a:srgbClr val="CC0000">
                <a:alpha val="35001"/>
              </a:srgbClr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1" name="Group 152"/>
            <p:cNvGrpSpPr>
              <a:grpSpLocks/>
            </p:cNvGrpSpPr>
            <p:nvPr/>
          </p:nvGrpSpPr>
          <p:grpSpPr bwMode="auto">
            <a:xfrm>
              <a:off x="4602163" y="4687888"/>
              <a:ext cx="2047875" cy="1392237"/>
              <a:chOff x="2899" y="2953"/>
              <a:chExt cx="1290" cy="877"/>
            </a:xfrm>
          </p:grpSpPr>
          <p:grpSp>
            <p:nvGrpSpPr>
              <p:cNvPr id="112" name="Group 146"/>
              <p:cNvGrpSpPr>
                <a:grpSpLocks/>
              </p:cNvGrpSpPr>
              <p:nvPr/>
            </p:nvGrpSpPr>
            <p:grpSpPr bwMode="auto">
              <a:xfrm>
                <a:off x="2899" y="2953"/>
                <a:ext cx="1290" cy="877"/>
                <a:chOff x="2899" y="2953"/>
                <a:chExt cx="1290" cy="877"/>
              </a:xfrm>
            </p:grpSpPr>
            <p:grpSp>
              <p:nvGrpSpPr>
                <p:cNvPr id="114" name="Group 70"/>
                <p:cNvGrpSpPr>
                  <a:grpSpLocks/>
                </p:cNvGrpSpPr>
                <p:nvPr/>
              </p:nvGrpSpPr>
              <p:grpSpPr bwMode="auto">
                <a:xfrm>
                  <a:off x="2954" y="3045"/>
                  <a:ext cx="343" cy="330"/>
                  <a:chOff x="1682" y="3766"/>
                  <a:chExt cx="343" cy="330"/>
                </a:xfrm>
              </p:grpSpPr>
              <p:sp>
                <p:nvSpPr>
                  <p:cNvPr id="118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736" y="3845"/>
                    <a:ext cx="234" cy="23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1682" y="3766"/>
                    <a:ext cx="343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>
                        <a:sym typeface="Symbol" charset="0"/>
                      </a:rPr>
                      <a:t>×</a:t>
                    </a:r>
                  </a:p>
                </p:txBody>
              </p:sp>
            </p:grpSp>
            <p:sp>
              <p:nvSpPr>
                <p:cNvPr id="115" name="Line 73"/>
                <p:cNvSpPr>
                  <a:spLocks noChangeShapeType="1"/>
                </p:cNvSpPr>
                <p:nvPr/>
              </p:nvSpPr>
              <p:spPr bwMode="auto">
                <a:xfrm>
                  <a:off x="3134" y="2953"/>
                  <a:ext cx="0" cy="1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899" y="3465"/>
                  <a:ext cx="129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i="1" dirty="0" smtClean="0">
                      <a:latin typeface="Times New Roman" charset="0"/>
                    </a:rPr>
                    <a:t>r </a:t>
                  </a:r>
                  <a:r>
                    <a:rPr lang="en-US" dirty="0">
                      <a:latin typeface="Times New Roman" charset="0"/>
                    </a:rPr>
                    <a:t>= [</a:t>
                  </a:r>
                  <a:r>
                    <a:rPr lang="en-US" i="1" dirty="0" err="1">
                      <a:latin typeface="Times New Roman" charset="0"/>
                    </a:rPr>
                    <a:t>ai</a:t>
                  </a:r>
                  <a:r>
                    <a:rPr lang="en-US" dirty="0">
                      <a:latin typeface="Times New Roman" charset="0"/>
                    </a:rPr>
                    <a:t>]</a:t>
                  </a:r>
                  <a:r>
                    <a:rPr lang="en-US" i="1" baseline="-25000" dirty="0">
                      <a:latin typeface="Times New Roman" charset="0"/>
                    </a:rPr>
                    <a:t>v</a:t>
                  </a:r>
                  <a:r>
                    <a:rPr lang="en-US" sz="800" i="1" baseline="-25000" dirty="0">
                      <a:latin typeface="Times New Roman" charset="0"/>
                    </a:rPr>
                    <a:t> </a:t>
                  </a:r>
                  <a:r>
                    <a:rPr lang="en-US" sz="2800" baseline="-25000" dirty="0">
                      <a:latin typeface="Times New Roman" charset="0"/>
                    </a:rPr>
                    <a:t>+1</a:t>
                  </a:r>
                  <a:endParaRPr lang="en-US" sz="2800" dirty="0">
                    <a:latin typeface="Symbol" charset="0"/>
                  </a:endParaRPr>
                </a:p>
              </p:txBody>
            </p:sp>
            <p:sp>
              <p:nvSpPr>
                <p:cNvPr id="117" name="Rectangle 76"/>
                <p:cNvSpPr>
                  <a:spLocks noChangeArrowheads="1"/>
                </p:cNvSpPr>
                <p:nvPr/>
              </p:nvSpPr>
              <p:spPr bwMode="auto">
                <a:xfrm>
                  <a:off x="3739" y="3537"/>
                  <a:ext cx="365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 New Roman" charset="0"/>
                    </a:rPr>
                    <a:t>n</a:t>
                  </a:r>
                  <a:r>
                    <a:rPr lang="mr-IN" baseline="30000" dirty="0" smtClean="0">
                      <a:latin typeface="Times New Roman" charset="0"/>
                      <a:sym typeface="Symbol" charset="0"/>
                    </a:rPr>
                    <a:t>–</a:t>
                  </a:r>
                  <a:r>
                    <a:rPr lang="en-US" i="1" baseline="30000" dirty="0" smtClean="0">
                      <a:latin typeface="Times New Roman" charset="0"/>
                      <a:sym typeface="Symbol" charset="0"/>
                    </a:rPr>
                    <a:t>v</a:t>
                  </a:r>
                  <a:endParaRPr lang="en-US" i="1" baseline="30000" dirty="0">
                    <a:latin typeface="Times New Roman" charset="0"/>
                    <a:sym typeface="Symbol" charset="0"/>
                  </a:endParaRPr>
                </a:p>
              </p:txBody>
            </p:sp>
          </p:grpSp>
          <p:sp>
            <p:nvSpPr>
              <p:cNvPr id="113" name="Line 151"/>
              <p:cNvSpPr>
                <a:spLocks noChangeShapeType="1"/>
              </p:cNvSpPr>
              <p:nvPr/>
            </p:nvSpPr>
            <p:spPr bwMode="auto">
              <a:xfrm>
                <a:off x="3124" y="3358"/>
                <a:ext cx="0" cy="1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02500" y="6557010"/>
            <a:ext cx="1905000" cy="457200"/>
          </a:xfrm>
        </p:spPr>
        <p:txBody>
          <a:bodyPr/>
          <a:lstStyle/>
          <a:p>
            <a:fld id="{BEF5A18F-60D8-964B-B8A7-9292062ACD67}" type="slidenum">
              <a:rPr lang="en-US"/>
              <a:pPr/>
              <a:t>53</a:t>
            </a:fld>
            <a:endParaRPr lang="en-US"/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-1623380" y="2474714"/>
            <a:ext cx="556736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Extract </a:t>
            </a:r>
            <a:r>
              <a:rPr lang="en-US" i="1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k</a:t>
            </a:r>
            <a:r>
              <a:rPr lang="en-US" i="1" dirty="0" smtClean="0">
                <a:latin typeface="Times New Roman" charset="0"/>
              </a:rPr>
              <a:t> 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altLang="en-US" dirty="0">
                <a:latin typeface="Times New Roman" charset="0"/>
              </a:rPr>
              <a:t>– </a:t>
            </a:r>
            <a:r>
              <a:rPr lang="en-US" i="1" dirty="0" smtClean="0">
                <a:solidFill>
                  <a:srgbClr val="CC0000"/>
                </a:solidFill>
                <a:latin typeface="Times New Roman" charset="0"/>
                <a:sym typeface="Symbol" charset="0"/>
              </a:rPr>
              <a:t>g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60" name="Rectangle 122"/>
          <p:cNvSpPr>
            <a:spLocks noChangeArrowheads="1"/>
          </p:cNvSpPr>
          <p:nvPr/>
        </p:nvSpPr>
        <p:spPr bwMode="auto">
          <a:xfrm>
            <a:off x="541338" y="3368675"/>
            <a:ext cx="58240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k</a:t>
            </a:r>
            <a:r>
              <a:rPr lang="en-US" sz="1200" i="1" dirty="0" smtClean="0">
                <a:latin typeface="Times New Roman" charset="0"/>
                <a:sym typeface="Symbol" charset="0"/>
              </a:rPr>
              <a:t> </a:t>
            </a:r>
            <a:r>
              <a:rPr lang="en-US" dirty="0">
                <a:latin typeface="Times New Roman" charset="0"/>
                <a:sym typeface="Symbol" charset="0"/>
              </a:rPr>
              <a:t>&gt;</a:t>
            </a:r>
            <a:r>
              <a:rPr lang="en-US" sz="1200" dirty="0">
                <a:latin typeface="Times New Roman" charset="0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sym typeface="Symbol" charset="0"/>
              </a:rPr>
              <a:t>n</a:t>
            </a:r>
            <a:r>
              <a:rPr lang="en-US" dirty="0">
                <a:latin typeface="Times New Roman" charset="0"/>
                <a:sym typeface="Symbol" charset="0"/>
              </a:rPr>
              <a:t>/2</a:t>
            </a:r>
            <a:r>
              <a:rPr lang="en-US" dirty="0">
                <a:sym typeface="Symbol" charset="0"/>
              </a:rPr>
              <a:t> is necessary [</a:t>
            </a:r>
            <a:r>
              <a:rPr lang="en-US" dirty="0" smtClean="0">
                <a:sym typeface="Symbol" charset="0"/>
              </a:rPr>
              <a:t>Dodis-Wichs09]</a:t>
            </a:r>
            <a:r>
              <a:rPr lang="en-US" dirty="0">
                <a:sym typeface="Symbol" charset="0"/>
              </a:rPr>
              <a:t/>
            </a:r>
            <a:br>
              <a:rPr lang="en-US" dirty="0">
                <a:sym typeface="Symbol" charset="0"/>
              </a:rPr>
            </a:br>
            <a:endParaRPr lang="en-US" dirty="0">
              <a:sym typeface="Symbol" charset="0"/>
            </a:endParaRPr>
          </a:p>
        </p:txBody>
      </p:sp>
      <p:grpSp>
        <p:nvGrpSpPr>
          <p:cNvPr id="61" name="Group 143"/>
          <p:cNvGrpSpPr>
            <a:grpSpLocks/>
          </p:cNvGrpSpPr>
          <p:nvPr/>
        </p:nvGrpSpPr>
        <p:grpSpPr bwMode="auto">
          <a:xfrm>
            <a:off x="1325563" y="4492625"/>
            <a:ext cx="6484937" cy="2212975"/>
            <a:chOff x="835" y="2830"/>
            <a:chExt cx="4085" cy="1394"/>
          </a:xfrm>
        </p:grpSpPr>
        <p:sp>
          <p:nvSpPr>
            <p:cNvPr id="62" name="Text Box 123"/>
            <p:cNvSpPr txBox="1">
              <a:spLocks noChangeArrowheads="1"/>
            </p:cNvSpPr>
            <p:nvPr/>
          </p:nvSpPr>
          <p:spPr bwMode="auto">
            <a:xfrm>
              <a:off x="835" y="2830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i="1">
                  <a:latin typeface="Times New Roman" charset="0"/>
                </a:rPr>
                <a:t>w</a:t>
              </a:r>
            </a:p>
          </p:txBody>
        </p:sp>
        <p:sp>
          <p:nvSpPr>
            <p:cNvPr id="63" name="Text Box 124"/>
            <p:cNvSpPr txBox="1">
              <a:spLocks noChangeArrowheads="1"/>
            </p:cNvSpPr>
            <p:nvPr/>
          </p:nvSpPr>
          <p:spPr bwMode="auto">
            <a:xfrm>
              <a:off x="3366" y="3024"/>
              <a:ext cx="2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latin typeface="Times New Roman" charset="0"/>
                </a:rPr>
                <a:t>r</a:t>
              </a:r>
              <a:endParaRPr lang="en-US" sz="2800" dirty="0">
                <a:latin typeface="Times New Roman" charset="0"/>
              </a:endParaRPr>
            </a:p>
          </p:txBody>
        </p:sp>
        <p:sp>
          <p:nvSpPr>
            <p:cNvPr id="64" name="Rectangle 125"/>
            <p:cNvSpPr>
              <a:spLocks noChangeArrowheads="1"/>
            </p:cNvSpPr>
            <p:nvPr/>
          </p:nvSpPr>
          <p:spPr bwMode="auto">
            <a:xfrm>
              <a:off x="2045" y="2926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3600"/>
                <a:t>Ext</a:t>
              </a:r>
            </a:p>
          </p:txBody>
        </p:sp>
        <p:sp>
          <p:nvSpPr>
            <p:cNvPr id="65" name="Line 126"/>
            <p:cNvSpPr>
              <a:spLocks noChangeShapeType="1"/>
            </p:cNvSpPr>
            <p:nvPr/>
          </p:nvSpPr>
          <p:spPr bwMode="auto">
            <a:xfrm>
              <a:off x="1136" y="3042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" name="Line 127"/>
            <p:cNvSpPr>
              <a:spLocks noChangeShapeType="1"/>
            </p:cNvSpPr>
            <p:nvPr/>
          </p:nvSpPr>
          <p:spPr bwMode="auto">
            <a:xfrm>
              <a:off x="2915" y="3206"/>
              <a:ext cx="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Text Box 128"/>
            <p:cNvSpPr txBox="1">
              <a:spLocks noChangeArrowheads="1"/>
            </p:cNvSpPr>
            <p:nvPr/>
          </p:nvSpPr>
          <p:spPr bwMode="auto">
            <a:xfrm>
              <a:off x="1320" y="3121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i="1">
                  <a:latin typeface="Times New Roman" charset="0"/>
                </a:rPr>
                <a:t>i</a:t>
              </a:r>
            </a:p>
          </p:txBody>
        </p:sp>
        <p:sp>
          <p:nvSpPr>
            <p:cNvPr id="68" name="Line 129"/>
            <p:cNvSpPr>
              <a:spLocks noChangeShapeType="1"/>
            </p:cNvSpPr>
            <p:nvPr/>
          </p:nvSpPr>
          <p:spPr bwMode="auto">
            <a:xfrm>
              <a:off x="1559" y="3300"/>
              <a:ext cx="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9" name="Rectangle 130"/>
            <p:cNvSpPr>
              <a:spLocks noChangeArrowheads="1"/>
            </p:cNvSpPr>
            <p:nvPr/>
          </p:nvSpPr>
          <p:spPr bwMode="auto">
            <a:xfrm>
              <a:off x="2067" y="3587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3600"/>
                <a:t>MAC</a:t>
              </a:r>
            </a:p>
          </p:txBody>
        </p:sp>
        <p:sp>
          <p:nvSpPr>
            <p:cNvPr id="93" name="Rectangle 131"/>
            <p:cNvSpPr>
              <a:spLocks noChangeArrowheads="1"/>
            </p:cNvSpPr>
            <p:nvPr/>
          </p:nvSpPr>
          <p:spPr bwMode="auto">
            <a:xfrm>
              <a:off x="3412" y="3614"/>
              <a:ext cx="25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 err="1">
                  <a:sym typeface="Symbol" charset="0"/>
                </a:rPr>
                <a:t>σ</a:t>
              </a:r>
              <a:endParaRPr lang="en-US" dirty="0">
                <a:sym typeface="Symbol" charset="0"/>
              </a:endParaRPr>
            </a:p>
          </p:txBody>
        </p:sp>
        <p:sp>
          <p:nvSpPr>
            <p:cNvPr id="104" name="Line 132"/>
            <p:cNvSpPr>
              <a:spLocks noChangeShapeType="1"/>
            </p:cNvSpPr>
            <p:nvPr/>
          </p:nvSpPr>
          <p:spPr bwMode="auto">
            <a:xfrm>
              <a:off x="2938" y="3831"/>
              <a:ext cx="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5" name="Rectangle 133"/>
            <p:cNvSpPr>
              <a:spLocks noChangeArrowheads="1"/>
            </p:cNvSpPr>
            <p:nvPr/>
          </p:nvSpPr>
          <p:spPr bwMode="auto">
            <a:xfrm>
              <a:off x="3859" y="3612"/>
              <a:ext cx="106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i="1" dirty="0" smtClean="0">
                  <a:latin typeface="Times New Roman" charset="0"/>
                </a:rPr>
                <a:t>p </a:t>
              </a:r>
              <a:r>
                <a:rPr lang="en-US" dirty="0">
                  <a:latin typeface="Times New Roman" charset="0"/>
                </a:rPr>
                <a:t>= (</a:t>
              </a:r>
              <a:r>
                <a:rPr lang="en-US" i="1" dirty="0" err="1">
                  <a:latin typeface="Times New Roman" charset="0"/>
                </a:rPr>
                <a:t>i</a:t>
              </a:r>
              <a:r>
                <a:rPr lang="en-US" dirty="0">
                  <a:latin typeface="Times New Roman" charset="0"/>
                </a:rPr>
                <a:t>,</a:t>
              </a:r>
              <a:r>
                <a:rPr lang="en-US" dirty="0"/>
                <a:t> </a:t>
              </a:r>
              <a:r>
                <a:rPr lang="en-US" i="1" dirty="0" err="1">
                  <a:sym typeface="Symbol" charset="0"/>
                </a:rPr>
                <a:t>σ</a:t>
              </a:r>
              <a:r>
                <a:rPr lang="en-US" dirty="0" smtClean="0">
                  <a:latin typeface="Times New Roman" charset="0"/>
                </a:rPr>
                <a:t>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20" name="Freeform 134"/>
            <p:cNvSpPr>
              <a:spLocks/>
            </p:cNvSpPr>
            <p:nvPr/>
          </p:nvSpPr>
          <p:spPr bwMode="auto">
            <a:xfrm>
              <a:off x="1736" y="3300"/>
              <a:ext cx="328" cy="515"/>
            </a:xfrm>
            <a:custGeom>
              <a:avLst/>
              <a:gdLst>
                <a:gd name="T0" fmla="*/ 0 w 328"/>
                <a:gd name="T1" fmla="*/ 0 h 515"/>
                <a:gd name="T2" fmla="*/ 0 w 328"/>
                <a:gd name="T3" fmla="*/ 515 h 515"/>
                <a:gd name="T4" fmla="*/ 328 w 328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15">
                  <a:moveTo>
                    <a:pt x="0" y="0"/>
                  </a:moveTo>
                  <a:lnTo>
                    <a:pt x="0" y="515"/>
                  </a:lnTo>
                  <a:lnTo>
                    <a:pt x="328" y="51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2" name="Freeform 138"/>
            <p:cNvSpPr>
              <a:spLocks/>
            </p:cNvSpPr>
            <p:nvPr/>
          </p:nvSpPr>
          <p:spPr bwMode="auto">
            <a:xfrm>
              <a:off x="1264" y="3042"/>
              <a:ext cx="800" cy="959"/>
            </a:xfrm>
            <a:custGeom>
              <a:avLst/>
              <a:gdLst>
                <a:gd name="T0" fmla="*/ 0 w 328"/>
                <a:gd name="T1" fmla="*/ 0 h 515"/>
                <a:gd name="T2" fmla="*/ 0 w 328"/>
                <a:gd name="T3" fmla="*/ 515 h 515"/>
                <a:gd name="T4" fmla="*/ 328 w 328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15">
                  <a:moveTo>
                    <a:pt x="0" y="0"/>
                  </a:moveTo>
                  <a:lnTo>
                    <a:pt x="0" y="515"/>
                  </a:lnTo>
                  <a:lnTo>
                    <a:pt x="328" y="51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3" name="Text Box 139"/>
            <p:cNvSpPr txBox="1">
              <a:spLocks noChangeArrowheads="1"/>
            </p:cNvSpPr>
            <p:nvPr/>
          </p:nvSpPr>
          <p:spPr bwMode="auto">
            <a:xfrm>
              <a:off x="1416" y="3036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key</a:t>
              </a:r>
            </a:p>
          </p:txBody>
        </p:sp>
        <p:sp>
          <p:nvSpPr>
            <p:cNvPr id="124" name="Text Box 140"/>
            <p:cNvSpPr txBox="1">
              <a:spLocks noChangeArrowheads="1"/>
            </p:cNvSpPr>
            <p:nvPr/>
          </p:nvSpPr>
          <p:spPr bwMode="auto">
            <a:xfrm>
              <a:off x="1212" y="3936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key</a:t>
              </a:r>
            </a:p>
          </p:txBody>
        </p:sp>
      </p:grpSp>
      <p:sp>
        <p:nvSpPr>
          <p:cNvPr id="125" name="Rectangle 3"/>
          <p:cNvSpPr>
            <a:spLocks noChangeArrowheads="1"/>
          </p:cNvSpPr>
          <p:nvPr/>
        </p:nvSpPr>
        <p:spPr bwMode="auto">
          <a:xfrm>
            <a:off x="3713163" y="38100"/>
            <a:ext cx="1290637" cy="538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Text Box 142"/>
          <p:cNvSpPr txBox="1">
            <a:spLocks noChangeArrowheads="1"/>
          </p:cNvSpPr>
          <p:nvPr/>
        </p:nvSpPr>
        <p:spPr bwMode="auto">
          <a:xfrm>
            <a:off x="7324725" y="-152400"/>
            <a:ext cx="9239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 i="1">
                <a:latin typeface="Arial" charset="0"/>
              </a:rPr>
              <a:t>?</a:t>
            </a:r>
          </a:p>
        </p:txBody>
      </p:sp>
      <p:sp>
        <p:nvSpPr>
          <p:cNvPr id="96" name="Text Box 119"/>
          <p:cNvSpPr txBox="1">
            <a:spLocks noChangeArrowheads="1"/>
          </p:cNvSpPr>
          <p:nvPr/>
        </p:nvSpPr>
        <p:spPr bwMode="auto">
          <a:xfrm>
            <a:off x="1046161" y="2543235"/>
            <a:ext cx="3506788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800" dirty="0">
                <a:latin typeface="Times New Roman" charset="0"/>
              </a:rPr>
              <a:t>– </a:t>
            </a:r>
            <a:r>
              <a:rPr lang="en-US" sz="2800" dirty="0" smtClean="0">
                <a:latin typeface="Times New Roman" charset="0"/>
                <a:sym typeface="Symbol" charset="0"/>
              </a:rPr>
              <a:t>2</a:t>
            </a:r>
            <a:r>
              <a:rPr lang="en-US" sz="1000" dirty="0" smtClean="0">
                <a:latin typeface="Times New Roman" charset="0"/>
                <a:sym typeface="Symbol" charset="0"/>
              </a:rPr>
              <a:t> </a:t>
            </a:r>
            <a:r>
              <a:rPr lang="en-US" sz="2800" dirty="0" err="1">
                <a:latin typeface="Times New Roman" charset="0"/>
                <a:sym typeface="Symbol" charset="0"/>
              </a:rPr>
              <a:t>log</a:t>
            </a:r>
            <a:r>
              <a:rPr lang="en-US" sz="2800" dirty="0" err="1">
                <a:solidFill>
                  <a:schemeClr val="bg1"/>
                </a:solidFill>
                <a:latin typeface="Times New Roman" charset="0"/>
                <a:sym typeface="Symbol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97" name="Text Box 122"/>
          <p:cNvSpPr txBox="1">
            <a:spLocks noChangeArrowheads="1"/>
          </p:cNvSpPr>
          <p:nvPr/>
        </p:nvSpPr>
        <p:spPr bwMode="auto">
          <a:xfrm>
            <a:off x="3011962" y="2574786"/>
            <a:ext cx="8080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400" u="sng" dirty="0">
                <a:latin typeface="Times New Roman" charset="0"/>
              </a:rPr>
              <a:t>1</a:t>
            </a:r>
            <a:br>
              <a:rPr lang="en-US" sz="2400" u="sng" dirty="0">
                <a:latin typeface="Times New Roman" charset="0"/>
              </a:rPr>
            </a:br>
            <a:r>
              <a:rPr lang="en-US" sz="2400" dirty="0" smtClean="0"/>
              <a:t>𝜀</a:t>
            </a:r>
            <a:r>
              <a:rPr lang="en-US" sz="2400" dirty="0" smtClean="0">
                <a:latin typeface="Times New Roman" charset="0"/>
                <a:sym typeface="Symbol" charset="0"/>
              </a:rPr>
              <a:t> </a:t>
            </a:r>
            <a:endParaRPr lang="en-US" sz="2400" dirty="0">
              <a:latin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125" grpId="0" animBg="1"/>
      <p:bldP spid="126" grpId="0"/>
      <p:bldP spid="96" grpId="0"/>
      <p:bldP spid="9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Passive adversaries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Fuzzy extractors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a lot of entropy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Message authentication codes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little entropy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8069749" y="1300163"/>
            <a:ext cx="923651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altLang="en-US" dirty="0" smtClean="0">
                <a:latin typeface="Times New Roman" charset="0"/>
              </a:rPr>
              <a:t>≈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altLang="en-US" dirty="0">
              <a:latin typeface="Times New Roman" charset="0"/>
              <a:sym typeface="Symbol" charset="2"/>
            </a:endParaRPr>
          </a:p>
          <a:p>
            <a:pPr>
              <a:spcBef>
                <a:spcPct val="0"/>
              </a:spcBef>
              <a:defRPr/>
            </a:pP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46BAA0C-5EAD-7C40-BE67-45BA20CA2396}" type="slidenum">
              <a:rPr lang="en-US" altLang="en-US" sz="800"/>
              <a:pPr/>
              <a:t>55</a:t>
            </a:fld>
            <a:endParaRPr lang="en-US" altLang="en-US" sz="800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63500"/>
            <a:ext cx="9023350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recall: </a:t>
            </a:r>
            <a:r>
              <a:rPr lang="en-US" dirty="0">
                <a:solidFill>
                  <a:schemeClr val="tx1"/>
                </a:solidFill>
              </a:rPr>
              <a:t>secure </a:t>
            </a:r>
            <a:r>
              <a:rPr lang="en-US" dirty="0" smtClean="0">
                <a:solidFill>
                  <a:schemeClr val="tx1"/>
                </a:solidFill>
              </a:rPr>
              <a:t>sketch</a:t>
            </a:r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5268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2344738" y="3351086"/>
            <a:ext cx="467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4887802" y="2815940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01916" y="1978819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889961" y="1926432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>
                <a:latin typeface="Times New Roman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782902" y="1883569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Sketch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935177" y="2315369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3202127" y="2280444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255210" y="4152615"/>
            <a:ext cx="367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8548965" y="389226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445389" y="3812890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>
                <a:ea typeface="ＭＳ Ｐゴシック" charset="0"/>
              </a:rPr>
              <a:t>Rec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108853" y="364144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5672276" y="3995452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5662751" y="4466940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7855089" y="4211352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FE4C5-8412-B74D-87FF-1A5288E6ACFE}" type="slidenum">
              <a:rPr lang="en-US"/>
              <a:pPr/>
              <a:t>56</a:t>
            </a:fld>
            <a:endParaRPr lang="en-US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robust fuzzy extractors</a:t>
            </a:r>
          </a:p>
        </p:txBody>
      </p:sp>
      <p:sp>
        <p:nvSpPr>
          <p:cNvPr id="860217" name="Text Box 57"/>
          <p:cNvSpPr txBox="1">
            <a:spLocks noChangeArrowheads="1"/>
          </p:cNvSpPr>
          <p:nvPr/>
        </p:nvSpPr>
        <p:spPr bwMode="auto">
          <a:xfrm>
            <a:off x="654189" y="647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227" name="Rectangle 67"/>
          <p:cNvSpPr>
            <a:spLocks noChangeArrowheads="1"/>
          </p:cNvSpPr>
          <p:nvPr/>
        </p:nvSpPr>
        <p:spPr bwMode="auto">
          <a:xfrm>
            <a:off x="5574244" y="2317750"/>
            <a:ext cx="20896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i="1" dirty="0" smtClean="0">
                <a:latin typeface="Times New Roman" charset="0"/>
              </a:rPr>
              <a:t>p </a:t>
            </a:r>
            <a:r>
              <a:rPr lang="en-US" dirty="0">
                <a:latin typeface="Times New Roman" charset="0"/>
              </a:rPr>
              <a:t>= (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 smtClean="0">
                <a:solidFill>
                  <a:srgbClr val="0000FF"/>
                </a:solidFill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, </a:t>
            </a:r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860271" name="Group 111"/>
          <p:cNvGrpSpPr>
            <a:grpSpLocks/>
          </p:cNvGrpSpPr>
          <p:nvPr/>
        </p:nvGrpSpPr>
        <p:grpSpPr bwMode="auto">
          <a:xfrm>
            <a:off x="1095375" y="762000"/>
            <a:ext cx="4846638" cy="2114550"/>
            <a:chOff x="690" y="480"/>
            <a:chExt cx="3053" cy="1332"/>
          </a:xfrm>
        </p:grpSpPr>
        <p:grpSp>
          <p:nvGrpSpPr>
            <p:cNvPr id="860270" name="Group 110"/>
            <p:cNvGrpSpPr>
              <a:grpSpLocks/>
            </p:cNvGrpSpPr>
            <p:nvPr/>
          </p:nvGrpSpPr>
          <p:grpSpPr bwMode="auto">
            <a:xfrm>
              <a:off x="690" y="480"/>
              <a:ext cx="3053" cy="1126"/>
              <a:chOff x="690" y="480"/>
              <a:chExt cx="3053" cy="1126"/>
            </a:xfrm>
          </p:grpSpPr>
          <p:sp>
            <p:nvSpPr>
              <p:cNvPr id="860218" name="Text Box 58"/>
              <p:cNvSpPr txBox="1">
                <a:spLocks noChangeArrowheads="1"/>
              </p:cNvSpPr>
              <p:nvPr/>
            </p:nvSpPr>
            <p:spPr bwMode="auto">
              <a:xfrm>
                <a:off x="3473" y="548"/>
                <a:ext cx="217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i="1" dirty="0" smtClean="0">
                    <a:latin typeface="Times New Roman" charset="0"/>
                  </a:rPr>
                  <a:t>r</a:t>
                </a: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860219" name="Rectangle 59"/>
              <p:cNvSpPr>
                <a:spLocks noChangeArrowheads="1"/>
              </p:cNvSpPr>
              <p:nvPr/>
            </p:nvSpPr>
            <p:spPr bwMode="auto">
              <a:xfrm>
                <a:off x="2152" y="480"/>
                <a:ext cx="864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3600"/>
                  <a:t>Ext</a:t>
                </a:r>
              </a:p>
            </p:txBody>
          </p:sp>
          <p:sp>
            <p:nvSpPr>
              <p:cNvPr id="860220" name="Line 60"/>
              <p:cNvSpPr>
                <a:spLocks noChangeShapeType="1"/>
              </p:cNvSpPr>
              <p:nvPr/>
            </p:nvSpPr>
            <p:spPr bwMode="auto">
              <a:xfrm>
                <a:off x="690" y="596"/>
                <a:ext cx="14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1" name="Line 61"/>
              <p:cNvSpPr>
                <a:spLocks noChangeShapeType="1"/>
              </p:cNvSpPr>
              <p:nvPr/>
            </p:nvSpPr>
            <p:spPr bwMode="auto">
              <a:xfrm>
                <a:off x="3022" y="760"/>
                <a:ext cx="4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2" name="Text Box 62"/>
              <p:cNvSpPr txBox="1">
                <a:spLocks noChangeArrowheads="1"/>
              </p:cNvSpPr>
              <p:nvPr/>
            </p:nvSpPr>
            <p:spPr bwMode="auto">
              <a:xfrm>
                <a:off x="1427" y="675"/>
                <a:ext cx="18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i="1">
                    <a:latin typeface="Times New Roman" charset="0"/>
                  </a:rPr>
                  <a:t>i</a:t>
                </a:r>
              </a:p>
            </p:txBody>
          </p:sp>
          <p:sp>
            <p:nvSpPr>
              <p:cNvPr id="860223" name="Line 63"/>
              <p:cNvSpPr>
                <a:spLocks noChangeShapeType="1"/>
              </p:cNvSpPr>
              <p:nvPr/>
            </p:nvSpPr>
            <p:spPr bwMode="auto">
              <a:xfrm>
                <a:off x="1666" y="854"/>
                <a:ext cx="4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4" name="Rectangle 64"/>
              <p:cNvSpPr>
                <a:spLocks noChangeArrowheads="1"/>
              </p:cNvSpPr>
              <p:nvPr/>
            </p:nvSpPr>
            <p:spPr bwMode="auto">
              <a:xfrm>
                <a:off x="2174" y="1115"/>
                <a:ext cx="864" cy="4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/>
                  <a:t>MAC</a:t>
                </a:r>
              </a:p>
            </p:txBody>
          </p:sp>
          <p:sp>
            <p:nvSpPr>
              <p:cNvPr id="860225" name="Rectangle 65"/>
              <p:cNvSpPr>
                <a:spLocks noChangeArrowheads="1"/>
              </p:cNvSpPr>
              <p:nvPr/>
            </p:nvSpPr>
            <p:spPr bwMode="auto">
              <a:xfrm>
                <a:off x="3489" y="1072"/>
                <a:ext cx="25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tabLst>
                    <a:tab pos="233363" algn="l"/>
                  </a:tabLst>
                </a:pPr>
                <a:r>
                  <a:rPr lang="en-US" i="1" dirty="0" err="1">
                    <a:sym typeface="Symbol" charset="0"/>
                  </a:rPr>
                  <a:t>σ</a:t>
                </a:r>
                <a:endParaRPr lang="en-US" dirty="0">
                  <a:latin typeface="Times New Roman" charset="0"/>
                  <a:sym typeface="Symbol" charset="0"/>
                </a:endParaRPr>
              </a:p>
            </p:txBody>
          </p:sp>
          <p:sp>
            <p:nvSpPr>
              <p:cNvPr id="860226" name="Line 66"/>
              <p:cNvSpPr>
                <a:spLocks noChangeShapeType="1"/>
              </p:cNvSpPr>
              <p:nvPr/>
            </p:nvSpPr>
            <p:spPr bwMode="auto">
              <a:xfrm>
                <a:off x="3046" y="1290"/>
                <a:ext cx="4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8" name="Freeform 68"/>
              <p:cNvSpPr>
                <a:spLocks/>
              </p:cNvSpPr>
              <p:nvPr/>
            </p:nvSpPr>
            <p:spPr bwMode="auto">
              <a:xfrm>
                <a:off x="1843" y="854"/>
                <a:ext cx="328" cy="306"/>
              </a:xfrm>
              <a:custGeom>
                <a:avLst/>
                <a:gdLst>
                  <a:gd name="T0" fmla="*/ 0 w 328"/>
                  <a:gd name="T1" fmla="*/ 0 h 515"/>
                  <a:gd name="T2" fmla="*/ 0 w 328"/>
                  <a:gd name="T3" fmla="*/ 515 h 515"/>
                  <a:gd name="T4" fmla="*/ 328 w 328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" h="515">
                    <a:moveTo>
                      <a:pt x="0" y="0"/>
                    </a:moveTo>
                    <a:lnTo>
                      <a:pt x="0" y="515"/>
                    </a:lnTo>
                    <a:lnTo>
                      <a:pt x="328" y="515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9" name="Freeform 69"/>
              <p:cNvSpPr>
                <a:spLocks/>
              </p:cNvSpPr>
              <p:nvPr/>
            </p:nvSpPr>
            <p:spPr bwMode="auto">
              <a:xfrm>
                <a:off x="817" y="596"/>
                <a:ext cx="1354" cy="970"/>
              </a:xfrm>
              <a:custGeom>
                <a:avLst/>
                <a:gdLst>
                  <a:gd name="T0" fmla="*/ 0 w 328"/>
                  <a:gd name="T1" fmla="*/ 0 h 515"/>
                  <a:gd name="T2" fmla="*/ 0 w 328"/>
                  <a:gd name="T3" fmla="*/ 515 h 515"/>
                  <a:gd name="T4" fmla="*/ 328 w 328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" h="515">
                    <a:moveTo>
                      <a:pt x="0" y="0"/>
                    </a:moveTo>
                    <a:lnTo>
                      <a:pt x="0" y="515"/>
                    </a:lnTo>
                    <a:lnTo>
                      <a:pt x="328" y="515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30" name="Text Box 70"/>
              <p:cNvSpPr txBox="1">
                <a:spLocks noChangeArrowheads="1"/>
              </p:cNvSpPr>
              <p:nvPr/>
            </p:nvSpPr>
            <p:spPr bwMode="auto">
              <a:xfrm>
                <a:off x="1523" y="590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/>
                  <a:t>key</a:t>
                </a:r>
              </a:p>
            </p:txBody>
          </p:sp>
        </p:grpSp>
        <p:sp>
          <p:nvSpPr>
            <p:cNvPr id="860231" name="Text Box 71"/>
            <p:cNvSpPr txBox="1">
              <a:spLocks noChangeArrowheads="1"/>
            </p:cNvSpPr>
            <p:nvPr/>
          </p:nvSpPr>
          <p:spPr bwMode="auto">
            <a:xfrm>
              <a:off x="1566" y="1524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key</a:t>
              </a:r>
            </a:p>
          </p:txBody>
        </p:sp>
      </p:grpSp>
      <p:grpSp>
        <p:nvGrpSpPr>
          <p:cNvPr id="860272" name="Group 112"/>
          <p:cNvGrpSpPr>
            <a:grpSpLocks/>
          </p:cNvGrpSpPr>
          <p:nvPr/>
        </p:nvGrpSpPr>
        <p:grpSpPr bwMode="auto">
          <a:xfrm>
            <a:off x="1566863" y="955675"/>
            <a:ext cx="1874837" cy="1382713"/>
            <a:chOff x="987" y="602"/>
            <a:chExt cx="1181" cy="871"/>
          </a:xfrm>
        </p:grpSpPr>
        <p:sp>
          <p:nvSpPr>
            <p:cNvPr id="860232" name="Freeform 72"/>
            <p:cNvSpPr>
              <a:spLocks/>
            </p:cNvSpPr>
            <p:nvPr/>
          </p:nvSpPr>
          <p:spPr bwMode="auto">
            <a:xfrm>
              <a:off x="987" y="602"/>
              <a:ext cx="314" cy="737"/>
            </a:xfrm>
            <a:custGeom>
              <a:avLst/>
              <a:gdLst>
                <a:gd name="T0" fmla="*/ 0 w 328"/>
                <a:gd name="T1" fmla="*/ 0 h 515"/>
                <a:gd name="T2" fmla="*/ 0 w 328"/>
                <a:gd name="T3" fmla="*/ 515 h 515"/>
                <a:gd name="T4" fmla="*/ 328 w 328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15">
                  <a:moveTo>
                    <a:pt x="0" y="0"/>
                  </a:moveTo>
                  <a:lnTo>
                    <a:pt x="0" y="515"/>
                  </a:lnTo>
                  <a:lnTo>
                    <a:pt x="328" y="515"/>
                  </a:ln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33" name="Rectangle 73"/>
            <p:cNvSpPr>
              <a:spLocks noChangeArrowheads="1"/>
            </p:cNvSpPr>
            <p:nvPr/>
          </p:nvSpPr>
          <p:spPr bwMode="auto">
            <a:xfrm>
              <a:off x="1310" y="1211"/>
              <a:ext cx="514" cy="26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 dirty="0" smtClean="0">
                  <a:solidFill>
                    <a:srgbClr val="0000FF"/>
                  </a:solidFill>
                  <a:latin typeface="+mn-lt"/>
                </a:rPr>
                <a:t>Sketch</a:t>
              </a:r>
              <a:endParaRPr lang="en-US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860234" name="Line 74"/>
            <p:cNvSpPr>
              <a:spLocks noChangeShapeType="1"/>
            </p:cNvSpPr>
            <p:nvPr/>
          </p:nvSpPr>
          <p:spPr bwMode="auto">
            <a:xfrm>
              <a:off x="1830" y="1371"/>
              <a:ext cx="33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35" name="Text Box 75"/>
            <p:cNvSpPr txBox="1">
              <a:spLocks noChangeArrowheads="1"/>
            </p:cNvSpPr>
            <p:nvPr/>
          </p:nvSpPr>
          <p:spPr bwMode="auto">
            <a:xfrm>
              <a:off x="1875" y="1104"/>
              <a:ext cx="2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solidFill>
                    <a:srgbClr val="0000FF"/>
                  </a:solidFill>
                  <a:latin typeface="Times New Roman" charset="0"/>
                </a:rPr>
                <a:t>c</a:t>
              </a:r>
              <a:endParaRPr lang="en-US" sz="2800" dirty="0">
                <a:solidFill>
                  <a:srgbClr val="0000FF"/>
                </a:solidFill>
                <a:latin typeface="Times New Roman" charset="0"/>
              </a:endParaRPr>
            </a:p>
          </p:txBody>
        </p:sp>
      </p:grpSp>
      <p:grpSp>
        <p:nvGrpSpPr>
          <p:cNvPr id="860242" name="Group 82"/>
          <p:cNvGrpSpPr>
            <a:grpSpLocks/>
          </p:cNvGrpSpPr>
          <p:nvPr/>
        </p:nvGrpSpPr>
        <p:grpSpPr bwMode="auto">
          <a:xfrm>
            <a:off x="474663" y="2924175"/>
            <a:ext cx="7789862" cy="1066800"/>
            <a:chOff x="593" y="2280"/>
            <a:chExt cx="4907" cy="672"/>
          </a:xfrm>
        </p:grpSpPr>
        <p:sp>
          <p:nvSpPr>
            <p:cNvPr id="860236" name="Text Box 76"/>
            <p:cNvSpPr txBox="1">
              <a:spLocks noChangeArrowheads="1"/>
            </p:cNvSpPr>
            <p:nvPr/>
          </p:nvSpPr>
          <p:spPr bwMode="auto">
            <a:xfrm>
              <a:off x="593" y="2280"/>
              <a:ext cx="4907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dirty="0"/>
                <a:t>How to MAC long messages? </a:t>
              </a:r>
              <a:r>
                <a:rPr lang="en-US" i="1" dirty="0" err="1">
                  <a:sym typeface="Symbol" charset="0"/>
                </a:rPr>
                <a:t>σ</a:t>
              </a:r>
              <a:r>
                <a:rPr lang="en-US" dirty="0" smtClean="0">
                  <a:sym typeface="Symbol" charset="0"/>
                </a:rPr>
                <a:t> </a:t>
              </a:r>
              <a:r>
                <a:rPr lang="en-US" dirty="0">
                  <a:latin typeface="Times New Roman" charset="0"/>
                </a:rPr>
                <a:t>= [</a:t>
              </a:r>
              <a:r>
                <a:rPr lang="en-US" i="1" dirty="0" smtClean="0">
                  <a:solidFill>
                    <a:srgbClr val="0000FF"/>
                  </a:solidFill>
                  <a:latin typeface="Times New Roman" charset="0"/>
                </a:rPr>
                <a:t>a</a:t>
              </a:r>
              <a:r>
                <a:rPr lang="en-US" baseline="30000" dirty="0" smtClean="0">
                  <a:solidFill>
                    <a:srgbClr val="0000FF"/>
                  </a:solidFill>
                  <a:latin typeface="Times New Roman" charset="0"/>
                </a:rPr>
                <a:t>2</a:t>
              </a:r>
              <a:r>
                <a:rPr lang="en-US" i="1" dirty="0" smtClean="0">
                  <a:solidFill>
                    <a:srgbClr val="0000FF"/>
                  </a:solidFill>
                  <a:latin typeface="Times New Roman" charset="0"/>
                </a:rPr>
                <a:t>c</a:t>
              </a:r>
              <a:r>
                <a:rPr lang="en-US" dirty="0" smtClean="0">
                  <a:latin typeface="Times New Roman" charset="0"/>
                </a:rPr>
                <a:t> </a:t>
              </a:r>
              <a:r>
                <a:rPr lang="en-US" dirty="0">
                  <a:latin typeface="Times New Roman" charset="0"/>
                </a:rPr>
                <a:t>+ </a:t>
              </a:r>
              <a:r>
                <a:rPr lang="en-US" i="1" dirty="0" err="1">
                  <a:latin typeface="Times New Roman" charset="0"/>
                </a:rPr>
                <a:t>ai</a:t>
              </a:r>
              <a:r>
                <a:rPr lang="en-US" dirty="0">
                  <a:latin typeface="Times New Roman" charset="0"/>
                </a:rPr>
                <a:t>]</a:t>
              </a:r>
              <a:r>
                <a:rPr lang="en-US" baseline="-25000" dirty="0">
                  <a:latin typeface="Times New Roman" charset="0"/>
                </a:rPr>
                <a:t>1</a:t>
              </a:r>
              <a:r>
                <a:rPr lang="en-US" dirty="0">
                  <a:latin typeface="Times New Roman" charset="0"/>
                </a:rPr>
                <a:t> + </a:t>
              </a:r>
              <a:r>
                <a:rPr lang="en-US" i="1" dirty="0">
                  <a:latin typeface="Times New Roman" charset="0"/>
                </a:rPr>
                <a:t>b</a:t>
              </a:r>
              <a:r>
                <a:rPr lang="en-US" dirty="0"/>
                <a:t> (recall </a:t>
              </a:r>
              <a:r>
                <a:rPr lang="en-US" i="1" dirty="0">
                  <a:latin typeface="Times New Roman" charset="0"/>
                </a:rPr>
                <a:t>w </a:t>
              </a:r>
              <a:r>
                <a:rPr lang="en-US" dirty="0">
                  <a:latin typeface="Times New Roman" charset="0"/>
                </a:rPr>
                <a:t>= </a:t>
              </a:r>
              <a:r>
                <a:rPr lang="en-US" i="1" dirty="0" err="1">
                  <a:latin typeface="Times New Roman" charset="0"/>
                </a:rPr>
                <a:t>a|b</a:t>
              </a:r>
              <a:r>
                <a:rPr lang="en-US" dirty="0"/>
                <a:t>)</a:t>
              </a:r>
            </a:p>
          </p:txBody>
        </p:sp>
        <p:sp>
          <p:nvSpPr>
            <p:cNvPr id="860238" name="Rectangle 78"/>
            <p:cNvSpPr>
              <a:spLocks noChangeArrowheads="1"/>
            </p:cNvSpPr>
            <p:nvPr/>
          </p:nvSpPr>
          <p:spPr bwMode="auto">
            <a:xfrm>
              <a:off x="4894" y="2340"/>
              <a:ext cx="191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i="1" baseline="30000">
                  <a:latin typeface="Times New Roman" charset="0"/>
                  <a:sym typeface="Symbol" charset="0"/>
                </a:rPr>
                <a:t>v</a:t>
              </a:r>
            </a:p>
          </p:txBody>
        </p:sp>
      </p:grpSp>
      <p:sp>
        <p:nvSpPr>
          <p:cNvPr id="860239" name="Rectangle 79"/>
          <p:cNvSpPr>
            <a:spLocks noChangeArrowheads="1"/>
          </p:cNvSpPr>
          <p:nvPr/>
        </p:nvSpPr>
        <p:spPr bwMode="auto">
          <a:xfrm>
            <a:off x="5734683" y="1744663"/>
            <a:ext cx="24625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233363" algn="l"/>
              </a:tabLst>
            </a:pPr>
            <a:r>
              <a:rPr lang="en-US" dirty="0" smtClean="0">
                <a:latin typeface="Times New Roman" charset="0"/>
              </a:rPr>
              <a:t>= </a:t>
            </a:r>
            <a:r>
              <a:rPr lang="en-US" dirty="0" smtClean="0"/>
              <a:t>MAC</a:t>
            </a:r>
            <a:r>
              <a:rPr lang="en-US" i="1" baseline="-19000" dirty="0" smtClean="0">
                <a:latin typeface="Times New Roman" charset="0"/>
              </a:rPr>
              <a:t>w</a:t>
            </a:r>
            <a:r>
              <a:rPr lang="en-US" baseline="-41000" dirty="0" smtClean="0">
                <a:latin typeface="Times New Roman" charset="0"/>
              </a:rPr>
              <a:t>0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 smtClean="0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 smtClean="0">
                <a:solidFill>
                  <a:srgbClr val="0000FF"/>
                </a:solidFill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)</a:t>
            </a:r>
            <a:r>
              <a:rPr lang="en-US" dirty="0" smtClean="0">
                <a:latin typeface="Times New Roman" charset="0"/>
                <a:sym typeface="Symbol" charset="0"/>
              </a:rPr>
              <a:t> 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860244" name="Text Box 84"/>
          <p:cNvSpPr txBox="1">
            <a:spLocks noChangeArrowheads="1"/>
          </p:cNvSpPr>
          <p:nvPr/>
        </p:nvSpPr>
        <p:spPr bwMode="auto">
          <a:xfrm>
            <a:off x="6403975" y="4686300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latin typeface="Times New Roman" charset="0"/>
              </a:rPr>
              <a:t>r</a:t>
            </a:r>
            <a:endParaRPr lang="en-US" dirty="0">
              <a:latin typeface="Times New Roman" charset="0"/>
            </a:endParaRPr>
          </a:p>
        </p:txBody>
      </p:sp>
      <p:sp>
        <p:nvSpPr>
          <p:cNvPr id="860245" name="Rectangle 85"/>
          <p:cNvSpPr>
            <a:spLocks noChangeArrowheads="1"/>
          </p:cNvSpPr>
          <p:nvPr/>
        </p:nvSpPr>
        <p:spPr bwMode="auto">
          <a:xfrm>
            <a:off x="4306888" y="4578350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/>
              <a:t>Ext</a:t>
            </a:r>
          </a:p>
        </p:txBody>
      </p:sp>
      <p:sp>
        <p:nvSpPr>
          <p:cNvPr id="860247" name="Line 87"/>
          <p:cNvSpPr>
            <a:spLocks noChangeShapeType="1"/>
          </p:cNvSpPr>
          <p:nvPr/>
        </p:nvSpPr>
        <p:spPr bwMode="auto">
          <a:xfrm>
            <a:off x="5688013" y="5022850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48" name="Text Box 88"/>
          <p:cNvSpPr txBox="1">
            <a:spLocks noChangeArrowheads="1"/>
          </p:cNvSpPr>
          <p:nvPr/>
        </p:nvSpPr>
        <p:spPr bwMode="auto">
          <a:xfrm>
            <a:off x="3155950" y="4887913"/>
            <a:ext cx="296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>
                <a:latin typeface="Times New Roman" charset="0"/>
              </a:rPr>
              <a:t>i</a:t>
            </a:r>
          </a:p>
        </p:txBody>
      </p:sp>
      <p:sp>
        <p:nvSpPr>
          <p:cNvPr id="860250" name="Rectangle 90"/>
          <p:cNvSpPr>
            <a:spLocks noChangeArrowheads="1"/>
          </p:cNvSpPr>
          <p:nvPr/>
        </p:nvSpPr>
        <p:spPr bwMode="auto">
          <a:xfrm>
            <a:off x="4341813" y="5580063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 dirty="0" err="1" smtClean="0"/>
              <a:t>Ver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latin typeface="Times New Roman" charset="0"/>
                <a:sym typeface="Symbol" charset="0"/>
              </a:rPr>
              <a:t>)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860251" name="Rectangle 91"/>
          <p:cNvSpPr>
            <a:spLocks noChangeArrowheads="1"/>
          </p:cNvSpPr>
          <p:nvPr/>
        </p:nvSpPr>
        <p:spPr bwMode="auto">
          <a:xfrm>
            <a:off x="6423025" y="5594350"/>
            <a:ext cx="11192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dirty="0">
                <a:latin typeface="Times New Roman" charset="0"/>
                <a:sym typeface="Symbol" charset="0"/>
              </a:rPr>
              <a:t>ok/⊥</a:t>
            </a:r>
          </a:p>
        </p:txBody>
      </p:sp>
      <p:sp>
        <p:nvSpPr>
          <p:cNvPr id="860252" name="Line 92"/>
          <p:cNvSpPr>
            <a:spLocks noChangeShapeType="1"/>
          </p:cNvSpPr>
          <p:nvPr/>
        </p:nvSpPr>
        <p:spPr bwMode="auto">
          <a:xfrm>
            <a:off x="5707063" y="5916613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860283" name="Group 123"/>
          <p:cNvGrpSpPr>
            <a:grpSpLocks/>
          </p:cNvGrpSpPr>
          <p:nvPr/>
        </p:nvGrpSpPr>
        <p:grpSpPr bwMode="auto">
          <a:xfrm>
            <a:off x="1985963" y="4752975"/>
            <a:ext cx="2389187" cy="457200"/>
            <a:chOff x="1251" y="2994"/>
            <a:chExt cx="1505" cy="288"/>
          </a:xfrm>
        </p:grpSpPr>
        <p:sp>
          <p:nvSpPr>
            <p:cNvPr id="860246" name="Line 86"/>
            <p:cNvSpPr>
              <a:spLocks noChangeShapeType="1"/>
            </p:cNvSpPr>
            <p:nvPr/>
          </p:nvSpPr>
          <p:spPr bwMode="auto">
            <a:xfrm>
              <a:off x="1251" y="3000"/>
              <a:ext cx="14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49" name="Line 89"/>
            <p:cNvSpPr>
              <a:spLocks noChangeShapeType="1"/>
            </p:cNvSpPr>
            <p:nvPr/>
          </p:nvSpPr>
          <p:spPr bwMode="auto">
            <a:xfrm>
              <a:off x="2227" y="3258"/>
              <a:ext cx="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55" name="Text Box 95"/>
            <p:cNvSpPr txBox="1">
              <a:spLocks noChangeArrowheads="1"/>
            </p:cNvSpPr>
            <p:nvPr/>
          </p:nvSpPr>
          <p:spPr bwMode="auto">
            <a:xfrm>
              <a:off x="2084" y="2994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key</a:t>
              </a:r>
            </a:p>
          </p:txBody>
        </p:sp>
      </p:grpSp>
      <p:sp>
        <p:nvSpPr>
          <p:cNvPr id="860256" name="Text Box 96"/>
          <p:cNvSpPr txBox="1">
            <a:spLocks noChangeArrowheads="1"/>
          </p:cNvSpPr>
          <p:nvPr/>
        </p:nvSpPr>
        <p:spPr bwMode="auto">
          <a:xfrm>
            <a:off x="2251075" y="420909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259" name="Rectangle 99"/>
          <p:cNvSpPr>
            <a:spLocks noChangeArrowheads="1"/>
          </p:cNvSpPr>
          <p:nvPr/>
        </p:nvSpPr>
        <p:spPr bwMode="auto">
          <a:xfrm>
            <a:off x="1116013" y="4575175"/>
            <a:ext cx="81597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/>
              <a:t>Rec</a:t>
            </a:r>
          </a:p>
        </p:txBody>
      </p:sp>
      <p:grpSp>
        <p:nvGrpSpPr>
          <p:cNvPr id="860284" name="Group 124"/>
          <p:cNvGrpSpPr>
            <a:grpSpLocks/>
          </p:cNvGrpSpPr>
          <p:nvPr/>
        </p:nvGrpSpPr>
        <p:grpSpPr bwMode="auto">
          <a:xfrm>
            <a:off x="3000375" y="4762500"/>
            <a:ext cx="1355725" cy="1568450"/>
            <a:chOff x="1890" y="3000"/>
            <a:chExt cx="854" cy="988"/>
          </a:xfrm>
        </p:grpSpPr>
        <p:sp>
          <p:nvSpPr>
            <p:cNvPr id="860253" name="Freeform 93"/>
            <p:cNvSpPr>
              <a:spLocks/>
            </p:cNvSpPr>
            <p:nvPr/>
          </p:nvSpPr>
          <p:spPr bwMode="auto">
            <a:xfrm>
              <a:off x="2404" y="3258"/>
              <a:ext cx="328" cy="316"/>
            </a:xfrm>
            <a:custGeom>
              <a:avLst/>
              <a:gdLst>
                <a:gd name="T0" fmla="*/ 0 w 328"/>
                <a:gd name="T1" fmla="*/ 0 h 515"/>
                <a:gd name="T2" fmla="*/ 0 w 328"/>
                <a:gd name="T3" fmla="*/ 515 h 515"/>
                <a:gd name="T4" fmla="*/ 328 w 328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15">
                  <a:moveTo>
                    <a:pt x="0" y="0"/>
                  </a:moveTo>
                  <a:lnTo>
                    <a:pt x="0" y="515"/>
                  </a:lnTo>
                  <a:lnTo>
                    <a:pt x="328" y="51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54" name="Freeform 94"/>
            <p:cNvSpPr>
              <a:spLocks/>
            </p:cNvSpPr>
            <p:nvPr/>
          </p:nvSpPr>
          <p:spPr bwMode="auto">
            <a:xfrm>
              <a:off x="1890" y="3000"/>
              <a:ext cx="842" cy="988"/>
            </a:xfrm>
            <a:custGeom>
              <a:avLst/>
              <a:gdLst>
                <a:gd name="T0" fmla="*/ 0 w 328"/>
                <a:gd name="T1" fmla="*/ 0 h 515"/>
                <a:gd name="T2" fmla="*/ 0 w 328"/>
                <a:gd name="T3" fmla="*/ 515 h 515"/>
                <a:gd name="T4" fmla="*/ 328 w 328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15">
                  <a:moveTo>
                    <a:pt x="0" y="0"/>
                  </a:moveTo>
                  <a:lnTo>
                    <a:pt x="0" y="515"/>
                  </a:lnTo>
                  <a:lnTo>
                    <a:pt x="328" y="51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60" name="Line 100"/>
            <p:cNvSpPr>
              <a:spLocks noChangeShapeType="1"/>
            </p:cNvSpPr>
            <p:nvPr/>
          </p:nvSpPr>
          <p:spPr bwMode="auto">
            <a:xfrm>
              <a:off x="2406" y="3838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60261" name="Text Box 101"/>
          <p:cNvSpPr txBox="1">
            <a:spLocks noChangeArrowheads="1"/>
          </p:cNvSpPr>
          <p:nvPr/>
        </p:nvSpPr>
        <p:spPr bwMode="auto">
          <a:xfrm>
            <a:off x="3890963" y="5632450"/>
            <a:ext cx="3433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endParaRPr lang="en-US" sz="2800" baseline="-25000" dirty="0">
              <a:solidFill>
                <a:srgbClr val="000000"/>
              </a:solidFill>
              <a:latin typeface="Times New Roman" charset="0"/>
            </a:endParaRPr>
          </a:p>
          <a:p>
            <a:pPr algn="l" eaLnBrk="0" hangingPunct="0">
              <a:spcBef>
                <a:spcPct val="0"/>
              </a:spcBef>
            </a:pPr>
            <a:endParaRPr lang="en-US" sz="2800" dirty="0">
              <a:latin typeface="Times New Roman" charset="0"/>
            </a:endParaRPr>
          </a:p>
        </p:txBody>
      </p:sp>
      <p:grpSp>
        <p:nvGrpSpPr>
          <p:cNvPr id="860282" name="Group 122"/>
          <p:cNvGrpSpPr>
            <a:grpSpLocks/>
          </p:cNvGrpSpPr>
          <p:nvPr/>
        </p:nvGrpSpPr>
        <p:grpSpPr bwMode="auto">
          <a:xfrm>
            <a:off x="534988" y="4181477"/>
            <a:ext cx="577849" cy="1063626"/>
            <a:chOff x="337" y="2634"/>
            <a:chExt cx="364" cy="670"/>
          </a:xfrm>
        </p:grpSpPr>
        <p:sp>
          <p:nvSpPr>
            <p:cNvPr id="860262" name="Line 102"/>
            <p:cNvSpPr>
              <a:spLocks noChangeShapeType="1"/>
            </p:cNvSpPr>
            <p:nvPr/>
          </p:nvSpPr>
          <p:spPr bwMode="auto">
            <a:xfrm>
              <a:off x="337" y="3246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63" name="Text Box 103"/>
            <p:cNvSpPr txBox="1">
              <a:spLocks noChangeArrowheads="1"/>
            </p:cNvSpPr>
            <p:nvPr/>
          </p:nvSpPr>
          <p:spPr bwMode="auto">
            <a:xfrm>
              <a:off x="382" y="2974"/>
              <a:ext cx="2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latin typeface="Times New Roman" charset="0"/>
                </a:rPr>
                <a:t>c</a:t>
              </a:r>
              <a:endParaRPr lang="en-US" sz="2800" dirty="0">
                <a:latin typeface="Times New Roman" charset="0"/>
              </a:endParaRPr>
            </a:p>
          </p:txBody>
        </p:sp>
        <p:sp>
          <p:nvSpPr>
            <p:cNvPr id="860264" name="Line 104"/>
            <p:cNvSpPr>
              <a:spLocks noChangeShapeType="1"/>
            </p:cNvSpPr>
            <p:nvPr/>
          </p:nvSpPr>
          <p:spPr bwMode="auto">
            <a:xfrm>
              <a:off x="358" y="2961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65" name="Text Box 105"/>
            <p:cNvSpPr txBox="1">
              <a:spLocks noChangeArrowheads="1"/>
            </p:cNvSpPr>
            <p:nvPr/>
          </p:nvSpPr>
          <p:spPr bwMode="auto">
            <a:xfrm>
              <a:off x="358" y="2634"/>
              <a:ext cx="3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solidFill>
                    <a:srgbClr val="000000"/>
                  </a:solidFill>
                  <a:latin typeface="Times New Roman" charset="0"/>
                </a:rPr>
                <a:t>w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2800" baseline="-25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860266" name="Text Box 106"/>
          <p:cNvSpPr txBox="1">
            <a:spLocks noChangeArrowheads="1"/>
          </p:cNvSpPr>
          <p:nvPr/>
        </p:nvSpPr>
        <p:spPr bwMode="auto">
          <a:xfrm>
            <a:off x="329882" y="4622165"/>
            <a:ext cx="9366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^^</a:t>
            </a:r>
            <a:endParaRPr lang="en-US" dirty="0"/>
          </a:p>
        </p:txBody>
      </p:sp>
      <p:sp>
        <p:nvSpPr>
          <p:cNvPr id="860267" name="Text Box 107"/>
          <p:cNvSpPr txBox="1">
            <a:spLocks noChangeArrowheads="1"/>
          </p:cNvSpPr>
          <p:nvPr/>
        </p:nvSpPr>
        <p:spPr bwMode="auto">
          <a:xfrm>
            <a:off x="2152015" y="4127818"/>
            <a:ext cx="698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^^</a:t>
            </a:r>
            <a:endParaRPr lang="en-US" dirty="0"/>
          </a:p>
        </p:txBody>
      </p:sp>
      <p:sp>
        <p:nvSpPr>
          <p:cNvPr id="860268" name="Text Box 108"/>
          <p:cNvSpPr txBox="1">
            <a:spLocks noChangeArrowheads="1"/>
          </p:cNvSpPr>
          <p:nvPr/>
        </p:nvSpPr>
        <p:spPr bwMode="auto">
          <a:xfrm>
            <a:off x="6260466" y="4500563"/>
            <a:ext cx="6921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^^</a:t>
            </a:r>
            <a:endParaRPr lang="en-US" dirty="0"/>
          </a:p>
        </p:txBody>
      </p:sp>
      <p:sp>
        <p:nvSpPr>
          <p:cNvPr id="860275" name="Text Box 115"/>
          <p:cNvSpPr txBox="1">
            <a:spLocks noChangeArrowheads="1"/>
          </p:cNvSpPr>
          <p:nvPr/>
        </p:nvSpPr>
        <p:spPr bwMode="auto">
          <a:xfrm>
            <a:off x="3753456" y="5527040"/>
            <a:ext cx="5842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CC0000"/>
                </a:solidFill>
              </a:rPr>
              <a:t>^^</a:t>
            </a:r>
            <a:endParaRPr lang="en-US" dirty="0"/>
          </a:p>
        </p:txBody>
      </p:sp>
      <p:sp>
        <p:nvSpPr>
          <p:cNvPr id="860276" name="Text Box 116"/>
          <p:cNvSpPr txBox="1">
            <a:spLocks noChangeArrowheads="1"/>
          </p:cNvSpPr>
          <p:nvPr/>
        </p:nvSpPr>
        <p:spPr bwMode="auto">
          <a:xfrm>
            <a:off x="3552825" y="6214110"/>
            <a:ext cx="581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CC0000"/>
                </a:solidFill>
              </a:rPr>
              <a:t>^^</a:t>
            </a:r>
            <a:endParaRPr lang="en-US"/>
          </a:p>
        </p:txBody>
      </p:sp>
      <p:sp>
        <p:nvSpPr>
          <p:cNvPr id="860278" name="Rectangle 118"/>
          <p:cNvSpPr>
            <a:spLocks noChangeArrowheads="1"/>
          </p:cNvSpPr>
          <p:nvPr/>
        </p:nvSpPr>
        <p:spPr bwMode="auto">
          <a:xfrm>
            <a:off x="3559175" y="6369050"/>
            <a:ext cx="574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 dirty="0"/>
              <a:t>key</a:t>
            </a:r>
          </a:p>
          <a:p>
            <a:pPr algn="l" eaLnBrk="0" hangingPunct="0">
              <a:spcBef>
                <a:spcPct val="0"/>
              </a:spcBef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860280" name="Text Box 120"/>
          <p:cNvSpPr txBox="1">
            <a:spLocks noChangeArrowheads="1"/>
          </p:cNvSpPr>
          <p:nvPr/>
        </p:nvSpPr>
        <p:spPr bwMode="auto">
          <a:xfrm>
            <a:off x="19050" y="3563938"/>
            <a:ext cx="1998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u="sng">
                <a:solidFill>
                  <a:srgbClr val="0000FF"/>
                </a:solidFill>
              </a:rPr>
              <a:t>How to Rep</a:t>
            </a:r>
          </a:p>
        </p:txBody>
      </p:sp>
      <p:sp>
        <p:nvSpPr>
          <p:cNvPr id="860285" name="Text Box 125"/>
          <p:cNvSpPr txBox="1">
            <a:spLocks noChangeArrowheads="1"/>
          </p:cNvSpPr>
          <p:nvPr/>
        </p:nvSpPr>
        <p:spPr bwMode="auto">
          <a:xfrm>
            <a:off x="6573838" y="5340350"/>
            <a:ext cx="7439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CC0000"/>
                </a:solidFill>
              </a:rPr>
              <a:t>^ ^</a:t>
            </a:r>
            <a:endParaRPr lang="en-US" dirty="0"/>
          </a:p>
        </p:txBody>
      </p:sp>
      <p:sp>
        <p:nvSpPr>
          <p:cNvPr id="860287" name="Text Box 127"/>
          <p:cNvSpPr txBox="1">
            <a:spLocks noChangeArrowheads="1"/>
          </p:cNvSpPr>
          <p:nvPr/>
        </p:nvSpPr>
        <p:spPr bwMode="auto">
          <a:xfrm>
            <a:off x="7318375" y="4906963"/>
            <a:ext cx="1811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>
                <a:solidFill>
                  <a:srgbClr val="CC0000"/>
                </a:solidFill>
              </a:rPr>
              <a:t>oops…</a:t>
            </a:r>
          </a:p>
        </p:txBody>
      </p:sp>
      <p:grpSp>
        <p:nvGrpSpPr>
          <p:cNvPr id="65" name="Group 123"/>
          <p:cNvGrpSpPr>
            <a:grpSpLocks/>
          </p:cNvGrpSpPr>
          <p:nvPr/>
        </p:nvGrpSpPr>
        <p:grpSpPr bwMode="auto">
          <a:xfrm>
            <a:off x="2071688" y="4761994"/>
            <a:ext cx="950200" cy="258"/>
            <a:chOff x="1251" y="3000"/>
            <a:chExt cx="1460" cy="258"/>
          </a:xfrm>
        </p:grpSpPr>
        <p:sp>
          <p:nvSpPr>
            <p:cNvPr id="66" name="Line 86"/>
            <p:cNvSpPr>
              <a:spLocks noChangeShapeType="1"/>
            </p:cNvSpPr>
            <p:nvPr/>
          </p:nvSpPr>
          <p:spPr bwMode="auto">
            <a:xfrm>
              <a:off x="1251" y="3000"/>
              <a:ext cx="14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Line 89"/>
            <p:cNvSpPr>
              <a:spLocks noChangeShapeType="1"/>
            </p:cNvSpPr>
            <p:nvPr/>
          </p:nvSpPr>
          <p:spPr bwMode="auto">
            <a:xfrm>
              <a:off x="2227" y="3258"/>
              <a:ext cx="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6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6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6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6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6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6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6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1000"/>
                                        <p:tgtEl>
                                          <p:spTgt spid="86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7" grpId="0"/>
      <p:bldP spid="860227" grpId="0"/>
      <p:bldP spid="860239" grpId="0"/>
      <p:bldP spid="860244" grpId="0"/>
      <p:bldP spid="860245" grpId="0" animBg="1"/>
      <p:bldP spid="860247" grpId="0" animBg="1"/>
      <p:bldP spid="860248" grpId="0"/>
      <p:bldP spid="860250" grpId="0" animBg="1"/>
      <p:bldP spid="860251" grpId="0"/>
      <p:bldP spid="860252" grpId="0" animBg="1"/>
      <p:bldP spid="860256" grpId="0"/>
      <p:bldP spid="860259" grpId="0" animBg="1"/>
      <p:bldP spid="860261" grpId="0"/>
      <p:bldP spid="860266" grpId="0" autoUpdateAnimBg="0"/>
      <p:bldP spid="860267" grpId="0" autoUpdateAnimBg="0"/>
      <p:bldP spid="860268" grpId="0" autoUpdateAnimBg="0"/>
      <p:bldP spid="860275" grpId="0" autoUpdateAnimBg="0"/>
      <p:bldP spid="860276" grpId="0" autoUpdateAnimBg="0"/>
      <p:bldP spid="860278" grpId="0"/>
      <p:bldP spid="860280" grpId="0"/>
      <p:bldP spid="860285" grpId="0" autoUpdateAnimBg="0"/>
      <p:bldP spid="86028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90B424-EAA7-DD49-9D6B-A23C8E579C42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MAC problem</a:t>
            </a:r>
          </a:p>
        </p:txBody>
      </p:sp>
      <p:sp>
        <p:nvSpPr>
          <p:cNvPr id="864282" name="Text Box 26"/>
          <p:cNvSpPr txBox="1">
            <a:spLocks noChangeArrowheads="1"/>
          </p:cNvSpPr>
          <p:nvPr/>
        </p:nvSpPr>
        <p:spPr bwMode="auto">
          <a:xfrm>
            <a:off x="428625" y="1131888"/>
            <a:ext cx="7789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latin typeface="Times New Roman" charset="0"/>
              </a:rPr>
              <a:t>= </a:t>
            </a:r>
            <a:r>
              <a:rPr lang="en-US" dirty="0" err="1"/>
              <a:t>MAC</a:t>
            </a:r>
            <a:r>
              <a:rPr lang="en-US" i="1" baseline="-25000" dirty="0" err="1">
                <a:latin typeface="Times New Roman" charset="0"/>
              </a:rPr>
              <a:t>w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) </a:t>
            </a:r>
            <a:r>
              <a:rPr lang="en-US" dirty="0">
                <a:latin typeface="Times New Roman" charset="0"/>
              </a:rPr>
              <a:t>= [   </a:t>
            </a:r>
            <a:br>
              <a:rPr lang="en-US" dirty="0">
                <a:latin typeface="Times New Roman" charset="0"/>
              </a:rPr>
            </a:br>
            <a:r>
              <a:rPr lang="en-US" dirty="0"/>
              <a:t>(recall </a:t>
            </a:r>
            <a:r>
              <a:rPr lang="en-US" i="1" dirty="0">
                <a:latin typeface="Times New Roman" charset="0"/>
              </a:rPr>
              <a:t>w </a:t>
            </a:r>
            <a:r>
              <a:rPr lang="en-US" dirty="0">
                <a:latin typeface="Times New Roman" charset="0"/>
              </a:rPr>
              <a:t>= </a:t>
            </a:r>
            <a:r>
              <a:rPr lang="en-US" i="1" dirty="0" err="1">
                <a:latin typeface="Times New Roman" charset="0"/>
              </a:rPr>
              <a:t>a|b</a:t>
            </a:r>
            <a:r>
              <a:rPr lang="en-US" dirty="0"/>
              <a:t>)</a:t>
            </a:r>
          </a:p>
        </p:txBody>
      </p:sp>
      <p:sp>
        <p:nvSpPr>
          <p:cNvPr id="864288" name="Text Box 32"/>
          <p:cNvSpPr txBox="1">
            <a:spLocks noChangeArrowheads="1"/>
          </p:cNvSpPr>
          <p:nvPr/>
        </p:nvSpPr>
        <p:spPr bwMode="auto">
          <a:xfrm>
            <a:off x="3856038" y="2698750"/>
            <a:ext cx="398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>
                <a:latin typeface="Times New Roman" charset="0"/>
              </a:rPr>
              <a:t>i</a:t>
            </a:r>
            <a:r>
              <a:rPr lang="en-US">
                <a:latin typeface="Times New Roman" charset="0"/>
              </a:rPr>
              <a:t>,</a:t>
            </a:r>
          </a:p>
        </p:txBody>
      </p:sp>
      <p:sp>
        <p:nvSpPr>
          <p:cNvPr id="864289" name="Rectangle 33"/>
          <p:cNvSpPr>
            <a:spLocks noChangeArrowheads="1"/>
          </p:cNvSpPr>
          <p:nvPr/>
        </p:nvSpPr>
        <p:spPr bwMode="auto">
          <a:xfrm>
            <a:off x="4725988" y="2944813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 dirty="0" err="1" smtClean="0"/>
              <a:t>Ver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latin typeface="Times New Roman" charset="0"/>
                <a:sym typeface="Symbol" charset="0"/>
              </a:rPr>
              <a:t>)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864290" name="Rectangle 34"/>
          <p:cNvSpPr>
            <a:spLocks noChangeArrowheads="1"/>
          </p:cNvSpPr>
          <p:nvPr/>
        </p:nvSpPr>
        <p:spPr bwMode="auto">
          <a:xfrm>
            <a:off x="6821315" y="3030538"/>
            <a:ext cx="1119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233363" algn="l"/>
              </a:tabLst>
            </a:pPr>
            <a:r>
              <a:rPr lang="en-US" dirty="0">
                <a:latin typeface="Times New Roman" charset="0"/>
                <a:sym typeface="Symbol" charset="0"/>
              </a:rPr>
              <a:t>ok</a:t>
            </a:r>
            <a:r>
              <a:rPr lang="en-US" dirty="0" smtClean="0">
                <a:latin typeface="Times New Roman" charset="0"/>
                <a:sym typeface="Symbol" charset="0"/>
              </a:rPr>
              <a:t>/⊥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864291" name="Line 35"/>
          <p:cNvSpPr>
            <a:spLocks noChangeShapeType="1"/>
          </p:cNvSpPr>
          <p:nvPr/>
        </p:nvSpPr>
        <p:spPr bwMode="auto">
          <a:xfrm>
            <a:off x="6118225" y="3352800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293" name="Line 37"/>
          <p:cNvSpPr>
            <a:spLocks noChangeShapeType="1"/>
          </p:cNvSpPr>
          <p:nvPr/>
        </p:nvSpPr>
        <p:spPr bwMode="auto">
          <a:xfrm>
            <a:off x="2397125" y="3597275"/>
            <a:ext cx="2317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296" name="Text Box 40"/>
          <p:cNvSpPr txBox="1">
            <a:spLocks noChangeArrowheads="1"/>
          </p:cNvSpPr>
          <p:nvPr/>
        </p:nvSpPr>
        <p:spPr bwMode="auto">
          <a:xfrm>
            <a:off x="2662238" y="308451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864298" name="Rectangle 42"/>
          <p:cNvSpPr>
            <a:spLocks noChangeArrowheads="1"/>
          </p:cNvSpPr>
          <p:nvPr/>
        </p:nvSpPr>
        <p:spPr bwMode="auto">
          <a:xfrm>
            <a:off x="1527175" y="3248025"/>
            <a:ext cx="81597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/>
              <a:t>Rec</a:t>
            </a:r>
          </a:p>
        </p:txBody>
      </p:sp>
      <p:sp>
        <p:nvSpPr>
          <p:cNvPr id="864303" name="Text Box 47"/>
          <p:cNvSpPr txBox="1">
            <a:spLocks noChangeArrowheads="1"/>
          </p:cNvSpPr>
          <p:nvPr/>
        </p:nvSpPr>
        <p:spPr bwMode="auto">
          <a:xfrm>
            <a:off x="4148138" y="2717800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latin typeface="Times New Roman" charset="0"/>
              </a:rPr>
              <a:t>c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864304" name="Group 48"/>
          <p:cNvGrpSpPr>
            <a:grpSpLocks/>
          </p:cNvGrpSpPr>
          <p:nvPr/>
        </p:nvGrpSpPr>
        <p:grpSpPr bwMode="auto">
          <a:xfrm>
            <a:off x="946150" y="2959102"/>
            <a:ext cx="577850" cy="958851"/>
            <a:chOff x="337" y="2700"/>
            <a:chExt cx="364" cy="604"/>
          </a:xfrm>
        </p:grpSpPr>
        <p:sp>
          <p:nvSpPr>
            <p:cNvPr id="864305" name="Line 49"/>
            <p:cNvSpPr>
              <a:spLocks noChangeShapeType="1"/>
            </p:cNvSpPr>
            <p:nvPr/>
          </p:nvSpPr>
          <p:spPr bwMode="auto">
            <a:xfrm>
              <a:off x="337" y="3246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4306" name="Text Box 50"/>
            <p:cNvSpPr txBox="1">
              <a:spLocks noChangeArrowheads="1"/>
            </p:cNvSpPr>
            <p:nvPr/>
          </p:nvSpPr>
          <p:spPr bwMode="auto">
            <a:xfrm>
              <a:off x="382" y="2974"/>
              <a:ext cx="2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latin typeface="Times New Roman" charset="0"/>
                </a:rPr>
                <a:t>c</a:t>
              </a:r>
              <a:endParaRPr lang="en-US" sz="2800" dirty="0">
                <a:latin typeface="Times New Roman" charset="0"/>
              </a:endParaRPr>
            </a:p>
          </p:txBody>
        </p:sp>
        <p:sp>
          <p:nvSpPr>
            <p:cNvPr id="864307" name="Line 51"/>
            <p:cNvSpPr>
              <a:spLocks noChangeShapeType="1"/>
            </p:cNvSpPr>
            <p:nvPr/>
          </p:nvSpPr>
          <p:spPr bwMode="auto">
            <a:xfrm>
              <a:off x="358" y="2961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4308" name="Text Box 52"/>
            <p:cNvSpPr txBox="1">
              <a:spLocks noChangeArrowheads="1"/>
            </p:cNvSpPr>
            <p:nvPr/>
          </p:nvSpPr>
          <p:spPr bwMode="auto">
            <a:xfrm>
              <a:off x="358" y="2700"/>
              <a:ext cx="3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solidFill>
                    <a:srgbClr val="000000"/>
                  </a:solidFill>
                  <a:latin typeface="Times New Roman" charset="0"/>
                </a:rPr>
                <a:t>w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2800" dirty="0">
                <a:latin typeface="Times New Roman" charset="0"/>
              </a:endParaRPr>
            </a:p>
          </p:txBody>
        </p:sp>
      </p:grpSp>
      <p:sp>
        <p:nvSpPr>
          <p:cNvPr id="864309" name="Text Box 53"/>
          <p:cNvSpPr txBox="1">
            <a:spLocks noChangeArrowheads="1"/>
          </p:cNvSpPr>
          <p:nvPr/>
        </p:nvSpPr>
        <p:spPr bwMode="auto">
          <a:xfrm>
            <a:off x="871220" y="3254375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0" name="Text Box 54"/>
          <p:cNvSpPr txBox="1">
            <a:spLocks noChangeArrowheads="1"/>
          </p:cNvSpPr>
          <p:nvPr/>
        </p:nvSpPr>
        <p:spPr bwMode="auto">
          <a:xfrm>
            <a:off x="2593657" y="2952433"/>
            <a:ext cx="650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2" name="Text Box 56"/>
          <p:cNvSpPr txBox="1">
            <a:spLocks noChangeArrowheads="1"/>
          </p:cNvSpPr>
          <p:nvPr/>
        </p:nvSpPr>
        <p:spPr bwMode="auto">
          <a:xfrm>
            <a:off x="4010661" y="2587625"/>
            <a:ext cx="636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9" name="Line 63"/>
          <p:cNvSpPr>
            <a:spLocks noChangeShapeType="1"/>
          </p:cNvSpPr>
          <p:nvPr/>
        </p:nvSpPr>
        <p:spPr bwMode="auto">
          <a:xfrm>
            <a:off x="3629025" y="3259138"/>
            <a:ext cx="109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320" name="Text Box 64"/>
          <p:cNvSpPr txBox="1">
            <a:spLocks noChangeArrowheads="1"/>
          </p:cNvSpPr>
          <p:nvPr/>
        </p:nvSpPr>
        <p:spPr bwMode="auto">
          <a:xfrm>
            <a:off x="0" y="56515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u="sng"/>
              <a:t>Authentication:</a:t>
            </a:r>
          </a:p>
        </p:txBody>
      </p:sp>
      <p:sp>
        <p:nvSpPr>
          <p:cNvPr id="864321" name="Text Box 65"/>
          <p:cNvSpPr txBox="1">
            <a:spLocks noChangeArrowheads="1"/>
          </p:cNvSpPr>
          <p:nvPr/>
        </p:nvSpPr>
        <p:spPr bwMode="auto">
          <a:xfrm>
            <a:off x="-425450" y="23749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u="sng"/>
              <a:t>Verification:</a:t>
            </a:r>
          </a:p>
        </p:txBody>
      </p:sp>
      <p:sp>
        <p:nvSpPr>
          <p:cNvPr id="864323" name="Text Box 67"/>
          <p:cNvSpPr txBox="1">
            <a:spLocks noChangeArrowheads="1"/>
          </p:cNvSpPr>
          <p:nvPr/>
        </p:nvSpPr>
        <p:spPr bwMode="auto">
          <a:xfrm>
            <a:off x="-104775" y="4014788"/>
            <a:ext cx="7781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/>
              <a:t>Problem: circularity (MAC key depends on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/>
              <a:t>, </a:t>
            </a:r>
            <a:r>
              <a:rPr lang="en-US" dirty="0"/>
              <a:t>which is being authenticated by the MAC)</a:t>
            </a:r>
          </a:p>
        </p:txBody>
      </p:sp>
      <p:sp>
        <p:nvSpPr>
          <p:cNvPr id="864327" name="Text Box 71"/>
          <p:cNvSpPr txBox="1">
            <a:spLocks noChangeArrowheads="1"/>
          </p:cNvSpPr>
          <p:nvPr/>
        </p:nvSpPr>
        <p:spPr bwMode="auto">
          <a:xfrm>
            <a:off x="3325813" y="1155700"/>
            <a:ext cx="769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Times New Roman" charset="0"/>
              </a:rPr>
              <a:t>a</a:t>
            </a:r>
            <a:r>
              <a:rPr lang="en-US" baseline="30000">
                <a:solidFill>
                  <a:srgbClr val="0000FF"/>
                </a:solidFill>
                <a:latin typeface="Times New Roman" charset="0"/>
              </a:rPr>
              <a:t>5</a:t>
            </a:r>
            <a:r>
              <a:rPr lang="en-US" sz="2800">
                <a:solidFill>
                  <a:srgbClr val="0000FF"/>
                </a:solidFill>
                <a:latin typeface="Times New Roman" charset="0"/>
              </a:rPr>
              <a:t>+</a:t>
            </a:r>
          </a:p>
        </p:txBody>
      </p:sp>
      <p:sp>
        <p:nvSpPr>
          <p:cNvPr id="864328" name="AutoShape 72"/>
          <p:cNvSpPr>
            <a:spLocks/>
          </p:cNvSpPr>
          <p:nvPr/>
        </p:nvSpPr>
        <p:spPr bwMode="auto">
          <a:xfrm>
            <a:off x="6227763" y="719138"/>
            <a:ext cx="2779712" cy="1093787"/>
          </a:xfrm>
          <a:prstGeom prst="borderCallout1">
            <a:avLst>
              <a:gd name="adj1" fmla="val 10449"/>
              <a:gd name="adj2" fmla="val -2741"/>
              <a:gd name="adj3" fmla="val 51523"/>
              <a:gd name="adj4" fmla="val -113708"/>
            </a:avLst>
          </a:prstGeom>
          <a:noFill/>
          <a:ln w="9525">
            <a:solidFill>
              <a:srgbClr val="0000FF"/>
            </a:solidFill>
            <a:miter lim="800000"/>
            <a:headEnd type="non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Hard to forge for any fixed 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</a:rPr>
              <a:t>u</a:t>
            </a:r>
            <a:endParaRPr lang="en-US" i="1" dirty="0">
              <a:solidFill>
                <a:schemeClr val="accent2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864329" name="Text Box 73"/>
          <p:cNvSpPr txBox="1">
            <a:spLocks noChangeArrowheads="1"/>
          </p:cNvSpPr>
          <p:nvPr/>
        </p:nvSpPr>
        <p:spPr bwMode="auto">
          <a:xfrm>
            <a:off x="-57150" y="5086350"/>
            <a:ext cx="87236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Observe: knowing (</a:t>
            </a:r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sz="2800" dirty="0" smtClean="0">
                <a:latin typeface="Times New Roman" charset="0"/>
                <a:sym typeface="Symbol" charset="0"/>
              </a:rPr>
              <a:t>⊕</a:t>
            </a:r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800" i="1" dirty="0" smtClean="0">
                <a:latin typeface="Times New Roman" charset="0"/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  <a:sym typeface="Symbol" charset="0"/>
              </a:rPr>
              <a:t>⊕ </a:t>
            </a:r>
            <a:r>
              <a:rPr lang="en-US" i="1" dirty="0" smtClean="0">
                <a:latin typeface="Times New Roman" charset="0"/>
                <a:sym typeface="Symbol" charset="0"/>
              </a:rPr>
              <a:t>c </a:t>
            </a:r>
            <a:r>
              <a:rPr lang="en-US" dirty="0" smtClean="0">
                <a:sym typeface="Symbol" charset="0"/>
              </a:rPr>
              <a:t>)</a:t>
            </a:r>
            <a:r>
              <a:rPr lang="en-US" dirty="0" smtClean="0">
                <a:latin typeface="Times New Roman" charset="0"/>
                <a:sym typeface="Symbol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gives knowledge of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dirty="0" smtClean="0">
                <a:latin typeface="Times New Roman" charset="0"/>
                <a:sym typeface="Symbol" charset="0"/>
              </a:rPr>
              <a:t>⊕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dirty="0" smtClean="0">
                <a:latin typeface="Times New Roman" charset="0"/>
                <a:sym typeface="Symbol" charset="0"/>
              </a:rPr>
              <a:t> = </a:t>
            </a:r>
            <a:r>
              <a:rPr lang="en-US" i="1" dirty="0" smtClean="0">
                <a:latin typeface="Times New Roman" charset="0"/>
                <a:sym typeface="Symbol" charset="0"/>
              </a:rPr>
              <a:t>u</a:t>
            </a:r>
            <a:endParaRPr lang="en-US" i="1" dirty="0">
              <a:latin typeface="Times New Roman" charset="0"/>
              <a:sym typeface="Symbol" charset="0"/>
            </a:endParaRPr>
          </a:p>
        </p:txBody>
      </p:sp>
      <p:grpSp>
        <p:nvGrpSpPr>
          <p:cNvPr id="864333" name="Group 77"/>
          <p:cNvGrpSpPr>
            <a:grpSpLocks/>
          </p:cNvGrpSpPr>
          <p:nvPr/>
        </p:nvGrpSpPr>
        <p:grpSpPr bwMode="auto">
          <a:xfrm>
            <a:off x="-23812" y="6070592"/>
            <a:ext cx="9269413" cy="719136"/>
            <a:chOff x="-15" y="3824"/>
            <a:chExt cx="5839" cy="453"/>
          </a:xfrm>
        </p:grpSpPr>
        <p:sp>
          <p:nvSpPr>
            <p:cNvPr id="864330" name="Text Box 74"/>
            <p:cNvSpPr txBox="1">
              <a:spLocks noChangeArrowheads="1"/>
            </p:cNvSpPr>
            <p:nvPr/>
          </p:nvSpPr>
          <p:spPr bwMode="auto">
            <a:xfrm>
              <a:off x="-15" y="3912"/>
              <a:ext cx="583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Need: </a:t>
              </a:r>
              <a:r>
                <a:rPr lang="en-US" dirty="0" smtClean="0">
                  <a:sym typeface="Symbol" charset="0"/>
                </a:rPr>
                <a:t>∀</a:t>
              </a:r>
              <a:r>
                <a:rPr lang="en-US" i="1" dirty="0" smtClean="0">
                  <a:latin typeface="Times New Roman" charset="0"/>
                </a:rPr>
                <a:t>u</a:t>
              </a:r>
              <a:r>
                <a:rPr lang="en-US" dirty="0" smtClean="0">
                  <a:latin typeface="Times New Roman" charset="0"/>
                  <a:sym typeface="Symbol" charset="0"/>
                </a:rPr>
                <a:t>,</a:t>
              </a:r>
              <a:r>
                <a:rPr lang="en-US" dirty="0" smtClean="0">
                  <a:sym typeface="Symbol" charset="0"/>
                </a:rPr>
                <a:t> </a:t>
              </a:r>
              <a:r>
                <a:rPr lang="en-US" dirty="0"/>
                <a:t>given </a:t>
              </a:r>
              <a:r>
                <a:rPr lang="en-US" dirty="0" err="1" smtClean="0"/>
                <a:t>MAC</a:t>
              </a:r>
              <a:r>
                <a:rPr lang="en-US" i="1" baseline="-25000" dirty="0" err="1" smtClean="0">
                  <a:latin typeface="Times New Roman" charset="0"/>
                </a:rPr>
                <a:t>w</a:t>
              </a:r>
              <a:r>
                <a:rPr lang="en-US" dirty="0" smtClean="0">
                  <a:latin typeface="Times New Roman" charset="0"/>
                </a:rPr>
                <a:t>(</a:t>
              </a:r>
              <a:r>
                <a:rPr lang="en-US" i="1" dirty="0" err="1" smtClean="0">
                  <a:latin typeface="Times New Roman" charset="0"/>
                </a:rPr>
                <a:t>i</a:t>
              </a:r>
              <a:r>
                <a:rPr lang="en-US" dirty="0">
                  <a:latin typeface="Times New Roman" charset="0"/>
                </a:rPr>
                <a:t>, </a:t>
              </a:r>
              <a:r>
                <a:rPr lang="en-US" i="1" dirty="0" smtClean="0">
                  <a:latin typeface="Times New Roman" charset="0"/>
                </a:rPr>
                <a:t>c</a:t>
              </a:r>
              <a:r>
                <a:rPr lang="en-US" dirty="0" smtClean="0">
                  <a:latin typeface="Times New Roman" charset="0"/>
                </a:rPr>
                <a:t>), </a:t>
              </a:r>
              <a:r>
                <a:rPr lang="en-US" dirty="0"/>
                <a:t>hard to forge </a:t>
              </a:r>
              <a:r>
                <a:rPr lang="en-US" dirty="0" err="1" smtClean="0"/>
                <a:t>MAC</a:t>
              </a:r>
              <a:r>
                <a:rPr lang="en-US" i="1" baseline="-25000" dirty="0" err="1" smtClean="0">
                  <a:latin typeface="Times New Roman" charset="0"/>
                </a:rPr>
                <a:t>w+u</a:t>
              </a:r>
              <a:r>
                <a:rPr lang="en-US" i="1" baseline="-25000" dirty="0" smtClean="0">
                  <a:latin typeface="Times New Roman" charset="0"/>
                </a:rPr>
                <a:t> </a:t>
              </a:r>
              <a:r>
                <a:rPr lang="en-US" dirty="0" smtClean="0">
                  <a:latin typeface="Times New Roman" charset="0"/>
                </a:rPr>
                <a:t>(</a:t>
              </a:r>
              <a:r>
                <a:rPr lang="en-US" i="1" dirty="0" err="1" smtClean="0">
                  <a:latin typeface="Times New Roman" charset="0"/>
                </a:rPr>
                <a:t>i</a:t>
              </a:r>
              <a:r>
                <a:rPr lang="en-US" dirty="0">
                  <a:latin typeface="Times New Roman" charset="0"/>
                </a:rPr>
                <a:t>, </a:t>
              </a:r>
              <a:r>
                <a:rPr lang="en-US" i="1" dirty="0" smtClean="0">
                  <a:latin typeface="Times New Roman" charset="0"/>
                </a:rPr>
                <a:t>c</a:t>
              </a:r>
              <a:r>
                <a:rPr lang="en-US" dirty="0" smtClean="0">
                  <a:latin typeface="Times New Roman" charset="0"/>
                </a:rPr>
                <a:t>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64331" name="Text Box 75"/>
            <p:cNvSpPr txBox="1">
              <a:spLocks noChangeArrowheads="1"/>
            </p:cNvSpPr>
            <p:nvPr/>
          </p:nvSpPr>
          <p:spPr bwMode="auto">
            <a:xfrm>
              <a:off x="4660" y="3824"/>
              <a:ext cx="116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 smtClean="0"/>
                <a:t>^^^^</a:t>
              </a:r>
              <a:endParaRPr lang="en-US" dirty="0"/>
            </a:p>
          </p:txBody>
        </p:sp>
      </p:grpSp>
      <p:grpSp>
        <p:nvGrpSpPr>
          <p:cNvPr id="864336" name="Group 80"/>
          <p:cNvGrpSpPr>
            <a:grpSpLocks/>
          </p:cNvGrpSpPr>
          <p:nvPr/>
        </p:nvGrpSpPr>
        <p:grpSpPr bwMode="auto">
          <a:xfrm>
            <a:off x="3314701" y="1138239"/>
            <a:ext cx="2470150" cy="1077913"/>
            <a:chOff x="2088" y="717"/>
            <a:chExt cx="1556" cy="679"/>
          </a:xfrm>
        </p:grpSpPr>
        <p:sp>
          <p:nvSpPr>
            <p:cNvPr id="864283" name="Rectangle 27"/>
            <p:cNvSpPr>
              <a:spLocks noChangeArrowheads="1"/>
            </p:cNvSpPr>
            <p:nvPr/>
          </p:nvSpPr>
          <p:spPr bwMode="auto">
            <a:xfrm>
              <a:off x="2976" y="745"/>
              <a:ext cx="191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i="1" baseline="30000">
                  <a:latin typeface="Times New Roman" charset="0"/>
                  <a:sym typeface="Symbol" charset="0"/>
                </a:rPr>
                <a:t>v</a:t>
              </a:r>
            </a:p>
          </p:txBody>
        </p:sp>
        <p:sp>
          <p:nvSpPr>
            <p:cNvPr id="864335" name="Rectangle 79"/>
            <p:cNvSpPr>
              <a:spLocks noChangeArrowheads="1"/>
            </p:cNvSpPr>
            <p:nvPr/>
          </p:nvSpPr>
          <p:spPr bwMode="auto">
            <a:xfrm>
              <a:off x="2088" y="717"/>
              <a:ext cx="155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charset="0"/>
                </a:rPr>
                <a:t>a</a:t>
              </a:r>
              <a:r>
                <a:rPr lang="en-US" baseline="30000" dirty="0" smtClean="0">
                  <a:latin typeface="Times New Roman" charset="0"/>
                </a:rPr>
                <a:t>2</a:t>
              </a:r>
              <a:r>
                <a:rPr lang="en-US" i="1" dirty="0" smtClean="0">
                  <a:latin typeface="Times New Roman" charset="0"/>
                </a:rPr>
                <a:t>c</a:t>
              </a:r>
              <a:r>
                <a:rPr lang="en-US" dirty="0" smtClean="0">
                  <a:latin typeface="Times New Roman" charset="0"/>
                </a:rPr>
                <a:t> </a:t>
              </a:r>
              <a:r>
                <a:rPr lang="en-US" dirty="0">
                  <a:latin typeface="Times New Roman" charset="0"/>
                </a:rPr>
                <a:t>+ </a:t>
              </a:r>
              <a:r>
                <a:rPr lang="en-US" i="1" dirty="0" err="1">
                  <a:latin typeface="Times New Roman" charset="0"/>
                </a:rPr>
                <a:t>ai</a:t>
              </a:r>
              <a:r>
                <a:rPr lang="en-US" dirty="0">
                  <a:latin typeface="Times New Roman" charset="0"/>
                </a:rPr>
                <a:t>]</a:t>
              </a:r>
              <a:r>
                <a:rPr lang="en-US" baseline="-25000" dirty="0">
                  <a:latin typeface="Times New Roman" charset="0"/>
                </a:rPr>
                <a:t>1</a:t>
              </a:r>
              <a:r>
                <a:rPr lang="en-US" dirty="0">
                  <a:latin typeface="Times New Roman" charset="0"/>
                </a:rPr>
                <a:t> + </a:t>
              </a:r>
              <a:r>
                <a:rPr lang="en-US" i="1" dirty="0">
                  <a:latin typeface="Times New Roman" charset="0"/>
                </a:rPr>
                <a:t>b</a:t>
              </a:r>
              <a:r>
                <a:rPr lang="en-US" dirty="0"/>
                <a:t> </a:t>
              </a:r>
              <a:br>
                <a:rPr lang="en-US" dirty="0"/>
              </a:br>
              <a:endParaRPr lang="en-US" dirty="0"/>
            </a:p>
          </p:txBody>
        </p:sp>
      </p:grp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4936172" y="5010468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7094538" y="5497659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06962 -4.44444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864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6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82" grpId="0"/>
      <p:bldP spid="864288" grpId="0"/>
      <p:bldP spid="864289" grpId="0" animBg="1"/>
      <p:bldP spid="864290" grpId="0"/>
      <p:bldP spid="864291" grpId="0" animBg="1"/>
      <p:bldP spid="864293" grpId="0" animBg="1"/>
      <p:bldP spid="864296" grpId="0"/>
      <p:bldP spid="864298" grpId="0" animBg="1"/>
      <p:bldP spid="864303" grpId="0"/>
      <p:bldP spid="864309" grpId="0"/>
      <p:bldP spid="864310" grpId="0"/>
      <p:bldP spid="864312" grpId="0"/>
      <p:bldP spid="864319" grpId="0" animBg="1"/>
      <p:bldP spid="864320" grpId="0"/>
      <p:bldP spid="864321" grpId="0"/>
      <p:bldP spid="864323" grpId="0"/>
      <p:bldP spid="864327" grpId="0"/>
      <p:bldP spid="864328" grpId="0" animBg="1"/>
      <p:bldP spid="864329" grpId="0"/>
      <p:bldP spid="37" grpId="0"/>
      <p:bldP spid="3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90B424-EAA7-DD49-9D6B-A23C8E579C42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MAC problem</a:t>
            </a:r>
          </a:p>
        </p:txBody>
      </p:sp>
      <p:sp>
        <p:nvSpPr>
          <p:cNvPr id="864282" name="Text Box 26"/>
          <p:cNvSpPr txBox="1">
            <a:spLocks noChangeArrowheads="1"/>
          </p:cNvSpPr>
          <p:nvPr/>
        </p:nvSpPr>
        <p:spPr bwMode="auto">
          <a:xfrm>
            <a:off x="428625" y="1131888"/>
            <a:ext cx="77898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latin typeface="Times New Roman" charset="0"/>
              </a:rPr>
              <a:t>= </a:t>
            </a:r>
            <a:r>
              <a:rPr lang="en-US" dirty="0" err="1"/>
              <a:t>MAC</a:t>
            </a:r>
            <a:r>
              <a:rPr lang="en-US" i="1" baseline="-25000" dirty="0" err="1">
                <a:latin typeface="Times New Roman" charset="0"/>
              </a:rPr>
              <a:t>w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Times New Roman" charset="0"/>
              </a:rPr>
              <a:t>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charset="0"/>
              </a:rPr>
              <a:t>,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) =</a:t>
            </a:r>
            <a:br>
              <a:rPr lang="en-US" dirty="0" smtClean="0">
                <a:latin typeface="Times New Roman" charset="0"/>
              </a:rPr>
            </a:br>
            <a:r>
              <a:rPr lang="en-US" dirty="0"/>
              <a:t>(recall </a:t>
            </a:r>
            <a:r>
              <a:rPr lang="en-US" i="1" dirty="0">
                <a:latin typeface="Times New Roman" charset="0"/>
              </a:rPr>
              <a:t>w </a:t>
            </a:r>
            <a:r>
              <a:rPr lang="en-US" dirty="0">
                <a:latin typeface="Times New Roman" charset="0"/>
              </a:rPr>
              <a:t>= </a:t>
            </a:r>
            <a:r>
              <a:rPr lang="en-US" i="1" dirty="0" err="1">
                <a:latin typeface="Times New Roman" charset="0"/>
              </a:rPr>
              <a:t>a|b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64288" name="Text Box 32"/>
          <p:cNvSpPr txBox="1">
            <a:spLocks noChangeArrowheads="1"/>
          </p:cNvSpPr>
          <p:nvPr/>
        </p:nvSpPr>
        <p:spPr bwMode="auto">
          <a:xfrm>
            <a:off x="3856038" y="2698750"/>
            <a:ext cx="398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>
                <a:latin typeface="Times New Roman" charset="0"/>
              </a:rPr>
              <a:t>i</a:t>
            </a:r>
            <a:r>
              <a:rPr lang="en-US">
                <a:latin typeface="Times New Roman" charset="0"/>
              </a:rPr>
              <a:t>,</a:t>
            </a:r>
          </a:p>
        </p:txBody>
      </p:sp>
      <p:sp>
        <p:nvSpPr>
          <p:cNvPr id="864289" name="Rectangle 33"/>
          <p:cNvSpPr>
            <a:spLocks noChangeArrowheads="1"/>
          </p:cNvSpPr>
          <p:nvPr/>
        </p:nvSpPr>
        <p:spPr bwMode="auto">
          <a:xfrm>
            <a:off x="4725988" y="2944813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 dirty="0" err="1" smtClean="0"/>
              <a:t>Ver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latin typeface="Times New Roman" charset="0"/>
                <a:sym typeface="Symbol" charset="0"/>
              </a:rPr>
              <a:t>)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864290" name="Rectangle 34"/>
          <p:cNvSpPr>
            <a:spLocks noChangeArrowheads="1"/>
          </p:cNvSpPr>
          <p:nvPr/>
        </p:nvSpPr>
        <p:spPr bwMode="auto">
          <a:xfrm>
            <a:off x="6821315" y="3030538"/>
            <a:ext cx="1119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233363" algn="l"/>
              </a:tabLst>
            </a:pPr>
            <a:r>
              <a:rPr lang="en-US" dirty="0">
                <a:latin typeface="Times New Roman" charset="0"/>
                <a:sym typeface="Symbol" charset="0"/>
              </a:rPr>
              <a:t>ok</a:t>
            </a:r>
            <a:r>
              <a:rPr lang="en-US" dirty="0" smtClean="0">
                <a:latin typeface="Times New Roman" charset="0"/>
                <a:sym typeface="Symbol" charset="0"/>
              </a:rPr>
              <a:t>/⊥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864291" name="Line 35"/>
          <p:cNvSpPr>
            <a:spLocks noChangeShapeType="1"/>
          </p:cNvSpPr>
          <p:nvPr/>
        </p:nvSpPr>
        <p:spPr bwMode="auto">
          <a:xfrm>
            <a:off x="6118225" y="3352800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293" name="Line 37"/>
          <p:cNvSpPr>
            <a:spLocks noChangeShapeType="1"/>
          </p:cNvSpPr>
          <p:nvPr/>
        </p:nvSpPr>
        <p:spPr bwMode="auto">
          <a:xfrm>
            <a:off x="2397125" y="3597275"/>
            <a:ext cx="2317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296" name="Text Box 40"/>
          <p:cNvSpPr txBox="1">
            <a:spLocks noChangeArrowheads="1"/>
          </p:cNvSpPr>
          <p:nvPr/>
        </p:nvSpPr>
        <p:spPr bwMode="auto">
          <a:xfrm>
            <a:off x="2662238" y="308451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864298" name="Rectangle 42"/>
          <p:cNvSpPr>
            <a:spLocks noChangeArrowheads="1"/>
          </p:cNvSpPr>
          <p:nvPr/>
        </p:nvSpPr>
        <p:spPr bwMode="auto">
          <a:xfrm>
            <a:off x="1527175" y="3248025"/>
            <a:ext cx="81597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/>
              <a:t>Rec</a:t>
            </a:r>
          </a:p>
        </p:txBody>
      </p:sp>
      <p:sp>
        <p:nvSpPr>
          <p:cNvPr id="864303" name="Text Box 47"/>
          <p:cNvSpPr txBox="1">
            <a:spLocks noChangeArrowheads="1"/>
          </p:cNvSpPr>
          <p:nvPr/>
        </p:nvSpPr>
        <p:spPr bwMode="auto">
          <a:xfrm>
            <a:off x="4148138" y="2717800"/>
            <a:ext cx="342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>
                <a:latin typeface="Times New Roman" charset="0"/>
              </a:rPr>
              <a:t>s</a:t>
            </a:r>
            <a:endParaRPr lang="en-US">
              <a:latin typeface="Times New Roman" charset="0"/>
            </a:endParaRPr>
          </a:p>
        </p:txBody>
      </p:sp>
      <p:grpSp>
        <p:nvGrpSpPr>
          <p:cNvPr id="864304" name="Group 48"/>
          <p:cNvGrpSpPr>
            <a:grpSpLocks/>
          </p:cNvGrpSpPr>
          <p:nvPr/>
        </p:nvGrpSpPr>
        <p:grpSpPr bwMode="auto">
          <a:xfrm>
            <a:off x="946150" y="2959102"/>
            <a:ext cx="577850" cy="958851"/>
            <a:chOff x="337" y="2700"/>
            <a:chExt cx="364" cy="604"/>
          </a:xfrm>
        </p:grpSpPr>
        <p:sp>
          <p:nvSpPr>
            <p:cNvPr id="864305" name="Line 49"/>
            <p:cNvSpPr>
              <a:spLocks noChangeShapeType="1"/>
            </p:cNvSpPr>
            <p:nvPr/>
          </p:nvSpPr>
          <p:spPr bwMode="auto">
            <a:xfrm>
              <a:off x="337" y="3246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4306" name="Text Box 50"/>
            <p:cNvSpPr txBox="1">
              <a:spLocks noChangeArrowheads="1"/>
            </p:cNvSpPr>
            <p:nvPr/>
          </p:nvSpPr>
          <p:spPr bwMode="auto">
            <a:xfrm>
              <a:off x="382" y="2974"/>
              <a:ext cx="2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latin typeface="Times New Roman" charset="0"/>
                </a:rPr>
                <a:t>c</a:t>
              </a:r>
              <a:endParaRPr lang="en-US" sz="2800" dirty="0">
                <a:latin typeface="Times New Roman" charset="0"/>
              </a:endParaRPr>
            </a:p>
          </p:txBody>
        </p:sp>
        <p:sp>
          <p:nvSpPr>
            <p:cNvPr id="864307" name="Line 51"/>
            <p:cNvSpPr>
              <a:spLocks noChangeShapeType="1"/>
            </p:cNvSpPr>
            <p:nvPr/>
          </p:nvSpPr>
          <p:spPr bwMode="auto">
            <a:xfrm>
              <a:off x="358" y="2961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4308" name="Text Box 52"/>
            <p:cNvSpPr txBox="1">
              <a:spLocks noChangeArrowheads="1"/>
            </p:cNvSpPr>
            <p:nvPr/>
          </p:nvSpPr>
          <p:spPr bwMode="auto">
            <a:xfrm>
              <a:off x="358" y="2700"/>
              <a:ext cx="3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solidFill>
                    <a:srgbClr val="000000"/>
                  </a:solidFill>
                  <a:latin typeface="Times New Roman" charset="0"/>
                </a:rPr>
                <a:t>w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2800" dirty="0">
                <a:latin typeface="Times New Roman" charset="0"/>
              </a:endParaRPr>
            </a:p>
          </p:txBody>
        </p:sp>
      </p:grpSp>
      <p:sp>
        <p:nvSpPr>
          <p:cNvPr id="864309" name="Text Box 53"/>
          <p:cNvSpPr txBox="1">
            <a:spLocks noChangeArrowheads="1"/>
          </p:cNvSpPr>
          <p:nvPr/>
        </p:nvSpPr>
        <p:spPr bwMode="auto">
          <a:xfrm>
            <a:off x="871220" y="3254375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0" name="Text Box 54"/>
          <p:cNvSpPr txBox="1">
            <a:spLocks noChangeArrowheads="1"/>
          </p:cNvSpPr>
          <p:nvPr/>
        </p:nvSpPr>
        <p:spPr bwMode="auto">
          <a:xfrm>
            <a:off x="2593657" y="2952433"/>
            <a:ext cx="650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2" name="Text Box 56"/>
          <p:cNvSpPr txBox="1">
            <a:spLocks noChangeArrowheads="1"/>
          </p:cNvSpPr>
          <p:nvPr/>
        </p:nvSpPr>
        <p:spPr bwMode="auto">
          <a:xfrm>
            <a:off x="4010661" y="2587625"/>
            <a:ext cx="636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9" name="Line 63"/>
          <p:cNvSpPr>
            <a:spLocks noChangeShapeType="1"/>
          </p:cNvSpPr>
          <p:nvPr/>
        </p:nvSpPr>
        <p:spPr bwMode="auto">
          <a:xfrm>
            <a:off x="3629025" y="3259138"/>
            <a:ext cx="109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320" name="Text Box 64"/>
          <p:cNvSpPr txBox="1">
            <a:spLocks noChangeArrowheads="1"/>
          </p:cNvSpPr>
          <p:nvPr/>
        </p:nvSpPr>
        <p:spPr bwMode="auto">
          <a:xfrm>
            <a:off x="0" y="56515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u="sng" dirty="0" smtClean="0"/>
              <a:t>Authentication</a:t>
            </a:r>
            <a:endParaRPr lang="en-US" u="sng" dirty="0"/>
          </a:p>
        </p:txBody>
      </p:sp>
      <p:sp>
        <p:nvSpPr>
          <p:cNvPr id="864321" name="Text Box 65"/>
          <p:cNvSpPr txBox="1">
            <a:spLocks noChangeArrowheads="1"/>
          </p:cNvSpPr>
          <p:nvPr/>
        </p:nvSpPr>
        <p:spPr bwMode="auto">
          <a:xfrm>
            <a:off x="-425450" y="23749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u="sng"/>
              <a:t>Verification:</a:t>
            </a:r>
          </a:p>
        </p:txBody>
      </p:sp>
      <p:sp>
        <p:nvSpPr>
          <p:cNvPr id="864323" name="Text Box 67"/>
          <p:cNvSpPr txBox="1">
            <a:spLocks noChangeArrowheads="1"/>
          </p:cNvSpPr>
          <p:nvPr/>
        </p:nvSpPr>
        <p:spPr bwMode="auto">
          <a:xfrm>
            <a:off x="-104775" y="4014788"/>
            <a:ext cx="7781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/>
              <a:t>Problem: circularity (MAC key depends on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/>
              <a:t>, </a:t>
            </a:r>
            <a:r>
              <a:rPr lang="en-US" dirty="0"/>
              <a:t>which is being authenticated by the MAC)</a:t>
            </a:r>
          </a:p>
        </p:txBody>
      </p:sp>
      <p:sp>
        <p:nvSpPr>
          <p:cNvPr id="864329" name="Text Box 73"/>
          <p:cNvSpPr txBox="1">
            <a:spLocks noChangeArrowheads="1"/>
          </p:cNvSpPr>
          <p:nvPr/>
        </p:nvSpPr>
        <p:spPr bwMode="auto">
          <a:xfrm>
            <a:off x="-57150" y="5086350"/>
            <a:ext cx="87236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Observe: knowing (</a:t>
            </a:r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sz="2800" dirty="0" smtClean="0">
                <a:latin typeface="Times New Roman" charset="0"/>
                <a:sym typeface="Symbol" charset="0"/>
              </a:rPr>
              <a:t>⊕</a:t>
            </a:r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800" i="1" dirty="0" smtClean="0">
                <a:latin typeface="Times New Roman" charset="0"/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  <a:sym typeface="Symbol" charset="0"/>
              </a:rPr>
              <a:t>⊕ </a:t>
            </a:r>
            <a:r>
              <a:rPr lang="en-US" i="1" dirty="0" smtClean="0">
                <a:latin typeface="Times New Roman" charset="0"/>
                <a:sym typeface="Symbol" charset="0"/>
              </a:rPr>
              <a:t>c </a:t>
            </a:r>
            <a:r>
              <a:rPr lang="en-US" dirty="0" smtClean="0">
                <a:sym typeface="Symbol" charset="0"/>
              </a:rPr>
              <a:t>)</a:t>
            </a:r>
            <a:r>
              <a:rPr lang="en-US" dirty="0" smtClean="0">
                <a:latin typeface="Times New Roman" charset="0"/>
                <a:sym typeface="Symbol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gives knowledge of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dirty="0" smtClean="0">
                <a:latin typeface="Times New Roman" charset="0"/>
                <a:sym typeface="Symbol" charset="0"/>
              </a:rPr>
              <a:t>⊕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dirty="0" smtClean="0">
                <a:latin typeface="Times New Roman" charset="0"/>
                <a:sym typeface="Symbol" charset="0"/>
              </a:rPr>
              <a:t> = </a:t>
            </a:r>
            <a:r>
              <a:rPr lang="en-US" i="1" dirty="0" smtClean="0">
                <a:latin typeface="Times New Roman" charset="0"/>
                <a:sym typeface="Symbol" charset="0"/>
              </a:rPr>
              <a:t>u</a:t>
            </a:r>
            <a:endParaRPr lang="en-US" i="1" dirty="0">
              <a:latin typeface="Times New Roman" charset="0"/>
              <a:sym typeface="Symbol" charset="0"/>
            </a:endParaRPr>
          </a:p>
        </p:txBody>
      </p:sp>
      <p:grpSp>
        <p:nvGrpSpPr>
          <p:cNvPr id="864333" name="Group 77"/>
          <p:cNvGrpSpPr>
            <a:grpSpLocks/>
          </p:cNvGrpSpPr>
          <p:nvPr/>
        </p:nvGrpSpPr>
        <p:grpSpPr bwMode="auto">
          <a:xfrm>
            <a:off x="-23812" y="6070592"/>
            <a:ext cx="9269413" cy="719136"/>
            <a:chOff x="-15" y="3824"/>
            <a:chExt cx="5839" cy="453"/>
          </a:xfrm>
        </p:grpSpPr>
        <p:sp>
          <p:nvSpPr>
            <p:cNvPr id="864330" name="Text Box 74"/>
            <p:cNvSpPr txBox="1">
              <a:spLocks noChangeArrowheads="1"/>
            </p:cNvSpPr>
            <p:nvPr/>
          </p:nvSpPr>
          <p:spPr bwMode="auto">
            <a:xfrm>
              <a:off x="-15" y="3912"/>
              <a:ext cx="583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Need: </a:t>
              </a:r>
              <a:r>
                <a:rPr lang="en-US" dirty="0" smtClean="0">
                  <a:sym typeface="Symbol" charset="0"/>
                </a:rPr>
                <a:t>∀</a:t>
              </a:r>
              <a:r>
                <a:rPr lang="en-US" i="1" dirty="0" smtClean="0">
                  <a:latin typeface="Times New Roman" charset="0"/>
                </a:rPr>
                <a:t>u</a:t>
              </a:r>
              <a:r>
                <a:rPr lang="en-US" dirty="0" smtClean="0">
                  <a:latin typeface="Times New Roman" charset="0"/>
                  <a:sym typeface="Symbol" charset="0"/>
                </a:rPr>
                <a:t>,</a:t>
              </a:r>
              <a:r>
                <a:rPr lang="en-US" dirty="0" smtClean="0">
                  <a:sym typeface="Symbol" charset="0"/>
                </a:rPr>
                <a:t> </a:t>
              </a:r>
              <a:r>
                <a:rPr lang="en-US" dirty="0"/>
                <a:t>given </a:t>
              </a:r>
              <a:r>
                <a:rPr lang="en-US" dirty="0" err="1" smtClean="0"/>
                <a:t>MAC</a:t>
              </a:r>
              <a:r>
                <a:rPr lang="en-US" i="1" baseline="-25000" dirty="0" err="1" smtClean="0">
                  <a:latin typeface="Times New Roman" charset="0"/>
                </a:rPr>
                <a:t>w</a:t>
              </a:r>
              <a:r>
                <a:rPr lang="en-US" dirty="0" smtClean="0">
                  <a:latin typeface="Times New Roman" charset="0"/>
                </a:rPr>
                <a:t>(</a:t>
              </a:r>
              <a:r>
                <a:rPr lang="en-US" i="1" dirty="0" err="1" smtClean="0">
                  <a:latin typeface="Times New Roman" charset="0"/>
                </a:rPr>
                <a:t>i</a:t>
              </a:r>
              <a:r>
                <a:rPr lang="en-US" dirty="0">
                  <a:latin typeface="Times New Roman" charset="0"/>
                </a:rPr>
                <a:t>, </a:t>
              </a:r>
              <a:r>
                <a:rPr lang="en-US" i="1" dirty="0" smtClean="0">
                  <a:latin typeface="Times New Roman" charset="0"/>
                </a:rPr>
                <a:t>c</a:t>
              </a:r>
              <a:r>
                <a:rPr lang="en-US" dirty="0" smtClean="0">
                  <a:latin typeface="Times New Roman" charset="0"/>
                </a:rPr>
                <a:t>), </a:t>
              </a:r>
              <a:r>
                <a:rPr lang="en-US" dirty="0"/>
                <a:t>hard to forge </a:t>
              </a:r>
              <a:r>
                <a:rPr lang="en-US" dirty="0" err="1" smtClean="0"/>
                <a:t>MAC</a:t>
              </a:r>
              <a:r>
                <a:rPr lang="en-US" i="1" baseline="-25000" dirty="0" err="1" smtClean="0">
                  <a:latin typeface="Times New Roman" charset="0"/>
                </a:rPr>
                <a:t>w+u</a:t>
              </a:r>
              <a:r>
                <a:rPr lang="en-US" i="1" baseline="-25000" dirty="0" smtClean="0">
                  <a:latin typeface="Times New Roman" charset="0"/>
                </a:rPr>
                <a:t> </a:t>
              </a:r>
              <a:r>
                <a:rPr lang="en-US" dirty="0" smtClean="0">
                  <a:latin typeface="Times New Roman" charset="0"/>
                </a:rPr>
                <a:t>(</a:t>
              </a:r>
              <a:r>
                <a:rPr lang="en-US" i="1" dirty="0" err="1" smtClean="0">
                  <a:latin typeface="Times New Roman" charset="0"/>
                </a:rPr>
                <a:t>i</a:t>
              </a:r>
              <a:r>
                <a:rPr lang="en-US" dirty="0">
                  <a:latin typeface="Times New Roman" charset="0"/>
                </a:rPr>
                <a:t>, </a:t>
              </a:r>
              <a:r>
                <a:rPr lang="en-US" i="1" dirty="0" smtClean="0">
                  <a:latin typeface="Times New Roman" charset="0"/>
                </a:rPr>
                <a:t>c</a:t>
              </a:r>
              <a:r>
                <a:rPr lang="en-US" dirty="0" smtClean="0">
                  <a:latin typeface="Times New Roman" charset="0"/>
                </a:rPr>
                <a:t>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64331" name="Text Box 75"/>
            <p:cNvSpPr txBox="1">
              <a:spLocks noChangeArrowheads="1"/>
            </p:cNvSpPr>
            <p:nvPr/>
          </p:nvSpPr>
          <p:spPr bwMode="auto">
            <a:xfrm>
              <a:off x="4660" y="3824"/>
              <a:ext cx="116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 smtClean="0"/>
                <a:t>^^^^</a:t>
              </a:r>
              <a:endParaRPr lang="en-US" dirty="0"/>
            </a:p>
          </p:txBody>
        </p:sp>
      </p:grp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4936172" y="5010468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7094538" y="5497659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40" name="Text Box 67"/>
          <p:cNvSpPr txBox="1">
            <a:spLocks noChangeArrowheads="1"/>
          </p:cNvSpPr>
          <p:nvPr/>
        </p:nvSpPr>
        <p:spPr bwMode="auto">
          <a:xfrm>
            <a:off x="3171824" y="1123663"/>
            <a:ext cx="6561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AMD-Code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</a:rPr>
              <a:t>a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, 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</a:rPr>
              <a:t>c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)+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</a:rPr>
              <a:t>b</a:t>
            </a:r>
            <a:endParaRPr lang="en-US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9" name="Text Box 67"/>
          <p:cNvSpPr txBox="1">
            <a:spLocks noChangeArrowheads="1"/>
          </p:cNvSpPr>
          <p:nvPr/>
        </p:nvSpPr>
        <p:spPr bwMode="auto">
          <a:xfrm>
            <a:off x="2430870" y="571815"/>
            <a:ext cx="6977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u="sng" dirty="0" smtClean="0">
                <a:solidFill>
                  <a:schemeClr val="accent2"/>
                </a:solidFill>
              </a:rPr>
              <a:t>Generalization</a:t>
            </a:r>
            <a:r>
              <a:rPr lang="en-US" dirty="0" smtClean="0">
                <a:solidFill>
                  <a:schemeClr val="accent2"/>
                </a:solidFill>
              </a:rPr>
              <a:t> [</a:t>
            </a:r>
            <a:r>
              <a:rPr lang="en-US" dirty="0" err="1" smtClean="0">
                <a:solidFill>
                  <a:schemeClr val="accent2"/>
                </a:solidFill>
              </a:rPr>
              <a:t>Padro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et al. ‘05</a:t>
            </a:r>
            <a:r>
              <a:rPr lang="en-US" dirty="0" smtClean="0">
                <a:solidFill>
                  <a:schemeClr val="accent2"/>
                </a:solidFill>
              </a:rPr>
              <a:t>] if </a:t>
            </a:r>
            <a:r>
              <a:rPr lang="en-US" i="1" dirty="0" err="1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is public 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3" name="AutoShape 72"/>
          <p:cNvSpPr>
            <a:spLocks/>
          </p:cNvSpPr>
          <p:nvPr/>
        </p:nvSpPr>
        <p:spPr bwMode="auto">
          <a:xfrm>
            <a:off x="5805805" y="1786225"/>
            <a:ext cx="3011447" cy="1093787"/>
          </a:xfrm>
          <a:prstGeom prst="borderCallout1">
            <a:avLst>
              <a:gd name="adj1" fmla="val 10449"/>
              <a:gd name="adj2" fmla="val -2741"/>
              <a:gd name="adj3" fmla="val -17214"/>
              <a:gd name="adj4" fmla="val -54131"/>
            </a:avLst>
          </a:prstGeom>
          <a:noFill/>
          <a:ln w="9525">
            <a:solidFill>
              <a:srgbClr val="0000FF"/>
            </a:solidFill>
            <a:miter lim="800000"/>
            <a:headEnd type="non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Code </a:t>
            </a:r>
            <a:r>
              <a:rPr lang="en-US" smtClean="0">
                <a:solidFill>
                  <a:srgbClr val="0000FF"/>
                </a:solidFill>
              </a:rPr>
              <a:t>that detects additive change</a:t>
            </a:r>
            <a:endParaRPr lang="en-US" i="1" dirty="0">
              <a:solidFill>
                <a:schemeClr val="accent2"/>
              </a:solidFill>
              <a:latin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38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9" grpId="0"/>
      <p:bldP spid="4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90B424-EAA7-DD49-9D6B-A23C8E579C42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MAC problem</a:t>
            </a:r>
          </a:p>
        </p:txBody>
      </p:sp>
      <p:sp>
        <p:nvSpPr>
          <p:cNvPr id="864282" name="Text Box 26"/>
          <p:cNvSpPr txBox="1">
            <a:spLocks noChangeArrowheads="1"/>
          </p:cNvSpPr>
          <p:nvPr/>
        </p:nvSpPr>
        <p:spPr bwMode="auto">
          <a:xfrm>
            <a:off x="428625" y="1131888"/>
            <a:ext cx="77898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latin typeface="Times New Roman" charset="0"/>
              </a:rPr>
              <a:t>= </a:t>
            </a:r>
            <a:r>
              <a:rPr lang="en-US" dirty="0" err="1"/>
              <a:t>MAC</a:t>
            </a:r>
            <a:r>
              <a:rPr lang="en-US" i="1" baseline="-25000" dirty="0" err="1">
                <a:latin typeface="Times New Roman" charset="0"/>
              </a:rPr>
              <a:t>w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) =</a:t>
            </a:r>
            <a:endParaRPr lang="en-US" dirty="0"/>
          </a:p>
        </p:txBody>
      </p:sp>
      <p:sp>
        <p:nvSpPr>
          <p:cNvPr id="864288" name="Text Box 32"/>
          <p:cNvSpPr txBox="1">
            <a:spLocks noChangeArrowheads="1"/>
          </p:cNvSpPr>
          <p:nvPr/>
        </p:nvSpPr>
        <p:spPr bwMode="auto">
          <a:xfrm>
            <a:off x="3856038" y="2698750"/>
            <a:ext cx="398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>
                <a:latin typeface="Times New Roman" charset="0"/>
              </a:rPr>
              <a:t>i</a:t>
            </a:r>
            <a:r>
              <a:rPr lang="en-US">
                <a:latin typeface="Times New Roman" charset="0"/>
              </a:rPr>
              <a:t>,</a:t>
            </a:r>
          </a:p>
        </p:txBody>
      </p:sp>
      <p:sp>
        <p:nvSpPr>
          <p:cNvPr id="864289" name="Rectangle 33"/>
          <p:cNvSpPr>
            <a:spLocks noChangeArrowheads="1"/>
          </p:cNvSpPr>
          <p:nvPr/>
        </p:nvSpPr>
        <p:spPr bwMode="auto">
          <a:xfrm>
            <a:off x="4725988" y="2944813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 dirty="0" err="1" smtClean="0"/>
              <a:t>Ver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latin typeface="Times New Roman" charset="0"/>
                <a:sym typeface="Symbol" charset="0"/>
              </a:rPr>
              <a:t>)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864290" name="Rectangle 34"/>
          <p:cNvSpPr>
            <a:spLocks noChangeArrowheads="1"/>
          </p:cNvSpPr>
          <p:nvPr/>
        </p:nvSpPr>
        <p:spPr bwMode="auto">
          <a:xfrm>
            <a:off x="6821315" y="3030538"/>
            <a:ext cx="1119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233363" algn="l"/>
              </a:tabLst>
            </a:pPr>
            <a:r>
              <a:rPr lang="en-US" dirty="0">
                <a:latin typeface="Times New Roman" charset="0"/>
                <a:sym typeface="Symbol" charset="0"/>
              </a:rPr>
              <a:t>ok</a:t>
            </a:r>
            <a:r>
              <a:rPr lang="en-US" dirty="0" smtClean="0">
                <a:latin typeface="Times New Roman" charset="0"/>
                <a:sym typeface="Symbol" charset="0"/>
              </a:rPr>
              <a:t>/⊥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864291" name="Line 35"/>
          <p:cNvSpPr>
            <a:spLocks noChangeShapeType="1"/>
          </p:cNvSpPr>
          <p:nvPr/>
        </p:nvSpPr>
        <p:spPr bwMode="auto">
          <a:xfrm>
            <a:off x="6118225" y="3352800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293" name="Line 37"/>
          <p:cNvSpPr>
            <a:spLocks noChangeShapeType="1"/>
          </p:cNvSpPr>
          <p:nvPr/>
        </p:nvSpPr>
        <p:spPr bwMode="auto">
          <a:xfrm>
            <a:off x="2397125" y="3597275"/>
            <a:ext cx="2317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296" name="Text Box 40"/>
          <p:cNvSpPr txBox="1">
            <a:spLocks noChangeArrowheads="1"/>
          </p:cNvSpPr>
          <p:nvPr/>
        </p:nvSpPr>
        <p:spPr bwMode="auto">
          <a:xfrm>
            <a:off x="2662238" y="308451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864298" name="Rectangle 42"/>
          <p:cNvSpPr>
            <a:spLocks noChangeArrowheads="1"/>
          </p:cNvSpPr>
          <p:nvPr/>
        </p:nvSpPr>
        <p:spPr bwMode="auto">
          <a:xfrm>
            <a:off x="1527175" y="3248025"/>
            <a:ext cx="81597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/>
              <a:t>Rec</a:t>
            </a:r>
          </a:p>
        </p:txBody>
      </p:sp>
      <p:sp>
        <p:nvSpPr>
          <p:cNvPr id="864303" name="Text Box 47"/>
          <p:cNvSpPr txBox="1">
            <a:spLocks noChangeArrowheads="1"/>
          </p:cNvSpPr>
          <p:nvPr/>
        </p:nvSpPr>
        <p:spPr bwMode="auto">
          <a:xfrm>
            <a:off x="4148138" y="2717800"/>
            <a:ext cx="342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>
                <a:latin typeface="Times New Roman" charset="0"/>
              </a:rPr>
              <a:t>s</a:t>
            </a:r>
            <a:endParaRPr lang="en-US">
              <a:latin typeface="Times New Roman" charset="0"/>
            </a:endParaRPr>
          </a:p>
        </p:txBody>
      </p:sp>
      <p:grpSp>
        <p:nvGrpSpPr>
          <p:cNvPr id="864304" name="Group 48"/>
          <p:cNvGrpSpPr>
            <a:grpSpLocks/>
          </p:cNvGrpSpPr>
          <p:nvPr/>
        </p:nvGrpSpPr>
        <p:grpSpPr bwMode="auto">
          <a:xfrm>
            <a:off x="946150" y="2959102"/>
            <a:ext cx="577850" cy="958851"/>
            <a:chOff x="337" y="2700"/>
            <a:chExt cx="364" cy="604"/>
          </a:xfrm>
        </p:grpSpPr>
        <p:sp>
          <p:nvSpPr>
            <p:cNvPr id="864305" name="Line 49"/>
            <p:cNvSpPr>
              <a:spLocks noChangeShapeType="1"/>
            </p:cNvSpPr>
            <p:nvPr/>
          </p:nvSpPr>
          <p:spPr bwMode="auto">
            <a:xfrm>
              <a:off x="337" y="3246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4306" name="Text Box 50"/>
            <p:cNvSpPr txBox="1">
              <a:spLocks noChangeArrowheads="1"/>
            </p:cNvSpPr>
            <p:nvPr/>
          </p:nvSpPr>
          <p:spPr bwMode="auto">
            <a:xfrm>
              <a:off x="382" y="2974"/>
              <a:ext cx="2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latin typeface="Times New Roman" charset="0"/>
                </a:rPr>
                <a:t>c</a:t>
              </a:r>
              <a:endParaRPr lang="en-US" sz="2800" dirty="0">
                <a:latin typeface="Times New Roman" charset="0"/>
              </a:endParaRPr>
            </a:p>
          </p:txBody>
        </p:sp>
        <p:sp>
          <p:nvSpPr>
            <p:cNvPr id="864307" name="Line 51"/>
            <p:cNvSpPr>
              <a:spLocks noChangeShapeType="1"/>
            </p:cNvSpPr>
            <p:nvPr/>
          </p:nvSpPr>
          <p:spPr bwMode="auto">
            <a:xfrm>
              <a:off x="358" y="2961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4308" name="Text Box 52"/>
            <p:cNvSpPr txBox="1">
              <a:spLocks noChangeArrowheads="1"/>
            </p:cNvSpPr>
            <p:nvPr/>
          </p:nvSpPr>
          <p:spPr bwMode="auto">
            <a:xfrm>
              <a:off x="358" y="2700"/>
              <a:ext cx="3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solidFill>
                    <a:srgbClr val="000000"/>
                  </a:solidFill>
                  <a:latin typeface="Times New Roman" charset="0"/>
                </a:rPr>
                <a:t>w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2800" dirty="0">
                <a:latin typeface="Times New Roman" charset="0"/>
              </a:endParaRPr>
            </a:p>
          </p:txBody>
        </p:sp>
      </p:grpSp>
      <p:sp>
        <p:nvSpPr>
          <p:cNvPr id="864309" name="Text Box 53"/>
          <p:cNvSpPr txBox="1">
            <a:spLocks noChangeArrowheads="1"/>
          </p:cNvSpPr>
          <p:nvPr/>
        </p:nvSpPr>
        <p:spPr bwMode="auto">
          <a:xfrm>
            <a:off x="871220" y="3254375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0" name="Text Box 54"/>
          <p:cNvSpPr txBox="1">
            <a:spLocks noChangeArrowheads="1"/>
          </p:cNvSpPr>
          <p:nvPr/>
        </p:nvSpPr>
        <p:spPr bwMode="auto">
          <a:xfrm>
            <a:off x="2593657" y="2952433"/>
            <a:ext cx="650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2" name="Text Box 56"/>
          <p:cNvSpPr txBox="1">
            <a:spLocks noChangeArrowheads="1"/>
          </p:cNvSpPr>
          <p:nvPr/>
        </p:nvSpPr>
        <p:spPr bwMode="auto">
          <a:xfrm>
            <a:off x="4010661" y="2587625"/>
            <a:ext cx="636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9" name="Line 63"/>
          <p:cNvSpPr>
            <a:spLocks noChangeShapeType="1"/>
          </p:cNvSpPr>
          <p:nvPr/>
        </p:nvSpPr>
        <p:spPr bwMode="auto">
          <a:xfrm>
            <a:off x="3629025" y="3259138"/>
            <a:ext cx="109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320" name="Text Box 64"/>
          <p:cNvSpPr txBox="1">
            <a:spLocks noChangeArrowheads="1"/>
          </p:cNvSpPr>
          <p:nvPr/>
        </p:nvSpPr>
        <p:spPr bwMode="auto">
          <a:xfrm>
            <a:off x="0" y="56515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u="sng" dirty="0" smtClean="0"/>
              <a:t>Authentication</a:t>
            </a:r>
            <a:endParaRPr lang="en-US" u="sng" dirty="0"/>
          </a:p>
        </p:txBody>
      </p:sp>
      <p:sp>
        <p:nvSpPr>
          <p:cNvPr id="864321" name="Text Box 65"/>
          <p:cNvSpPr txBox="1">
            <a:spLocks noChangeArrowheads="1"/>
          </p:cNvSpPr>
          <p:nvPr/>
        </p:nvSpPr>
        <p:spPr bwMode="auto">
          <a:xfrm>
            <a:off x="-425450" y="23749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u="sng"/>
              <a:t>Verification:</a:t>
            </a:r>
          </a:p>
        </p:txBody>
      </p:sp>
      <p:sp>
        <p:nvSpPr>
          <p:cNvPr id="864323" name="Text Box 67"/>
          <p:cNvSpPr txBox="1">
            <a:spLocks noChangeArrowheads="1"/>
          </p:cNvSpPr>
          <p:nvPr/>
        </p:nvSpPr>
        <p:spPr bwMode="auto">
          <a:xfrm>
            <a:off x="-104775" y="4014788"/>
            <a:ext cx="7781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/>
              <a:t>Problem: circularity (MAC key depends on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/>
              <a:t>, </a:t>
            </a:r>
            <a:r>
              <a:rPr lang="en-US" dirty="0"/>
              <a:t>which is being authenticated by the MAC)</a:t>
            </a:r>
          </a:p>
        </p:txBody>
      </p:sp>
      <p:sp>
        <p:nvSpPr>
          <p:cNvPr id="864329" name="Text Box 73"/>
          <p:cNvSpPr txBox="1">
            <a:spLocks noChangeArrowheads="1"/>
          </p:cNvSpPr>
          <p:nvPr/>
        </p:nvSpPr>
        <p:spPr bwMode="auto">
          <a:xfrm>
            <a:off x="-57150" y="5086350"/>
            <a:ext cx="87236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Observe: knowing (</a:t>
            </a:r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sz="2800" dirty="0" smtClean="0">
                <a:latin typeface="Times New Roman" charset="0"/>
                <a:sym typeface="Symbol" charset="0"/>
              </a:rPr>
              <a:t>⊕</a:t>
            </a:r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800" i="1" dirty="0" smtClean="0">
                <a:latin typeface="Times New Roman" charset="0"/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  <a:sym typeface="Symbol" charset="0"/>
              </a:rPr>
              <a:t>⊕ </a:t>
            </a:r>
            <a:r>
              <a:rPr lang="en-US" i="1" dirty="0" smtClean="0">
                <a:latin typeface="Times New Roman" charset="0"/>
                <a:sym typeface="Symbol" charset="0"/>
              </a:rPr>
              <a:t>c </a:t>
            </a:r>
            <a:r>
              <a:rPr lang="en-US" dirty="0" smtClean="0">
                <a:sym typeface="Symbol" charset="0"/>
              </a:rPr>
              <a:t>)</a:t>
            </a:r>
            <a:r>
              <a:rPr lang="en-US" dirty="0" smtClean="0">
                <a:latin typeface="Times New Roman" charset="0"/>
                <a:sym typeface="Symbol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gives knowledge of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dirty="0" smtClean="0">
                <a:latin typeface="Times New Roman" charset="0"/>
                <a:sym typeface="Symbol" charset="0"/>
              </a:rPr>
              <a:t>⊕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dirty="0" smtClean="0">
                <a:latin typeface="Times New Roman" charset="0"/>
                <a:sym typeface="Symbol" charset="0"/>
              </a:rPr>
              <a:t> = </a:t>
            </a:r>
            <a:r>
              <a:rPr lang="en-US" i="1" dirty="0" smtClean="0">
                <a:latin typeface="Times New Roman" charset="0"/>
                <a:sym typeface="Symbol" charset="0"/>
              </a:rPr>
              <a:t>u</a:t>
            </a:r>
            <a:endParaRPr lang="en-US" i="1" dirty="0">
              <a:latin typeface="Times New Roman" charset="0"/>
              <a:sym typeface="Symbol" charset="0"/>
            </a:endParaRPr>
          </a:p>
        </p:txBody>
      </p:sp>
      <p:grpSp>
        <p:nvGrpSpPr>
          <p:cNvPr id="864333" name="Group 77"/>
          <p:cNvGrpSpPr>
            <a:grpSpLocks/>
          </p:cNvGrpSpPr>
          <p:nvPr/>
        </p:nvGrpSpPr>
        <p:grpSpPr bwMode="auto">
          <a:xfrm>
            <a:off x="-23812" y="6070592"/>
            <a:ext cx="9269413" cy="719136"/>
            <a:chOff x="-15" y="3824"/>
            <a:chExt cx="5839" cy="453"/>
          </a:xfrm>
        </p:grpSpPr>
        <p:sp>
          <p:nvSpPr>
            <p:cNvPr id="864330" name="Text Box 74"/>
            <p:cNvSpPr txBox="1">
              <a:spLocks noChangeArrowheads="1"/>
            </p:cNvSpPr>
            <p:nvPr/>
          </p:nvSpPr>
          <p:spPr bwMode="auto">
            <a:xfrm>
              <a:off x="-15" y="3912"/>
              <a:ext cx="583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Need: </a:t>
              </a:r>
              <a:r>
                <a:rPr lang="en-US" dirty="0" smtClean="0">
                  <a:sym typeface="Symbol" charset="0"/>
                </a:rPr>
                <a:t>∀</a:t>
              </a:r>
              <a:r>
                <a:rPr lang="en-US" i="1" dirty="0" smtClean="0">
                  <a:latin typeface="Times New Roman" charset="0"/>
                </a:rPr>
                <a:t>u</a:t>
              </a:r>
              <a:r>
                <a:rPr lang="en-US" dirty="0" smtClean="0">
                  <a:latin typeface="Times New Roman" charset="0"/>
                  <a:sym typeface="Symbol" charset="0"/>
                </a:rPr>
                <a:t>,</a:t>
              </a:r>
              <a:r>
                <a:rPr lang="en-US" dirty="0" smtClean="0">
                  <a:sym typeface="Symbol" charset="0"/>
                </a:rPr>
                <a:t> </a:t>
              </a:r>
              <a:r>
                <a:rPr lang="en-US" dirty="0"/>
                <a:t>given </a:t>
              </a:r>
              <a:r>
                <a:rPr lang="en-US" dirty="0" err="1" smtClean="0"/>
                <a:t>MAC</a:t>
              </a:r>
              <a:r>
                <a:rPr lang="en-US" i="1" baseline="-25000" dirty="0" err="1" smtClean="0">
                  <a:latin typeface="Times New Roman" charset="0"/>
                </a:rPr>
                <a:t>w</a:t>
              </a:r>
              <a:r>
                <a:rPr lang="en-US" dirty="0" smtClean="0">
                  <a:latin typeface="Times New Roman" charset="0"/>
                </a:rPr>
                <a:t>(</a:t>
              </a:r>
              <a:r>
                <a:rPr lang="en-US" i="1" dirty="0" err="1" smtClean="0">
                  <a:latin typeface="Times New Roman" charset="0"/>
                </a:rPr>
                <a:t>i</a:t>
              </a:r>
              <a:r>
                <a:rPr lang="en-US" dirty="0">
                  <a:latin typeface="Times New Roman" charset="0"/>
                </a:rPr>
                <a:t>, </a:t>
              </a:r>
              <a:r>
                <a:rPr lang="en-US" i="1" dirty="0" smtClean="0">
                  <a:latin typeface="Times New Roman" charset="0"/>
                </a:rPr>
                <a:t>c</a:t>
              </a:r>
              <a:r>
                <a:rPr lang="en-US" dirty="0" smtClean="0">
                  <a:latin typeface="Times New Roman" charset="0"/>
                </a:rPr>
                <a:t>), </a:t>
              </a:r>
              <a:r>
                <a:rPr lang="en-US" dirty="0"/>
                <a:t>hard to forge </a:t>
              </a:r>
              <a:r>
                <a:rPr lang="en-US" dirty="0" err="1" smtClean="0"/>
                <a:t>MAC</a:t>
              </a:r>
              <a:r>
                <a:rPr lang="en-US" i="1" baseline="-25000" dirty="0" err="1" smtClean="0">
                  <a:latin typeface="Times New Roman" charset="0"/>
                </a:rPr>
                <a:t>w+u</a:t>
              </a:r>
              <a:r>
                <a:rPr lang="en-US" i="1" baseline="-25000" dirty="0" smtClean="0">
                  <a:latin typeface="Times New Roman" charset="0"/>
                </a:rPr>
                <a:t> </a:t>
              </a:r>
              <a:r>
                <a:rPr lang="en-US" dirty="0" smtClean="0">
                  <a:latin typeface="Times New Roman" charset="0"/>
                </a:rPr>
                <a:t>(</a:t>
              </a:r>
              <a:r>
                <a:rPr lang="en-US" i="1" dirty="0" err="1" smtClean="0">
                  <a:latin typeface="Times New Roman" charset="0"/>
                </a:rPr>
                <a:t>i</a:t>
              </a:r>
              <a:r>
                <a:rPr lang="en-US" dirty="0">
                  <a:latin typeface="Times New Roman" charset="0"/>
                </a:rPr>
                <a:t>, </a:t>
              </a:r>
              <a:r>
                <a:rPr lang="en-US" i="1" dirty="0" smtClean="0">
                  <a:latin typeface="Times New Roman" charset="0"/>
                </a:rPr>
                <a:t>c</a:t>
              </a:r>
              <a:r>
                <a:rPr lang="en-US" dirty="0" smtClean="0">
                  <a:latin typeface="Times New Roman" charset="0"/>
                </a:rPr>
                <a:t>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64331" name="Text Box 75"/>
            <p:cNvSpPr txBox="1">
              <a:spLocks noChangeArrowheads="1"/>
            </p:cNvSpPr>
            <p:nvPr/>
          </p:nvSpPr>
          <p:spPr bwMode="auto">
            <a:xfrm>
              <a:off x="4660" y="3824"/>
              <a:ext cx="116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 smtClean="0"/>
                <a:t>^^^^</a:t>
              </a:r>
              <a:endParaRPr lang="en-US" dirty="0"/>
            </a:p>
          </p:txBody>
        </p:sp>
      </p:grp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4936172" y="5010468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7094538" y="5497659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40" name="Text Box 67"/>
          <p:cNvSpPr txBox="1">
            <a:spLocks noChangeArrowheads="1"/>
          </p:cNvSpPr>
          <p:nvPr/>
        </p:nvSpPr>
        <p:spPr bwMode="auto">
          <a:xfrm>
            <a:off x="3171824" y="1123663"/>
            <a:ext cx="6561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err="1" smtClean="0">
                <a:solidFill>
                  <a:schemeClr val="accent2"/>
                </a:solidFill>
              </a:rPr>
              <a:t>RandomOracle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, </a:t>
            </a:r>
            <a:r>
              <a:rPr lang="en-US" i="1" dirty="0" err="1" smtClean="0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, 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</a:rPr>
              <a:t>c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)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9" name="Text Box 67"/>
          <p:cNvSpPr txBox="1">
            <a:spLocks noChangeArrowheads="1"/>
          </p:cNvSpPr>
          <p:nvPr/>
        </p:nvSpPr>
        <p:spPr bwMode="auto">
          <a:xfrm>
            <a:off x="2430870" y="571815"/>
            <a:ext cx="48716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u="sng" dirty="0" smtClean="0">
                <a:solidFill>
                  <a:schemeClr val="accent2"/>
                </a:solidFill>
              </a:rPr>
              <a:t>Alternative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 err="1">
                <a:solidFill>
                  <a:schemeClr val="accent2"/>
                </a:solidFill>
              </a:rPr>
              <a:t>Boyen</a:t>
            </a:r>
            <a:r>
              <a:rPr lang="en-US" dirty="0">
                <a:solidFill>
                  <a:schemeClr val="accent2"/>
                </a:solidFill>
              </a:rPr>
              <a:t> et al. ‘05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278635" y="1662044"/>
            <a:ext cx="7661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Advantage: works even when </a:t>
            </a:r>
            <a:r>
              <a:rPr lang="en-US" altLang="en-US" i="1" dirty="0" err="1" smtClean="0">
                <a:solidFill>
                  <a:schemeClr val="accent2"/>
                </a:solidFill>
                <a:latin typeface="Times New Roman" charset="0"/>
              </a:rPr>
              <a:t>H</a:t>
            </a:r>
            <a:r>
              <a:rPr lang="en-US" altLang="en-US" baseline="-25000" dirty="0" err="1" smtClean="0">
                <a:solidFill>
                  <a:schemeClr val="accent2"/>
                </a:solidFill>
                <a:latin typeface="Times New Roman" charset="0"/>
                <a:sym typeface="Symbol" charset="2"/>
              </a:rPr>
              <a:t>min</a:t>
            </a:r>
            <a:r>
              <a:rPr lang="en-US" altLang="en-US" dirty="0" smtClean="0">
                <a:solidFill>
                  <a:schemeClr val="accent2"/>
                </a:solidFill>
                <a:latin typeface="Times New Roman" charset="0"/>
                <a:sym typeface="Symbol" charset="2"/>
              </a:rPr>
              <a:t>(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) &lt; 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/2</a:t>
            </a:r>
            <a:endParaRPr lang="en-US" kern="0" dirty="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0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670370"/>
            <a:ext cx="8834437" cy="853630"/>
          </a:xfrm>
        </p:spPr>
        <p:txBody>
          <a:bodyPr/>
          <a:lstStyle/>
          <a:p>
            <a:r>
              <a:rPr lang="en-US" dirty="0" smtClean="0"/>
              <a:t>Alice and Bob have a partially secret and partially noisy channel between them [</a:t>
            </a:r>
            <a:r>
              <a:rPr lang="en-US" dirty="0" err="1" smtClean="0"/>
              <a:t>Wyner</a:t>
            </a:r>
            <a:r>
              <a:rPr lang="en-US" dirty="0" smtClean="0"/>
              <a:t> 1975]</a:t>
            </a:r>
          </a:p>
          <a:p>
            <a:r>
              <a:rPr lang="en-US" dirty="0" smtClean="0"/>
              <a:t>Alice and Bob are running quantum key distribution</a:t>
            </a:r>
          </a:p>
          <a:p>
            <a:r>
              <a:rPr lang="en-US" dirty="0" smtClean="0"/>
              <a:t>Alice and Bob listen to a noisy beacon</a:t>
            </a:r>
          </a:p>
          <a:p>
            <a:r>
              <a:rPr lang="en-US" dirty="0" smtClean="0"/>
              <a:t>Alice and Bob are two cell phones shaken together</a:t>
            </a:r>
          </a:p>
          <a:p>
            <a:r>
              <a:rPr lang="en-US" dirty="0" smtClean="0"/>
              <a:t>Alice knows Bob’s iris scan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4175125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37375" y="4175125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84427" y="4584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47126" y="4598988"/>
            <a:ext cx="595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FE4C5-8412-B74D-87FF-1A5288E6ACFE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robust fuzzy extractors</a:t>
            </a:r>
          </a:p>
        </p:txBody>
      </p:sp>
      <p:sp>
        <p:nvSpPr>
          <p:cNvPr id="860217" name="Text Box 57"/>
          <p:cNvSpPr txBox="1">
            <a:spLocks noChangeArrowheads="1"/>
          </p:cNvSpPr>
          <p:nvPr/>
        </p:nvSpPr>
        <p:spPr bwMode="auto">
          <a:xfrm>
            <a:off x="654189" y="647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227" name="Rectangle 67"/>
          <p:cNvSpPr>
            <a:spLocks noChangeArrowheads="1"/>
          </p:cNvSpPr>
          <p:nvPr/>
        </p:nvSpPr>
        <p:spPr bwMode="auto">
          <a:xfrm>
            <a:off x="5574244" y="2317750"/>
            <a:ext cx="20896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i="1" dirty="0" smtClean="0">
                <a:latin typeface="Times New Roman" charset="0"/>
              </a:rPr>
              <a:t>p </a:t>
            </a:r>
            <a:r>
              <a:rPr lang="en-US" dirty="0">
                <a:latin typeface="Times New Roman" charset="0"/>
              </a:rPr>
              <a:t>= (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, </a:t>
            </a:r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860271" name="Group 111"/>
          <p:cNvGrpSpPr>
            <a:grpSpLocks/>
          </p:cNvGrpSpPr>
          <p:nvPr/>
        </p:nvGrpSpPr>
        <p:grpSpPr bwMode="auto">
          <a:xfrm>
            <a:off x="1095375" y="762000"/>
            <a:ext cx="4846638" cy="2114550"/>
            <a:chOff x="690" y="480"/>
            <a:chExt cx="3053" cy="1332"/>
          </a:xfrm>
        </p:grpSpPr>
        <p:grpSp>
          <p:nvGrpSpPr>
            <p:cNvPr id="860270" name="Group 110"/>
            <p:cNvGrpSpPr>
              <a:grpSpLocks/>
            </p:cNvGrpSpPr>
            <p:nvPr/>
          </p:nvGrpSpPr>
          <p:grpSpPr bwMode="auto">
            <a:xfrm>
              <a:off x="690" y="480"/>
              <a:ext cx="3053" cy="1126"/>
              <a:chOff x="690" y="480"/>
              <a:chExt cx="3053" cy="1126"/>
            </a:xfrm>
          </p:grpSpPr>
          <p:sp>
            <p:nvSpPr>
              <p:cNvPr id="860218" name="Text Box 58"/>
              <p:cNvSpPr txBox="1">
                <a:spLocks noChangeArrowheads="1"/>
              </p:cNvSpPr>
              <p:nvPr/>
            </p:nvSpPr>
            <p:spPr bwMode="auto">
              <a:xfrm>
                <a:off x="3473" y="548"/>
                <a:ext cx="217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i="1" dirty="0" smtClean="0">
                    <a:latin typeface="Times New Roman" charset="0"/>
                  </a:rPr>
                  <a:t>r</a:t>
                </a: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860219" name="Rectangle 59"/>
              <p:cNvSpPr>
                <a:spLocks noChangeArrowheads="1"/>
              </p:cNvSpPr>
              <p:nvPr/>
            </p:nvSpPr>
            <p:spPr bwMode="auto">
              <a:xfrm>
                <a:off x="2152" y="480"/>
                <a:ext cx="864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3600"/>
                  <a:t>Ext</a:t>
                </a:r>
              </a:p>
            </p:txBody>
          </p:sp>
          <p:sp>
            <p:nvSpPr>
              <p:cNvPr id="860220" name="Line 60"/>
              <p:cNvSpPr>
                <a:spLocks noChangeShapeType="1"/>
              </p:cNvSpPr>
              <p:nvPr/>
            </p:nvSpPr>
            <p:spPr bwMode="auto">
              <a:xfrm>
                <a:off x="690" y="596"/>
                <a:ext cx="14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1" name="Line 61"/>
              <p:cNvSpPr>
                <a:spLocks noChangeShapeType="1"/>
              </p:cNvSpPr>
              <p:nvPr/>
            </p:nvSpPr>
            <p:spPr bwMode="auto">
              <a:xfrm>
                <a:off x="3022" y="760"/>
                <a:ext cx="4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2" name="Text Box 62"/>
              <p:cNvSpPr txBox="1">
                <a:spLocks noChangeArrowheads="1"/>
              </p:cNvSpPr>
              <p:nvPr/>
            </p:nvSpPr>
            <p:spPr bwMode="auto">
              <a:xfrm>
                <a:off x="1427" y="675"/>
                <a:ext cx="18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i="1">
                    <a:latin typeface="Times New Roman" charset="0"/>
                  </a:rPr>
                  <a:t>i</a:t>
                </a:r>
              </a:p>
            </p:txBody>
          </p:sp>
          <p:sp>
            <p:nvSpPr>
              <p:cNvPr id="860223" name="Line 63"/>
              <p:cNvSpPr>
                <a:spLocks noChangeShapeType="1"/>
              </p:cNvSpPr>
              <p:nvPr/>
            </p:nvSpPr>
            <p:spPr bwMode="auto">
              <a:xfrm>
                <a:off x="1666" y="854"/>
                <a:ext cx="4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4" name="Rectangle 64"/>
              <p:cNvSpPr>
                <a:spLocks noChangeArrowheads="1"/>
              </p:cNvSpPr>
              <p:nvPr/>
            </p:nvSpPr>
            <p:spPr bwMode="auto">
              <a:xfrm>
                <a:off x="2174" y="1115"/>
                <a:ext cx="864" cy="4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/>
                  <a:t>MAC</a:t>
                </a:r>
              </a:p>
            </p:txBody>
          </p:sp>
          <p:sp>
            <p:nvSpPr>
              <p:cNvPr id="860225" name="Rectangle 65"/>
              <p:cNvSpPr>
                <a:spLocks noChangeArrowheads="1"/>
              </p:cNvSpPr>
              <p:nvPr/>
            </p:nvSpPr>
            <p:spPr bwMode="auto">
              <a:xfrm>
                <a:off x="3489" y="1072"/>
                <a:ext cx="25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tabLst>
                    <a:tab pos="233363" algn="l"/>
                  </a:tabLst>
                </a:pPr>
                <a:r>
                  <a:rPr lang="en-US" i="1" dirty="0" err="1">
                    <a:sym typeface="Symbol" charset="0"/>
                  </a:rPr>
                  <a:t>σ</a:t>
                </a:r>
                <a:endParaRPr lang="en-US" dirty="0">
                  <a:latin typeface="Times New Roman" charset="0"/>
                  <a:sym typeface="Symbol" charset="0"/>
                </a:endParaRPr>
              </a:p>
            </p:txBody>
          </p:sp>
          <p:sp>
            <p:nvSpPr>
              <p:cNvPr id="860226" name="Line 66"/>
              <p:cNvSpPr>
                <a:spLocks noChangeShapeType="1"/>
              </p:cNvSpPr>
              <p:nvPr/>
            </p:nvSpPr>
            <p:spPr bwMode="auto">
              <a:xfrm>
                <a:off x="3046" y="1290"/>
                <a:ext cx="4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8" name="Freeform 68"/>
              <p:cNvSpPr>
                <a:spLocks/>
              </p:cNvSpPr>
              <p:nvPr/>
            </p:nvSpPr>
            <p:spPr bwMode="auto">
              <a:xfrm>
                <a:off x="1843" y="854"/>
                <a:ext cx="328" cy="306"/>
              </a:xfrm>
              <a:custGeom>
                <a:avLst/>
                <a:gdLst>
                  <a:gd name="T0" fmla="*/ 0 w 328"/>
                  <a:gd name="T1" fmla="*/ 0 h 515"/>
                  <a:gd name="T2" fmla="*/ 0 w 328"/>
                  <a:gd name="T3" fmla="*/ 515 h 515"/>
                  <a:gd name="T4" fmla="*/ 328 w 328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" h="515">
                    <a:moveTo>
                      <a:pt x="0" y="0"/>
                    </a:moveTo>
                    <a:lnTo>
                      <a:pt x="0" y="515"/>
                    </a:lnTo>
                    <a:lnTo>
                      <a:pt x="328" y="515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9" name="Freeform 69"/>
              <p:cNvSpPr>
                <a:spLocks/>
              </p:cNvSpPr>
              <p:nvPr/>
            </p:nvSpPr>
            <p:spPr bwMode="auto">
              <a:xfrm>
                <a:off x="817" y="596"/>
                <a:ext cx="1354" cy="970"/>
              </a:xfrm>
              <a:custGeom>
                <a:avLst/>
                <a:gdLst>
                  <a:gd name="T0" fmla="*/ 0 w 328"/>
                  <a:gd name="T1" fmla="*/ 0 h 515"/>
                  <a:gd name="T2" fmla="*/ 0 w 328"/>
                  <a:gd name="T3" fmla="*/ 515 h 515"/>
                  <a:gd name="T4" fmla="*/ 328 w 328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" h="515">
                    <a:moveTo>
                      <a:pt x="0" y="0"/>
                    </a:moveTo>
                    <a:lnTo>
                      <a:pt x="0" y="515"/>
                    </a:lnTo>
                    <a:lnTo>
                      <a:pt x="328" y="515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30" name="Text Box 70"/>
              <p:cNvSpPr txBox="1">
                <a:spLocks noChangeArrowheads="1"/>
              </p:cNvSpPr>
              <p:nvPr/>
            </p:nvSpPr>
            <p:spPr bwMode="auto">
              <a:xfrm>
                <a:off x="1523" y="590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/>
                  <a:t>key</a:t>
                </a:r>
              </a:p>
            </p:txBody>
          </p:sp>
        </p:grpSp>
        <p:sp>
          <p:nvSpPr>
            <p:cNvPr id="860231" name="Text Box 71"/>
            <p:cNvSpPr txBox="1">
              <a:spLocks noChangeArrowheads="1"/>
            </p:cNvSpPr>
            <p:nvPr/>
          </p:nvSpPr>
          <p:spPr bwMode="auto">
            <a:xfrm>
              <a:off x="1566" y="1524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key</a:t>
              </a:r>
            </a:p>
          </p:txBody>
        </p:sp>
      </p:grpSp>
      <p:grpSp>
        <p:nvGrpSpPr>
          <p:cNvPr id="860272" name="Group 112"/>
          <p:cNvGrpSpPr>
            <a:grpSpLocks/>
          </p:cNvGrpSpPr>
          <p:nvPr/>
        </p:nvGrpSpPr>
        <p:grpSpPr bwMode="auto">
          <a:xfrm>
            <a:off x="1566863" y="955675"/>
            <a:ext cx="1874837" cy="1382713"/>
            <a:chOff x="987" y="602"/>
            <a:chExt cx="1181" cy="871"/>
          </a:xfrm>
        </p:grpSpPr>
        <p:sp>
          <p:nvSpPr>
            <p:cNvPr id="860232" name="Freeform 72"/>
            <p:cNvSpPr>
              <a:spLocks/>
            </p:cNvSpPr>
            <p:nvPr/>
          </p:nvSpPr>
          <p:spPr bwMode="auto">
            <a:xfrm>
              <a:off x="987" y="602"/>
              <a:ext cx="314" cy="737"/>
            </a:xfrm>
            <a:custGeom>
              <a:avLst/>
              <a:gdLst>
                <a:gd name="T0" fmla="*/ 0 w 328"/>
                <a:gd name="T1" fmla="*/ 0 h 515"/>
                <a:gd name="T2" fmla="*/ 0 w 328"/>
                <a:gd name="T3" fmla="*/ 515 h 515"/>
                <a:gd name="T4" fmla="*/ 328 w 328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15">
                  <a:moveTo>
                    <a:pt x="0" y="0"/>
                  </a:moveTo>
                  <a:lnTo>
                    <a:pt x="0" y="515"/>
                  </a:lnTo>
                  <a:lnTo>
                    <a:pt x="328" y="515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33" name="Rectangle 73"/>
            <p:cNvSpPr>
              <a:spLocks noChangeArrowheads="1"/>
            </p:cNvSpPr>
            <p:nvPr/>
          </p:nvSpPr>
          <p:spPr bwMode="auto">
            <a:xfrm>
              <a:off x="1310" y="1211"/>
              <a:ext cx="514" cy="2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 dirty="0" smtClean="0">
                  <a:latin typeface="+mn-lt"/>
                </a:rPr>
                <a:t>Sketch</a:t>
              </a:r>
              <a:endParaRPr lang="en-US" dirty="0">
                <a:latin typeface="+mn-lt"/>
              </a:endParaRPr>
            </a:p>
          </p:txBody>
        </p:sp>
        <p:sp>
          <p:nvSpPr>
            <p:cNvPr id="860234" name="Line 74"/>
            <p:cNvSpPr>
              <a:spLocks noChangeShapeType="1"/>
            </p:cNvSpPr>
            <p:nvPr/>
          </p:nvSpPr>
          <p:spPr bwMode="auto">
            <a:xfrm>
              <a:off x="1830" y="1371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35" name="Text Box 75"/>
            <p:cNvSpPr txBox="1">
              <a:spLocks noChangeArrowheads="1"/>
            </p:cNvSpPr>
            <p:nvPr/>
          </p:nvSpPr>
          <p:spPr bwMode="auto">
            <a:xfrm>
              <a:off x="1875" y="1104"/>
              <a:ext cx="2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latin typeface="Times New Roman" charset="0"/>
                </a:rPr>
                <a:t>c</a:t>
              </a:r>
              <a:endParaRPr lang="en-US" sz="2800" dirty="0">
                <a:latin typeface="Times New Roman" charset="0"/>
              </a:endParaRPr>
            </a:p>
          </p:txBody>
        </p:sp>
      </p:grpSp>
      <p:sp>
        <p:nvSpPr>
          <p:cNvPr id="860239" name="Rectangle 79"/>
          <p:cNvSpPr>
            <a:spLocks noChangeArrowheads="1"/>
          </p:cNvSpPr>
          <p:nvPr/>
        </p:nvSpPr>
        <p:spPr bwMode="auto">
          <a:xfrm>
            <a:off x="5734683" y="1744663"/>
            <a:ext cx="24625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233363" algn="l"/>
              </a:tabLst>
            </a:pPr>
            <a:r>
              <a:rPr lang="en-US" dirty="0" smtClean="0">
                <a:latin typeface="Times New Roman" charset="0"/>
              </a:rPr>
              <a:t>= </a:t>
            </a:r>
            <a:r>
              <a:rPr lang="en-US" dirty="0" smtClean="0"/>
              <a:t>MAC</a:t>
            </a:r>
            <a:r>
              <a:rPr lang="en-US" i="1" baseline="-19000" dirty="0" smtClean="0">
                <a:latin typeface="Times New Roman" charset="0"/>
              </a:rPr>
              <a:t>w</a:t>
            </a:r>
            <a:r>
              <a:rPr lang="en-US" baseline="-41000" dirty="0" smtClean="0">
                <a:latin typeface="Times New Roman" charset="0"/>
              </a:rPr>
              <a:t>0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 smtClean="0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)</a:t>
            </a:r>
            <a:r>
              <a:rPr lang="en-US" dirty="0" smtClean="0">
                <a:latin typeface="Times New Roman" charset="0"/>
                <a:sym typeface="Symbol" charset="0"/>
              </a:rPr>
              <a:t> 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68" name="Rectangle 63"/>
          <p:cNvSpPr>
            <a:spLocks noChangeArrowheads="1"/>
          </p:cNvSpPr>
          <p:nvPr/>
        </p:nvSpPr>
        <p:spPr bwMode="auto">
          <a:xfrm>
            <a:off x="17839" y="6194128"/>
            <a:ext cx="32143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Result: extract </a:t>
            </a:r>
            <a:r>
              <a:rPr lang="en-US" sz="28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k</a:t>
            </a:r>
            <a:r>
              <a:rPr lang="en-US" altLang="en-US" sz="2800" dirty="0" smtClean="0">
                <a:latin typeface="Times New Roman" charset="0"/>
              </a:rPr>
              <a:t> – </a:t>
            </a:r>
            <a:r>
              <a:rPr lang="en-US" altLang="en-US" sz="2800" i="1" dirty="0" smtClean="0">
                <a:latin typeface="Times New Roman" charset="0"/>
              </a:rPr>
              <a:t>l</a:t>
            </a:r>
            <a:r>
              <a:rPr lang="en-US" altLang="en-US" sz="2800" dirty="0" smtClean="0">
                <a:latin typeface="Times New Roman" charset="0"/>
              </a:rPr>
              <a:t>– </a:t>
            </a:r>
            <a:r>
              <a:rPr lang="en-US" sz="2800" i="1" dirty="0" smtClean="0">
                <a:solidFill>
                  <a:srgbClr val="CC0000"/>
                </a:solidFill>
                <a:latin typeface="Times New Roman" charset="0"/>
                <a:sym typeface="Symbol" charset="0"/>
              </a:rPr>
              <a:t>g</a:t>
            </a:r>
            <a:endParaRPr lang="en-US" sz="2800" i="1" dirty="0">
              <a:solidFill>
                <a:srgbClr val="CC0000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69" name="Rectangle 64"/>
          <p:cNvSpPr>
            <a:spLocks noChangeArrowheads="1"/>
          </p:cNvSpPr>
          <p:nvPr/>
        </p:nvSpPr>
        <p:spPr bwMode="auto">
          <a:xfrm>
            <a:off x="-1935163" y="3435350"/>
            <a:ext cx="89074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Problem: </a:t>
            </a:r>
            <a:r>
              <a:rPr lang="en-US" sz="2800" i="1" dirty="0" smtClean="0">
                <a:latin typeface="Times New Roman" charset="0"/>
              </a:rPr>
              <a:t>c</a:t>
            </a:r>
            <a:r>
              <a:rPr lang="en-US" sz="2800" dirty="0" smtClean="0"/>
              <a:t> </a:t>
            </a:r>
            <a:r>
              <a:rPr lang="en-US" sz="2800" dirty="0"/>
              <a:t>reveals </a:t>
            </a:r>
            <a:r>
              <a:rPr lang="en-US" sz="2800" i="1" dirty="0" smtClean="0">
                <a:latin typeface="Times New Roman" charset="0"/>
              </a:rPr>
              <a:t>l</a:t>
            </a:r>
            <a:r>
              <a:rPr lang="en-US" sz="2800" dirty="0" smtClean="0"/>
              <a:t> </a:t>
            </a:r>
            <a:r>
              <a:rPr lang="en-US" sz="2800" dirty="0"/>
              <a:t>bits about </a:t>
            </a:r>
            <a:r>
              <a:rPr lang="en-US" sz="2800" i="1" dirty="0">
                <a:latin typeface="Times New Roman" charset="0"/>
              </a:rPr>
              <a:t>w</a:t>
            </a:r>
            <a:r>
              <a:rPr lang="en-US" sz="2800" dirty="0"/>
              <a:t> </a:t>
            </a:r>
            <a:r>
              <a:rPr lang="en-US" sz="2800" dirty="0" smtClean="0">
                <a:sym typeface="Symbol" charset="0"/>
              </a:rPr>
              <a:t>⇒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		</a:t>
            </a:r>
            <a:r>
              <a:rPr lang="en-US" sz="2800" i="1" dirty="0" smtClean="0">
                <a:solidFill>
                  <a:srgbClr val="0000FF"/>
                </a:solidFill>
                <a:latin typeface="Times New Roman" charset="0"/>
              </a:rPr>
              <a:t>k</a:t>
            </a:r>
            <a:r>
              <a:rPr lang="en-US" sz="2800" i="1" dirty="0" smtClean="0"/>
              <a:t> </a:t>
            </a:r>
            <a:r>
              <a:rPr lang="en-US" sz="2800" dirty="0"/>
              <a:t>decreases, </a:t>
            </a:r>
            <a:r>
              <a:rPr lang="en-US" sz="2800" i="1" dirty="0">
                <a:solidFill>
                  <a:srgbClr val="CC0000"/>
                </a:solidFill>
                <a:latin typeface="Times New Roman" charset="0"/>
              </a:rPr>
              <a:t>g</a:t>
            </a:r>
            <a:r>
              <a:rPr lang="en-US" sz="2800" i="1" dirty="0"/>
              <a:t> </a:t>
            </a:r>
            <a:r>
              <a:rPr lang="en-US" sz="2800" dirty="0"/>
              <a:t>increases </a:t>
            </a:r>
            <a:r>
              <a:rPr lang="en-US" sz="2800" dirty="0">
                <a:sym typeface="Symbol" charset="0"/>
              </a:rPr>
              <a:t>⇒ </a:t>
            </a:r>
            <a:br>
              <a:rPr lang="en-US" sz="2800" dirty="0">
                <a:sym typeface="Symbol" charset="0"/>
              </a:rPr>
            </a:br>
            <a:r>
              <a:rPr lang="en-US" sz="2800" dirty="0">
                <a:sym typeface="Symbol" charset="0"/>
              </a:rPr>
              <a:t>``							lose </a:t>
            </a:r>
            <a:r>
              <a:rPr lang="en-US" sz="2800" dirty="0" smtClean="0">
                <a:latin typeface="Times New Roman" charset="0"/>
                <a:sym typeface="Symbol" charset="0"/>
              </a:rPr>
              <a:t>2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l</a:t>
            </a:r>
            <a:r>
              <a:rPr lang="en-US" sz="2800" i="1" dirty="0" smtClean="0">
                <a:solidFill>
                  <a:srgbClr val="CC0000"/>
                </a:solidFill>
                <a:latin typeface="Times New Roman" charset="0"/>
                <a:sym typeface="Symbol" charset="0"/>
              </a:rPr>
              <a:t> </a:t>
            </a:r>
            <a:endParaRPr lang="en-US" sz="2800" i="1" dirty="0">
              <a:solidFill>
                <a:srgbClr val="CC0000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70" name="Text Box 65"/>
          <p:cNvSpPr txBox="1">
            <a:spLocks noChangeArrowheads="1"/>
          </p:cNvSpPr>
          <p:nvPr/>
        </p:nvSpPr>
        <p:spPr bwMode="auto">
          <a:xfrm>
            <a:off x="-47625" y="4716463"/>
            <a:ext cx="929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 smtClean="0"/>
              <a:t>Can</a:t>
            </a:r>
            <a:r>
              <a:rPr lang="en-US" sz="2800" dirty="0">
                <a:latin typeface="Arial"/>
              </a:rPr>
              <a:t>'</a:t>
            </a:r>
            <a:r>
              <a:rPr lang="en-US" sz="2800" dirty="0" smtClean="0"/>
              <a:t>t </a:t>
            </a:r>
            <a:r>
              <a:rPr lang="en-US" sz="2800" dirty="0"/>
              <a:t>avoid decreasing </a:t>
            </a:r>
            <a:r>
              <a:rPr lang="en-US" sz="2800" i="1" dirty="0" smtClean="0">
                <a:solidFill>
                  <a:srgbClr val="0000FF"/>
                </a:solidFill>
                <a:latin typeface="Times New Roman" charset="0"/>
              </a:rPr>
              <a:t>k</a:t>
            </a:r>
            <a:r>
              <a:rPr lang="en-US" sz="2800" dirty="0" smtClean="0"/>
              <a:t>, </a:t>
            </a:r>
            <a:r>
              <a:rPr lang="en-US" sz="2800" dirty="0"/>
              <a:t>but can avoid increasing </a:t>
            </a:r>
            <a:r>
              <a:rPr lang="en-US" sz="2800" i="1" dirty="0">
                <a:solidFill>
                  <a:srgbClr val="CC0000"/>
                </a:solidFill>
                <a:latin typeface="Times New Roman" charset="0"/>
              </a:rPr>
              <a:t>g</a:t>
            </a:r>
            <a:endParaRPr lang="en-US" sz="2800" i="1" dirty="0">
              <a:latin typeface="Times New Roman" charset="0"/>
              <a:sym typeface="Symbol" charset="0"/>
            </a:endParaRPr>
          </a:p>
        </p:txBody>
      </p:sp>
      <p:sp>
        <p:nvSpPr>
          <p:cNvPr id="71" name="Rectangle 67"/>
          <p:cNvSpPr>
            <a:spLocks noChangeArrowheads="1"/>
          </p:cNvSpPr>
          <p:nvPr/>
        </p:nvSpPr>
        <p:spPr bwMode="auto">
          <a:xfrm>
            <a:off x="28575" y="5192713"/>
            <a:ext cx="77219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i="1" dirty="0" smtClean="0">
                <a:latin typeface="Times New Roman" charset="0"/>
              </a:rPr>
              <a:t>c</a:t>
            </a:r>
            <a:r>
              <a:rPr lang="en-US" sz="2800" dirty="0" smtClean="0">
                <a:latin typeface="Times New Roman" charset="0"/>
              </a:rPr>
              <a:t> </a:t>
            </a:r>
            <a:r>
              <a:rPr lang="en-US" sz="2800" dirty="0"/>
              <a:t>= </a:t>
            </a:r>
            <a:r>
              <a:rPr lang="en-US" sz="2800" dirty="0" smtClean="0"/>
              <a:t>Sketch</a:t>
            </a:r>
            <a:r>
              <a:rPr lang="en-US" sz="2800" dirty="0" smtClean="0">
                <a:latin typeface="Times New Roman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800" dirty="0" smtClean="0">
                <a:latin typeface="Times New Roman" charset="0"/>
              </a:rPr>
              <a:t>)</a:t>
            </a:r>
            <a:r>
              <a:rPr lang="en-US" sz="2800" i="1" dirty="0" smtClean="0"/>
              <a:t> </a:t>
            </a:r>
            <a:r>
              <a:rPr lang="en-US" sz="2800" dirty="0"/>
              <a:t>is linear.  Let </a:t>
            </a:r>
            <a:r>
              <a:rPr lang="en-US" sz="2800" i="1" dirty="0" smtClean="0">
                <a:latin typeface="Times New Roman" charset="0"/>
              </a:rPr>
              <a:t>d</a:t>
            </a:r>
            <a:r>
              <a:rPr lang="en-US" sz="2800" dirty="0" smtClean="0"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</a:rPr>
              <a:t>= </a:t>
            </a:r>
            <a:r>
              <a:rPr lang="en-US" sz="2800" dirty="0" smtClean="0"/>
              <a:t>Sketch</a:t>
            </a:r>
            <a:r>
              <a:rPr lang="en-US" sz="2800" baseline="30000" dirty="0" smtClean="0">
                <a:latin typeface="Times New Roman" charset="0"/>
                <a:sym typeface="Symbol" charset="0"/>
              </a:rPr>
              <a:t>⊥</a:t>
            </a:r>
            <a:r>
              <a:rPr lang="en-US" sz="2800" dirty="0" smtClean="0">
                <a:latin typeface="Times New Roman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800" dirty="0" smtClean="0">
                <a:latin typeface="Times New Roman" charset="0"/>
              </a:rPr>
              <a:t>)</a:t>
            </a:r>
            <a:r>
              <a:rPr lang="en-US" sz="2800" dirty="0" smtClean="0">
                <a:sym typeface="Symbol" charset="0"/>
              </a:rPr>
              <a:t>.  </a:t>
            </a:r>
            <a:r>
              <a:rPr lang="en-US" sz="2800" dirty="0">
                <a:sym typeface="Symbol" charset="0"/>
              </a:rPr>
              <a:t/>
            </a:r>
            <a:br>
              <a:rPr lang="en-US" sz="2800" dirty="0">
                <a:sym typeface="Symbol" charset="0"/>
              </a:rPr>
            </a:br>
            <a:r>
              <a:rPr lang="en-US" sz="2800" dirty="0" smtClean="0">
                <a:sym typeface="Symbol" charset="0"/>
              </a:rPr>
              <a:t>|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d</a:t>
            </a:r>
            <a:r>
              <a:rPr lang="en-US" sz="2800" dirty="0" smtClean="0">
                <a:latin typeface="Times New Roman" charset="0"/>
                <a:sym typeface="Symbol" charset="0"/>
              </a:rPr>
              <a:t>|=|</a:t>
            </a:r>
            <a:r>
              <a:rPr lang="en-US" sz="2800" i="1" dirty="0">
                <a:latin typeface="Times New Roman" charset="0"/>
                <a:sym typeface="Symbol" charset="0"/>
              </a:rPr>
              <a:t>w</a:t>
            </a:r>
            <a:r>
              <a:rPr lang="en-US" sz="2800" dirty="0" smtClean="0">
                <a:latin typeface="Times New Roman" charset="0"/>
                <a:sym typeface="Symbol" charset="0"/>
              </a:rPr>
              <a:t>|</a:t>
            </a:r>
            <a:r>
              <a:rPr lang="en-US" altLang="en-US" sz="2800" dirty="0">
                <a:latin typeface="Times New Roman" charset="0"/>
              </a:rPr>
              <a:t> – 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l</a:t>
            </a:r>
            <a:r>
              <a:rPr lang="en-US" sz="2800" dirty="0" smtClean="0">
                <a:latin typeface="Times New Roman" charset="0"/>
                <a:sym typeface="Symbol" charset="0"/>
              </a:rPr>
              <a:t>,</a:t>
            </a:r>
            <a:r>
              <a:rPr lang="en-US" sz="2800" dirty="0" smtClean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but 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d</a:t>
            </a:r>
            <a:r>
              <a:rPr lang="en-US" sz="2800" dirty="0" smtClean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has </a:t>
            </a:r>
            <a:r>
              <a:rPr lang="en-US" sz="2800" dirty="0" smtClean="0">
                <a:sym typeface="Symbol" charset="0"/>
              </a:rPr>
              <a:t>entropy </a:t>
            </a:r>
            <a:r>
              <a:rPr lang="en-US" sz="2800" i="1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k</a:t>
            </a:r>
            <a:r>
              <a:rPr lang="en-US" altLang="en-US" sz="2800" dirty="0" smtClean="0">
                <a:latin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</a:rPr>
              <a:t>– </a:t>
            </a:r>
            <a:r>
              <a:rPr lang="en-US" sz="2800" i="1" dirty="0">
                <a:latin typeface="Times New Roman" charset="0"/>
                <a:sym typeface="Symbol" charset="0"/>
              </a:rPr>
              <a:t>l. </a:t>
            </a:r>
            <a:r>
              <a:rPr lang="en-US" sz="2800" dirty="0">
                <a:sym typeface="Symbol" charset="0"/>
              </a:rPr>
              <a:t>Use 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d</a:t>
            </a:r>
            <a:r>
              <a:rPr lang="en-US" sz="2800" dirty="0" smtClean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instead of 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.</a:t>
            </a:r>
            <a:endParaRPr lang="en-US" sz="2800" i="1" dirty="0">
              <a:latin typeface="Times New Roman" charset="0"/>
              <a:sym typeface="Symbol" charset="0"/>
            </a:endParaRPr>
          </a:p>
        </p:txBody>
      </p:sp>
      <p:sp>
        <p:nvSpPr>
          <p:cNvPr id="72" name="Rectangle 63"/>
          <p:cNvSpPr>
            <a:spLocks noChangeArrowheads="1"/>
          </p:cNvSpPr>
          <p:nvPr/>
        </p:nvSpPr>
        <p:spPr bwMode="auto">
          <a:xfrm>
            <a:off x="47159" y="2984859"/>
            <a:ext cx="47756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Recall: without errors, </a:t>
            </a:r>
            <a:r>
              <a:rPr lang="en-US" sz="2800"/>
              <a:t>extract </a:t>
            </a:r>
            <a:r>
              <a:rPr lang="en-US" sz="2800" i="1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k</a:t>
            </a:r>
            <a:r>
              <a:rPr lang="en-US" altLang="en-US" sz="2800" smtClean="0">
                <a:latin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</a:rPr>
              <a:t>– </a:t>
            </a:r>
            <a:r>
              <a:rPr lang="en-US" sz="2800" i="1" dirty="0" smtClean="0">
                <a:solidFill>
                  <a:srgbClr val="CC0000"/>
                </a:solidFill>
                <a:latin typeface="Times New Roman" charset="0"/>
                <a:sym typeface="Symbol" charset="0"/>
              </a:rPr>
              <a:t>g</a:t>
            </a:r>
            <a:endParaRPr lang="en-US" sz="2800" i="1" dirty="0">
              <a:solidFill>
                <a:srgbClr val="CC0000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73" name="Text Box 119"/>
          <p:cNvSpPr txBox="1">
            <a:spLocks noChangeArrowheads="1"/>
          </p:cNvSpPr>
          <p:nvPr/>
        </p:nvSpPr>
        <p:spPr bwMode="auto">
          <a:xfrm>
            <a:off x="3552825" y="3057406"/>
            <a:ext cx="3506788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800" dirty="0">
                <a:latin typeface="Times New Roman" charset="0"/>
              </a:rPr>
              <a:t>– </a:t>
            </a:r>
            <a:r>
              <a:rPr lang="en-US" sz="2800" dirty="0" smtClean="0">
                <a:latin typeface="Times New Roman" charset="0"/>
                <a:sym typeface="Symbol" charset="0"/>
              </a:rPr>
              <a:t>2</a:t>
            </a:r>
            <a:r>
              <a:rPr lang="en-US" sz="1000" dirty="0" smtClean="0">
                <a:latin typeface="Times New Roman" charset="0"/>
                <a:sym typeface="Symbol" charset="0"/>
              </a:rPr>
              <a:t> </a:t>
            </a:r>
            <a:r>
              <a:rPr lang="en-US" sz="2800" dirty="0" err="1">
                <a:latin typeface="Times New Roman" charset="0"/>
                <a:sym typeface="Symbol" charset="0"/>
              </a:rPr>
              <a:t>log</a:t>
            </a:r>
            <a:r>
              <a:rPr lang="en-US" sz="2800" dirty="0" err="1">
                <a:solidFill>
                  <a:schemeClr val="bg1"/>
                </a:solidFill>
                <a:latin typeface="Times New Roman" charset="0"/>
                <a:sym typeface="Symbol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74" name="Text Box 122"/>
          <p:cNvSpPr txBox="1">
            <a:spLocks noChangeArrowheads="1"/>
          </p:cNvSpPr>
          <p:nvPr/>
        </p:nvSpPr>
        <p:spPr bwMode="auto">
          <a:xfrm>
            <a:off x="5518626" y="3088957"/>
            <a:ext cx="8080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400" u="sng" dirty="0">
                <a:latin typeface="Times New Roman" charset="0"/>
              </a:rPr>
              <a:t>1</a:t>
            </a:r>
            <a:br>
              <a:rPr lang="en-US" sz="2400" u="sng" dirty="0">
                <a:latin typeface="Times New Roman" charset="0"/>
              </a:rPr>
            </a:br>
            <a:r>
              <a:rPr lang="en-US" sz="2400" dirty="0" smtClean="0"/>
              <a:t>𝜀</a:t>
            </a:r>
            <a:r>
              <a:rPr lang="en-US" sz="2400" dirty="0" smtClean="0">
                <a:latin typeface="Times New Roman" charset="0"/>
                <a:sym typeface="Symbol" charset="0"/>
              </a:rPr>
              <a:t> </a:t>
            </a:r>
            <a:endParaRPr lang="en-US" sz="2400" dirty="0">
              <a:latin typeface="Times New Roman" charset="0"/>
              <a:sym typeface="Symbol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2006600" y="6269039"/>
            <a:ext cx="3506788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800" dirty="0">
                <a:latin typeface="Times New Roman" charset="0"/>
              </a:rPr>
              <a:t>– </a:t>
            </a:r>
            <a:r>
              <a:rPr lang="en-US" sz="2800" dirty="0" smtClean="0">
                <a:latin typeface="Times New Roman" charset="0"/>
                <a:sym typeface="Symbol" charset="0"/>
              </a:rPr>
              <a:t>2</a:t>
            </a:r>
            <a:r>
              <a:rPr lang="en-US" sz="1000" dirty="0" smtClean="0">
                <a:latin typeface="Times New Roman" charset="0"/>
                <a:sym typeface="Symbol" charset="0"/>
              </a:rPr>
              <a:t> </a:t>
            </a:r>
            <a:r>
              <a:rPr lang="en-US" sz="2800" dirty="0" err="1">
                <a:latin typeface="Times New Roman" charset="0"/>
                <a:sym typeface="Symbol" charset="0"/>
              </a:rPr>
              <a:t>log</a:t>
            </a:r>
            <a:r>
              <a:rPr lang="en-US" sz="2800" dirty="0" err="1">
                <a:solidFill>
                  <a:schemeClr val="bg1"/>
                </a:solidFill>
                <a:latin typeface="Times New Roman" charset="0"/>
                <a:sym typeface="Symbol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76" name="Text Box 122"/>
          <p:cNvSpPr txBox="1">
            <a:spLocks noChangeArrowheads="1"/>
          </p:cNvSpPr>
          <p:nvPr/>
        </p:nvSpPr>
        <p:spPr bwMode="auto">
          <a:xfrm>
            <a:off x="3972401" y="6300590"/>
            <a:ext cx="8080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400" u="sng" dirty="0">
                <a:latin typeface="Times New Roman" charset="0"/>
              </a:rPr>
              <a:t>1</a:t>
            </a:r>
            <a:br>
              <a:rPr lang="en-US" sz="2400" u="sng" dirty="0">
                <a:latin typeface="Times New Roman" charset="0"/>
              </a:rPr>
            </a:br>
            <a:r>
              <a:rPr lang="en-US" sz="2400" dirty="0" smtClean="0"/>
              <a:t>𝜀</a:t>
            </a:r>
            <a:r>
              <a:rPr lang="en-US" sz="2400" dirty="0" smtClean="0">
                <a:latin typeface="Times New Roman" charset="0"/>
                <a:sym typeface="Symbol" charset="0"/>
              </a:rPr>
              <a:t> </a:t>
            </a:r>
            <a:endParaRPr lang="en-US" sz="2400" dirty="0">
              <a:latin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96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7" grpId="0"/>
      <p:bldP spid="860227" grpId="0"/>
      <p:bldP spid="860239" grpId="0"/>
      <p:bldP spid="68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07D1E78-FF14-8E4A-8B52-FA6925C98367}" type="slidenum">
              <a:rPr lang="en-US" altLang="en-US" sz="800"/>
              <a:pPr/>
              <a:t>61</a:t>
            </a:fld>
            <a:endParaRPr lang="en-US" altLang="en-US" sz="80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63500"/>
            <a:ext cx="8717479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Summary: robust fuzzy extractors</a:t>
            </a:r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625" y="1852862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rapezoid 16"/>
          <p:cNvSpPr/>
          <p:nvPr/>
        </p:nvSpPr>
        <p:spPr bwMode="auto">
          <a:xfrm rot="5400000">
            <a:off x="1542306" y="1575528"/>
            <a:ext cx="984888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03109" y="230747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0" name="TextBox 19"/>
          <p:cNvSpPr txBox="1"/>
          <p:nvPr/>
        </p:nvSpPr>
        <p:spPr>
          <a:xfrm>
            <a:off x="292254" y="1773543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220" y="226595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085168" y="2664615"/>
            <a:ext cx="1354840" cy="121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4" name="TextBox 33"/>
          <p:cNvSpPr txBox="1"/>
          <p:nvPr/>
        </p:nvSpPr>
        <p:spPr>
          <a:xfrm>
            <a:off x="3850566" y="2141141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889424" y="3015535"/>
            <a:ext cx="0" cy="7233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8" name="TextBox 47"/>
          <p:cNvSpPr txBox="1"/>
          <p:nvPr/>
        </p:nvSpPr>
        <p:spPr>
          <a:xfrm>
            <a:off x="2786920" y="300699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0" name="Trapezoid 49"/>
          <p:cNvSpPr/>
          <p:nvPr/>
        </p:nvSpPr>
        <p:spPr bwMode="auto">
          <a:xfrm rot="5400000">
            <a:off x="7077325" y="1130424"/>
            <a:ext cx="1131808" cy="2825273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28657" y="2142980"/>
            <a:ext cx="56767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8" name="Oval 57"/>
          <p:cNvSpPr/>
          <p:nvPr/>
        </p:nvSpPr>
        <p:spPr bwMode="auto">
          <a:xfrm>
            <a:off x="5518101" y="209486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89726" y="313197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8805757" y="2870829"/>
            <a:ext cx="0" cy="8680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1" name="TextBox 70"/>
          <p:cNvSpPr txBox="1"/>
          <p:nvPr/>
        </p:nvSpPr>
        <p:spPr>
          <a:xfrm>
            <a:off x="5546760" y="165424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smtClean="0">
                <a:latin typeface="Times New Roman"/>
                <a:cs typeface="Times New Roman"/>
              </a:rPr>
              <a:t>w</a:t>
            </a:r>
            <a:r>
              <a:rPr lang="en-US" sz="2800" baseline="-25000" smtClean="0">
                <a:latin typeface="Times New Roman"/>
                <a:cs typeface="Times New Roman"/>
              </a:rPr>
              <a:t>1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0914" y="2231642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Rep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67375" y="2409164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Gen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 rot="5400000">
            <a:off x="3686293" y="2746405"/>
            <a:ext cx="204083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4998140" y="2684648"/>
            <a:ext cx="1232453" cy="254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2" name="TextBox 31"/>
          <p:cNvSpPr txBox="1"/>
          <p:nvPr/>
        </p:nvSpPr>
        <p:spPr>
          <a:xfrm>
            <a:off x="5320525" y="214028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p'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-63500" y="4821457"/>
            <a:ext cx="9271000" cy="253014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ym typeface="Symbol" charset="0"/>
              </a:rPr>
              <a:t>Robustness: as long as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 </a:t>
            </a:r>
            <a:r>
              <a:rPr lang="en-US" i="1" dirty="0" smtClean="0">
                <a:latin typeface="Times New Roman"/>
                <a:cs typeface="Times New Roman"/>
              </a:rPr>
              <a:t>≈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i="1" kern="0" dirty="0" smtClean="0">
                <a:sym typeface="Symbol" charset="0"/>
              </a:rPr>
              <a:t>,</a:t>
            </a:r>
            <a:r>
              <a:rPr lang="en-US" kern="0" dirty="0" smtClean="0">
                <a:sym typeface="Symbol" charset="0"/>
              </a:rPr>
              <a:t> if Eve(</a:t>
            </a:r>
            <a:r>
              <a:rPr lang="en-US" i="1" kern="0" dirty="0" smtClean="0">
                <a:latin typeface="Times New Roman" charset="0"/>
                <a:sym typeface="Symbol" charset="0"/>
              </a:rPr>
              <a:t>p</a:t>
            </a:r>
          </a:p>
          <a:p>
            <a:endParaRPr lang="en-US" sz="2800" i="1" kern="0" dirty="0" smtClean="0">
              <a:latin typeface="Times New Roman" charset="0"/>
              <a:sym typeface="Symbol" charset="0"/>
            </a:endParaRPr>
          </a:p>
          <a:p>
            <a:endParaRPr lang="en-US" sz="1800" i="1" kern="0" dirty="0" smtClean="0">
              <a:latin typeface="Times New Roman" charset="0"/>
              <a:sym typeface="Symbol" charset="0"/>
            </a:endParaRPr>
          </a:p>
          <a:p>
            <a:pPr>
              <a:buFontTx/>
              <a:buNone/>
            </a:pPr>
            <a:r>
              <a:rPr lang="en-US" kern="0" dirty="0" smtClean="0">
                <a:sym typeface="Symbol" charset="0"/>
              </a:rPr>
              <a:t>   (with 1</a:t>
            </a:r>
            <a:r>
              <a:rPr lang="en-US" altLang="en-US" dirty="0">
                <a:latin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</a:rPr>
              <a:t>– </a:t>
            </a:r>
            <a:r>
              <a:rPr lang="en-US" kern="0" dirty="0" smtClean="0">
                <a:sym typeface="Symbol" charset="0"/>
              </a:rPr>
              <a:t>negligible probability over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kern="0" dirty="0" smtClean="0">
                <a:latin typeface="Times New Roman" charset="0"/>
                <a:sym typeface="Symbol" charset="0"/>
              </a:rPr>
              <a:t> </a:t>
            </a:r>
            <a:r>
              <a:rPr lang="en-US" kern="0" dirty="0" smtClean="0">
                <a:sym typeface="Symbol" charset="0"/>
              </a:rPr>
              <a:t>&amp; coins of Rep, Eve)</a:t>
            </a:r>
            <a:endParaRPr lang="en-US" kern="0" dirty="0">
              <a:sym typeface="Symbol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619584" y="580185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5042234" y="5533571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800" dirty="0" smtClean="0">
                <a:latin typeface="Times New Roman" charset="0"/>
                <a:sym typeface="Symbol" charset="0"/>
              </a:rPr>
              <a:t>⊥</a:t>
            </a:r>
            <a:endParaRPr lang="en-US" sz="2800" dirty="0">
              <a:latin typeface="Times New Roman" charset="0"/>
              <a:sym typeface="Symbol" charset="0"/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2868947" y="5462133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/>
              <a:t>Rep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1570372" y="5303383"/>
            <a:ext cx="4780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>
                <a:latin typeface="Times New Roman"/>
                <a:cs typeface="Times New Roman"/>
              </a:rPr>
              <a:t>p'</a:t>
            </a:r>
            <a:endParaRPr lang="en-US" sz="2800" i="1" dirty="0">
              <a:latin typeface="Book Antiqua" charset="0"/>
            </a:endParaRP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>
            <a:off x="4278647" y="5860596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2095834" y="5644696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>
            <a:off x="2086309" y="6116183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2889424" y="3738880"/>
            <a:ext cx="15505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4" name="TextBox 43"/>
          <p:cNvSpPr txBox="1"/>
          <p:nvPr/>
        </p:nvSpPr>
        <p:spPr>
          <a:xfrm>
            <a:off x="3055876" y="3252696"/>
            <a:ext cx="1395195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 </a:t>
            </a:r>
            <a:r>
              <a:rPr lang="en-US" sz="2800" dirty="0" smtClean="0">
                <a:latin typeface="Times New Roman"/>
                <a:cs typeface="Times New Roman"/>
              </a:rPr>
              <a:t>⊕</a:t>
            </a:r>
            <a:r>
              <a:rPr lang="en-US" sz="2800" dirty="0" smtClean="0">
                <a:latin typeface="+mn-lt"/>
                <a:cs typeface="Times New Roman"/>
              </a:rPr>
              <a:t>“hello”</a:t>
            </a:r>
            <a:endParaRPr lang="en-US" sz="2800" dirty="0">
              <a:latin typeface="+mn-lt"/>
              <a:cs typeface="Times New Roman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6018820" y="4841776"/>
            <a:ext cx="2827337" cy="67917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ym typeface="Symbol" charset="0"/>
              </a:rPr>
              <a:t>) produces </a:t>
            </a:r>
            <a:r>
              <a:rPr lang="en-US" i="1" dirty="0">
                <a:latin typeface="Times New Roman"/>
                <a:cs typeface="Times New Roman"/>
              </a:rPr>
              <a:t>p' </a:t>
            </a:r>
            <a:r>
              <a:rPr lang="en-US" i="1" smtClean="0">
                <a:latin typeface="Times New Roman"/>
                <a:cs typeface="Times New Roman"/>
              </a:rPr>
              <a:t>≠ p</a:t>
            </a:r>
            <a:endParaRPr lang="en-US" kern="0" dirty="0">
              <a:sym typeface="Symbol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6018820" y="4841777"/>
            <a:ext cx="471806" cy="67917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latin typeface="Times New Roman" charset="0"/>
                <a:sym typeface="Symbol" charset="0"/>
              </a:rPr>
              <a:t>,</a:t>
            </a:r>
            <a:r>
              <a:rPr lang="en-US" i="1" kern="0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r</a:t>
            </a:r>
            <a:endParaRPr lang="en-US" kern="0" dirty="0">
              <a:solidFill>
                <a:srgbClr val="FF0000"/>
              </a:solidFill>
              <a:sym typeface="Symbol" charset="0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-63500" y="4349687"/>
            <a:ext cx="2750528" cy="64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smtClean="0">
                <a:solidFill>
                  <a:srgbClr val="FF0000"/>
                </a:solidFill>
                <a:sym typeface="Symbol" charset="0"/>
              </a:rPr>
              <a:t>Post-Application</a:t>
            </a:r>
            <a:endParaRPr lang="en-US" kern="0" dirty="0">
              <a:solidFill>
                <a:srgbClr val="FF0000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3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0283 -0.00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5" grpId="0"/>
      <p:bldP spid="36" grpId="0"/>
      <p:bldP spid="37" grpId="0" animBg="1"/>
      <p:bldP spid="38" grpId="0"/>
      <p:bldP spid="39" grpId="0" animBg="1"/>
      <p:bldP spid="41" grpId="0" animBg="1"/>
      <p:bldP spid="42" grpId="0" animBg="1"/>
      <p:bldP spid="44" grpId="0"/>
      <p:bldP spid="45" grpId="0" build="p"/>
      <p:bldP spid="45" grpId="1" build="allAtOnce"/>
      <p:bldP spid="46" grpId="1" build="allAtOnce"/>
      <p:bldP spid="5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07D1E78-FF14-8E4A-8B52-FA6925C98367}" type="slidenum">
              <a:rPr lang="en-US" altLang="en-US" sz="800"/>
              <a:pPr/>
              <a:t>62</a:t>
            </a:fld>
            <a:endParaRPr lang="en-US" altLang="en-US" sz="80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63500"/>
            <a:ext cx="8717479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Post-application robustness</a:t>
            </a:r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625" y="1852862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rapezoid 16"/>
          <p:cNvSpPr/>
          <p:nvPr/>
        </p:nvSpPr>
        <p:spPr bwMode="auto">
          <a:xfrm rot="5400000">
            <a:off x="1542306" y="1575528"/>
            <a:ext cx="984888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03109" y="230747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0" name="TextBox 19"/>
          <p:cNvSpPr txBox="1"/>
          <p:nvPr/>
        </p:nvSpPr>
        <p:spPr>
          <a:xfrm>
            <a:off x="292254" y="1773543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220" y="226595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085168" y="2664615"/>
            <a:ext cx="1354840" cy="121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4" name="TextBox 33"/>
          <p:cNvSpPr txBox="1"/>
          <p:nvPr/>
        </p:nvSpPr>
        <p:spPr>
          <a:xfrm>
            <a:off x="3850566" y="2141141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889424" y="3015535"/>
            <a:ext cx="0" cy="7233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8" name="TextBox 47"/>
          <p:cNvSpPr txBox="1"/>
          <p:nvPr/>
        </p:nvSpPr>
        <p:spPr>
          <a:xfrm>
            <a:off x="2786920" y="300699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0" name="Trapezoid 49"/>
          <p:cNvSpPr/>
          <p:nvPr/>
        </p:nvSpPr>
        <p:spPr bwMode="auto">
          <a:xfrm rot="5400000">
            <a:off x="7077325" y="1130424"/>
            <a:ext cx="1131808" cy="2825273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28657" y="2142980"/>
            <a:ext cx="56767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8" name="Oval 57"/>
          <p:cNvSpPr/>
          <p:nvPr/>
        </p:nvSpPr>
        <p:spPr bwMode="auto">
          <a:xfrm>
            <a:off x="5518101" y="209486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89726" y="313197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8805757" y="2870829"/>
            <a:ext cx="0" cy="8680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1" name="TextBox 70"/>
          <p:cNvSpPr txBox="1"/>
          <p:nvPr/>
        </p:nvSpPr>
        <p:spPr>
          <a:xfrm>
            <a:off x="5546760" y="165424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smtClean="0">
                <a:latin typeface="Times New Roman"/>
                <a:cs typeface="Times New Roman"/>
              </a:rPr>
              <a:t>w</a:t>
            </a:r>
            <a:r>
              <a:rPr lang="en-US" sz="2800" baseline="-25000" smtClean="0">
                <a:latin typeface="Times New Roman"/>
                <a:cs typeface="Times New Roman"/>
              </a:rPr>
              <a:t>1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0914" y="2231642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Rep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67375" y="2409164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Gen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 rot="5400000">
            <a:off x="3686293" y="2746405"/>
            <a:ext cx="204083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4998140" y="2684648"/>
            <a:ext cx="1232453" cy="254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2" name="TextBox 31"/>
          <p:cNvSpPr txBox="1"/>
          <p:nvPr/>
        </p:nvSpPr>
        <p:spPr>
          <a:xfrm>
            <a:off x="5320525" y="214028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p'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-63500" y="4821458"/>
            <a:ext cx="9271000" cy="56047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ym typeface="Symbol" charset="0"/>
              </a:rPr>
              <a:t>Robustness:</a:t>
            </a:r>
            <a:endParaRPr lang="en-US" kern="0" dirty="0">
              <a:sym typeface="Symbol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2889424" y="3738880"/>
            <a:ext cx="15505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4" name="TextBox 43"/>
          <p:cNvSpPr txBox="1"/>
          <p:nvPr/>
        </p:nvSpPr>
        <p:spPr>
          <a:xfrm>
            <a:off x="3055876" y="3252696"/>
            <a:ext cx="1395195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 </a:t>
            </a:r>
            <a:r>
              <a:rPr lang="en-US" sz="2800" dirty="0" smtClean="0">
                <a:latin typeface="Times New Roman"/>
                <a:cs typeface="Times New Roman"/>
              </a:rPr>
              <a:t>⊕</a:t>
            </a:r>
            <a:r>
              <a:rPr lang="en-US" sz="2800" dirty="0" smtClean="0">
                <a:latin typeface="+mn-lt"/>
                <a:cs typeface="Times New Roman"/>
              </a:rPr>
              <a:t>“hello”</a:t>
            </a:r>
            <a:endParaRPr lang="en-US" sz="2800" dirty="0">
              <a:latin typeface="+mn-lt"/>
              <a:cs typeface="Times New Roman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-63500" y="4349687"/>
            <a:ext cx="2750528" cy="64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FF0000"/>
                </a:solidFill>
                <a:sym typeface="Symbol" charset="0"/>
              </a:rPr>
              <a:t>Post-Application</a:t>
            </a:r>
            <a:endParaRPr lang="en-US" kern="0" dirty="0">
              <a:solidFill>
                <a:srgbClr val="FF0000"/>
              </a:solidFill>
              <a:sym typeface="Symbol" charset="0"/>
            </a:endParaRPr>
          </a:p>
        </p:txBody>
      </p:sp>
      <p:sp>
        <p:nvSpPr>
          <p:cNvPr id="52" name="Rectangle 63"/>
          <p:cNvSpPr>
            <a:spLocks noChangeArrowheads="1"/>
          </p:cNvSpPr>
          <p:nvPr/>
        </p:nvSpPr>
        <p:spPr bwMode="auto">
          <a:xfrm>
            <a:off x="-146600" y="5511788"/>
            <a:ext cx="943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[DKKRS12]:  a similar construction extracts about </a:t>
            </a:r>
            <a:r>
              <a:rPr lang="en-US" smtClean="0"/>
              <a:t>(</a:t>
            </a:r>
            <a:r>
              <a:rPr lang="en-US" i="1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k</a:t>
            </a:r>
            <a:r>
              <a:rPr lang="en-US" altLang="en-US" smtClean="0">
                <a:latin typeface="Times New Roman" charset="0"/>
              </a:rPr>
              <a:t>–</a:t>
            </a:r>
            <a:r>
              <a:rPr lang="en-US" altLang="en-US" i="1" smtClean="0">
                <a:latin typeface="Times New Roman" charset="0"/>
              </a:rPr>
              <a:t>l</a:t>
            </a:r>
            <a:r>
              <a:rPr lang="en-US" altLang="en-US" smtClean="0">
                <a:latin typeface="Times New Roman" charset="0"/>
              </a:rPr>
              <a:t>–</a:t>
            </a:r>
            <a:r>
              <a:rPr lang="en-US" i="1" smtClean="0">
                <a:solidFill>
                  <a:srgbClr val="CC0000"/>
                </a:solidFill>
                <a:latin typeface="Times New Roman" charset="0"/>
                <a:sym typeface="Symbol" charset="0"/>
              </a:rPr>
              <a:t>g</a:t>
            </a:r>
            <a:r>
              <a:rPr lang="en-US" dirty="0" smtClean="0">
                <a:latin typeface="+mj-lt"/>
                <a:sym typeface="Symbol" charset="0"/>
              </a:rPr>
              <a:t>)</a:t>
            </a:r>
            <a:r>
              <a:rPr lang="en-US" dirty="0" smtClean="0">
                <a:latin typeface="Times New Roman" charset="0"/>
                <a:sym typeface="Symbol" charset="0"/>
              </a:rPr>
              <a:t>/2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35" name="Rectangle 63"/>
          <p:cNvSpPr>
            <a:spLocks noChangeArrowheads="1"/>
          </p:cNvSpPr>
          <p:nvPr/>
        </p:nvSpPr>
        <p:spPr bwMode="auto">
          <a:xfrm>
            <a:off x="2008260" y="6048951"/>
            <a:ext cx="5072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(half as much </a:t>
            </a:r>
            <a:r>
              <a:rPr lang="en-US" smtClean="0"/>
              <a:t>as pre-application)</a:t>
            </a:r>
            <a:endParaRPr lang="en-US" dirty="0">
              <a:latin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9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Passive adversaries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Fuzzy extractors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pPr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Active adversaries, 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 has a lot of entropy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Message authentication codes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Privacy amplification only when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H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min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) &gt; |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|/2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Two </a:t>
            </a:r>
            <a:r>
              <a:rPr lang="en-US" dirty="0">
                <a:solidFill>
                  <a:schemeClr val="accent2"/>
                </a:solidFill>
              </a:rPr>
              <a:t>security </a:t>
            </a:r>
            <a:r>
              <a:rPr lang="en-US" dirty="0" smtClean="0">
                <a:solidFill>
                  <a:schemeClr val="accent2"/>
                </a:solidFill>
              </a:rPr>
              <a:t>notions (pre-application vs. post-application)</a:t>
            </a:r>
          </a:p>
          <a:p>
            <a:pPr>
              <a:spcBef>
                <a:spcPts val="368"/>
              </a:spcBef>
            </a:pPr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little entropy</a:t>
            </a:r>
          </a:p>
          <a:p>
            <a:pPr lvl="1">
              <a:spcBef>
                <a:spcPts val="368"/>
              </a:spcBef>
            </a:pPr>
            <a:r>
              <a:rPr lang="en-US" dirty="0" smtClean="0"/>
              <a:t>Privacy amplification</a:t>
            </a:r>
          </a:p>
          <a:p>
            <a:pPr lvl="1">
              <a:spcBef>
                <a:spcPts val="368"/>
              </a:spcBef>
            </a:pPr>
            <a:r>
              <a:rPr lang="en-US" dirty="0" smtClean="0"/>
              <a:t>Information reconciliation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447800" y="12334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7696200" y="1233488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838200" y="7620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7089775" y="7620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>
            <a:off x="2895600" y="2971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H="1">
            <a:off x="2895600" y="3124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2895600" y="3276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 flipH="1">
            <a:off x="2895600" y="3429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>
            <a:off x="2895600" y="3581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3505200" y="289560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Protocol AUTH</a:t>
            </a:r>
          </a:p>
        </p:txBody>
      </p:sp>
      <p:grpSp>
        <p:nvGrpSpPr>
          <p:cNvPr id="161806" name="Group 14"/>
          <p:cNvGrpSpPr>
            <a:grpSpLocks/>
          </p:cNvGrpSpPr>
          <p:nvPr/>
        </p:nvGrpSpPr>
        <p:grpSpPr bwMode="auto">
          <a:xfrm>
            <a:off x="-12700" y="3992563"/>
            <a:ext cx="3103563" cy="1827212"/>
            <a:chOff x="-8" y="2371"/>
            <a:chExt cx="1955" cy="1151"/>
          </a:xfrm>
        </p:grpSpPr>
        <p:sp>
          <p:nvSpPr>
            <p:cNvPr id="161807" name="Text Box 15"/>
            <p:cNvSpPr txBox="1">
              <a:spLocks noChangeArrowheads="1"/>
            </p:cNvSpPr>
            <p:nvPr/>
          </p:nvSpPr>
          <p:spPr bwMode="auto">
            <a:xfrm>
              <a:off x="-8" y="2587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smtClean="0">
                  <a:latin typeface="Times New Roman" charset="0"/>
                </a:rPr>
                <a:t>seed</a:t>
              </a:r>
              <a:endParaRPr lang="en-US" altLang="en-US" i="1" dirty="0">
                <a:latin typeface="Times New Roman" charset="0"/>
              </a:endParaRPr>
            </a:p>
          </p:txBody>
        </p:sp>
        <p:sp>
          <p:nvSpPr>
            <p:cNvPr id="161808" name="Text Box 16"/>
            <p:cNvSpPr txBox="1">
              <a:spLocks noChangeArrowheads="1"/>
            </p:cNvSpPr>
            <p:nvPr/>
          </p:nvSpPr>
          <p:spPr bwMode="auto">
            <a:xfrm>
              <a:off x="0" y="2843"/>
              <a:ext cx="1947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i="1" dirty="0" smtClean="0">
                  <a:solidFill>
                    <a:srgbClr val="000000"/>
                  </a:solidFill>
                  <a:latin typeface="Times New Roman" charset="0"/>
                  <a:sym typeface="Symbol" charset="2"/>
                </a:rPr>
                <a:t>r</a:t>
              </a:r>
              <a:r>
                <a:rPr lang="en-US" altLang="en-US" sz="3200" i="1" dirty="0" smtClean="0">
                  <a:solidFill>
                    <a:srgbClr val="000000"/>
                  </a:solidFill>
                  <a:latin typeface="Times New Roman" charset="0"/>
                  <a:sym typeface="Symbol" charset="2"/>
                </a:rPr>
                <a:t> </a:t>
              </a:r>
              <a:r>
                <a:rPr lang="en-US" altLang="en-US" dirty="0">
                  <a:solidFill>
                    <a:srgbClr val="000000"/>
                  </a:solidFill>
                  <a:sym typeface="Symbol" charset="2"/>
                </a:rPr>
                <a:t>looks uniform given</a:t>
              </a:r>
              <a:r>
                <a:rPr lang="en-US" altLang="en-US" sz="3200" i="1" dirty="0">
                  <a:solidFill>
                    <a:srgbClr val="000000"/>
                  </a:solidFill>
                  <a:latin typeface="Times New Roman" charset="0"/>
                  <a:sym typeface="Symbol" charset="2"/>
                </a:rPr>
                <a:t> </a:t>
              </a:r>
              <a:r>
                <a:rPr lang="en-US" altLang="en-US" sz="2800" i="1" dirty="0" smtClean="0">
                  <a:solidFill>
                    <a:srgbClr val="000000"/>
                  </a:solidFill>
                  <a:latin typeface="Times New Roman" charset="0"/>
                  <a:sym typeface="Symbol" charset="2"/>
                </a:rPr>
                <a:t>seed</a:t>
              </a:r>
              <a:endParaRPr lang="en-US" altLang="en-US" sz="2800" i="1" dirty="0">
                <a:solidFill>
                  <a:srgbClr val="000000"/>
                </a:solidFill>
                <a:latin typeface="Times New Roman" charset="0"/>
                <a:sym typeface="Symbol" charset="2"/>
              </a:endParaRPr>
            </a:p>
          </p:txBody>
        </p:sp>
        <p:sp>
          <p:nvSpPr>
            <p:cNvPr id="161809" name="Text Box 17"/>
            <p:cNvSpPr txBox="1">
              <a:spLocks noChangeArrowheads="1"/>
            </p:cNvSpPr>
            <p:nvPr/>
          </p:nvSpPr>
          <p:spPr bwMode="auto">
            <a:xfrm>
              <a:off x="384" y="237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w</a:t>
              </a:r>
            </a:p>
          </p:txBody>
        </p:sp>
        <p:sp>
          <p:nvSpPr>
            <p:cNvPr id="161811" name="Rectangle 19"/>
            <p:cNvSpPr>
              <a:spLocks noChangeArrowheads="1"/>
            </p:cNvSpPr>
            <p:nvPr/>
          </p:nvSpPr>
          <p:spPr bwMode="auto">
            <a:xfrm>
              <a:off x="864" y="2451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161812" name="Line 20"/>
            <p:cNvSpPr>
              <a:spLocks noChangeShapeType="1"/>
            </p:cNvSpPr>
            <p:nvPr/>
          </p:nvSpPr>
          <p:spPr bwMode="auto">
            <a:xfrm>
              <a:off x="1296" y="2659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13" name="Text Box 21"/>
            <p:cNvSpPr txBox="1">
              <a:spLocks noChangeArrowheads="1"/>
            </p:cNvSpPr>
            <p:nvPr/>
          </p:nvSpPr>
          <p:spPr bwMode="auto">
            <a:xfrm>
              <a:off x="1512" y="2467"/>
              <a:ext cx="1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 smtClean="0">
                  <a:latin typeface="Times New Roman" charset="0"/>
                </a:rPr>
                <a:t>r</a:t>
              </a:r>
              <a:endParaRPr lang="en-US" altLang="en-US" dirty="0"/>
            </a:p>
          </p:txBody>
        </p:sp>
        <p:sp>
          <p:nvSpPr>
            <p:cNvPr id="161814" name="Line 22"/>
            <p:cNvSpPr>
              <a:spLocks noChangeShapeType="1"/>
            </p:cNvSpPr>
            <p:nvPr/>
          </p:nvSpPr>
          <p:spPr bwMode="auto">
            <a:xfrm>
              <a:off x="609" y="2563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15" name="Line 23"/>
            <p:cNvSpPr>
              <a:spLocks noChangeShapeType="1"/>
            </p:cNvSpPr>
            <p:nvPr/>
          </p:nvSpPr>
          <p:spPr bwMode="auto">
            <a:xfrm>
              <a:off x="609" y="2755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1816" name="Text Box 24"/>
          <p:cNvSpPr txBox="1">
            <a:spLocks noChangeArrowheads="1"/>
          </p:cNvSpPr>
          <p:nvPr/>
        </p:nvSpPr>
        <p:spPr bwMode="auto">
          <a:xfrm>
            <a:off x="457200" y="2819400"/>
            <a:ext cx="2286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Authenticate seed </a:t>
            </a:r>
            <a:endParaRPr lang="en-US" altLang="en-US" sz="2800" i="1" dirty="0">
              <a:latin typeface="Times New Roman" charset="0"/>
            </a:endParaRPr>
          </a:p>
        </p:txBody>
      </p:sp>
      <p:sp>
        <p:nvSpPr>
          <p:cNvPr id="161817" name="Text Box 25"/>
          <p:cNvSpPr txBox="1">
            <a:spLocks noChangeArrowheads="1"/>
          </p:cNvSpPr>
          <p:nvPr/>
        </p:nvSpPr>
        <p:spPr bwMode="auto">
          <a:xfrm>
            <a:off x="7010400" y="2819400"/>
            <a:ext cx="2057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Authentically receive seed </a:t>
            </a:r>
            <a:endParaRPr lang="en-US" altLang="en-US" sz="2800" i="1" dirty="0">
              <a:latin typeface="Times New Roman" charset="0"/>
            </a:endParaRPr>
          </a:p>
        </p:txBody>
      </p:sp>
      <p:grpSp>
        <p:nvGrpSpPr>
          <p:cNvPr id="161818" name="Group 26"/>
          <p:cNvGrpSpPr>
            <a:grpSpLocks/>
          </p:cNvGrpSpPr>
          <p:nvPr/>
        </p:nvGrpSpPr>
        <p:grpSpPr bwMode="auto">
          <a:xfrm>
            <a:off x="6281738" y="3804305"/>
            <a:ext cx="3090862" cy="1903412"/>
            <a:chOff x="3936" y="2371"/>
            <a:chExt cx="1947" cy="1199"/>
          </a:xfrm>
        </p:grpSpPr>
        <p:sp>
          <p:nvSpPr>
            <p:cNvPr id="161819" name="Text Box 27"/>
            <p:cNvSpPr txBox="1">
              <a:spLocks noChangeArrowheads="1"/>
            </p:cNvSpPr>
            <p:nvPr/>
          </p:nvSpPr>
          <p:spPr bwMode="auto">
            <a:xfrm>
              <a:off x="3936" y="2619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smtClean="0">
                  <a:latin typeface="Times New Roman" charset="0"/>
                </a:rPr>
                <a:t>seed</a:t>
              </a:r>
              <a:endParaRPr lang="en-US" altLang="en-US" i="1">
                <a:latin typeface="Times New Roman" charset="0"/>
              </a:endParaRPr>
            </a:p>
          </p:txBody>
        </p:sp>
        <p:sp>
          <p:nvSpPr>
            <p:cNvPr id="161820" name="Text Box 28"/>
            <p:cNvSpPr txBox="1">
              <a:spLocks noChangeArrowheads="1"/>
            </p:cNvSpPr>
            <p:nvPr/>
          </p:nvSpPr>
          <p:spPr bwMode="auto">
            <a:xfrm>
              <a:off x="3936" y="2891"/>
              <a:ext cx="1947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i="1" dirty="0" smtClean="0">
                  <a:solidFill>
                    <a:srgbClr val="000000"/>
                  </a:solidFill>
                  <a:latin typeface="Times New Roman" charset="0"/>
                  <a:sym typeface="Symbol" charset="2"/>
                </a:rPr>
                <a:t>r</a:t>
              </a:r>
              <a:r>
                <a:rPr lang="en-US" altLang="en-US" sz="3200" i="1" dirty="0" smtClean="0">
                  <a:solidFill>
                    <a:srgbClr val="000000"/>
                  </a:solidFill>
                  <a:latin typeface="Times New Roman" charset="0"/>
                  <a:sym typeface="Symbol" charset="2"/>
                </a:rPr>
                <a:t> </a:t>
              </a:r>
              <a:r>
                <a:rPr lang="en-US" altLang="en-US" dirty="0">
                  <a:solidFill>
                    <a:srgbClr val="000000"/>
                  </a:solidFill>
                  <a:sym typeface="Symbol" charset="2"/>
                </a:rPr>
                <a:t>looks uniform </a:t>
              </a:r>
              <a:r>
                <a:rPr lang="en-US" altLang="en-US">
                  <a:solidFill>
                    <a:srgbClr val="000000"/>
                  </a:solidFill>
                  <a:sym typeface="Symbol" charset="2"/>
                </a:rPr>
                <a:t>given</a:t>
              </a:r>
              <a:r>
                <a:rPr lang="en-US" altLang="en-US" sz="3200" i="1">
                  <a:solidFill>
                    <a:srgbClr val="000000"/>
                  </a:solidFill>
                  <a:latin typeface="Times New Roman" charset="0"/>
                  <a:sym typeface="Symbol" charset="2"/>
                </a:rPr>
                <a:t> </a:t>
              </a:r>
              <a:r>
                <a:rPr lang="en-US" altLang="en-US" sz="2800" i="1" smtClean="0">
                  <a:solidFill>
                    <a:srgbClr val="000000"/>
                  </a:solidFill>
                  <a:latin typeface="Times New Roman" charset="0"/>
                  <a:sym typeface="Symbol" charset="2"/>
                </a:rPr>
                <a:t>seed</a:t>
              </a:r>
              <a:endParaRPr lang="en-US" altLang="en-US" sz="2800" i="1" dirty="0">
                <a:solidFill>
                  <a:srgbClr val="000000"/>
                </a:solidFill>
                <a:latin typeface="Times New Roman" charset="0"/>
                <a:sym typeface="Symbol" charset="2"/>
              </a:endParaRPr>
            </a:p>
          </p:txBody>
        </p:sp>
        <p:sp>
          <p:nvSpPr>
            <p:cNvPr id="161821" name="Text Box 29"/>
            <p:cNvSpPr txBox="1">
              <a:spLocks noChangeArrowheads="1"/>
            </p:cNvSpPr>
            <p:nvPr/>
          </p:nvSpPr>
          <p:spPr bwMode="auto">
            <a:xfrm>
              <a:off x="4368" y="237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w</a:t>
              </a:r>
            </a:p>
          </p:txBody>
        </p:sp>
        <p:sp>
          <p:nvSpPr>
            <p:cNvPr id="161823" name="Rectangle 31"/>
            <p:cNvSpPr>
              <a:spLocks noChangeArrowheads="1"/>
            </p:cNvSpPr>
            <p:nvPr/>
          </p:nvSpPr>
          <p:spPr bwMode="auto">
            <a:xfrm>
              <a:off x="4848" y="2453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161824" name="Line 32"/>
            <p:cNvSpPr>
              <a:spLocks noChangeShapeType="1"/>
            </p:cNvSpPr>
            <p:nvPr/>
          </p:nvSpPr>
          <p:spPr bwMode="auto">
            <a:xfrm>
              <a:off x="5280" y="2659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25" name="Text Box 33"/>
            <p:cNvSpPr txBox="1">
              <a:spLocks noChangeArrowheads="1"/>
            </p:cNvSpPr>
            <p:nvPr/>
          </p:nvSpPr>
          <p:spPr bwMode="auto">
            <a:xfrm>
              <a:off x="5496" y="2466"/>
              <a:ext cx="1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 smtClean="0">
                  <a:latin typeface="Times New Roman" charset="0"/>
                </a:rPr>
                <a:t>r</a:t>
              </a:r>
              <a:endParaRPr lang="en-US" altLang="en-US" dirty="0"/>
            </a:p>
          </p:txBody>
        </p:sp>
        <p:sp>
          <p:nvSpPr>
            <p:cNvPr id="161826" name="Line 34"/>
            <p:cNvSpPr>
              <a:spLocks noChangeShapeType="1"/>
            </p:cNvSpPr>
            <p:nvPr/>
          </p:nvSpPr>
          <p:spPr bwMode="auto">
            <a:xfrm>
              <a:off x="4593" y="2563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27" name="Line 35"/>
            <p:cNvSpPr>
              <a:spLocks noChangeShapeType="1"/>
            </p:cNvSpPr>
            <p:nvPr/>
          </p:nvSpPr>
          <p:spPr bwMode="auto">
            <a:xfrm>
              <a:off x="4593" y="2755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1828" name="Rectangle 36"/>
          <p:cNvSpPr>
            <a:spLocks noChangeArrowheads="1"/>
          </p:cNvSpPr>
          <p:nvPr/>
        </p:nvSpPr>
        <p:spPr bwMode="auto">
          <a:xfrm>
            <a:off x="3581400" y="1447800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29" name="Rectangle 37"/>
          <p:cNvSpPr>
            <a:spLocks noChangeArrowheads="1"/>
          </p:cNvSpPr>
          <p:nvPr/>
        </p:nvSpPr>
        <p:spPr bwMode="auto">
          <a:xfrm>
            <a:off x="4267200" y="1447800"/>
            <a:ext cx="1219200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30" name="Rectangle 38"/>
          <p:cNvSpPr>
            <a:spLocks noChangeArrowheads="1"/>
          </p:cNvSpPr>
          <p:nvPr/>
        </p:nvSpPr>
        <p:spPr bwMode="auto">
          <a:xfrm>
            <a:off x="3886200" y="1447800"/>
            <a:ext cx="381000" cy="457200"/>
          </a:xfrm>
          <a:prstGeom prst="rect">
            <a:avLst/>
          </a:prstGeom>
          <a:solidFill>
            <a:srgbClr val="0080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31" name="Rectangle 39"/>
          <p:cNvSpPr>
            <a:spLocks noChangeArrowheads="1"/>
          </p:cNvSpPr>
          <p:nvPr/>
        </p:nvSpPr>
        <p:spPr bwMode="auto">
          <a:xfrm>
            <a:off x="3574678" y="1448734"/>
            <a:ext cx="685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1832" name="Line 40"/>
          <p:cNvSpPr>
            <a:spLocks noChangeShapeType="1"/>
          </p:cNvSpPr>
          <p:nvPr/>
        </p:nvSpPr>
        <p:spPr bwMode="auto">
          <a:xfrm>
            <a:off x="3581400" y="19050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3" name="Line 41"/>
          <p:cNvSpPr>
            <a:spLocks noChangeShapeType="1"/>
          </p:cNvSpPr>
          <p:nvPr/>
        </p:nvSpPr>
        <p:spPr bwMode="auto">
          <a:xfrm>
            <a:off x="3886200" y="19050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4" name="Rectangle 42"/>
          <p:cNvSpPr>
            <a:spLocks noChangeArrowheads="1"/>
          </p:cNvSpPr>
          <p:nvPr/>
        </p:nvSpPr>
        <p:spPr bwMode="auto">
          <a:xfrm>
            <a:off x="3581400" y="5486400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35" name="Line 43"/>
          <p:cNvSpPr>
            <a:spLocks noChangeShapeType="1"/>
          </p:cNvSpPr>
          <p:nvPr/>
        </p:nvSpPr>
        <p:spPr bwMode="auto">
          <a:xfrm>
            <a:off x="4572000" y="1905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6" name="Line 44"/>
          <p:cNvSpPr>
            <a:spLocks noChangeShapeType="1"/>
          </p:cNvSpPr>
          <p:nvPr/>
        </p:nvSpPr>
        <p:spPr bwMode="auto">
          <a:xfrm>
            <a:off x="4572000" y="236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7" name="Text Box 45"/>
          <p:cNvSpPr txBox="1">
            <a:spLocks noChangeArrowheads="1"/>
          </p:cNvSpPr>
          <p:nvPr/>
        </p:nvSpPr>
        <p:spPr bwMode="auto">
          <a:xfrm>
            <a:off x="5257800" y="2057400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Entropy </a:t>
            </a:r>
            <a:r>
              <a:rPr lang="en-US" altLang="en-US" sz="2800" smtClean="0"/>
              <a:t>Deficiency (”gap”)</a:t>
            </a:r>
            <a:endParaRPr lang="en-US" altLang="en-US" sz="2800" dirty="0"/>
          </a:p>
        </p:txBody>
      </p:sp>
      <p:grpSp>
        <p:nvGrpSpPr>
          <p:cNvPr id="161838" name="Group 46"/>
          <p:cNvGrpSpPr>
            <a:grpSpLocks/>
          </p:cNvGrpSpPr>
          <p:nvPr/>
        </p:nvGrpSpPr>
        <p:grpSpPr bwMode="auto">
          <a:xfrm>
            <a:off x="1066800" y="1905000"/>
            <a:ext cx="2971800" cy="671513"/>
            <a:chOff x="672" y="1200"/>
            <a:chExt cx="1872" cy="423"/>
          </a:xfrm>
        </p:grpSpPr>
        <p:sp>
          <p:nvSpPr>
            <p:cNvPr id="161839" name="Line 47"/>
            <p:cNvSpPr>
              <a:spLocks noChangeShapeType="1"/>
            </p:cNvSpPr>
            <p:nvPr/>
          </p:nvSpPr>
          <p:spPr bwMode="auto">
            <a:xfrm>
              <a:off x="2544" y="1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40" name="Line 48"/>
            <p:cNvSpPr>
              <a:spLocks noChangeShapeType="1"/>
            </p:cNvSpPr>
            <p:nvPr/>
          </p:nvSpPr>
          <p:spPr bwMode="auto">
            <a:xfrm flipH="1">
              <a:off x="2112" y="14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41" name="Text Box 49"/>
            <p:cNvSpPr txBox="1">
              <a:spLocks noChangeArrowheads="1"/>
            </p:cNvSpPr>
            <p:nvPr/>
          </p:nvSpPr>
          <p:spPr bwMode="auto">
            <a:xfrm>
              <a:off x="672" y="1296"/>
              <a:ext cx="1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Entropy Loss</a:t>
              </a:r>
            </a:p>
          </p:txBody>
        </p:sp>
      </p:grpSp>
      <p:sp>
        <p:nvSpPr>
          <p:cNvPr id="161842" name="Line 50"/>
          <p:cNvSpPr>
            <a:spLocks noChangeShapeType="1"/>
          </p:cNvSpPr>
          <p:nvPr/>
        </p:nvSpPr>
        <p:spPr bwMode="auto">
          <a:xfrm>
            <a:off x="3276600" y="6172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43" name="Line 51"/>
          <p:cNvSpPr>
            <a:spLocks noChangeShapeType="1"/>
          </p:cNvSpPr>
          <p:nvPr/>
        </p:nvSpPr>
        <p:spPr bwMode="auto">
          <a:xfrm flipH="1">
            <a:off x="3886200" y="617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44" name="Text Box 52"/>
          <p:cNvSpPr txBox="1">
            <a:spLocks noChangeArrowheads="1"/>
          </p:cNvSpPr>
          <p:nvPr/>
        </p:nvSpPr>
        <p:spPr bwMode="auto">
          <a:xfrm>
            <a:off x="2057400" y="62626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Entropy of </a:t>
            </a:r>
            <a:r>
              <a:rPr lang="en-US" altLang="en-US" sz="2800" i="1" dirty="0" smtClean="0">
                <a:latin typeface="Times New Roman" charset="0"/>
              </a:rPr>
              <a:t>r</a:t>
            </a:r>
            <a:endParaRPr lang="en-US" altLang="en-US" sz="2800" i="1" dirty="0">
              <a:latin typeface="Times New Roman" charset="0"/>
            </a:endParaRPr>
          </a:p>
        </p:txBody>
      </p:sp>
      <p:sp>
        <p:nvSpPr>
          <p:cNvPr id="161845" name="Text Box 53"/>
          <p:cNvSpPr txBox="1">
            <a:spLocks noChangeArrowheads="1"/>
          </p:cNvSpPr>
          <p:nvPr/>
        </p:nvSpPr>
        <p:spPr bwMode="auto">
          <a:xfrm>
            <a:off x="5495365" y="5835650"/>
            <a:ext cx="381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Goal: Increase length of </a:t>
            </a:r>
            <a:r>
              <a:rPr lang="en-US" altLang="en-US" sz="2800" i="1" dirty="0" smtClean="0">
                <a:latin typeface="Times New Roman" charset="0"/>
              </a:rPr>
              <a:t>r </a:t>
            </a:r>
            <a:r>
              <a:rPr lang="en-US" altLang="en-US" sz="2800" i="1" dirty="0">
                <a:latin typeface="Times New Roman" charset="0"/>
              </a:rPr>
              <a:t/>
            </a:r>
            <a:br>
              <a:rPr lang="en-US" altLang="en-US" sz="2800" i="1" dirty="0">
                <a:latin typeface="Times New Roman" charset="0"/>
              </a:rPr>
            </a:br>
            <a:r>
              <a:rPr lang="en-US" altLang="en-US" sz="2800" dirty="0"/>
              <a:t>by minimizing entropy loss</a:t>
            </a:r>
            <a:endParaRPr lang="en-US" altLang="en-US" sz="2800" dirty="0">
              <a:latin typeface="Times New Roman" charset="0"/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184149" y="63500"/>
            <a:ext cx="8717479" cy="43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kern="0" dirty="0" smtClean="0"/>
              <a:t>Privacy Amplification</a:t>
            </a:r>
          </a:p>
        </p:txBody>
      </p:sp>
      <p:sp>
        <p:nvSpPr>
          <p:cNvPr id="54" name="Text Box 45"/>
          <p:cNvSpPr txBox="1">
            <a:spLocks noChangeArrowheads="1"/>
          </p:cNvSpPr>
          <p:nvPr/>
        </p:nvSpPr>
        <p:spPr bwMode="auto">
          <a:xfrm>
            <a:off x="3731421" y="3649851"/>
            <a:ext cx="32027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[Renner-Wolf </a:t>
            </a:r>
            <a:r>
              <a:rPr lang="mr-IN" altLang="en-US" dirty="0" smtClean="0"/>
              <a:t>’</a:t>
            </a:r>
            <a:r>
              <a:rPr lang="en-US" altLang="en-US" dirty="0" smtClean="0"/>
              <a:t>03]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538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61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 animBg="1"/>
      <p:bldP spid="161800" grpId="1" animBg="1"/>
      <p:bldP spid="161801" grpId="0" animBg="1"/>
      <p:bldP spid="161801" grpId="1" animBg="1"/>
      <p:bldP spid="161802" grpId="0" animBg="1"/>
      <p:bldP spid="161802" grpId="1" animBg="1"/>
      <p:bldP spid="161803" grpId="0" animBg="1"/>
      <p:bldP spid="161803" grpId="1" animBg="1"/>
      <p:bldP spid="161804" grpId="0" animBg="1"/>
      <p:bldP spid="161804" grpId="1" animBg="1"/>
      <p:bldP spid="161805" grpId="0" animBg="1"/>
      <p:bldP spid="161805" grpId="1" animBg="1"/>
      <p:bldP spid="161816" grpId="0"/>
      <p:bldP spid="161816" grpId="1"/>
      <p:bldP spid="161817" grpId="0"/>
      <p:bldP spid="161817" grpId="1"/>
      <p:bldP spid="161828" grpId="0" animBg="1"/>
      <p:bldP spid="161829" grpId="0" animBg="1"/>
      <p:bldP spid="161830" grpId="0" animBg="1"/>
      <p:bldP spid="161831" grpId="0" animBg="1"/>
      <p:bldP spid="161831" grpId="1" animBg="1"/>
      <p:bldP spid="161832" grpId="0" animBg="1"/>
      <p:bldP spid="161833" grpId="0" animBg="1"/>
      <p:bldP spid="161834" grpId="0" animBg="1"/>
      <p:bldP spid="161835" grpId="0" animBg="1"/>
      <p:bldP spid="161836" grpId="0" animBg="1"/>
      <p:bldP spid="161842" grpId="0" animBg="1"/>
      <p:bldP spid="161843" grpId="0" animBg="1"/>
      <p:bldP spid="161844" grpId="0"/>
      <p:bldP spid="161845" grpId="0"/>
      <p:bldP spid="5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800" i="1" dirty="0">
                <a:solidFill>
                  <a:srgbClr val="0000FF"/>
                </a:solidFill>
                <a:latin typeface="+mj-lt"/>
              </a:rPr>
              <a:t>[RW03] </a:t>
            </a:r>
            <a:r>
              <a:rPr lang="en-US" altLang="en-US" sz="3800" i="1" dirty="0" err="1">
                <a:solidFill>
                  <a:srgbClr val="0000FF"/>
                </a:solidFill>
                <a:latin typeface="+mj-lt"/>
              </a:rPr>
              <a:t>Auth</a:t>
            </a:r>
            <a:r>
              <a:rPr lang="en-US" altLang="en-US" sz="3800" i="1" dirty="0">
                <a:solidFill>
                  <a:srgbClr val="0000FF"/>
                </a:solidFill>
                <a:latin typeface="+mj-lt"/>
              </a:rPr>
              <a:t>:</a:t>
            </a:r>
            <a:r>
              <a:rPr lang="en-US" altLang="en-US" sz="3800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en-US" sz="3800" i="1" dirty="0">
                <a:latin typeface="+mj-lt"/>
              </a:rPr>
              <a:t>Sub-Protocol Liveness Test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457200" y="12954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6784975" y="12954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7534275" y="182880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1162050" y="18430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0" y="3700463"/>
            <a:ext cx="91440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Want: If Alice accepts response, then Bob responded to </a:t>
            </a:r>
            <a:r>
              <a:rPr lang="en-US" altLang="en-US" sz="2800" i="1" u="sng"/>
              <a:t>a</a:t>
            </a:r>
            <a:r>
              <a:rPr lang="en-US" altLang="en-US" sz="2800" u="sng"/>
              <a:t> </a:t>
            </a:r>
            <a:r>
              <a:rPr lang="en-US" altLang="en-US" sz="2800" i="1" u="sng"/>
              <a:t>challenge</a:t>
            </a:r>
            <a:r>
              <a:rPr lang="en-US" altLang="en-US" sz="2800"/>
              <a:t> and is, therefore, still “alive” in the protocol</a:t>
            </a:r>
          </a:p>
          <a:p>
            <a:pPr>
              <a:spcBef>
                <a:spcPct val="50000"/>
              </a:spcBef>
            </a:pPr>
            <a:r>
              <a:rPr lang="en-US" altLang="en-US" sz="2800"/>
              <a:t>Idea: “Response” should be such that Eve cannot compute it herself</a:t>
            </a:r>
          </a:p>
        </p:txBody>
      </p:sp>
      <p:grpSp>
        <p:nvGrpSpPr>
          <p:cNvPr id="28719" name="Group 47"/>
          <p:cNvGrpSpPr>
            <a:grpSpLocks/>
          </p:cNvGrpSpPr>
          <p:nvPr/>
        </p:nvGrpSpPr>
        <p:grpSpPr bwMode="auto">
          <a:xfrm>
            <a:off x="2971800" y="1906588"/>
            <a:ext cx="3276600" cy="1130300"/>
            <a:chOff x="1872" y="1201"/>
            <a:chExt cx="2064" cy="712"/>
          </a:xfrm>
        </p:grpSpPr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>
              <a:off x="1920" y="153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37"/>
            <p:cNvSpPr>
              <a:spLocks noChangeShapeType="1"/>
            </p:cNvSpPr>
            <p:nvPr/>
          </p:nvSpPr>
          <p:spPr bwMode="auto">
            <a:xfrm flipH="1">
              <a:off x="1920" y="1913"/>
              <a:ext cx="20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2288" y="1201"/>
              <a:ext cx="10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challenge </a:t>
              </a:r>
              <a:r>
                <a:rPr lang="en-US" altLang="en-US" sz="2800" i="1">
                  <a:latin typeface="Times New Roman" charset="0"/>
                </a:rPr>
                <a:t>x</a:t>
              </a:r>
              <a:endParaRPr lang="en-US" altLang="en-US" sz="2800">
                <a:latin typeface="Times New Roman" charset="0"/>
              </a:endParaRPr>
            </a:p>
          </p:txBody>
        </p:sp>
        <p:sp>
          <p:nvSpPr>
            <p:cNvPr id="28718" name="Rectangle 46"/>
            <p:cNvSpPr>
              <a:spLocks noChangeArrowheads="1"/>
            </p:cNvSpPr>
            <p:nvPr/>
          </p:nvSpPr>
          <p:spPr bwMode="auto">
            <a:xfrm>
              <a:off x="1872" y="1586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response</a:t>
              </a:r>
              <a:r>
                <a:rPr lang="en-US" altLang="en-US" sz="2800">
                  <a:latin typeface="Times New Roman" charset="0"/>
                </a:rPr>
                <a:t>  </a:t>
              </a:r>
              <a:r>
                <a:rPr lang="en-US" altLang="en-US" sz="2800" i="1">
                  <a:latin typeface="Times New Roman" charset="0"/>
                </a:rPr>
                <a:t>y </a:t>
              </a:r>
            </a:p>
          </p:txBody>
        </p:sp>
      </p:grpSp>
      <p:grpSp>
        <p:nvGrpSpPr>
          <p:cNvPr id="28720" name="Group 48"/>
          <p:cNvGrpSpPr>
            <a:grpSpLocks/>
          </p:cNvGrpSpPr>
          <p:nvPr/>
        </p:nvGrpSpPr>
        <p:grpSpPr bwMode="auto">
          <a:xfrm>
            <a:off x="6129338" y="2438400"/>
            <a:ext cx="2895600" cy="914400"/>
            <a:chOff x="3861" y="1536"/>
            <a:chExt cx="1824" cy="576"/>
          </a:xfrm>
        </p:grpSpPr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3861" y="182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 dirty="0"/>
                <a:t>(seed)</a:t>
              </a:r>
              <a:r>
                <a:rPr lang="en-US" altLang="en-US" i="1" dirty="0">
                  <a:latin typeface="Times New Roman" charset="0"/>
                </a:rPr>
                <a:t> x</a:t>
              </a:r>
            </a:p>
          </p:txBody>
        </p:sp>
        <p:sp>
          <p:nvSpPr>
            <p:cNvPr id="28722" name="Text Box 50"/>
            <p:cNvSpPr txBox="1">
              <a:spLocks noChangeArrowheads="1"/>
            </p:cNvSpPr>
            <p:nvPr/>
          </p:nvSpPr>
          <p:spPr bwMode="auto">
            <a:xfrm>
              <a:off x="4293" y="15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w</a:t>
              </a:r>
            </a:p>
          </p:txBody>
        </p:sp>
        <p:sp>
          <p:nvSpPr>
            <p:cNvPr id="28724" name="Rectangle 52"/>
            <p:cNvSpPr>
              <a:spLocks noChangeArrowheads="1"/>
            </p:cNvSpPr>
            <p:nvPr/>
          </p:nvSpPr>
          <p:spPr bwMode="auto">
            <a:xfrm>
              <a:off x="4773" y="1622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>
              <a:off x="5205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726" name="Text Box 54"/>
            <p:cNvSpPr txBox="1">
              <a:spLocks noChangeArrowheads="1"/>
            </p:cNvSpPr>
            <p:nvPr/>
          </p:nvSpPr>
          <p:spPr bwMode="auto">
            <a:xfrm>
              <a:off x="5424" y="1632"/>
              <a:ext cx="2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y</a:t>
              </a:r>
              <a:endParaRPr lang="en-US" altLang="en-US"/>
            </a:p>
          </p:txBody>
        </p:sp>
        <p:sp>
          <p:nvSpPr>
            <p:cNvPr id="28727" name="Line 55"/>
            <p:cNvSpPr>
              <a:spLocks noChangeShapeType="1"/>
            </p:cNvSpPr>
            <p:nvPr/>
          </p:nvSpPr>
          <p:spPr bwMode="auto">
            <a:xfrm>
              <a:off x="4518" y="1728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728" name="Line 56"/>
            <p:cNvSpPr>
              <a:spLocks noChangeShapeType="1"/>
            </p:cNvSpPr>
            <p:nvPr/>
          </p:nvSpPr>
          <p:spPr bwMode="auto">
            <a:xfrm>
              <a:off x="4518" y="1920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4495800" y="25288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Times New Roman" charset="0"/>
              </a:rPr>
              <a:t>= </a:t>
            </a:r>
            <a:r>
              <a:rPr lang="en-US" altLang="en-US" sz="2800" dirty="0" err="1">
                <a:latin typeface="+mn-lt"/>
              </a:rPr>
              <a:t>Ext</a:t>
            </a:r>
            <a:r>
              <a:rPr lang="en-US" altLang="en-US" sz="2800" i="1" baseline="-25000" dirty="0" err="1">
                <a:latin typeface="Times New Roman" charset="0"/>
              </a:rPr>
              <a:t>x</a:t>
            </a:r>
            <a:r>
              <a:rPr lang="en-US" altLang="en-US" sz="2800" dirty="0">
                <a:latin typeface="Times New Roman" charset="0"/>
              </a:rPr>
              <a:t>(</a:t>
            </a:r>
            <a:r>
              <a:rPr lang="en-US" altLang="en-US" sz="2800" i="1" dirty="0">
                <a:latin typeface="Times New Roman" charset="0"/>
              </a:rPr>
              <a:t>w</a:t>
            </a:r>
            <a:r>
              <a:rPr lang="en-US" altLang="en-US" sz="2800" dirty="0">
                <a:latin typeface="Times New Roman" charset="0"/>
              </a:rPr>
              <a:t>) </a:t>
            </a: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228600" y="2803525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Accept if Ext</a:t>
            </a:r>
            <a:r>
              <a:rPr lang="en-US" altLang="en-US" sz="2000" i="1" baseline="-25000">
                <a:latin typeface="Times New Roman" charset="0"/>
              </a:rPr>
              <a:t>x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i="1">
                <a:latin typeface="Times New Roman" charset="0"/>
              </a:rPr>
              <a:t>w</a:t>
            </a:r>
            <a:r>
              <a:rPr lang="en-US" altLang="en-US" sz="2000">
                <a:latin typeface="Times New Roman" charset="0"/>
              </a:rPr>
              <a:t>)</a:t>
            </a:r>
            <a:r>
              <a:rPr lang="en-US" altLang="en-US" sz="2000"/>
              <a:t> is correct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588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9" grpId="0" autoUpdateAnimBg="0"/>
      <p:bldP spid="2873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800" i="1" dirty="0">
                <a:solidFill>
                  <a:srgbClr val="0000FF"/>
                </a:solidFill>
                <a:latin typeface="+mj-lt"/>
              </a:rPr>
              <a:t>[RW03] </a:t>
            </a:r>
            <a:r>
              <a:rPr lang="en-US" altLang="en-US" sz="3800" i="1" dirty="0" err="1">
                <a:solidFill>
                  <a:srgbClr val="0000FF"/>
                </a:solidFill>
                <a:latin typeface="+mj-lt"/>
              </a:rPr>
              <a:t>Auth</a:t>
            </a:r>
            <a:r>
              <a:rPr lang="en-US" altLang="en-US" sz="3800" i="1" dirty="0">
                <a:solidFill>
                  <a:srgbClr val="0000FF"/>
                </a:solidFill>
                <a:latin typeface="+mj-lt"/>
              </a:rPr>
              <a:t>:</a:t>
            </a:r>
            <a:r>
              <a:rPr lang="en-US" altLang="en-US" sz="3800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en-US" sz="3800" i="1" dirty="0">
                <a:latin typeface="+mj-lt"/>
              </a:rPr>
              <a:t>Sub-Protocol Liveness Test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457200" y="12954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6784975" y="12954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7534275" y="182880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1162050" y="18430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grpSp>
        <p:nvGrpSpPr>
          <p:cNvPr id="28719" name="Group 47"/>
          <p:cNvGrpSpPr>
            <a:grpSpLocks/>
          </p:cNvGrpSpPr>
          <p:nvPr/>
        </p:nvGrpSpPr>
        <p:grpSpPr bwMode="auto">
          <a:xfrm>
            <a:off x="2971800" y="1906588"/>
            <a:ext cx="3276600" cy="1130300"/>
            <a:chOff x="1872" y="1201"/>
            <a:chExt cx="2064" cy="712"/>
          </a:xfrm>
        </p:grpSpPr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>
              <a:off x="1920" y="153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37"/>
            <p:cNvSpPr>
              <a:spLocks noChangeShapeType="1"/>
            </p:cNvSpPr>
            <p:nvPr/>
          </p:nvSpPr>
          <p:spPr bwMode="auto">
            <a:xfrm flipH="1">
              <a:off x="1920" y="1913"/>
              <a:ext cx="20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2288" y="1201"/>
              <a:ext cx="10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challenge </a:t>
              </a:r>
              <a:r>
                <a:rPr lang="en-US" altLang="en-US" sz="2800" i="1">
                  <a:latin typeface="Times New Roman" charset="0"/>
                </a:rPr>
                <a:t>x</a:t>
              </a:r>
              <a:endParaRPr lang="en-US" altLang="en-US" sz="2800">
                <a:latin typeface="Times New Roman" charset="0"/>
              </a:endParaRPr>
            </a:p>
          </p:txBody>
        </p:sp>
        <p:sp>
          <p:nvSpPr>
            <p:cNvPr id="28718" name="Rectangle 46"/>
            <p:cNvSpPr>
              <a:spLocks noChangeArrowheads="1"/>
            </p:cNvSpPr>
            <p:nvPr/>
          </p:nvSpPr>
          <p:spPr bwMode="auto">
            <a:xfrm>
              <a:off x="1872" y="1586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response</a:t>
              </a:r>
              <a:r>
                <a:rPr lang="en-US" altLang="en-US" sz="2800">
                  <a:latin typeface="Times New Roman" charset="0"/>
                </a:rPr>
                <a:t>  </a:t>
              </a:r>
              <a:r>
                <a:rPr lang="en-US" altLang="en-US" sz="2800" i="1">
                  <a:latin typeface="Times New Roman" charset="0"/>
                </a:rPr>
                <a:t>y </a:t>
              </a:r>
            </a:p>
          </p:txBody>
        </p:sp>
      </p:grpSp>
      <p:grpSp>
        <p:nvGrpSpPr>
          <p:cNvPr id="28720" name="Group 48"/>
          <p:cNvGrpSpPr>
            <a:grpSpLocks/>
          </p:cNvGrpSpPr>
          <p:nvPr/>
        </p:nvGrpSpPr>
        <p:grpSpPr bwMode="auto">
          <a:xfrm>
            <a:off x="6129338" y="2438400"/>
            <a:ext cx="2895600" cy="914400"/>
            <a:chOff x="3861" y="1536"/>
            <a:chExt cx="1824" cy="576"/>
          </a:xfrm>
        </p:grpSpPr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3861" y="182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 dirty="0"/>
                <a:t>(seed)</a:t>
              </a:r>
              <a:r>
                <a:rPr lang="en-US" altLang="en-US" i="1" dirty="0">
                  <a:latin typeface="Times New Roman" charset="0"/>
                </a:rPr>
                <a:t> x</a:t>
              </a:r>
            </a:p>
          </p:txBody>
        </p:sp>
        <p:sp>
          <p:nvSpPr>
            <p:cNvPr id="28722" name="Text Box 50"/>
            <p:cNvSpPr txBox="1">
              <a:spLocks noChangeArrowheads="1"/>
            </p:cNvSpPr>
            <p:nvPr/>
          </p:nvSpPr>
          <p:spPr bwMode="auto">
            <a:xfrm>
              <a:off x="4293" y="15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w</a:t>
              </a:r>
            </a:p>
          </p:txBody>
        </p:sp>
        <p:sp>
          <p:nvSpPr>
            <p:cNvPr id="28724" name="Rectangle 52"/>
            <p:cNvSpPr>
              <a:spLocks noChangeArrowheads="1"/>
            </p:cNvSpPr>
            <p:nvPr/>
          </p:nvSpPr>
          <p:spPr bwMode="auto">
            <a:xfrm>
              <a:off x="4773" y="1622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>
              <a:off x="5205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726" name="Text Box 54"/>
            <p:cNvSpPr txBox="1">
              <a:spLocks noChangeArrowheads="1"/>
            </p:cNvSpPr>
            <p:nvPr/>
          </p:nvSpPr>
          <p:spPr bwMode="auto">
            <a:xfrm>
              <a:off x="5424" y="1632"/>
              <a:ext cx="2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y</a:t>
              </a:r>
              <a:endParaRPr lang="en-US" altLang="en-US"/>
            </a:p>
          </p:txBody>
        </p:sp>
        <p:sp>
          <p:nvSpPr>
            <p:cNvPr id="28727" name="Line 55"/>
            <p:cNvSpPr>
              <a:spLocks noChangeShapeType="1"/>
            </p:cNvSpPr>
            <p:nvPr/>
          </p:nvSpPr>
          <p:spPr bwMode="auto">
            <a:xfrm>
              <a:off x="4518" y="1728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728" name="Line 56"/>
            <p:cNvSpPr>
              <a:spLocks noChangeShapeType="1"/>
            </p:cNvSpPr>
            <p:nvPr/>
          </p:nvSpPr>
          <p:spPr bwMode="auto">
            <a:xfrm>
              <a:off x="4518" y="1920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4495800" y="25288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Times New Roman" charset="0"/>
              </a:rPr>
              <a:t>= </a:t>
            </a:r>
            <a:r>
              <a:rPr lang="en-US" altLang="en-US" sz="2800" dirty="0" err="1">
                <a:latin typeface="+mn-lt"/>
              </a:rPr>
              <a:t>Ext</a:t>
            </a:r>
            <a:r>
              <a:rPr lang="en-US" altLang="en-US" sz="2800" i="1" baseline="-25000" dirty="0" err="1">
                <a:latin typeface="Times New Roman" charset="0"/>
              </a:rPr>
              <a:t>x</a:t>
            </a:r>
            <a:r>
              <a:rPr lang="en-US" altLang="en-US" sz="2800" dirty="0">
                <a:latin typeface="Times New Roman" charset="0"/>
              </a:rPr>
              <a:t>(</a:t>
            </a:r>
            <a:r>
              <a:rPr lang="en-US" altLang="en-US" sz="2800" i="1" dirty="0">
                <a:latin typeface="Times New Roman" charset="0"/>
              </a:rPr>
              <a:t>w</a:t>
            </a:r>
            <a:r>
              <a:rPr lang="en-US" altLang="en-US" sz="2800" dirty="0">
                <a:latin typeface="Times New Roman" charset="0"/>
              </a:rPr>
              <a:t>) </a:t>
            </a: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228600" y="2803525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Accept if Ext</a:t>
            </a:r>
            <a:r>
              <a:rPr lang="en-US" altLang="en-US" sz="2000" i="1" baseline="-25000">
                <a:latin typeface="Times New Roman" charset="0"/>
              </a:rPr>
              <a:t>x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i="1">
                <a:latin typeface="Times New Roman" charset="0"/>
              </a:rPr>
              <a:t>w</a:t>
            </a:r>
            <a:r>
              <a:rPr lang="en-US" altLang="en-US" sz="2000">
                <a:latin typeface="Times New Roman" charset="0"/>
              </a:rPr>
              <a:t>)</a:t>
            </a:r>
            <a:r>
              <a:rPr lang="en-US" altLang="en-US" sz="2000"/>
              <a:t> is correct</a:t>
            </a:r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2819400" y="5562600"/>
            <a:ext cx="16226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5002306" y="5562600"/>
            <a:ext cx="147469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" name="Group 29"/>
          <p:cNvGrpSpPr>
            <a:grpSpLocks/>
          </p:cNvGrpSpPr>
          <p:nvPr/>
        </p:nvGrpSpPr>
        <p:grpSpPr bwMode="auto">
          <a:xfrm>
            <a:off x="6781800" y="5334000"/>
            <a:ext cx="2438400" cy="838200"/>
            <a:chOff x="4272" y="1632"/>
            <a:chExt cx="1536" cy="528"/>
          </a:xfrm>
        </p:grpSpPr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4272" y="163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solidFill>
                    <a:srgbClr val="0000FF"/>
                  </a:solidFill>
                  <a:latin typeface="Times New Roman" charset="0"/>
                </a:rPr>
                <a:t>w</a:t>
              </a:r>
              <a:endParaRPr lang="en-US" altLang="en-US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4848" y="1736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5280" y="19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Text Box 34"/>
            <p:cNvSpPr txBox="1">
              <a:spLocks noChangeArrowheads="1"/>
            </p:cNvSpPr>
            <p:nvPr/>
          </p:nvSpPr>
          <p:spPr bwMode="auto">
            <a:xfrm>
              <a:off x="4320" y="187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solidFill>
                    <a:srgbClr val="FF0000"/>
                  </a:solidFill>
                  <a:latin typeface="Times New Roman" charset="0"/>
                </a:rPr>
                <a:t>x</a:t>
              </a:r>
              <a:r>
                <a:rPr lang="en-US" altLang="en-US" i="1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′</a:t>
              </a:r>
              <a:endParaRPr lang="en-US" altLang="en-US" i="1">
                <a:latin typeface="Times New Roman" charset="0"/>
              </a:endParaRPr>
            </a:p>
          </p:txBody>
        </p:sp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5472" y="172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solidFill>
                    <a:srgbClr val="FF0000"/>
                  </a:solidFill>
                  <a:latin typeface="Times New Roman" charset="0"/>
                </a:rPr>
                <a:t>y</a:t>
              </a:r>
              <a:r>
                <a:rPr lang="en-US" altLang="en-US" i="1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′</a:t>
              </a:r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>
              <a:off x="4593" y="1824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4593" y="2016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5410200" y="49672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solidFill>
                  <a:srgbClr val="FF0000"/>
                </a:solidFill>
                <a:latin typeface="Times New Roman" charset="0"/>
              </a:rPr>
              <a:t>x</a:t>
            </a:r>
            <a:r>
              <a:rPr lang="en-US" altLang="en-US" sz="2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′</a:t>
            </a: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3657600" y="4967288"/>
            <a:ext cx="30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x</a:t>
            </a:r>
          </a:p>
        </p:txBody>
      </p:sp>
      <p:grpSp>
        <p:nvGrpSpPr>
          <p:cNvPr id="36" name="Group 40"/>
          <p:cNvGrpSpPr>
            <a:grpSpLocks/>
          </p:cNvGrpSpPr>
          <p:nvPr/>
        </p:nvGrpSpPr>
        <p:grpSpPr bwMode="auto">
          <a:xfrm>
            <a:off x="-152400" y="5486400"/>
            <a:ext cx="2743200" cy="914400"/>
            <a:chOff x="-96" y="1680"/>
            <a:chExt cx="1728" cy="576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auto">
            <a:xfrm>
              <a:off x="-96" y="1968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(seed)</a:t>
              </a:r>
              <a:r>
                <a:rPr lang="en-US" altLang="en-US" i="1">
                  <a:latin typeface="Times New Roman" charset="0"/>
                </a:rPr>
                <a:t> x</a:t>
              </a:r>
            </a:p>
          </p:txBody>
        </p:sp>
        <p:sp>
          <p:nvSpPr>
            <p:cNvPr id="38" name="Text Box 42"/>
            <p:cNvSpPr txBox="1">
              <a:spLocks noChangeArrowheads="1"/>
            </p:cNvSpPr>
            <p:nvPr/>
          </p:nvSpPr>
          <p:spPr bwMode="auto">
            <a:xfrm>
              <a:off x="336" y="168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w</a:t>
              </a:r>
            </a:p>
          </p:txBody>
        </p:sp>
        <p:sp>
          <p:nvSpPr>
            <p:cNvPr id="40" name="Rectangle 44"/>
            <p:cNvSpPr>
              <a:spLocks noChangeArrowheads="1"/>
            </p:cNvSpPr>
            <p:nvPr/>
          </p:nvSpPr>
          <p:spPr bwMode="auto">
            <a:xfrm>
              <a:off x="816" y="1784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>
              <a:off x="1248" y="19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Text Box 46"/>
            <p:cNvSpPr txBox="1">
              <a:spLocks noChangeArrowheads="1"/>
            </p:cNvSpPr>
            <p:nvPr/>
          </p:nvSpPr>
          <p:spPr bwMode="auto">
            <a:xfrm>
              <a:off x="1440" y="1750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y</a:t>
              </a:r>
              <a:endParaRPr lang="en-US" altLang="en-US"/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>
              <a:off x="561" y="1872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>
              <a:off x="561" y="2064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6" name="Line 50"/>
          <p:cNvSpPr>
            <a:spLocks noChangeShapeType="1"/>
          </p:cNvSpPr>
          <p:nvPr/>
        </p:nvSpPr>
        <p:spPr bwMode="auto">
          <a:xfrm flipH="1">
            <a:off x="2819400" y="6051176"/>
            <a:ext cx="1622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 flipH="1" flipV="1">
            <a:off x="4975412" y="6051176"/>
            <a:ext cx="1501588" cy="13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5334000" y="5486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>
                <a:solidFill>
                  <a:srgbClr val="FF0000"/>
                </a:solidFill>
                <a:latin typeface="Times New Roman" charset="0"/>
              </a:rPr>
              <a:t>y</a:t>
            </a:r>
            <a:r>
              <a:rPr lang="en-US" altLang="en-US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′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3505200" y="5486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 dirty="0">
                <a:latin typeface="Times New Roman" charset="0"/>
              </a:rPr>
              <a:t>y</a:t>
            </a:r>
            <a:endParaRPr lang="en-US" alt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304800" y="4021138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Note: Active attack doesn’t help Eve defeat liveness test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 rot="5400000">
            <a:off x="3756212" y="5461747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361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4" grpId="0"/>
      <p:bldP spid="35" grpId="0"/>
      <p:bldP spid="46" grpId="0" animBg="1"/>
      <p:bldP spid="47" grpId="0" animBg="1"/>
      <p:bldP spid="48" grpId="0"/>
      <p:bldP spid="49" grpId="0"/>
      <p:bldP spid="50" grpId="0"/>
      <p:bldP spid="5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457200" y="3214688"/>
            <a:ext cx="8382000" cy="1600200"/>
          </a:xfrm>
          <a:prstGeom prst="rect">
            <a:avLst/>
          </a:prstGeom>
          <a:solidFill>
            <a:srgbClr val="993300">
              <a:alpha val="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i="1" dirty="0">
                <a:solidFill>
                  <a:srgbClr val="0000FF"/>
                </a:solidFill>
                <a:latin typeface="+mj-lt"/>
              </a:rPr>
              <a:t>[RW03] </a:t>
            </a:r>
            <a:r>
              <a:rPr lang="en-US" altLang="en-US" i="1" dirty="0" err="1">
                <a:solidFill>
                  <a:srgbClr val="0000FF"/>
                </a:solidFill>
                <a:latin typeface="+mj-lt"/>
              </a:rPr>
              <a:t>Auth</a:t>
            </a:r>
            <a:r>
              <a:rPr lang="en-US" altLang="en-US" i="1" dirty="0">
                <a:solidFill>
                  <a:srgbClr val="0000FF"/>
                </a:solidFill>
                <a:latin typeface="+mj-lt"/>
              </a:rPr>
              <a:t>: </a:t>
            </a:r>
            <a:r>
              <a:rPr lang="en-US" altLang="en-US" i="1" dirty="0">
                <a:latin typeface="+mj-lt"/>
              </a:rPr>
              <a:t>Sub-protocol ½ bit authentication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381000" y="21336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6708775" y="21336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7458075" y="266700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1085850" y="26812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228600" y="7620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Guarantees: if Bob receives bit 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>
                <a:latin typeface="Times New Roman" charset="0"/>
              </a:rPr>
              <a:t> = 1</a:t>
            </a:r>
            <a:r>
              <a:rPr lang="en-US" altLang="en-US" sz="2800"/>
              <a:t>, </a:t>
            </a:r>
            <a:br>
              <a:rPr lang="en-US" altLang="en-US" sz="2800"/>
            </a:br>
            <a:r>
              <a:rPr lang="en-US" altLang="en-US" sz="2800"/>
              <a:t>                     then Alice sent 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>
                <a:latin typeface="Times New Roman" charset="0"/>
              </a:rPr>
              <a:t> = 1</a:t>
            </a:r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2895600" y="420528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H="1">
            <a:off x="2895600" y="3595688"/>
            <a:ext cx="3198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6324600" y="33369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Generate random seed</a:t>
            </a:r>
            <a:r>
              <a:rPr lang="en-US" altLang="en-US" sz="1800">
                <a:latin typeface="Arial" charset="0"/>
              </a:rPr>
              <a:t> </a:t>
            </a:r>
            <a:r>
              <a:rPr lang="en-US" altLang="en-US" sz="2000" i="1">
                <a:latin typeface="Times New Roman" charset="0"/>
              </a:rPr>
              <a:t>x</a:t>
            </a: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4038600" y="3698782"/>
            <a:ext cx="152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(</a:t>
            </a:r>
            <a:r>
              <a:rPr lang="en-US" altLang="en-US" sz="2800" dirty="0">
                <a:latin typeface="Times New Roman" charset="0"/>
              </a:rPr>
              <a:t>1,</a:t>
            </a:r>
            <a:r>
              <a:rPr lang="en-US" altLang="en-US" sz="2800" i="1" dirty="0">
                <a:latin typeface="Times New Roman" charset="0"/>
              </a:rPr>
              <a:t> y</a:t>
            </a:r>
            <a:r>
              <a:rPr lang="en-US" altLang="en-US" sz="2800" dirty="0"/>
              <a:t>) or</a:t>
            </a:r>
            <a:br>
              <a:rPr lang="en-US" altLang="en-US" sz="2800" dirty="0"/>
            </a:br>
            <a:r>
              <a:rPr lang="en-US" altLang="en-US" sz="2800" dirty="0"/>
              <a:t>(0,</a:t>
            </a:r>
            <a:r>
              <a:rPr lang="en-US" altLang="en-US" sz="2800" i="1" dirty="0"/>
              <a:t> </a:t>
            </a:r>
            <a:r>
              <a:rPr lang="en-US" sz="2800" dirty="0">
                <a:latin typeface="Times New Roman" charset="0"/>
                <a:sym typeface="Symbol" charset="0"/>
              </a:rPr>
              <a:t>⊥</a:t>
            </a:r>
            <a:r>
              <a:rPr lang="en-US" altLang="en-US" sz="2800" dirty="0" smtClean="0"/>
              <a:t>) </a:t>
            </a:r>
            <a:endParaRPr lang="en-US" altLang="en-US" sz="2800" dirty="0"/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457200" y="3916363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>
                <a:latin typeface="Times New Roman" charset="0"/>
              </a:rPr>
              <a:t>y = </a:t>
            </a:r>
            <a:r>
              <a:rPr lang="en-US" altLang="en-US" sz="2000"/>
              <a:t>Ext</a:t>
            </a:r>
            <a:r>
              <a:rPr lang="en-US" altLang="en-US" sz="2000" baseline="-25000">
                <a:latin typeface="Times New Roman" charset="0"/>
              </a:rPr>
              <a:t>x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i="1">
                <a:latin typeface="Times New Roman" charset="0"/>
              </a:rPr>
              <a:t>w</a:t>
            </a:r>
            <a:r>
              <a:rPr lang="en-US" altLang="en-US" sz="2000">
                <a:latin typeface="Times New Roman" charset="0"/>
              </a:rPr>
              <a:t>)</a:t>
            </a: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6172200" y="3976688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If </a:t>
            </a:r>
            <a:r>
              <a:rPr lang="en-US" altLang="en-US" sz="2000" i="1">
                <a:latin typeface="Times New Roman" charset="0"/>
              </a:rPr>
              <a:t>b</a:t>
            </a:r>
            <a:r>
              <a:rPr lang="en-US" altLang="en-US" sz="2000"/>
              <a:t> </a:t>
            </a:r>
            <a:r>
              <a:rPr lang="en-US" altLang="en-US" sz="2000">
                <a:latin typeface="Times New Roman" charset="0"/>
              </a:rPr>
              <a:t>=</a:t>
            </a:r>
            <a:r>
              <a:rPr lang="en-US" altLang="en-US" sz="2000"/>
              <a:t> 1, verify </a:t>
            </a:r>
            <a:r>
              <a:rPr lang="en-US" altLang="en-US" sz="2000" i="1">
                <a:latin typeface="Times New Roman" charset="0"/>
              </a:rPr>
              <a:t>y</a:t>
            </a:r>
            <a:r>
              <a:rPr lang="en-US" altLang="en-US" sz="2000"/>
              <a:t> = Ext</a:t>
            </a:r>
            <a:r>
              <a:rPr lang="en-US" altLang="en-US" sz="2000" i="1" baseline="-25000">
                <a:latin typeface="Times New Roman" charset="0"/>
              </a:rPr>
              <a:t>x</a:t>
            </a:r>
            <a:r>
              <a:rPr lang="en-US" altLang="en-US" sz="2000"/>
              <a:t>(</a:t>
            </a:r>
            <a:r>
              <a:rPr lang="en-US" altLang="en-US" sz="2000" i="1">
                <a:latin typeface="Times New Roman" charset="0"/>
              </a:rPr>
              <a:t>w</a:t>
            </a:r>
            <a:r>
              <a:rPr lang="en-US" altLang="en-US" sz="2000"/>
              <a:t>)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4325938" y="3124200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x</a:t>
            </a:r>
          </a:p>
        </p:txBody>
      </p:sp>
      <p:cxnSp>
        <p:nvCxnSpPr>
          <p:cNvPr id="32809" name="AutoShape 41"/>
          <p:cNvCxnSpPr>
            <a:cxnSpLocks noChangeShapeType="1"/>
          </p:cNvCxnSpPr>
          <p:nvPr/>
        </p:nvCxnSpPr>
        <p:spPr bwMode="auto">
          <a:xfrm>
            <a:off x="2514600" y="4814888"/>
            <a:ext cx="1371600" cy="609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3886200" y="519588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bit-auth(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/>
              <a:t>) </a:t>
            </a: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3544887" y="2083922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</p:spTree>
    <p:extLst>
      <p:ext uri="{BB962C8B-B14F-4D97-AF65-F5344CB8AC3E}">
        <p14:creationId xmlns:p14="http://schemas.microsoft.com/office/powerpoint/2010/main" val="262956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6" grpId="0" animBg="1"/>
      <p:bldP spid="32782" grpId="0" animBg="1"/>
      <p:bldP spid="32783" grpId="0" animBg="1"/>
      <p:bldP spid="32785" grpId="0"/>
      <p:bldP spid="32786" grpId="0"/>
      <p:bldP spid="32791" grpId="0"/>
      <p:bldP spid="32795" grpId="0" animBg="1"/>
      <p:bldP spid="32796" grpId="0" animBg="1"/>
      <p:bldP spid="32797" grpId="0"/>
      <p:bldP spid="32798" grpId="0"/>
      <p:bldP spid="32799" grpId="0"/>
      <p:bldP spid="32800" grpId="0"/>
      <p:bldP spid="32802" grpId="0"/>
      <p:bldP spid="32810" grpId="0"/>
      <p:bldP spid="2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457200" y="3214688"/>
            <a:ext cx="8382000" cy="1600200"/>
          </a:xfrm>
          <a:prstGeom prst="rect">
            <a:avLst/>
          </a:prstGeom>
          <a:solidFill>
            <a:srgbClr val="993300">
              <a:alpha val="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4930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i="1" dirty="0">
                <a:solidFill>
                  <a:srgbClr val="0000FF"/>
                </a:solidFill>
                <a:latin typeface="+mj-lt"/>
              </a:rPr>
              <a:t>[RW03] </a:t>
            </a:r>
            <a:r>
              <a:rPr lang="en-US" altLang="en-US" i="1" dirty="0" err="1">
                <a:solidFill>
                  <a:srgbClr val="0000FF"/>
                </a:solidFill>
                <a:latin typeface="+mj-lt"/>
              </a:rPr>
              <a:t>Auth</a:t>
            </a:r>
            <a:r>
              <a:rPr lang="en-US" altLang="en-US" i="1" dirty="0">
                <a:solidFill>
                  <a:srgbClr val="0000FF"/>
                </a:solidFill>
                <a:latin typeface="+mj-lt"/>
              </a:rPr>
              <a:t>: </a:t>
            </a:r>
            <a:r>
              <a:rPr lang="en-US" altLang="en-US" i="1" dirty="0" smtClean="0">
                <a:latin typeface="+mj-lt"/>
              </a:rPr>
              <a:t>From </a:t>
            </a:r>
            <a:r>
              <a:rPr lang="en-US" altLang="en-US" i="1" dirty="0">
                <a:latin typeface="+mj-lt"/>
              </a:rPr>
              <a:t>½ bit </a:t>
            </a:r>
            <a:r>
              <a:rPr lang="en-US" altLang="en-US" i="1" dirty="0" smtClean="0">
                <a:latin typeface="+mj-lt"/>
              </a:rPr>
              <a:t>to string</a:t>
            </a:r>
            <a:endParaRPr lang="en-US" altLang="en-US" i="1" dirty="0">
              <a:latin typeface="+mj-lt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381000" y="21336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6708775" y="21336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7458075" y="266700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1085850" y="26812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228600" y="7620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Guarantees: if Bob receives bit 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>
                <a:latin typeface="Times New Roman" charset="0"/>
              </a:rPr>
              <a:t> = 1</a:t>
            </a:r>
            <a:r>
              <a:rPr lang="en-US" altLang="en-US" sz="2800"/>
              <a:t>, </a:t>
            </a:r>
            <a:br>
              <a:rPr lang="en-US" altLang="en-US" sz="2800"/>
            </a:br>
            <a:r>
              <a:rPr lang="en-US" altLang="en-US" sz="2800"/>
              <a:t>                     then Alice sent 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>
                <a:latin typeface="Times New Roman" charset="0"/>
              </a:rPr>
              <a:t> = 1</a:t>
            </a:r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2895600" y="420528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H="1">
            <a:off x="2895600" y="3595688"/>
            <a:ext cx="3198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6324600" y="33369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Generate random seed</a:t>
            </a:r>
            <a:r>
              <a:rPr lang="en-US" altLang="en-US" sz="1800">
                <a:latin typeface="Arial" charset="0"/>
              </a:rPr>
              <a:t> </a:t>
            </a:r>
            <a:r>
              <a:rPr lang="en-US" altLang="en-US" sz="2000" i="1">
                <a:latin typeface="Times New Roman" charset="0"/>
              </a:rPr>
              <a:t>x</a:t>
            </a: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4038600" y="3698782"/>
            <a:ext cx="152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(</a:t>
            </a:r>
            <a:r>
              <a:rPr lang="en-US" altLang="en-US" sz="2800" dirty="0">
                <a:latin typeface="Times New Roman" charset="0"/>
              </a:rPr>
              <a:t>1,</a:t>
            </a:r>
            <a:r>
              <a:rPr lang="en-US" altLang="en-US" sz="2800" i="1" dirty="0">
                <a:latin typeface="Times New Roman" charset="0"/>
              </a:rPr>
              <a:t> y</a:t>
            </a:r>
            <a:r>
              <a:rPr lang="en-US" altLang="en-US" sz="2800" dirty="0"/>
              <a:t>) or</a:t>
            </a:r>
            <a:br>
              <a:rPr lang="en-US" altLang="en-US" sz="2800" dirty="0"/>
            </a:br>
            <a:r>
              <a:rPr lang="en-US" altLang="en-US" sz="2800" dirty="0"/>
              <a:t>(0,</a:t>
            </a:r>
            <a:r>
              <a:rPr lang="en-US" altLang="en-US" sz="2800" i="1" dirty="0"/>
              <a:t> </a:t>
            </a:r>
            <a:r>
              <a:rPr lang="en-US" sz="2800" dirty="0">
                <a:latin typeface="Times New Roman" charset="0"/>
                <a:sym typeface="Symbol" charset="0"/>
              </a:rPr>
              <a:t>⊥</a:t>
            </a:r>
            <a:r>
              <a:rPr lang="en-US" altLang="en-US" sz="2800" dirty="0" smtClean="0"/>
              <a:t>) </a:t>
            </a:r>
            <a:endParaRPr lang="en-US" altLang="en-US" sz="2800" dirty="0"/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457200" y="3916363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>
                <a:latin typeface="Times New Roman" charset="0"/>
              </a:rPr>
              <a:t>y = </a:t>
            </a:r>
            <a:r>
              <a:rPr lang="en-US" altLang="en-US" sz="2000"/>
              <a:t>Ext</a:t>
            </a:r>
            <a:r>
              <a:rPr lang="en-US" altLang="en-US" sz="2000" baseline="-25000">
                <a:latin typeface="Times New Roman" charset="0"/>
              </a:rPr>
              <a:t>x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i="1">
                <a:latin typeface="Times New Roman" charset="0"/>
              </a:rPr>
              <a:t>w</a:t>
            </a:r>
            <a:r>
              <a:rPr lang="en-US" altLang="en-US" sz="2000">
                <a:latin typeface="Times New Roman" charset="0"/>
              </a:rPr>
              <a:t>)</a:t>
            </a: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6172200" y="3976688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If </a:t>
            </a:r>
            <a:r>
              <a:rPr lang="en-US" altLang="en-US" sz="2000" i="1">
                <a:latin typeface="Times New Roman" charset="0"/>
              </a:rPr>
              <a:t>b</a:t>
            </a:r>
            <a:r>
              <a:rPr lang="en-US" altLang="en-US" sz="2000"/>
              <a:t> </a:t>
            </a:r>
            <a:r>
              <a:rPr lang="en-US" altLang="en-US" sz="2000">
                <a:latin typeface="Times New Roman" charset="0"/>
              </a:rPr>
              <a:t>=</a:t>
            </a:r>
            <a:r>
              <a:rPr lang="en-US" altLang="en-US" sz="2000"/>
              <a:t> 1, verify </a:t>
            </a:r>
            <a:r>
              <a:rPr lang="en-US" altLang="en-US" sz="2000" i="1">
                <a:latin typeface="Times New Roman" charset="0"/>
              </a:rPr>
              <a:t>y</a:t>
            </a:r>
            <a:r>
              <a:rPr lang="en-US" altLang="en-US" sz="2000"/>
              <a:t> = Ext</a:t>
            </a:r>
            <a:r>
              <a:rPr lang="en-US" altLang="en-US" sz="2000" i="1" baseline="-25000">
                <a:latin typeface="Times New Roman" charset="0"/>
              </a:rPr>
              <a:t>x</a:t>
            </a:r>
            <a:r>
              <a:rPr lang="en-US" altLang="en-US" sz="2000"/>
              <a:t>(</a:t>
            </a:r>
            <a:r>
              <a:rPr lang="en-US" altLang="en-US" sz="2000" i="1">
                <a:latin typeface="Times New Roman" charset="0"/>
              </a:rPr>
              <a:t>w</a:t>
            </a:r>
            <a:r>
              <a:rPr lang="en-US" altLang="en-US" sz="2000"/>
              <a:t>)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4325938" y="3124200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x</a:t>
            </a:r>
          </a:p>
        </p:txBody>
      </p:sp>
      <p:cxnSp>
        <p:nvCxnSpPr>
          <p:cNvPr id="32809" name="AutoShape 41"/>
          <p:cNvCxnSpPr>
            <a:cxnSpLocks noChangeShapeType="1"/>
          </p:cNvCxnSpPr>
          <p:nvPr/>
        </p:nvCxnSpPr>
        <p:spPr bwMode="auto">
          <a:xfrm>
            <a:off x="2514600" y="4814888"/>
            <a:ext cx="1371600" cy="609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3886200" y="519588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bit-auth(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/>
              <a:t>) </a:t>
            </a:r>
          </a:p>
        </p:txBody>
      </p:sp>
      <p:sp>
        <p:nvSpPr>
          <p:cNvPr id="32828" name="Rectangle 60"/>
          <p:cNvSpPr>
            <a:spLocks noChangeArrowheads="1"/>
          </p:cNvSpPr>
          <p:nvPr/>
        </p:nvSpPr>
        <p:spPr bwMode="auto">
          <a:xfrm>
            <a:off x="0" y="5638800"/>
            <a:ext cx="906780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600"/>
              </a:spcBef>
              <a:buFontTx/>
              <a:buChar char="•"/>
            </a:pPr>
            <a:r>
              <a:rPr lang="en-US" altLang="en-US" sz="2800" dirty="0"/>
              <a:t>  Problem: Eve </a:t>
            </a:r>
            <a:r>
              <a:rPr lang="en-US" altLang="en-US" sz="2800" dirty="0" smtClean="0"/>
              <a:t>can’t change 0 to 1, but can </a:t>
            </a:r>
            <a:r>
              <a:rPr lang="en-US" altLang="en-US" sz="2800" dirty="0"/>
              <a:t>change 1 to 0</a:t>
            </a:r>
          </a:p>
          <a:p>
            <a:pPr algn="l">
              <a:spcBef>
                <a:spcPts val="600"/>
              </a:spcBef>
              <a:buFontTx/>
              <a:buChar char="•"/>
            </a:pPr>
            <a:r>
              <a:rPr lang="en-US" altLang="en-US" sz="2800" dirty="0"/>
              <a:t>  Solution: </a:t>
            </a:r>
            <a:r>
              <a:rPr lang="en-US" altLang="en-US" sz="2800" dirty="0" smtClean="0"/>
              <a:t>make the string balanced (#0s = #1s)</a:t>
            </a:r>
            <a:endParaRPr lang="en-US" altLang="en-US" sz="2800" dirty="0"/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3544887" y="2083922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</p:spTree>
    <p:extLst>
      <p:ext uri="{BB962C8B-B14F-4D97-AF65-F5344CB8AC3E}">
        <p14:creationId xmlns:p14="http://schemas.microsoft.com/office/powerpoint/2010/main" val="15334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/>
          <p:cNvSpPr>
            <a:spLocks noChangeArrowheads="1"/>
          </p:cNvSpPr>
          <p:nvPr/>
        </p:nvSpPr>
        <p:spPr bwMode="auto">
          <a:xfrm rot="5400000">
            <a:off x="3420037" y="4923867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33400" y="1066801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861175" y="1066801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7610475" y="1600201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238250" y="1614489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505200" y="2179639"/>
            <a:ext cx="2133600" cy="457200"/>
          </a:xfrm>
          <a:prstGeom prst="rect">
            <a:avLst/>
          </a:prstGeom>
          <a:solidFill>
            <a:srgbClr val="993366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Bit-auth(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 baseline="-25000">
                <a:latin typeface="Times New Roman" charset="0"/>
              </a:rPr>
              <a:t>1</a:t>
            </a:r>
            <a:r>
              <a:rPr lang="en-US" altLang="en-US" sz="2800"/>
              <a:t>)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76200" y="2846389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 Problem: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30225" y="3551239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858000" y="3551239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3505200" y="1722439"/>
            <a:ext cx="2133600" cy="457200"/>
          </a:xfrm>
          <a:prstGeom prst="rect">
            <a:avLst/>
          </a:prstGeom>
          <a:solidFill>
            <a:srgbClr val="993366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Bit-auth(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 baseline="-25000">
                <a:latin typeface="Times New Roman" charset="0"/>
              </a:rPr>
              <a:t>0</a:t>
            </a:r>
            <a:r>
              <a:rPr lang="en-US" altLang="en-US" sz="2800"/>
              <a:t>)</a:t>
            </a:r>
          </a:p>
        </p:txBody>
      </p:sp>
      <p:sp>
        <p:nvSpPr>
          <p:cNvPr id="45093" name="Rectangle 37"/>
          <p:cNvSpPr>
            <a:spLocks noChangeArrowheads="1"/>
          </p:cNvSpPr>
          <p:nvPr/>
        </p:nvSpPr>
        <p:spPr bwMode="auto">
          <a:xfrm>
            <a:off x="2435225" y="3521077"/>
            <a:ext cx="24096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 smtClean="0"/>
              <a:t>wants </a:t>
            </a:r>
            <a:r>
              <a:rPr lang="en-US" altLang="en-US" sz="2800" dirty="0"/>
              <a:t>to </a:t>
            </a:r>
            <a:r>
              <a:rPr lang="en-US" altLang="en-US" sz="2800"/>
              <a:t>send </a:t>
            </a:r>
            <a:r>
              <a:rPr lang="en-US" altLang="en-US" sz="2800" smtClean="0"/>
              <a:t>01</a:t>
            </a:r>
            <a:endParaRPr lang="en-US" altLang="en-US" sz="2800" dirty="0"/>
          </a:p>
        </p:txBody>
      </p:sp>
      <p:sp>
        <p:nvSpPr>
          <p:cNvPr id="45094" name="Rectangle 38"/>
          <p:cNvSpPr>
            <a:spLocks noChangeArrowheads="1"/>
          </p:cNvSpPr>
          <p:nvPr/>
        </p:nvSpPr>
        <p:spPr bwMode="auto">
          <a:xfrm>
            <a:off x="-647700" y="2840413"/>
            <a:ext cx="906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4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Eve can delete any bit (and insert a 0 bit)</a:t>
            </a: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31750" y="6110289"/>
            <a:ext cx="889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/>
              <a:t>  Solution: add a liveness test after each bit to check that Bob got it</a:t>
            </a:r>
          </a:p>
        </p:txBody>
      </p:sp>
      <p:grpSp>
        <p:nvGrpSpPr>
          <p:cNvPr id="45101" name="Group 45"/>
          <p:cNvGrpSpPr>
            <a:grpSpLocks/>
          </p:cNvGrpSpPr>
          <p:nvPr/>
        </p:nvGrpSpPr>
        <p:grpSpPr bwMode="auto">
          <a:xfrm>
            <a:off x="1752600" y="4114801"/>
            <a:ext cx="2133600" cy="685800"/>
            <a:chOff x="1104" y="2736"/>
            <a:chExt cx="1344" cy="432"/>
          </a:xfrm>
        </p:grpSpPr>
        <p:sp>
          <p:nvSpPr>
            <p:cNvPr id="45098" name="Rectangle 42"/>
            <p:cNvSpPr>
              <a:spLocks noChangeArrowheads="1"/>
            </p:cNvSpPr>
            <p:nvPr/>
          </p:nvSpPr>
          <p:spPr bwMode="auto">
            <a:xfrm>
              <a:off x="1104" y="2736"/>
              <a:ext cx="1344" cy="432"/>
            </a:xfrm>
            <a:prstGeom prst="rect">
              <a:avLst/>
            </a:prstGeom>
            <a:solidFill>
              <a:srgbClr val="993366">
                <a:alpha val="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/>
                <a:t>Bit-auth(</a:t>
              </a:r>
              <a:r>
                <a:rPr lang="en-US" altLang="en-US" sz="2800">
                  <a:latin typeface="Times New Roman" charset="0"/>
                </a:rPr>
                <a:t>0</a:t>
              </a:r>
              <a:r>
                <a:rPr lang="en-US" altLang="en-US" sz="2800"/>
                <a:t>)</a:t>
              </a:r>
            </a:p>
          </p:txBody>
        </p:sp>
        <p:sp>
          <p:nvSpPr>
            <p:cNvPr id="45099" name="Line 43"/>
            <p:cNvSpPr>
              <a:spLocks noChangeShapeType="1"/>
            </p:cNvSpPr>
            <p:nvPr/>
          </p:nvSpPr>
          <p:spPr bwMode="auto">
            <a:xfrm flipH="1">
              <a:off x="1200" y="278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Line 44"/>
            <p:cNvSpPr>
              <a:spLocks noChangeShapeType="1"/>
            </p:cNvSpPr>
            <p:nvPr/>
          </p:nvSpPr>
          <p:spPr bwMode="auto">
            <a:xfrm flipH="1">
              <a:off x="1200" y="312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02" name="Group 46"/>
          <p:cNvGrpSpPr>
            <a:grpSpLocks/>
          </p:cNvGrpSpPr>
          <p:nvPr/>
        </p:nvGrpSpPr>
        <p:grpSpPr bwMode="auto">
          <a:xfrm>
            <a:off x="4724400" y="5562601"/>
            <a:ext cx="2133600" cy="685800"/>
            <a:chOff x="1104" y="2736"/>
            <a:chExt cx="1344" cy="432"/>
          </a:xfrm>
        </p:grpSpPr>
        <p:sp>
          <p:nvSpPr>
            <p:cNvPr id="45103" name="Rectangle 47"/>
            <p:cNvSpPr>
              <a:spLocks noChangeArrowheads="1"/>
            </p:cNvSpPr>
            <p:nvPr/>
          </p:nvSpPr>
          <p:spPr bwMode="auto">
            <a:xfrm>
              <a:off x="1104" y="2736"/>
              <a:ext cx="1344" cy="432"/>
            </a:xfrm>
            <a:prstGeom prst="rect">
              <a:avLst/>
            </a:prstGeom>
            <a:solidFill>
              <a:srgbClr val="993366">
                <a:alpha val="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/>
                <a:t>Bit-auth(</a:t>
              </a:r>
              <a:r>
                <a:rPr lang="en-US" altLang="en-US" sz="2800">
                  <a:latin typeface="Times New Roman" charset="0"/>
                </a:rPr>
                <a:t>0</a:t>
              </a:r>
              <a:r>
                <a:rPr lang="en-US" altLang="en-US" sz="2800"/>
                <a:t>)</a:t>
              </a:r>
            </a:p>
          </p:txBody>
        </p:sp>
        <p:sp>
          <p:nvSpPr>
            <p:cNvPr id="45104" name="Line 48"/>
            <p:cNvSpPr>
              <a:spLocks noChangeShapeType="1"/>
            </p:cNvSpPr>
            <p:nvPr/>
          </p:nvSpPr>
          <p:spPr bwMode="auto">
            <a:xfrm flipH="1">
              <a:off x="1200" y="278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Line 49"/>
            <p:cNvSpPr>
              <a:spLocks noChangeShapeType="1"/>
            </p:cNvSpPr>
            <p:nvPr/>
          </p:nvSpPr>
          <p:spPr bwMode="auto">
            <a:xfrm flipH="1">
              <a:off x="1200" y="312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06" name="Group 50"/>
          <p:cNvGrpSpPr>
            <a:grpSpLocks/>
          </p:cNvGrpSpPr>
          <p:nvPr/>
        </p:nvGrpSpPr>
        <p:grpSpPr bwMode="auto">
          <a:xfrm>
            <a:off x="3429000" y="4800601"/>
            <a:ext cx="2133600" cy="685800"/>
            <a:chOff x="1104" y="2736"/>
            <a:chExt cx="1344" cy="432"/>
          </a:xfrm>
        </p:grpSpPr>
        <p:sp>
          <p:nvSpPr>
            <p:cNvPr id="45107" name="Rectangle 51"/>
            <p:cNvSpPr>
              <a:spLocks noChangeArrowheads="1"/>
            </p:cNvSpPr>
            <p:nvPr/>
          </p:nvSpPr>
          <p:spPr bwMode="auto">
            <a:xfrm>
              <a:off x="1104" y="2736"/>
              <a:ext cx="1344" cy="432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/>
                <a:t>Bit-auth(</a:t>
              </a:r>
              <a:r>
                <a:rPr lang="en-US" altLang="en-US" sz="2800">
                  <a:latin typeface="Times New Roman" charset="0"/>
                </a:rPr>
                <a:t>1</a:t>
              </a:r>
              <a:r>
                <a:rPr lang="en-US" altLang="en-US" sz="2800"/>
                <a:t>)</a:t>
              </a:r>
            </a:p>
          </p:txBody>
        </p:sp>
        <p:sp>
          <p:nvSpPr>
            <p:cNvPr id="45108" name="Line 52"/>
            <p:cNvSpPr>
              <a:spLocks noChangeShapeType="1"/>
            </p:cNvSpPr>
            <p:nvPr/>
          </p:nvSpPr>
          <p:spPr bwMode="auto">
            <a:xfrm flipH="1">
              <a:off x="1200" y="278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Line 53"/>
            <p:cNvSpPr>
              <a:spLocks noChangeShapeType="1"/>
            </p:cNvSpPr>
            <p:nvPr/>
          </p:nvSpPr>
          <p:spPr bwMode="auto">
            <a:xfrm flipH="1">
              <a:off x="1200" y="312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3544887" y="1048503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4708712" y="3530369"/>
            <a:ext cx="2246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 smtClean="0"/>
              <a:t>but Bob gets 10</a:t>
            </a:r>
            <a:endParaRPr lang="en-US" altLang="en-US" sz="2800" dirty="0"/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i="1" dirty="0">
                <a:solidFill>
                  <a:srgbClr val="0000FF"/>
                </a:solidFill>
                <a:latin typeface="+mj-lt"/>
              </a:rPr>
              <a:t>[RW03] </a:t>
            </a:r>
            <a:r>
              <a:rPr lang="en-US" altLang="en-US" i="1" dirty="0" err="1">
                <a:solidFill>
                  <a:srgbClr val="0000FF"/>
                </a:solidFill>
                <a:latin typeface="+mj-lt"/>
              </a:rPr>
              <a:t>Auth</a:t>
            </a:r>
            <a:r>
              <a:rPr lang="en-US" altLang="en-US" i="1" dirty="0">
                <a:solidFill>
                  <a:srgbClr val="0000FF"/>
                </a:solidFill>
                <a:latin typeface="+mj-lt"/>
              </a:rPr>
              <a:t>: </a:t>
            </a:r>
            <a:r>
              <a:rPr lang="en-US" altLang="en-US" i="1" dirty="0" smtClean="0">
                <a:latin typeface="+mj-lt"/>
              </a:rPr>
              <a:t>From </a:t>
            </a:r>
            <a:r>
              <a:rPr lang="en-US" altLang="en-US" i="1" dirty="0">
                <a:latin typeface="+mj-lt"/>
              </a:rPr>
              <a:t>½ bit </a:t>
            </a:r>
            <a:r>
              <a:rPr lang="en-US" altLang="en-US" i="1" dirty="0" smtClean="0">
                <a:latin typeface="+mj-lt"/>
              </a:rPr>
              <a:t>to string</a:t>
            </a:r>
            <a:endParaRPr lang="en-US" alt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8156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5060" grpId="0" animBg="1"/>
      <p:bldP spid="45061" grpId="0" animBg="1"/>
      <p:bldP spid="45063" grpId="0"/>
      <p:bldP spid="45064" grpId="0"/>
      <p:bldP spid="45067" grpId="0" animBg="1"/>
      <p:bldP spid="45085" grpId="0" animBg="1"/>
      <p:bldP spid="45086" grpId="0" animBg="1"/>
      <p:bldP spid="45090" grpId="0" animBg="1"/>
      <p:bldP spid="45093" grpId="0"/>
      <p:bldP spid="45095" grpId="0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07D1E78-FF14-8E4A-8B52-FA6925C98367}" type="slidenum">
              <a:rPr lang="en-US" altLang="en-US" sz="800"/>
              <a:pPr/>
              <a:t>7</a:t>
            </a:fld>
            <a:endParaRPr lang="en-US" altLang="en-US" sz="80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basic paradigm</a:t>
            </a:r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34250" name="Group 10"/>
          <p:cNvGrpSpPr>
            <a:grpSpLocks/>
          </p:cNvGrpSpPr>
          <p:nvPr/>
        </p:nvGrpSpPr>
        <p:grpSpPr bwMode="auto">
          <a:xfrm>
            <a:off x="2908300" y="1271587"/>
            <a:ext cx="3505200" cy="584199"/>
            <a:chOff x="1832" y="801"/>
            <a:chExt cx="2208" cy="368"/>
          </a:xfrm>
        </p:grpSpPr>
        <p:sp>
          <p:nvSpPr>
            <p:cNvPr id="1034248" name="Line 8"/>
            <p:cNvSpPr>
              <a:spLocks noChangeShapeType="1"/>
            </p:cNvSpPr>
            <p:nvPr/>
          </p:nvSpPr>
          <p:spPr bwMode="auto">
            <a:xfrm>
              <a:off x="1832" y="1144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4249" name="Rectangle 9"/>
            <p:cNvSpPr>
              <a:spLocks noChangeArrowheads="1"/>
            </p:cNvSpPr>
            <p:nvPr/>
          </p:nvSpPr>
          <p:spPr bwMode="auto">
            <a:xfrm>
              <a:off x="2599" y="801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i="1" dirty="0">
                  <a:solidFill>
                    <a:srgbClr val="000000"/>
                  </a:solidFill>
                  <a:latin typeface="Times New Roman" charset="0"/>
                </a:rPr>
                <a:t>w</a:t>
              </a:r>
              <a:r>
                <a:rPr lang="en-US" baseline="-25000" dirty="0">
                  <a:solidFill>
                    <a:srgbClr val="000000"/>
                  </a:solidFill>
                  <a:latin typeface="Times New Roman" charset="0"/>
                </a:rPr>
                <a:t>0</a:t>
              </a:r>
            </a:p>
          </p:txBody>
        </p:sp>
      </p:grpSp>
      <p:sp>
        <p:nvSpPr>
          <p:cNvPr id="1034251" name="Arc 11"/>
          <p:cNvSpPr>
            <a:spLocks/>
          </p:cNvSpPr>
          <p:nvPr/>
        </p:nvSpPr>
        <p:spPr bwMode="auto">
          <a:xfrm>
            <a:off x="2970213" y="1808163"/>
            <a:ext cx="2662237" cy="4210050"/>
          </a:xfrm>
          <a:custGeom>
            <a:avLst/>
            <a:gdLst>
              <a:gd name="G0" fmla="+- 2407 0 0"/>
              <a:gd name="G1" fmla="+- 21600 0 0"/>
              <a:gd name="G2" fmla="+- 21600 0 0"/>
              <a:gd name="T0" fmla="*/ 0 w 24007"/>
              <a:gd name="T1" fmla="*/ 135 h 21600"/>
              <a:gd name="T2" fmla="*/ 24007 w 24007"/>
              <a:gd name="T3" fmla="*/ 21600 h 21600"/>
              <a:gd name="T4" fmla="*/ 2407 w 240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07" h="21600" fill="none" extrusionOk="0">
                <a:moveTo>
                  <a:pt x="-1" y="134"/>
                </a:moveTo>
                <a:cubicBezTo>
                  <a:pt x="799" y="44"/>
                  <a:pt x="1602" y="-1"/>
                  <a:pt x="2407" y="-1"/>
                </a:cubicBezTo>
                <a:cubicBezTo>
                  <a:pt x="14336" y="-1"/>
                  <a:pt x="24007" y="9670"/>
                  <a:pt x="24007" y="21600"/>
                </a:cubicBezTo>
              </a:path>
              <a:path w="24007" h="21600" stroke="0" extrusionOk="0">
                <a:moveTo>
                  <a:pt x="-1" y="134"/>
                </a:moveTo>
                <a:cubicBezTo>
                  <a:pt x="799" y="44"/>
                  <a:pt x="1602" y="-1"/>
                  <a:pt x="2407" y="-1"/>
                </a:cubicBezTo>
                <a:cubicBezTo>
                  <a:pt x="14336" y="-1"/>
                  <a:pt x="24007" y="9670"/>
                  <a:pt x="24007" y="21600"/>
                </a:cubicBezTo>
                <a:lnTo>
                  <a:pt x="240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034256" name="Group 16"/>
          <p:cNvGrpSpPr>
            <a:grpSpLocks/>
          </p:cNvGrpSpPr>
          <p:nvPr/>
        </p:nvGrpSpPr>
        <p:grpSpPr bwMode="auto">
          <a:xfrm>
            <a:off x="4181475" y="1382713"/>
            <a:ext cx="512763" cy="512762"/>
            <a:chOff x="2585" y="843"/>
            <a:chExt cx="323" cy="323"/>
          </a:xfrm>
        </p:grpSpPr>
        <p:sp>
          <p:nvSpPr>
            <p:cNvPr id="1034254" name="Line 14"/>
            <p:cNvSpPr>
              <a:spLocks noChangeShapeType="1"/>
            </p:cNvSpPr>
            <p:nvPr/>
          </p:nvSpPr>
          <p:spPr bwMode="auto">
            <a:xfrm>
              <a:off x="2585" y="843"/>
              <a:ext cx="323" cy="29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4255" name="Line 15"/>
            <p:cNvSpPr>
              <a:spLocks noChangeShapeType="1"/>
            </p:cNvSpPr>
            <p:nvPr/>
          </p:nvSpPr>
          <p:spPr bwMode="auto">
            <a:xfrm rot="-5400000">
              <a:off x="2571" y="857"/>
              <a:ext cx="323" cy="29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34257" name="Rectangle 17"/>
          <p:cNvSpPr>
            <a:spLocks noChangeArrowheads="1"/>
          </p:cNvSpPr>
          <p:nvPr/>
        </p:nvSpPr>
        <p:spPr bwMode="auto">
          <a:xfrm>
            <a:off x="4552950" y="6286500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</p:spTree>
    <p:extLst>
      <p:ext uri="{BB962C8B-B14F-4D97-AF65-F5344CB8AC3E}">
        <p14:creationId xmlns:p14="http://schemas.microsoft.com/office/powerpoint/2010/main" val="2669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103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5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33400" y="1066801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861175" y="1066801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3544887" y="1048503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3505200" y="2882155"/>
            <a:ext cx="2133600" cy="711200"/>
          </a:xfrm>
          <a:prstGeom prst="rect">
            <a:avLst/>
          </a:prstGeom>
          <a:solidFill>
            <a:srgbClr val="993366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Liveness Test</a:t>
            </a: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3505200" y="1967755"/>
            <a:ext cx="2133600" cy="685800"/>
          </a:xfrm>
          <a:prstGeom prst="rect">
            <a:avLst/>
          </a:prstGeom>
          <a:solidFill>
            <a:srgbClr val="993366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Bit-auth(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 baseline="-25000">
                <a:latin typeface="Times New Roman" charset="0"/>
              </a:rPr>
              <a:t>0</a:t>
            </a:r>
            <a:r>
              <a:rPr lang="en-US" altLang="en-US" sz="2800"/>
              <a:t>)</a:t>
            </a:r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>
            <a:off x="3657600" y="204395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 flipH="1">
            <a:off x="3657600" y="257735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 flipH="1">
            <a:off x="3657600" y="295835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 flipH="1">
            <a:off x="3657600" y="349175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3505200" y="4634755"/>
            <a:ext cx="2133600" cy="711200"/>
          </a:xfrm>
          <a:prstGeom prst="rect">
            <a:avLst/>
          </a:prstGeom>
          <a:solidFill>
            <a:srgbClr val="993366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/>
              <a:t>Liveness Test</a:t>
            </a: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3505200" y="3720355"/>
            <a:ext cx="2133600" cy="685800"/>
          </a:xfrm>
          <a:prstGeom prst="rect">
            <a:avLst/>
          </a:prstGeom>
          <a:solidFill>
            <a:srgbClr val="993366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Bit-auth(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 baseline="-25000">
                <a:latin typeface="Times New Roman" charset="0"/>
              </a:rPr>
              <a:t>1</a:t>
            </a:r>
            <a:r>
              <a:rPr lang="en-US" altLang="en-US" sz="2800"/>
              <a:t>)</a:t>
            </a: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 flipH="1">
            <a:off x="3657600" y="379655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H="1">
            <a:off x="3657600" y="432995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 flipH="1">
            <a:off x="3657600" y="471095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 flipH="1">
            <a:off x="3657600" y="524435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11351" y="5244355"/>
            <a:ext cx="521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altLang="en-US" smtClean="0"/>
              <a:t>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320207" y="5944292"/>
            <a:ext cx="9975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/>
              <a:t>For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800" i="1" baseline="30000" dirty="0" err="1" smtClean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altLang="en-US" sz="2800" dirty="0" smtClean="0"/>
              <a:t>-security</a:t>
            </a:r>
            <a:r>
              <a:rPr lang="en-US" altLang="en-US" sz="2800" dirty="0"/>
              <a:t>, </a:t>
            </a:r>
            <a:r>
              <a:rPr lang="en-US" altLang="en-US" sz="2800" dirty="0" smtClean="0"/>
              <a:t>each Ext output </a:t>
            </a:r>
            <a:r>
              <a:rPr lang="en-US" altLang="en-US" sz="2800" dirty="0" smtClean="0"/>
              <a:t>needs </a:t>
            </a:r>
            <a:r>
              <a:rPr lang="en-US" altLang="en-US" sz="2800" dirty="0" smtClean="0"/>
              <a:t>≈</a:t>
            </a:r>
            <a:r>
              <a:rPr lang="en-US" sz="2800" i="1" dirty="0" err="1" smtClean="0"/>
              <a:t>δ</a:t>
            </a:r>
            <a:r>
              <a:rPr lang="en-US" altLang="en-US" sz="2800" dirty="0" smtClean="0"/>
              <a:t> bits. Loss </a:t>
            </a:r>
            <a:r>
              <a:rPr lang="en-US" altLang="en-US" sz="2800" dirty="0"/>
              <a:t>≈</a:t>
            </a:r>
            <a:r>
              <a:rPr lang="en-US" altLang="en-US" sz="2800" dirty="0" smtClean="0"/>
              <a:t> 1.5 |seed| </a:t>
            </a:r>
            <a:r>
              <a:rPr lang="en-US" sz="2800" i="1" dirty="0" err="1"/>
              <a:t>δ</a:t>
            </a:r>
            <a:endParaRPr lang="en-US" altLang="en-US" sz="2800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-10309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i="1" dirty="0">
                <a:solidFill>
                  <a:srgbClr val="0000FF"/>
                </a:solidFill>
                <a:latin typeface="+mj-lt"/>
              </a:rPr>
              <a:t>[RW03] </a:t>
            </a:r>
            <a:r>
              <a:rPr lang="en-US" altLang="en-US" i="1" dirty="0" err="1">
                <a:solidFill>
                  <a:srgbClr val="0000FF"/>
                </a:solidFill>
                <a:latin typeface="+mj-lt"/>
              </a:rPr>
              <a:t>Auth</a:t>
            </a:r>
            <a:r>
              <a:rPr lang="en-US" altLang="en-US" i="1" dirty="0">
                <a:solidFill>
                  <a:srgbClr val="0000FF"/>
                </a:solidFill>
                <a:latin typeface="+mj-lt"/>
              </a:rPr>
              <a:t>: </a:t>
            </a:r>
            <a:r>
              <a:rPr lang="en-US" altLang="en-US" i="1" dirty="0" smtClean="0">
                <a:latin typeface="+mj-lt"/>
              </a:rPr>
              <a:t>From </a:t>
            </a:r>
            <a:r>
              <a:rPr lang="en-US" altLang="en-US" i="1" dirty="0">
                <a:latin typeface="+mj-lt"/>
              </a:rPr>
              <a:t>½ bit </a:t>
            </a:r>
            <a:r>
              <a:rPr lang="en-US" altLang="en-US" i="1" dirty="0" smtClean="0">
                <a:latin typeface="+mj-lt"/>
              </a:rPr>
              <a:t>to string</a:t>
            </a:r>
            <a:endParaRPr lang="en-US" alt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868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447800" y="12334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7696200" y="1233488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838200" y="7620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7089775" y="7620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2895600" y="2106711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 flipH="1">
            <a:off x="5419164" y="2259111"/>
            <a:ext cx="6185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1806" name="Group 14"/>
          <p:cNvGrpSpPr>
            <a:grpSpLocks/>
          </p:cNvGrpSpPr>
          <p:nvPr/>
        </p:nvGrpSpPr>
        <p:grpSpPr bwMode="auto">
          <a:xfrm>
            <a:off x="-12700" y="2822675"/>
            <a:ext cx="2679700" cy="927100"/>
            <a:chOff x="-8" y="2371"/>
            <a:chExt cx="1688" cy="584"/>
          </a:xfrm>
        </p:grpSpPr>
        <p:sp>
          <p:nvSpPr>
            <p:cNvPr id="161807" name="Text Box 15"/>
            <p:cNvSpPr txBox="1">
              <a:spLocks noChangeArrowheads="1"/>
            </p:cNvSpPr>
            <p:nvPr/>
          </p:nvSpPr>
          <p:spPr bwMode="auto">
            <a:xfrm>
              <a:off x="-8" y="2587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smtClean="0">
                  <a:latin typeface="Times New Roman" charset="0"/>
                </a:rPr>
                <a:t>seed</a:t>
              </a:r>
              <a:endParaRPr lang="en-US" altLang="en-US" i="1" dirty="0">
                <a:latin typeface="Times New Roman" charset="0"/>
              </a:endParaRPr>
            </a:p>
          </p:txBody>
        </p:sp>
        <p:sp>
          <p:nvSpPr>
            <p:cNvPr id="161809" name="Text Box 17"/>
            <p:cNvSpPr txBox="1">
              <a:spLocks noChangeArrowheads="1"/>
            </p:cNvSpPr>
            <p:nvPr/>
          </p:nvSpPr>
          <p:spPr bwMode="auto">
            <a:xfrm>
              <a:off x="384" y="237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>
                  <a:latin typeface="Times New Roman" charset="0"/>
                </a:rPr>
                <a:t>w</a:t>
              </a:r>
            </a:p>
          </p:txBody>
        </p:sp>
        <p:sp>
          <p:nvSpPr>
            <p:cNvPr id="161811" name="Rectangle 19"/>
            <p:cNvSpPr>
              <a:spLocks noChangeArrowheads="1"/>
            </p:cNvSpPr>
            <p:nvPr/>
          </p:nvSpPr>
          <p:spPr bwMode="auto">
            <a:xfrm>
              <a:off x="864" y="2451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161812" name="Line 20"/>
            <p:cNvSpPr>
              <a:spLocks noChangeShapeType="1"/>
            </p:cNvSpPr>
            <p:nvPr/>
          </p:nvSpPr>
          <p:spPr bwMode="auto">
            <a:xfrm>
              <a:off x="1296" y="2659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13" name="Text Box 21"/>
            <p:cNvSpPr txBox="1">
              <a:spLocks noChangeArrowheads="1"/>
            </p:cNvSpPr>
            <p:nvPr/>
          </p:nvSpPr>
          <p:spPr bwMode="auto">
            <a:xfrm>
              <a:off x="1488" y="2515"/>
              <a:ext cx="1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 smtClean="0">
                  <a:latin typeface="Times New Roman" charset="0"/>
                </a:rPr>
                <a:t>r</a:t>
              </a:r>
              <a:endParaRPr lang="en-US" altLang="en-US" dirty="0"/>
            </a:p>
          </p:txBody>
        </p:sp>
        <p:sp>
          <p:nvSpPr>
            <p:cNvPr id="161814" name="Line 22"/>
            <p:cNvSpPr>
              <a:spLocks noChangeShapeType="1"/>
            </p:cNvSpPr>
            <p:nvPr/>
          </p:nvSpPr>
          <p:spPr bwMode="auto">
            <a:xfrm>
              <a:off x="609" y="2563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15" name="Line 23"/>
            <p:cNvSpPr>
              <a:spLocks noChangeShapeType="1"/>
            </p:cNvSpPr>
            <p:nvPr/>
          </p:nvSpPr>
          <p:spPr bwMode="auto">
            <a:xfrm>
              <a:off x="609" y="2755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1816" name="Text Box 24"/>
          <p:cNvSpPr txBox="1">
            <a:spLocks noChangeArrowheads="1"/>
          </p:cNvSpPr>
          <p:nvPr/>
        </p:nvSpPr>
        <p:spPr bwMode="auto">
          <a:xfrm>
            <a:off x="457200" y="1649511"/>
            <a:ext cx="2286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Authenticate seed </a:t>
            </a:r>
            <a:endParaRPr lang="en-US" altLang="en-US" sz="2800" i="1" dirty="0">
              <a:latin typeface="Times New Roman" charset="0"/>
            </a:endParaRPr>
          </a:p>
        </p:txBody>
      </p:sp>
      <p:sp>
        <p:nvSpPr>
          <p:cNvPr id="161817" name="Text Box 25"/>
          <p:cNvSpPr txBox="1">
            <a:spLocks noChangeArrowheads="1"/>
          </p:cNvSpPr>
          <p:nvPr/>
        </p:nvSpPr>
        <p:spPr bwMode="auto">
          <a:xfrm>
            <a:off x="7010400" y="1649511"/>
            <a:ext cx="2057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Authentically receive seed </a:t>
            </a:r>
            <a:endParaRPr lang="en-US" altLang="en-US" sz="2800" i="1" dirty="0">
              <a:latin typeface="Times New Roman" charset="0"/>
            </a:endParaRPr>
          </a:p>
        </p:txBody>
      </p:sp>
      <p:grpSp>
        <p:nvGrpSpPr>
          <p:cNvPr id="161818" name="Group 26"/>
          <p:cNvGrpSpPr>
            <a:grpSpLocks/>
          </p:cNvGrpSpPr>
          <p:nvPr/>
        </p:nvGrpSpPr>
        <p:grpSpPr bwMode="auto">
          <a:xfrm>
            <a:off x="6281739" y="2634417"/>
            <a:ext cx="2743200" cy="977900"/>
            <a:chOff x="3936" y="2371"/>
            <a:chExt cx="1728" cy="616"/>
          </a:xfrm>
        </p:grpSpPr>
        <p:sp>
          <p:nvSpPr>
            <p:cNvPr id="161819" name="Text Box 27"/>
            <p:cNvSpPr txBox="1">
              <a:spLocks noChangeArrowheads="1"/>
            </p:cNvSpPr>
            <p:nvPr/>
          </p:nvSpPr>
          <p:spPr bwMode="auto">
            <a:xfrm>
              <a:off x="3936" y="2619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 smtClean="0">
                  <a:latin typeface="Times New Roman" charset="0"/>
                </a:rPr>
                <a:t>seed</a:t>
              </a:r>
              <a:endParaRPr lang="en-US" altLang="en-US" i="1" dirty="0">
                <a:latin typeface="Times New Roman" charset="0"/>
              </a:endParaRPr>
            </a:p>
          </p:txBody>
        </p:sp>
        <p:sp>
          <p:nvSpPr>
            <p:cNvPr id="161821" name="Text Box 29"/>
            <p:cNvSpPr txBox="1">
              <a:spLocks noChangeArrowheads="1"/>
            </p:cNvSpPr>
            <p:nvPr/>
          </p:nvSpPr>
          <p:spPr bwMode="auto">
            <a:xfrm>
              <a:off x="4368" y="237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w</a:t>
              </a:r>
            </a:p>
          </p:txBody>
        </p:sp>
        <p:sp>
          <p:nvSpPr>
            <p:cNvPr id="161823" name="Rectangle 31"/>
            <p:cNvSpPr>
              <a:spLocks noChangeArrowheads="1"/>
            </p:cNvSpPr>
            <p:nvPr/>
          </p:nvSpPr>
          <p:spPr bwMode="auto">
            <a:xfrm>
              <a:off x="4848" y="2453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161824" name="Line 32"/>
            <p:cNvSpPr>
              <a:spLocks noChangeShapeType="1"/>
            </p:cNvSpPr>
            <p:nvPr/>
          </p:nvSpPr>
          <p:spPr bwMode="auto">
            <a:xfrm>
              <a:off x="5280" y="2659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25" name="Text Box 33"/>
            <p:cNvSpPr txBox="1">
              <a:spLocks noChangeArrowheads="1"/>
            </p:cNvSpPr>
            <p:nvPr/>
          </p:nvSpPr>
          <p:spPr bwMode="auto">
            <a:xfrm>
              <a:off x="5472" y="2515"/>
              <a:ext cx="1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 smtClean="0">
                  <a:latin typeface="Times New Roman" charset="0"/>
                </a:rPr>
                <a:t>r</a:t>
              </a:r>
              <a:endParaRPr lang="en-US" altLang="en-US" dirty="0"/>
            </a:p>
          </p:txBody>
        </p:sp>
        <p:sp>
          <p:nvSpPr>
            <p:cNvPr id="161826" name="Line 34"/>
            <p:cNvSpPr>
              <a:spLocks noChangeShapeType="1"/>
            </p:cNvSpPr>
            <p:nvPr/>
          </p:nvSpPr>
          <p:spPr bwMode="auto">
            <a:xfrm>
              <a:off x="4593" y="2563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27" name="Line 35"/>
            <p:cNvSpPr>
              <a:spLocks noChangeShapeType="1"/>
            </p:cNvSpPr>
            <p:nvPr/>
          </p:nvSpPr>
          <p:spPr bwMode="auto">
            <a:xfrm>
              <a:off x="4593" y="2755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184149" y="63500"/>
            <a:ext cx="8717479" cy="43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kern="0" dirty="0" smtClean="0"/>
              <a:t>Privacy Amplification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1398500" y="3564313"/>
            <a:ext cx="6360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mtClean="0">
                <a:solidFill>
                  <a:srgbClr val="FF0000"/>
                </a:solidFill>
                <a:sym typeface="Symbol" charset="2"/>
              </a:rPr>
              <a:t>Does </a:t>
            </a:r>
            <a:r>
              <a:rPr lang="en-US" altLang="en-US" i="1" smtClean="0">
                <a:solidFill>
                  <a:srgbClr val="FF0000"/>
                </a:solidFill>
                <a:latin typeface="Times New Roman" charset="0"/>
                <a:sym typeface="Symbol" charset="2"/>
              </a:rPr>
              <a:t>r </a:t>
            </a:r>
            <a:r>
              <a:rPr lang="en-US" altLang="en-US" smtClean="0">
                <a:solidFill>
                  <a:srgbClr val="FF0000"/>
                </a:solidFill>
                <a:sym typeface="Symbol" charset="2"/>
              </a:rPr>
              <a:t>look </a:t>
            </a:r>
            <a:r>
              <a:rPr lang="en-US" altLang="en-US" dirty="0">
                <a:solidFill>
                  <a:srgbClr val="FF0000"/>
                </a:solidFill>
                <a:sym typeface="Symbol" charset="2"/>
              </a:rPr>
              <a:t>uniform given</a:t>
            </a:r>
            <a:r>
              <a:rPr lang="en-US" altLang="en-US" i="1" dirty="0">
                <a:solidFill>
                  <a:srgbClr val="FF0000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charset="0"/>
                <a:sym typeface="Symbol" charset="2"/>
              </a:rPr>
              <a:t>seed </a:t>
            </a:r>
            <a:r>
              <a:rPr lang="en-US" altLang="en-US" dirty="0">
                <a:solidFill>
                  <a:srgbClr val="FF0000"/>
                </a:solidFill>
                <a:sym typeface="Symbol" charset="2"/>
              </a:rPr>
              <a:t>?</a:t>
            </a:r>
          </a:p>
        </p:txBody>
      </p:sp>
      <p:sp>
        <p:nvSpPr>
          <p:cNvPr id="55" name="Text Box 67"/>
          <p:cNvSpPr txBox="1">
            <a:spLocks noChangeArrowheads="1"/>
          </p:cNvSpPr>
          <p:nvPr/>
        </p:nvSpPr>
        <p:spPr bwMode="auto">
          <a:xfrm>
            <a:off x="1" y="4267200"/>
            <a:ext cx="54191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Need:</a:t>
            </a:r>
            <a:r>
              <a:rPr lang="en-US" altLang="en-US" sz="2800" i="1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seed 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independent of 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w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 </a:t>
            </a:r>
            <a:endParaRPr lang="en-US" altLang="en-US" sz="2800" dirty="0">
              <a:latin typeface="Times New Roman" charset="0"/>
              <a:sym typeface="Symbol" charset="2"/>
            </a:endParaRPr>
          </a:p>
        </p:txBody>
      </p:sp>
      <p:sp>
        <p:nvSpPr>
          <p:cNvPr id="56" name="Text Box 68"/>
          <p:cNvSpPr txBox="1">
            <a:spLocks noChangeArrowheads="1"/>
          </p:cNvSpPr>
          <p:nvPr/>
        </p:nvSpPr>
        <p:spPr bwMode="auto">
          <a:xfrm>
            <a:off x="1" y="47244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sym typeface="Symbol" charset="2"/>
              </a:rPr>
              <a:t>Problem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: Active 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Eve can play with AUTH to learn 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something correlated to 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seed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during 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AUTH</a:t>
            </a:r>
            <a:endParaRPr lang="en-US" altLang="en-US" sz="2800" dirty="0">
              <a:latin typeface="Times New Roman" charset="0"/>
              <a:sym typeface="Symbol" charset="2"/>
            </a:endParaRPr>
          </a:p>
        </p:txBody>
      </p:sp>
      <p:sp>
        <p:nvSpPr>
          <p:cNvPr id="57" name="Text Box 69"/>
          <p:cNvSpPr txBox="1">
            <a:spLocks noChangeArrowheads="1"/>
          </p:cNvSpPr>
          <p:nvPr/>
        </p:nvSpPr>
        <p:spPr bwMode="auto">
          <a:xfrm>
            <a:off x="-4483" y="5550707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  <a:sym typeface="Symbol" charset="2"/>
              </a:rPr>
              <a:t>Solution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: If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|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r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| </a:t>
            </a:r>
            <a:r>
              <a:rPr lang="en-US" altLang="en-US" sz="28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&gt; 2|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Auth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|,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then 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r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is 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&gt;half 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entropic</a:t>
            </a:r>
            <a:endParaRPr lang="en-US" altLang="en-US" sz="2800" dirty="0">
              <a:latin typeface="Times New Roman" charset="0"/>
              <a:sym typeface="Symbol" charset="2"/>
            </a:endParaRPr>
          </a:p>
        </p:txBody>
      </p:sp>
      <p:sp>
        <p:nvSpPr>
          <p:cNvPr id="58" name="Text Box 70"/>
          <p:cNvSpPr txBox="1">
            <a:spLocks noChangeArrowheads="1"/>
          </p:cNvSpPr>
          <p:nvPr/>
        </p:nvSpPr>
        <p:spPr bwMode="auto">
          <a:xfrm>
            <a:off x="-4483" y="608410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Use 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r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as MAC key to authenticate the actual (fresh!) 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seed</a:t>
            </a:r>
            <a:r>
              <a:rPr lang="en-US" altLang="en-US" sz="2800" i="1" dirty="0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  <a:sym typeface="Symbol" charset="2"/>
              </a:rPr>
              <a:t>’</a:t>
            </a:r>
            <a:endParaRPr lang="en-US" altLang="en-US" sz="2800" i="1" dirty="0">
              <a:latin typeface="+mj-lt"/>
              <a:ea typeface="Times New Roman" charset="0"/>
              <a:cs typeface="Times New Roman" charset="0"/>
              <a:sym typeface="Symbol" charset="2"/>
            </a:endParaRPr>
          </a:p>
        </p:txBody>
      </p:sp>
      <p:sp>
        <p:nvSpPr>
          <p:cNvPr id="60" name="Rectangle 38"/>
          <p:cNvSpPr>
            <a:spLocks noChangeArrowheads="1"/>
          </p:cNvSpPr>
          <p:nvPr/>
        </p:nvSpPr>
        <p:spPr bwMode="auto">
          <a:xfrm>
            <a:off x="3514165" y="1864664"/>
            <a:ext cx="1905000" cy="827424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Eve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(controls </a:t>
            </a:r>
            <a:r>
              <a:rPr lang="en-US" sz="2800" dirty="0" err="1" smtClean="0">
                <a:solidFill>
                  <a:srgbClr val="000000"/>
                </a:solidFill>
              </a:rPr>
              <a:t>Auth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5419165" y="2106711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0"/>
          <p:cNvSpPr>
            <a:spLocks noChangeShapeType="1"/>
          </p:cNvSpPr>
          <p:nvPr/>
        </p:nvSpPr>
        <p:spPr bwMode="auto">
          <a:xfrm>
            <a:off x="2895600" y="2463493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0"/>
          <p:cNvSpPr>
            <a:spLocks noChangeShapeType="1"/>
          </p:cNvSpPr>
          <p:nvPr/>
        </p:nvSpPr>
        <p:spPr bwMode="auto">
          <a:xfrm>
            <a:off x="5419165" y="2503834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H="1">
            <a:off x="2895599" y="2266275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965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6" grpId="0"/>
      <p:bldP spid="57" grpId="0"/>
      <p:bldP spid="5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447800" y="12334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7696200" y="1233488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838200" y="7620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7089775" y="7620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2895600" y="2106711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 flipH="1">
            <a:off x="5419164" y="2259111"/>
            <a:ext cx="6185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1806" name="Group 14"/>
          <p:cNvGrpSpPr>
            <a:grpSpLocks/>
          </p:cNvGrpSpPr>
          <p:nvPr/>
        </p:nvGrpSpPr>
        <p:grpSpPr bwMode="auto">
          <a:xfrm>
            <a:off x="-12700" y="2822675"/>
            <a:ext cx="2679700" cy="927100"/>
            <a:chOff x="-8" y="2371"/>
            <a:chExt cx="1688" cy="584"/>
          </a:xfrm>
        </p:grpSpPr>
        <p:sp>
          <p:nvSpPr>
            <p:cNvPr id="161807" name="Text Box 15"/>
            <p:cNvSpPr txBox="1">
              <a:spLocks noChangeArrowheads="1"/>
            </p:cNvSpPr>
            <p:nvPr/>
          </p:nvSpPr>
          <p:spPr bwMode="auto">
            <a:xfrm>
              <a:off x="-8" y="2587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smtClean="0">
                  <a:latin typeface="Times New Roman" charset="0"/>
                </a:rPr>
                <a:t>seed</a:t>
              </a:r>
              <a:endParaRPr lang="en-US" altLang="en-US" i="1" dirty="0">
                <a:latin typeface="Times New Roman" charset="0"/>
              </a:endParaRPr>
            </a:p>
          </p:txBody>
        </p:sp>
        <p:sp>
          <p:nvSpPr>
            <p:cNvPr id="161809" name="Text Box 17"/>
            <p:cNvSpPr txBox="1">
              <a:spLocks noChangeArrowheads="1"/>
            </p:cNvSpPr>
            <p:nvPr/>
          </p:nvSpPr>
          <p:spPr bwMode="auto">
            <a:xfrm>
              <a:off x="384" y="237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>
                  <a:latin typeface="Times New Roman" charset="0"/>
                </a:rPr>
                <a:t>w</a:t>
              </a:r>
            </a:p>
          </p:txBody>
        </p:sp>
        <p:sp>
          <p:nvSpPr>
            <p:cNvPr id="161811" name="Rectangle 19"/>
            <p:cNvSpPr>
              <a:spLocks noChangeArrowheads="1"/>
            </p:cNvSpPr>
            <p:nvPr/>
          </p:nvSpPr>
          <p:spPr bwMode="auto">
            <a:xfrm>
              <a:off x="864" y="2451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161812" name="Line 20"/>
            <p:cNvSpPr>
              <a:spLocks noChangeShapeType="1"/>
            </p:cNvSpPr>
            <p:nvPr/>
          </p:nvSpPr>
          <p:spPr bwMode="auto">
            <a:xfrm>
              <a:off x="1296" y="2659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13" name="Text Box 21"/>
            <p:cNvSpPr txBox="1">
              <a:spLocks noChangeArrowheads="1"/>
            </p:cNvSpPr>
            <p:nvPr/>
          </p:nvSpPr>
          <p:spPr bwMode="auto">
            <a:xfrm>
              <a:off x="1488" y="2461"/>
              <a:ext cx="1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 smtClean="0">
                  <a:latin typeface="Times New Roman" charset="0"/>
                </a:rPr>
                <a:t>r</a:t>
              </a:r>
              <a:endParaRPr lang="en-US" altLang="en-US" dirty="0"/>
            </a:p>
          </p:txBody>
        </p:sp>
        <p:sp>
          <p:nvSpPr>
            <p:cNvPr id="161814" name="Line 22"/>
            <p:cNvSpPr>
              <a:spLocks noChangeShapeType="1"/>
            </p:cNvSpPr>
            <p:nvPr/>
          </p:nvSpPr>
          <p:spPr bwMode="auto">
            <a:xfrm>
              <a:off x="609" y="2563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15" name="Line 23"/>
            <p:cNvSpPr>
              <a:spLocks noChangeShapeType="1"/>
            </p:cNvSpPr>
            <p:nvPr/>
          </p:nvSpPr>
          <p:spPr bwMode="auto">
            <a:xfrm>
              <a:off x="609" y="2755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1816" name="Text Box 24"/>
          <p:cNvSpPr txBox="1">
            <a:spLocks noChangeArrowheads="1"/>
          </p:cNvSpPr>
          <p:nvPr/>
        </p:nvSpPr>
        <p:spPr bwMode="auto">
          <a:xfrm>
            <a:off x="457200" y="1649511"/>
            <a:ext cx="2286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Authenticate seed </a:t>
            </a:r>
            <a:endParaRPr lang="en-US" altLang="en-US" sz="2800" i="1" dirty="0">
              <a:latin typeface="Times New Roman" charset="0"/>
            </a:endParaRPr>
          </a:p>
        </p:txBody>
      </p:sp>
      <p:sp>
        <p:nvSpPr>
          <p:cNvPr id="161817" name="Text Box 25"/>
          <p:cNvSpPr txBox="1">
            <a:spLocks noChangeArrowheads="1"/>
          </p:cNvSpPr>
          <p:nvPr/>
        </p:nvSpPr>
        <p:spPr bwMode="auto">
          <a:xfrm>
            <a:off x="7010400" y="1649511"/>
            <a:ext cx="2057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Authentically receive seed </a:t>
            </a:r>
            <a:endParaRPr lang="en-US" altLang="en-US" sz="2800" i="1" dirty="0">
              <a:latin typeface="Times New Roman" charset="0"/>
            </a:endParaRPr>
          </a:p>
        </p:txBody>
      </p:sp>
      <p:grpSp>
        <p:nvGrpSpPr>
          <p:cNvPr id="161818" name="Group 26"/>
          <p:cNvGrpSpPr>
            <a:grpSpLocks/>
          </p:cNvGrpSpPr>
          <p:nvPr/>
        </p:nvGrpSpPr>
        <p:grpSpPr bwMode="auto">
          <a:xfrm>
            <a:off x="6281739" y="2634417"/>
            <a:ext cx="2743200" cy="977900"/>
            <a:chOff x="3936" y="2371"/>
            <a:chExt cx="1728" cy="616"/>
          </a:xfrm>
        </p:grpSpPr>
        <p:sp>
          <p:nvSpPr>
            <p:cNvPr id="161819" name="Text Box 27"/>
            <p:cNvSpPr txBox="1">
              <a:spLocks noChangeArrowheads="1"/>
            </p:cNvSpPr>
            <p:nvPr/>
          </p:nvSpPr>
          <p:spPr bwMode="auto">
            <a:xfrm>
              <a:off x="3936" y="2619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 smtClean="0">
                  <a:latin typeface="Times New Roman" charset="0"/>
                </a:rPr>
                <a:t>seed</a:t>
              </a:r>
              <a:endParaRPr lang="en-US" altLang="en-US" i="1" dirty="0">
                <a:latin typeface="Times New Roman" charset="0"/>
              </a:endParaRPr>
            </a:p>
          </p:txBody>
        </p:sp>
        <p:sp>
          <p:nvSpPr>
            <p:cNvPr id="161821" name="Text Box 29"/>
            <p:cNvSpPr txBox="1">
              <a:spLocks noChangeArrowheads="1"/>
            </p:cNvSpPr>
            <p:nvPr/>
          </p:nvSpPr>
          <p:spPr bwMode="auto">
            <a:xfrm>
              <a:off x="4368" y="237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w</a:t>
              </a:r>
            </a:p>
          </p:txBody>
        </p:sp>
        <p:sp>
          <p:nvSpPr>
            <p:cNvPr id="161823" name="Rectangle 31"/>
            <p:cNvSpPr>
              <a:spLocks noChangeArrowheads="1"/>
            </p:cNvSpPr>
            <p:nvPr/>
          </p:nvSpPr>
          <p:spPr bwMode="auto">
            <a:xfrm>
              <a:off x="4848" y="2453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161824" name="Line 32"/>
            <p:cNvSpPr>
              <a:spLocks noChangeShapeType="1"/>
            </p:cNvSpPr>
            <p:nvPr/>
          </p:nvSpPr>
          <p:spPr bwMode="auto">
            <a:xfrm>
              <a:off x="5280" y="2659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25" name="Text Box 33"/>
            <p:cNvSpPr txBox="1">
              <a:spLocks noChangeArrowheads="1"/>
            </p:cNvSpPr>
            <p:nvPr/>
          </p:nvSpPr>
          <p:spPr bwMode="auto">
            <a:xfrm>
              <a:off x="5472" y="2445"/>
              <a:ext cx="1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 smtClean="0">
                  <a:latin typeface="Times New Roman" charset="0"/>
                </a:rPr>
                <a:t>r</a:t>
              </a:r>
              <a:endParaRPr lang="en-US" altLang="en-US" dirty="0"/>
            </a:p>
          </p:txBody>
        </p:sp>
        <p:sp>
          <p:nvSpPr>
            <p:cNvPr id="161826" name="Line 34"/>
            <p:cNvSpPr>
              <a:spLocks noChangeShapeType="1"/>
            </p:cNvSpPr>
            <p:nvPr/>
          </p:nvSpPr>
          <p:spPr bwMode="auto">
            <a:xfrm>
              <a:off x="4593" y="2563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27" name="Line 35"/>
            <p:cNvSpPr>
              <a:spLocks noChangeShapeType="1"/>
            </p:cNvSpPr>
            <p:nvPr/>
          </p:nvSpPr>
          <p:spPr bwMode="auto">
            <a:xfrm>
              <a:off x="4593" y="2755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184149" y="63500"/>
            <a:ext cx="8717479" cy="43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kern="0" dirty="0" smtClean="0"/>
              <a:t>Privacy Amplification</a:t>
            </a:r>
          </a:p>
        </p:txBody>
      </p:sp>
      <p:sp>
        <p:nvSpPr>
          <p:cNvPr id="55" name="Text Box 67"/>
          <p:cNvSpPr txBox="1">
            <a:spLocks noChangeArrowheads="1"/>
          </p:cNvSpPr>
          <p:nvPr/>
        </p:nvSpPr>
        <p:spPr bwMode="auto">
          <a:xfrm>
            <a:off x="200980" y="4245829"/>
            <a:ext cx="72034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Total entropy loss (after some improvements from </a:t>
            </a:r>
            <a:b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</a:b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[</a:t>
            </a:r>
            <a:r>
              <a:rPr lang="en-US" altLang="en-US" sz="2800" dirty="0" err="1" smtClean="0">
                <a:solidFill>
                  <a:srgbClr val="000000"/>
                </a:solidFill>
                <a:sym typeface="Symbol" charset="2"/>
              </a:rPr>
              <a:t>Kanukurthi-Reyzin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 2009]): about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/2</a:t>
            </a:r>
            <a:endParaRPr lang="en-US" altLang="en-US" sz="2800" baseline="30000" dirty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</p:txBody>
      </p:sp>
      <p:sp>
        <p:nvSpPr>
          <p:cNvPr id="60" name="Rectangle 38"/>
          <p:cNvSpPr>
            <a:spLocks noChangeArrowheads="1"/>
          </p:cNvSpPr>
          <p:nvPr/>
        </p:nvSpPr>
        <p:spPr bwMode="auto">
          <a:xfrm>
            <a:off x="3514165" y="1864664"/>
            <a:ext cx="1905000" cy="827424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Eve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(controls </a:t>
            </a:r>
            <a:r>
              <a:rPr lang="en-US" sz="2800" dirty="0" err="1" smtClean="0">
                <a:solidFill>
                  <a:srgbClr val="000000"/>
                </a:solidFill>
              </a:rPr>
              <a:t>Auth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5419165" y="2106711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0"/>
          <p:cNvSpPr>
            <a:spLocks noChangeShapeType="1"/>
          </p:cNvSpPr>
          <p:nvPr/>
        </p:nvSpPr>
        <p:spPr bwMode="auto">
          <a:xfrm>
            <a:off x="2895600" y="2463493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0"/>
          <p:cNvSpPr>
            <a:spLocks noChangeShapeType="1"/>
          </p:cNvSpPr>
          <p:nvPr/>
        </p:nvSpPr>
        <p:spPr bwMode="auto">
          <a:xfrm>
            <a:off x="5419165" y="2503834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H="1">
            <a:off x="2895599" y="2266275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67"/>
          <p:cNvSpPr txBox="1">
            <a:spLocks noChangeArrowheads="1"/>
          </p:cNvSpPr>
          <p:nvPr/>
        </p:nvSpPr>
        <p:spPr bwMode="auto">
          <a:xfrm>
            <a:off x="184150" y="5354311"/>
            <a:ext cx="924433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Theoretical improvement to O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in </a:t>
            </a:r>
            <a:b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</a:b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[</a:t>
            </a:r>
            <a:r>
              <a:rPr lang="en-US" altLang="en-US" sz="2800" dirty="0" err="1" smtClean="0">
                <a:solidFill>
                  <a:srgbClr val="000000"/>
                </a:solidFill>
                <a:sym typeface="Symbol" charset="2"/>
              </a:rPr>
              <a:t>Chandran-Kanukurthi-Ostrovsky-Reyzin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 2014]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/>
            </a:r>
            <a:b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</a:b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(but for practical values of 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, constants make it worse than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/2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)</a:t>
            </a:r>
            <a:endParaRPr lang="en-US" altLang="en-US" sz="2800" baseline="30000" dirty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  <a:p>
            <a:pPr marL="457200" indent="-457200" algn="l">
              <a:buFont typeface="Arial" charset="0"/>
              <a:buChar char="•"/>
            </a:pPr>
            <a:endParaRPr lang="en-US" altLang="en-US" sz="2800" dirty="0" smtClean="0">
              <a:solidFill>
                <a:srgbClr val="000000"/>
              </a:solidFill>
              <a:sym typeface="Symbol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204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Passive adversaries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Fuzzy extractors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pPr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Active adversaries, 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 has a lot of entropy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Message authentication codes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Privacy amplification only when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H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min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) &gt; |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|/2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Two </a:t>
            </a:r>
            <a:r>
              <a:rPr lang="en-US" dirty="0">
                <a:solidFill>
                  <a:schemeClr val="accent2"/>
                </a:solidFill>
              </a:rPr>
              <a:t>security </a:t>
            </a:r>
            <a:r>
              <a:rPr lang="en-US" dirty="0" smtClean="0">
                <a:solidFill>
                  <a:schemeClr val="accent2"/>
                </a:solidFill>
              </a:rPr>
              <a:t>notions (pre-application vs. post-application)</a:t>
            </a:r>
          </a:p>
          <a:p>
            <a:pPr>
              <a:spcBef>
                <a:spcPts val="368"/>
              </a:spcBef>
            </a:pPr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little entropy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>
              <a:spcBef>
                <a:spcPts val="368"/>
              </a:spcBef>
            </a:pPr>
            <a:r>
              <a:rPr lang="en-US" dirty="0" smtClean="0"/>
              <a:t>Information reconciliation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295400" y="13858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altLang="en-US" sz="2800" dirty="0"/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7543800" y="13858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685800" y="9144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6937375" y="9144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>
            <a:off x="2895600" y="4800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 flipH="1">
            <a:off x="2895600" y="4953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2895600" y="5105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 flipH="1">
            <a:off x="2895600" y="5257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2895600" y="5410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914400" y="4648200"/>
            <a:ext cx="1981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Authenticate message</a:t>
            </a:r>
            <a:endParaRPr lang="en-US" altLang="en-US" sz="2800" i="1">
              <a:latin typeface="Times New Roman" charset="0"/>
            </a:endParaRPr>
          </a:p>
        </p:txBody>
      </p:sp>
      <p:sp>
        <p:nvSpPr>
          <p:cNvPr id="174095" name="Text Box 15"/>
          <p:cNvSpPr txBox="1">
            <a:spLocks noChangeArrowheads="1"/>
          </p:cNvSpPr>
          <p:nvPr/>
        </p:nvSpPr>
        <p:spPr bwMode="auto">
          <a:xfrm>
            <a:off x="6477000" y="4648200"/>
            <a:ext cx="243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Authentically receive message</a:t>
            </a:r>
            <a:endParaRPr lang="en-US" altLang="en-US" sz="2800" i="1">
              <a:latin typeface="Times New Roman" charset="0"/>
            </a:endParaRP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3505200" y="472440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Protocol AUTH</a:t>
            </a:r>
          </a:p>
        </p:txBody>
      </p:sp>
      <p:sp>
        <p:nvSpPr>
          <p:cNvPr id="174097" name="AutoShape 17"/>
          <p:cNvSpPr>
            <a:spLocks noChangeArrowheads="1"/>
          </p:cNvSpPr>
          <p:nvPr/>
        </p:nvSpPr>
        <p:spPr bwMode="auto">
          <a:xfrm rot="10997102">
            <a:off x="33338" y="2741613"/>
            <a:ext cx="850900" cy="2673350"/>
          </a:xfrm>
          <a:prstGeom prst="curvedLeftArrow">
            <a:avLst>
              <a:gd name="adj1" fmla="val 62836"/>
              <a:gd name="adj2" fmla="val 12567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8" name="Text Box 18"/>
          <p:cNvSpPr txBox="1">
            <a:spLocks noChangeArrowheads="1"/>
          </p:cNvSpPr>
          <p:nvPr/>
        </p:nvSpPr>
        <p:spPr bwMode="auto">
          <a:xfrm>
            <a:off x="609600" y="2819399"/>
            <a:ext cx="6400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To </a:t>
            </a:r>
            <a:r>
              <a:rPr lang="en-US" altLang="en-US" sz="2800" dirty="0" smtClean="0"/>
              <a:t>verify, Bob needs </a:t>
            </a:r>
            <a:r>
              <a:rPr lang="en-US" altLang="en-US" sz="2800" dirty="0"/>
              <a:t>to recover 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Times New Roman" charset="0"/>
              </a:rPr>
              <a:t>0 </a:t>
            </a:r>
            <a:r>
              <a:rPr lang="en-US" altLang="en-US" sz="2800" dirty="0" smtClean="0"/>
              <a:t>from </a:t>
            </a:r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charset="0"/>
              </a:rPr>
              <a:t>1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2800" dirty="0" smtClean="0">
                <a:ea typeface="Times New Roman" charset="0"/>
                <a:cs typeface="Times New Roman" charset="0"/>
              </a:rPr>
              <a:t>so Alice needs 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to send </a:t>
            </a:r>
            <a:r>
              <a:rPr lang="en-US" altLang="en-US" sz="2800" i="1" dirty="0" smtClean="0">
                <a:latin typeface="Times New Roman" charset="0"/>
              </a:rPr>
              <a:t>c</a:t>
            </a:r>
            <a:r>
              <a:rPr lang="en-US" altLang="en-US" sz="2800" dirty="0" smtClean="0">
                <a:ea typeface="Times New Roman" charset="0"/>
                <a:cs typeface="Times New Roman" charset="0"/>
              </a:rPr>
              <a:t>,</a:t>
            </a:r>
            <a:endParaRPr lang="en-US" altLang="en-US" sz="2800" dirty="0"/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>
            <a:off x="2895601" y="2195513"/>
            <a:ext cx="16382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0" name="Line 20"/>
          <p:cNvSpPr>
            <a:spLocks noChangeShapeType="1"/>
          </p:cNvSpPr>
          <p:nvPr/>
        </p:nvSpPr>
        <p:spPr bwMode="auto">
          <a:xfrm>
            <a:off x="5015752" y="2195513"/>
            <a:ext cx="153744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1" name="Text Box 21"/>
          <p:cNvSpPr txBox="1">
            <a:spLocks noChangeArrowheads="1"/>
          </p:cNvSpPr>
          <p:nvPr/>
        </p:nvSpPr>
        <p:spPr bwMode="auto">
          <a:xfrm>
            <a:off x="5206642" y="1709552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dirty="0" smtClean="0">
                <a:solidFill>
                  <a:srgbClr val="FF0000"/>
                </a:solidFill>
                <a:latin typeface="Times New Roman" charset="0"/>
              </a:rPr>
              <a:t>c'</a:t>
            </a:r>
            <a:endParaRPr lang="en-US" altLang="en-US" sz="28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74102" name="Text Box 22"/>
          <p:cNvSpPr txBox="1">
            <a:spLocks noChangeArrowheads="1"/>
          </p:cNvSpPr>
          <p:nvPr/>
        </p:nvSpPr>
        <p:spPr bwMode="auto">
          <a:xfrm>
            <a:off x="3284947" y="1715388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dirty="0">
                <a:latin typeface="Times New Roman" charset="0"/>
              </a:rPr>
              <a:t>c</a:t>
            </a:r>
            <a:endParaRPr lang="en-US" altLang="en-US" sz="2800" dirty="0">
              <a:latin typeface="Times New Roman" charset="0"/>
            </a:endParaRPr>
          </a:p>
        </p:txBody>
      </p:sp>
      <p:sp>
        <p:nvSpPr>
          <p:cNvPr id="174104" name="AutoShape 24"/>
          <p:cNvSpPr>
            <a:spLocks noChangeArrowheads="1"/>
          </p:cNvSpPr>
          <p:nvPr/>
        </p:nvSpPr>
        <p:spPr bwMode="auto">
          <a:xfrm rot="-1520979">
            <a:off x="7162800" y="2514600"/>
            <a:ext cx="941388" cy="2362200"/>
          </a:xfrm>
          <a:prstGeom prst="curvedLeftArrow">
            <a:avLst>
              <a:gd name="adj1" fmla="val 50185"/>
              <a:gd name="adj2" fmla="val 1003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7" name="Rectangle 27"/>
          <p:cNvSpPr>
            <a:spLocks noChangeArrowheads="1"/>
          </p:cNvSpPr>
          <p:nvPr/>
        </p:nvSpPr>
        <p:spPr bwMode="auto">
          <a:xfrm>
            <a:off x="6943735" y="1905000"/>
            <a:ext cx="16065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recover 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altLang="en-US" sz="2800" i="1" dirty="0">
              <a:latin typeface="Times New Roman" charset="0"/>
            </a:endParaRPr>
          </a:p>
        </p:txBody>
      </p:sp>
      <p:sp>
        <p:nvSpPr>
          <p:cNvPr id="174108" name="Text Box 28"/>
          <p:cNvSpPr txBox="1">
            <a:spLocks noChangeArrowheads="1"/>
          </p:cNvSpPr>
          <p:nvPr/>
        </p:nvSpPr>
        <p:spPr bwMode="auto">
          <a:xfrm>
            <a:off x="8305800" y="1919288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 rot="5400000">
            <a:off x="3972325" y="1427677"/>
            <a:ext cx="1613741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285676" y="1867507"/>
            <a:ext cx="2040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i="1" dirty="0" smtClean="0">
                <a:ea typeface="Arial Narrow" charset="0"/>
                <a:cs typeface="Arial Narrow" charset="0"/>
              </a:rPr>
              <a:t> =Sketch</a:t>
            </a:r>
            <a:r>
              <a:rPr lang="en-US" sz="2800" dirty="0" smtClean="0">
                <a:ea typeface="Arial Narrow" charset="0"/>
                <a:cs typeface="Arial Narrow" charset="0"/>
              </a:rPr>
              <a:t>(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2800" dirty="0" smtClean="0">
                <a:ea typeface="Arial Narrow" charset="0"/>
                <a:cs typeface="Arial Narrow" charset="0"/>
              </a:rPr>
              <a:t>)</a:t>
            </a:r>
            <a:endParaRPr lang="en-US" sz="2800" dirty="0">
              <a:ea typeface="Arial Narrow" charset="0"/>
              <a:cs typeface="Arial Narrow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184150" y="63500"/>
            <a:ext cx="8193088" cy="43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kern="0" dirty="0" smtClean="0"/>
              <a:t>Information Reconciliation</a:t>
            </a:r>
            <a:endParaRPr lang="en-US" kern="0" dirty="0"/>
          </a:p>
        </p:txBody>
      </p:sp>
      <p:sp>
        <p:nvSpPr>
          <p:cNvPr id="2" name="Rectangle 1"/>
          <p:cNvSpPr/>
          <p:nvPr/>
        </p:nvSpPr>
        <p:spPr>
          <a:xfrm>
            <a:off x="1577788" y="369355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8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so </a:t>
            </a:r>
            <a:r>
              <a:rPr lang="en-US" altLang="en-US" sz="2800" dirty="0">
                <a:solidFill>
                  <a:srgbClr val="000000"/>
                </a:solidFill>
              </a:rPr>
              <a:t>need authentication protocol!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81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9" grpId="0" animBg="1"/>
      <p:bldP spid="174090" grpId="0" animBg="1"/>
      <p:bldP spid="174091" grpId="0" animBg="1"/>
      <p:bldP spid="174092" grpId="0" animBg="1"/>
      <p:bldP spid="174093" grpId="0" animBg="1"/>
      <p:bldP spid="174094" grpId="0"/>
      <p:bldP spid="174095" grpId="0"/>
      <p:bldP spid="174097" grpId="1" animBg="1"/>
      <p:bldP spid="174099" grpId="0" animBg="1"/>
      <p:bldP spid="174100" grpId="0" animBg="1"/>
      <p:bldP spid="174101" grpId="0"/>
      <p:bldP spid="174102" grpId="0"/>
      <p:bldP spid="174104" grpId="1" animBg="1"/>
      <p:bldP spid="174108" grpId="0"/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76201" y="-21104"/>
            <a:ext cx="914848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i="1" dirty="0">
                <a:solidFill>
                  <a:srgbClr val="0000FF"/>
                </a:solidFill>
                <a:latin typeface="+mj-lt"/>
              </a:rPr>
              <a:t>Attempt 1: </a:t>
            </a:r>
            <a:r>
              <a:rPr lang="en-US" altLang="en-US" sz="3800" i="1" dirty="0">
                <a:latin typeface="+mj-lt"/>
              </a:rPr>
              <a:t>Error-Tolerant Authentication</a:t>
            </a: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1151077" y="12192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altLang="en-US" sz="3200" i="1" dirty="0">
              <a:latin typeface="Times New Roman" charset="0"/>
            </a:endParaRP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7147424" y="1249363"/>
            <a:ext cx="15055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≈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3200" i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8902" name="Line 6"/>
          <p:cNvSpPr>
            <a:spLocks noChangeShapeType="1"/>
          </p:cNvSpPr>
          <p:nvPr/>
        </p:nvSpPr>
        <p:spPr bwMode="auto">
          <a:xfrm>
            <a:off x="2514600" y="2133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4040981" y="1621631"/>
            <a:ext cx="1062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dirty="0" smtClean="0">
                <a:latin typeface="Times New Roman" charset="0"/>
              </a:rPr>
              <a:t>c</a:t>
            </a:r>
            <a:endParaRPr lang="en-US" altLang="en-US" sz="2800" dirty="0"/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6098381" y="189104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w*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3200" i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800" dirty="0" smtClean="0"/>
              <a:t>Rec(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800" i="1" dirty="0" smtClean="0">
                <a:latin typeface="Times New Roman" charset="0"/>
              </a:rPr>
              <a:t>c </a:t>
            </a:r>
            <a:r>
              <a:rPr lang="en-US" altLang="en-US" sz="2800" dirty="0" smtClean="0"/>
              <a:t>)</a:t>
            </a:r>
            <a:endParaRPr lang="en-US" altLang="en-US" sz="2800" dirty="0">
              <a:latin typeface="Times New Roman" charset="0"/>
            </a:endParaRP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152400" y="2590800"/>
            <a:ext cx="266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Authenticate </a:t>
            </a:r>
            <a:r>
              <a:rPr lang="en-US" altLang="en-US" sz="2800" i="1" dirty="0" smtClean="0">
                <a:latin typeface="Times New Roman" charset="0"/>
              </a:rPr>
              <a:t>c</a:t>
            </a:r>
            <a:r>
              <a:rPr lang="en-US" altLang="en-US" sz="2800" dirty="0">
                <a:latin typeface="Times New Roman" charset="0"/>
              </a:rPr>
              <a:t/>
            </a:r>
            <a:br>
              <a:rPr lang="en-US" altLang="en-US" sz="2800" dirty="0">
                <a:latin typeface="Times New Roman" charset="0"/>
              </a:rPr>
            </a:br>
            <a:r>
              <a:rPr lang="en-US" altLang="en-US" sz="2800" dirty="0"/>
              <a:t>using</a:t>
            </a:r>
            <a:r>
              <a:rPr lang="en-US" altLang="en-US" sz="2800" i="1" dirty="0"/>
              <a:t> </a:t>
            </a:r>
            <a:r>
              <a:rPr lang="en-US" altLang="en-US" sz="2800" i="1" dirty="0">
                <a:latin typeface="Times New Roman" charset="0"/>
              </a:rPr>
              <a:t>w</a:t>
            </a:r>
            <a:r>
              <a:rPr lang="en-US" altLang="en-US" sz="2800" dirty="0"/>
              <a:t> as key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6172200" y="2590800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Authentically receive </a:t>
            </a:r>
            <a:r>
              <a:rPr lang="en-US" altLang="en-US" sz="2800" i="1" dirty="0" smtClean="0">
                <a:latin typeface="Times New Roman" charset="0"/>
              </a:rPr>
              <a:t>c </a:t>
            </a:r>
            <a:r>
              <a:rPr lang="en-US" altLang="en-US" sz="2800" dirty="0" smtClean="0"/>
              <a:t>using </a:t>
            </a:r>
            <a:r>
              <a:rPr lang="en-US" altLang="en-US" sz="2800" i="1" dirty="0" smtClean="0">
                <a:solidFill>
                  <a:srgbClr val="0000FF"/>
                </a:solidFill>
                <a:latin typeface="Times New Roman" charset="0"/>
              </a:rPr>
              <a:t>w* </a:t>
            </a:r>
            <a:r>
              <a:rPr lang="en-US" altLang="en-US" sz="2800" dirty="0"/>
              <a:t>as key</a:t>
            </a:r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533400" y="8382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6861175" y="8382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208910" name="Line 14"/>
          <p:cNvSpPr>
            <a:spLocks noChangeShapeType="1"/>
          </p:cNvSpPr>
          <p:nvPr/>
        </p:nvSpPr>
        <p:spPr bwMode="auto">
          <a:xfrm>
            <a:off x="2667000" y="2743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1" name="Line 15"/>
          <p:cNvSpPr>
            <a:spLocks noChangeShapeType="1"/>
          </p:cNvSpPr>
          <p:nvPr/>
        </p:nvSpPr>
        <p:spPr bwMode="auto">
          <a:xfrm flipH="1">
            <a:off x="2667000" y="2895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2" name="Line 16"/>
          <p:cNvSpPr>
            <a:spLocks noChangeShapeType="1"/>
          </p:cNvSpPr>
          <p:nvPr/>
        </p:nvSpPr>
        <p:spPr bwMode="auto">
          <a:xfrm>
            <a:off x="2667000" y="3048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3" name="Line 17"/>
          <p:cNvSpPr>
            <a:spLocks noChangeShapeType="1"/>
          </p:cNvSpPr>
          <p:nvPr/>
        </p:nvSpPr>
        <p:spPr bwMode="auto">
          <a:xfrm flipH="1">
            <a:off x="2667000" y="3200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4" name="Line 18"/>
          <p:cNvSpPr>
            <a:spLocks noChangeShapeType="1"/>
          </p:cNvSpPr>
          <p:nvPr/>
        </p:nvSpPr>
        <p:spPr bwMode="auto">
          <a:xfrm>
            <a:off x="2667000" y="3352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5" name="Rectangle 19"/>
          <p:cNvSpPr>
            <a:spLocks noChangeArrowheads="1"/>
          </p:cNvSpPr>
          <p:nvPr/>
        </p:nvSpPr>
        <p:spPr bwMode="auto">
          <a:xfrm>
            <a:off x="3276600" y="266700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Protocol AUTH</a:t>
            </a:r>
          </a:p>
        </p:txBody>
      </p:sp>
      <p:sp>
        <p:nvSpPr>
          <p:cNvPr id="208917" name="Text Box 21"/>
          <p:cNvSpPr txBox="1">
            <a:spLocks noChangeArrowheads="1"/>
          </p:cNvSpPr>
          <p:nvPr/>
        </p:nvSpPr>
        <p:spPr bwMode="auto">
          <a:xfrm>
            <a:off x="1981200" y="83962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/>
              <a:t>No!</a:t>
            </a:r>
          </a:p>
        </p:txBody>
      </p:sp>
      <p:sp>
        <p:nvSpPr>
          <p:cNvPr id="208918" name="Text Box 22"/>
          <p:cNvSpPr txBox="1">
            <a:spLocks noChangeArrowheads="1"/>
          </p:cNvSpPr>
          <p:nvPr/>
        </p:nvSpPr>
        <p:spPr bwMode="auto">
          <a:xfrm>
            <a:off x="2209800" y="8334375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2800"/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285676" y="1867507"/>
            <a:ext cx="2040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i="1" dirty="0" smtClean="0">
                <a:ea typeface="Arial Narrow" charset="0"/>
                <a:cs typeface="Arial Narrow" charset="0"/>
              </a:rPr>
              <a:t> =Sketch</a:t>
            </a:r>
            <a:r>
              <a:rPr lang="en-US" sz="2800" dirty="0" smtClean="0">
                <a:ea typeface="Arial Narrow" charset="0"/>
                <a:cs typeface="Arial Narrow" charset="0"/>
              </a:rPr>
              <a:t>(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2800" dirty="0" smtClean="0">
                <a:ea typeface="Arial Narrow" charset="0"/>
                <a:cs typeface="Arial Narrow" charset="0"/>
              </a:rPr>
              <a:t>)</a:t>
            </a:r>
            <a:endParaRPr lang="en-US" sz="2800" dirty="0">
              <a:ea typeface="Arial Narrow" charset="0"/>
              <a:cs typeface="Arial Narrow" charset="0"/>
            </a:endParaRPr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8332789" y="1807711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^^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28600" y="3733800"/>
            <a:ext cx="922468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 Alice runs </a:t>
            </a:r>
            <a:r>
              <a:rPr lang="en-US" altLang="en-US" sz="2800" dirty="0" err="1"/>
              <a:t>Auth</a:t>
            </a:r>
            <a:r>
              <a:rPr lang="en-US" altLang="en-US" sz="2800" dirty="0"/>
              <a:t> using </a:t>
            </a:r>
            <a:r>
              <a:rPr lang="en-US" altLang="en-US" sz="2800" i="1" dirty="0" smtClean="0">
                <a:latin typeface="Times New Roman" charset="0"/>
              </a:rPr>
              <a:t>w</a:t>
            </a:r>
            <a:r>
              <a:rPr lang="en-US" altLang="en-US" sz="2800" baseline="-25000" dirty="0" smtClean="0">
                <a:latin typeface="Times New Roman" charset="0"/>
              </a:rPr>
              <a:t>0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as key and Bob runs </a:t>
            </a:r>
            <a:r>
              <a:rPr lang="en-US" altLang="en-US" sz="2800" dirty="0" err="1"/>
              <a:t>Auth</a:t>
            </a:r>
            <a:r>
              <a:rPr lang="en-US" altLang="en-US" sz="2800" dirty="0"/>
              <a:t> using </a:t>
            </a:r>
            <a:r>
              <a:rPr lang="en-US" altLang="en-US" sz="2800" i="1" dirty="0">
                <a:latin typeface="Times New Roman" charset="0"/>
              </a:rPr>
              <a:t>w* </a:t>
            </a:r>
            <a:r>
              <a:rPr lang="en-US" altLang="en-US" sz="2800" dirty="0"/>
              <a:t>key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Auth</a:t>
            </a:r>
            <a:r>
              <a:rPr lang="en-US" altLang="en-US" sz="2800" dirty="0">
                <a:solidFill>
                  <a:srgbClr val="0000FF"/>
                </a:solidFill>
              </a:rPr>
              <a:t> Guarantees: </a:t>
            </a:r>
            <a:r>
              <a:rPr lang="en-US" altLang="en-US" sz="2800" dirty="0"/>
              <a:t>For Eve to change even a single bit of the </a:t>
            </a:r>
            <a:br>
              <a:rPr lang="en-US" altLang="en-US" sz="2800" dirty="0"/>
            </a:br>
            <a:r>
              <a:rPr lang="en-US" altLang="en-US" sz="2800" dirty="0"/>
              <a:t>  message authenticated, she needs to respond to an </a:t>
            </a:r>
            <a:br>
              <a:rPr lang="en-US" altLang="en-US" sz="2800" dirty="0"/>
            </a:br>
            <a:r>
              <a:rPr lang="en-US" altLang="en-US" sz="2800" dirty="0"/>
              <a:t>  extractor query.  (Either </a:t>
            </a:r>
            <a:r>
              <a:rPr lang="en-US" altLang="en-US" sz="2800" dirty="0" err="1"/>
              <a:t>Ext</a:t>
            </a:r>
            <a:r>
              <a:rPr lang="en-US" altLang="en-US" sz="2800" i="1" baseline="-25000" dirty="0" err="1">
                <a:latin typeface="Times New Roman" charset="0"/>
              </a:rPr>
              <a:t>x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Times New Roman" charset="0"/>
              </a:rPr>
              <a:t>w</a:t>
            </a:r>
            <a:r>
              <a:rPr lang="en-US" altLang="en-US" sz="2800" dirty="0"/>
              <a:t>) or </a:t>
            </a:r>
            <a:r>
              <a:rPr lang="en-US" altLang="en-US" sz="2800" dirty="0" err="1"/>
              <a:t>Ext</a:t>
            </a:r>
            <a:r>
              <a:rPr lang="en-US" altLang="en-US" sz="2800" i="1" baseline="-25000" dirty="0" err="1">
                <a:latin typeface="Times New Roman" charset="0"/>
              </a:rPr>
              <a:t>x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Times New Roman" charset="0"/>
              </a:rPr>
              <a:t>w*</a:t>
            </a:r>
            <a:r>
              <a:rPr lang="en-US" altLang="en-US" sz="2800" dirty="0"/>
              <a:t>)).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 If Bob runs protocol </a:t>
            </a:r>
            <a:r>
              <a:rPr lang="en-US" altLang="en-US" sz="2800" dirty="0" err="1"/>
              <a:t>Auth</a:t>
            </a:r>
            <a:r>
              <a:rPr lang="en-US" altLang="en-US" sz="2800" dirty="0"/>
              <a:t> on </a:t>
            </a:r>
            <a:r>
              <a:rPr lang="en-US" altLang="en-US" sz="2800" i="1" dirty="0">
                <a:latin typeface="Times New Roman" charset="0"/>
              </a:rPr>
              <a:t>w* </a:t>
            </a:r>
            <a:r>
              <a:rPr lang="en-US" altLang="en-US" sz="2800" dirty="0"/>
              <a:t>(of high </a:t>
            </a:r>
            <a:r>
              <a:rPr lang="en-US" altLang="en-US" sz="2800" dirty="0" smtClean="0"/>
              <a:t>entropy, which Rec</a:t>
            </a:r>
            <a:br>
              <a:rPr lang="en-US" altLang="en-US" sz="2800" dirty="0" smtClean="0"/>
            </a:br>
            <a:r>
              <a:rPr lang="en-US" altLang="en-US" sz="2800" dirty="0" smtClean="0"/>
              <a:t>   provides), Eve </a:t>
            </a:r>
            <a:r>
              <a:rPr lang="en-US" altLang="en-US" sz="2800" dirty="0"/>
              <a:t>cannot change the message authenticated.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373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2" grpId="0" animBg="1"/>
      <p:bldP spid="208903" grpId="0"/>
      <p:bldP spid="208904" grpId="0"/>
      <p:bldP spid="208905" grpId="0"/>
      <p:bldP spid="208906" grpId="0"/>
      <p:bldP spid="208910" grpId="0" animBg="1"/>
      <p:bldP spid="208911" grpId="0" animBg="1"/>
      <p:bldP spid="208912" grpId="0" animBg="1"/>
      <p:bldP spid="208913" grpId="0" animBg="1"/>
      <p:bldP spid="208914" grpId="0" animBg="1"/>
      <p:bldP spid="2089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1151077" y="12192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altLang="en-US" sz="3200" i="1" dirty="0">
              <a:latin typeface="Times New Roman" charset="0"/>
            </a:endParaRP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7147424" y="1249363"/>
            <a:ext cx="15055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≈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3200" i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8902" name="Line 6"/>
          <p:cNvSpPr>
            <a:spLocks noChangeShapeType="1"/>
          </p:cNvSpPr>
          <p:nvPr/>
        </p:nvSpPr>
        <p:spPr bwMode="auto">
          <a:xfrm>
            <a:off x="2514600" y="2133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4040981" y="1621631"/>
            <a:ext cx="1062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dirty="0" smtClean="0">
                <a:latin typeface="Times New Roman" charset="0"/>
              </a:rPr>
              <a:t>c</a:t>
            </a:r>
            <a:endParaRPr lang="en-US" altLang="en-US" sz="2800" dirty="0"/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6098381" y="189104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w*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3200" i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800" dirty="0" smtClean="0"/>
              <a:t>Rec(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800" i="1" dirty="0" smtClean="0">
                <a:latin typeface="Times New Roman" charset="0"/>
              </a:rPr>
              <a:t>c </a:t>
            </a:r>
            <a:r>
              <a:rPr lang="en-US" altLang="en-US" sz="2800" dirty="0" smtClean="0"/>
              <a:t>)</a:t>
            </a:r>
            <a:endParaRPr lang="en-US" altLang="en-US" sz="2800" dirty="0">
              <a:latin typeface="Times New Roman" charset="0"/>
            </a:endParaRP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152400" y="2590800"/>
            <a:ext cx="266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Authenticate </a:t>
            </a:r>
            <a:r>
              <a:rPr lang="en-US" altLang="en-US" sz="2800" i="1" dirty="0" smtClean="0">
                <a:latin typeface="Times New Roman" charset="0"/>
              </a:rPr>
              <a:t>c</a:t>
            </a:r>
            <a:r>
              <a:rPr lang="en-US" altLang="en-US" sz="2800" dirty="0">
                <a:latin typeface="Times New Roman" charset="0"/>
              </a:rPr>
              <a:t/>
            </a:r>
            <a:br>
              <a:rPr lang="en-US" altLang="en-US" sz="2800" dirty="0">
                <a:latin typeface="Times New Roman" charset="0"/>
              </a:rPr>
            </a:br>
            <a:r>
              <a:rPr lang="en-US" altLang="en-US" sz="2800" dirty="0"/>
              <a:t>using</a:t>
            </a:r>
            <a:r>
              <a:rPr lang="en-US" altLang="en-US" sz="2800" i="1" dirty="0"/>
              <a:t> </a:t>
            </a:r>
            <a:r>
              <a:rPr lang="en-US" altLang="en-US" sz="2800" i="1" dirty="0">
                <a:latin typeface="Times New Roman" charset="0"/>
              </a:rPr>
              <a:t>w</a:t>
            </a:r>
            <a:r>
              <a:rPr lang="en-US" altLang="en-US" sz="2800" dirty="0"/>
              <a:t> as key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6172200" y="2590800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Authentically receive </a:t>
            </a:r>
            <a:r>
              <a:rPr lang="en-US" altLang="en-US" sz="2800" i="1" dirty="0" smtClean="0">
                <a:latin typeface="Times New Roman" charset="0"/>
              </a:rPr>
              <a:t>c </a:t>
            </a:r>
            <a:r>
              <a:rPr lang="en-US" altLang="en-US" sz="2800" dirty="0" smtClean="0"/>
              <a:t>using </a:t>
            </a:r>
            <a:r>
              <a:rPr lang="en-US" altLang="en-US" sz="2800" i="1" dirty="0" smtClean="0">
                <a:solidFill>
                  <a:srgbClr val="0000FF"/>
                </a:solidFill>
                <a:latin typeface="Times New Roman" charset="0"/>
              </a:rPr>
              <a:t>w* </a:t>
            </a:r>
            <a:r>
              <a:rPr lang="en-US" altLang="en-US" sz="2800" dirty="0"/>
              <a:t>as key</a:t>
            </a:r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533400" y="8382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6861175" y="8382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208910" name="Line 14"/>
          <p:cNvSpPr>
            <a:spLocks noChangeShapeType="1"/>
          </p:cNvSpPr>
          <p:nvPr/>
        </p:nvSpPr>
        <p:spPr bwMode="auto">
          <a:xfrm>
            <a:off x="2667000" y="2743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1" name="Line 15"/>
          <p:cNvSpPr>
            <a:spLocks noChangeShapeType="1"/>
          </p:cNvSpPr>
          <p:nvPr/>
        </p:nvSpPr>
        <p:spPr bwMode="auto">
          <a:xfrm flipH="1">
            <a:off x="2667000" y="2895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2" name="Line 16"/>
          <p:cNvSpPr>
            <a:spLocks noChangeShapeType="1"/>
          </p:cNvSpPr>
          <p:nvPr/>
        </p:nvSpPr>
        <p:spPr bwMode="auto">
          <a:xfrm>
            <a:off x="2667000" y="3048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3" name="Line 17"/>
          <p:cNvSpPr>
            <a:spLocks noChangeShapeType="1"/>
          </p:cNvSpPr>
          <p:nvPr/>
        </p:nvSpPr>
        <p:spPr bwMode="auto">
          <a:xfrm flipH="1">
            <a:off x="2667000" y="3200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4" name="Line 18"/>
          <p:cNvSpPr>
            <a:spLocks noChangeShapeType="1"/>
          </p:cNvSpPr>
          <p:nvPr/>
        </p:nvSpPr>
        <p:spPr bwMode="auto">
          <a:xfrm>
            <a:off x="2667000" y="3352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5" name="Rectangle 19"/>
          <p:cNvSpPr>
            <a:spLocks noChangeArrowheads="1"/>
          </p:cNvSpPr>
          <p:nvPr/>
        </p:nvSpPr>
        <p:spPr bwMode="auto">
          <a:xfrm>
            <a:off x="3276600" y="266700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Protocol AUTH</a:t>
            </a:r>
          </a:p>
        </p:txBody>
      </p:sp>
      <p:sp>
        <p:nvSpPr>
          <p:cNvPr id="208917" name="Text Box 21"/>
          <p:cNvSpPr txBox="1">
            <a:spLocks noChangeArrowheads="1"/>
          </p:cNvSpPr>
          <p:nvPr/>
        </p:nvSpPr>
        <p:spPr bwMode="auto">
          <a:xfrm>
            <a:off x="1981200" y="83962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/>
              <a:t>No!</a:t>
            </a:r>
          </a:p>
        </p:txBody>
      </p:sp>
      <p:sp>
        <p:nvSpPr>
          <p:cNvPr id="208918" name="Text Box 22"/>
          <p:cNvSpPr txBox="1">
            <a:spLocks noChangeArrowheads="1"/>
          </p:cNvSpPr>
          <p:nvPr/>
        </p:nvSpPr>
        <p:spPr bwMode="auto">
          <a:xfrm>
            <a:off x="2209800" y="8334375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2800"/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285676" y="1867507"/>
            <a:ext cx="2040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i="1" dirty="0" smtClean="0">
                <a:ea typeface="Arial Narrow" charset="0"/>
                <a:cs typeface="Arial Narrow" charset="0"/>
              </a:rPr>
              <a:t> =Sketch</a:t>
            </a:r>
            <a:r>
              <a:rPr lang="en-US" sz="2800" dirty="0" smtClean="0">
                <a:ea typeface="Arial Narrow" charset="0"/>
                <a:cs typeface="Arial Narrow" charset="0"/>
              </a:rPr>
              <a:t>(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2800" dirty="0" smtClean="0">
                <a:ea typeface="Arial Narrow" charset="0"/>
                <a:cs typeface="Arial Narrow" charset="0"/>
              </a:rPr>
              <a:t>)</a:t>
            </a:r>
            <a:endParaRPr lang="en-US" sz="2800" dirty="0">
              <a:ea typeface="Arial Narrow" charset="0"/>
              <a:cs typeface="Arial Narrow" charset="0"/>
            </a:endParaRPr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8332789" y="1807711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^^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33400" y="475615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Problem</a:t>
            </a:r>
            <a:r>
              <a:rPr lang="en-US" altLang="en-US" sz="28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/>
              <a:t>Even if Eve’s errors constitute a small fraction of </a:t>
            </a:r>
            <a:r>
              <a:rPr lang="en-US" altLang="en-US" sz="2800" i="1" dirty="0">
                <a:latin typeface="Times New Roman" charset="0"/>
              </a:rPr>
              <a:t>w</a:t>
            </a:r>
            <a:r>
              <a:rPr lang="en-US" altLang="en-US" sz="2800" dirty="0"/>
              <a:t>, </a:t>
            </a:r>
            <a:br>
              <a:rPr lang="en-US" altLang="en-US" sz="2800" dirty="0"/>
            </a:br>
            <a:r>
              <a:rPr lang="en-US" altLang="en-US" sz="2800" dirty="0" err="1"/>
              <a:t>Auth</a:t>
            </a:r>
            <a:r>
              <a:rPr lang="en-US" altLang="en-US" sz="2800" dirty="0"/>
              <a:t> will lose more entropy than length of </a:t>
            </a:r>
            <a:r>
              <a:rPr lang="en-US" altLang="en-US" sz="2800" i="1" dirty="0">
                <a:latin typeface="Times New Roman" charset="0"/>
              </a:rPr>
              <a:t>w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76201" y="-21104"/>
            <a:ext cx="914848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i="1" dirty="0">
                <a:solidFill>
                  <a:srgbClr val="0000FF"/>
                </a:solidFill>
                <a:latin typeface="+mj-lt"/>
              </a:rPr>
              <a:t>Attempt 1: </a:t>
            </a:r>
            <a:r>
              <a:rPr lang="en-US" altLang="en-US" sz="3800" i="1" dirty="0">
                <a:latin typeface="+mj-lt"/>
              </a:rPr>
              <a:t>Error-Tolerant Authentication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571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215293" y="4691994"/>
            <a:ext cx="941294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0000"/>
                </a:solidFill>
              </a:rPr>
              <a:t>Solution</a:t>
            </a:r>
            <a:r>
              <a:rPr lang="en-US" altLang="en-US" sz="2800" dirty="0" smtClean="0"/>
              <a:t> [</a:t>
            </a:r>
            <a:r>
              <a:rPr lang="en-US" altLang="en-US" sz="2800" dirty="0" err="1" smtClean="0"/>
              <a:t>Kanukurthi-Reyzin</a:t>
            </a:r>
            <a:r>
              <a:rPr lang="en-US" altLang="en-US" sz="2800" dirty="0" smtClean="0"/>
              <a:t> ‘09]: </a:t>
            </a:r>
            <a:r>
              <a:rPr lang="en-US" altLang="en-US" sz="2800" dirty="0"/>
              <a:t>Reduce entropy loss using a MAC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 MAC needs a symmetric key </a:t>
            </a:r>
            <a:r>
              <a:rPr lang="en-US" altLang="en-US" sz="2800" i="1" dirty="0" smtClean="0">
                <a:latin typeface="Times New Roman" charset="0"/>
              </a:rPr>
              <a:t>𝜅 </a:t>
            </a:r>
            <a:endParaRPr lang="en-US" altLang="en-US" sz="2800" i="1" dirty="0"/>
          </a:p>
          <a:p>
            <a:pPr algn="l">
              <a:buFontTx/>
              <a:buChar char="•"/>
            </a:pPr>
            <a:r>
              <a:rPr lang="en-US" altLang="en-US" sz="2800" i="1" dirty="0"/>
              <a:t> </a:t>
            </a:r>
            <a:r>
              <a:rPr lang="en-US" altLang="en-US" sz="2800" dirty="0"/>
              <a:t>Where does </a:t>
            </a:r>
            <a:r>
              <a:rPr lang="en-US" altLang="en-US" sz="2800" i="1" dirty="0">
                <a:latin typeface="Times New Roman" charset="0"/>
              </a:rPr>
              <a:t>𝜅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come from? Generate random </a:t>
            </a:r>
            <a:r>
              <a:rPr lang="en-US" altLang="en-US" sz="2800" i="1" dirty="0">
                <a:latin typeface="Times New Roman" charset="0"/>
              </a:rPr>
              <a:t>𝜅</a:t>
            </a:r>
            <a:r>
              <a:rPr lang="en-US" altLang="en-US" sz="2800" i="1" dirty="0" smtClean="0">
                <a:latin typeface="Times New Roman" charset="0"/>
              </a:rPr>
              <a:t> </a:t>
            </a:r>
            <a:r>
              <a:rPr lang="en-US" altLang="en-US" sz="2800" dirty="0" smtClean="0"/>
              <a:t>and authenticate </a:t>
            </a:r>
            <a:r>
              <a:rPr lang="en-US" altLang="en-US" sz="2800" dirty="0"/>
              <a:t>it</a:t>
            </a:r>
            <a:endParaRPr lang="en-US" altLang="en-US" sz="2800" dirty="0">
              <a:latin typeface="Times New Roman" charset="0"/>
            </a:endParaRPr>
          </a:p>
        </p:txBody>
      </p:sp>
      <p:sp>
        <p:nvSpPr>
          <p:cNvPr id="77857" name="Rectangle 33"/>
          <p:cNvSpPr>
            <a:spLocks noChangeArrowheads="1"/>
          </p:cNvSpPr>
          <p:nvPr/>
        </p:nvSpPr>
        <p:spPr bwMode="auto">
          <a:xfrm>
            <a:off x="3357282" y="2338289"/>
            <a:ext cx="2743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/>
              <a:t>Protocol AUTH</a:t>
            </a:r>
            <a:r>
              <a:rPr lang="en-US" altLang="en-US" sz="2800" dirty="0" smtClean="0"/>
              <a:t>(</a:t>
            </a:r>
            <a:r>
              <a:rPr lang="en-US" altLang="en-US" sz="2800" i="1" dirty="0">
                <a:latin typeface="Times New Roman" charset="0"/>
              </a:rPr>
              <a:t>𝜅</a:t>
            </a:r>
            <a:r>
              <a:rPr lang="en-US" altLang="en-US" sz="2800" dirty="0" smtClean="0"/>
              <a:t>)</a:t>
            </a:r>
            <a:endParaRPr lang="en-US" altLang="en-US" sz="2800" dirty="0"/>
          </a:p>
        </p:txBody>
      </p:sp>
      <p:sp>
        <p:nvSpPr>
          <p:cNvPr id="77862" name="Text Box 38"/>
          <p:cNvSpPr txBox="1">
            <a:spLocks noChangeArrowheads="1"/>
          </p:cNvSpPr>
          <p:nvPr/>
        </p:nvSpPr>
        <p:spPr bwMode="auto">
          <a:xfrm>
            <a:off x="3362045" y="3190777"/>
            <a:ext cx="3119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i="1" dirty="0" smtClean="0">
                <a:latin typeface="Times New Roman" charset="0"/>
              </a:rPr>
              <a:t>c</a:t>
            </a:r>
            <a:r>
              <a:rPr lang="en-US" altLang="en-US" sz="2800" dirty="0" smtClean="0">
                <a:latin typeface="Times New Roman" charset="0"/>
              </a:rPr>
              <a:t>, </a:t>
            </a:r>
            <a:r>
              <a:rPr lang="en-US" altLang="en-US" sz="2800" dirty="0" smtClean="0"/>
              <a:t>MAC</a:t>
            </a:r>
            <a:r>
              <a:rPr lang="en-US" altLang="en-US" sz="2800" i="1" baseline="-25000" dirty="0" smtClean="0">
                <a:latin typeface="Times New Roman" charset="0"/>
              </a:rPr>
              <a:t>𝜅</a:t>
            </a:r>
            <a:r>
              <a:rPr lang="en-US" altLang="en-US" sz="2800" dirty="0" smtClean="0"/>
              <a:t>(</a:t>
            </a:r>
            <a:r>
              <a:rPr lang="en-US" altLang="en-US" sz="2800" i="1" dirty="0" smtClean="0">
                <a:latin typeface="Times New Roman" charset="0"/>
              </a:rPr>
              <a:t>c</a:t>
            </a:r>
            <a:r>
              <a:rPr lang="en-US" altLang="en-US" sz="2800" dirty="0" smtClean="0"/>
              <a:t>)</a:t>
            </a:r>
            <a:endParaRPr lang="en-US" altLang="en-US" sz="2800" dirty="0"/>
          </a:p>
        </p:txBody>
      </p:sp>
      <p:sp>
        <p:nvSpPr>
          <p:cNvPr id="77863" name="Line 39"/>
          <p:cNvSpPr>
            <a:spLocks noChangeShapeType="1"/>
          </p:cNvSpPr>
          <p:nvPr/>
        </p:nvSpPr>
        <p:spPr bwMode="auto">
          <a:xfrm>
            <a:off x="3357282" y="3709889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6" name="AutoShape 42"/>
          <p:cNvSpPr>
            <a:spLocks noChangeArrowheads="1"/>
          </p:cNvSpPr>
          <p:nvPr/>
        </p:nvSpPr>
        <p:spPr bwMode="auto">
          <a:xfrm rot="10800000">
            <a:off x="1833282" y="1576289"/>
            <a:ext cx="1371600" cy="2133600"/>
          </a:xfrm>
          <a:prstGeom prst="curvedLeftArrow">
            <a:avLst>
              <a:gd name="adj1" fmla="val 31111"/>
              <a:gd name="adj2" fmla="val 6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7" name="Text Box 43"/>
          <p:cNvSpPr txBox="1">
            <a:spLocks noChangeArrowheads="1"/>
          </p:cNvSpPr>
          <p:nvPr/>
        </p:nvSpPr>
        <p:spPr bwMode="auto">
          <a:xfrm>
            <a:off x="6405282" y="2428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</a:rPr>
              <a:t>Auth</a:t>
            </a:r>
            <a:r>
              <a:rPr lang="en-US" altLang="en-US" sz="2800" dirty="0">
                <a:solidFill>
                  <a:srgbClr val="FF0000"/>
                </a:solidFill>
              </a:rPr>
              <a:t> reveals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𝜅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charset="0"/>
              </a:rPr>
              <a:t>!</a:t>
            </a:r>
            <a:endParaRPr lang="en-US" altLang="en-US" sz="28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77868" name="Text Box 44"/>
          <p:cNvSpPr txBox="1">
            <a:spLocks noChangeArrowheads="1"/>
          </p:cNvSpPr>
          <p:nvPr/>
        </p:nvSpPr>
        <p:spPr bwMode="auto">
          <a:xfrm>
            <a:off x="614082" y="1957289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-431225" y="3678128"/>
            <a:ext cx="101668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en-US" sz="2800" dirty="0" smtClean="0">
                <a:ea typeface="Times New Roman" charset="0"/>
                <a:cs typeface="Times New Roman" charset="0"/>
              </a:rPr>
              <a:t>By the time Eve </a:t>
            </a:r>
            <a:r>
              <a:rPr lang="en-US" altLang="en-US" sz="2800" smtClean="0">
                <a:ea typeface="Times New Roman" charset="0"/>
                <a:cs typeface="Times New Roman" charset="0"/>
              </a:rPr>
              <a:t>learns </a:t>
            </a:r>
            <a:r>
              <a:rPr lang="en-US" altLang="en-US" sz="2800" i="1" smtClean="0"/>
              <a:t>𝜅</a:t>
            </a:r>
            <a:r>
              <a:rPr lang="en-US" altLang="en-US" sz="2800" smtClean="0">
                <a:ea typeface="Times New Roman" charset="0"/>
                <a:cs typeface="Times New Roman" charset="0"/>
              </a:rPr>
              <a:t>, it 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is too late for Eve to come up with forgery!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3357281" y="1760210"/>
            <a:ext cx="2743201" cy="457200"/>
          </a:xfrm>
          <a:prstGeom prst="rect">
            <a:avLst/>
          </a:prstGeom>
          <a:solidFill>
            <a:srgbClr val="993366">
              <a:alpha val="2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Liveness Test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151077" y="12192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altLang="en-US" sz="3200" i="1" dirty="0">
              <a:latin typeface="Times New Roman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147424" y="1249363"/>
            <a:ext cx="15055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≈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3200" i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33400" y="8382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6861175" y="8382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6201" y="-21104"/>
            <a:ext cx="914848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i="1" dirty="0">
                <a:solidFill>
                  <a:srgbClr val="0000FF"/>
                </a:solidFill>
                <a:latin typeface="+mj-lt"/>
              </a:rPr>
              <a:t>Attempt </a:t>
            </a:r>
            <a:r>
              <a:rPr lang="en-US" altLang="en-US" sz="3800" i="1" dirty="0" smtClean="0">
                <a:solidFill>
                  <a:srgbClr val="0000FF"/>
                </a:solidFill>
                <a:latin typeface="+mj-lt"/>
              </a:rPr>
              <a:t>2: </a:t>
            </a:r>
            <a:r>
              <a:rPr lang="en-US" altLang="en-US" sz="3800" i="1" dirty="0">
                <a:latin typeface="+mj-lt"/>
              </a:rPr>
              <a:t>Error-Tolerant Authentication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241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0295 -0.339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69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-0.311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9" grpId="0"/>
      <p:bldP spid="77857" grpId="0" animBg="1"/>
      <p:bldP spid="77862" grpId="0" autoUpdateAnimBg="0"/>
      <p:bldP spid="77862" grpId="1"/>
      <p:bldP spid="77863" grpId="0" animBg="1"/>
      <p:bldP spid="77863" grpId="1" animBg="1"/>
      <p:bldP spid="77866" grpId="0" animBg="1"/>
      <p:bldP spid="77867" grpId="0"/>
      <p:bldP spid="18" grpId="0"/>
      <p:bldP spid="1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4" name="Line 10"/>
          <p:cNvSpPr>
            <a:spLocks noChangeShapeType="1"/>
          </p:cNvSpPr>
          <p:nvPr/>
        </p:nvSpPr>
        <p:spPr bwMode="auto">
          <a:xfrm>
            <a:off x="2895600" y="2362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 flipH="1">
            <a:off x="2895600" y="2514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>
            <a:off x="2895600" y="2667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 flipH="1">
            <a:off x="2895600" y="2819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>
            <a:off x="2895600" y="2971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3505200" y="228600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 smtClean="0"/>
              <a:t>Error-Tolerant</a:t>
            </a:r>
            <a:br>
              <a:rPr lang="en-US" altLang="en-US" sz="2800" dirty="0" smtClean="0"/>
            </a:br>
            <a:r>
              <a:rPr lang="en-US" altLang="en-US" sz="2800" dirty="0" smtClean="0"/>
              <a:t>Authentication</a:t>
            </a:r>
            <a:endParaRPr lang="en-US" altLang="en-US" sz="2800" dirty="0"/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4482" y="4802655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 dirty="0" smtClean="0">
                <a:latin typeface="Times New Roman" charset="0"/>
              </a:rPr>
              <a:t>seed</a:t>
            </a:r>
            <a:endParaRPr lang="en-US" altLang="en-US" i="1" dirty="0">
              <a:latin typeface="Times New Roman" charset="0"/>
            </a:endParaRP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1184275" y="5562600"/>
            <a:ext cx="696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Use</a:t>
            </a:r>
            <a:r>
              <a:rPr lang="en-US" altLang="en-US" sz="2800" dirty="0">
                <a:sym typeface="Symbol" charset="2"/>
              </a:rPr>
              <a:t> 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r 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as a MAC key to send the real extractor seed</a:t>
            </a:r>
          </a:p>
        </p:txBody>
      </p:sp>
      <p:sp>
        <p:nvSpPr>
          <p:cNvPr id="118803" name="Text Box 19"/>
          <p:cNvSpPr txBox="1">
            <a:spLocks noChangeArrowheads="1"/>
          </p:cNvSpPr>
          <p:nvPr/>
        </p:nvSpPr>
        <p:spPr bwMode="auto">
          <a:xfrm>
            <a:off x="280988" y="4389438"/>
            <a:ext cx="7858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i="1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altLang="en-US" i="1" dirty="0">
              <a:latin typeface="Times New Roman" charset="0"/>
            </a:endParaRPr>
          </a:p>
        </p:txBody>
      </p:sp>
      <p:sp>
        <p:nvSpPr>
          <p:cNvPr id="118805" name="Rectangle 21"/>
          <p:cNvSpPr>
            <a:spLocks noChangeArrowheads="1"/>
          </p:cNvSpPr>
          <p:nvPr/>
        </p:nvSpPr>
        <p:spPr bwMode="auto">
          <a:xfrm>
            <a:off x="1371600" y="4644738"/>
            <a:ext cx="685800" cy="5847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118806" name="Line 22"/>
          <p:cNvSpPr>
            <a:spLocks noChangeShapeType="1"/>
          </p:cNvSpPr>
          <p:nvPr/>
        </p:nvSpPr>
        <p:spPr bwMode="auto">
          <a:xfrm>
            <a:off x="2057400" y="49371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07" name="Text Box 23"/>
          <p:cNvSpPr txBox="1">
            <a:spLocks noChangeArrowheads="1"/>
          </p:cNvSpPr>
          <p:nvPr/>
        </p:nvSpPr>
        <p:spPr bwMode="auto">
          <a:xfrm>
            <a:off x="2402541" y="4614396"/>
            <a:ext cx="30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 smtClean="0">
                <a:latin typeface="Times New Roman" charset="0"/>
              </a:rPr>
              <a:t>r</a:t>
            </a:r>
            <a:endParaRPr lang="en-US" altLang="en-US"/>
          </a:p>
        </p:txBody>
      </p:sp>
      <p:sp>
        <p:nvSpPr>
          <p:cNvPr id="118808" name="Line 24"/>
          <p:cNvSpPr>
            <a:spLocks noChangeShapeType="1"/>
          </p:cNvSpPr>
          <p:nvPr/>
        </p:nvSpPr>
        <p:spPr bwMode="auto">
          <a:xfrm>
            <a:off x="966788" y="4784725"/>
            <a:ext cx="40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09" name="Line 25"/>
          <p:cNvSpPr>
            <a:spLocks noChangeShapeType="1"/>
          </p:cNvSpPr>
          <p:nvPr/>
        </p:nvSpPr>
        <p:spPr bwMode="auto">
          <a:xfrm>
            <a:off x="966788" y="5089525"/>
            <a:ext cx="40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10" name="Text Box 26"/>
          <p:cNvSpPr txBox="1">
            <a:spLocks noChangeArrowheads="1"/>
          </p:cNvSpPr>
          <p:nvPr/>
        </p:nvSpPr>
        <p:spPr bwMode="auto">
          <a:xfrm>
            <a:off x="-76200" y="2500134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Authenticate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endParaRPr lang="en-US" alt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811" name="Text Box 27"/>
          <p:cNvSpPr txBox="1">
            <a:spLocks noChangeArrowheads="1"/>
          </p:cNvSpPr>
          <p:nvPr/>
        </p:nvSpPr>
        <p:spPr bwMode="auto">
          <a:xfrm>
            <a:off x="6234954" y="220980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en-US" sz="2800" dirty="0" smtClean="0"/>
              <a:t> = Rec(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altLang="en-US" sz="2800" dirty="0">
              <a:latin typeface="Times New Roman" charset="0"/>
            </a:endParaRPr>
          </a:p>
        </p:txBody>
      </p:sp>
      <p:sp>
        <p:nvSpPr>
          <p:cNvPr id="118813" name="Text Box 29"/>
          <p:cNvSpPr txBox="1">
            <a:spLocks noChangeArrowheads="1"/>
          </p:cNvSpPr>
          <p:nvPr/>
        </p:nvSpPr>
        <p:spPr bwMode="auto">
          <a:xfrm>
            <a:off x="5526740" y="4862140"/>
            <a:ext cx="19767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 smtClean="0">
                <a:latin typeface="Times New Roman" charset="0"/>
              </a:rPr>
              <a:t>seed</a:t>
            </a:r>
            <a:endParaRPr lang="en-US" altLang="en-US" i="1" dirty="0">
              <a:latin typeface="Times New Roman" charset="0"/>
            </a:endParaRPr>
          </a:p>
        </p:txBody>
      </p:sp>
      <p:sp>
        <p:nvSpPr>
          <p:cNvPr id="118815" name="Text Box 31"/>
          <p:cNvSpPr txBox="1">
            <a:spLocks noChangeArrowheads="1"/>
          </p:cNvSpPr>
          <p:nvPr/>
        </p:nvSpPr>
        <p:spPr bwMode="auto">
          <a:xfrm>
            <a:off x="6082551" y="4493926"/>
            <a:ext cx="11026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i="1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altLang="en-US" i="1">
              <a:latin typeface="Times New Roman" charset="0"/>
            </a:endParaRPr>
          </a:p>
        </p:txBody>
      </p:sp>
      <p:sp>
        <p:nvSpPr>
          <p:cNvPr id="118817" name="Rectangle 33"/>
          <p:cNvSpPr>
            <a:spLocks noChangeArrowheads="1"/>
          </p:cNvSpPr>
          <p:nvPr/>
        </p:nvSpPr>
        <p:spPr bwMode="auto">
          <a:xfrm>
            <a:off x="7315200" y="4690776"/>
            <a:ext cx="685800" cy="5847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118818" name="Line 34"/>
          <p:cNvSpPr>
            <a:spLocks noChangeShapeType="1"/>
          </p:cNvSpPr>
          <p:nvPr/>
        </p:nvSpPr>
        <p:spPr bwMode="auto">
          <a:xfrm>
            <a:off x="8001000" y="49831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19" name="Text Box 35"/>
          <p:cNvSpPr txBox="1">
            <a:spLocks noChangeArrowheads="1"/>
          </p:cNvSpPr>
          <p:nvPr/>
        </p:nvSpPr>
        <p:spPr bwMode="auto">
          <a:xfrm>
            <a:off x="8368554" y="4667330"/>
            <a:ext cx="30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 smtClean="0">
                <a:latin typeface="Times New Roman" charset="0"/>
              </a:rPr>
              <a:t>r</a:t>
            </a:r>
            <a:endParaRPr lang="en-US" altLang="en-US"/>
          </a:p>
        </p:txBody>
      </p:sp>
      <p:sp>
        <p:nvSpPr>
          <p:cNvPr id="118820" name="Line 36"/>
          <p:cNvSpPr>
            <a:spLocks noChangeShapeType="1"/>
          </p:cNvSpPr>
          <p:nvPr/>
        </p:nvSpPr>
        <p:spPr bwMode="auto">
          <a:xfrm>
            <a:off x="6910388" y="4830763"/>
            <a:ext cx="40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21" name="Line 37"/>
          <p:cNvSpPr>
            <a:spLocks noChangeShapeType="1"/>
          </p:cNvSpPr>
          <p:nvPr/>
        </p:nvSpPr>
        <p:spPr bwMode="auto">
          <a:xfrm>
            <a:off x="6910388" y="5135563"/>
            <a:ext cx="40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22" name="Line 38"/>
          <p:cNvSpPr>
            <a:spLocks noChangeShapeType="1"/>
          </p:cNvSpPr>
          <p:nvPr/>
        </p:nvSpPr>
        <p:spPr bwMode="auto">
          <a:xfrm>
            <a:off x="2895600" y="370363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23" name="Line 39"/>
          <p:cNvSpPr>
            <a:spLocks noChangeShapeType="1"/>
          </p:cNvSpPr>
          <p:nvPr/>
        </p:nvSpPr>
        <p:spPr bwMode="auto">
          <a:xfrm flipH="1">
            <a:off x="2895600" y="385603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24" name="Line 40"/>
          <p:cNvSpPr>
            <a:spLocks noChangeShapeType="1"/>
          </p:cNvSpPr>
          <p:nvPr/>
        </p:nvSpPr>
        <p:spPr bwMode="auto">
          <a:xfrm>
            <a:off x="2895600" y="400843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25" name="Line 41"/>
          <p:cNvSpPr>
            <a:spLocks noChangeShapeType="1"/>
          </p:cNvSpPr>
          <p:nvPr/>
        </p:nvSpPr>
        <p:spPr bwMode="auto">
          <a:xfrm flipH="1">
            <a:off x="2895600" y="416083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26" name="Line 42"/>
          <p:cNvSpPr>
            <a:spLocks noChangeShapeType="1"/>
          </p:cNvSpPr>
          <p:nvPr/>
        </p:nvSpPr>
        <p:spPr bwMode="auto">
          <a:xfrm>
            <a:off x="2895600" y="431323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27" name="Rectangle 43"/>
          <p:cNvSpPr>
            <a:spLocks noChangeArrowheads="1"/>
          </p:cNvSpPr>
          <p:nvPr/>
        </p:nvSpPr>
        <p:spPr bwMode="auto">
          <a:xfrm>
            <a:off x="3505200" y="3627438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Protocol Auth</a:t>
            </a:r>
          </a:p>
        </p:txBody>
      </p:sp>
      <p:sp>
        <p:nvSpPr>
          <p:cNvPr id="118828" name="Text Box 44"/>
          <p:cNvSpPr txBox="1">
            <a:spLocks noChangeArrowheads="1"/>
          </p:cNvSpPr>
          <p:nvPr/>
        </p:nvSpPr>
        <p:spPr bwMode="auto">
          <a:xfrm>
            <a:off x="533400" y="3748088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Send </a:t>
            </a:r>
            <a:r>
              <a:rPr lang="en-US" altLang="en-US" sz="2800" i="1" dirty="0">
                <a:latin typeface="Times New Roman" charset="0"/>
              </a:rPr>
              <a:t>seed</a:t>
            </a:r>
          </a:p>
        </p:txBody>
      </p:sp>
      <p:sp>
        <p:nvSpPr>
          <p:cNvPr id="118829" name="Text Box 45"/>
          <p:cNvSpPr txBox="1">
            <a:spLocks noChangeArrowheads="1"/>
          </p:cNvSpPr>
          <p:nvPr/>
        </p:nvSpPr>
        <p:spPr bwMode="auto">
          <a:xfrm>
            <a:off x="6400800" y="37480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Receive </a:t>
            </a:r>
            <a:r>
              <a:rPr lang="en-US" altLang="en-US" sz="2800" i="1" dirty="0" smtClean="0">
                <a:latin typeface="Times New Roman" charset="0"/>
              </a:rPr>
              <a:t>seed </a:t>
            </a:r>
            <a:endParaRPr lang="en-US" altLang="en-US" sz="2800" i="1" dirty="0">
              <a:latin typeface="Times New Roman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76201" y="-21104"/>
            <a:ext cx="99687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i="1" dirty="0">
                <a:latin typeface="+mj-lt"/>
              </a:rPr>
              <a:t>i</a:t>
            </a:r>
            <a:r>
              <a:rPr lang="en-US" altLang="en-US" i="1" dirty="0" smtClean="0">
                <a:latin typeface="+mj-lt"/>
              </a:rPr>
              <a:t>nformation-reconciliation + privacy amplification</a:t>
            </a:r>
            <a:endParaRPr lang="en-US" altLang="en-US" i="1" dirty="0">
              <a:latin typeface="+mj-lt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151077" y="12192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altLang="en-US" sz="3200" i="1" dirty="0">
              <a:latin typeface="Times New Roman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7147424" y="1249363"/>
            <a:ext cx="15055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≈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3200" i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533400" y="8382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6861175" y="8382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428122" y="1865094"/>
            <a:ext cx="2040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i="1" dirty="0" smtClean="0">
                <a:ea typeface="Arial Narrow" charset="0"/>
                <a:cs typeface="Arial Narrow" charset="0"/>
              </a:rPr>
              <a:t> =Sketch</a:t>
            </a:r>
            <a:r>
              <a:rPr lang="en-US" sz="2800" dirty="0" smtClean="0">
                <a:ea typeface="Arial Narrow" charset="0"/>
                <a:cs typeface="Arial Narrow" charset="0"/>
              </a:rPr>
              <a:t>(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2800" dirty="0" smtClean="0">
                <a:ea typeface="Arial Narrow" charset="0"/>
                <a:cs typeface="Arial Narrow" charset="0"/>
              </a:rPr>
              <a:t>)</a:t>
            </a:r>
            <a:endParaRPr lang="en-US" sz="2800" dirty="0">
              <a:ea typeface="Arial Narrow" charset="0"/>
              <a:cs typeface="Arial Narrow" charset="0"/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721657" y="2944632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accent2"/>
                </a:solidFill>
              </a:rPr>
              <a:t>and </a:t>
            </a:r>
            <a:r>
              <a:rPr lang="en-US" altLang="en-US" sz="2800" i="1" dirty="0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seed</a:t>
            </a:r>
            <a:endParaRPr lang="en-US" altLang="en-US" sz="2800" i="1" dirty="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317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18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18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18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18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18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18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18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18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18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18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4" grpId="0" animBg="1"/>
      <p:bldP spid="118795" grpId="0" animBg="1"/>
      <p:bldP spid="118796" grpId="0" animBg="1"/>
      <p:bldP spid="118797" grpId="0" animBg="1"/>
      <p:bldP spid="118798" grpId="0" animBg="1"/>
      <p:bldP spid="118799" grpId="0" animBg="1"/>
      <p:bldP spid="118801" grpId="0"/>
      <p:bldP spid="118802" grpId="0"/>
      <p:bldP spid="118803" grpId="0"/>
      <p:bldP spid="118805" grpId="0" animBg="1"/>
      <p:bldP spid="118806" grpId="0" animBg="1"/>
      <p:bldP spid="118806" grpId="1" animBg="1"/>
      <p:bldP spid="118807" grpId="0"/>
      <p:bldP spid="118808" grpId="0" animBg="1"/>
      <p:bldP spid="118809" grpId="0" animBg="1"/>
      <p:bldP spid="118810" grpId="0"/>
      <p:bldP spid="118811" grpId="0"/>
      <p:bldP spid="118813" grpId="0"/>
      <p:bldP spid="118815" grpId="0"/>
      <p:bldP spid="118817" grpId="0" animBg="1"/>
      <p:bldP spid="118818" grpId="0" animBg="1"/>
      <p:bldP spid="118818" grpId="1" animBg="1"/>
      <p:bldP spid="118819" grpId="0"/>
      <p:bldP spid="118820" grpId="0" animBg="1"/>
      <p:bldP spid="118821" grpId="0" animBg="1"/>
      <p:bldP spid="118822" grpId="0" animBg="1"/>
      <p:bldP spid="118822" grpId="1" animBg="1"/>
      <p:bldP spid="118823" grpId="0" animBg="1"/>
      <p:bldP spid="118823" grpId="1" animBg="1"/>
      <p:bldP spid="118824" grpId="0" animBg="1"/>
      <p:bldP spid="118824" grpId="1" animBg="1"/>
      <p:bldP spid="118825" grpId="0" animBg="1"/>
      <p:bldP spid="118825" grpId="1" animBg="1"/>
      <p:bldP spid="118826" grpId="0" animBg="1"/>
      <p:bldP spid="118826" grpId="1" animBg="1"/>
      <p:bldP spid="118827" grpId="0" animBg="1"/>
      <p:bldP spid="118827" grpId="1" animBg="1"/>
      <p:bldP spid="118828" grpId="0"/>
      <p:bldP spid="118828" grpId="1"/>
      <p:bldP spid="118829" grpId="0"/>
      <p:bldP spid="118829" grpId="1"/>
      <p:bldP spid="39" grpId="0"/>
      <p:bldP spid="4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Outline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Passive adversaries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Fuzzy extractors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pPr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Active adversaries, 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 has a lot of entropy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Message authentication codes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Privacy amplification only when </a:t>
            </a:r>
            <a:r>
              <a:rPr lang="en-US" i="1" dirty="0" err="1" smtClean="0">
                <a:solidFill>
                  <a:schemeClr val="accent2"/>
                </a:solidFill>
                <a:latin typeface="Times New Roman" charset="0"/>
              </a:rPr>
              <a:t>H</a:t>
            </a:r>
            <a:r>
              <a:rPr lang="en-US" baseline="-25000" dirty="0" err="1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min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(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) &gt; |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|/2</a:t>
            </a:r>
            <a:endParaRPr lang="en-US" dirty="0" smtClean="0">
              <a:solidFill>
                <a:schemeClr val="accent2"/>
              </a:solidFill>
            </a:endParaRP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Two </a:t>
            </a:r>
            <a:r>
              <a:rPr lang="en-US" dirty="0">
                <a:solidFill>
                  <a:schemeClr val="accent2"/>
                </a:solidFill>
              </a:rPr>
              <a:t>security </a:t>
            </a:r>
            <a:r>
              <a:rPr lang="en-US" dirty="0" smtClean="0">
                <a:solidFill>
                  <a:schemeClr val="accent2"/>
                </a:solidFill>
              </a:rPr>
              <a:t>notions (pre-application vs. post-application)</a:t>
            </a:r>
          </a:p>
          <a:p>
            <a:pPr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Active adversaries, 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 has little entropy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46BAA0C-5EAD-7C40-BE67-45BA20CA2396}" type="slidenum">
              <a:rPr lang="en-US" altLang="en-US" sz="800"/>
              <a:pPr/>
              <a:t>8</a:t>
            </a:fld>
            <a:endParaRPr lang="en-US" altLang="en-US" sz="800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basic paradigm: passive adversary</a:t>
            </a:r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5268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5276" name="Line 12"/>
          <p:cNvSpPr>
            <a:spLocks noChangeShapeType="1"/>
          </p:cNvSpPr>
          <p:nvPr/>
        </p:nvSpPr>
        <p:spPr bwMode="auto">
          <a:xfrm>
            <a:off x="2906713" y="16144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7" name="Line 13"/>
          <p:cNvSpPr>
            <a:spLocks noChangeShapeType="1"/>
          </p:cNvSpPr>
          <p:nvPr/>
        </p:nvSpPr>
        <p:spPr bwMode="auto">
          <a:xfrm flipH="1">
            <a:off x="2906713" y="17668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8" name="Line 14"/>
          <p:cNvSpPr>
            <a:spLocks noChangeShapeType="1"/>
          </p:cNvSpPr>
          <p:nvPr/>
        </p:nvSpPr>
        <p:spPr bwMode="auto">
          <a:xfrm>
            <a:off x="2906713" y="19192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9" name="Line 15"/>
          <p:cNvSpPr>
            <a:spLocks noChangeShapeType="1"/>
          </p:cNvSpPr>
          <p:nvPr/>
        </p:nvSpPr>
        <p:spPr bwMode="auto">
          <a:xfrm flipH="1">
            <a:off x="2906713" y="20716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3" name="Rectangle 9"/>
          <p:cNvSpPr>
            <a:spLocks noChangeArrowheads="1"/>
          </p:cNvSpPr>
          <p:nvPr/>
        </p:nvSpPr>
        <p:spPr bwMode="auto">
          <a:xfrm>
            <a:off x="2843213" y="1266825"/>
            <a:ext cx="3170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Conversation about 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00"/>
                </a:solidFill>
                <a:ea typeface="ＭＳ Ｐゴシック" charset="0"/>
              </a:rPr>
              <a:t>their differences</a:t>
            </a:r>
          </a:p>
        </p:txBody>
      </p:sp>
      <p:sp>
        <p:nvSpPr>
          <p:cNvPr id="1035280" name="Rectangle 16"/>
          <p:cNvSpPr>
            <a:spLocks noChangeArrowheads="1"/>
          </p:cNvSpPr>
          <p:nvPr/>
        </p:nvSpPr>
        <p:spPr bwMode="auto">
          <a:xfrm>
            <a:off x="1417641" y="2330450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5281" name="Rectangle 17"/>
          <p:cNvSpPr>
            <a:spLocks noChangeArrowheads="1"/>
          </p:cNvSpPr>
          <p:nvPr/>
        </p:nvSpPr>
        <p:spPr bwMode="auto">
          <a:xfrm>
            <a:off x="7780341" y="2344738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35288" name="Group 24"/>
          <p:cNvGrpSpPr>
            <a:grpSpLocks/>
          </p:cNvGrpSpPr>
          <p:nvPr/>
        </p:nvGrpSpPr>
        <p:grpSpPr bwMode="auto">
          <a:xfrm>
            <a:off x="4992689" y="4905377"/>
            <a:ext cx="4344988" cy="1385888"/>
            <a:chOff x="2803" y="1965"/>
            <a:chExt cx="2737" cy="873"/>
          </a:xfrm>
        </p:grpSpPr>
        <p:grpSp>
          <p:nvGrpSpPr>
            <p:cNvPr id="27678" name="Group 22"/>
            <p:cNvGrpSpPr>
              <a:grpSpLocks/>
            </p:cNvGrpSpPr>
            <p:nvPr/>
          </p:nvGrpSpPr>
          <p:grpSpPr bwMode="auto">
            <a:xfrm>
              <a:off x="3477" y="1965"/>
              <a:ext cx="2063" cy="708"/>
              <a:chOff x="3266" y="2359"/>
              <a:chExt cx="2063" cy="708"/>
            </a:xfrm>
          </p:grpSpPr>
          <p:sp>
            <p:nvSpPr>
              <p:cNvPr id="1035284" name="Rectangle 20"/>
              <p:cNvSpPr>
                <a:spLocks noChangeArrowheads="1"/>
              </p:cNvSpPr>
              <p:nvPr/>
            </p:nvSpPr>
            <p:spPr bwMode="auto">
              <a:xfrm>
                <a:off x="3374" y="2388"/>
                <a:ext cx="1744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</a:rPr>
                  <a:t>some information</a:t>
                </a:r>
                <a:br>
                  <a:rPr lang="en-US" dirty="0">
                    <a:solidFill>
                      <a:srgbClr val="000000"/>
                    </a:solidFill>
                    <a:ea typeface="ＭＳ Ｐゴシック" charset="0"/>
                  </a:rPr>
                </a:br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</a:rPr>
                  <a:t>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dirty="0" smtClean="0">
                    <a:solidFill>
                      <a:srgbClr val="000000"/>
                    </a:solidFill>
                    <a:ea typeface="ＭＳ Ｐゴシック" charset="0"/>
                  </a:rPr>
                  <a:t> about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 charset="0"/>
                  </a:rPr>
                  <a:t>w</a:t>
                </a:r>
                <a:endParaRPr lang="en-US" baseline="-250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035285" name="Oval 21"/>
              <p:cNvSpPr>
                <a:spLocks noChangeArrowheads="1"/>
              </p:cNvSpPr>
              <p:nvPr/>
            </p:nvSpPr>
            <p:spPr bwMode="auto">
              <a:xfrm>
                <a:off x="3266" y="2359"/>
                <a:ext cx="2063" cy="7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33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1035287" name="Freeform 23"/>
            <p:cNvSpPr>
              <a:spLocks/>
            </p:cNvSpPr>
            <p:nvPr/>
          </p:nvSpPr>
          <p:spPr bwMode="auto">
            <a:xfrm>
              <a:off x="2803" y="2416"/>
              <a:ext cx="702" cy="422"/>
            </a:xfrm>
            <a:custGeom>
              <a:avLst/>
              <a:gdLst>
                <a:gd name="T0" fmla="*/ 0 w 702"/>
                <a:gd name="T1" fmla="*/ 422 h 422"/>
                <a:gd name="T2" fmla="*/ 351 w 702"/>
                <a:gd name="T3" fmla="*/ 78 h 422"/>
                <a:gd name="T4" fmla="*/ 316 w 702"/>
                <a:gd name="T5" fmla="*/ 295 h 422"/>
                <a:gd name="T6" fmla="*/ 702 w 702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2" h="422">
                  <a:moveTo>
                    <a:pt x="0" y="422"/>
                  </a:moveTo>
                  <a:cubicBezTo>
                    <a:pt x="149" y="260"/>
                    <a:pt x="298" y="99"/>
                    <a:pt x="351" y="78"/>
                  </a:cubicBezTo>
                  <a:cubicBezTo>
                    <a:pt x="404" y="57"/>
                    <a:pt x="258" y="308"/>
                    <a:pt x="316" y="295"/>
                  </a:cubicBezTo>
                  <a:cubicBezTo>
                    <a:pt x="374" y="282"/>
                    <a:pt x="538" y="141"/>
                    <a:pt x="702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35289" name="Line 25"/>
          <p:cNvSpPr>
            <a:spLocks noChangeShapeType="1"/>
          </p:cNvSpPr>
          <p:nvPr/>
        </p:nvSpPr>
        <p:spPr bwMode="auto">
          <a:xfrm>
            <a:off x="2981325" y="3706813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90" name="Line 26"/>
          <p:cNvSpPr>
            <a:spLocks noChangeShapeType="1"/>
          </p:cNvSpPr>
          <p:nvPr/>
        </p:nvSpPr>
        <p:spPr bwMode="auto">
          <a:xfrm flipH="1">
            <a:off x="2981325" y="3859213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91" name="Line 27"/>
          <p:cNvSpPr>
            <a:spLocks noChangeShapeType="1"/>
          </p:cNvSpPr>
          <p:nvPr/>
        </p:nvSpPr>
        <p:spPr bwMode="auto">
          <a:xfrm>
            <a:off x="2981325" y="4011613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92" name="Line 28"/>
          <p:cNvSpPr>
            <a:spLocks noChangeShapeType="1"/>
          </p:cNvSpPr>
          <p:nvPr/>
        </p:nvSpPr>
        <p:spPr bwMode="auto">
          <a:xfrm flipH="1">
            <a:off x="2981325" y="4164013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93" name="Rectangle 29"/>
          <p:cNvSpPr>
            <a:spLocks noChangeArrowheads="1"/>
          </p:cNvSpPr>
          <p:nvPr/>
        </p:nvSpPr>
        <p:spPr bwMode="auto">
          <a:xfrm>
            <a:off x="2381964" y="3359150"/>
            <a:ext cx="42514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Conversation about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removing </a:t>
            </a:r>
            <a:r>
              <a:rPr lang="en-US" altLang="en-US" dirty="0" smtClean="0">
                <a:solidFill>
                  <a:srgbClr val="000000"/>
                </a:solidFill>
              </a:rPr>
              <a:t>Eve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dirty="0" smtClean="0">
                <a:solidFill>
                  <a:srgbClr val="000000"/>
                </a:solidFill>
              </a:rPr>
              <a:t>s </a:t>
            </a:r>
            <a:r>
              <a:rPr lang="en-US" altLang="ja-JP" dirty="0">
                <a:solidFill>
                  <a:srgbClr val="000000"/>
                </a:solidFill>
              </a:rPr>
              <a:t>information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5294" name="Rectangle 30"/>
          <p:cNvSpPr>
            <a:spLocks noChangeArrowheads="1"/>
          </p:cNvSpPr>
          <p:nvPr/>
        </p:nvSpPr>
        <p:spPr bwMode="auto">
          <a:xfrm>
            <a:off x="1468992" y="4433888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5295" name="Rectangle 31"/>
          <p:cNvSpPr>
            <a:spLocks noChangeArrowheads="1"/>
          </p:cNvSpPr>
          <p:nvPr/>
        </p:nvSpPr>
        <p:spPr bwMode="auto">
          <a:xfrm>
            <a:off x="7831692" y="4448175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35296" name="Rectangle 32"/>
          <p:cNvSpPr>
            <a:spLocks noChangeArrowheads="1"/>
          </p:cNvSpPr>
          <p:nvPr/>
        </p:nvSpPr>
        <p:spPr bwMode="auto">
          <a:xfrm>
            <a:off x="2566988" y="2216150"/>
            <a:ext cx="38766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also known as 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FF"/>
                </a:solidFill>
                <a:ea typeface="ＭＳ Ｐゴシック" charset="0"/>
              </a:rPr>
              <a:t>information reconciliation</a:t>
            </a:r>
          </a:p>
        </p:txBody>
      </p:sp>
      <p:sp>
        <p:nvSpPr>
          <p:cNvPr id="1035297" name="Rectangle 33"/>
          <p:cNvSpPr>
            <a:spLocks noChangeArrowheads="1"/>
          </p:cNvSpPr>
          <p:nvPr/>
        </p:nvSpPr>
        <p:spPr bwMode="auto">
          <a:xfrm>
            <a:off x="2900363" y="4291013"/>
            <a:ext cx="31892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also known as 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FF"/>
                </a:solidFill>
                <a:ea typeface="ＭＳ Ｐゴシック" charset="0"/>
              </a:rPr>
              <a:t>privacy amplification</a:t>
            </a:r>
          </a:p>
        </p:txBody>
      </p:sp>
      <p:grpSp>
        <p:nvGrpSpPr>
          <p:cNvPr id="1035301" name="Group 37"/>
          <p:cNvGrpSpPr>
            <a:grpSpLocks/>
          </p:cNvGrpSpPr>
          <p:nvPr/>
        </p:nvGrpSpPr>
        <p:grpSpPr bwMode="auto">
          <a:xfrm>
            <a:off x="1028839" y="1335882"/>
            <a:ext cx="7175500" cy="2197100"/>
            <a:chOff x="680" y="801"/>
            <a:chExt cx="4520" cy="1384"/>
          </a:xfrm>
        </p:grpSpPr>
        <p:sp>
          <p:nvSpPr>
            <p:cNvPr id="1035298" name="Rectangle 34"/>
            <p:cNvSpPr>
              <a:spLocks noChangeArrowheads="1"/>
            </p:cNvSpPr>
            <p:nvPr/>
          </p:nvSpPr>
          <p:spPr bwMode="auto">
            <a:xfrm>
              <a:off x="1672" y="801"/>
              <a:ext cx="2507" cy="138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5299" name="Rectangle 35"/>
            <p:cNvSpPr>
              <a:spLocks noChangeArrowheads="1"/>
            </p:cNvSpPr>
            <p:nvPr/>
          </p:nvSpPr>
          <p:spPr bwMode="auto">
            <a:xfrm>
              <a:off x="680" y="932"/>
              <a:ext cx="659" cy="51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5300" name="Rectangle 36"/>
            <p:cNvSpPr>
              <a:spLocks noChangeArrowheads="1"/>
            </p:cNvSpPr>
            <p:nvPr/>
          </p:nvSpPr>
          <p:spPr bwMode="auto">
            <a:xfrm>
              <a:off x="4541" y="901"/>
              <a:ext cx="659" cy="51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35302" name="Rectangle 38"/>
          <p:cNvSpPr>
            <a:spLocks noChangeArrowheads="1"/>
          </p:cNvSpPr>
          <p:nvPr/>
        </p:nvSpPr>
        <p:spPr bwMode="auto">
          <a:xfrm>
            <a:off x="4552950" y="6286500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1035303" name="Arc 39"/>
          <p:cNvSpPr>
            <a:spLocks/>
          </p:cNvSpPr>
          <p:nvPr/>
        </p:nvSpPr>
        <p:spPr bwMode="auto">
          <a:xfrm>
            <a:off x="2987675" y="1808163"/>
            <a:ext cx="2662238" cy="4210050"/>
          </a:xfrm>
          <a:custGeom>
            <a:avLst/>
            <a:gdLst>
              <a:gd name="G0" fmla="+- 2407 0 0"/>
              <a:gd name="G1" fmla="+- 21600 0 0"/>
              <a:gd name="G2" fmla="+- 21600 0 0"/>
              <a:gd name="T0" fmla="*/ 0 w 24007"/>
              <a:gd name="T1" fmla="*/ 135 h 21600"/>
              <a:gd name="T2" fmla="*/ 24007 w 24007"/>
              <a:gd name="T3" fmla="*/ 21600 h 21600"/>
              <a:gd name="T4" fmla="*/ 2407 w 240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07" h="21600" fill="none" extrusionOk="0">
                <a:moveTo>
                  <a:pt x="-1" y="134"/>
                </a:moveTo>
                <a:cubicBezTo>
                  <a:pt x="799" y="44"/>
                  <a:pt x="1602" y="-1"/>
                  <a:pt x="2407" y="-1"/>
                </a:cubicBezTo>
                <a:cubicBezTo>
                  <a:pt x="14336" y="-1"/>
                  <a:pt x="24007" y="9670"/>
                  <a:pt x="24007" y="21600"/>
                </a:cubicBezTo>
              </a:path>
              <a:path w="24007" h="21600" stroke="0" extrusionOk="0">
                <a:moveTo>
                  <a:pt x="-1" y="134"/>
                </a:moveTo>
                <a:cubicBezTo>
                  <a:pt x="799" y="44"/>
                  <a:pt x="1602" y="-1"/>
                  <a:pt x="2407" y="-1"/>
                </a:cubicBezTo>
                <a:cubicBezTo>
                  <a:pt x="14336" y="-1"/>
                  <a:pt x="24007" y="9670"/>
                  <a:pt x="24007" y="21600"/>
                </a:cubicBezTo>
                <a:lnTo>
                  <a:pt x="240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3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3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103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3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3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3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73" grpId="0"/>
      <p:bldP spid="1035280" grpId="0"/>
      <p:bldP spid="1035281" grpId="0"/>
      <p:bldP spid="1035293" grpId="0"/>
      <p:bldP spid="1035294" grpId="0"/>
      <p:bldP spid="1035295" grpId="0"/>
      <p:bldP spid="1035296" grpId="0"/>
      <p:bldP spid="10352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39454E2B-4DA4-8143-9A50-8D8DD2C3A9C5}" type="slidenum">
              <a:rPr lang="en-US" altLang="en-US" sz="800"/>
              <a:pPr/>
              <a:t>9</a:t>
            </a:fld>
            <a:endParaRPr lang="en-US" altLang="en-US" sz="800"/>
          </a:p>
        </p:txBody>
      </p:sp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63500"/>
            <a:ext cx="8959850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privacy amplification</a:t>
            </a:r>
          </a:p>
        </p:txBody>
      </p:sp>
      <p:sp>
        <p:nvSpPr>
          <p:cNvPr id="1038341" name="Text Box 5"/>
          <p:cNvSpPr txBox="1">
            <a:spLocks noChangeArrowheads="1"/>
          </p:cNvSpPr>
          <p:nvPr/>
        </p:nvSpPr>
        <p:spPr bwMode="auto">
          <a:xfrm>
            <a:off x="3856038" y="730250"/>
            <a:ext cx="830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>
                <a:latin typeface="Times New Roman" charset="0"/>
                <a:ea typeface="ＭＳ Ｐゴシック" charset="0"/>
              </a:rPr>
              <a:t>w</a:t>
            </a:r>
          </a:p>
        </p:txBody>
      </p:sp>
      <p:sp>
        <p:nvSpPr>
          <p:cNvPr id="1038342" name="Line 6"/>
          <p:cNvSpPr>
            <a:spLocks noChangeShapeType="1"/>
          </p:cNvSpPr>
          <p:nvPr/>
        </p:nvSpPr>
        <p:spPr bwMode="auto">
          <a:xfrm flipH="1">
            <a:off x="1617663" y="1143000"/>
            <a:ext cx="2428875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3" name="Line 7"/>
          <p:cNvSpPr>
            <a:spLocks noChangeShapeType="1"/>
          </p:cNvSpPr>
          <p:nvPr/>
        </p:nvSpPr>
        <p:spPr bwMode="auto">
          <a:xfrm>
            <a:off x="4462463" y="1122363"/>
            <a:ext cx="2352675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4" name="Text Box 8"/>
          <p:cNvSpPr txBox="1">
            <a:spLocks noChangeArrowheads="1"/>
          </p:cNvSpPr>
          <p:nvPr/>
        </p:nvSpPr>
        <p:spPr bwMode="auto">
          <a:xfrm>
            <a:off x="1952625" y="688975"/>
            <a:ext cx="173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ea typeface="ＭＳ Ｐゴシック" charset="0"/>
              </a:rPr>
              <a:t>not uniform </a:t>
            </a:r>
          </a:p>
        </p:txBody>
      </p:sp>
      <p:sp>
        <p:nvSpPr>
          <p:cNvPr id="1038345" name="Freeform 9"/>
          <p:cNvSpPr>
            <a:spLocks/>
          </p:cNvSpPr>
          <p:nvPr/>
        </p:nvSpPr>
        <p:spPr bwMode="auto">
          <a:xfrm>
            <a:off x="3557588" y="785813"/>
            <a:ext cx="565150" cy="238125"/>
          </a:xfrm>
          <a:custGeom>
            <a:avLst/>
            <a:gdLst>
              <a:gd name="T0" fmla="*/ 0 w 324"/>
              <a:gd name="T1" fmla="*/ 65 h 150"/>
              <a:gd name="T2" fmla="*/ 244 w 324"/>
              <a:gd name="T3" fmla="*/ 6 h 150"/>
              <a:gd name="T4" fmla="*/ 175 w 324"/>
              <a:gd name="T5" fmla="*/ 102 h 150"/>
              <a:gd name="T6" fmla="*/ 324 w 324"/>
              <a:gd name="T7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4" h="150">
                <a:moveTo>
                  <a:pt x="0" y="65"/>
                </a:moveTo>
                <a:cubicBezTo>
                  <a:pt x="41" y="55"/>
                  <a:pt x="215" y="0"/>
                  <a:pt x="244" y="6"/>
                </a:cubicBezTo>
                <a:cubicBezTo>
                  <a:pt x="273" y="12"/>
                  <a:pt x="162" y="78"/>
                  <a:pt x="175" y="102"/>
                </a:cubicBezTo>
                <a:cubicBezTo>
                  <a:pt x="188" y="126"/>
                  <a:pt x="293" y="140"/>
                  <a:pt x="324" y="15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6" name="Oval 10"/>
          <p:cNvSpPr>
            <a:spLocks noChangeArrowheads="1"/>
          </p:cNvSpPr>
          <p:nvPr/>
        </p:nvSpPr>
        <p:spPr bwMode="auto">
          <a:xfrm>
            <a:off x="1974850" y="763588"/>
            <a:ext cx="1608138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7" name="Text Box 11"/>
          <p:cNvSpPr txBox="1">
            <a:spLocks noChangeArrowheads="1"/>
          </p:cNvSpPr>
          <p:nvPr/>
        </p:nvSpPr>
        <p:spPr bwMode="auto">
          <a:xfrm>
            <a:off x="1588" y="3214688"/>
            <a:ext cx="9432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latin typeface="Arial Narrow" charset="0"/>
              </a:rPr>
              <a:t>Goal: 	from a </a:t>
            </a:r>
            <a:r>
              <a:rPr lang="en-US" sz="3200" dirty="0" err="1" smtClean="0">
                <a:solidFill>
                  <a:srgbClr val="CC0000"/>
                </a:solidFill>
                <a:latin typeface="Arial Narrow" charset="0"/>
              </a:rPr>
              <a:t>non</a:t>
            </a:r>
            <a:r>
              <a:rPr lang="en-US" sz="3200" dirty="0" err="1" smtClean="0">
                <a:latin typeface="Arial Narrow" charset="0"/>
              </a:rPr>
              <a:t>uniform</a:t>
            </a:r>
            <a:r>
              <a:rPr lang="en-US" sz="3200" dirty="0" smtClean="0">
                <a:latin typeface="Arial Narrow" charset="0"/>
              </a:rPr>
              <a:t>  secret </a:t>
            </a:r>
            <a:r>
              <a:rPr lang="en-US" sz="3200" i="1" dirty="0" smtClean="0"/>
              <a:t>w</a:t>
            </a:r>
            <a:r>
              <a:rPr lang="en-US" sz="3200" dirty="0" smtClean="0">
                <a:latin typeface="Arial Narrow" charset="0"/>
              </a:rPr>
              <a:t> </a:t>
            </a:r>
            <a:r>
              <a:rPr lang="en-US" sz="2000" dirty="0" smtClean="0">
                <a:latin typeface="Arial Narrow" charset="0"/>
              </a:rPr>
              <a:t/>
            </a:r>
            <a:br>
              <a:rPr lang="en-US" sz="2000" dirty="0" smtClean="0">
                <a:latin typeface="Arial Narrow" charset="0"/>
              </a:rPr>
            </a:br>
            <a:r>
              <a:rPr lang="en-US" sz="3200" dirty="0" smtClean="0">
                <a:latin typeface="Arial Narrow" charset="0"/>
              </a:rPr>
              <a:t>	agree on a uniform secret </a:t>
            </a:r>
            <a:r>
              <a:rPr lang="en-US" sz="3200" i="1" dirty="0" smtClean="0"/>
              <a:t>r</a:t>
            </a:r>
            <a:endParaRPr lang="en-US" sz="3200" dirty="0" smtClean="0">
              <a:latin typeface="Arial Narrow" charset="0"/>
            </a:endParaRPr>
          </a:p>
        </p:txBody>
      </p:sp>
      <p:sp>
        <p:nvSpPr>
          <p:cNvPr id="1038349" name="Text Box 13"/>
          <p:cNvSpPr txBox="1">
            <a:spLocks noChangeArrowheads="1"/>
          </p:cNvSpPr>
          <p:nvPr/>
        </p:nvSpPr>
        <p:spPr bwMode="auto">
          <a:xfrm>
            <a:off x="3956050" y="2478088"/>
            <a:ext cx="596900" cy="579437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1038350" name="Line 14"/>
          <p:cNvSpPr>
            <a:spLocks noChangeShapeType="1"/>
          </p:cNvSpPr>
          <p:nvPr/>
        </p:nvSpPr>
        <p:spPr bwMode="auto">
          <a:xfrm>
            <a:off x="1989138" y="1785938"/>
            <a:ext cx="467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51" name="Arc 15"/>
          <p:cNvSpPr>
            <a:spLocks/>
          </p:cNvSpPr>
          <p:nvPr/>
        </p:nvSpPr>
        <p:spPr bwMode="auto">
          <a:xfrm>
            <a:off x="3598863" y="1785938"/>
            <a:ext cx="658812" cy="7286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52" name="Rectangle 16"/>
          <p:cNvSpPr>
            <a:spLocks noChangeArrowheads="1"/>
          </p:cNvSpPr>
          <p:nvPr/>
        </p:nvSpPr>
        <p:spPr bwMode="auto">
          <a:xfrm>
            <a:off x="3052654" y="2481263"/>
            <a:ext cx="51940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ea typeface="ＭＳ Ｐゴシック" charset="0"/>
              </a:rPr>
              <a:t>(e.g.,        knows </a:t>
            </a:r>
            <a:r>
              <a:rPr lang="en-US" dirty="0" smtClean="0">
                <a:ea typeface="ＭＳ Ｐゴシック" charset="0"/>
              </a:rPr>
              <a:t>some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about it)</a:t>
            </a:r>
          </a:p>
        </p:txBody>
      </p:sp>
      <p:sp>
        <p:nvSpPr>
          <p:cNvPr id="1038353" name="Freeform 17"/>
          <p:cNvSpPr>
            <a:spLocks/>
          </p:cNvSpPr>
          <p:nvPr/>
        </p:nvSpPr>
        <p:spPr bwMode="auto">
          <a:xfrm>
            <a:off x="2667000" y="3136900"/>
            <a:ext cx="5845175" cy="284163"/>
          </a:xfrm>
          <a:custGeom>
            <a:avLst/>
            <a:gdLst>
              <a:gd name="T0" fmla="*/ 0 w 3682"/>
              <a:gd name="T1" fmla="*/ 403 h 403"/>
              <a:gd name="T2" fmla="*/ 301 w 3682"/>
              <a:gd name="T3" fmla="*/ 0 h 403"/>
              <a:gd name="T4" fmla="*/ 3682 w 3682"/>
              <a:gd name="T5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82" h="403">
                <a:moveTo>
                  <a:pt x="0" y="403"/>
                </a:moveTo>
                <a:lnTo>
                  <a:pt x="301" y="0"/>
                </a:lnTo>
                <a:lnTo>
                  <a:pt x="3682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54" name="Line 18"/>
          <p:cNvSpPr>
            <a:spLocks noChangeShapeType="1"/>
          </p:cNvSpPr>
          <p:nvPr/>
        </p:nvSpPr>
        <p:spPr bwMode="auto">
          <a:xfrm>
            <a:off x="4275138" y="1287463"/>
            <a:ext cx="0" cy="1185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56" name="Text Box 20"/>
          <p:cNvSpPr txBox="1">
            <a:spLocks noChangeArrowheads="1"/>
          </p:cNvSpPr>
          <p:nvPr/>
        </p:nvSpPr>
        <p:spPr bwMode="auto">
          <a:xfrm>
            <a:off x="5756275" y="4816475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>
                <a:latin typeface="Times New Roman" charset="0"/>
                <a:ea typeface="ＭＳ Ｐゴシック" charset="0"/>
              </a:rPr>
              <a:t>w</a:t>
            </a:r>
          </a:p>
        </p:txBody>
      </p:sp>
      <p:sp>
        <p:nvSpPr>
          <p:cNvPr id="1038357" name="Text Box 21"/>
          <p:cNvSpPr txBox="1">
            <a:spLocks noChangeArrowheads="1"/>
          </p:cNvSpPr>
          <p:nvPr/>
        </p:nvSpPr>
        <p:spPr bwMode="auto">
          <a:xfrm>
            <a:off x="8503305" y="5092700"/>
            <a:ext cx="3241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38358" name="Rectangle 22"/>
          <p:cNvSpPr>
            <a:spLocks noChangeArrowheads="1"/>
          </p:cNvSpPr>
          <p:nvPr/>
        </p:nvSpPr>
        <p:spPr bwMode="auto">
          <a:xfrm>
            <a:off x="6778625" y="4978400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>
                <a:ea typeface="ＭＳ Ｐゴシック" charset="0"/>
              </a:rPr>
              <a:t>Ext</a:t>
            </a:r>
          </a:p>
        </p:txBody>
      </p:sp>
      <p:sp>
        <p:nvSpPr>
          <p:cNvPr id="1038359" name="Line 23"/>
          <p:cNvSpPr>
            <a:spLocks noChangeShapeType="1"/>
          </p:cNvSpPr>
          <p:nvPr/>
        </p:nvSpPr>
        <p:spPr bwMode="auto">
          <a:xfrm>
            <a:off x="6219825" y="51625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60" name="Line 24"/>
          <p:cNvSpPr>
            <a:spLocks noChangeShapeType="1"/>
          </p:cNvSpPr>
          <p:nvPr/>
        </p:nvSpPr>
        <p:spPr bwMode="auto">
          <a:xfrm>
            <a:off x="8159750" y="5359400"/>
            <a:ext cx="38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61" name="Text Box 25"/>
          <p:cNvSpPr txBox="1">
            <a:spLocks noChangeArrowheads="1"/>
          </p:cNvSpPr>
          <p:nvPr/>
        </p:nvSpPr>
        <p:spPr bwMode="auto">
          <a:xfrm>
            <a:off x="5192983" y="5260975"/>
            <a:ext cx="915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38362" name="Line 26"/>
          <p:cNvSpPr>
            <a:spLocks noChangeShapeType="1"/>
          </p:cNvSpPr>
          <p:nvPr/>
        </p:nvSpPr>
        <p:spPr bwMode="auto">
          <a:xfrm>
            <a:off x="6218238" y="5572125"/>
            <a:ext cx="55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63" name="Rectangle 27"/>
          <p:cNvSpPr>
            <a:spLocks noChangeArrowheads="1"/>
          </p:cNvSpPr>
          <p:nvPr/>
        </p:nvSpPr>
        <p:spPr bwMode="auto">
          <a:xfrm>
            <a:off x="2408416" y="1282700"/>
            <a:ext cx="915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1038364" name="Group 28"/>
          <p:cNvGrpSpPr>
            <a:grpSpLocks/>
          </p:cNvGrpSpPr>
          <p:nvPr/>
        </p:nvGrpSpPr>
        <p:grpSpPr bwMode="auto">
          <a:xfrm>
            <a:off x="6408738" y="1849438"/>
            <a:ext cx="2143125" cy="682625"/>
            <a:chOff x="4037" y="1165"/>
            <a:chExt cx="1350" cy="430"/>
          </a:xfrm>
        </p:grpSpPr>
        <p:sp>
          <p:nvSpPr>
            <p:cNvPr id="1038365" name="Text Box 29"/>
            <p:cNvSpPr txBox="1">
              <a:spLocks noChangeArrowheads="1"/>
            </p:cNvSpPr>
            <p:nvPr/>
          </p:nvSpPr>
          <p:spPr bwMode="auto">
            <a:xfrm>
              <a:off x="4037" y="116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w</a:t>
              </a:r>
            </a:p>
          </p:txBody>
        </p:sp>
        <p:sp>
          <p:nvSpPr>
            <p:cNvPr id="1038366" name="Text Box 30"/>
            <p:cNvSpPr txBox="1">
              <a:spLocks noChangeArrowheads="1"/>
            </p:cNvSpPr>
            <p:nvPr/>
          </p:nvSpPr>
          <p:spPr bwMode="auto">
            <a:xfrm>
              <a:off x="5173" y="1280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000" i="1">
                  <a:latin typeface="Times New Roman" charset="0"/>
                  <a:ea typeface="ＭＳ Ｐゴシック" charset="0"/>
                </a:rPr>
                <a:t>R</a:t>
              </a:r>
              <a:endParaRPr lang="en-US" sz="20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67" name="Rectangle 31"/>
            <p:cNvSpPr>
              <a:spLocks noChangeArrowheads="1"/>
            </p:cNvSpPr>
            <p:nvPr/>
          </p:nvSpPr>
          <p:spPr bwMode="auto">
            <a:xfrm>
              <a:off x="4472" y="1280"/>
              <a:ext cx="543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>
                  <a:ea typeface="ＭＳ Ｐゴシック" charset="0"/>
                </a:rPr>
                <a:t>Ext</a:t>
              </a:r>
            </a:p>
          </p:txBody>
        </p:sp>
        <p:sp>
          <p:nvSpPr>
            <p:cNvPr id="1038368" name="Line 32"/>
            <p:cNvSpPr>
              <a:spLocks noChangeShapeType="1"/>
            </p:cNvSpPr>
            <p:nvPr/>
          </p:nvSpPr>
          <p:spPr bwMode="auto">
            <a:xfrm>
              <a:off x="4249" y="1335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69" name="Text Box 33"/>
            <p:cNvSpPr txBox="1">
              <a:spLocks noChangeArrowheads="1"/>
            </p:cNvSpPr>
            <p:nvPr/>
          </p:nvSpPr>
          <p:spPr bwMode="auto">
            <a:xfrm>
              <a:off x="4092" y="1307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i</a:t>
              </a:r>
            </a:p>
          </p:txBody>
        </p:sp>
        <p:sp>
          <p:nvSpPr>
            <p:cNvPr id="1038370" name="Line 34"/>
            <p:cNvSpPr>
              <a:spLocks noChangeShapeType="1"/>
            </p:cNvSpPr>
            <p:nvPr/>
          </p:nvSpPr>
          <p:spPr bwMode="auto">
            <a:xfrm>
              <a:off x="4250" y="146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1" name="Line 35"/>
            <p:cNvSpPr>
              <a:spLocks noChangeShapeType="1"/>
            </p:cNvSpPr>
            <p:nvPr/>
          </p:nvSpPr>
          <p:spPr bwMode="auto">
            <a:xfrm>
              <a:off x="5020" y="139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038372" name="Group 36"/>
          <p:cNvGrpSpPr>
            <a:grpSpLocks/>
          </p:cNvGrpSpPr>
          <p:nvPr/>
        </p:nvGrpSpPr>
        <p:grpSpPr bwMode="auto">
          <a:xfrm>
            <a:off x="-80959" y="1857376"/>
            <a:ext cx="2427289" cy="687388"/>
            <a:chOff x="3856" y="1165"/>
            <a:chExt cx="1529" cy="433"/>
          </a:xfrm>
        </p:grpSpPr>
        <p:sp>
          <p:nvSpPr>
            <p:cNvPr id="1038373" name="Text Box 37"/>
            <p:cNvSpPr txBox="1">
              <a:spLocks noChangeArrowheads="1"/>
            </p:cNvSpPr>
            <p:nvPr/>
          </p:nvSpPr>
          <p:spPr bwMode="auto">
            <a:xfrm>
              <a:off x="4037" y="116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w</a:t>
              </a:r>
            </a:p>
          </p:txBody>
        </p:sp>
        <p:sp>
          <p:nvSpPr>
            <p:cNvPr id="1038374" name="Text Box 38"/>
            <p:cNvSpPr txBox="1">
              <a:spLocks noChangeArrowheads="1"/>
            </p:cNvSpPr>
            <p:nvPr/>
          </p:nvSpPr>
          <p:spPr bwMode="auto">
            <a:xfrm>
              <a:off x="5193" y="1249"/>
              <a:ext cx="1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 dirty="0" smtClean="0">
                  <a:latin typeface="Times New Roman" charset="0"/>
                  <a:ea typeface="ＭＳ Ｐゴシック" charset="0"/>
                </a:rPr>
                <a:t>r</a:t>
              </a:r>
              <a:endParaRPr lang="en-US" sz="2400" dirty="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75" name="Rectangle 39"/>
            <p:cNvSpPr>
              <a:spLocks noChangeArrowheads="1"/>
            </p:cNvSpPr>
            <p:nvPr/>
          </p:nvSpPr>
          <p:spPr bwMode="auto">
            <a:xfrm>
              <a:off x="4472" y="1280"/>
              <a:ext cx="543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 dirty="0">
                  <a:ea typeface="ＭＳ Ｐゴシック" charset="0"/>
                </a:rPr>
                <a:t>Ext</a:t>
              </a:r>
            </a:p>
          </p:txBody>
        </p:sp>
        <p:sp>
          <p:nvSpPr>
            <p:cNvPr id="1038376" name="Line 40"/>
            <p:cNvSpPr>
              <a:spLocks noChangeShapeType="1"/>
            </p:cNvSpPr>
            <p:nvPr/>
          </p:nvSpPr>
          <p:spPr bwMode="auto">
            <a:xfrm>
              <a:off x="4249" y="1335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7" name="Text Box 41"/>
            <p:cNvSpPr txBox="1">
              <a:spLocks noChangeArrowheads="1"/>
            </p:cNvSpPr>
            <p:nvPr/>
          </p:nvSpPr>
          <p:spPr bwMode="auto">
            <a:xfrm>
              <a:off x="3856" y="1307"/>
              <a:ext cx="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 smtClean="0">
                  <a:latin typeface="Times New Roman" charset="0"/>
                  <a:ea typeface="ＭＳ Ｐゴシック" charset="0"/>
                </a:rPr>
                <a:t>seed</a:t>
              </a:r>
              <a:endParaRPr lang="en-US" sz="2400" i="1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78" name="Line 42"/>
            <p:cNvSpPr>
              <a:spLocks noChangeShapeType="1"/>
            </p:cNvSpPr>
            <p:nvPr/>
          </p:nvSpPr>
          <p:spPr bwMode="auto">
            <a:xfrm>
              <a:off x="4250" y="146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9" name="Line 43"/>
            <p:cNvSpPr>
              <a:spLocks noChangeShapeType="1"/>
            </p:cNvSpPr>
            <p:nvPr/>
          </p:nvSpPr>
          <p:spPr bwMode="auto">
            <a:xfrm>
              <a:off x="5020" y="139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038380" name="Group 44"/>
          <p:cNvGrpSpPr>
            <a:grpSpLocks/>
          </p:cNvGrpSpPr>
          <p:nvPr/>
        </p:nvGrpSpPr>
        <p:grpSpPr bwMode="auto">
          <a:xfrm>
            <a:off x="5711825" y="6167438"/>
            <a:ext cx="1766888" cy="523875"/>
            <a:chOff x="3175" y="3761"/>
            <a:chExt cx="1113" cy="330"/>
          </a:xfrm>
        </p:grpSpPr>
        <p:sp>
          <p:nvSpPr>
            <p:cNvPr id="1038381" name="Text Box 45"/>
            <p:cNvSpPr txBox="1">
              <a:spLocks noChangeArrowheads="1"/>
            </p:cNvSpPr>
            <p:nvPr/>
          </p:nvSpPr>
          <p:spPr bwMode="auto">
            <a:xfrm>
              <a:off x="3196" y="3761"/>
              <a:ext cx="10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>
                  <a:ea typeface="ＭＳ Ｐゴシック" charset="0"/>
                </a:rPr>
                <a:t>  uniform </a:t>
              </a:r>
            </a:p>
          </p:txBody>
        </p:sp>
        <p:sp>
          <p:nvSpPr>
            <p:cNvPr id="1038382" name="Oval 46"/>
            <p:cNvSpPr>
              <a:spLocks noChangeArrowheads="1"/>
            </p:cNvSpPr>
            <p:nvPr/>
          </p:nvSpPr>
          <p:spPr bwMode="auto">
            <a:xfrm>
              <a:off x="3175" y="3803"/>
              <a:ext cx="1013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38383" name="Freeform 47"/>
          <p:cNvSpPr>
            <a:spLocks/>
          </p:cNvSpPr>
          <p:nvPr/>
        </p:nvSpPr>
        <p:spPr bwMode="auto">
          <a:xfrm>
            <a:off x="5738813" y="5759450"/>
            <a:ext cx="990600" cy="450850"/>
          </a:xfrm>
          <a:custGeom>
            <a:avLst/>
            <a:gdLst>
              <a:gd name="T0" fmla="*/ 624 w 624"/>
              <a:gd name="T1" fmla="*/ 282 h 284"/>
              <a:gd name="T2" fmla="*/ 336 w 624"/>
              <a:gd name="T3" fmla="*/ 138 h 284"/>
              <a:gd name="T4" fmla="*/ 309 w 624"/>
              <a:gd name="T5" fmla="*/ 261 h 284"/>
              <a:gd name="T6" fmla="*/ 0 w 624"/>
              <a:gd name="T7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284">
                <a:moveTo>
                  <a:pt x="624" y="282"/>
                </a:moveTo>
                <a:cubicBezTo>
                  <a:pt x="506" y="211"/>
                  <a:pt x="388" y="141"/>
                  <a:pt x="336" y="138"/>
                </a:cubicBezTo>
                <a:cubicBezTo>
                  <a:pt x="284" y="135"/>
                  <a:pt x="365" y="284"/>
                  <a:pt x="309" y="261"/>
                </a:cubicBezTo>
                <a:cubicBezTo>
                  <a:pt x="253" y="238"/>
                  <a:pt x="51" y="43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84" name="Freeform 48"/>
          <p:cNvSpPr>
            <a:spLocks/>
          </p:cNvSpPr>
          <p:nvPr/>
        </p:nvSpPr>
        <p:spPr bwMode="auto">
          <a:xfrm>
            <a:off x="7942263" y="5511800"/>
            <a:ext cx="693737" cy="652463"/>
          </a:xfrm>
          <a:custGeom>
            <a:avLst/>
            <a:gdLst>
              <a:gd name="T0" fmla="*/ 0 w 437"/>
              <a:gd name="T1" fmla="*/ 411 h 411"/>
              <a:gd name="T2" fmla="*/ 208 w 437"/>
              <a:gd name="T3" fmla="*/ 213 h 411"/>
              <a:gd name="T4" fmla="*/ 218 w 437"/>
              <a:gd name="T5" fmla="*/ 336 h 411"/>
              <a:gd name="T6" fmla="*/ 437 w 437"/>
              <a:gd name="T7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411">
                <a:moveTo>
                  <a:pt x="0" y="411"/>
                </a:moveTo>
                <a:cubicBezTo>
                  <a:pt x="86" y="318"/>
                  <a:pt x="172" y="226"/>
                  <a:pt x="208" y="213"/>
                </a:cubicBezTo>
                <a:cubicBezTo>
                  <a:pt x="244" y="200"/>
                  <a:pt x="180" y="371"/>
                  <a:pt x="218" y="336"/>
                </a:cubicBezTo>
                <a:cubicBezTo>
                  <a:pt x="256" y="301"/>
                  <a:pt x="346" y="150"/>
                  <a:pt x="43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038385" name="Group 49"/>
          <p:cNvGrpSpPr>
            <a:grpSpLocks/>
          </p:cNvGrpSpPr>
          <p:nvPr/>
        </p:nvGrpSpPr>
        <p:grpSpPr bwMode="auto">
          <a:xfrm>
            <a:off x="6084888" y="6129338"/>
            <a:ext cx="2384425" cy="539750"/>
            <a:chOff x="4269" y="3921"/>
            <a:chExt cx="1502" cy="340"/>
          </a:xfrm>
        </p:grpSpPr>
        <p:sp>
          <p:nvSpPr>
            <p:cNvPr id="1038386" name="Text Box 50"/>
            <p:cNvSpPr txBox="1">
              <a:spLocks noChangeArrowheads="1"/>
            </p:cNvSpPr>
            <p:nvPr/>
          </p:nvSpPr>
          <p:spPr bwMode="auto">
            <a:xfrm>
              <a:off x="4290" y="3921"/>
              <a:ext cx="148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>
                  <a:ea typeface="ＭＳ Ｐゴシック" charset="0"/>
                </a:rPr>
                <a:t>  jointly uniform </a:t>
              </a:r>
            </a:p>
          </p:txBody>
        </p:sp>
        <p:sp>
          <p:nvSpPr>
            <p:cNvPr id="1038387" name="Oval 51"/>
            <p:cNvSpPr>
              <a:spLocks noChangeArrowheads="1"/>
            </p:cNvSpPr>
            <p:nvPr/>
          </p:nvSpPr>
          <p:spPr bwMode="auto">
            <a:xfrm>
              <a:off x="4269" y="3973"/>
              <a:ext cx="1429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038388" name="Group 52"/>
          <p:cNvGrpSpPr>
            <a:grpSpLocks/>
          </p:cNvGrpSpPr>
          <p:nvPr/>
        </p:nvGrpSpPr>
        <p:grpSpPr bwMode="auto">
          <a:xfrm>
            <a:off x="5581650" y="4303713"/>
            <a:ext cx="2147888" cy="717550"/>
            <a:chOff x="3516" y="2711"/>
            <a:chExt cx="1353" cy="452"/>
          </a:xfrm>
        </p:grpSpPr>
        <p:grpSp>
          <p:nvGrpSpPr>
            <p:cNvPr id="29737" name="Group 53"/>
            <p:cNvGrpSpPr>
              <a:grpSpLocks/>
            </p:cNvGrpSpPr>
            <p:nvPr/>
          </p:nvGrpSpPr>
          <p:grpSpPr bwMode="auto">
            <a:xfrm>
              <a:off x="3516" y="2711"/>
              <a:ext cx="1353" cy="330"/>
              <a:chOff x="3516" y="2711"/>
              <a:chExt cx="1353" cy="330"/>
            </a:xfrm>
          </p:grpSpPr>
          <p:sp>
            <p:nvSpPr>
              <p:cNvPr id="1038390" name="Text Box 54"/>
              <p:cNvSpPr txBox="1">
                <a:spLocks noChangeArrowheads="1"/>
              </p:cNvSpPr>
              <p:nvPr/>
            </p:nvSpPr>
            <p:spPr bwMode="auto">
              <a:xfrm>
                <a:off x="3537" y="2711"/>
                <a:ext cx="133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>
                    <a:ea typeface="ＭＳ Ｐゴシック" charset="0"/>
                  </a:rPr>
                  <a:t>minentropy </a:t>
                </a:r>
                <a:r>
                  <a:rPr lang="en-US" sz="2800" i="1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rPr>
                  <a:t>k</a:t>
                </a:r>
                <a:r>
                  <a:rPr lang="en-US" sz="2800">
                    <a:ea typeface="ＭＳ Ｐゴシック" charset="0"/>
                  </a:rPr>
                  <a:t> </a:t>
                </a:r>
              </a:p>
            </p:txBody>
          </p:sp>
          <p:sp>
            <p:nvSpPr>
              <p:cNvPr id="1038391" name="Oval 55"/>
              <p:cNvSpPr>
                <a:spLocks noChangeArrowheads="1"/>
              </p:cNvSpPr>
              <p:nvPr/>
            </p:nvSpPr>
            <p:spPr bwMode="auto">
              <a:xfrm>
                <a:off x="3516" y="2743"/>
                <a:ext cx="1285" cy="2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1038392" name="Freeform 56"/>
            <p:cNvSpPr>
              <a:spLocks/>
            </p:cNvSpPr>
            <p:nvPr/>
          </p:nvSpPr>
          <p:spPr bwMode="auto">
            <a:xfrm>
              <a:off x="3645" y="3024"/>
              <a:ext cx="147" cy="139"/>
            </a:xfrm>
            <a:custGeom>
              <a:avLst/>
              <a:gdLst>
                <a:gd name="T0" fmla="*/ 147 w 147"/>
                <a:gd name="T1" fmla="*/ 0 h 139"/>
                <a:gd name="T2" fmla="*/ 3 w 147"/>
                <a:gd name="T3" fmla="*/ 80 h 139"/>
                <a:gd name="T4" fmla="*/ 131 w 147"/>
                <a:gd name="T5" fmla="*/ 59 h 139"/>
                <a:gd name="T6" fmla="*/ 99 w 147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39">
                  <a:moveTo>
                    <a:pt x="147" y="0"/>
                  </a:moveTo>
                  <a:cubicBezTo>
                    <a:pt x="76" y="35"/>
                    <a:pt x="6" y="70"/>
                    <a:pt x="3" y="80"/>
                  </a:cubicBezTo>
                  <a:cubicBezTo>
                    <a:pt x="0" y="90"/>
                    <a:pt x="115" y="49"/>
                    <a:pt x="131" y="59"/>
                  </a:cubicBezTo>
                  <a:cubicBezTo>
                    <a:pt x="147" y="69"/>
                    <a:pt x="123" y="104"/>
                    <a:pt x="99" y="13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038393" name="Group 57"/>
          <p:cNvGrpSpPr>
            <a:grpSpLocks/>
          </p:cNvGrpSpPr>
          <p:nvPr/>
        </p:nvGrpSpPr>
        <p:grpSpPr bwMode="auto">
          <a:xfrm>
            <a:off x="7408863" y="6127750"/>
            <a:ext cx="1766887" cy="523875"/>
            <a:chOff x="3175" y="3761"/>
            <a:chExt cx="1113" cy="330"/>
          </a:xfrm>
        </p:grpSpPr>
        <p:sp>
          <p:nvSpPr>
            <p:cNvPr id="1038394" name="Text Box 58"/>
            <p:cNvSpPr txBox="1">
              <a:spLocks noChangeArrowheads="1"/>
            </p:cNvSpPr>
            <p:nvPr/>
          </p:nvSpPr>
          <p:spPr bwMode="auto">
            <a:xfrm>
              <a:off x="3196" y="3761"/>
              <a:ext cx="10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>
                  <a:ea typeface="ＭＳ Ｐゴシック" charset="0"/>
                </a:rPr>
                <a:t>  uniform </a:t>
              </a:r>
            </a:p>
          </p:txBody>
        </p:sp>
        <p:sp>
          <p:nvSpPr>
            <p:cNvPr id="1038395" name="Oval 59"/>
            <p:cNvSpPr>
              <a:spLocks noChangeArrowheads="1"/>
            </p:cNvSpPr>
            <p:nvPr/>
          </p:nvSpPr>
          <p:spPr bwMode="auto">
            <a:xfrm>
              <a:off x="3175" y="3803"/>
              <a:ext cx="1013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38407" name="Rectangle 71"/>
          <p:cNvSpPr>
            <a:spLocks noChangeArrowheads="1"/>
          </p:cNvSpPr>
          <p:nvPr/>
        </p:nvSpPr>
        <p:spPr bwMode="auto">
          <a:xfrm>
            <a:off x="6561138" y="2209800"/>
            <a:ext cx="144462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408" name="Rectangle 72"/>
          <p:cNvSpPr>
            <a:spLocks noChangeArrowheads="1"/>
          </p:cNvSpPr>
          <p:nvPr/>
        </p:nvSpPr>
        <p:spPr bwMode="auto">
          <a:xfrm>
            <a:off x="6045819" y="2089150"/>
            <a:ext cx="7954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i="1" smtClean="0">
                <a:latin typeface="Times New Roman" charset="0"/>
                <a:ea typeface="ＭＳ Ｐゴシック" charset="0"/>
              </a:rPr>
              <a:t>seed</a:t>
            </a:r>
            <a:r>
              <a:rPr lang="en-US" sz="2000" smtClean="0">
                <a:latin typeface="Book Antiqua" charset="0"/>
                <a:ea typeface="ＭＳ Ｐゴシック" charset="0"/>
              </a:rPr>
              <a:t> </a:t>
            </a:r>
            <a:endParaRPr lang="en-US" sz="2000" dirty="0">
              <a:latin typeface="Book Antiqua" charset="0"/>
              <a:ea typeface="ＭＳ Ｐゴシック" charset="0"/>
            </a:endParaRPr>
          </a:p>
        </p:txBody>
      </p:sp>
      <p:sp>
        <p:nvSpPr>
          <p:cNvPr id="1038409" name="Rectangle 73"/>
          <p:cNvSpPr>
            <a:spLocks noChangeArrowheads="1"/>
          </p:cNvSpPr>
          <p:nvPr/>
        </p:nvSpPr>
        <p:spPr bwMode="auto">
          <a:xfrm>
            <a:off x="8304213" y="2065338"/>
            <a:ext cx="195262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410" name="Rectangle 74"/>
          <p:cNvSpPr>
            <a:spLocks noChangeArrowheads="1"/>
          </p:cNvSpPr>
          <p:nvPr/>
        </p:nvSpPr>
        <p:spPr bwMode="auto">
          <a:xfrm>
            <a:off x="8266861" y="1981200"/>
            <a:ext cx="304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1800" dirty="0">
              <a:latin typeface="Book Antiqua" charset="0"/>
              <a:ea typeface="ＭＳ Ｐゴシック" charset="0"/>
            </a:endParaRPr>
          </a:p>
        </p:txBody>
      </p:sp>
      <p:sp>
        <p:nvSpPr>
          <p:cNvPr id="1038420" name="Rectangle 84"/>
          <p:cNvSpPr>
            <a:spLocks noChangeArrowheads="1"/>
          </p:cNvSpPr>
          <p:nvPr/>
        </p:nvSpPr>
        <p:spPr bwMode="auto">
          <a:xfrm>
            <a:off x="433388" y="1298575"/>
            <a:ext cx="117157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8421" name="Rectangle 85"/>
          <p:cNvSpPr>
            <a:spLocks noChangeArrowheads="1"/>
          </p:cNvSpPr>
          <p:nvPr/>
        </p:nvSpPr>
        <p:spPr bwMode="auto">
          <a:xfrm>
            <a:off x="6884988" y="1320800"/>
            <a:ext cx="109855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8423" name="Rectangle 87"/>
          <p:cNvSpPr>
            <a:spLocks noChangeArrowheads="1"/>
          </p:cNvSpPr>
          <p:nvPr/>
        </p:nvSpPr>
        <p:spPr bwMode="auto">
          <a:xfrm>
            <a:off x="-13963" y="4448175"/>
            <a:ext cx="48445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mtClean="0">
                <a:ea typeface="ＭＳ Ｐゴシック" charset="0"/>
              </a:rPr>
              <a:t>Solution: </a:t>
            </a:r>
            <a:r>
              <a:rPr lang="en-US" dirty="0">
                <a:ea typeface="ＭＳ Ｐゴシック" charset="0"/>
              </a:rPr>
              <a:t>use </a:t>
            </a:r>
            <a:r>
              <a:rPr lang="en-US" dirty="0" smtClean="0">
                <a:ea typeface="ＭＳ Ｐゴシック" charset="0"/>
              </a:rPr>
              <a:t>a strong </a:t>
            </a:r>
            <a:r>
              <a:rPr lang="en-US" dirty="0">
                <a:ea typeface="ＭＳ Ｐゴシック" charset="0"/>
              </a:rPr>
              <a:t>extractor</a:t>
            </a: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4035332" y="1891175"/>
            <a:ext cx="830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smtClean="0">
                <a:latin typeface="Times New Roman" charset="0"/>
                <a:ea typeface="ＭＳ Ｐゴシック" charset="0"/>
              </a:rPr>
              <a:t>E</a:t>
            </a:r>
            <a:endParaRPr lang="en-US" sz="2400" i="1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3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3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38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38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38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038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3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3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25 3.7037E-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38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"/>
                                        <p:tgtEl>
                                          <p:spTgt spid="103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44" grpId="0"/>
      <p:bldP spid="1038346" grpId="0" animBg="1"/>
      <p:bldP spid="1038349" grpId="0" animBg="1"/>
      <p:bldP spid="1038352" grpId="0"/>
      <p:bldP spid="1038352" grpId="1"/>
      <p:bldP spid="1038356" grpId="0"/>
      <p:bldP spid="1038357" grpId="0"/>
      <p:bldP spid="1038358" grpId="0" animBg="1"/>
      <p:bldP spid="1038361" grpId="0"/>
      <p:bldP spid="1038363" grpId="0"/>
      <p:bldP spid="1038363" grpId="1"/>
      <p:bldP spid="1038408" grpId="0"/>
      <p:bldP spid="1038410" grpId="0"/>
      <p:bldP spid="1038423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1|6.4|5.6|0.4|7.2|37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|0.6|29.5|11.7|25.9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|0.6|29.5|11.7|25.9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1|6.4|5.6|0.4|7.2|3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1|6.4|5.6|0.4|7.2|3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3|0.2|0.3|21.|0.|11.8|11.3|4.2|2.2|1.7|0.5|0.4|1.7|4.4|6.8|3.4|0.3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3.2|4.1|9.1|21.7|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3.2|4.1|9.1|21.7|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3.7|0.6|1.7|7.7|6.9|21.6|13.9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00"/>
      </a:hlink>
      <a:folHlink>
        <a:srgbClr val="0033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26652</TotalTime>
  <Words>5461</Words>
  <Application>Microsoft Macintosh PowerPoint</Application>
  <PresentationFormat>On-screen Show (4:3)</PresentationFormat>
  <Paragraphs>1627</Paragraphs>
  <Slides>79</Slides>
  <Notes>52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Arial Narrow</vt:lpstr>
      <vt:lpstr>Book Antiqua</vt:lpstr>
      <vt:lpstr>Calibri</vt:lpstr>
      <vt:lpstr>ＭＳ Ｐゴシック</vt:lpstr>
      <vt:lpstr>StarSymbol</vt:lpstr>
      <vt:lpstr>Symbol</vt:lpstr>
      <vt:lpstr>Times New Roman</vt:lpstr>
      <vt:lpstr>Wingdings</vt:lpstr>
      <vt:lpstr>Arial</vt:lpstr>
      <vt:lpstr>Default Design</vt:lpstr>
      <vt:lpstr>Information-Theoretic  Key Agreement  from  Close Secrets</vt:lpstr>
      <vt:lpstr>Information-Theoretic  Key Agreement  from  Close Secrets:  A Survey </vt:lpstr>
      <vt:lpstr>Information-Theoretic  Key Agreement  from  Close Secrets:  A Survey </vt:lpstr>
      <vt:lpstr>Information-Theoretic  Key Agreement  from  Close Secrets:  A Survey </vt:lpstr>
      <vt:lpstr>Information-Theoretic  Key Agreement  from  Close Secrets:  A Survey </vt:lpstr>
      <vt:lpstr>How do we get here?</vt:lpstr>
      <vt:lpstr>basic paradigm</vt:lpstr>
      <vt:lpstr>basic paradigm: passive adversary</vt:lpstr>
      <vt:lpstr>privacy amplification</vt:lpstr>
      <vt:lpstr>privacy amplification</vt:lpstr>
      <vt:lpstr>privacy amplification</vt:lpstr>
      <vt:lpstr>note the two views of extractors</vt:lpstr>
      <vt:lpstr>basic paradigm: passive adversary</vt:lpstr>
      <vt:lpstr>Outline</vt:lpstr>
      <vt:lpstr>basic paradigm: passive adversary</vt:lpstr>
      <vt:lpstr>information reconciliation</vt:lpstr>
      <vt:lpstr>Aside: chain rule for Hmin </vt:lpstr>
      <vt:lpstr>definition: secure sketch is a pair (Sketch, Rec)</vt:lpstr>
      <vt:lpstr>information-reconciliation + privacy amplification</vt:lpstr>
      <vt:lpstr>information-reconciliation + privacy amplification</vt:lpstr>
      <vt:lpstr>information-reconciliation + privacy amplification</vt:lpstr>
      <vt:lpstr>information-reconciliation + privacy amplification</vt:lpstr>
      <vt:lpstr>information-reconciliation + privacy amplification</vt:lpstr>
      <vt:lpstr>information-reconciliation + privacy amplification</vt:lpstr>
      <vt:lpstr>information-reconciliation + privacy amplification</vt:lpstr>
      <vt:lpstr>Fuzzy Extractors</vt:lpstr>
      <vt:lpstr>Fuzzy Extractors</vt:lpstr>
      <vt:lpstr>Advantages of single-message protocols</vt:lpstr>
      <vt:lpstr>Outline</vt:lpstr>
      <vt:lpstr>How to build a secure sketch?</vt:lpstr>
      <vt:lpstr>How to build a secure sketch?</vt:lpstr>
      <vt:lpstr>definition: secure sketch</vt:lpstr>
      <vt:lpstr>background: error-correcting codes</vt:lpstr>
      <vt:lpstr>building secure sketches</vt:lpstr>
      <vt:lpstr>security analysis</vt:lpstr>
      <vt:lpstr>optimization for linear codes</vt:lpstr>
      <vt:lpstr>optimization for linear codes</vt:lpstr>
      <vt:lpstr>syndrome or code-offset construction</vt:lpstr>
      <vt:lpstr>1-message key agreement for passive adversaries</vt:lpstr>
      <vt:lpstr>1-message key agreement for passive adversaries</vt:lpstr>
      <vt:lpstr>1-message key agreement for passive adversaries</vt:lpstr>
      <vt:lpstr>Outline</vt:lpstr>
      <vt:lpstr>WHAT ABOUT ACTIVE ADVERSARIES?</vt:lpstr>
      <vt:lpstr>WHAT ABOUT ACTIVE ADVERSARIES?</vt:lpstr>
      <vt:lpstr>PowerPoint Presentation</vt:lpstr>
      <vt:lpstr>background: XOR-universal functions and MACs</vt:lpstr>
      <vt:lpstr>background: MACs with imperfect keys</vt:lpstr>
      <vt:lpstr>Outline</vt:lpstr>
      <vt:lpstr>building robust fuzzy extractors</vt:lpstr>
      <vt:lpstr>building robust fuzzy extractors</vt:lpstr>
      <vt:lpstr>building robust fuzzy extractors</vt:lpstr>
      <vt:lpstr>building robust fuzzy extractors</vt:lpstr>
      <vt:lpstr>building robust fuzzy extractors</vt:lpstr>
      <vt:lpstr>Outline</vt:lpstr>
      <vt:lpstr>recall: secure sketch</vt:lpstr>
      <vt:lpstr>building robust fuzzy extractors</vt:lpstr>
      <vt:lpstr>the MAC problem</vt:lpstr>
      <vt:lpstr>the MAC problem</vt:lpstr>
      <vt:lpstr>the MAC problem</vt:lpstr>
      <vt:lpstr>building robust fuzzy extractors</vt:lpstr>
      <vt:lpstr>Summary: robust fuzzy extractors</vt:lpstr>
      <vt:lpstr>Post-application robustness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Physically Observable Cryptography</dc:title>
  <dc:creator>Silvio Micali and Leonid Reyzin</dc:creator>
  <cp:lastModifiedBy>Microsoft Office User</cp:lastModifiedBy>
  <cp:revision>489</cp:revision>
  <cp:lastPrinted>2001-02-21T02:03:10Z</cp:lastPrinted>
  <dcterms:created xsi:type="dcterms:W3CDTF">1999-02-27T16:33:10Z</dcterms:created>
  <dcterms:modified xsi:type="dcterms:W3CDTF">2018-01-05T10:20:18Z</dcterms:modified>
</cp:coreProperties>
</file>