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21"/>
  </p:notesMasterIdLst>
  <p:sldIdLst>
    <p:sldId id="262" r:id="rId3"/>
    <p:sldId id="483" r:id="rId4"/>
    <p:sldId id="47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81" r:id="rId15"/>
    <p:sldId id="484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5" r:id="rId24"/>
    <p:sldId id="482" r:id="rId25"/>
    <p:sldId id="486" r:id="rId26"/>
    <p:sldId id="363" r:id="rId27"/>
    <p:sldId id="364" r:id="rId28"/>
    <p:sldId id="365" r:id="rId29"/>
    <p:sldId id="450" r:id="rId30"/>
    <p:sldId id="435" r:id="rId31"/>
    <p:sldId id="436" r:id="rId32"/>
    <p:sldId id="540" r:id="rId33"/>
    <p:sldId id="366" r:id="rId34"/>
    <p:sldId id="501" r:id="rId35"/>
    <p:sldId id="503" r:id="rId36"/>
    <p:sldId id="367" r:id="rId37"/>
    <p:sldId id="417" r:id="rId38"/>
    <p:sldId id="418" r:id="rId39"/>
    <p:sldId id="419" r:id="rId40"/>
    <p:sldId id="411" r:id="rId41"/>
    <p:sldId id="368" r:id="rId42"/>
    <p:sldId id="500" r:id="rId43"/>
    <p:sldId id="369" r:id="rId44"/>
    <p:sldId id="488" r:id="rId45"/>
    <p:sldId id="489" r:id="rId46"/>
    <p:sldId id="490" r:id="rId47"/>
    <p:sldId id="504" r:id="rId48"/>
    <p:sldId id="505" r:id="rId49"/>
    <p:sldId id="506" r:id="rId50"/>
    <p:sldId id="507" r:id="rId51"/>
    <p:sldId id="528" r:id="rId52"/>
    <p:sldId id="508" r:id="rId53"/>
    <p:sldId id="509" r:id="rId54"/>
    <p:sldId id="510" r:id="rId55"/>
    <p:sldId id="511" r:id="rId56"/>
    <p:sldId id="513" r:id="rId57"/>
    <p:sldId id="514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524" r:id="rId68"/>
    <p:sldId id="525" r:id="rId69"/>
    <p:sldId id="526" r:id="rId70"/>
    <p:sldId id="527" r:id="rId71"/>
    <p:sldId id="529" r:id="rId72"/>
    <p:sldId id="530" r:id="rId73"/>
    <p:sldId id="531" r:id="rId74"/>
    <p:sldId id="532" r:id="rId75"/>
    <p:sldId id="533" r:id="rId76"/>
    <p:sldId id="534" r:id="rId77"/>
    <p:sldId id="535" r:id="rId78"/>
    <p:sldId id="536" r:id="rId79"/>
    <p:sldId id="494" r:id="rId80"/>
    <p:sldId id="491" r:id="rId81"/>
    <p:sldId id="412" r:id="rId82"/>
    <p:sldId id="492" r:id="rId83"/>
    <p:sldId id="373" r:id="rId84"/>
    <p:sldId id="423" r:id="rId85"/>
    <p:sldId id="424" r:id="rId86"/>
    <p:sldId id="425" r:id="rId87"/>
    <p:sldId id="426" r:id="rId88"/>
    <p:sldId id="537" r:id="rId89"/>
    <p:sldId id="538" r:id="rId90"/>
    <p:sldId id="539" r:id="rId91"/>
    <p:sldId id="542" r:id="rId92"/>
    <p:sldId id="375" r:id="rId93"/>
    <p:sldId id="376" r:id="rId94"/>
    <p:sldId id="546" r:id="rId95"/>
    <p:sldId id="378" r:id="rId96"/>
    <p:sldId id="379" r:id="rId97"/>
    <p:sldId id="380" r:id="rId98"/>
    <p:sldId id="427" r:id="rId99"/>
    <p:sldId id="541" r:id="rId100"/>
    <p:sldId id="385" r:id="rId101"/>
    <p:sldId id="386" r:id="rId102"/>
    <p:sldId id="544" r:id="rId103"/>
    <p:sldId id="387" r:id="rId104"/>
    <p:sldId id="388" r:id="rId105"/>
    <p:sldId id="545" r:id="rId106"/>
    <p:sldId id="389" r:id="rId107"/>
    <p:sldId id="441" r:id="rId108"/>
    <p:sldId id="442" r:id="rId109"/>
    <p:sldId id="390" r:id="rId110"/>
    <p:sldId id="495" r:id="rId111"/>
    <p:sldId id="444" r:id="rId112"/>
    <p:sldId id="446" r:id="rId113"/>
    <p:sldId id="447" r:id="rId114"/>
    <p:sldId id="543" r:id="rId115"/>
    <p:sldId id="448" r:id="rId116"/>
    <p:sldId id="449" r:id="rId117"/>
    <p:sldId id="454" r:id="rId118"/>
    <p:sldId id="304" r:id="rId119"/>
    <p:sldId id="547" r:id="rId1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22"/>
    </p:embeddedFont>
    <p:embeddedFont>
      <p:font typeface="Calibri" panose="020F0502020204030204" pitchFamily="34" charset="0"/>
      <p:regular r:id="rId123"/>
      <p:bold r:id="rId124"/>
      <p:italic r:id="rId125"/>
      <p:boldItalic r:id="rId126"/>
    </p:embeddedFont>
    <p:embeddedFont>
      <p:font typeface="Apple Chancery" panose="03020702040506060504" pitchFamily="66" charset="0"/>
      <p:regular r:id="rId127"/>
    </p:embeddedFont>
    <p:embeddedFont>
      <p:font typeface="Cambria" panose="02040503050406030204" pitchFamily="18" charset="0"/>
      <p:regular r:id="rId128"/>
      <p:bold r:id="rId129"/>
      <p:italic r:id="rId130"/>
      <p:boldItalic r:id="rId131"/>
    </p:embeddedFont>
    <p:embeddedFont>
      <p:font typeface="Arial Black" panose="020B0A04020102020204" pitchFamily="34" charset="0"/>
      <p:bold r:id="rId132"/>
    </p:embeddedFont>
    <p:embeddedFont>
      <p:font typeface="cmmi10" panose="020B0604020202020204" charset="0"/>
      <p:regular r:id="rId133"/>
    </p:embeddedFont>
    <p:embeddedFont>
      <p:font typeface="cmsy10" panose="020B0500000000000000" pitchFamily="34" charset="0"/>
      <p:regular r:id="rId134"/>
    </p:embeddedFont>
    <p:embeddedFont>
      <p:font typeface="Arial Rounded MT Bold" panose="020F0704030504030204" pitchFamily="34" charset="0"/>
      <p:regular r:id="rId135"/>
    </p:embeddedFont>
    <p:embeddedFont>
      <p:font typeface="Gigi" panose="04040504061007020D02" pitchFamily="82" charset="0"/>
      <p:regular r:id="rId1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251" autoAdjust="0"/>
  </p:normalViewPr>
  <p:slideViewPr>
    <p:cSldViewPr snapToGrid="0">
      <p:cViewPr>
        <p:scale>
          <a:sx n="64" d="100"/>
          <a:sy n="64" d="100"/>
        </p:scale>
        <p:origin x="74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font" Target="fonts/font12.fntdata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font" Target="fonts/font13.fntdata"/><Relationship Id="rId13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font" Target="fonts/font11.fntdata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1.fntdata"/><Relationship Id="rId130" Type="http://schemas.openxmlformats.org/officeDocument/2006/relationships/font" Target="fonts/font9.fntdata"/><Relationship Id="rId135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font" Target="fonts/font4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font" Target="fonts/font10.fntdata"/><Relationship Id="rId136" Type="http://schemas.openxmlformats.org/officeDocument/2006/relationships/font" Target="fonts/font15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543F3-0831-4635-AD48-8E4410E96487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97E4F-108F-447C-A114-8B765826D92B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5384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2511-13BC-465B-BD72-6ED2387095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4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EF5-CBCF-4186-A541-1D9DD2AD1C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82AC-F901-4C19-B557-FF535F9EB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2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29E-FF3A-439D-BDC3-BA8C675A16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1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F701-CE90-4919-BF84-9FB0740C4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4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6DC9-FD62-48C3-88DB-5B6946D59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6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0E6B-138D-44CF-A6BA-E384C9227D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6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430E-3B2A-4C25-896F-D79E647D9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12044" cy="78537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52517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85" y="6356350"/>
            <a:ext cx="2057400" cy="365125"/>
          </a:xfrm>
        </p:spPr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077-7F03-482E-BC41-CF4DDE0F30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49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47C-85F6-4E40-9B6B-13792FEEE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0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2D4-CCBB-4E1E-B2CA-4E5E590D64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3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0FABD3-5AFF-4669-BE74-12D79B49C21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2" y="168294"/>
            <a:ext cx="8257298" cy="1528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52" y="1825624"/>
            <a:ext cx="8257298" cy="489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1866-D5A1-47A7-9002-C2F89257D5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40.png"/><Relationship Id="rId3" Type="http://schemas.openxmlformats.org/officeDocument/2006/relationships/image" Target="../media/image11.png"/><Relationship Id="rId7" Type="http://schemas.openxmlformats.org/officeDocument/2006/relationships/image" Target="../media/image1080.png"/><Relationship Id="rId12" Type="http://schemas.openxmlformats.org/officeDocument/2006/relationships/image" Target="../media/image1130.png"/><Relationship Id="rId2" Type="http://schemas.openxmlformats.org/officeDocument/2006/relationships/image" Target="../media/image1050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11" Type="http://schemas.openxmlformats.org/officeDocument/2006/relationships/image" Target="../media/image1120.png"/><Relationship Id="rId5" Type="http://schemas.openxmlformats.org/officeDocument/2006/relationships/image" Target="../media/image8.wmf"/><Relationship Id="rId15" Type="http://schemas.openxmlformats.org/officeDocument/2006/relationships/image" Target="../media/image116.png"/><Relationship Id="rId10" Type="http://schemas.openxmlformats.org/officeDocument/2006/relationships/image" Target="../media/image1110.png"/><Relationship Id="rId4" Type="http://schemas.openxmlformats.org/officeDocument/2006/relationships/image" Target="../media/image1060.png"/><Relationship Id="rId9" Type="http://schemas.openxmlformats.org/officeDocument/2006/relationships/image" Target="../media/image1100.png"/><Relationship Id="rId14" Type="http://schemas.openxmlformats.org/officeDocument/2006/relationships/image" Target="../media/image11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Relationship Id="rId4" Type="http://schemas.openxmlformats.org/officeDocument/2006/relationships/image" Target="../media/image120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3" Type="http://schemas.openxmlformats.org/officeDocument/2006/relationships/image" Target="../media/image1240.png"/><Relationship Id="rId7" Type="http://schemas.openxmlformats.org/officeDocument/2006/relationships/image" Target="../media/image1280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5" Type="http://schemas.openxmlformats.org/officeDocument/2006/relationships/image" Target="../media/image1260.png"/><Relationship Id="rId10" Type="http://schemas.openxmlformats.org/officeDocument/2006/relationships/image" Target="../media/image1311.png"/><Relationship Id="rId4" Type="http://schemas.openxmlformats.org/officeDocument/2006/relationships/image" Target="../media/image195.png"/><Relationship Id="rId9" Type="http://schemas.openxmlformats.org/officeDocument/2006/relationships/image" Target="../media/image1300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wmf"/><Relationship Id="rId7" Type="http://schemas.openxmlformats.org/officeDocument/2006/relationships/image" Target="../media/image31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1.jpg"/><Relationship Id="rId7" Type="http://schemas.openxmlformats.org/officeDocument/2006/relationships/image" Target="../media/image2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1.png"/><Relationship Id="rId4" Type="http://schemas.openxmlformats.org/officeDocument/2006/relationships/image" Target="../media/image10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2.png"/><Relationship Id="rId7" Type="http://schemas.openxmlformats.org/officeDocument/2006/relationships/image" Target="../media/image8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0.png"/><Relationship Id="rId5" Type="http://schemas.openxmlformats.org/officeDocument/2006/relationships/image" Target="../media/image291.png"/><Relationship Id="rId10" Type="http://schemas.openxmlformats.org/officeDocument/2006/relationships/image" Target="../media/image380.png"/><Relationship Id="rId4" Type="http://schemas.openxmlformats.org/officeDocument/2006/relationships/image" Target="../media/image280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30.png"/><Relationship Id="rId7" Type="http://schemas.openxmlformats.org/officeDocument/2006/relationships/image" Target="../media/image93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450.png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2.png"/><Relationship Id="rId5" Type="http://schemas.openxmlformats.org/officeDocument/2006/relationships/image" Target="../media/image116.jpe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jpe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2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2.wmf"/><Relationship Id="rId4" Type="http://schemas.openxmlformats.org/officeDocument/2006/relationships/image" Target="../media/image177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0" y="1382123"/>
            <a:ext cx="8169910" cy="13669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Introduction to </a:t>
            </a:r>
            <a:br>
              <a:rPr lang="en-US" sz="4000" b="1" dirty="0" smtClean="0"/>
            </a:br>
            <a:r>
              <a:rPr lang="en-US" sz="4000" b="1" dirty="0" smtClean="0"/>
              <a:t>Non-Malleable </a:t>
            </a:r>
            <a:r>
              <a:rPr lang="en-US" sz="4000" b="1" dirty="0"/>
              <a:t>Codes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0" y="2960112"/>
            <a:ext cx="3962400" cy="101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Stefan</a:t>
            </a:r>
            <a:r>
              <a:rPr lang="en-US" sz="3000" dirty="0" smtClean="0"/>
              <a:t> </a:t>
            </a:r>
            <a:r>
              <a:rPr lang="en-US" sz="3000" b="1" dirty="0" smtClean="0"/>
              <a:t>Dziembowski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600" dirty="0" smtClean="0"/>
              <a:t>University of Warsaw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267"/>
          <a:stretch/>
        </p:blipFill>
        <p:spPr>
          <a:xfrm>
            <a:off x="3640256" y="4186260"/>
            <a:ext cx="1418989" cy="1526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6363" y="89635"/>
            <a:ext cx="710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IISC-IACR School on Cryptology</a:t>
            </a:r>
            <a:endParaRPr lang="en-US" dirty="0"/>
          </a:p>
          <a:p>
            <a:pPr algn="r"/>
            <a:r>
              <a:rPr lang="en-US" dirty="0" smtClean="0"/>
              <a:t>6 Jan, </a:t>
            </a:r>
            <a:r>
              <a:rPr lang="en-US" dirty="0" smtClean="0"/>
              <a:t>2018, </a:t>
            </a:r>
            <a:r>
              <a:rPr lang="en-US" dirty="0"/>
              <a:t>Indian Institute of Science, </a:t>
            </a:r>
            <a:r>
              <a:rPr lang="en-US" dirty="0" smtClean="0"/>
              <a:t>Bangalore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ular Callout 45"/>
          <p:cNvSpPr/>
          <p:nvPr/>
        </p:nvSpPr>
        <p:spPr>
          <a:xfrm>
            <a:off x="3512876" y="1912892"/>
            <a:ext cx="5321939" cy="1616758"/>
          </a:xfrm>
          <a:prstGeom prst="wedgeRectCallout">
            <a:avLst>
              <a:gd name="adj1" fmla="val -63181"/>
              <a:gd name="adj2" fmla="val -274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327689" y="3853196"/>
            <a:ext cx="8507126" cy="1847850"/>
          </a:xfrm>
          <a:prstGeom prst="wedgeRectCallout">
            <a:avLst>
              <a:gd name="adj1" fmla="val -33515"/>
              <a:gd name="adj2" fmla="val -59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63783"/>
            <a:ext cx="836190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way the adversary obtains more power than in the black-box model!</a:t>
            </a:r>
            <a:endParaRPr lang="pl-PL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3766" y="2738522"/>
            <a:ext cx="2286000" cy="551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rypto algorithm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38811" y="2887078"/>
            <a:ext cx="1229460" cy="277781"/>
            <a:chOff x="3113940" y="3156154"/>
            <a:chExt cx="1932791" cy="33747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113940" y="3156154"/>
              <a:ext cx="1895139" cy="1140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3940" y="3486713"/>
              <a:ext cx="1932791" cy="691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580" y="2613781"/>
            <a:ext cx="731136" cy="8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43034" y="1912892"/>
            <a:ext cx="145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key</a:t>
            </a: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148408" y="2376993"/>
            <a:ext cx="245733" cy="2975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65901" y="3972429"/>
                <a:ext cx="1456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𝐤𝐞𝐲</m:t>
                      </m:r>
                      <m:r>
                        <a:rPr lang="en-US" sz="20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01" y="3972429"/>
                <a:ext cx="145648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7200851" y="4433332"/>
            <a:ext cx="256761" cy="317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39107" y="4926725"/>
            <a:ext cx="824174" cy="342119"/>
            <a:chOff x="3113940" y="3156154"/>
            <a:chExt cx="1932791" cy="33747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113940" y="3156154"/>
              <a:ext cx="1895139" cy="1140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113940" y="3486713"/>
              <a:ext cx="1932791" cy="691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866742" y="3972429"/>
            <a:ext cx="145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key</a:t>
            </a: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451726" y="4433332"/>
            <a:ext cx="252085" cy="31178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192809" y="4822121"/>
            <a:ext cx="2286000" cy="551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rypto algorithm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288" y="4660688"/>
            <a:ext cx="731136" cy="8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075189" y="4919711"/>
            <a:ext cx="824174" cy="342119"/>
            <a:chOff x="3113940" y="3156154"/>
            <a:chExt cx="1932791" cy="33747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3113940" y="3156154"/>
              <a:ext cx="1895139" cy="1140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113940" y="3486713"/>
              <a:ext cx="1932791" cy="691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58560" y="4817835"/>
            <a:ext cx="2286000" cy="551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rypto algorithm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0319" y="2064036"/>
            <a:ext cx="2139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black-box model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658" y="3057081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related-key attack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2760" y="6030522"/>
            <a:ext cx="660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Many successful attacks are based on this!</a:t>
            </a: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" grpId="0" animBg="1"/>
      <p:bldP spid="9" grpId="0"/>
      <p:bldP spid="10" grpId="0" animBg="1"/>
      <p:bldP spid="19" grpId="0"/>
      <p:bldP spid="20" grpId="0" animBg="1"/>
      <p:bldP spid="31" grpId="0"/>
      <p:bldP spid="32" grpId="0" animBg="1"/>
      <p:bldP spid="36" grpId="0" animBg="1"/>
      <p:bldP spid="44" grpId="0" animBg="1"/>
      <p:bldP spid="47" grpId="0"/>
      <p:bldP spid="4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26" y="62212"/>
            <a:ext cx="8229600" cy="1148996"/>
          </a:xfrm>
        </p:spPr>
        <p:txBody>
          <a:bodyPr/>
          <a:lstStyle/>
          <a:p>
            <a:r>
              <a:rPr lang="en-US" dirty="0" smtClean="0"/>
              <a:t>Why is this?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703734" y="1350484"/>
                <a:ext cx="4452458" cy="454970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“gluing” </a:t>
                </a:r>
                <a:r>
                  <a:rPr lang="en-US" b="1" dirty="0" smtClean="0">
                    <a:solidFill>
                      <a:srgbClr val="0000FF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≈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“forgetting”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from “</a:t>
                </a:r>
                <a:r>
                  <a:rPr lang="en-US" dirty="0" err="1" smtClean="0"/>
                  <a:t>strongness</a:t>
                </a:r>
                <a:r>
                  <a:rPr lang="en-US" dirty="0" smtClean="0"/>
                  <a:t>” of the extractor: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even if one learns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 </a:t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r>
                  <a:rPr lang="en-US" dirty="0" smtClean="0"/>
                  <a:t>the fact that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L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∈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L</a:t>
                </a:r>
                <a:r>
                  <a:rPr lang="en-US" b="1" dirty="0" smtClean="0">
                    <a:solidFill>
                      <a:srgbClr val="FF0000"/>
                    </a:solidFill>
                    <a:latin typeface="Apple Chancery"/>
                    <a:cs typeface="Apple Chancery"/>
                  </a:rPr>
                  <a:t>’</a:t>
                </a: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doesn’t reveal anything about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〈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L,R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3734" y="1350484"/>
                <a:ext cx="4452458" cy="4549706"/>
              </a:xfrm>
              <a:blipFill rotWithShape="0">
                <a:blip r:embed="rId2"/>
                <a:stretch>
                  <a:fillRect t="-3619" b="-20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39421"/>
              </p:ext>
            </p:extLst>
          </p:nvPr>
        </p:nvGraphicFramePr>
        <p:xfrm>
          <a:off x="7338053" y="1226277"/>
          <a:ext cx="648990" cy="457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990"/>
              </a:tblGrid>
              <a:tr h="4570599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9" name="Trapez 8"/>
          <p:cNvSpPr/>
          <p:nvPr/>
        </p:nvSpPr>
        <p:spPr>
          <a:xfrm rot="5400000" flipV="1">
            <a:off x="1021610" y="1240866"/>
            <a:ext cx="75554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960123" y="572230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338053" y="64682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R</a:t>
            </a:r>
            <a:endParaRPr lang="en-US" sz="2400" dirty="0">
              <a:latin typeface="Cambria" panose="02040503050406030204" pitchFamily="18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869638" y="900283"/>
            <a:ext cx="877949" cy="369332"/>
            <a:chOff x="0" y="1128196"/>
            <a:chExt cx="877949" cy="367404"/>
          </a:xfrm>
        </p:grpSpPr>
        <p:cxnSp>
          <p:nvCxnSpPr>
            <p:cNvPr id="19" name="Łącznik prosty ze strzałką 18"/>
            <p:cNvCxnSpPr/>
            <p:nvPr/>
          </p:nvCxnSpPr>
          <p:spPr>
            <a:xfrm flipH="1">
              <a:off x="0" y="1334468"/>
              <a:ext cx="8779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Tekstowe 19"/>
            <p:cNvSpPr txBox="1"/>
            <p:nvPr/>
          </p:nvSpPr>
          <p:spPr>
            <a:xfrm>
              <a:off x="307463" y="1128196"/>
              <a:ext cx="263214" cy="367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i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</a:t>
              </a:r>
              <a:endParaRPr lang="pl-PL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1" name="Trapez 8"/>
          <p:cNvSpPr/>
          <p:nvPr/>
        </p:nvSpPr>
        <p:spPr>
          <a:xfrm rot="5400000" flipV="1">
            <a:off x="1021610" y="1996412"/>
            <a:ext cx="75554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22" name="Trapez 8"/>
          <p:cNvSpPr/>
          <p:nvPr/>
        </p:nvSpPr>
        <p:spPr>
          <a:xfrm rot="5400000" flipV="1">
            <a:off x="1021611" y="2749954"/>
            <a:ext cx="75554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23" name="Trapez 8"/>
          <p:cNvSpPr/>
          <p:nvPr/>
        </p:nvSpPr>
        <p:spPr>
          <a:xfrm rot="5400000" flipV="1">
            <a:off x="1024746" y="3505499"/>
            <a:ext cx="75554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24" name="Trapez 8"/>
          <p:cNvSpPr/>
          <p:nvPr/>
        </p:nvSpPr>
        <p:spPr>
          <a:xfrm rot="5400000" flipV="1">
            <a:off x="1024746" y="4261045"/>
            <a:ext cx="75554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25" name="Trapez 8"/>
          <p:cNvSpPr/>
          <p:nvPr/>
        </p:nvSpPr>
        <p:spPr>
          <a:xfrm rot="5400000" flipV="1">
            <a:off x="1024747" y="5014587"/>
            <a:ext cx="75554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graphicFrame>
        <p:nvGraphicFramePr>
          <p:cNvPr id="26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89771"/>
              </p:ext>
            </p:extLst>
          </p:nvPr>
        </p:nvGraphicFramePr>
        <p:xfrm>
          <a:off x="1960123" y="1294325"/>
          <a:ext cx="648990" cy="4502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990"/>
              </a:tblGrid>
              <a:tr h="4502552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40863" y="2023155"/>
            <a:ext cx="668250" cy="753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Apple Chancery"/>
                <a:cs typeface="Apple Chancery"/>
              </a:rPr>
              <a:t>’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6850" y="6202541"/>
                <a:ext cx="7645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Which means that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not correlated with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6202541"/>
                <a:ext cx="7645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9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5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Hence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53" y="1930401"/>
                <a:ext cx="8712043" cy="40050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any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 smtClean="0"/>
                  <a:t> “glues too much”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almost not </a:t>
                </a:r>
                <a:r>
                  <a:rPr lang="en-US" dirty="0"/>
                  <a:t>correlated with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So, the probability of “negating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 smtClean="0"/>
                  <a:t>” is around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.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53" y="1930401"/>
                <a:ext cx="8712043" cy="4005004"/>
              </a:xfrm>
              <a:blipFill rotWithShape="0">
                <a:blip r:embed="rId2"/>
                <a:stretch>
                  <a:fillRect l="-1400" t="-27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5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Now, </a:t>
            </a:r>
            <a:r>
              <a:rPr lang="en-US" dirty="0" smtClean="0"/>
              <a:t>suppose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don’t glue too many elements together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102</a:t>
            </a:fld>
            <a:endParaRPr lang="en-US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448982" y="2131695"/>
          <a:ext cx="561130" cy="1942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130"/>
              </a:tblGrid>
              <a:tr h="169378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227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918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9918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409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28047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8046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7636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9918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6485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2449896" y="1457522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076128" y="1457520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R</a:t>
            </a:r>
            <a:endParaRPr lang="en-US" sz="2400" dirty="0">
              <a:latin typeface="Cambria" panose="02040503050406030204" pitchFamily="18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359411" y="1637460"/>
            <a:ext cx="877949" cy="369332"/>
            <a:chOff x="0" y="1128196"/>
            <a:chExt cx="877949" cy="367404"/>
          </a:xfrm>
        </p:grpSpPr>
        <p:cxnSp>
          <p:nvCxnSpPr>
            <p:cNvPr id="10" name="Łącznik prosty ze strzałką 9"/>
            <p:cNvCxnSpPr/>
            <p:nvPr/>
          </p:nvCxnSpPr>
          <p:spPr>
            <a:xfrm flipH="1">
              <a:off x="0" y="1334468"/>
              <a:ext cx="8779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Tekstowe 10"/>
            <p:cNvSpPr txBox="1"/>
            <p:nvPr/>
          </p:nvSpPr>
          <p:spPr>
            <a:xfrm>
              <a:off x="307463" y="1128196"/>
              <a:ext cx="263214" cy="3674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</a:t>
              </a:r>
              <a:endParaRPr lang="en-US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 flipH="1">
            <a:off x="6919926" y="1503687"/>
            <a:ext cx="1028425" cy="369332"/>
            <a:chOff x="0" y="1128196"/>
            <a:chExt cx="877949" cy="281605"/>
          </a:xfrm>
        </p:grpSpPr>
        <p:cxnSp>
          <p:nvCxnSpPr>
            <p:cNvPr id="13" name="Łącznik prosty ze strzałką 12"/>
            <p:cNvCxnSpPr/>
            <p:nvPr/>
          </p:nvCxnSpPr>
          <p:spPr>
            <a:xfrm flipH="1">
              <a:off x="0" y="1334468"/>
              <a:ext cx="8779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Tekstowe 13"/>
            <p:cNvSpPr txBox="1"/>
            <p:nvPr/>
          </p:nvSpPr>
          <p:spPr>
            <a:xfrm>
              <a:off x="304825" y="1128196"/>
              <a:ext cx="268492" cy="2816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g</a:t>
              </a:r>
              <a:endParaRPr lang="en-US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6019800" y="2154494"/>
          <a:ext cx="561130" cy="1933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130"/>
              </a:tblGrid>
              <a:tr h="14184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9144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802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66802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178716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538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3199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12933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784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eTekstowe 15"/>
              <p:cNvSpPr txBox="1"/>
              <p:nvPr/>
            </p:nvSpPr>
            <p:spPr>
              <a:xfrm>
                <a:off x="348828" y="4118622"/>
                <a:ext cx="8686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In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this case: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f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and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have a lot of min-entropy.</a:t>
                </a:r>
              </a:p>
              <a:p>
                <a:endParaRPr lang="en-US" sz="2400" dirty="0" smtClean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This fact can be used to show that if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〈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L, </a:t>
                </a:r>
                <a:r>
                  <a:rPr lang="pl-PL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pl-PL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  <a:sym typeface="Symbol"/>
                  </a:rPr>
                  <a:t>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0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then it is very unlikely that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〈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f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), </a:t>
                </a:r>
                <a:r>
                  <a:rPr lang="pl-PL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pl-PL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  <a:sym typeface="Symbol"/>
                  </a:rPr>
                  <a:t>=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0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.</a:t>
                </a:r>
                <a:br>
                  <a:rPr lang="en-US" sz="2400" dirty="0" smtClean="0">
                    <a:latin typeface="Cambria" panose="02040503050406030204" pitchFamily="18" charset="0"/>
                  </a:rPr>
                </a:br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8000"/>
                    </a:solidFill>
                    <a:latin typeface="Cambria" panose="02040503050406030204" pitchFamily="18" charset="0"/>
                  </a:rPr>
                  <a:t>Informally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: “it is hard to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negate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”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PoleTekstow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8" y="4118622"/>
                <a:ext cx="86868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053" t="-2116" b="-52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5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the adversary applies one of the following strategies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at least one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is “close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to constant” </a:t>
                </a:r>
                <a:r>
                  <a:rPr lang="en-US" dirty="0" smtClean="0"/>
                  <a:t>(i.e. it “glues” many elements together) – </a:t>
                </a:r>
                <a:r>
                  <a:rPr lang="en-US" dirty="0" smtClean="0"/>
                  <a:t>in this case the probability of negating is around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1/2.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or</a:t>
                </a:r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both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are “far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from constant” </a:t>
                </a:r>
                <a:r>
                  <a:rPr lang="en-US" dirty="0" smtClean="0"/>
                  <a:t>– in this case the probability of negating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is </a:t>
                </a:r>
                <a:r>
                  <a:rPr lang="en-US" dirty="0" smtClean="0"/>
                  <a:t>small, </a:t>
                </a:r>
                <a:r>
                  <a:rPr lang="en-US" dirty="0" smtClean="0"/>
                  <a:t>so the total probability of negating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/>
                  <a:t> is also </a:t>
                </a:r>
                <a:r>
                  <a:rPr lang="en-US" dirty="0" smtClean="0"/>
                  <a:t>at most around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1/2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proof is more complicated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242683"/>
            <a:ext cx="8712043" cy="6524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adversary can apply a </a:t>
            </a:r>
            <a:r>
              <a:rPr lang="en-US" b="1" i="1" dirty="0" smtClean="0"/>
              <a:t>mix</a:t>
            </a:r>
            <a:r>
              <a:rPr lang="en-US" dirty="0" smtClean="0"/>
              <a:t> of strategies, e.g.</a:t>
            </a:r>
            <a:endParaRPr lang="pl-PL" dirty="0"/>
          </a:p>
        </p:txBody>
      </p:sp>
      <p:graphicFrame>
        <p:nvGraphicFramePr>
          <p:cNvPr id="4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02903"/>
              </p:ext>
            </p:extLst>
          </p:nvPr>
        </p:nvGraphicFramePr>
        <p:xfrm>
          <a:off x="2448982" y="2131694"/>
          <a:ext cx="561130" cy="3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130"/>
              </a:tblGrid>
              <a:tr h="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6526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74149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06215">
                <a:tc>
                  <a:txBody>
                    <a:bodyPr/>
                    <a:lstStyle/>
                    <a:p>
                      <a:endParaRPr lang="pl-PL" sz="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1987550" y="2131694"/>
            <a:ext cx="279400" cy="1036956"/>
          </a:xfrm>
          <a:prstGeom prst="leftBrace">
            <a:avLst>
              <a:gd name="adj1" fmla="val 372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252441" y="2327006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here do not “glue” much</a:t>
            </a:r>
            <a:endParaRPr lang="pl-PL" dirty="0"/>
          </a:p>
        </p:txBody>
      </p:sp>
      <p:sp>
        <p:nvSpPr>
          <p:cNvPr id="7" name="Left Brace 6"/>
          <p:cNvSpPr/>
          <p:nvPr/>
        </p:nvSpPr>
        <p:spPr>
          <a:xfrm>
            <a:off x="2042582" y="3236594"/>
            <a:ext cx="224368" cy="2363220"/>
          </a:xfrm>
          <a:prstGeom prst="leftBrace">
            <a:avLst>
              <a:gd name="adj1" fmla="val 372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504974" y="4095038"/>
            <a:ext cx="130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here “</a:t>
            </a:r>
            <a:r>
              <a:rPr lang="en-US" dirty="0" smtClean="0"/>
              <a:t>glue” a lot</a:t>
            </a:r>
            <a:endParaRPr lang="pl-PL" dirty="0"/>
          </a:p>
        </p:txBody>
      </p:sp>
      <p:sp>
        <p:nvSpPr>
          <p:cNvPr id="10" name="TextBox 9"/>
          <p:cNvSpPr txBox="1"/>
          <p:nvPr/>
        </p:nvSpPr>
        <p:spPr>
          <a:xfrm>
            <a:off x="3897032" y="3571818"/>
            <a:ext cx="453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the details see </a:t>
            </a:r>
            <a:r>
              <a:rPr lang="en-US" sz="2800" b="1" dirty="0" smtClean="0">
                <a:solidFill>
                  <a:srgbClr val="00B050"/>
                </a:solidFill>
              </a:rPr>
              <a:t>[DKO13]</a:t>
            </a:r>
            <a:r>
              <a:rPr lang="en-US" sz="2800" dirty="0" smtClean="0"/>
              <a:t>.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Encoding for messages of arbitrary length</a:t>
            </a:r>
            <a:br>
              <a:rPr lang="en-US" sz="36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[Aggarwal, </a:t>
            </a:r>
            <a:r>
              <a:rPr lang="en-US" sz="2400" b="1" dirty="0" err="1" smtClean="0">
                <a:solidFill>
                  <a:srgbClr val="00B050"/>
                </a:solidFill>
              </a:rPr>
              <a:t>Dodis</a:t>
            </a:r>
            <a:r>
              <a:rPr lang="en-US" sz="2400" b="1" dirty="0" smtClean="0">
                <a:solidFill>
                  <a:srgbClr val="00B050"/>
                </a:solidFill>
              </a:rPr>
              <a:t>, and Lovett, STOC 2014]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4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outline of their method: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that mauling the inner product encoding can induce only </a:t>
            </a:r>
            <a:r>
              <a:rPr lang="en-US" b="1" dirty="0" smtClean="0">
                <a:solidFill>
                  <a:srgbClr val="000090"/>
                </a:solidFill>
              </a:rPr>
              <a:t>affine functions </a:t>
            </a:r>
            <a:r>
              <a:rPr lang="en-US" b="1" dirty="0" smtClean="0">
                <a:solidFill>
                  <a:srgbClr val="FF0000"/>
                </a:solidFill>
              </a:rPr>
              <a:t>h’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 their random combinations)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top of it use encoding that is </a:t>
            </a:r>
            <a:r>
              <a:rPr lang="en-US" b="1" dirty="0" smtClean="0">
                <a:solidFill>
                  <a:srgbClr val="000090"/>
                </a:solidFill>
              </a:rPr>
              <a:t>resilient to affine mauling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property of </a:t>
            </a:r>
            <a:r>
              <a:rPr lang="en-US" dirty="0" smtClean="0"/>
              <a:t>their construction: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105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3465466" y="5762726"/>
                <a:ext cx="2798971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e>
                        <m:sup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466" y="5762726"/>
                <a:ext cx="2798971" cy="5936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0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affine? Look at this: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3" y="1047371"/>
                <a:ext cx="5862607" cy="55394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</m:e>
                    </m:d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0" dirty="0" smtClean="0"/>
                  <a:t>How can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0" dirty="0" smtClean="0"/>
                  <a:t> depend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0" dirty="0" smtClean="0"/>
                  <a:t>?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 smtClean="0"/>
                  <a:t>(for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400" b="0" dirty="0" smtClean="0"/>
                  <a:t>)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more generally</a:t>
                </a:r>
                <a:r>
                  <a:rPr lang="en-US" sz="2400" b="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0" dirty="0" smtClean="0"/>
                  <a:t> be an invertible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0" dirty="0" smtClean="0"/>
                  <a:t>-matrix. Let: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</a:rPr>
                </a:b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Then</a:t>
                </a:r>
                <a:r>
                  <a:rPr lang="en-US" sz="24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	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	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 	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 	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the adversary can also make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 smtClean="0"/>
                  <a:t> equal to any constant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dirty="0" smtClean="0"/>
                  <a:t> chosen by him.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3" y="1047371"/>
                <a:ext cx="5862607" cy="5539469"/>
              </a:xfrm>
              <a:blipFill rotWithShape="0">
                <a:blip r:embed="rId2"/>
                <a:stretch>
                  <a:fillRect l="-1559" t="-1540" b="-2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5935901" y="1832747"/>
            <a:ext cx="574357" cy="4754092"/>
          </a:xfrm>
          <a:prstGeom prst="rightBrace">
            <a:avLst>
              <a:gd name="adj1" fmla="val 1894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2228" y="3490854"/>
                <a:ext cx="2615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all these are affine functions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28" y="3490854"/>
                <a:ext cx="261512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331" t="-3113" r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1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observation of </a:t>
            </a:r>
            <a:r>
              <a:rPr lang="en-US" b="1" dirty="0" smtClean="0">
                <a:solidFill>
                  <a:srgbClr val="00B050"/>
                </a:solidFill>
              </a:rPr>
              <a:t>[ADL14]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2442" y="2504140"/>
            <a:ext cx="8712043" cy="40826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affine functions are </a:t>
            </a:r>
            <a:r>
              <a:rPr lang="en-US" b="1" dirty="0" smtClean="0">
                <a:solidFill>
                  <a:srgbClr val="0070C0"/>
                </a:solidFill>
              </a:rPr>
              <a:t>the only ones </a:t>
            </a:r>
            <a:r>
              <a:rPr lang="en-US" dirty="0" smtClean="0"/>
              <a:t>that the adversary can induce!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They show it using </a:t>
            </a:r>
            <a:r>
              <a:rPr lang="en-US" dirty="0"/>
              <a:t>the techniques from </a:t>
            </a:r>
            <a:r>
              <a:rPr lang="en-US" dirty="0" smtClean="0"/>
              <a:t>additive </a:t>
            </a:r>
            <a:r>
              <a:rPr lang="en-US" dirty="0" err="1"/>
              <a:t>combinatoris</a:t>
            </a:r>
            <a:r>
              <a:rPr lang="en-US" dirty="0"/>
              <a:t> (</a:t>
            </a:r>
            <a:r>
              <a:rPr lang="en-US" b="1" i="1" dirty="0">
                <a:solidFill>
                  <a:srgbClr val="7030A0"/>
                </a:solidFill>
              </a:rPr>
              <a:t>Quasi-polynomial </a:t>
            </a:r>
            <a:r>
              <a:rPr lang="en-US" b="1" i="1" dirty="0" err="1">
                <a:solidFill>
                  <a:srgbClr val="7030A0"/>
                </a:solidFill>
              </a:rPr>
              <a:t>Freiman-Ruzsa</a:t>
            </a:r>
            <a:r>
              <a:rPr lang="en-US" b="1" i="1" dirty="0">
                <a:solidFill>
                  <a:srgbClr val="7030A0"/>
                </a:solidFill>
              </a:rPr>
              <a:t> Theorem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</a:t>
            </a:r>
            <a:r>
              <a:rPr lang="pl-PL" dirty="0" err="1" smtClean="0"/>
              <a:t>onstruction</a:t>
            </a:r>
            <a:r>
              <a:rPr lang="en-US" dirty="0" smtClean="0"/>
              <a:t> </a:t>
            </a:r>
            <a:r>
              <a:rPr lang="pl-PL" dirty="0" smtClean="0"/>
              <a:t>with </a:t>
            </a:r>
            <a:r>
              <a:rPr lang="pl-PL" dirty="0" err="1" smtClean="0"/>
              <a:t>linear</a:t>
            </a:r>
            <a:r>
              <a:rPr lang="pl-PL" dirty="0" smtClean="0"/>
              <a:t> </a:t>
            </a:r>
            <a:r>
              <a:rPr lang="pl-PL" dirty="0" err="1" smtClean="0"/>
              <a:t>blow-up</a:t>
            </a:r>
            <a:endParaRPr lang="en-US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442" y="1900518"/>
            <a:ext cx="8712043" cy="4686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[</a:t>
            </a:r>
            <a:r>
              <a:rPr lang="pl-PL" b="1" dirty="0" err="1">
                <a:solidFill>
                  <a:srgbClr val="00B050"/>
                </a:solidFill>
              </a:rPr>
              <a:t>Chattopadhyay</a:t>
            </a:r>
            <a:r>
              <a:rPr lang="pl-PL" b="1" dirty="0">
                <a:solidFill>
                  <a:srgbClr val="00B050"/>
                </a:solidFill>
              </a:rPr>
              <a:t> and </a:t>
            </a:r>
            <a:r>
              <a:rPr lang="pl-PL" b="1" dirty="0" err="1">
                <a:solidFill>
                  <a:srgbClr val="00B050"/>
                </a:solidFill>
              </a:rPr>
              <a:t>Zuckerman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smtClean="0">
                <a:solidFill>
                  <a:srgbClr val="00B050"/>
                </a:solidFill>
              </a:rPr>
              <a:t>FOCS’14]</a:t>
            </a:r>
            <a:r>
              <a:rPr lang="pl-PL" dirty="0" smtClean="0">
                <a:solidFill>
                  <a:srgbClr val="00B050"/>
                </a:solidFill>
              </a:rPr>
              <a:t>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 err="1" smtClean="0"/>
              <a:t>construction</a:t>
            </a:r>
            <a:r>
              <a:rPr lang="pl-PL" dirty="0" smtClean="0"/>
              <a:t> with </a:t>
            </a:r>
            <a:r>
              <a:rPr lang="pl-PL" dirty="0" err="1" smtClean="0"/>
              <a:t>linear</a:t>
            </a:r>
            <a:r>
              <a:rPr lang="pl-PL" dirty="0" smtClean="0"/>
              <a:t> </a:t>
            </a:r>
            <a:r>
              <a:rPr lang="pl-PL" dirty="0" err="1" smtClean="0"/>
              <a:t>blow-up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needs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10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memory</a:t>
            </a:r>
            <a:r>
              <a:rPr lang="pl-PL" dirty="0" smtClean="0"/>
              <a:t> </a:t>
            </a:r>
            <a:r>
              <a:rPr lang="pl-PL" dirty="0" err="1" smtClean="0"/>
              <a:t>parts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0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110743"/>
            <a:ext cx="8639115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continuous </a:t>
            </a:r>
            <a:r>
              <a:rPr lang="en-US" dirty="0" smtClean="0"/>
              <a:t>non-malleable </a:t>
            </a:r>
            <a:r>
              <a:rPr lang="en-US" dirty="0" smtClean="0"/>
              <a:t>codes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CCA-secure encryption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757367" y="5371983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Lots of ad hoc practical solutions (a market worth billions of dollars)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– usually based on a </a:t>
            </a:r>
            <a:r>
              <a:rPr lang="en-US" b="1" dirty="0" smtClean="0">
                <a:solidFill>
                  <a:srgbClr val="FF0000"/>
                </a:solidFill>
              </a:rPr>
              <a:t>trial-and-error methodology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 more formal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approach?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Rectangular Callout 4"/>
          <p:cNvSpPr/>
          <p:nvPr/>
        </p:nvSpPr>
        <p:spPr>
          <a:xfrm>
            <a:off x="1340283" y="2756082"/>
            <a:ext cx="6131491" cy="1245212"/>
          </a:xfrm>
          <a:prstGeom prst="wedgeRectCallout">
            <a:avLst>
              <a:gd name="adj1" fmla="val -21242"/>
              <a:gd name="adj2" fmla="val -627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cryptographic devices are everywhere</a:t>
            </a:r>
            <a:r>
              <a:rPr lang="en-US" sz="2400" dirty="0" smtClean="0">
                <a:solidFill>
                  <a:prstClr val="black"/>
                </a:solidFill>
              </a:rPr>
              <a:t>: payment cards, tickets, SIM cards, pay TV cards, etc..</a:t>
            </a: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Continual non-malleable codes</a:t>
            </a:r>
            <a:br>
              <a:rPr lang="en-US" dirty="0" smtClean="0"/>
            </a:br>
            <a:r>
              <a:rPr lang="en-US" sz="3100" b="1" dirty="0" smtClean="0">
                <a:solidFill>
                  <a:srgbClr val="00B050"/>
                </a:solidFill>
              </a:rPr>
              <a:t>[Faust, Mukherjee, Nielsen, Venturi, TCC 2014]</a:t>
            </a:r>
            <a:endParaRPr lang="en-US" sz="31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6126365"/>
                <a:ext cx="8712043" cy="3563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game stops after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 smtClean="0"/>
                  <a:t> (the device “self-destructs”).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6126365"/>
                <a:ext cx="8712043" cy="356363"/>
              </a:xfrm>
              <a:blipFill rotWithShape="0">
                <a:blip r:embed="rId2"/>
                <a:stretch>
                  <a:fillRect l="-909" t="-3965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81" y="1507292"/>
            <a:ext cx="2412857" cy="450865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1"/>
              <p:cNvSpPr txBox="1"/>
              <p:nvPr/>
            </p:nvSpPr>
            <p:spPr>
              <a:xfrm>
                <a:off x="817119" y="2024125"/>
                <a:ext cx="1661333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=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Enc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19" y="2024125"/>
                <a:ext cx="166133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 descr="MCj042384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3217" y="984816"/>
            <a:ext cx="1198028" cy="134590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1"/>
              <p:cNvSpPr txBox="1"/>
              <p:nvPr/>
            </p:nvSpPr>
            <p:spPr>
              <a:xfrm>
                <a:off x="828818" y="3121366"/>
                <a:ext cx="1661333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8" y="3121366"/>
                <a:ext cx="166133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1"/>
              <p:cNvSpPr txBox="1"/>
              <p:nvPr/>
            </p:nvSpPr>
            <p:spPr>
              <a:xfrm>
                <a:off x="817119" y="4061472"/>
                <a:ext cx="1661333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19" y="4061472"/>
                <a:ext cx="166133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5400000">
            <a:off x="1386178" y="4479083"/>
            <a:ext cx="817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...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405469" y="2423732"/>
            <a:ext cx="484632" cy="7460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405469" y="3529277"/>
            <a:ext cx="484632" cy="6430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eft Arrow 14"/>
              <p:cNvSpPr/>
              <p:nvPr/>
            </p:nvSpPr>
            <p:spPr>
              <a:xfrm flipH="1">
                <a:off x="2670844" y="2895489"/>
                <a:ext cx="2294964" cy="916851"/>
              </a:xfrm>
              <a:prstGeom prst="leftArrow">
                <a:avLst>
                  <a:gd name="adj1" fmla="val 65270"/>
                  <a:gd name="adj2" fmla="val 500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Lef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0844" y="2895489"/>
                <a:ext cx="2294964" cy="916851"/>
              </a:xfrm>
              <a:prstGeom prst="leftArrow">
                <a:avLst>
                  <a:gd name="adj1" fmla="val 65270"/>
                  <a:gd name="adj2" fmla="val 50000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Arrow 16"/>
          <p:cNvSpPr/>
          <p:nvPr/>
        </p:nvSpPr>
        <p:spPr>
          <a:xfrm flipH="1">
            <a:off x="4610827" y="2872452"/>
            <a:ext cx="3115217" cy="951347"/>
          </a:xfrm>
          <a:prstGeom prst="leftArrow">
            <a:avLst>
              <a:gd name="adj1" fmla="val 66463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632701" y="3050360"/>
            <a:ext cx="2939576" cy="596078"/>
            <a:chOff x="4210905" y="4206553"/>
            <a:chExt cx="2939576" cy="710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210905" y="4354969"/>
                  <a:ext cx="8883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 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905" y="4354969"/>
                  <a:ext cx="88832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229891" y="4206553"/>
                  <a:ext cx="19205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 smtClean="0"/>
                    <a:t>same</a:t>
                  </a:r>
                  <a:r>
                    <a:rPr lang="en-US" dirty="0" smtClean="0"/>
                    <a:t> if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dirty="0" smtClean="0"/>
                    <a:t> otherwise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891" y="4206553"/>
                  <a:ext cx="1920590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40" t="-6742" b="-348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Brace 22"/>
            <p:cNvSpPr/>
            <p:nvPr/>
          </p:nvSpPr>
          <p:spPr>
            <a:xfrm>
              <a:off x="4962936" y="4223327"/>
              <a:ext cx="259080" cy="693892"/>
            </a:xfrm>
            <a:prstGeom prst="leftBrace">
              <a:avLst>
                <a:gd name="adj1" fmla="val 45588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Left Arrow 33"/>
              <p:cNvSpPr/>
              <p:nvPr/>
            </p:nvSpPr>
            <p:spPr>
              <a:xfrm flipH="1">
                <a:off x="2682543" y="3826025"/>
                <a:ext cx="2294964" cy="916851"/>
              </a:xfrm>
              <a:prstGeom prst="leftArrow">
                <a:avLst>
                  <a:gd name="adj1" fmla="val 65270"/>
                  <a:gd name="adj2" fmla="val 500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Left Arrow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82543" y="3826025"/>
                <a:ext cx="2294964" cy="916851"/>
              </a:xfrm>
              <a:prstGeom prst="leftArrow">
                <a:avLst>
                  <a:gd name="adj1" fmla="val 65270"/>
                  <a:gd name="adj2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Arrow 34"/>
          <p:cNvSpPr/>
          <p:nvPr/>
        </p:nvSpPr>
        <p:spPr>
          <a:xfrm flipH="1">
            <a:off x="4622526" y="3802988"/>
            <a:ext cx="3115217" cy="951347"/>
          </a:xfrm>
          <a:prstGeom prst="leftArrow">
            <a:avLst>
              <a:gd name="adj1" fmla="val 66463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44400" y="3980898"/>
            <a:ext cx="2939576" cy="646331"/>
            <a:chOff x="4210905" y="4206553"/>
            <a:chExt cx="2939576" cy="770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210905" y="4354969"/>
                  <a:ext cx="888320" cy="440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 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905" y="4354969"/>
                  <a:ext cx="888320" cy="440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229891" y="4206553"/>
                  <a:ext cx="1920590" cy="7705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 smtClean="0"/>
                    <a:t>same</a:t>
                  </a:r>
                  <a:r>
                    <a:rPr lang="en-US" dirty="0" smtClean="0"/>
                    <a:t> if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dirty="0" smtClean="0"/>
                    <a:t> otherwise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891" y="4206553"/>
                  <a:ext cx="1920590" cy="77057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540" t="-566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eft Brace 38"/>
            <p:cNvSpPr/>
            <p:nvPr/>
          </p:nvSpPr>
          <p:spPr>
            <a:xfrm>
              <a:off x="4962936" y="4223327"/>
              <a:ext cx="259080" cy="693892"/>
            </a:xfrm>
            <a:prstGeom prst="leftBrace">
              <a:avLst>
                <a:gd name="adj1" fmla="val 45588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113091" y="3192366"/>
                <a:ext cx="5976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91" y="3192366"/>
                <a:ext cx="597664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91039" y="4176866"/>
                <a:ext cx="5976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39" y="4176866"/>
                <a:ext cx="597664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/>
              <p:cNvSpPr/>
              <p:nvPr/>
            </p:nvSpPr>
            <p:spPr>
              <a:xfrm>
                <a:off x="3307080" y="1457908"/>
                <a:ext cx="3595571" cy="1202715"/>
              </a:xfrm>
              <a:prstGeom prst="wedgeRectCallout">
                <a:avLst>
                  <a:gd name="adj1" fmla="val 74445"/>
                  <a:gd name="adj2" fmla="val -3929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chooses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 smtClean="0"/>
                  <a:t>adaptively 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80" y="1457908"/>
                <a:ext cx="3595571" cy="1202715"/>
              </a:xfrm>
              <a:prstGeom prst="wedgeRectCallout">
                <a:avLst>
                  <a:gd name="adj1" fmla="val 74445"/>
                  <a:gd name="adj2" fmla="val -39293"/>
                </a:avLst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34" grpId="0" animBg="1"/>
      <p:bldP spid="35" grpId="0" animBg="1"/>
      <p:bldP spid="40" grpId="0"/>
      <p:bldP spid="41" grpId="0"/>
      <p:bldP spid="4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Actually, their model is a bit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520" y="1335136"/>
            <a:ext cx="4041965" cy="5251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tampering is done always </a:t>
            </a:r>
            <a:r>
              <a:rPr lang="en-US" b="1" dirty="0" smtClean="0">
                <a:solidFill>
                  <a:srgbClr val="7030A0"/>
                </a:solidFill>
              </a:rPr>
              <a:t>on the original </a:t>
            </a:r>
            <a:r>
              <a:rPr lang="en-US" b="1" dirty="0" err="1" smtClean="0">
                <a:solidFill>
                  <a:srgbClr val="7030A0"/>
                </a:solidFill>
              </a:rPr>
              <a:t>codeword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Obviously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such an adversary can “simulate” to previous 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(as long as the tampering functions are closed under the composition).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1"/>
              <p:cNvSpPr txBox="1"/>
              <p:nvPr/>
            </p:nvSpPr>
            <p:spPr>
              <a:xfrm>
                <a:off x="385227" y="1463623"/>
                <a:ext cx="4024121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=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Enc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27" y="1463623"/>
                <a:ext cx="4024121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1"/>
              <p:cNvSpPr txBox="1"/>
              <p:nvPr/>
            </p:nvSpPr>
            <p:spPr>
              <a:xfrm>
                <a:off x="252441" y="2582886"/>
                <a:ext cx="1661333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1" y="2582886"/>
                <a:ext cx="1661333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1"/>
              <p:cNvSpPr txBox="1"/>
              <p:nvPr/>
            </p:nvSpPr>
            <p:spPr>
              <a:xfrm>
                <a:off x="1480262" y="3480072"/>
                <a:ext cx="1661333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62" y="3480072"/>
                <a:ext cx="166133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829092" y="1885252"/>
            <a:ext cx="484632" cy="7460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154972" y="1912774"/>
            <a:ext cx="484632" cy="15672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1"/>
              <p:cNvSpPr txBox="1"/>
              <p:nvPr/>
            </p:nvSpPr>
            <p:spPr>
              <a:xfrm>
                <a:off x="2955817" y="4247152"/>
                <a:ext cx="1661333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817" y="4247152"/>
                <a:ext cx="166133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3573989" y="1912774"/>
            <a:ext cx="484632" cy="23343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construction of </a:t>
            </a:r>
            <a:r>
              <a:rPr lang="en-US" b="1" dirty="0" smtClean="0">
                <a:solidFill>
                  <a:srgbClr val="00B050"/>
                </a:solidFill>
              </a:rPr>
              <a:t>[FMNV14]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835678" cy="5251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A split-state continual NMC.</a:t>
            </a:r>
            <a:endParaRPr lang="en-US" sz="2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/>
              <a:t>B</a:t>
            </a:r>
            <a:r>
              <a:rPr lang="en-US" sz="2700" dirty="0" smtClean="0"/>
              <a:t>ased on:</a:t>
            </a:r>
          </a:p>
          <a:p>
            <a:r>
              <a:rPr lang="en-US" sz="2700" dirty="0" smtClean="0"/>
              <a:t> the </a:t>
            </a:r>
            <a:r>
              <a:rPr lang="en-US" sz="2700" b="1" dirty="0">
                <a:solidFill>
                  <a:srgbClr val="7030A0"/>
                </a:solidFill>
              </a:rPr>
              <a:t>inner product </a:t>
            </a:r>
            <a:r>
              <a:rPr lang="en-US" sz="2700" dirty="0"/>
              <a:t>function, </a:t>
            </a:r>
            <a:endParaRPr lang="en-US" sz="2700" dirty="0" smtClean="0"/>
          </a:p>
          <a:p>
            <a:r>
              <a:rPr lang="en-US" sz="2700" dirty="0" smtClean="0"/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collision-resistant hashing</a:t>
            </a:r>
            <a:r>
              <a:rPr lang="en-US" sz="2700" dirty="0" smtClean="0"/>
              <a:t>,</a:t>
            </a:r>
          </a:p>
          <a:p>
            <a:r>
              <a:rPr lang="en-US" sz="2700" dirty="0" smtClean="0"/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non-interactive </a:t>
            </a:r>
            <a:r>
              <a:rPr lang="en-US" sz="2700" b="1" dirty="0">
                <a:solidFill>
                  <a:srgbClr val="FF0000"/>
                </a:solidFill>
              </a:rPr>
              <a:t>zero-knowledge proofs of knowledge </a:t>
            </a:r>
            <a:endParaRPr lang="en-US" sz="2700" b="1" dirty="0" smtClean="0">
              <a:solidFill>
                <a:srgbClr val="FF0000"/>
              </a:solidFill>
            </a:endParaRPr>
          </a:p>
          <a:p>
            <a:r>
              <a:rPr lang="en-US" sz="2700" dirty="0" smtClean="0"/>
              <a:t> requirement: </a:t>
            </a:r>
            <a:r>
              <a:rPr lang="en-US" sz="2700" dirty="0"/>
              <a:t>an </a:t>
            </a:r>
            <a:r>
              <a:rPr lang="en-US" sz="2700" dirty="0" err="1"/>
              <a:t>untamperable</a:t>
            </a:r>
            <a:r>
              <a:rPr lang="en-US" sz="2700" dirty="0"/>
              <a:t> </a:t>
            </a:r>
            <a:r>
              <a:rPr lang="en-US" sz="2700" b="1" dirty="0">
                <a:solidFill>
                  <a:srgbClr val="00B050"/>
                </a:solidFill>
              </a:rPr>
              <a:t>common reference string</a:t>
            </a:r>
            <a:r>
              <a:rPr lang="en-US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0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110743"/>
            <a:ext cx="8639115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continuous </a:t>
            </a:r>
            <a:r>
              <a:rPr lang="en-US" dirty="0" smtClean="0"/>
              <a:t>non-malleable </a:t>
            </a:r>
            <a:r>
              <a:rPr lang="en-US" dirty="0" smtClean="0"/>
              <a:t>codes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CCA-secure encryption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06517" y="5797433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 of the NMC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[Coretti, Maurer, </a:t>
            </a:r>
            <a:r>
              <a:rPr lang="en-US" b="1" dirty="0" err="1" smtClean="0">
                <a:solidFill>
                  <a:srgbClr val="00B050"/>
                </a:solidFill>
              </a:rPr>
              <a:t>Tackmann</a:t>
            </a:r>
            <a:r>
              <a:rPr lang="en-US" b="1" dirty="0" smtClean="0">
                <a:solidFill>
                  <a:srgbClr val="00B050"/>
                </a:solidFill>
              </a:rPr>
              <a:t>, and Venturi, TCC 2015]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construction of </a:t>
            </a:r>
          </a:p>
          <a:p>
            <a:pPr marL="0" indent="0" algn="ctr">
              <a:buNone/>
            </a:pPr>
            <a:r>
              <a:rPr lang="en-US" dirty="0" smtClean="0"/>
              <a:t> a </a:t>
            </a:r>
            <a:r>
              <a:rPr lang="en-US" b="1" dirty="0" smtClean="0">
                <a:solidFill>
                  <a:srgbClr val="0070C0"/>
                </a:solidFill>
              </a:rPr>
              <a:t>SD-CCA-secure </a:t>
            </a:r>
            <a:r>
              <a:rPr lang="en-US" b="1" dirty="0" smtClean="0">
                <a:solidFill>
                  <a:srgbClr val="FF0000"/>
                </a:solidFill>
              </a:rPr>
              <a:t>Multi</a:t>
            </a:r>
            <a:r>
              <a:rPr lang="en-US" b="1" dirty="0" smtClean="0">
                <a:solidFill>
                  <a:srgbClr val="0070C0"/>
                </a:solidFill>
              </a:rPr>
              <a:t>-Bit </a:t>
            </a:r>
            <a:r>
              <a:rPr lang="en-US" b="1" dirty="0">
                <a:solidFill>
                  <a:srgbClr val="0070C0"/>
                </a:solidFill>
              </a:rPr>
              <a:t>Public-Key Encryption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from </a:t>
            </a:r>
          </a:p>
          <a:p>
            <a:pPr marL="0" indent="0" algn="ctr">
              <a:buNone/>
            </a:pPr>
            <a:r>
              <a:rPr lang="en-US" dirty="0"/>
              <a:t> a </a:t>
            </a:r>
            <a:r>
              <a:rPr lang="en-US" b="1" dirty="0" smtClean="0">
                <a:solidFill>
                  <a:srgbClr val="0070C0"/>
                </a:solidFill>
              </a:rPr>
              <a:t>SD-CCA-secure </a:t>
            </a:r>
            <a:r>
              <a:rPr lang="en-US" b="1" dirty="0" smtClean="0">
                <a:solidFill>
                  <a:srgbClr val="FF0000"/>
                </a:solidFill>
              </a:rPr>
              <a:t>Single</a:t>
            </a:r>
            <a:r>
              <a:rPr lang="en-US" b="1" dirty="0" smtClean="0">
                <a:solidFill>
                  <a:srgbClr val="0070C0"/>
                </a:solidFill>
              </a:rPr>
              <a:t>-Bit </a:t>
            </a:r>
            <a:r>
              <a:rPr lang="en-US" b="1" dirty="0">
                <a:solidFill>
                  <a:srgbClr val="0070C0"/>
                </a:solidFill>
              </a:rPr>
              <a:t>Public-Key Encryption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Their construction uses continually-secure </a:t>
            </a:r>
            <a:r>
              <a:rPr lang="en-US" b="1" dirty="0" smtClean="0">
                <a:solidFill>
                  <a:srgbClr val="0070C0"/>
                </a:solidFill>
              </a:rPr>
              <a:t>NMC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 the </a:t>
            </a:r>
            <a:r>
              <a:rPr lang="en-US" dirty="0" smtClean="0"/>
              <a:t>independent bit </a:t>
            </a:r>
            <a:r>
              <a:rPr lang="en-US" dirty="0" smtClean="0"/>
              <a:t>tampering model.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455563" y="4424680"/>
                <a:ext cx="7106920" cy="863600"/>
              </a:xfrm>
              <a:prstGeom prst="wedgeRectCallout">
                <a:avLst>
                  <a:gd name="adj1" fmla="val -19807"/>
                  <a:gd name="adj2" fmla="val -7825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SD-CCA</a:t>
                </a:r>
                <a:r>
                  <a:rPr lang="en-US" sz="2400" dirty="0" smtClean="0"/>
                  <a:t> – after the first query that yields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/>
                  <a:t> the decryption oracle halts.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3" y="4424680"/>
                <a:ext cx="7106920" cy="863600"/>
              </a:xfrm>
              <a:prstGeom prst="wedgeRectCallout">
                <a:avLst>
                  <a:gd name="adj1" fmla="val -19807"/>
                  <a:gd name="adj2" fmla="val -78258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6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2209002"/>
                  </p:ext>
                </p:extLst>
              </p:nvPr>
            </p:nvGraphicFramePr>
            <p:xfrm>
              <a:off x="1743692" y="4506258"/>
              <a:ext cx="5506720" cy="365760"/>
            </p:xfrm>
            <a:graphic>
              <a:graphicData uri="http://schemas.openxmlformats.org/drawingml/2006/table">
                <a:tbl>
                  <a:tblPr bandRow="1">
                    <a:tableStyleId>{E8B1032C-EA38-4F05-BA0D-38AFFFC7BED3}</a:tableStyleId>
                  </a:tblPr>
                  <a:tblGrid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</a:tblGrid>
                  <a:tr h="2303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2209002"/>
                  </p:ext>
                </p:extLst>
              </p:nvPr>
            </p:nvGraphicFramePr>
            <p:xfrm>
              <a:off x="1743692" y="4506258"/>
              <a:ext cx="5506720" cy="365760"/>
            </p:xfrm>
            <a:graphic>
              <a:graphicData uri="http://schemas.openxmlformats.org/drawingml/2006/table">
                <a:tbl>
                  <a:tblPr bandRow="1">
                    <a:tableStyleId>{E8B1032C-EA38-4F05-BA0D-38AFFFC7BED3}</a:tableStyleId>
                  </a:tblPr>
                  <a:tblGrid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22" t="-1639" r="-90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099" t="-1639" r="-7967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3333" t="-1639" r="-70555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06667" t="-1639" r="-2222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47335" y="3145536"/>
                <a:ext cx="2382520" cy="3860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35" y="3145536"/>
                <a:ext cx="2382520" cy="386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1748772" y="3608832"/>
            <a:ext cx="5501640" cy="685800"/>
          </a:xfrm>
          <a:custGeom>
            <a:avLst/>
            <a:gdLst>
              <a:gd name="connsiteX0" fmla="*/ 0 w 4302760"/>
              <a:gd name="connsiteY0" fmla="*/ 680720 h 685800"/>
              <a:gd name="connsiteX1" fmla="*/ 4302760 w 4302760"/>
              <a:gd name="connsiteY1" fmla="*/ 685800 h 685800"/>
              <a:gd name="connsiteX2" fmla="*/ 3195320 w 4302760"/>
              <a:gd name="connsiteY2" fmla="*/ 0 h 685800"/>
              <a:gd name="connsiteX3" fmla="*/ 1259840 w 4302760"/>
              <a:gd name="connsiteY3" fmla="*/ 0 h 685800"/>
              <a:gd name="connsiteX4" fmla="*/ 0 w 4302760"/>
              <a:gd name="connsiteY4" fmla="*/ 68072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760" h="685800">
                <a:moveTo>
                  <a:pt x="0" y="680720"/>
                </a:moveTo>
                <a:lnTo>
                  <a:pt x="4302760" y="685800"/>
                </a:lnTo>
                <a:lnTo>
                  <a:pt x="3195320" y="0"/>
                </a:lnTo>
                <a:lnTo>
                  <a:pt x="1259840" y="0"/>
                </a:lnTo>
                <a:lnTo>
                  <a:pt x="0" y="68072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Enc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4214" y="977850"/>
                <a:ext cx="8557112" cy="132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– </a:t>
                </a:r>
                <a:r>
                  <a:rPr lang="en-US" sz="2000" b="1" dirty="0" smtClean="0"/>
                  <a:t>NMC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continually-secure NMC in the </a:t>
                </a:r>
                <a:r>
                  <a:rPr lang="en-US" sz="2000" dirty="0" smtClean="0"/>
                  <a:t>independent bit </a:t>
                </a:r>
                <a:r>
                  <a:rPr lang="en-US" sz="2000" dirty="0"/>
                  <a:t>tampering model</a:t>
                </a:r>
                <a:r>
                  <a:rPr lang="en-US" sz="20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– </a:t>
                </a:r>
                <a:r>
                  <a:rPr lang="en-US" sz="2000" dirty="0"/>
                  <a:t>SD-CCA-secure Single-Bit Public-Key Encryption </a:t>
                </a:r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14" y="977850"/>
                <a:ext cx="8557112" cy="1328954"/>
              </a:xfrm>
              <a:prstGeom prst="rect">
                <a:avLst/>
              </a:prstGeom>
              <a:blipFill rotWithShape="0">
                <a:blip r:embed="rId4"/>
                <a:stretch>
                  <a:fillRect l="-712" t="-2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4214" y="2050655"/>
                <a:ext cx="728083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Construction of the </a:t>
                </a:r>
                <a:r>
                  <a:rPr lang="en-US" b="1" u="sng" dirty="0"/>
                  <a:t>SD-CCA-secure Single-Bit Public-Key </a:t>
                </a:r>
                <a:r>
                  <a:rPr lang="en-US" b="1" u="sng" dirty="0" smtClean="0"/>
                  <a:t>Encryption</a:t>
                </a:r>
                <a:r>
                  <a:rPr lang="en-US" dirty="0" smtClean="0"/>
                  <a:t>:</a:t>
                </a:r>
              </a:p>
              <a:p>
                <a:r>
                  <a:rPr lang="en-US" b="0" dirty="0" smtClean="0"/>
                  <a:t>public key: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 smtClean="0"/>
                  <a:t> - public keys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secret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en-US" dirty="0" smtClean="0"/>
                  <a:t>corresponding secret keys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14" y="2050655"/>
                <a:ext cx="728083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669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own Arrow 12"/>
              <p:cNvSpPr/>
              <p:nvPr/>
            </p:nvSpPr>
            <p:spPr>
              <a:xfrm>
                <a:off x="179957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sub>
                          </m:sSub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Down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57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own Arrow 14"/>
              <p:cNvSpPr/>
              <p:nvPr/>
            </p:nvSpPr>
            <p:spPr>
              <a:xfrm>
                <a:off x="235329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sub>
                          </m:sSub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Down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9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own Arrow 15"/>
              <p:cNvSpPr/>
              <p:nvPr/>
            </p:nvSpPr>
            <p:spPr>
              <a:xfrm>
                <a:off x="290701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sub>
                          </m:sSub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Down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1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16"/>
              <p:cNvSpPr/>
              <p:nvPr/>
            </p:nvSpPr>
            <p:spPr>
              <a:xfrm>
                <a:off x="675257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sub>
                          </m:sSub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Down Arrow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72" y="4812792"/>
                <a:ext cx="497840" cy="577088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031192"/>
                  </p:ext>
                </p:extLst>
              </p:nvPr>
            </p:nvGraphicFramePr>
            <p:xfrm>
              <a:off x="1785235" y="5466080"/>
              <a:ext cx="5506720" cy="365760"/>
            </p:xfrm>
            <a:graphic>
              <a:graphicData uri="http://schemas.openxmlformats.org/drawingml/2006/table">
                <a:tbl>
                  <a:tblPr bandRow="1">
                    <a:tableStyleId>{E8B1032C-EA38-4F05-BA0D-38AFFFC7BED3}</a:tableStyleId>
                  </a:tblPr>
                  <a:tblGrid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</a:tblGrid>
                  <a:tr h="3606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031192"/>
                  </p:ext>
                </p:extLst>
              </p:nvPr>
            </p:nvGraphicFramePr>
            <p:xfrm>
              <a:off x="1785235" y="5466080"/>
              <a:ext cx="5506720" cy="365760"/>
            </p:xfrm>
            <a:graphic>
              <a:graphicData uri="http://schemas.openxmlformats.org/drawingml/2006/table">
                <a:tbl>
                  <a:tblPr bandRow="1">
                    <a:tableStyleId>{E8B1032C-EA38-4F05-BA0D-38AFFFC7BED3}</a:tableStyleId>
                  </a:tblPr>
                  <a:tblGrid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  <a:gridCol w="5506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99" t="-1639" r="-8967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2222" t="-1639" r="-80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0000" t="-1639" r="-69780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06667" t="-1639" r="-2222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401320" y="6043466"/>
            <a:ext cx="445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Decryption</a:t>
            </a:r>
            <a:r>
              <a:rPr lang="en-US" dirty="0" smtClean="0"/>
              <a:t>: decrypt bit-by-bit and decode.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93840" y="6043466"/>
            <a:ext cx="22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– see the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5" grpId="0" animBg="1"/>
      <p:bldP spid="16" grpId="0" animBg="1"/>
      <p:bldP spid="17" grpId="0" animBg="1"/>
      <p:bldP spid="19" grpId="0"/>
      <p:bldP spid="2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NMC</a:t>
            </a:r>
            <a:r>
              <a:rPr lang="en-US" dirty="0" smtClean="0"/>
              <a:t> – a very active area of research.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pplications </a:t>
            </a:r>
            <a:r>
              <a:rPr lang="en-US" b="1" dirty="0" smtClean="0">
                <a:solidFill>
                  <a:srgbClr val="0070C0"/>
                </a:solidFill>
              </a:rPr>
              <a:t>beyond the tampering attacks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Probably the most interesting </a:t>
            </a:r>
            <a:r>
              <a:rPr lang="en-US" b="1" dirty="0" smtClean="0">
                <a:solidFill>
                  <a:srgbClr val="00B050"/>
                </a:solidFill>
              </a:rPr>
              <a:t>research direction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do something beyond encoding</a:t>
            </a:r>
          </a:p>
          <a:p>
            <a:pPr marL="457200" lvl="1" indent="0">
              <a:buNone/>
            </a:pPr>
            <a:r>
              <a:rPr lang="en-US" dirty="0" smtClean="0"/>
              <a:t>(like: </a:t>
            </a:r>
            <a:r>
              <a:rPr lang="en-US" b="1" dirty="0" smtClean="0"/>
              <a:t>tamper-resilient circuit compilers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5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417" y="2362518"/>
            <a:ext cx="7289800" cy="1143000"/>
          </a:xfrm>
        </p:spPr>
        <p:txBody>
          <a:bodyPr>
            <a:noAutofit/>
          </a:bodyPr>
          <a:lstStyle/>
          <a:p>
            <a:r>
              <a:rPr lang="en-US" sz="11500" dirty="0" smtClean="0"/>
              <a:t>Thank you!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4270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8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6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Rectangle 26" descr="20%"/>
          <p:cNvSpPr>
            <a:spLocks noChangeArrowheads="1"/>
          </p:cNvSpPr>
          <p:nvPr/>
        </p:nvSpPr>
        <p:spPr bwMode="auto">
          <a:xfrm>
            <a:off x="1932709" y="2583873"/>
            <a:ext cx="4876799" cy="1371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59" y="214529"/>
            <a:ext cx="8570767" cy="1325563"/>
          </a:xfrm>
        </p:spPr>
        <p:txBody>
          <a:bodyPr/>
          <a:lstStyle/>
          <a:p>
            <a:r>
              <a:rPr lang="en-US" altLang="en-US" dirty="0" smtClean="0"/>
              <a:t>An idea: incorporate physical attacks to the formal model</a:t>
            </a:r>
            <a:endParaRPr lang="en-US" altLang="en-US" dirty="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694710" y="3041073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2694710" y="3422073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268825" y="1959539"/>
            <a:ext cx="4038600" cy="3762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prstClr val="black"/>
                </a:solidFill>
              </a:rPr>
              <a:t>(standard) black-box access</a:t>
            </a: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8453" name="Picture 21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0" y="2431473"/>
            <a:ext cx="1387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84035" y="2703827"/>
            <a:ext cx="2372264" cy="1071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rypto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279" y="6044227"/>
            <a:ext cx="584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Hundreds of papers during the last decade!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 rot="358417" flipV="1">
            <a:off x="699945" y="2607267"/>
            <a:ext cx="7620000" cy="3127375"/>
          </a:xfrm>
          <a:custGeom>
            <a:avLst/>
            <a:gdLst>
              <a:gd name="G0" fmla="+- -323122 0 0"/>
              <a:gd name="G1" fmla="+- 11058635 0 0"/>
              <a:gd name="G2" fmla="+- -323122 0 11058635"/>
              <a:gd name="G3" fmla="+- 10800 0 0"/>
              <a:gd name="G4" fmla="+- 0 0 -32312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3537 0 0"/>
              <a:gd name="G9" fmla="+- 0 0 11058635"/>
              <a:gd name="G10" fmla="+- 3537 0 2700"/>
              <a:gd name="G11" fmla="cos G10 -323122"/>
              <a:gd name="G12" fmla="sin G10 -323122"/>
              <a:gd name="G13" fmla="cos 13500 -323122"/>
              <a:gd name="G14" fmla="sin 13500 -323122"/>
              <a:gd name="G15" fmla="+- G11 10800 0"/>
              <a:gd name="G16" fmla="+- G12 10800 0"/>
              <a:gd name="G17" fmla="+- G13 10800 0"/>
              <a:gd name="G18" fmla="+- G14 10800 0"/>
              <a:gd name="G19" fmla="*/ 3537 1 2"/>
              <a:gd name="G20" fmla="+- G19 5400 0"/>
              <a:gd name="G21" fmla="cos G20 -323122"/>
              <a:gd name="G22" fmla="sin G20 -323122"/>
              <a:gd name="G23" fmla="+- G21 10800 0"/>
              <a:gd name="G24" fmla="+- G12 G23 G22"/>
              <a:gd name="G25" fmla="+- G22 G23 G11"/>
              <a:gd name="G26" fmla="cos 10800 -323122"/>
              <a:gd name="G27" fmla="sin 10800 -323122"/>
              <a:gd name="G28" fmla="cos 3537 -323122"/>
              <a:gd name="G29" fmla="sin 3537 -32312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058635"/>
              <a:gd name="G36" fmla="sin G34 11058635"/>
              <a:gd name="G37" fmla="+/ 11058635 -32312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3537 G39"/>
              <a:gd name="G43" fmla="sin 353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279 w 21600"/>
              <a:gd name="T5" fmla="*/ 107 h 21600"/>
              <a:gd name="T6" fmla="*/ 3768 w 21600"/>
              <a:gd name="T7" fmla="*/ 12199 h 21600"/>
              <a:gd name="T8" fmla="*/ 10301 w 21600"/>
              <a:gd name="T9" fmla="*/ 7298 h 21600"/>
              <a:gd name="T10" fmla="*/ 24250 w 21600"/>
              <a:gd name="T11" fmla="*/ 9639 h 21600"/>
              <a:gd name="T12" fmla="*/ 18487 w 21600"/>
              <a:gd name="T13" fmla="*/ 16492 h 21600"/>
              <a:gd name="T14" fmla="*/ 11633 w 21600"/>
              <a:gd name="T15" fmla="*/ 1072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323" y="10496"/>
                </a:moveTo>
                <a:cubicBezTo>
                  <a:pt x="14166" y="8667"/>
                  <a:pt x="12635" y="7263"/>
                  <a:pt x="10800" y="7263"/>
                </a:cubicBezTo>
                <a:cubicBezTo>
                  <a:pt x="8846" y="7263"/>
                  <a:pt x="7263" y="8846"/>
                  <a:pt x="7263" y="10800"/>
                </a:cubicBezTo>
                <a:cubicBezTo>
                  <a:pt x="7263" y="11031"/>
                  <a:pt x="7285" y="11263"/>
                  <a:pt x="7331" y="11490"/>
                </a:cubicBezTo>
                <a:lnTo>
                  <a:pt x="207" y="12908"/>
                </a:lnTo>
                <a:cubicBezTo>
                  <a:pt x="69" y="12214"/>
                  <a:pt x="0" y="1150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404" y="0"/>
                  <a:pt x="21078" y="4287"/>
                  <a:pt x="21560" y="9871"/>
                </a:cubicBezTo>
                <a:lnTo>
                  <a:pt x="24250" y="9639"/>
                </a:lnTo>
                <a:lnTo>
                  <a:pt x="18487" y="16492"/>
                </a:lnTo>
                <a:lnTo>
                  <a:pt x="11633" y="10728"/>
                </a:lnTo>
                <a:lnTo>
                  <a:pt x="14323" y="10496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endParaRPr lang="it-IT" altLang="en-US">
              <a:solidFill>
                <a:prstClr val="black"/>
              </a:solidFill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574474" y="4714329"/>
            <a:ext cx="26943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additional access</a:t>
            </a:r>
            <a:r>
              <a:rPr lang="pl-PL" altLang="en-US" sz="2400" dirty="0">
                <a:solidFill>
                  <a:prstClr val="black"/>
                </a:solidFill>
              </a:rPr>
              <a:t/>
            </a:r>
            <a:br>
              <a:rPr lang="pl-PL" altLang="en-US" sz="2400" dirty="0">
                <a:solidFill>
                  <a:prstClr val="black"/>
                </a:solidFill>
              </a:rPr>
            </a:br>
            <a:r>
              <a:rPr lang="en-GB" altLang="en-US" sz="2400" dirty="0">
                <a:solidFill>
                  <a:prstClr val="black"/>
                </a:solidFill>
              </a:rPr>
              <a:t>to the internal data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8449" grpId="0" animBg="1"/>
      <p:bldP spid="18456" grpId="0" animBg="1"/>
      <p:bldP spid="18459" grpId="0" animBg="1"/>
      <p:bldP spid="12" grpId="0" animBg="1"/>
      <p:bldP spid="2" grpId="0"/>
      <p:bldP spid="18463" grpId="0" animBg="1"/>
      <p:bldP spid="184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175" y="78394"/>
            <a:ext cx="8229600" cy="844651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6401"/>
                <a:ext cx="8229600" cy="18842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How to store information securely on devices that can be subject to tampering attacks?</a:t>
                </a: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b="1" u="sng" dirty="0" smtClean="0">
                    <a:solidFill>
                      <a:srgbClr val="7030A0"/>
                    </a:solidFill>
                  </a:rPr>
                  <a:t>Idea</a:t>
                </a:r>
                <a:r>
                  <a:rPr lang="pl-PL" dirty="0" smtClean="0"/>
                  <a:t>: </a:t>
                </a:r>
                <a:r>
                  <a:rPr lang="en-US" dirty="0" smtClean="0"/>
                  <a:t>use cryptographic techniques (e.g. authenticated encryption with a secret key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6401"/>
                <a:ext cx="8229600" cy="1884238"/>
              </a:xfrm>
              <a:blipFill rotWithShape="0">
                <a:blip r:embed="rId2"/>
                <a:stretch>
                  <a:fillRect l="-1333" t="-9061" r="-1259" b="-6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932" y="4162422"/>
            <a:ext cx="2039226" cy="1127337"/>
          </a:xfrm>
          <a:prstGeom prst="rect">
            <a:avLst/>
          </a:prstGeom>
          <a:noFill/>
        </p:spPr>
      </p:pic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8995" y="3885659"/>
            <a:ext cx="1295400" cy="1361522"/>
          </a:xfrm>
          <a:prstGeom prst="rect">
            <a:avLst/>
          </a:prstGeom>
          <a:noFill/>
        </p:spPr>
      </p:pic>
      <p:sp>
        <p:nvSpPr>
          <p:cNvPr id="9" name="TextBox 10"/>
          <p:cNvSpPr txBox="1"/>
          <p:nvPr/>
        </p:nvSpPr>
        <p:spPr>
          <a:xfrm>
            <a:off x="4470395" y="4495259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message:</a:t>
            </a:r>
            <a:r>
              <a:rPr lang="en-US" sz="2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6527795" y="4345651"/>
            <a:ext cx="158750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“ciphertext”</a:t>
            </a:r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1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Curved Connector 30"/>
          <p:cNvCxnSpPr/>
          <p:nvPr/>
        </p:nvCxnSpPr>
        <p:spPr>
          <a:xfrm rot="5400000" flipH="1" flipV="1">
            <a:off x="6201713" y="3525941"/>
            <a:ext cx="4465" cy="1943101"/>
          </a:xfrm>
          <a:prstGeom prst="curvedConnector3">
            <a:avLst>
              <a:gd name="adj1" fmla="val 15215682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30"/>
          <p:cNvCxnSpPr/>
          <p:nvPr/>
        </p:nvCxnSpPr>
        <p:spPr>
          <a:xfrm rot="5400000" flipH="1">
            <a:off x="6152282" y="3829167"/>
            <a:ext cx="96613" cy="2089151"/>
          </a:xfrm>
          <a:prstGeom prst="curvedConnector4">
            <a:avLst>
              <a:gd name="adj1" fmla="val -683552"/>
              <a:gd name="adj2" fmla="val 10036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46087" y="3486947"/>
                <a:ext cx="1780217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𝐄𝐧𝐜𝐫𝐲𝐩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(M)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087" y="3486947"/>
                <a:ext cx="178021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13429" y="5447733"/>
                <a:ext cx="1629934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De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𝐜𝐫𝐲𝐩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(M)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429" y="5447733"/>
                <a:ext cx="162993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987328" y="3057350"/>
                <a:ext cx="3023690" cy="1437909"/>
              </a:xfrm>
              <a:prstGeom prst="wedgeRectCallout">
                <a:avLst>
                  <a:gd name="adj1" fmla="val 69962"/>
                  <a:gd name="adj2" fmla="val 2491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“Circular Problem”:</a:t>
                </a:r>
              </a:p>
              <a:p>
                <a:pPr algn="ctr"/>
                <a:r>
                  <a:rPr lang="en-US" sz="2400" dirty="0" smtClean="0"/>
                  <a:t>how to secure store key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8" y="3057350"/>
                <a:ext cx="3023690" cy="1437909"/>
              </a:xfrm>
              <a:prstGeom prst="wedgeRectCallout">
                <a:avLst>
                  <a:gd name="adj1" fmla="val 69962"/>
                  <a:gd name="adj2" fmla="val 2491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9438" y="5247181"/>
            <a:ext cx="4757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need “key-less” procedures!</a:t>
            </a:r>
          </a:p>
          <a:p>
            <a:endParaRPr lang="en-US" sz="2400" dirty="0"/>
          </a:p>
          <a:p>
            <a:r>
              <a:rPr lang="en-US" sz="2400" dirty="0" smtClean="0"/>
              <a:t>That is: </a:t>
            </a:r>
            <a:r>
              <a:rPr lang="en-US" sz="2400" b="1" dirty="0" smtClean="0">
                <a:solidFill>
                  <a:srgbClr val="FF0000"/>
                </a:solidFill>
              </a:rPr>
              <a:t>encoding</a:t>
            </a:r>
            <a:r>
              <a:rPr lang="en-US" sz="2400" dirty="0" smtClean="0"/>
              <a:t>, not </a:t>
            </a:r>
            <a:r>
              <a:rPr lang="en-US" sz="2400" b="1" dirty="0" smtClean="0"/>
              <a:t>encrypting</a:t>
            </a:r>
            <a:r>
              <a:rPr lang="en-US" sz="2400" dirty="0" smtClean="0"/>
              <a:t>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336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7" grpId="0" animBg="1"/>
      <p:bldP spid="2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9573"/>
            <a:ext cx="7886700" cy="1325563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335136"/>
            <a:ext cx="7875558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638797" y="1935386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48557" y="2548035"/>
                <a:ext cx="5058599" cy="9144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Enc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M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msy10"/>
                    <a:cs typeface="cmsy1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 Dec :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msy10"/>
                    <a:cs typeface="cmsy1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∪{⊥}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57" y="2548035"/>
                <a:ext cx="5058599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9" y="-202031"/>
            <a:ext cx="8414373" cy="1325563"/>
          </a:xfrm>
        </p:spPr>
        <p:txBody>
          <a:bodyPr/>
          <a:lstStyle/>
          <a:p>
            <a:r>
              <a:rPr lang="en-US" dirty="0" smtClean="0"/>
              <a:t>“Codes” (or: “encoding schemes”)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834" y="1123532"/>
                <a:ext cx="8712043" cy="7404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pair of randomized functions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</m:oMath>
                </a14:m>
                <a:r>
                  <a:rPr lang="en-US" dirty="0" smtClean="0"/>
                  <a:t>:</a:t>
                </a:r>
                <a:endParaRPr lang="en-US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834" y="1123532"/>
                <a:ext cx="8712043" cy="740496"/>
              </a:xfrm>
              <a:blipFill rotWithShape="0">
                <a:blip r:embed="rId3"/>
                <a:stretch>
                  <a:fillRect l="-1470" t="-139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2891868" y="1845240"/>
            <a:ext cx="1856849" cy="612648"/>
          </a:xfrm>
          <a:prstGeom prst="wedgeRectCallout">
            <a:avLst>
              <a:gd name="adj1" fmla="val -18114"/>
              <a:gd name="adj2" fmla="val 10828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set of messages</a:t>
            </a:r>
            <a:endParaRPr lang="pl-PL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3500260" y="3593466"/>
            <a:ext cx="2355190" cy="612648"/>
          </a:xfrm>
          <a:prstGeom prst="wedgeRectCallout">
            <a:avLst>
              <a:gd name="adj1" fmla="val -25173"/>
              <a:gd name="adj2" fmla="val -13894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set of </a:t>
            </a:r>
            <a:r>
              <a:rPr lang="en-US" b="1" dirty="0" err="1" smtClean="0"/>
              <a:t>codewords</a:t>
            </a:r>
            <a:endParaRPr lang="pl-PL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925617" y="3533794"/>
            <a:ext cx="2030754" cy="659580"/>
          </a:xfrm>
          <a:prstGeom prst="wedgeRectCallout">
            <a:avLst>
              <a:gd name="adj1" fmla="val 26680"/>
              <a:gd name="adj2" fmla="val -783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note: no key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2745" y="4400892"/>
                <a:ext cx="105509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8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pl-PL" sz="8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45" y="4400892"/>
                <a:ext cx="1055097" cy="13234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2501" y="5506298"/>
                <a:ext cx="1195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  <a:cs typeface="Apple Chancery"/>
                        </a:rPr>
                        <m:t>M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01" y="5506298"/>
                <a:ext cx="11955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9431" y="4940519"/>
                <a:ext cx="2806346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𝐄𝐧𝐜</m:t>
                          </m:r>
                          <m:d>
                            <m:dPr>
                              <m:ctrlP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e>
                      </m:d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431" y="4940519"/>
                <a:ext cx="2806346" cy="5091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95437" y="4831778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Such that:</a:t>
            </a:r>
            <a:endParaRPr lang="pl-PL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2441" y="6011765"/>
            <a:ext cx="876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some additional properties hold (depending on the application)</a:t>
            </a:r>
            <a:endParaRPr lang="pl-PL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998811" y="2457888"/>
            <a:ext cx="2355190" cy="1075906"/>
          </a:xfrm>
          <a:prstGeom prst="wedgeRoundRectCallout">
            <a:avLst>
              <a:gd name="adj1" fmla="val 36391"/>
              <a:gd name="adj2" fmla="val -83452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841269" y="1648643"/>
            <a:ext cx="273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sometimes skip this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109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79" y="-71116"/>
            <a:ext cx="7886700" cy="1325563"/>
          </a:xfrm>
        </p:spPr>
        <p:txBody>
          <a:bodyPr/>
          <a:lstStyle/>
          <a:p>
            <a:r>
              <a:rPr lang="en-US" dirty="0" smtClean="0"/>
              <a:t>Code properties – abstractly </a:t>
            </a:r>
            <a:endParaRPr lang="pl-PL" dirty="0"/>
          </a:p>
        </p:txBody>
      </p:sp>
      <p:sp>
        <p:nvSpPr>
          <p:cNvPr id="16" name="TextBox 2"/>
          <p:cNvSpPr txBox="1"/>
          <p:nvPr/>
        </p:nvSpPr>
        <p:spPr>
          <a:xfrm>
            <a:off x="203179" y="4099833"/>
            <a:ext cx="46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6846285" y="4110464"/>
            <a:ext cx="1719792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M’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Dec(</a:t>
            </a:r>
            <a:r>
              <a:rPr lang="pl-PL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1851359" y="4082807"/>
            <a:ext cx="1508654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376812" y="4082807"/>
            <a:ext cx="1188125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6"/>
              <p:cNvSpPr txBox="1"/>
              <p:nvPr/>
            </p:nvSpPr>
            <p:spPr>
              <a:xfrm>
                <a:off x="1127574" y="2457099"/>
                <a:ext cx="5200298" cy="964812"/>
              </a:xfrm>
              <a:prstGeom prst="wedgeRectCallout">
                <a:avLst>
                  <a:gd name="adj1" fmla="val -2614"/>
                  <a:gd name="adj2" fmla="val 11221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400" dirty="0" smtClean="0">
                    <a:latin typeface="Cambria" panose="02040503050406030204" pitchFamily="18" charset="0"/>
                  </a:rPr>
                  <a:t>some function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∈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H  </a:t>
                </a:r>
                <a:r>
                  <a:rPr lang="en-US" sz="2400" dirty="0" smtClean="0"/>
                  <a:t>is applied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Gigi" panose="04040504061007020D02" pitchFamily="82" charset="0"/>
                  <a:cs typeface="Apple Chancery"/>
                </a:endParaRPr>
              </a:p>
            </p:txBody>
          </p:sp>
        </mc:Choice>
        <mc:Fallback xmlns="">
          <p:sp>
            <p:nvSpPr>
              <p:cNvPr id="2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4" y="2457099"/>
                <a:ext cx="5200298" cy="964812"/>
              </a:xfrm>
              <a:prstGeom prst="wedgeRectCallout">
                <a:avLst>
                  <a:gd name="adj1" fmla="val -2614"/>
                  <a:gd name="adj2" fmla="val 112210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ular Callout 24"/>
              <p:cNvSpPr/>
              <p:nvPr/>
            </p:nvSpPr>
            <p:spPr>
              <a:xfrm>
                <a:off x="2917105" y="5108670"/>
                <a:ext cx="5802538" cy="958191"/>
              </a:xfrm>
              <a:prstGeom prst="wedgeRectCallout">
                <a:avLst>
                  <a:gd name="adj1" fmla="val 28581"/>
                  <a:gd name="adj2" fmla="val -10929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should be “somehow related”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105" y="5108670"/>
                <a:ext cx="5802538" cy="958191"/>
              </a:xfrm>
              <a:prstGeom prst="wedgeRectCallout">
                <a:avLst>
                  <a:gd name="adj1" fmla="val 28581"/>
                  <a:gd name="adj2" fmla="val -109299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0552" y="1375971"/>
            <a:ext cx="655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Typically the following experiment is considered</a:t>
            </a:r>
            <a:endParaRPr lang="pl-PL" sz="2400" dirty="0"/>
          </a:p>
        </p:txBody>
      </p:sp>
      <p:sp>
        <p:nvSpPr>
          <p:cNvPr id="14" name="Right Arrow 13"/>
          <p:cNvSpPr/>
          <p:nvPr/>
        </p:nvSpPr>
        <p:spPr>
          <a:xfrm>
            <a:off x="5617736" y="3878457"/>
            <a:ext cx="1146817" cy="8513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21378" y="3922164"/>
            <a:ext cx="1077182" cy="76396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421288" y="3880203"/>
            <a:ext cx="915100" cy="847882"/>
          </a:xfrm>
          <a:prstGeom prst="rightArrow">
            <a:avLst/>
          </a:prstGeom>
          <a:solidFill>
            <a:srgbClr val="9BC4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/>
      <p:bldP spid="14" grpId="0" animBg="1"/>
      <p:bldP spid="1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flipV="1">
            <a:off x="1694976" y="2371459"/>
            <a:ext cx="5783721" cy="2244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15" y="-121386"/>
            <a:ext cx="8554619" cy="1325563"/>
          </a:xfrm>
        </p:spPr>
        <p:txBody>
          <a:bodyPr/>
          <a:lstStyle/>
          <a:p>
            <a:r>
              <a:rPr lang="en-US" dirty="0" smtClean="0"/>
              <a:t>Traditional applications of codes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149135"/>
            <a:ext cx="8712043" cy="549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Protecting digital communication against transmission errors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5" name="Picture 4" descr="MCj04114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722" y="1782585"/>
            <a:ext cx="1401762" cy="1457325"/>
          </a:xfrm>
          <a:prstGeom prst="rect">
            <a:avLst/>
          </a:prstGeom>
          <a:noFill/>
        </p:spPr>
      </p:pic>
      <p:pic>
        <p:nvPicPr>
          <p:cNvPr id="6" name="Picture 5" descr="MCj04158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91" y="1908001"/>
            <a:ext cx="1368425" cy="14382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99634" y="2186793"/>
            <a:ext cx="13195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“noisy link”</a:t>
            </a:r>
            <a:endParaRPr lang="pl-PL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158720" y="2958611"/>
          <a:ext cx="1745592" cy="391699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90932"/>
                <a:gridCol w="290932"/>
                <a:gridCol w="290932"/>
                <a:gridCol w="290932"/>
                <a:gridCol w="290932"/>
                <a:gridCol w="290932"/>
              </a:tblGrid>
              <a:tr h="3916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20661" y="2954577"/>
          <a:ext cx="1745592" cy="391699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90932"/>
                <a:gridCol w="290932"/>
                <a:gridCol w="290932"/>
                <a:gridCol w="290932"/>
                <a:gridCol w="290932"/>
                <a:gridCol w="290932"/>
              </a:tblGrid>
              <a:tr h="3916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ight Arrow 28"/>
          <p:cNvSpPr/>
          <p:nvPr/>
        </p:nvSpPr>
        <p:spPr>
          <a:xfrm>
            <a:off x="1509324" y="2903142"/>
            <a:ext cx="510493" cy="4992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Right Arrow 29"/>
          <p:cNvSpPr/>
          <p:nvPr/>
        </p:nvSpPr>
        <p:spPr>
          <a:xfrm>
            <a:off x="4213186" y="2900789"/>
            <a:ext cx="615879" cy="49927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Right Arrow 30"/>
          <p:cNvSpPr/>
          <p:nvPr/>
        </p:nvSpPr>
        <p:spPr>
          <a:xfrm>
            <a:off x="7022434" y="2877704"/>
            <a:ext cx="510493" cy="4992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31"/>
              <p:cNvSpPr/>
              <p:nvPr/>
            </p:nvSpPr>
            <p:spPr>
              <a:xfrm>
                <a:off x="2158721" y="3593956"/>
                <a:ext cx="4920868" cy="563225"/>
              </a:xfrm>
              <a:prstGeom prst="wedgeRectCallout">
                <a:avLst>
                  <a:gd name="adj1" fmla="val -13417"/>
                  <a:gd name="adj2" fmla="val -6715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 a word of length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 smtClean="0"/>
                  <a:t> bits are flipped 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21" y="3593956"/>
                <a:ext cx="4920868" cy="563225"/>
              </a:xfrm>
              <a:prstGeom prst="wedgeRectCallout">
                <a:avLst>
                  <a:gd name="adj1" fmla="val -13417"/>
                  <a:gd name="adj2" fmla="val -67152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74603" y="4268496"/>
                <a:ext cx="767716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smtClean="0"/>
                  <a:t>More generally:</a:t>
                </a:r>
              </a:p>
              <a:p>
                <a:r>
                  <a:rPr lang="en-US" sz="2400" dirty="0" smtClean="0"/>
                  <a:t>words are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(for some finite field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the word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differs 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on at most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coordinates.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r"/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03" y="4268496"/>
                <a:ext cx="7677166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1190" t="-18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/>
              <p:cNvSpPr/>
              <p:nvPr/>
            </p:nvSpPr>
            <p:spPr>
              <a:xfrm>
                <a:off x="7148534" y="4533683"/>
                <a:ext cx="1815950" cy="483092"/>
              </a:xfrm>
              <a:prstGeom prst="wedgeRectCallout">
                <a:avLst>
                  <a:gd name="adj1" fmla="val -71525"/>
                  <a:gd name="adj2" fmla="val 25341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above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534" y="4533683"/>
                <a:ext cx="1815950" cy="483092"/>
              </a:xfrm>
              <a:prstGeom prst="wedgeRectCallout">
                <a:avLst>
                  <a:gd name="adj1" fmla="val -71525"/>
                  <a:gd name="adj2" fmla="val 25341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84370" y="3215397"/>
            <a:ext cx="66877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pl-PL" dirty="0"/>
          </a:p>
        </p:txBody>
      </p:sp>
      <p:sp>
        <p:nvSpPr>
          <p:cNvPr id="36" name="TextBox 35"/>
          <p:cNvSpPr txBox="1"/>
          <p:nvPr/>
        </p:nvSpPr>
        <p:spPr>
          <a:xfrm>
            <a:off x="7959153" y="3127341"/>
            <a:ext cx="5741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41400" y="2513845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00" y="2513845"/>
                <a:ext cx="38023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43108" y="2556841"/>
                <a:ext cx="1253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108" y="2556841"/>
                <a:ext cx="12531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ular Callout 38"/>
              <p:cNvSpPr/>
              <p:nvPr/>
            </p:nvSpPr>
            <p:spPr>
              <a:xfrm>
                <a:off x="442789" y="5577304"/>
                <a:ext cx="8156672" cy="612648"/>
              </a:xfrm>
              <a:prstGeom prst="wedgeRectCallout">
                <a:avLst>
                  <a:gd name="adj1" fmla="val -18725"/>
                  <a:gd name="adj2" fmla="val -66609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In other words</a:t>
                </a:r>
                <a:r>
                  <a:rPr lang="en-US" sz="2000" dirty="0" smtClean="0"/>
                  <a:t>: the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Hamming distance </a:t>
                </a:r>
                <a:r>
                  <a:rPr lang="en-US" sz="20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is at most </a:t>
                </a:r>
                <a14:m>
                  <m:oMath xmlns:m="http://schemas.openxmlformats.org/officeDocument/2006/math"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 smtClean="0"/>
                  <a:t>.</a:t>
                </a:r>
                <a:endParaRPr lang="pl-PL" sz="2000" dirty="0"/>
              </a:p>
            </p:txBody>
          </p:sp>
        </mc:Choice>
        <mc:Fallback>
          <p:sp>
            <p:nvSpPr>
              <p:cNvPr id="39" name="Rectangular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9" y="5577304"/>
                <a:ext cx="8156672" cy="612648"/>
              </a:xfrm>
              <a:prstGeom prst="wedgeRectCallout">
                <a:avLst>
                  <a:gd name="adj1" fmla="val -18725"/>
                  <a:gd name="adj2" fmla="val -66609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4" y="103897"/>
            <a:ext cx="7886700" cy="665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Error-correcting codes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5604" y="1030952"/>
                <a:ext cx="8712043" cy="17820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M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pple Chancery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C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𝐃𝐞𝐜</m:t>
                        </m:r>
                        <m:r>
                          <a:rPr lang="pl-PL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C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pple Chancery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M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pple Chancery"/>
                          </a:rPr>
                          <m:t>∪{⊥}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–error correcting code </a:t>
                </a:r>
                <a:r>
                  <a:rPr lang="en-US" sz="2400" dirty="0" smtClean="0"/>
                  <a:t>over</a:t>
                </a:r>
                <a:r>
                  <a:rPr lang="pl-PL" sz="2400" dirty="0" smtClean="0"/>
                  <a:t> a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field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sz="2400" dirty="0" smtClean="0"/>
                  <a:t> if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and the code “corrects up to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 smtClean="0"/>
                  <a:t> errors”: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604" y="1030952"/>
                <a:ext cx="8712043" cy="1782097"/>
              </a:xfrm>
              <a:blipFill rotWithShape="0">
                <a:blip r:embed="rId2"/>
                <a:stretch>
                  <a:fillRect l="-1050" t="-4795" b="-582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/>
          <p:cNvSpPr txBox="1"/>
          <p:nvPr/>
        </p:nvSpPr>
        <p:spPr>
          <a:xfrm>
            <a:off x="252441" y="3392996"/>
            <a:ext cx="4654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6895547" y="3375970"/>
            <a:ext cx="1719792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M’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Dec(</a:t>
            </a:r>
            <a:r>
              <a:rPr lang="pl-PL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0621" y="3375970"/>
            <a:ext cx="1508654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26074" y="3375970"/>
            <a:ext cx="1188125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666998" y="3171620"/>
            <a:ext cx="1146817" cy="8513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70640" y="3215327"/>
            <a:ext cx="1077182" cy="76396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470550" y="3173366"/>
            <a:ext cx="915100" cy="847882"/>
          </a:xfrm>
          <a:prstGeom prst="rightArrow">
            <a:avLst/>
          </a:prstGeom>
          <a:solidFill>
            <a:srgbClr val="9BC4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1900621" y="4303663"/>
                <a:ext cx="4672090" cy="422632"/>
              </a:xfrm>
              <a:prstGeom prst="wedgeRectCallout">
                <a:avLst>
                  <a:gd name="adj1" fmla="val -10255"/>
                  <a:gd name="adj2" fmla="val -19103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pl-PL" sz="2000" dirty="0" smtClean="0"/>
                  <a:t> </a:t>
                </a:r>
                <a:r>
                  <a:rPr lang="en-US" sz="2000" dirty="0" smtClean="0"/>
                  <a:t>changes at most </a:t>
                </a:r>
                <a14:m>
                  <m:oMath xmlns:m="http://schemas.openxmlformats.org/officeDocument/2006/math"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coordinates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21" y="4303663"/>
                <a:ext cx="4672090" cy="422632"/>
              </a:xfrm>
              <a:prstGeom prst="wedgeRectCallout">
                <a:avLst>
                  <a:gd name="adj1" fmla="val -10255"/>
                  <a:gd name="adj2" fmla="val -191033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961780" y="2442837"/>
                <a:ext cx="1436113" cy="612648"/>
              </a:xfrm>
              <a:prstGeom prst="wedgeRectCallout">
                <a:avLst>
                  <a:gd name="adj1" fmla="val -20052"/>
                  <a:gd name="adj2" fmla="val 8172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780" y="2442837"/>
                <a:ext cx="1436113" cy="612648"/>
              </a:xfrm>
              <a:prstGeom prst="wedgeRectCallout">
                <a:avLst>
                  <a:gd name="adj1" fmla="val -20052"/>
                  <a:gd name="adj2" fmla="val 8172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9"/>
              <p:cNvSpPr/>
              <p:nvPr/>
            </p:nvSpPr>
            <p:spPr>
              <a:xfrm>
                <a:off x="2603500" y="5383817"/>
                <a:ext cx="5934639" cy="1206110"/>
              </a:xfrm>
              <a:prstGeom prst="wedgeRectCallout">
                <a:avLst>
                  <a:gd name="adj1" fmla="val 25581"/>
                  <a:gd name="adj2" fmla="val -16075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 smtClean="0"/>
                  <a:t>A </a:t>
                </a:r>
                <a:r>
                  <a:rPr lang="pl-PL" sz="2400" dirty="0"/>
                  <a:t>w</a:t>
                </a:r>
                <a:r>
                  <a:rPr lang="en-US" sz="2400" dirty="0" err="1" smtClean="0"/>
                  <a:t>eaker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requirement –  error </a:t>
                </a:r>
                <a:r>
                  <a:rPr lang="en-US" sz="2400" b="1" dirty="0" smtClean="0"/>
                  <a:t>detection: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00" y="5383817"/>
                <a:ext cx="5934639" cy="1206110"/>
              </a:xfrm>
              <a:prstGeom prst="wedgeRectCallout">
                <a:avLst>
                  <a:gd name="adj1" fmla="val 25581"/>
                  <a:gd name="adj2" fmla="val -160756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9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2442" y="66848"/>
                <a:ext cx="8262908" cy="100462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A simple code that </a:t>
                </a:r>
                <a:r>
                  <a:rPr lang="en-US" sz="3600" b="1" u="sng" dirty="0" smtClean="0"/>
                  <a:t>detects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pl-PL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error</a:t>
                </a:r>
                <a:endParaRPr lang="pl-PL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442" y="66848"/>
                <a:ext cx="8262908" cy="1004627"/>
              </a:xfrm>
              <a:blipFill rotWithShape="0">
                <a:blip r:embed="rId2"/>
                <a:stretch>
                  <a:fillRect l="-2212" b="-18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6"/>
                <a:ext cx="8712043" cy="40278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𝐃𝐞𝐜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∪{⊥}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b="1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en-US" b="1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6"/>
                <a:ext cx="8712043" cy="4027848"/>
              </a:xfrm>
              <a:blipFill rotWithShape="0">
                <a:blip r:embed="rId3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938090" y="2608564"/>
                <a:ext cx="3618332" cy="612648"/>
              </a:xfrm>
              <a:prstGeom prst="wedgeRectCallout">
                <a:avLst>
                  <a:gd name="adj1" fmla="val -14011"/>
                  <a:gd name="adj2" fmla="val 9454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90" y="2608564"/>
                <a:ext cx="3618332" cy="612648"/>
              </a:xfrm>
              <a:prstGeom prst="wedgeRectCallout">
                <a:avLst>
                  <a:gd name="adj1" fmla="val -14011"/>
                  <a:gd name="adj2" fmla="val 94548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3382717" y="4437365"/>
            <a:ext cx="555373" cy="1359240"/>
          </a:xfrm>
          <a:prstGeom prst="leftBrace">
            <a:avLst>
              <a:gd name="adj1" fmla="val 2146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8090" y="4494640"/>
                <a:ext cx="4555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if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90" y="4494640"/>
                <a:ext cx="455522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71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9831" y="5116985"/>
                <a:ext cx="17780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otherwise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31" y="5116985"/>
                <a:ext cx="177805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42" t="-10526" r="-4110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335136"/>
            <a:ext cx="7875558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638797" y="1335136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2" y="314149"/>
            <a:ext cx="7886700" cy="706349"/>
          </a:xfrm>
        </p:spPr>
        <p:txBody>
          <a:bodyPr/>
          <a:lstStyle/>
          <a:p>
            <a:r>
              <a:rPr lang="en-US" dirty="0" smtClean="0"/>
              <a:t>More generally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5"/>
                <a:ext cx="8712043" cy="503200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previous example is a very simple case of a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linear</a:t>
                </a:r>
                <a:r>
                  <a:rPr lang="en-US" dirty="0" smtClean="0"/>
                  <a:t> error-detecting code</a:t>
                </a:r>
              </a:p>
              <a:p>
                <a:pPr marL="0" indent="0" algn="r">
                  <a:buNone/>
                </a:pPr>
                <a:r>
                  <a:rPr lang="en-US" dirty="0" smtClean="0"/>
                  <a:t>(linear codes were already mentioned on Leo </a:t>
                </a:r>
                <a:r>
                  <a:rPr lang="en-US" dirty="0" err="1" smtClean="0"/>
                  <a:t>Reyzin’s</a:t>
                </a:r>
                <a:r>
                  <a:rPr lang="en-US" dirty="0" smtClean="0"/>
                  <a:t> talk)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general: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– matrix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(of rank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) yields a linear error-detecting code: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defined as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if no such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exists)   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5"/>
                <a:ext cx="8712043" cy="5032005"/>
              </a:xfrm>
              <a:blipFill rotWithShape="0">
                <a:blip r:embed="rId2"/>
                <a:stretch>
                  <a:fillRect l="-1259" t="-3394" r="-1189" b="-29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119056" y="4106385"/>
                <a:ext cx="5845429" cy="1239769"/>
              </a:xfrm>
              <a:prstGeom prst="wedgeRectCallout">
                <a:avLst>
                  <a:gd name="adj1" fmla="val -54534"/>
                  <a:gd name="adj2" fmla="val 4108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u="sng" dirty="0" smtClean="0"/>
                  <a:t>note</a:t>
                </a:r>
                <a:r>
                  <a:rPr lang="en-US" sz="2400" dirty="0" smtClean="0"/>
                  <a:t>: because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b="1" dirty="0" smtClean="0"/>
                  <a:t>rank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this is an isomorphism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400" dirty="0" smtClean="0"/>
                  <a:t> and some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56" y="4106385"/>
                <a:ext cx="5845429" cy="1239769"/>
              </a:xfrm>
              <a:prstGeom prst="wedgeRectCallout">
                <a:avLst>
                  <a:gd name="adj1" fmla="val -54534"/>
                  <a:gd name="adj2" fmla="val 4108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44" y="196831"/>
            <a:ext cx="859423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matrices make good error-detecting codes?</a:t>
            </a:r>
            <a:endParaRPr lang="pl-P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626846"/>
                <a:ext cx="8712043" cy="495999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Informally</a:t>
                </a:r>
                <a:r>
                  <a:rPr lang="en-US" dirty="0" smtClean="0"/>
                  <a:t>: the vectors in the subspace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need </a:t>
                </a:r>
                <a:r>
                  <a:rPr lang="en-US" dirty="0" smtClean="0"/>
                  <a:t>to be far from each other in the sense of Hamming distance.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More </a:t>
                </a:r>
                <a:r>
                  <a:rPr lang="en-US" b="1" u="sng" dirty="0" smtClean="0">
                    <a:solidFill>
                      <a:srgbClr val="7030A0"/>
                    </a:solidFill>
                  </a:rPr>
                  <a:t>precisely</a:t>
                </a:r>
                <a:r>
                  <a:rPr lang="en-US" dirty="0" smtClean="0"/>
                  <a:t>: the code will detect up to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errors if there are no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whose Hamming distance is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 smtClean="0"/>
                  <a:t>.</a:t>
                </a: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err="1" smtClean="0">
                    <a:solidFill>
                      <a:srgbClr val="0070C0"/>
                    </a:solidFill>
                  </a:rPr>
                  <a:t>Fact:</a:t>
                </a:r>
                <a:endParaRPr lang="en-US" b="1" u="sng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Random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 (of rank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) yields a pretty good code.</a:t>
                </a:r>
                <a:endParaRPr lang="en-US" b="1" u="sng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626846"/>
                <a:ext cx="8712043" cy="4959993"/>
              </a:xfrm>
              <a:blipFill rotWithShape="0">
                <a:blip r:embed="rId2"/>
                <a:stretch>
                  <a:fillRect l="-1049" t="-2088" r="-2308" b="-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452236" y="4469218"/>
            <a:ext cx="123416" cy="117806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/>
          <p:cNvSpPr/>
          <p:nvPr/>
        </p:nvSpPr>
        <p:spPr>
          <a:xfrm>
            <a:off x="3579909" y="3695063"/>
            <a:ext cx="1868069" cy="16661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Straight Connector 10"/>
          <p:cNvCxnSpPr>
            <a:stCxn id="9" idx="2"/>
            <a:endCxn id="5" idx="2"/>
          </p:cNvCxnSpPr>
          <p:nvPr/>
        </p:nvCxnSpPr>
        <p:spPr>
          <a:xfrm>
            <a:off x="3579909" y="4528121"/>
            <a:ext cx="87232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 rot="5400000">
            <a:off x="3888450" y="3969948"/>
            <a:ext cx="255247" cy="872324"/>
          </a:xfrm>
          <a:prstGeom prst="leftBrace">
            <a:avLst>
              <a:gd name="adj1" fmla="val 260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626140" y="3445428"/>
            <a:ext cx="1868069" cy="1666115"/>
            <a:chOff x="5445260" y="3321273"/>
            <a:chExt cx="1868069" cy="1666115"/>
          </a:xfrm>
        </p:grpSpPr>
        <p:sp>
          <p:nvSpPr>
            <p:cNvPr id="14" name="Oval 13"/>
            <p:cNvSpPr/>
            <p:nvPr/>
          </p:nvSpPr>
          <p:spPr>
            <a:xfrm>
              <a:off x="6317587" y="4095428"/>
              <a:ext cx="123416" cy="117806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5445260" y="3321273"/>
              <a:ext cx="1868069" cy="16661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Oval 16"/>
          <p:cNvSpPr/>
          <p:nvPr/>
        </p:nvSpPr>
        <p:spPr>
          <a:xfrm>
            <a:off x="3394785" y="4364766"/>
            <a:ext cx="123416" cy="117806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2522458" y="3590611"/>
            <a:ext cx="1868069" cy="16661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oup 21"/>
          <p:cNvGrpSpPr/>
          <p:nvPr/>
        </p:nvGrpSpPr>
        <p:grpSpPr>
          <a:xfrm>
            <a:off x="4011309" y="4374841"/>
            <a:ext cx="2602953" cy="1666115"/>
            <a:chOff x="6535436" y="3034244"/>
            <a:chExt cx="2602953" cy="1666115"/>
          </a:xfrm>
        </p:grpSpPr>
        <p:sp>
          <p:nvSpPr>
            <p:cNvPr id="19" name="Oval 18"/>
            <p:cNvSpPr/>
            <p:nvPr/>
          </p:nvSpPr>
          <p:spPr>
            <a:xfrm>
              <a:off x="7742395" y="3808399"/>
              <a:ext cx="123416" cy="117806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val 19"/>
            <p:cNvSpPr/>
            <p:nvPr/>
          </p:nvSpPr>
          <p:spPr>
            <a:xfrm>
              <a:off x="6870068" y="3034244"/>
              <a:ext cx="1868069" cy="16661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35436" y="4044677"/>
              <a:ext cx="2602953" cy="6556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Rectangular Callout 3"/>
          <p:cNvSpPr/>
          <p:nvPr/>
        </p:nvSpPr>
        <p:spPr>
          <a:xfrm>
            <a:off x="2322464" y="5592986"/>
            <a:ext cx="3298570" cy="388255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“random linear code”</a:t>
            </a:r>
            <a:endParaRPr lang="pl-PL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92957" y="3863620"/>
                <a:ext cx="1446230" cy="369332"/>
              </a:xfrm>
              <a:prstGeom prst="rect">
                <a:avLst/>
              </a:prstGeom>
              <a:pattFill prst="pct5">
                <a:fgClr>
                  <a:schemeClr val="lt1"/>
                </a:fgClr>
                <a:bgClr>
                  <a:schemeClr val="bg1"/>
                </a:bgClr>
              </a:patt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distance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57" y="3863620"/>
                <a:ext cx="144623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90" t="-7813" b="-203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6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7" grpId="0" animBg="1"/>
      <p:bldP spid="18" grpId="0" animBg="1"/>
      <p:bldP spid="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335136"/>
            <a:ext cx="7875558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481722" y="2804908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61750"/>
            <a:ext cx="8229600" cy="844651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401"/>
            <a:ext cx="8578850" cy="934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construct </a:t>
            </a:r>
            <a:r>
              <a:rPr lang="en-US" b="1" dirty="0" smtClean="0">
                <a:solidFill>
                  <a:srgbClr val="00B050"/>
                </a:solidFill>
              </a:rPr>
              <a:t>codes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secure against the </a:t>
            </a:r>
            <a:r>
              <a:rPr lang="en-US" b="1" dirty="0" smtClean="0">
                <a:solidFill>
                  <a:srgbClr val="00B050"/>
                </a:solidFill>
              </a:rPr>
              <a:t>tampering attacks</a:t>
            </a:r>
            <a:r>
              <a:rPr lang="en-US" dirty="0" smtClean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878" y="2508801"/>
            <a:ext cx="2039226" cy="1127337"/>
          </a:xfrm>
          <a:prstGeom prst="rect">
            <a:avLst/>
          </a:prstGeom>
          <a:noFill/>
        </p:spPr>
      </p:pic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916" y="2246361"/>
            <a:ext cx="1295400" cy="1361522"/>
          </a:xfrm>
          <a:prstGeom prst="rect">
            <a:avLst/>
          </a:prstGeom>
          <a:noFill/>
        </p:spPr>
      </p:pic>
      <p:sp>
        <p:nvSpPr>
          <p:cNvPr id="9" name="TextBox 10"/>
          <p:cNvSpPr txBox="1"/>
          <p:nvPr/>
        </p:nvSpPr>
        <p:spPr>
          <a:xfrm>
            <a:off x="2429316" y="2855961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message:</a:t>
            </a:r>
            <a:r>
              <a:rPr lang="en-US" sz="2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4486716" y="2706353"/>
            <a:ext cx="158750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codeword</a:t>
            </a:r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1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Curved Connector 30"/>
          <p:cNvCxnSpPr/>
          <p:nvPr/>
        </p:nvCxnSpPr>
        <p:spPr>
          <a:xfrm rot="5400000" flipH="1" flipV="1">
            <a:off x="4160634" y="1886643"/>
            <a:ext cx="4465" cy="1943101"/>
          </a:xfrm>
          <a:prstGeom prst="curvedConnector3">
            <a:avLst>
              <a:gd name="adj1" fmla="val 15215682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2583797"/>
            <a:ext cx="7336631" cy="1869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Curved Connector 30"/>
          <p:cNvCxnSpPr/>
          <p:nvPr/>
        </p:nvCxnSpPr>
        <p:spPr>
          <a:xfrm rot="5400000" flipH="1">
            <a:off x="4111203" y="2189869"/>
            <a:ext cx="96613" cy="2089151"/>
          </a:xfrm>
          <a:prstGeom prst="curvedConnector4">
            <a:avLst>
              <a:gd name="adj1" fmla="val -683552"/>
              <a:gd name="adj2" fmla="val 10036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20535" y="1938917"/>
            <a:ext cx="5661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Enc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8615" y="3808435"/>
            <a:ext cx="57740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danwichs\AppData\Local\Microsoft\Windows\Temporary Internet Files\Content.IE5\O1AQMSJJ\MCj029241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53451" y="2259455"/>
            <a:ext cx="992113" cy="5492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199" y="4386053"/>
            <a:ext cx="8286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Ideally we would like to have codes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are secure against </a:t>
            </a:r>
            <a:r>
              <a:rPr lang="en-US" sz="2400" b="1" dirty="0" smtClean="0">
                <a:solidFill>
                  <a:srgbClr val="0070C0"/>
                </a:solidFill>
              </a:rPr>
              <a:t>as broad class of manipulations </a:t>
            </a:r>
            <a:r>
              <a:rPr lang="en-US" sz="2400" dirty="0" smtClean="0"/>
              <a:t>as possible</a:t>
            </a:r>
            <a:r>
              <a:rPr lang="pl-PL" sz="2400" dirty="0" smtClean="0"/>
              <a:t> (in</a:t>
            </a:r>
            <a:r>
              <a:rPr lang="en-US" sz="2400" dirty="0" smtClean="0"/>
              <a:t> particular: manipulations that touch </a:t>
            </a:r>
            <a:r>
              <a:rPr lang="en-US" sz="2400" b="1" dirty="0" smtClean="0">
                <a:solidFill>
                  <a:srgbClr val="FF0000"/>
                </a:solidFill>
              </a:rPr>
              <a:t>every bit </a:t>
            </a:r>
            <a:r>
              <a:rPr lang="en-US" sz="2400" dirty="0" smtClean="0"/>
              <a:t>of the </a:t>
            </a:r>
            <a:r>
              <a:rPr lang="en-US" sz="2400" dirty="0" err="1" smtClean="0"/>
              <a:t>codeword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rgbClr val="7030A0"/>
                </a:solidFill>
              </a:rPr>
              <a:t>strong security guarantees</a:t>
            </a:r>
          </a:p>
        </p:txBody>
      </p:sp>
    </p:spTree>
    <p:extLst>
      <p:ext uri="{BB962C8B-B14F-4D97-AF65-F5344CB8AC3E}">
        <p14:creationId xmlns:p14="http://schemas.microsoft.com/office/powerpoint/2010/main" val="4656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2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would like to cover the “flip all bits” attack: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bar>
                            <m:barPr>
                              <m:pos m:val="top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ba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Or: attacks that fix some </a:t>
                </a:r>
                <a:r>
                  <a:rPr lang="en-US" dirty="0" smtClean="0"/>
                  <a:t>(all?) bits to constant.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Security guarantees should imply at protection against the related key attacks.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2688" y="5615426"/>
            <a:ext cx="7696669" cy="897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Let’s start with a description of the model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219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301" y="3308319"/>
            <a:ext cx="956393" cy="52871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379" y="298670"/>
            <a:ext cx="8701106" cy="666157"/>
          </a:xfrm>
        </p:spPr>
        <p:txBody>
          <a:bodyPr>
            <a:noAutofit/>
          </a:bodyPr>
          <a:lstStyle/>
          <a:p>
            <a:r>
              <a:rPr lang="en-US" sz="4000" dirty="0"/>
              <a:t>Consider the following tampering </a:t>
            </a:r>
            <a:r>
              <a:rPr lang="en-US" sz="4000" dirty="0" smtClean="0"/>
              <a:t>experiment</a:t>
            </a:r>
            <a:endParaRPr lang="en-US" sz="4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25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839803" y="3188170"/>
            <a:ext cx="1351183" cy="763960"/>
          </a:xfrm>
          <a:prstGeom prst="rightArrow">
            <a:avLst/>
          </a:prstGeom>
          <a:solidFill>
            <a:srgbClr val="9BC4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95740" y="3223216"/>
            <a:ext cx="1294615" cy="763960"/>
          </a:xfrm>
          <a:prstGeom prst="rightArrow">
            <a:avLst/>
          </a:prstGeom>
          <a:solidFill>
            <a:srgbClr val="9BC4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77323" y="3396821"/>
            <a:ext cx="4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7350643" y="3362061"/>
            <a:ext cx="189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M’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Dec(</a:t>
            </a:r>
            <a:r>
              <a:rPr lang="pl-PL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2390356" y="3362061"/>
            <a:ext cx="150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4701694" y="3362061"/>
            <a:ext cx="166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h(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ight Arrow 25"/>
          <p:cNvSpPr/>
          <p:nvPr/>
        </p:nvSpPr>
        <p:spPr>
          <a:xfrm>
            <a:off x="1086291" y="4669035"/>
            <a:ext cx="6095246" cy="7639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607672" y="4797669"/>
            <a:ext cx="46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7358766" y="4905246"/>
            <a:ext cx="189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Dec(</a:t>
            </a:r>
            <a:r>
              <a:rPr lang="pl-PL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028" y="4207370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induces: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20" name="Picture 9" descr="MCj04238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4393" y="2129506"/>
            <a:ext cx="901882" cy="990626"/>
          </a:xfrm>
          <a:prstGeom prst="rect">
            <a:avLst/>
          </a:prstGeom>
          <a:noFill/>
        </p:spPr>
      </p:pic>
      <p:sp>
        <p:nvSpPr>
          <p:cNvPr id="21" name="TextBox 16"/>
          <p:cNvSpPr txBox="1"/>
          <p:nvPr/>
        </p:nvSpPr>
        <p:spPr>
          <a:xfrm>
            <a:off x="2162430" y="2598420"/>
            <a:ext cx="234962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chooses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endParaRPr lang="en-US" sz="2000" b="1" dirty="0">
              <a:solidFill>
                <a:srgbClr val="FF0000"/>
              </a:solidFill>
              <a:latin typeface="Gigi" panose="04040504061007020D02" pitchFamily="82" charset="0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6728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3" grpId="0"/>
      <p:bldP spid="14" grpId="0"/>
      <p:bldP spid="15" grpId="0" animBg="1"/>
      <p:bldP spid="16" grpId="0"/>
      <p:bldP spid="17" grpId="0"/>
      <p:bldP spid="18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8" y="274638"/>
            <a:ext cx="8686800" cy="499457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functions can the adversary induce?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524"/>
            <a:ext cx="8229600" cy="293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Even for very restricted families </a:t>
            </a:r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800" dirty="0" smtClean="0"/>
              <a:t>he can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make </a:t>
            </a:r>
            <a:r>
              <a:rPr lang="en-US" sz="2800" b="1" i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’(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) = 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</a:p>
          <a:p>
            <a:pPr marL="0" indent="0" algn="ctr">
              <a:buNone/>
            </a:pPr>
            <a:r>
              <a:rPr lang="en-US" sz="2800" dirty="0" smtClean="0"/>
              <a:t>or</a:t>
            </a:r>
            <a:endParaRPr lang="en-US" sz="2800" dirty="0"/>
          </a:p>
          <a:p>
            <a:r>
              <a:rPr lang="en-US" sz="2800" dirty="0" smtClean="0"/>
              <a:t>make </a:t>
            </a:r>
            <a:r>
              <a:rPr lang="en-US" sz="2800" b="1" i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’(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 = constant </a:t>
            </a:r>
            <a:r>
              <a:rPr lang="en-US" sz="2800" b="1" i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“independent from 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3234242"/>
            <a:ext cx="4308324" cy="495904"/>
          </a:xfrm>
          <a:prstGeom prst="wedgeRoundRectCallout">
            <a:avLst>
              <a:gd name="adj1" fmla="val -62651"/>
              <a:gd name="adj2" fmla="val 192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choosing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) = 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26305" y="5072714"/>
            <a:ext cx="4308324" cy="536955"/>
          </a:xfrm>
          <a:prstGeom prst="wedgeRoundRectCallout">
            <a:avLst>
              <a:gd name="adj1" fmla="val -22224"/>
              <a:gd name="adj2" fmla="val -1067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choosing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) =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6794"/>
          </a:xfrm>
        </p:spPr>
        <p:txBody>
          <a:bodyPr>
            <a:normAutofit/>
          </a:bodyPr>
          <a:lstStyle/>
          <a:p>
            <a:r>
              <a:rPr lang="en-US" dirty="0" smtClean="0"/>
              <a:t>Non-Malleable Codes (NMC)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710"/>
            <a:ext cx="8447716" cy="4725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The “identity” and the “constant” attacks should be the only thing that the adversary can do.</a:t>
            </a: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 other words</a:t>
            </a:r>
            <a:r>
              <a:rPr lang="en-US" b="1" dirty="0" smtClean="0"/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i="1" dirty="0" smtClean="0"/>
              <a:t> </a:t>
            </a:r>
            <a:r>
              <a:rPr lang="en-US" dirty="0" smtClean="0"/>
              <a:t>should be either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equal</a:t>
            </a:r>
            <a:r>
              <a:rPr lang="en-US" b="1" dirty="0" smtClean="0"/>
              <a:t>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i="1" dirty="0" smtClean="0"/>
              <a:t>’</a:t>
            </a:r>
          </a:p>
          <a:p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unrelated</a:t>
            </a:r>
            <a:r>
              <a:rPr lang="en-US" b="1" dirty="0" smtClean="0"/>
              <a:t> </a:t>
            </a:r>
            <a:r>
              <a:rPr lang="en-US" dirty="0" smtClean="0"/>
              <a:t>to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Non-malleability in cryptography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Introduced </a:t>
                </a:r>
                <a:r>
                  <a:rPr lang="en-US" dirty="0"/>
                  <a:t>in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[Dolev</a:t>
                </a:r>
                <a:r>
                  <a:rPr lang="en-US" b="1" dirty="0">
                    <a:solidFill>
                      <a:srgbClr val="00B050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Dwork, </a:t>
                </a:r>
                <a:r>
                  <a:rPr lang="en-US" b="1" dirty="0">
                    <a:solidFill>
                      <a:srgbClr val="00B050"/>
                    </a:solidFill>
                  </a:rPr>
                  <a:t>and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Naor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, STOC’91]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Informally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a cryptographic primitive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 smtClean="0"/>
                  <a:t> (with a secret key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 smtClean="0"/>
                  <a:t>) is an adversary who does not know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 smtClean="0"/>
                  <a:t> is able to produce output “related to”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dirty="0" smtClean="0"/>
                  <a:t>, but not equal to it.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(it is non-malleable otherwise</a:t>
                </a:r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Also used before in information-theoretic </a:t>
                </a:r>
                <a:r>
                  <a:rPr lang="en-US" dirty="0"/>
                  <a:t>cryptography (see Divesh </a:t>
                </a:r>
                <a:r>
                  <a:rPr lang="en-US" dirty="0" smtClean="0"/>
                  <a:t>Aggarwal’s lecture on non-malleable extractors)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2784" r="-6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9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3444419" y="4133325"/>
            <a:ext cx="1449442" cy="76476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have an NMC secure against the family of all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501491"/>
            <a:ext cx="8712043" cy="5143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no!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07844" y="4134134"/>
            <a:ext cx="2670621" cy="7639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41672" y="4169684"/>
            <a:ext cx="1633172" cy="7639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85986" y="4313476"/>
            <a:ext cx="4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8330425" y="4261859"/>
            <a:ext cx="80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M’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26804" y="4261859"/>
            <a:ext cx="41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4893861" y="4207909"/>
            <a:ext cx="53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C’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07199" y="2161596"/>
            <a:ext cx="6071266" cy="1458951"/>
          </a:xfrm>
          <a:prstGeom prst="wedgeRoundRectCallout">
            <a:avLst>
              <a:gd name="adj1" fmla="val -22845"/>
              <a:gd name="adj2" fmla="val 10323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Decodes 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 = Dec(</a:t>
            </a:r>
            <a:r>
              <a:rPr lang="en-US" sz="2800" b="1" i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b="1" i="1" dirty="0" smtClean="0">
                <a:solidFill>
                  <a:srgbClr val="FF0000"/>
                </a:solidFill>
              </a:rPr>
              <a:t>M’ </a:t>
            </a:r>
            <a:r>
              <a:rPr lang="en-US" sz="2800" b="1" dirty="0" smtClean="0">
                <a:solidFill>
                  <a:srgbClr val="FF0000"/>
                </a:solidFill>
              </a:rPr>
              <a:t>:= </a:t>
            </a:r>
            <a:r>
              <a:rPr lang="en-US" sz="2800" b="1" i="1" dirty="0" smtClean="0">
                <a:solidFill>
                  <a:srgbClr val="FF0000"/>
                </a:solidFill>
              </a:rPr>
              <a:t>M </a:t>
            </a:r>
            <a:r>
              <a:rPr lang="en-US" sz="2800" dirty="0" smtClean="0"/>
              <a:t>with all bits negated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Let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C’ :</a:t>
            </a:r>
            <a:r>
              <a:rPr lang="en-US" sz="2800" b="1" dirty="0" smtClean="0">
                <a:solidFill>
                  <a:srgbClr val="FF0000"/>
                </a:solidFill>
              </a:rPr>
              <a:t>= Dec(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’)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4357501" y="5290304"/>
                <a:ext cx="4465030" cy="1125753"/>
              </a:xfrm>
              <a:prstGeom prst="wedgeRectCallout">
                <a:avLst>
                  <a:gd name="adj1" fmla="val 39137"/>
                  <a:gd name="adj2" fmla="val -8625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smtClean="0"/>
                  <a:t>Clearly</a:t>
                </a:r>
                <a:r>
                  <a:rPr lang="en-US" sz="2800" dirty="0" smtClean="0"/>
                  <a:t>: </a:t>
                </a:r>
                <a:r>
                  <a:rPr lang="en-US" sz="2800" b="1" i="1" dirty="0" smtClean="0">
                    <a:solidFill>
                      <a:srgbClr val="FF0000"/>
                    </a:solidFill>
                  </a:rPr>
                  <a:t>M’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is related to </a:t>
                </a:r>
                <a:r>
                  <a:rPr lang="en-US" sz="2800" b="1" i="1" dirty="0" smtClean="0">
                    <a:solidFill>
                      <a:srgbClr val="FF0000"/>
                    </a:solidFill>
                  </a:rPr>
                  <a:t>M</a:t>
                </a:r>
              </a:p>
              <a:p>
                <a:pPr algn="ctr"/>
                <a:r>
                  <a:rPr lang="en-US" sz="2800" dirty="0" smtClean="0"/>
                  <a:t>(but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800" dirty="0" smtClean="0"/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1" y="5290304"/>
                <a:ext cx="4465030" cy="1125753"/>
              </a:xfrm>
              <a:prstGeom prst="wedgeRectCallout">
                <a:avLst>
                  <a:gd name="adj1" fmla="val 39137"/>
                  <a:gd name="adj2" fmla="val -86251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3820" y="2046689"/>
            <a:ext cx="179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Attack example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951" y="4285281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Gigi" panose="04040504061007020D02" pitchFamily="82" charset="0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5680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7" grpId="0"/>
      <p:bldP spid="8" grpId="0"/>
      <p:bldP spid="9" grpId="0"/>
      <p:bldP spid="10" grpId="0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Non-Malleable Codes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28650" y="2247315"/>
            <a:ext cx="8300605" cy="298103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codes designed for securing computer memory against </a:t>
            </a:r>
            <a:r>
              <a:rPr lang="en-US" sz="3200" b="1" dirty="0" smtClean="0">
                <a:solidFill>
                  <a:srgbClr val="FF0000"/>
                </a:solidFill>
              </a:rPr>
              <a:t>physical tampering </a:t>
            </a:r>
            <a:r>
              <a:rPr lang="en-US" sz="3200" b="1" dirty="0" smtClean="0"/>
              <a:t>attacks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6092270"/>
            <a:ext cx="734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Introduced in </a:t>
            </a:r>
            <a:r>
              <a:rPr lang="en-US" sz="2800" b="1" dirty="0" smtClean="0">
                <a:solidFill>
                  <a:srgbClr val="00B050"/>
                </a:solidFill>
              </a:rPr>
              <a:t>[D., Pietrzak, Wichs, ICS 2010]</a:t>
            </a:r>
            <a:r>
              <a:rPr lang="en-US" sz="2800" dirty="0" smtClean="0"/>
              <a:t>.</a:t>
            </a:r>
            <a:endParaRPr lang="pl-PL" sz="2800" dirty="0"/>
          </a:p>
        </p:txBody>
      </p:sp>
      <p:sp>
        <p:nvSpPr>
          <p:cNvPr id="4" name="Rectangular Callout 3"/>
          <p:cNvSpPr/>
          <p:nvPr/>
        </p:nvSpPr>
        <p:spPr>
          <a:xfrm>
            <a:off x="369151" y="1121964"/>
            <a:ext cx="6407508" cy="1250502"/>
          </a:xfrm>
          <a:prstGeom prst="wedgeRectCallout">
            <a:avLst>
              <a:gd name="adj1" fmla="val -20833"/>
              <a:gd name="adj2" fmla="val 729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compared to error correcting/detecting codes: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weaker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security guarantee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tolerate a </a:t>
            </a:r>
            <a:r>
              <a:rPr lang="en-US" sz="2400" b="1" dirty="0" smtClean="0">
                <a:solidFill>
                  <a:srgbClr val="7030A0"/>
                </a:solidFill>
              </a:rPr>
              <a:t>broader</a:t>
            </a:r>
            <a:r>
              <a:rPr lang="en-US" sz="2400" dirty="0" smtClean="0"/>
              <a:t> class of manipulations </a:t>
            </a:r>
            <a:endParaRPr lang="pl-PL" sz="2400" dirty="0"/>
          </a:p>
        </p:txBody>
      </p:sp>
      <p:sp>
        <p:nvSpPr>
          <p:cNvPr id="3" name="Rectangular Callout 2"/>
          <p:cNvSpPr/>
          <p:nvPr/>
        </p:nvSpPr>
        <p:spPr>
          <a:xfrm>
            <a:off x="544151" y="4893975"/>
            <a:ext cx="5957626" cy="872916"/>
          </a:xfrm>
          <a:prstGeom prst="wedgeRectCallout">
            <a:avLst>
              <a:gd name="adj1" fmla="val -13280"/>
              <a:gd name="adj2" fmla="val -966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cryptographic attacks that go beyond the standard </a:t>
            </a:r>
            <a:r>
              <a:rPr lang="en-US" sz="2400" b="1" dirty="0" smtClean="0"/>
              <a:t>black-box model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4867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8002" y="1177656"/>
                <a:ext cx="8712043" cy="52517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H</a:t>
                </a:r>
                <a:r>
                  <a:rPr lang="en-US" b="1" dirty="0">
                    <a:solidFill>
                      <a:srgbClr val="FF0000"/>
                    </a:solidFill>
                    <a:latin typeface="Apple Chancery"/>
                    <a:cs typeface="Apple Chancery"/>
                  </a:rPr>
                  <a:t> </a:t>
                </a:r>
                <a:r>
                  <a:rPr lang="en-US" dirty="0" smtClean="0"/>
                  <a:t>has to be restricted in some way.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Popular variants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independent bit tampering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tampers with each bit independently,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split state model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 is divided into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 (or more) independent parts, with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can tamper,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low complexity tampering </a:t>
                </a:r>
                <a:r>
                  <a:rPr lang="en-US" dirty="0"/>
                  <a:t>–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has to be represented a small circuit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02" y="1177656"/>
                <a:ext cx="8712043" cy="5251704"/>
              </a:xfrm>
              <a:blipFill rotWithShape="0">
                <a:blip r:embed="rId2"/>
                <a:stretch>
                  <a:fillRect l="-1400" t="-3016" r="-9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0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27" y="177445"/>
            <a:ext cx="8515350" cy="563129"/>
          </a:xfrm>
        </p:spPr>
        <p:txBody>
          <a:bodyPr>
            <a:noAutofit/>
          </a:bodyPr>
          <a:lstStyle/>
          <a:p>
            <a:r>
              <a:rPr lang="en-US" sz="3200" dirty="0" smtClean="0"/>
              <a:t>A very popular topic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1" y="1437154"/>
            <a:ext cx="4531360" cy="53609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A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/>
              <a:t>Kiayias</a:t>
            </a:r>
            <a:r>
              <a:rPr lang="pl-PL" sz="1100" dirty="0"/>
              <a:t>, </a:t>
            </a:r>
            <a:r>
              <a:rPr lang="pl-PL" sz="1100" dirty="0" smtClean="0"/>
              <a:t>F</a:t>
            </a:r>
            <a:r>
              <a:rPr lang="en-US" sz="1100" dirty="0" smtClean="0"/>
              <a:t>.</a:t>
            </a:r>
            <a:r>
              <a:rPr lang="pl-PL" sz="1100" dirty="0" smtClean="0"/>
              <a:t> L</a:t>
            </a:r>
            <a:r>
              <a:rPr lang="en-US" sz="1100" dirty="0" smtClean="0"/>
              <a:t>.</a:t>
            </a:r>
            <a:r>
              <a:rPr lang="pl-PL" sz="1100" dirty="0" smtClean="0"/>
              <a:t>, Y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/>
              <a:t>Tselekounis</a:t>
            </a:r>
            <a:r>
              <a:rPr lang="pl-PL" sz="1100" dirty="0" smtClean="0"/>
              <a:t>:</a:t>
            </a:r>
            <a:r>
              <a:rPr lang="en-US" sz="1100" dirty="0" smtClean="0"/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Practical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>
                <a:solidFill>
                  <a:srgbClr val="0070C0"/>
                </a:solidFill>
              </a:rPr>
              <a:t>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from l-</a:t>
            </a:r>
            <a:r>
              <a:rPr lang="pl-PL" sz="1100" b="1" dirty="0" err="1">
                <a:solidFill>
                  <a:srgbClr val="0070C0"/>
                </a:solidFill>
              </a:rPr>
              <a:t>more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Extractable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Hash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Functions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ACM </a:t>
            </a:r>
            <a:r>
              <a:rPr lang="en-US" sz="1100" b="1" dirty="0" smtClean="0">
                <a:solidFill>
                  <a:srgbClr val="FF0000"/>
                </a:solidFill>
              </a:rPr>
              <a:t>CCS</a:t>
            </a:r>
            <a:r>
              <a:rPr lang="pl-PL" sz="1100" b="1" dirty="0" smtClean="0">
                <a:solidFill>
                  <a:srgbClr val="FF0000"/>
                </a:solidFill>
              </a:rPr>
              <a:t> 2016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 smtClean="0"/>
              <a:t>M. </a:t>
            </a:r>
            <a:r>
              <a:rPr lang="pl-PL" sz="1100" dirty="0" smtClean="0"/>
              <a:t>Ball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/>
              <a:t>Dachman-Soled</a:t>
            </a:r>
            <a:r>
              <a:rPr lang="pl-PL" sz="1100" dirty="0"/>
              <a:t>, </a:t>
            </a:r>
            <a:r>
              <a:rPr lang="pl-PL" sz="1100" dirty="0" smtClean="0"/>
              <a:t>M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/>
              <a:t>Kulkarni</a:t>
            </a:r>
            <a:r>
              <a:rPr lang="pl-PL" sz="1100" dirty="0"/>
              <a:t>, </a:t>
            </a:r>
            <a:r>
              <a:rPr lang="pl-PL" sz="1100" dirty="0" smtClean="0"/>
              <a:t>T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/>
              <a:t>Malkin</a:t>
            </a:r>
            <a:r>
              <a:rPr lang="pl-PL" sz="1100" b="1" dirty="0" smtClean="0">
                <a:solidFill>
                  <a:srgbClr val="FF0000"/>
                </a:solidFill>
              </a:rPr>
              <a:t>: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pl-PL" sz="1100" b="1" dirty="0" smtClean="0">
                <a:solidFill>
                  <a:srgbClr val="0070C0"/>
                </a:solidFill>
              </a:rPr>
              <a:t>Non-</a:t>
            </a:r>
            <a:r>
              <a:rPr lang="pl-PL" sz="1100" b="1" dirty="0" err="1" smtClean="0">
                <a:solidFill>
                  <a:srgbClr val="0070C0"/>
                </a:solidFill>
              </a:rPr>
              <a:t>malleable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for </a:t>
            </a:r>
            <a:r>
              <a:rPr lang="pl-PL" sz="1100" b="1" dirty="0" err="1">
                <a:solidFill>
                  <a:srgbClr val="0070C0"/>
                </a:solidFill>
              </a:rPr>
              <a:t>Bounded</a:t>
            </a:r>
            <a:r>
              <a:rPr lang="pl-PL" sz="1100" b="1" dirty="0">
                <a:solidFill>
                  <a:srgbClr val="0070C0"/>
                </a:solidFill>
              </a:rPr>
              <a:t> Depth, </a:t>
            </a:r>
            <a:r>
              <a:rPr lang="pl-PL" sz="1100" b="1" dirty="0" err="1">
                <a:solidFill>
                  <a:srgbClr val="0070C0"/>
                </a:solidFill>
              </a:rPr>
              <a:t>Bounded</a:t>
            </a:r>
            <a:r>
              <a:rPr lang="pl-PL" sz="1100" b="1" dirty="0">
                <a:solidFill>
                  <a:srgbClr val="0070C0"/>
                </a:solidFill>
              </a:rPr>
              <a:t> Fan-In </a:t>
            </a:r>
            <a:r>
              <a:rPr lang="pl-PL" sz="1100" b="1" dirty="0" err="1">
                <a:solidFill>
                  <a:srgbClr val="0070C0"/>
                </a:solidFill>
              </a:rPr>
              <a:t>Circuits</a:t>
            </a:r>
            <a:r>
              <a:rPr lang="pl-PL" sz="1100" dirty="0"/>
              <a:t>. </a:t>
            </a:r>
            <a:r>
              <a:rPr lang="pl-PL" sz="1100" b="1" dirty="0" smtClean="0">
                <a:solidFill>
                  <a:srgbClr val="FF0000"/>
                </a:solidFill>
              </a:rPr>
              <a:t>EUROCRYPT 2016</a:t>
            </a:r>
            <a:r>
              <a:rPr lang="pl-PL" sz="1100" dirty="0" smtClean="0"/>
              <a:t> </a:t>
            </a:r>
            <a:endParaRPr lang="en-US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N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Chandran</a:t>
            </a:r>
            <a:r>
              <a:rPr lang="pl-PL" sz="1100" dirty="0" smtClean="0"/>
              <a:t>, V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Goyal</a:t>
            </a:r>
            <a:r>
              <a:rPr lang="pl-PL" sz="1100" dirty="0" smtClean="0"/>
              <a:t>, P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Mukherjee</a:t>
            </a:r>
            <a:r>
              <a:rPr lang="pl-PL" sz="1100" dirty="0" smtClean="0"/>
              <a:t>, O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Pandey</a:t>
            </a:r>
            <a:r>
              <a:rPr lang="pl-PL" sz="1100" dirty="0" smtClean="0"/>
              <a:t>, J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Upadhyay</a:t>
            </a:r>
            <a:r>
              <a:rPr lang="pl-PL" sz="1100" dirty="0" smtClean="0"/>
              <a:t>:</a:t>
            </a:r>
            <a:r>
              <a:rPr lang="en-US" sz="1100" dirty="0" smtClean="0"/>
              <a:t> </a:t>
            </a:r>
            <a:r>
              <a:rPr lang="pl-PL" sz="1100" b="1" dirty="0" smtClean="0">
                <a:solidFill>
                  <a:srgbClr val="0070C0"/>
                </a:solidFill>
              </a:rPr>
              <a:t>Block-</a:t>
            </a:r>
            <a:r>
              <a:rPr lang="pl-PL" sz="1100" b="1" dirty="0" err="1" smtClean="0">
                <a:solidFill>
                  <a:srgbClr val="0070C0"/>
                </a:solidFill>
              </a:rPr>
              <a:t>Wise</a:t>
            </a:r>
            <a:r>
              <a:rPr lang="pl-PL" sz="1100" b="1" dirty="0" smtClean="0">
                <a:solidFill>
                  <a:srgbClr val="0070C0"/>
                </a:solidFill>
              </a:rPr>
              <a:t> Non-</a:t>
            </a:r>
            <a:r>
              <a:rPr lang="pl-PL" sz="1100" b="1" dirty="0" err="1" smtClean="0">
                <a:solidFill>
                  <a:srgbClr val="0070C0"/>
                </a:solidFill>
              </a:rPr>
              <a:t>Malleable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Codes</a:t>
            </a:r>
            <a:r>
              <a:rPr lang="pl-PL" sz="1100" dirty="0" smtClean="0"/>
              <a:t>. </a:t>
            </a:r>
            <a:r>
              <a:rPr lang="pl-PL" sz="1100" b="1" dirty="0" smtClean="0">
                <a:solidFill>
                  <a:srgbClr val="FF0000"/>
                </a:solidFill>
              </a:rPr>
              <a:t>ICALP 2016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Aggarwal</a:t>
            </a:r>
            <a:r>
              <a:rPr lang="pl-PL" sz="1100" dirty="0"/>
              <a:t>, </a:t>
            </a:r>
            <a:r>
              <a:rPr lang="pl-PL" sz="1100" dirty="0" smtClean="0"/>
              <a:t>J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Briët</a:t>
            </a:r>
            <a:r>
              <a:rPr lang="pl-PL" sz="1100" dirty="0" smtClean="0"/>
              <a:t>:</a:t>
            </a:r>
            <a:r>
              <a:rPr lang="en-US" sz="1100" dirty="0" smtClean="0"/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Revisiting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>
                <a:solidFill>
                  <a:srgbClr val="0070C0"/>
                </a:solidFill>
              </a:rPr>
              <a:t>the Sanders-</a:t>
            </a:r>
            <a:r>
              <a:rPr lang="pl-PL" sz="1100" b="1" dirty="0" err="1">
                <a:solidFill>
                  <a:srgbClr val="0070C0"/>
                </a:solidFill>
              </a:rPr>
              <a:t>Bogolyubov</a:t>
            </a:r>
            <a:r>
              <a:rPr lang="pl-PL" sz="1100" b="1" dirty="0">
                <a:solidFill>
                  <a:srgbClr val="0070C0"/>
                </a:solidFill>
              </a:rPr>
              <a:t>-</a:t>
            </a:r>
            <a:r>
              <a:rPr lang="pl-PL" sz="1100" b="1" dirty="0" err="1">
                <a:solidFill>
                  <a:srgbClr val="0070C0"/>
                </a:solidFill>
              </a:rPr>
              <a:t>Ruzsa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theorem</a:t>
            </a:r>
            <a:r>
              <a:rPr lang="pl-PL" sz="1100" b="1" dirty="0">
                <a:solidFill>
                  <a:srgbClr val="0070C0"/>
                </a:solidFill>
              </a:rPr>
              <a:t> in </a:t>
            </a:r>
            <a:r>
              <a:rPr lang="pl-PL" sz="1100" b="1" dirty="0" err="1">
                <a:solidFill>
                  <a:srgbClr val="0070C0"/>
                </a:solidFill>
              </a:rPr>
              <a:t>Fpn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its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application</a:t>
            </a:r>
            <a:r>
              <a:rPr lang="pl-PL" sz="1100" b="1" dirty="0">
                <a:solidFill>
                  <a:srgbClr val="0070C0"/>
                </a:solidFill>
              </a:rPr>
              <a:t> to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ISIT </a:t>
            </a:r>
            <a:r>
              <a:rPr lang="pl-PL" sz="1100" b="1" dirty="0" smtClean="0">
                <a:solidFill>
                  <a:srgbClr val="FF0000"/>
                </a:solidFill>
              </a:rPr>
              <a:t>2016</a:t>
            </a:r>
            <a:endParaRPr lang="pl-PL" sz="11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E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Chattopadhyay</a:t>
            </a:r>
            <a:r>
              <a:rPr lang="pl-PL" sz="1100" dirty="0"/>
              <a:t>, </a:t>
            </a:r>
            <a:r>
              <a:rPr lang="pl-PL" sz="1100" dirty="0" smtClean="0"/>
              <a:t>V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Goyal</a:t>
            </a:r>
            <a:r>
              <a:rPr lang="pl-PL" sz="1100" dirty="0"/>
              <a:t>, </a:t>
            </a:r>
            <a:r>
              <a:rPr lang="pl-PL" sz="1100" dirty="0" smtClean="0"/>
              <a:t>X</a:t>
            </a:r>
            <a:r>
              <a:rPr lang="en-US" sz="1100" dirty="0" smtClean="0"/>
              <a:t>.</a:t>
            </a:r>
            <a:r>
              <a:rPr lang="pl-PL" sz="1100" dirty="0" smtClean="0"/>
              <a:t> Li</a:t>
            </a:r>
            <a:r>
              <a:rPr lang="en-US" sz="1100" dirty="0" smtClean="0"/>
              <a:t>: </a:t>
            </a:r>
            <a:r>
              <a:rPr lang="pl-PL" sz="1100" b="1" dirty="0" smtClean="0">
                <a:solidFill>
                  <a:srgbClr val="0070C0"/>
                </a:solidFill>
              </a:rPr>
              <a:t>Non-</a:t>
            </a:r>
            <a:r>
              <a:rPr lang="pl-PL" sz="1100" b="1" dirty="0" err="1" smtClean="0">
                <a:solidFill>
                  <a:srgbClr val="0070C0"/>
                </a:solidFill>
              </a:rPr>
              <a:t>malleable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extractors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, with </a:t>
            </a:r>
            <a:r>
              <a:rPr lang="pl-PL" sz="1100" b="1" dirty="0" err="1">
                <a:solidFill>
                  <a:srgbClr val="0070C0"/>
                </a:solidFill>
              </a:rPr>
              <a:t>their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many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tampered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extensions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STOC </a:t>
            </a:r>
            <a:r>
              <a:rPr lang="pl-PL" sz="1100" b="1" dirty="0" smtClean="0">
                <a:solidFill>
                  <a:srgbClr val="FF0000"/>
                </a:solidFill>
              </a:rPr>
              <a:t>2016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N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Chandran</a:t>
            </a:r>
            <a:r>
              <a:rPr lang="pl-PL" sz="1100" dirty="0" smtClean="0"/>
              <a:t>, B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Kanukurthi</a:t>
            </a:r>
            <a:r>
              <a:rPr lang="pl-PL" sz="1100" dirty="0" smtClean="0"/>
              <a:t>, 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Raghuraman</a:t>
            </a:r>
            <a:r>
              <a:rPr lang="pl-PL" sz="1100" dirty="0" smtClean="0"/>
              <a:t>:</a:t>
            </a:r>
            <a:r>
              <a:rPr lang="en-US" sz="1100" dirty="0" smtClean="0"/>
              <a:t> </a:t>
            </a:r>
            <a:r>
              <a:rPr lang="pl-PL" sz="1100" b="1" dirty="0" smtClean="0">
                <a:solidFill>
                  <a:srgbClr val="0070C0"/>
                </a:solidFill>
              </a:rPr>
              <a:t>Information-</a:t>
            </a:r>
            <a:r>
              <a:rPr lang="pl-PL" sz="1100" b="1" dirty="0" err="1" smtClean="0">
                <a:solidFill>
                  <a:srgbClr val="0070C0"/>
                </a:solidFill>
              </a:rPr>
              <a:t>Theoretic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Local</a:t>
            </a:r>
            <a:r>
              <a:rPr lang="pl-PL" sz="1100" b="1" dirty="0" smtClean="0">
                <a:solidFill>
                  <a:srgbClr val="0070C0"/>
                </a:solidFill>
              </a:rPr>
              <a:t> Non-</a:t>
            </a:r>
            <a:r>
              <a:rPr lang="pl-PL" sz="1100" b="1" dirty="0" err="1" smtClean="0">
                <a:solidFill>
                  <a:srgbClr val="0070C0"/>
                </a:solidFill>
              </a:rPr>
              <a:t>malleable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Codes</a:t>
            </a:r>
            <a:r>
              <a:rPr lang="pl-PL" sz="1100" b="1" dirty="0" smtClean="0">
                <a:solidFill>
                  <a:srgbClr val="0070C0"/>
                </a:solidFill>
              </a:rPr>
              <a:t> and </a:t>
            </a:r>
            <a:r>
              <a:rPr lang="pl-PL" sz="1100" b="1" dirty="0" err="1" smtClean="0">
                <a:solidFill>
                  <a:srgbClr val="0070C0"/>
                </a:solidFill>
              </a:rPr>
              <a:t>Their</a:t>
            </a:r>
            <a:r>
              <a:rPr lang="pl-PL" sz="1100" b="1" dirty="0" smtClean="0">
                <a:solidFill>
                  <a:srgbClr val="0070C0"/>
                </a:solidFill>
              </a:rPr>
              <a:t> Applications</a:t>
            </a:r>
            <a:r>
              <a:rPr lang="pl-PL" sz="1100" dirty="0" smtClean="0"/>
              <a:t>. </a:t>
            </a:r>
            <a:r>
              <a:rPr lang="pl-PL" sz="1100" b="1" dirty="0" smtClean="0">
                <a:solidFill>
                  <a:srgbClr val="FF0000"/>
                </a:solidFill>
              </a:rPr>
              <a:t>TCC 2016</a:t>
            </a:r>
            <a:endParaRPr lang="pl-PL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Aggarwal</a:t>
            </a:r>
            <a:r>
              <a:rPr lang="pl-PL" sz="1100" dirty="0"/>
              <a:t>, </a:t>
            </a:r>
            <a:r>
              <a:rPr lang="pl-PL" sz="1100" dirty="0" smtClean="0"/>
              <a:t>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Agrawal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Gupta</a:t>
            </a:r>
            <a:r>
              <a:rPr lang="pl-PL" sz="1100" dirty="0"/>
              <a:t>, </a:t>
            </a:r>
            <a:r>
              <a:rPr lang="pl-PL" sz="1100" dirty="0" smtClean="0"/>
              <a:t>H</a:t>
            </a:r>
            <a:r>
              <a:rPr lang="en-US" sz="1100" dirty="0" smtClean="0"/>
              <a:t>.</a:t>
            </a:r>
            <a:r>
              <a:rPr lang="pl-PL" sz="1100" dirty="0" smtClean="0"/>
              <a:t> K</a:t>
            </a:r>
            <a:r>
              <a:rPr lang="pl-PL" sz="1100" dirty="0"/>
              <a:t>. </a:t>
            </a:r>
            <a:r>
              <a:rPr lang="pl-PL" sz="1100" dirty="0" err="1"/>
              <a:t>Maji</a:t>
            </a:r>
            <a:r>
              <a:rPr lang="pl-PL" sz="1100" dirty="0"/>
              <a:t>, </a:t>
            </a:r>
            <a:r>
              <a:rPr lang="pl-PL" sz="1100" dirty="0" smtClean="0"/>
              <a:t>O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Pandey</a:t>
            </a:r>
            <a:r>
              <a:rPr lang="pl-PL" sz="1100" dirty="0"/>
              <a:t>, </a:t>
            </a:r>
            <a:r>
              <a:rPr lang="pl-PL" sz="1100" dirty="0" smtClean="0"/>
              <a:t>M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Prabhakaran</a:t>
            </a:r>
            <a:r>
              <a:rPr lang="pl-PL" sz="1100" b="1" dirty="0" smtClean="0">
                <a:solidFill>
                  <a:srgbClr val="FF0000"/>
                </a:solidFill>
              </a:rPr>
              <a:t>: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Optimal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Computational</a:t>
            </a:r>
            <a:r>
              <a:rPr lang="pl-PL" sz="1100" b="1" dirty="0">
                <a:solidFill>
                  <a:srgbClr val="0070C0"/>
                </a:solidFill>
              </a:rPr>
              <a:t> Split-</a:t>
            </a:r>
            <a:r>
              <a:rPr lang="pl-PL" sz="1100" b="1" dirty="0" err="1">
                <a:solidFill>
                  <a:srgbClr val="0070C0"/>
                </a:solidFill>
              </a:rPr>
              <a:t>state</a:t>
            </a:r>
            <a:r>
              <a:rPr lang="pl-PL" sz="1100" b="1" dirty="0">
                <a:solidFill>
                  <a:srgbClr val="0070C0"/>
                </a:solidFill>
              </a:rPr>
              <a:t>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dirty="0">
                <a:solidFill>
                  <a:srgbClr val="0070C0"/>
                </a:solidFill>
              </a:rPr>
              <a:t>. </a:t>
            </a:r>
            <a:r>
              <a:rPr lang="pl-PL" sz="1100" b="1" dirty="0">
                <a:solidFill>
                  <a:srgbClr val="FF0000"/>
                </a:solidFill>
              </a:rPr>
              <a:t>TCC </a:t>
            </a:r>
            <a:r>
              <a:rPr lang="pl-PL" sz="1100" b="1" dirty="0" smtClean="0">
                <a:solidFill>
                  <a:srgbClr val="FF0000"/>
                </a:solidFill>
              </a:rPr>
              <a:t>2016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 smtClean="0"/>
              <a:t>E. </a:t>
            </a:r>
            <a:r>
              <a:rPr lang="en-US" sz="1100" dirty="0"/>
              <a:t>Chattopadhyay, </a:t>
            </a:r>
            <a:r>
              <a:rPr lang="en-US" sz="1100" dirty="0" smtClean="0"/>
              <a:t>V. </a:t>
            </a:r>
            <a:r>
              <a:rPr lang="en-US" sz="1100" dirty="0"/>
              <a:t>Goyal, </a:t>
            </a:r>
            <a:r>
              <a:rPr lang="en-US" sz="1100" dirty="0" smtClean="0"/>
              <a:t>X. Li: </a:t>
            </a:r>
            <a:r>
              <a:rPr lang="en-US" sz="1100" b="1" dirty="0" smtClean="0">
                <a:solidFill>
                  <a:srgbClr val="0070C0"/>
                </a:solidFill>
              </a:rPr>
              <a:t>Non-malleable </a:t>
            </a:r>
            <a:r>
              <a:rPr lang="en-US" sz="1100" b="1" dirty="0">
                <a:solidFill>
                  <a:srgbClr val="0070C0"/>
                </a:solidFill>
              </a:rPr>
              <a:t>extractors and codes, with their many tampered extensions</a:t>
            </a:r>
            <a:r>
              <a:rPr lang="en-US" sz="1100" dirty="0"/>
              <a:t>. </a:t>
            </a:r>
            <a:r>
              <a:rPr lang="en-US" sz="1100" b="1" dirty="0">
                <a:solidFill>
                  <a:srgbClr val="FF0000"/>
                </a:solidFill>
              </a:rPr>
              <a:t>STOC </a:t>
            </a:r>
            <a:r>
              <a:rPr lang="en-US" sz="1100" b="1" dirty="0" smtClean="0">
                <a:solidFill>
                  <a:srgbClr val="FF0000"/>
                </a:solidFill>
              </a:rPr>
              <a:t>2016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 smtClean="0"/>
              <a:t>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Agrawal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Gupta</a:t>
            </a:r>
            <a:r>
              <a:rPr lang="pl-PL" sz="1100" dirty="0"/>
              <a:t>, </a:t>
            </a:r>
            <a:r>
              <a:rPr lang="pl-PL" sz="1100" dirty="0" smtClean="0"/>
              <a:t>H</a:t>
            </a:r>
            <a:r>
              <a:rPr lang="en-US" sz="1100" dirty="0" smtClean="0"/>
              <a:t>.</a:t>
            </a:r>
            <a:r>
              <a:rPr lang="pl-PL" sz="1100" dirty="0" smtClean="0"/>
              <a:t> K</a:t>
            </a:r>
            <a:r>
              <a:rPr lang="pl-PL" sz="1100" dirty="0"/>
              <a:t>. </a:t>
            </a:r>
            <a:r>
              <a:rPr lang="pl-PL" sz="1100" dirty="0" err="1"/>
              <a:t>Maji</a:t>
            </a:r>
            <a:r>
              <a:rPr lang="pl-PL" sz="1100" dirty="0"/>
              <a:t>, </a:t>
            </a:r>
            <a:r>
              <a:rPr lang="pl-PL" sz="1100" dirty="0" smtClean="0"/>
              <a:t>O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Pandey</a:t>
            </a:r>
            <a:r>
              <a:rPr lang="pl-PL" sz="1100" dirty="0"/>
              <a:t>, </a:t>
            </a:r>
            <a:r>
              <a:rPr lang="pl-PL" sz="1100" dirty="0" smtClean="0"/>
              <a:t>M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Prabhakaran</a:t>
            </a:r>
            <a:r>
              <a:rPr lang="pl-PL" sz="1100" dirty="0" smtClean="0"/>
              <a:t>:</a:t>
            </a:r>
            <a:r>
              <a:rPr lang="en-US" sz="1100" dirty="0" smtClean="0"/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Explicit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>
                <a:solidFill>
                  <a:srgbClr val="0070C0"/>
                </a:solidFill>
              </a:rPr>
              <a:t>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Against</a:t>
            </a:r>
            <a:r>
              <a:rPr lang="pl-PL" sz="1100" b="1" dirty="0">
                <a:solidFill>
                  <a:srgbClr val="0070C0"/>
                </a:solidFill>
              </a:rPr>
              <a:t> Bit-</a:t>
            </a:r>
            <a:r>
              <a:rPr lang="pl-PL" sz="1100" b="1" dirty="0" err="1">
                <a:solidFill>
                  <a:srgbClr val="0070C0"/>
                </a:solidFill>
              </a:rPr>
              <a:t>Wise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Tampering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Permutations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CRYPTO </a:t>
            </a:r>
            <a:r>
              <a:rPr lang="pl-PL" sz="1100" b="1" dirty="0" smtClean="0">
                <a:solidFill>
                  <a:srgbClr val="FF0000"/>
                </a:solidFill>
              </a:rPr>
              <a:t> </a:t>
            </a:r>
            <a:r>
              <a:rPr lang="pl-PL" sz="1100" b="1" dirty="0" smtClean="0">
                <a:solidFill>
                  <a:srgbClr val="FF0000"/>
                </a:solidFill>
              </a:rPr>
              <a:t>2015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/>
              <a:t>S</a:t>
            </a:r>
            <a:r>
              <a:rPr lang="en-US" sz="1100" dirty="0"/>
              <a:t>.</a:t>
            </a:r>
            <a:r>
              <a:rPr lang="pl-PL" sz="1100" dirty="0"/>
              <a:t> </a:t>
            </a:r>
            <a:r>
              <a:rPr lang="pl-PL" sz="1100" dirty="0" err="1"/>
              <a:t>Agrawal</a:t>
            </a:r>
            <a:r>
              <a:rPr lang="pl-PL" sz="1100" dirty="0"/>
              <a:t>, D</a:t>
            </a:r>
            <a:r>
              <a:rPr lang="en-US" sz="1100" dirty="0"/>
              <a:t>.</a:t>
            </a:r>
            <a:r>
              <a:rPr lang="pl-PL" sz="1100" dirty="0"/>
              <a:t> Gupta, H</a:t>
            </a:r>
            <a:r>
              <a:rPr lang="en-US" sz="1100" dirty="0"/>
              <a:t>.</a:t>
            </a:r>
            <a:r>
              <a:rPr lang="pl-PL" sz="1100" dirty="0"/>
              <a:t> K. </a:t>
            </a:r>
            <a:r>
              <a:rPr lang="pl-PL" sz="1100" dirty="0" err="1"/>
              <a:t>Maji</a:t>
            </a:r>
            <a:r>
              <a:rPr lang="pl-PL" sz="1100" dirty="0"/>
              <a:t>, O</a:t>
            </a:r>
            <a:r>
              <a:rPr lang="en-US" sz="1100" dirty="0"/>
              <a:t>.</a:t>
            </a:r>
            <a:r>
              <a:rPr lang="pl-PL" sz="1100" dirty="0"/>
              <a:t> </a:t>
            </a:r>
            <a:r>
              <a:rPr lang="pl-PL" sz="1100" dirty="0" err="1"/>
              <a:t>Pandey</a:t>
            </a:r>
            <a:r>
              <a:rPr lang="pl-PL" sz="1100" dirty="0"/>
              <a:t>, M</a:t>
            </a:r>
            <a:r>
              <a:rPr lang="en-US" sz="1100" dirty="0"/>
              <a:t>.</a:t>
            </a:r>
            <a:r>
              <a:rPr lang="pl-PL" sz="1100" dirty="0"/>
              <a:t> </a:t>
            </a:r>
            <a:r>
              <a:rPr lang="pl-PL" sz="1100" dirty="0" err="1"/>
              <a:t>Prabhakaran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>
                <a:solidFill>
                  <a:srgbClr val="0070C0"/>
                </a:solidFill>
              </a:rPr>
              <a:t>A </a:t>
            </a:r>
            <a:r>
              <a:rPr lang="pl-PL" sz="1100" b="1" dirty="0" err="1">
                <a:solidFill>
                  <a:srgbClr val="0070C0"/>
                </a:solidFill>
              </a:rPr>
              <a:t>Rate</a:t>
            </a:r>
            <a:r>
              <a:rPr lang="pl-PL" sz="1100" b="1" dirty="0">
                <a:solidFill>
                  <a:srgbClr val="0070C0"/>
                </a:solidFill>
              </a:rPr>
              <a:t>-Optimizing Compiler for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Against</a:t>
            </a:r>
            <a:r>
              <a:rPr lang="pl-PL" sz="1100" b="1" dirty="0">
                <a:solidFill>
                  <a:srgbClr val="0070C0"/>
                </a:solidFill>
              </a:rPr>
              <a:t> Bit-</a:t>
            </a:r>
            <a:r>
              <a:rPr lang="pl-PL" sz="1100" b="1" dirty="0" err="1">
                <a:solidFill>
                  <a:srgbClr val="0070C0"/>
                </a:solidFill>
              </a:rPr>
              <a:t>Wise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Tampering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Permutations</a:t>
            </a:r>
            <a:r>
              <a:rPr lang="pl-PL" sz="1100" b="1" dirty="0">
                <a:solidFill>
                  <a:srgbClr val="0070C0"/>
                </a:solidFill>
              </a:rPr>
              <a:t>.</a:t>
            </a:r>
            <a:r>
              <a:rPr lang="pl-PL" sz="1100" dirty="0"/>
              <a:t> </a:t>
            </a:r>
            <a:r>
              <a:rPr lang="pl-PL" sz="1100" b="1" dirty="0">
                <a:solidFill>
                  <a:srgbClr val="FF0000"/>
                </a:solidFill>
              </a:rPr>
              <a:t>TCC 2015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902" y="1387167"/>
            <a:ext cx="462853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Aggarwal</a:t>
            </a:r>
            <a:r>
              <a:rPr lang="pl-PL" sz="1100" dirty="0" smtClean="0"/>
              <a:t>, S</a:t>
            </a:r>
            <a:r>
              <a:rPr lang="en-US" sz="1100" dirty="0" smtClean="0"/>
              <a:t>.</a:t>
            </a:r>
            <a:r>
              <a:rPr lang="pl-PL" sz="1100" dirty="0" smtClean="0"/>
              <a:t> Dziembowski, T</a:t>
            </a:r>
            <a:r>
              <a:rPr lang="en-US" sz="1100" dirty="0" smtClean="0"/>
              <a:t>.</a:t>
            </a:r>
            <a:r>
              <a:rPr lang="pl-PL" sz="1100" dirty="0" smtClean="0"/>
              <a:t> Kazana, M</a:t>
            </a:r>
            <a:r>
              <a:rPr lang="en-US" sz="1100" dirty="0" smtClean="0"/>
              <a:t>.</a:t>
            </a:r>
            <a:r>
              <a:rPr lang="pl-PL" sz="1100" dirty="0" smtClean="0"/>
              <a:t> Obremski:</a:t>
            </a:r>
            <a:r>
              <a:rPr lang="en-US" sz="1100" dirty="0" smtClean="0"/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Leakage-Resilient</a:t>
            </a:r>
            <a:r>
              <a:rPr lang="pl-PL" sz="1100" b="1" dirty="0" smtClean="0">
                <a:solidFill>
                  <a:srgbClr val="0070C0"/>
                </a:solidFill>
              </a:rPr>
              <a:t> Non-</a:t>
            </a:r>
            <a:r>
              <a:rPr lang="pl-PL" sz="1100" b="1" dirty="0" err="1" smtClean="0">
                <a:solidFill>
                  <a:srgbClr val="0070C0"/>
                </a:solidFill>
              </a:rPr>
              <a:t>malleable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Codes</a:t>
            </a:r>
            <a:r>
              <a:rPr lang="pl-PL" sz="1100" dirty="0" smtClean="0"/>
              <a:t>. </a:t>
            </a:r>
            <a:r>
              <a:rPr lang="pl-PL" sz="1100" b="1" dirty="0" smtClean="0">
                <a:solidFill>
                  <a:srgbClr val="FF0000"/>
                </a:solidFill>
              </a:rPr>
              <a:t>TCC  2015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Dachman-Soled</a:t>
            </a:r>
            <a:r>
              <a:rPr lang="pl-PL" sz="1100" dirty="0"/>
              <a:t>, </a:t>
            </a:r>
            <a:r>
              <a:rPr lang="pl-PL" sz="1100" dirty="0" smtClean="0"/>
              <a:t>F</a:t>
            </a:r>
            <a:r>
              <a:rPr lang="en-US" sz="1100" dirty="0" smtClean="0"/>
              <a:t>.</a:t>
            </a:r>
            <a:r>
              <a:rPr lang="pl-PL" sz="1100" dirty="0" smtClean="0"/>
              <a:t> L</a:t>
            </a:r>
            <a:r>
              <a:rPr lang="en-US" sz="1100" dirty="0" smtClean="0"/>
              <a:t>.</a:t>
            </a:r>
            <a:r>
              <a:rPr lang="pl-PL" sz="1100" dirty="0" smtClean="0"/>
              <a:t>, E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Shi</a:t>
            </a:r>
            <a:r>
              <a:rPr lang="pl-PL" sz="1100" dirty="0"/>
              <a:t>, </a:t>
            </a:r>
            <a:r>
              <a:rPr lang="pl-PL" sz="1100" dirty="0" smtClean="0"/>
              <a:t>H</a:t>
            </a:r>
            <a:r>
              <a:rPr lang="en-US" sz="1100" dirty="0" smtClean="0"/>
              <a:t>.</a:t>
            </a:r>
            <a:r>
              <a:rPr lang="pl-PL" sz="1100" dirty="0" smtClean="0"/>
              <a:t>-S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Zhou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Locally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Decodable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Updatable</a:t>
            </a:r>
            <a:r>
              <a:rPr lang="pl-PL" sz="1100" b="1" dirty="0">
                <a:solidFill>
                  <a:srgbClr val="0070C0"/>
                </a:solidFill>
              </a:rPr>
              <a:t>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Their</a:t>
            </a:r>
            <a:r>
              <a:rPr lang="pl-PL" sz="1100" b="1" dirty="0">
                <a:solidFill>
                  <a:srgbClr val="0070C0"/>
                </a:solidFill>
              </a:rPr>
              <a:t> Applications</a:t>
            </a:r>
            <a:r>
              <a:rPr lang="pl-PL" sz="1100" b="1" dirty="0">
                <a:solidFill>
                  <a:srgbClr val="FF0000"/>
                </a:solidFill>
              </a:rPr>
              <a:t>. TCC  2015</a:t>
            </a:r>
            <a:endParaRPr lang="en-US" sz="1100" b="1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Z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Jafargholi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Wichs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Detection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Continuous</a:t>
            </a:r>
            <a:r>
              <a:rPr lang="pl-PL" sz="1100" b="1" dirty="0">
                <a:solidFill>
                  <a:srgbClr val="0070C0"/>
                </a:solidFill>
              </a:rPr>
              <a:t>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TCC  2015</a:t>
            </a:r>
            <a:endParaRPr lang="en-US" sz="1100" b="1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Coretti</a:t>
            </a:r>
            <a:r>
              <a:rPr lang="pl-PL" sz="1100" dirty="0"/>
              <a:t>, </a:t>
            </a:r>
            <a:r>
              <a:rPr lang="pl-PL" sz="1100" dirty="0" smtClean="0"/>
              <a:t>U</a:t>
            </a:r>
            <a:r>
              <a:rPr lang="en-US" sz="1100" dirty="0" smtClean="0"/>
              <a:t>.</a:t>
            </a:r>
            <a:r>
              <a:rPr lang="pl-PL" sz="1100" dirty="0" smtClean="0"/>
              <a:t> Maurer</a:t>
            </a:r>
            <a:r>
              <a:rPr lang="pl-PL" sz="1100" dirty="0"/>
              <a:t>, </a:t>
            </a:r>
            <a:r>
              <a:rPr lang="pl-PL" sz="1100" dirty="0" smtClean="0"/>
              <a:t>B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Tackmann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Venturi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>
                <a:solidFill>
                  <a:srgbClr val="0070C0"/>
                </a:solidFill>
              </a:rPr>
              <a:t>From Single-Bit to Multi-bit Public-</a:t>
            </a:r>
            <a:r>
              <a:rPr lang="pl-PL" sz="1100" b="1" dirty="0" err="1">
                <a:solidFill>
                  <a:srgbClr val="0070C0"/>
                </a:solidFill>
              </a:rPr>
              <a:t>Key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Encryption</a:t>
            </a:r>
            <a:r>
              <a:rPr lang="pl-PL" sz="1100" b="1" dirty="0">
                <a:solidFill>
                  <a:srgbClr val="0070C0"/>
                </a:solidFill>
              </a:rPr>
              <a:t> via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TCC  2015</a:t>
            </a:r>
            <a:endParaRPr lang="en-US" sz="1100" b="1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S</a:t>
            </a:r>
            <a:r>
              <a:rPr lang="en-US" sz="1100" dirty="0" smtClean="0"/>
              <a:t>.</a:t>
            </a:r>
            <a:r>
              <a:rPr lang="pl-PL" sz="1100" dirty="0" smtClean="0"/>
              <a:t> Faust</a:t>
            </a:r>
            <a:r>
              <a:rPr lang="pl-PL" sz="1100" dirty="0"/>
              <a:t>, </a:t>
            </a:r>
            <a:r>
              <a:rPr lang="pl-PL" sz="1100" dirty="0" smtClean="0"/>
              <a:t>P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Mukherjee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Venturi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Wichs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Efficient</a:t>
            </a:r>
            <a:r>
              <a:rPr lang="pl-PL" sz="1100" b="1" dirty="0">
                <a:solidFill>
                  <a:srgbClr val="0070C0"/>
                </a:solidFill>
              </a:rPr>
              <a:t>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and </a:t>
            </a:r>
            <a:r>
              <a:rPr lang="pl-PL" sz="1100" b="1" dirty="0" err="1">
                <a:solidFill>
                  <a:srgbClr val="0070C0"/>
                </a:solidFill>
              </a:rPr>
              <a:t>Key-Derivation</a:t>
            </a:r>
            <a:r>
              <a:rPr lang="pl-PL" sz="1100" b="1" dirty="0">
                <a:solidFill>
                  <a:srgbClr val="0070C0"/>
                </a:solidFill>
              </a:rPr>
              <a:t> for </a:t>
            </a:r>
            <a:r>
              <a:rPr lang="pl-PL" sz="1100" b="1" dirty="0" err="1">
                <a:solidFill>
                  <a:srgbClr val="0070C0"/>
                </a:solidFill>
              </a:rPr>
              <a:t>Poly-size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Tampering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Circuits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EUROCRYPT 2014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E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Chattopadhyay</a:t>
            </a:r>
            <a:r>
              <a:rPr lang="pl-PL" sz="1100" dirty="0"/>
              <a:t>, </a:t>
            </a: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Zuckerman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>
                <a:solidFill>
                  <a:srgbClr val="0070C0"/>
                </a:solidFill>
              </a:rPr>
              <a:t>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against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Constant</a:t>
            </a:r>
            <a:r>
              <a:rPr lang="pl-PL" sz="1100" b="1" dirty="0">
                <a:solidFill>
                  <a:srgbClr val="0070C0"/>
                </a:solidFill>
              </a:rPr>
              <a:t> Split-</a:t>
            </a:r>
            <a:r>
              <a:rPr lang="pl-PL" sz="1100" b="1" dirty="0" err="1">
                <a:solidFill>
                  <a:srgbClr val="0070C0"/>
                </a:solidFill>
              </a:rPr>
              <a:t>State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Tampering</a:t>
            </a:r>
            <a:r>
              <a:rPr lang="pl-PL" sz="1100" b="1" dirty="0">
                <a:solidFill>
                  <a:srgbClr val="0070C0"/>
                </a:solidFill>
              </a:rPr>
              <a:t>. </a:t>
            </a:r>
            <a:r>
              <a:rPr lang="pl-PL" sz="1100" b="1" dirty="0">
                <a:solidFill>
                  <a:srgbClr val="FF0000"/>
                </a:solidFill>
              </a:rPr>
              <a:t>FOCS 2014</a:t>
            </a:r>
            <a:endParaRPr lang="en-US" sz="1100" b="1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M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Cheraghchi</a:t>
            </a:r>
            <a:r>
              <a:rPr lang="pl-PL" sz="1100" dirty="0"/>
              <a:t>, </a:t>
            </a:r>
            <a:r>
              <a:rPr lang="pl-PL" sz="1100" dirty="0" smtClean="0"/>
              <a:t>V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Guruswami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>
                <a:solidFill>
                  <a:srgbClr val="0070C0"/>
                </a:solidFill>
              </a:rPr>
              <a:t>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Coding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against</a:t>
            </a:r>
            <a:r>
              <a:rPr lang="pl-PL" sz="1100" b="1" dirty="0">
                <a:solidFill>
                  <a:srgbClr val="0070C0"/>
                </a:solidFill>
              </a:rPr>
              <a:t> Bit-</a:t>
            </a:r>
            <a:r>
              <a:rPr lang="pl-PL" sz="1100" b="1" dirty="0" err="1">
                <a:solidFill>
                  <a:srgbClr val="0070C0"/>
                </a:solidFill>
              </a:rPr>
              <a:t>Wise</a:t>
            </a:r>
            <a:r>
              <a:rPr lang="pl-PL" sz="1100" b="1" dirty="0">
                <a:solidFill>
                  <a:srgbClr val="0070C0"/>
                </a:solidFill>
              </a:rPr>
              <a:t> and Split-</a:t>
            </a:r>
            <a:r>
              <a:rPr lang="pl-PL" sz="1100" b="1" dirty="0" err="1">
                <a:solidFill>
                  <a:srgbClr val="0070C0"/>
                </a:solidFill>
              </a:rPr>
              <a:t>State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Tampering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TCC 2014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M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Cheraghchi</a:t>
            </a:r>
            <a:r>
              <a:rPr lang="pl-PL" sz="1100" dirty="0"/>
              <a:t>, </a:t>
            </a:r>
            <a:r>
              <a:rPr lang="pl-PL" sz="1100" dirty="0" smtClean="0"/>
              <a:t>V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Guruswami</a:t>
            </a:r>
            <a:r>
              <a:rPr lang="pl-PL" sz="1100" b="1" dirty="0">
                <a:solidFill>
                  <a:srgbClr val="0070C0"/>
                </a:solidFill>
              </a:rPr>
              <a:t>:</a:t>
            </a:r>
            <a:r>
              <a:rPr lang="en-US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Capacity</a:t>
            </a:r>
            <a:r>
              <a:rPr lang="pl-PL" sz="1100" b="1" dirty="0">
                <a:solidFill>
                  <a:srgbClr val="0070C0"/>
                </a:solidFill>
              </a:rPr>
              <a:t> of 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ITCS 2014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Aggarwal</a:t>
            </a:r>
            <a:r>
              <a:rPr lang="pl-PL" sz="1100" dirty="0"/>
              <a:t>, </a:t>
            </a:r>
            <a:r>
              <a:rPr lang="pl-PL" sz="1100" dirty="0" smtClean="0"/>
              <a:t>Y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Dodis</a:t>
            </a:r>
            <a:r>
              <a:rPr lang="pl-PL" sz="1100" dirty="0"/>
              <a:t>, </a:t>
            </a:r>
            <a:r>
              <a:rPr lang="pl-PL" sz="1100" dirty="0" smtClean="0"/>
              <a:t>S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Lovett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b="1" dirty="0">
                <a:solidFill>
                  <a:srgbClr val="0070C0"/>
                </a:solidFill>
              </a:rPr>
              <a:t>Non-</a:t>
            </a:r>
            <a:r>
              <a:rPr lang="pl-PL" sz="1100" b="1" dirty="0" err="1">
                <a:solidFill>
                  <a:srgbClr val="0070C0"/>
                </a:solidFill>
              </a:rPr>
              <a:t>malleable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codes</a:t>
            </a:r>
            <a:r>
              <a:rPr lang="pl-PL" sz="1100" b="1" dirty="0">
                <a:solidFill>
                  <a:srgbClr val="0070C0"/>
                </a:solidFill>
              </a:rPr>
              <a:t> from </a:t>
            </a:r>
            <a:r>
              <a:rPr lang="pl-PL" sz="1100" b="1" dirty="0" err="1">
                <a:solidFill>
                  <a:srgbClr val="0070C0"/>
                </a:solidFill>
              </a:rPr>
              <a:t>additive</a:t>
            </a:r>
            <a:r>
              <a:rPr lang="pl-PL" sz="1100" b="1" dirty="0">
                <a:solidFill>
                  <a:srgbClr val="0070C0"/>
                </a:solidFill>
              </a:rPr>
              <a:t> </a:t>
            </a:r>
            <a:r>
              <a:rPr lang="pl-PL" sz="1100" b="1" dirty="0" err="1">
                <a:solidFill>
                  <a:srgbClr val="0070C0"/>
                </a:solidFill>
              </a:rPr>
              <a:t>combinatorics</a:t>
            </a:r>
            <a:r>
              <a:rPr lang="pl-PL" sz="1100" dirty="0"/>
              <a:t>. </a:t>
            </a:r>
            <a:r>
              <a:rPr lang="pl-PL" sz="1100" b="1" dirty="0">
                <a:solidFill>
                  <a:srgbClr val="FF0000"/>
                </a:solidFill>
              </a:rPr>
              <a:t>STOC 2014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100" dirty="0" smtClean="0"/>
              <a:t>S</a:t>
            </a:r>
            <a:r>
              <a:rPr lang="en-US" sz="1100" dirty="0" smtClean="0"/>
              <a:t>.</a:t>
            </a:r>
            <a:r>
              <a:rPr lang="pl-PL" sz="1100" dirty="0" smtClean="0"/>
              <a:t> Faust, P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Mukherjee</a:t>
            </a:r>
            <a:r>
              <a:rPr lang="pl-PL" sz="1100" dirty="0" smtClean="0"/>
              <a:t>, J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Buus</a:t>
            </a:r>
            <a:r>
              <a:rPr lang="pl-PL" sz="1100" dirty="0" smtClean="0"/>
              <a:t> Nielsen, D</a:t>
            </a:r>
            <a:r>
              <a:rPr lang="en-US" sz="1100" dirty="0" smtClean="0"/>
              <a:t>.</a:t>
            </a:r>
            <a:r>
              <a:rPr lang="pl-PL" sz="1100" dirty="0" smtClean="0"/>
              <a:t> </a:t>
            </a:r>
            <a:r>
              <a:rPr lang="pl-PL" sz="1100" dirty="0" err="1" smtClean="0"/>
              <a:t>Venturi</a:t>
            </a:r>
            <a:r>
              <a:rPr lang="pl-PL" sz="1100" dirty="0" smtClean="0"/>
              <a:t>:</a:t>
            </a:r>
            <a:r>
              <a:rPr lang="en-US" sz="1100" dirty="0" smtClean="0"/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Continuous</a:t>
            </a:r>
            <a:r>
              <a:rPr lang="pl-PL" sz="1100" b="1" dirty="0" smtClean="0">
                <a:solidFill>
                  <a:srgbClr val="0070C0"/>
                </a:solidFill>
              </a:rPr>
              <a:t> Non-</a:t>
            </a:r>
            <a:r>
              <a:rPr lang="pl-PL" sz="1100" b="1" dirty="0" err="1" smtClean="0">
                <a:solidFill>
                  <a:srgbClr val="0070C0"/>
                </a:solidFill>
              </a:rPr>
              <a:t>malleable</a:t>
            </a:r>
            <a:r>
              <a:rPr lang="pl-PL" sz="1100" b="1" dirty="0" smtClean="0">
                <a:solidFill>
                  <a:srgbClr val="0070C0"/>
                </a:solidFill>
              </a:rPr>
              <a:t> </a:t>
            </a:r>
            <a:r>
              <a:rPr lang="pl-PL" sz="1100" b="1" dirty="0" err="1" smtClean="0">
                <a:solidFill>
                  <a:srgbClr val="0070C0"/>
                </a:solidFill>
              </a:rPr>
              <a:t>Codes</a:t>
            </a:r>
            <a:r>
              <a:rPr lang="pl-PL" sz="1100" dirty="0" smtClean="0"/>
              <a:t>. </a:t>
            </a:r>
            <a:r>
              <a:rPr lang="pl-PL" sz="1100" b="1" dirty="0" smtClean="0">
                <a:solidFill>
                  <a:srgbClr val="FF0000"/>
                </a:solidFill>
              </a:rPr>
              <a:t>TCC 2014</a:t>
            </a:r>
            <a:endParaRPr lang="pl-PL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526" y="838822"/>
            <a:ext cx="8616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Conference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papers from 2014–2016 with “non-malleable codes” in the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title: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471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Security definition: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82" y="1357005"/>
                <a:ext cx="8478762" cy="9840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b="1" dirty="0" smtClean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 Dec :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is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non-malleable with respect to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H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dirty="0" smtClean="0"/>
                  <a:t>if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82" y="1357005"/>
                <a:ext cx="8478762" cy="984037"/>
              </a:xfrm>
              <a:blipFill rotWithShape="0">
                <a:blip r:embed="rId2"/>
                <a:stretch>
                  <a:fillRect l="-1511" t="-13665" b="-74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1987" y="6113750"/>
            <a:ext cx="2133600" cy="365125"/>
          </a:xfrm>
        </p:spPr>
        <p:txBody>
          <a:bodyPr/>
          <a:lstStyle/>
          <a:p>
            <a:fld id="{465A04FA-7EBA-6342-9551-607F6EB5E4E1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1576" y="2478331"/>
            <a:ext cx="61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5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590" y="335610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4514" y="2443272"/>
                <a:ext cx="867545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∃</m:t>
                      </m:r>
                    </m:oMath>
                  </m:oMathPara>
                </a14:m>
                <a:endParaRPr lang="pl-PL" sz="5400" b="1" dirty="0" smtClean="0">
                  <a:solidFill>
                    <a:srgbClr val="FF0000"/>
                  </a:solidFill>
                  <a:latin typeface="Gigi" panose="04040504061007020D02" pitchFamily="82" charset="0"/>
                  <a:ea typeface="cmsy10"/>
                  <a:cs typeface="cmsy1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514" y="2443272"/>
                <a:ext cx="867545" cy="1292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63561" y="3340883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– distribution on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Apple Chancery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Apple Chancery"/>
                <a:ea typeface="cmsy10"/>
                <a:cs typeface="Apple Chancery"/>
              </a:rPr>
              <a:t>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4611" y="430855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such that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2987" y="3959016"/>
            <a:ext cx="61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5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6979" y="488234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Apple Chancery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Apple Chancery"/>
                <a:ea typeface="cmsy10"/>
                <a:cs typeface="Apple Chancery"/>
              </a:rPr>
              <a:t>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0728" y="4216221"/>
                <a:ext cx="3289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Dec(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Enc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) 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</a:t>
                </a:r>
                <a:endParaRPr lang="en-US" sz="2400" b="1" i="1" dirty="0">
                  <a:solidFill>
                    <a:srgbClr val="FF0000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28" y="4216221"/>
                <a:ext cx="328990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78" t="-14667" r="-3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3152987" y="5586611"/>
            <a:ext cx="5562600" cy="1077350"/>
          </a:xfrm>
          <a:prstGeom prst="wedgeRoundRectCallout">
            <a:avLst>
              <a:gd name="adj1" fmla="val -20893"/>
              <a:gd name="adj2" fmla="val -12659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Problem: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to do with the “identity” functions?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239000" y="3032464"/>
            <a:ext cx="1640840" cy="993648"/>
          </a:xfrm>
          <a:prstGeom prst="wedgeRectCallout">
            <a:avLst>
              <a:gd name="adj1" fmla="val -80585"/>
              <a:gd name="adj2" fmla="val 768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equality of distributions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9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9203286" cy="785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deal with the identity functions?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572492"/>
            <a:ext cx="8712043" cy="50143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 present two solutions: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stronger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(“Strongly Non-Malleable Codes”):</a:t>
            </a:r>
            <a:br>
              <a:rPr lang="en-US" dirty="0" smtClean="0"/>
            </a:br>
            <a:r>
              <a:rPr lang="en-US" dirty="0" smtClean="0"/>
              <a:t>whenever </a:t>
            </a:r>
            <a:r>
              <a:rPr lang="en-US" dirty="0"/>
              <a:t>the </a:t>
            </a:r>
            <a:r>
              <a:rPr lang="en-US" dirty="0" err="1"/>
              <a:t>codeword</a:t>
            </a:r>
            <a:r>
              <a:rPr lang="en-US" dirty="0"/>
              <a:t> is </a:t>
            </a:r>
            <a:r>
              <a:rPr lang="en-US" dirty="0" smtClean="0"/>
              <a:t>modified to </a:t>
            </a:r>
            <a:r>
              <a:rPr lang="en-US" dirty="0"/>
              <a:t>the </a:t>
            </a:r>
            <a:r>
              <a:rPr lang="en-US" dirty="0" smtClean="0"/>
              <a:t>decoded message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independent of </a:t>
            </a:r>
            <a:r>
              <a:rPr lang="en-US" dirty="0" smtClean="0"/>
              <a:t>the original message</a:t>
            </a:r>
            <a:endParaRPr lang="en-US" dirty="0"/>
          </a:p>
          <a:p>
            <a:pPr algn="r">
              <a:buFont typeface="Cambria" panose="02040503050406030204" pitchFamily="18" charset="0"/>
              <a:buChar char="―"/>
            </a:pPr>
            <a:r>
              <a:rPr lang="en-US" dirty="0" smtClean="0"/>
              <a:t> easier to define </a:t>
            </a:r>
          </a:p>
          <a:p>
            <a:pPr algn="r">
              <a:buFont typeface="Cambria" panose="02040503050406030204" pitchFamily="18" charset="0"/>
              <a:buChar char="―"/>
            </a:pPr>
            <a:r>
              <a:rPr lang="en-US" dirty="0"/>
              <a:t> </a:t>
            </a:r>
            <a:r>
              <a:rPr lang="en-US" dirty="0" smtClean="0"/>
              <a:t>harder to construct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weaker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(“(Standard) Non-Malleable Codes”) :</a:t>
            </a:r>
            <a:br>
              <a:rPr lang="en-US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dirty="0">
                <a:solidFill>
                  <a:srgbClr val="FF0000"/>
                </a:solidFill>
              </a:rPr>
              <a:t>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can be represented as a </a:t>
            </a:r>
            <a:r>
              <a:rPr lang="en-US" b="1" dirty="0">
                <a:solidFill>
                  <a:srgbClr val="0070C0"/>
                </a:solidFill>
              </a:rPr>
              <a:t>probabilistic combination </a:t>
            </a:r>
            <a:r>
              <a:rPr lang="en-US" dirty="0" smtClean="0"/>
              <a:t>of the </a:t>
            </a:r>
            <a:r>
              <a:rPr lang="en-US" b="1" dirty="0">
                <a:solidFill>
                  <a:srgbClr val="7030A0"/>
                </a:solidFill>
              </a:rPr>
              <a:t>identity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/>
              <a:t>function and the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7030A0"/>
                </a:solidFill>
              </a:rPr>
              <a:t>constant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functions </a:t>
            </a:r>
            <a:endParaRPr lang="en-US" dirty="0" smtClean="0"/>
          </a:p>
          <a:p>
            <a:pPr algn="r">
              <a:buFont typeface="Cambria" panose="02040503050406030204" pitchFamily="18" charset="0"/>
              <a:buChar char="―"/>
            </a:pPr>
            <a:r>
              <a:rPr lang="en-US" dirty="0" smtClean="0"/>
              <a:t> slightly harder to define </a:t>
            </a:r>
          </a:p>
          <a:p>
            <a:pPr algn="r">
              <a:buFont typeface="Cambria" panose="02040503050406030204" pitchFamily="18" charset="0"/>
              <a:buChar char="―"/>
            </a:pPr>
            <a:r>
              <a:rPr lang="en-US" smtClean="0"/>
              <a:t>easier </a:t>
            </a:r>
            <a:r>
              <a:rPr lang="en-US" dirty="0" smtClean="0"/>
              <a:t>to construct</a:t>
            </a:r>
          </a:p>
          <a:p>
            <a:pPr algn="r">
              <a:buFont typeface="Cambria" panose="02040503050406030204" pitchFamily="18" charset="0"/>
              <a:buChar char="―"/>
            </a:pPr>
            <a:r>
              <a:rPr lang="en-US" dirty="0" smtClean="0"/>
              <a:t> good enough for most applications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6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274638"/>
            <a:ext cx="8342142" cy="644600"/>
          </a:xfrm>
        </p:spPr>
        <p:txBody>
          <a:bodyPr>
            <a:normAutofit fontScale="90000"/>
          </a:bodyPr>
          <a:lstStyle/>
          <a:p>
            <a:r>
              <a:rPr lang="en-US" dirty="0"/>
              <a:t>Strongly Non-Malleable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658" y="1000036"/>
                <a:ext cx="8265942" cy="9146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For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∈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sz="2400" b="1" dirty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and a tampering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define an experiment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𝐒𝐭𝐫𝐨𝐧𝐠𝐄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as: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658" y="1000036"/>
                <a:ext cx="8265942" cy="914674"/>
              </a:xfrm>
              <a:blipFill rotWithShape="0">
                <a:blip r:embed="rId2"/>
                <a:stretch>
                  <a:fillRect l="-1180" t="-12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7156" y="2380994"/>
                <a:ext cx="4620176" cy="1247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pl-PL" sz="2400" dirty="0">
                    <a:latin typeface="Cambria" panose="02040503050406030204" pitchFamily="18" charset="0"/>
                  </a:rPr>
                  <a:t>l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d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i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if</a:t>
                </a:r>
                <a:r>
                  <a:rPr lang="en-US" sz="2400" i="1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then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output </a:t>
                </a:r>
                <a:r>
                  <a:rPr lang="en-US" sz="24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same</a:t>
                </a:r>
                <a:endParaRPr lang="en-US" sz="2400" b="1" i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otherwise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output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</m:oMath>
                </a14:m>
                <a:endParaRPr lang="en-US" sz="2400" b="1" i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156" y="2380994"/>
                <a:ext cx="4620176" cy="1247842"/>
              </a:xfrm>
              <a:prstGeom prst="rect">
                <a:avLst/>
              </a:prstGeom>
              <a:blipFill rotWithShape="0">
                <a:blip r:embed="rId3"/>
                <a:stretch>
                  <a:fillRect l="-1979" t="-3922" r="-1187"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44315" y="4325504"/>
            <a:ext cx="61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80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898" y="5339313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 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56710" y="5808148"/>
                <a:ext cx="1861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∈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sz="2400" b="1" dirty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710" y="5808148"/>
                <a:ext cx="186127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84" t="-17105" b="-315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199" y="4155480"/>
            <a:ext cx="784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Dec) </a:t>
            </a:r>
            <a:r>
              <a:rPr lang="en-US" sz="2400" dirty="0">
                <a:latin typeface="Cambria" panose="02040503050406030204" pitchFamily="18" charset="0"/>
              </a:rPr>
              <a:t>is </a:t>
            </a:r>
            <a:r>
              <a:rPr lang="en-US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non-malleable with respect to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  </a:t>
            </a:r>
            <a:r>
              <a:rPr lang="en-US" sz="2400" dirty="0">
                <a:latin typeface="Cambria" panose="02040503050406030204" pitchFamily="18" charset="0"/>
              </a:rPr>
              <a:t>if </a:t>
            </a:r>
          </a:p>
        </p:txBody>
      </p:sp>
      <p:sp>
        <p:nvSpPr>
          <p:cNvPr id="4" name="Nawias klamrowy otwierający 3"/>
          <p:cNvSpPr/>
          <p:nvPr/>
        </p:nvSpPr>
        <p:spPr>
          <a:xfrm>
            <a:off x="3009707" y="2243060"/>
            <a:ext cx="688432" cy="1599351"/>
          </a:xfrm>
          <a:prstGeom prst="leftBrace">
            <a:avLst>
              <a:gd name="adj1" fmla="val 2655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9082" y="2726153"/>
                <a:ext cx="2695802" cy="55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𝐒𝐭𝐫𝐨𝐧𝐠𝐄𝐱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2" y="2726153"/>
                <a:ext cx="2695802" cy="5575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178591" y="4741322"/>
                <a:ext cx="4315861" cy="90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𝐒𝐭𝐫𝐨𝐧𝐠𝐄𝐱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𝐒𝐭𝐫𝐨𝐧𝐠𝐄𝐱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m:oMathPara>
                </a14:m>
                <a:endParaRPr lang="pl-PL" sz="2400" dirty="0"/>
              </a:p>
              <a:p>
                <a:endParaRPr lang="pl-PL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591" y="4741322"/>
                <a:ext cx="4315861" cy="9076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0" grpId="0"/>
      <p:bldP spid="15" grpId="0"/>
      <p:bldP spid="17" grpId="0"/>
      <p:bldP spid="4" grpId="0" animBg="1"/>
      <p:bldP spid="6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274638"/>
            <a:ext cx="8342142" cy="64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Standard) Non-Malleable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658" y="1000036"/>
                <a:ext cx="8265942" cy="9146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– some distribution on</a:t>
                </a:r>
                <a:r>
                  <a:rPr lang="en-US" sz="2400" b="1" dirty="0" smtClean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sz="2400" b="1" dirty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sy10"/>
                        <a:cs typeface="Apple Chancery"/>
                      </a:rPr>
                      <m:t>∪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sy10"/>
                        <a:cs typeface="Apple Chancery"/>
                      </a:rPr>
                      <m:t>{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sy10"/>
                        <a:cs typeface="Apple Chancery"/>
                      </a:rPr>
                      <m:t>⊥,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sy10"/>
                        <a:cs typeface="Apple Chancery"/>
                      </a:rPr>
                      <m:t>𝐬𝐚𝐦𝐞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sy10"/>
                        <a:cs typeface="Apple Chancery"/>
                      </a:rPr>
                      <m:t>}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For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∈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sz="2400" b="1" dirty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define an experiment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𝐄𝐱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as: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658" y="1000036"/>
                <a:ext cx="8265942" cy="914674"/>
              </a:xfrm>
              <a:blipFill rotWithShape="0">
                <a:blip r:embed="rId2"/>
                <a:stretch>
                  <a:fillRect l="-1180" t="-12000" b="-16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03247" y="2419554"/>
                <a:ext cx="4104009" cy="1235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sample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x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←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400" b="1" i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if</a:t>
                </a:r>
                <a:r>
                  <a:rPr lang="en-US" sz="2400" i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x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= </a:t>
                </a:r>
                <a:r>
                  <a:rPr lang="en-US" sz="24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same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then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output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otherwise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output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x</a:t>
                </a:r>
                <a:endParaRPr lang="en-US" sz="2400" b="1" i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47" y="2419554"/>
                <a:ext cx="4104009" cy="1235338"/>
              </a:xfrm>
              <a:prstGeom prst="rect">
                <a:avLst/>
              </a:prstGeom>
              <a:blipFill rotWithShape="0">
                <a:blip r:embed="rId3"/>
                <a:stretch>
                  <a:fillRect l="-2229" t="-4433" r="-1337" b="-73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1068" y="4917077"/>
            <a:ext cx="61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5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082" y="5747439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 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963" y="4917077"/>
            <a:ext cx="58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∃</a:t>
            </a:r>
            <a:endParaRPr lang="en-US" sz="2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8686" y="5747438"/>
                <a:ext cx="638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" y="5747438"/>
                <a:ext cx="63825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25547" y="5194076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such that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923" y="4917077"/>
            <a:ext cx="61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54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7915" y="5747439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Apple Chancery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Apple Chancery"/>
                <a:ea typeface="cmsy10"/>
                <a:cs typeface="Apple Chancery"/>
              </a:rPr>
              <a:t>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99" y="4155480"/>
            <a:ext cx="784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Dec) </a:t>
            </a:r>
            <a:r>
              <a:rPr lang="en-US" sz="2400" dirty="0">
                <a:latin typeface="Cambria" panose="02040503050406030204" pitchFamily="18" charset="0"/>
              </a:rPr>
              <a:t>is </a:t>
            </a:r>
            <a:r>
              <a:rPr lang="en-US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non-malleable with respect to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  </a:t>
            </a:r>
            <a:r>
              <a:rPr lang="en-US" sz="2400" dirty="0">
                <a:latin typeface="Cambria" panose="02040503050406030204" pitchFamily="18" charset="0"/>
              </a:rPr>
              <a:t>if </a:t>
            </a:r>
          </a:p>
        </p:txBody>
      </p:sp>
      <p:sp>
        <p:nvSpPr>
          <p:cNvPr id="4" name="Nawias klamrowy otwierający 3"/>
          <p:cNvSpPr/>
          <p:nvPr/>
        </p:nvSpPr>
        <p:spPr>
          <a:xfrm>
            <a:off x="2506005" y="2208743"/>
            <a:ext cx="688432" cy="1599351"/>
          </a:xfrm>
          <a:prstGeom prst="leftBrace">
            <a:avLst>
              <a:gd name="adj1" fmla="val 2655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1094" y="2695022"/>
                <a:ext cx="1573700" cy="546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𝐄𝐱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94" y="2695022"/>
                <a:ext cx="1573700" cy="5469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6788" y="5103051"/>
                <a:ext cx="3830279" cy="554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𝐄𝐧𝐜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𝐄𝐱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88" y="5103051"/>
                <a:ext cx="3830279" cy="5547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0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4" grpId="0" animBg="1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3965"/>
            <a:ext cx="8229600" cy="64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Relaxing </a:t>
            </a:r>
            <a:r>
              <a:rPr lang="en-US" dirty="0" err="1" smtClean="0"/>
              <a:t>th</a:t>
            </a:r>
            <a:r>
              <a:rPr lang="pl-PL" dirty="0" err="1" smtClean="0"/>
              <a:t>ese</a:t>
            </a:r>
            <a:r>
              <a:rPr lang="en-US" dirty="0" smtClean="0"/>
              <a:t> definitions a bit...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5144" y="2974669"/>
            <a:ext cx="653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60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8" y="3805032"/>
            <a:ext cx="127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039" y="2974669"/>
            <a:ext cx="66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∃</a:t>
            </a:r>
            <a:endParaRPr lang="en-US" sz="28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415" y="3805032"/>
            <a:ext cx="46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9305" y="3264995"/>
            <a:ext cx="133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such that</a:t>
            </a:r>
            <a:endParaRPr 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7681" y="2987996"/>
            <a:ext cx="653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∀</a:t>
            </a:r>
            <a:endParaRPr lang="en-US" sz="60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673" y="3818359"/>
            <a:ext cx="14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Apple Chancery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Apple Chancery"/>
                <a:ea typeface="cmsy10"/>
                <a:cs typeface="Apple Chancery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422" y="3218829"/>
            <a:ext cx="566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Dec( 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) ) </a:t>
            </a:r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≈</a:t>
            </a:r>
            <a:r>
              <a:rPr lang="en-US" sz="2800" b="1" baseline="30000" dirty="0" smtClean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𝜖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Tamper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cmmi1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275" y="1444800"/>
            <a:ext cx="8304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Dec) </a:t>
            </a:r>
            <a:r>
              <a:rPr lang="en-US" sz="2800" dirty="0">
                <a:latin typeface="Cambria" panose="02040503050406030204" pitchFamily="18" charset="0"/>
              </a:rPr>
              <a:t>is </a:t>
            </a:r>
            <a:r>
              <a:rPr lang="en-US" sz="2800" b="1" dirty="0" smtClean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𝜖</a:t>
            </a:r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non-malleable w.r.t. </a:t>
            </a:r>
            <a:r>
              <a:rPr lang="en-US" sz="28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  </a:t>
            </a:r>
            <a:r>
              <a:rPr lang="en-US" sz="2800" dirty="0">
                <a:latin typeface="Cambria" panose="02040503050406030204" pitchFamily="18" charset="0"/>
              </a:rPr>
              <a:t>if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4086094" y="4341579"/>
                <a:ext cx="4238103" cy="1158213"/>
              </a:xfrm>
              <a:prstGeom prst="wedgeRoundRectCallout">
                <a:avLst>
                  <a:gd name="adj1" fmla="val 13302"/>
                  <a:gd name="adj2" fmla="val -111581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dirty="0" smtClean="0"/>
                  <a:t>-closeness of distributions in the sense of the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400" dirty="0" smtClean="0"/>
                  <a:t>-distance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94" y="4341579"/>
                <a:ext cx="4238103" cy="1158213"/>
              </a:xfrm>
              <a:prstGeom prst="wedgeRoundRectCallout">
                <a:avLst>
                  <a:gd name="adj1" fmla="val 13302"/>
                  <a:gd name="adj2" fmla="val -111581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0219" y="5980598"/>
            <a:ext cx="703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Analogously for strong non-malleable codes.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337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8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" y="181928"/>
            <a:ext cx="8636000" cy="937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define “closeness to uniform” </a:t>
            </a:r>
            <a:r>
              <a:rPr lang="en-US" dirty="0"/>
              <a:t>r</a:t>
            </a:r>
            <a:r>
              <a:rPr lang="en-US" dirty="0" smtClean="0"/>
              <a:t>ecall the definition of the statistical distance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7900" y="1926200"/>
                <a:ext cx="6378290" cy="8991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900" y="1926200"/>
                <a:ext cx="6378290" cy="8991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2" descr="twogaussgreen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12799" r="36667" b="50094"/>
          <a:stretch/>
        </p:blipFill>
        <p:spPr>
          <a:xfrm>
            <a:off x="3577749" y="3516816"/>
            <a:ext cx="1400628" cy="2177144"/>
          </a:xfrm>
          <a:prstGeom prst="rect">
            <a:avLst/>
          </a:prstGeom>
        </p:spPr>
      </p:pic>
      <p:cxnSp>
        <p:nvCxnSpPr>
          <p:cNvPr id="15" name="Łącznik prosty ze strzałką 15"/>
          <p:cNvCxnSpPr/>
          <p:nvPr/>
        </p:nvCxnSpPr>
        <p:spPr>
          <a:xfrm>
            <a:off x="1188592" y="5693960"/>
            <a:ext cx="46482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6"/>
          <p:cNvCxnSpPr/>
          <p:nvPr/>
        </p:nvCxnSpPr>
        <p:spPr>
          <a:xfrm flipV="1">
            <a:off x="1926465" y="3331760"/>
            <a:ext cx="0" cy="2514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Obraz 11" descr="twogaussred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0" r="51587" b="49691"/>
          <a:stretch/>
        </p:blipFill>
        <p:spPr>
          <a:xfrm>
            <a:off x="2273730" y="2763965"/>
            <a:ext cx="1342571" cy="2951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56175" y="5900699"/>
                <a:ext cx="79095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Notation: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400" dirty="0" smtClean="0"/>
                  <a:t> denotes distance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 from a uniform distribution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400" dirty="0" smtClean="0"/>
                  <a:t> over the same set: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5" y="5900699"/>
                <a:ext cx="790956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156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rot="16200000">
            <a:off x="985034" y="4375812"/>
            <a:ext cx="127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27692" y="3428290"/>
            <a:ext cx="3541486" cy="2612572"/>
            <a:chOff x="6861709" y="373339"/>
            <a:chExt cx="3541486" cy="2612572"/>
          </a:xfrm>
        </p:grpSpPr>
        <p:pic>
          <p:nvPicPr>
            <p:cNvPr id="17" name="Obraz 23" descr="onegausstransparent.jp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8" t="11441" r="30953" b="44031"/>
            <a:stretch/>
          </p:blipFill>
          <p:spPr>
            <a:xfrm>
              <a:off x="6861709" y="373339"/>
              <a:ext cx="3541486" cy="2612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66662" y="1332098"/>
                  <a:ext cx="384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6662" y="1332098"/>
                  <a:ext cx="38408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1955787" y="3450095"/>
            <a:ext cx="3643086" cy="2612572"/>
            <a:chOff x="4781558" y="2401765"/>
            <a:chExt cx="3643086" cy="2612572"/>
          </a:xfrm>
        </p:grpSpPr>
        <p:pic>
          <p:nvPicPr>
            <p:cNvPr id="18" name="Obraz 24" descr="onegausstransparent.jp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9" t="11441" r="29841" b="44031"/>
            <a:stretch/>
          </p:blipFill>
          <p:spPr>
            <a:xfrm>
              <a:off x="4781558" y="2401765"/>
              <a:ext cx="3643086" cy="2612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981577" y="3351759"/>
                  <a:ext cx="3944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577" y="3351759"/>
                  <a:ext cx="39446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Curved Connector 31"/>
          <p:cNvCxnSpPr/>
          <p:nvPr/>
        </p:nvCxnSpPr>
        <p:spPr>
          <a:xfrm rot="16200000" flipH="1">
            <a:off x="2453086" y="3229420"/>
            <a:ext cx="1342238" cy="577631"/>
          </a:xfrm>
          <a:prstGeom prst="curvedConnector3">
            <a:avLst>
              <a:gd name="adj1" fmla="val 49622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8920" y="1457522"/>
            <a:ext cx="8343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(See </a:t>
            </a:r>
            <a:r>
              <a:rPr lang="en-US" sz="2400" dirty="0" smtClean="0"/>
              <a:t>also Kai-Min </a:t>
            </a:r>
            <a:r>
              <a:rPr lang="en-US" sz="2400" dirty="0"/>
              <a:t>Chung’s </a:t>
            </a:r>
            <a:r>
              <a:rPr lang="en-US" sz="2400" dirty="0" smtClean="0"/>
              <a:t>lecture.)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0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also the conditional versions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835150"/>
                <a:ext cx="8712043" cy="4751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dirty="0" smtClean="0"/>
                  <a:t> are defined as expected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835150"/>
                <a:ext cx="8712043" cy="4751690"/>
              </a:xfrm>
              <a:blipFill rotWithShape="0">
                <a:blip r:embed="rId2"/>
                <a:stretch>
                  <a:fillRect l="-1399" t="-21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look at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adversary can either</a:t>
            </a:r>
          </a:p>
          <a:p>
            <a:r>
              <a:rPr lang="en-US" dirty="0" smtClean="0"/>
              <a:t>leave the device </a:t>
            </a:r>
            <a:r>
              <a:rPr lang="en-US" b="1" dirty="0" smtClean="0">
                <a:solidFill>
                  <a:srgbClr val="FF0000"/>
                </a:solidFill>
              </a:rPr>
              <a:t>unchanged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reset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it or </a:t>
            </a:r>
            <a:r>
              <a:rPr lang="en-US" b="1" dirty="0" smtClean="0">
                <a:solidFill>
                  <a:srgbClr val="0070C0"/>
                </a:solidFill>
              </a:rPr>
              <a:t>destroy it completely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630" y="2578867"/>
            <a:ext cx="1844490" cy="10196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630" y="5271267"/>
            <a:ext cx="1844490" cy="1019680"/>
          </a:xfrm>
          <a:prstGeom prst="rect">
            <a:avLst/>
          </a:prstGeom>
          <a:noFill/>
        </p:spPr>
      </p:pic>
      <p:sp>
        <p:nvSpPr>
          <p:cNvPr id="7" name="16-Point Star 6"/>
          <p:cNvSpPr/>
          <p:nvPr/>
        </p:nvSpPr>
        <p:spPr>
          <a:xfrm>
            <a:off x="3732531" y="5190586"/>
            <a:ext cx="1738997" cy="1029467"/>
          </a:xfrm>
          <a:prstGeom prst="star16">
            <a:avLst>
              <a:gd name="adj" fmla="val 21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danwichs\AppData\Local\Microsoft\Windows\Temporary Internet Files\Content.IE5\O1AQMSJJ\MCj029241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430" y="5316987"/>
            <a:ext cx="914400" cy="549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5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3"/>
          <p:cNvSpPr txBox="1"/>
          <p:nvPr/>
        </p:nvSpPr>
        <p:spPr>
          <a:xfrm>
            <a:off x="204395" y="2658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prstClr val="black"/>
                </a:solidFill>
                <a:cs typeface="Arial Rounded MT Bold"/>
              </a:rPr>
              <a:t>Standard model in cryptography: black-box</a:t>
            </a:r>
            <a:endParaRPr lang="en-US" sz="4400" dirty="0">
              <a:solidFill>
                <a:prstClr val="black"/>
              </a:solidFill>
              <a:cs typeface="Arial Rounded MT Bold"/>
            </a:endParaRPr>
          </a:p>
        </p:txBody>
      </p:sp>
      <p:sp>
        <p:nvSpPr>
          <p:cNvPr id="63" name="Slide Number Placeholder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6EA007-4D4F-402A-ABD9-2A704ED882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pPr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39" name="Text Box 4"/>
          <p:cNvSpPr txBox="1">
            <a:spLocks noChangeArrowheads="1"/>
          </p:cNvSpPr>
          <p:nvPr/>
        </p:nvSpPr>
        <p:spPr bwMode="auto">
          <a:xfrm>
            <a:off x="5581629" y="3605354"/>
            <a:ext cx="2286000" cy="747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prstClr val="white"/>
                </a:solidFill>
                <a:cs typeface="Arial" pitchFamily="34" charset="0"/>
              </a:rPr>
              <a:t>rypto algorithm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3287122" y="3746985"/>
            <a:ext cx="1895139" cy="1140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287122" y="4077544"/>
            <a:ext cx="1932791" cy="691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5377" y="3325638"/>
            <a:ext cx="882960" cy="9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 Box 4"/>
          <p:cNvSpPr txBox="1">
            <a:spLocks noChangeArrowheads="1"/>
          </p:cNvSpPr>
          <p:nvPr/>
        </p:nvSpPr>
        <p:spPr bwMode="auto">
          <a:xfrm>
            <a:off x="493748" y="2294880"/>
            <a:ext cx="3300805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ttack algorithm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(“the adversary”)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176291" y="2052873"/>
            <a:ext cx="297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key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515271" y="2701792"/>
            <a:ext cx="299668" cy="7512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788527" y="4587373"/>
            <a:ext cx="5073654" cy="958596"/>
          </a:xfrm>
          <a:prstGeom prst="wedgeRectCallout">
            <a:avLst>
              <a:gd name="adj1" fmla="val -14640"/>
              <a:gd name="adj2" fmla="val -1184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modelled as a Turing Machine with bounded computing time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29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7" grpId="0"/>
      <p:bldP spid="151" grpId="0"/>
      <p:bldP spid="16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7696" y="376539"/>
            <a:ext cx="8467313" cy="697516"/>
          </a:xfrm>
        </p:spPr>
        <p:txBody>
          <a:bodyPr>
            <a:noAutofit/>
          </a:bodyPr>
          <a:lstStyle/>
          <a:p>
            <a:r>
              <a:rPr lang="en-US" sz="3100" dirty="0" smtClean="0"/>
              <a:t>Why it protects against the related </a:t>
            </a:r>
            <a:r>
              <a:rPr lang="en-US" sz="3100" dirty="0"/>
              <a:t>key </a:t>
            </a:r>
            <a:r>
              <a:rPr lang="en-US" sz="3100" dirty="0" smtClean="0"/>
              <a:t>attacks?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4328" y="2185802"/>
            <a:ext cx="4300168" cy="2076674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2520545" y="2721436"/>
            <a:ext cx="3630300" cy="987835"/>
            <a:chOff x="2217470" y="4646972"/>
            <a:chExt cx="3630300" cy="987835"/>
          </a:xfrm>
        </p:grpSpPr>
        <p:sp>
          <p:nvSpPr>
            <p:cNvPr id="11" name="Strzałka w lewo 10"/>
            <p:cNvSpPr/>
            <p:nvPr/>
          </p:nvSpPr>
          <p:spPr>
            <a:xfrm>
              <a:off x="2217470" y="4646972"/>
              <a:ext cx="3630300" cy="987835"/>
            </a:xfrm>
            <a:prstGeom prst="leftArrow">
              <a:avLst>
                <a:gd name="adj1" fmla="val 84921"/>
                <a:gd name="adj2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Cambria" panose="02040503050406030204" pitchFamily="18" charset="0"/>
                </a:rPr>
                <a:t>     tampers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pic>
          <p:nvPicPr>
            <p:cNvPr id="8" name="Picture 2" descr="C:\Users\danwichs\AppData\Local\Microsoft\Windows\Temporary Internet Files\Content.IE5\O1AQMSJJ\MCj0292418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2078" y="4776081"/>
              <a:ext cx="914400" cy="549202"/>
            </a:xfrm>
            <a:prstGeom prst="rect">
              <a:avLst/>
            </a:prstGeom>
            <a:noFill/>
          </p:spPr>
        </p:pic>
      </p:grpSp>
      <p:pic>
        <p:nvPicPr>
          <p:cNvPr id="9" name="Picture 9" descr="MCj042384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6155" y="1960273"/>
            <a:ext cx="2280644" cy="2505057"/>
          </a:xfrm>
          <a:prstGeom prst="rect">
            <a:avLst/>
          </a:prstGeom>
          <a:noFill/>
        </p:spPr>
      </p:pic>
      <p:sp>
        <p:nvSpPr>
          <p:cNvPr id="10" name="Strzałka w lewo i prawo 9"/>
          <p:cNvSpPr/>
          <p:nvPr/>
        </p:nvSpPr>
        <p:spPr>
          <a:xfrm rot="334170">
            <a:off x="2676011" y="1347185"/>
            <a:ext cx="3424362" cy="1206658"/>
          </a:xfrm>
          <a:prstGeom prst="leftRightArrow">
            <a:avLst>
              <a:gd name="adj1" fmla="val 732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interacts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" name="Strzałka w lewo i prawo 12"/>
          <p:cNvSpPr/>
          <p:nvPr/>
        </p:nvSpPr>
        <p:spPr>
          <a:xfrm rot="21165412">
            <a:off x="2687943" y="3845353"/>
            <a:ext cx="3424362" cy="1206658"/>
          </a:xfrm>
          <a:prstGeom prst="leftRightArrow">
            <a:avLst>
              <a:gd name="adj1" fmla="val 732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interacts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608881" y="5623631"/>
            <a:ext cx="80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latin typeface="Cambria" panose="02040503050406030204" pitchFamily="18" charset="0"/>
              </a:rPr>
              <a:t>f the key after tampering is either </a:t>
            </a:r>
            <a:r>
              <a:rPr lang="en-US" sz="24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identical</a:t>
            </a:r>
            <a:r>
              <a:rPr lang="en-US" sz="24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or </a:t>
            </a:r>
            <a:r>
              <a:rPr lang="en-US" sz="24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independent </a:t>
            </a:r>
            <a:r>
              <a:rPr lang="en-US" sz="2400" dirty="0" smtClean="0">
                <a:latin typeface="Cambria" panose="02040503050406030204" pitchFamily="18" charset="0"/>
              </a:rPr>
              <a:t>then tampering is useless for the adversary.</a:t>
            </a:r>
          </a:p>
        </p:txBody>
      </p:sp>
    </p:spTree>
    <p:extLst>
      <p:ext uri="{BB962C8B-B14F-4D97-AF65-F5344CB8AC3E}">
        <p14:creationId xmlns:p14="http://schemas.microsoft.com/office/powerpoint/2010/main" val="41911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NMCs: strong vs. standard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dirty="0" smtClean="0"/>
              <a:t>If a codes is </a:t>
            </a:r>
            <a:r>
              <a:rPr lang="en-US" b="1" dirty="0" smtClean="0"/>
              <a:t>strongly</a:t>
            </a:r>
            <a:r>
              <a:rPr lang="en-US" dirty="0" smtClean="0"/>
              <a:t> non-malleable with respect to </a:t>
            </a:r>
            <a:r>
              <a:rPr lang="en-US" dirty="0"/>
              <a:t>some family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dirty="0" smtClean="0"/>
              <a:t>, </a:t>
            </a:r>
            <a:r>
              <a:rPr lang="en-US" dirty="0"/>
              <a:t>then it is non-malleable with respect to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dirty="0" smtClean="0"/>
              <a:t> </a:t>
            </a:r>
            <a:r>
              <a:rPr lang="en-US" dirty="0"/>
              <a:t>with the same </a:t>
            </a:r>
            <a:r>
              <a:rPr lang="en-US" dirty="0" smtClean="0"/>
              <a:t>error.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(but not the other way around for typical families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Proof: exercise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r>
              <a:rPr lang="pl-PL" sz="3600" dirty="0" smtClean="0"/>
              <a:t> of </a:t>
            </a:r>
            <a:r>
              <a:rPr lang="pl-PL" sz="3600" b="1" dirty="0" smtClean="0">
                <a:solidFill>
                  <a:srgbClr val="00B050"/>
                </a:solidFill>
              </a:rPr>
              <a:t>[</a:t>
            </a:r>
            <a:r>
              <a:rPr lang="en-US" sz="3600" b="1" dirty="0" smtClean="0">
                <a:solidFill>
                  <a:srgbClr val="00B050"/>
                </a:solidFill>
              </a:rPr>
              <a:t>D</a:t>
            </a:r>
            <a:r>
              <a:rPr lang="pl-PL" sz="3600" b="1" dirty="0" smtClean="0">
                <a:solidFill>
                  <a:srgbClr val="00B050"/>
                </a:solidFill>
              </a:rPr>
              <a:t>., </a:t>
            </a:r>
            <a:r>
              <a:rPr lang="en-US" sz="3600" b="1" dirty="0" err="1" smtClean="0">
                <a:solidFill>
                  <a:srgbClr val="00B050"/>
                </a:solidFill>
              </a:rPr>
              <a:t>Pietrzak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and </a:t>
            </a:r>
            <a:r>
              <a:rPr lang="en-US" sz="3600" b="1" dirty="0" err="1">
                <a:solidFill>
                  <a:srgbClr val="00B050"/>
                </a:solidFill>
              </a:rPr>
              <a:t>Wichs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2010</a:t>
            </a:r>
            <a:r>
              <a:rPr lang="pl-PL" sz="3600" b="1" dirty="0">
                <a:solidFill>
                  <a:srgbClr val="00B050"/>
                </a:solidFill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construction of non-malleable codes with respect to </a:t>
            </a:r>
            <a:r>
              <a:rPr lang="en-US" b="1" dirty="0">
                <a:solidFill>
                  <a:srgbClr val="008000"/>
                </a:solidFill>
              </a:rPr>
              <a:t>independent bit </a:t>
            </a:r>
            <a:r>
              <a:rPr lang="en-US" b="1" dirty="0" smtClean="0">
                <a:solidFill>
                  <a:srgbClr val="008000"/>
                </a:solidFill>
              </a:rPr>
              <a:t>tampering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Existence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non-malleable codes </a:t>
            </a:r>
            <a:r>
              <a:rPr lang="en-US" dirty="0"/>
              <a:t>for small enough </a:t>
            </a:r>
            <a:r>
              <a:rPr lang="en-US" dirty="0" smtClean="0"/>
              <a:t>families </a:t>
            </a:r>
            <a:r>
              <a:rPr lang="en-US" b="1" dirty="0" smtClean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dirty="0" smtClean="0"/>
              <a:t>via </a:t>
            </a:r>
            <a:r>
              <a:rPr lang="en-US" b="1" dirty="0"/>
              <a:t>probabilistic </a:t>
            </a:r>
            <a:r>
              <a:rPr lang="en-US" b="1" dirty="0" smtClean="0"/>
              <a:t>argument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existential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Theorem </a:t>
                </a:r>
                <a:r>
                  <a:rPr lang="en-US" b="1" u="sng" dirty="0" smtClean="0">
                    <a:solidFill>
                      <a:srgbClr val="00B050"/>
                    </a:solidFill>
                  </a:rPr>
                  <a:t>[DPW10]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</a:rPr>
                  <a:t>H</a:t>
                </a:r>
                <a:r>
                  <a:rPr lang="en-US" dirty="0" smtClean="0"/>
                  <a:t> is a subset of tampering functions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FF0000"/>
                                </a:solidFill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FF0000"/>
                                </a:solidFill>
                                <a:latin typeface="Gigi" panose="04040504061007020D02" pitchFamily="82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FF0000"/>
                                </a:solidFill>
                              </a:rPr>
                              <m:t>|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))&lt;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there exists a code that is non-malleable with respect to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</a:rPr>
                  <a:t>H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In particular</a:t>
                </a:r>
                <a:r>
                  <a:rPr lang="en-US" dirty="0" smtClean="0"/>
                  <a:t>: a random code is non-malleable with a very high probability.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Note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set of </a:t>
                </a:r>
                <a:r>
                  <a:rPr lang="en-US" b="1" dirty="0" smtClean="0"/>
                  <a:t>ALL </a:t>
                </a: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43625" y="185738"/>
                <a:ext cx="2820860" cy="115014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dirty="0" smtClean="0"/>
                  <a:t> – size of the </a:t>
                </a:r>
                <a:r>
                  <a:rPr lang="en-US" sz="2400" dirty="0" err="1" smtClean="0"/>
                  <a:t>codeword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5" y="185738"/>
                <a:ext cx="2820860" cy="1150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NMC in the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2230202"/>
                <a:ext cx="8712043" cy="387087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dirty="0" smtClean="0"/>
                  <a:t> – random permutation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first</m:t>
                    </m:r>
                    <m:r>
                      <m:rPr>
                        <m:nor/>
                      </m:rPr>
                      <a:rPr lang="en-US" b="1" dirty="0" smtClean="0"/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m:rPr>
                        <m:nor/>
                      </m:rPr>
                      <a:rPr lang="en-US" b="1" dirty="0"/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bits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 algn="r">
                  <a:buNone/>
                </a:pPr>
                <a:r>
                  <a:rPr lang="en-US" dirty="0" smtClean="0"/>
                  <a:t>For the non-malleability proof see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[DPW10]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2230202"/>
                <a:ext cx="8712043" cy="3870878"/>
              </a:xfrm>
              <a:blipFill rotWithShape="0">
                <a:blip r:embed="rId2"/>
                <a:stretch>
                  <a:fillRect l="-1259" t="-3307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5455" y="1528762"/>
                <a:ext cx="1280286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455" y="1528762"/>
                <a:ext cx="128028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990600" y="1067498"/>
            <a:ext cx="5278120" cy="922528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By </a:t>
            </a:r>
            <a:r>
              <a:rPr lang="en-US" sz="2400" b="1" dirty="0" smtClean="0">
                <a:solidFill>
                  <a:srgbClr val="00B050"/>
                </a:solidFill>
              </a:rPr>
              <a:t>[</a:t>
            </a:r>
            <a:r>
              <a:rPr lang="en-US" sz="2400" b="1" dirty="0" err="1" smtClean="0">
                <a:solidFill>
                  <a:srgbClr val="00B050"/>
                </a:solidFill>
              </a:rPr>
              <a:t>Coron</a:t>
            </a:r>
            <a:r>
              <a:rPr lang="en-US" sz="2400" b="1" dirty="0" smtClean="0">
                <a:solidFill>
                  <a:srgbClr val="00B050"/>
                </a:solidFill>
              </a:rPr>
              <a:t> et al, 2014] </a:t>
            </a:r>
            <a:r>
              <a:rPr lang="en-US" sz="2400" dirty="0" smtClean="0"/>
              <a:t>this can be constructed from a random oracle.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35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This construction is meaningful only if </a:t>
                </a:r>
                <a:r>
                  <a:rPr lang="en-US" sz="3200" b="1" dirty="0" smtClean="0"/>
                  <a:t>the tampering function “has access” to the random oracle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70C0"/>
                    </a:solidFill>
                  </a:rPr>
                  <a:t>Good news</a:t>
                </a:r>
                <a:r>
                  <a:rPr lang="en-US" sz="3200" b="1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800" dirty="0" smtClean="0"/>
                  <a:t>it is secure if the set of tampering functions is </a:t>
                </a:r>
                <a:r>
                  <a:rPr lang="en-US" sz="2800" b="1" i="1" dirty="0" smtClean="0">
                    <a:solidFill>
                      <a:srgbClr val="00B050"/>
                    </a:solidFill>
                  </a:rPr>
                  <a:t>closed</a:t>
                </a:r>
                <a:r>
                  <a:rPr lang="en-US" sz="28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– meaning that giving access to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sz="2800" dirty="0" smtClean="0"/>
                  <a:t> does not change it.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48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88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335136"/>
            <a:ext cx="7875558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</a:t>
            </a:r>
            <a:r>
              <a:rPr lang="en-US" dirty="0" smtClean="0"/>
              <a:t>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638797" y="3718672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very restricted class off tampering: “additive attacks”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385509" y="3339775"/>
          <a:ext cx="8229600" cy="689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9067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pl-PL" b="1" i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9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853353" y="1868639"/>
            <a:ext cx="352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 smtClean="0">
                <a:latin typeface="Cambria" panose="02040503050406030204" pitchFamily="18" charset="0"/>
              </a:rPr>
              <a:t> types of functions acting on bits: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5417062" y="1811311"/>
            <a:ext cx="153641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5417062" y="2429258"/>
            <a:ext cx="1536412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4993766" y="1882431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5003719" y="250037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7074560" y="1882431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Tekstowe 21"/>
              <p:cNvSpPr txBox="1"/>
              <p:nvPr/>
            </p:nvSpPr>
            <p:spPr>
              <a:xfrm>
                <a:off x="7074560" y="2500378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Pole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60" y="2500378"/>
                <a:ext cx="370614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trzałka w prawo 24"/>
          <p:cNvSpPr/>
          <p:nvPr/>
        </p:nvSpPr>
        <p:spPr>
          <a:xfrm rot="5400000">
            <a:off x="213905" y="4420503"/>
            <a:ext cx="1278897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Strzałka w prawo 25"/>
          <p:cNvSpPr/>
          <p:nvPr/>
        </p:nvSpPr>
        <p:spPr>
          <a:xfrm rot="5400000">
            <a:off x="5088750" y="4408809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9" name="Strzałka w prawo 28"/>
          <p:cNvSpPr/>
          <p:nvPr/>
        </p:nvSpPr>
        <p:spPr>
          <a:xfrm rot="5400000">
            <a:off x="2645482" y="4408809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0" name="Strzałka w prawo 29"/>
          <p:cNvSpPr/>
          <p:nvPr/>
        </p:nvSpPr>
        <p:spPr>
          <a:xfrm rot="5400000">
            <a:off x="1831058" y="4408807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1" name="Strzałka w prawo 30"/>
          <p:cNvSpPr/>
          <p:nvPr/>
        </p:nvSpPr>
        <p:spPr>
          <a:xfrm rot="5400000">
            <a:off x="6717596" y="4408810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Symbol zastępczy zawartości 5"/>
              <p:cNvGraphicFramePr>
                <a:graphicFrameLocks/>
              </p:cNvGraphicFramePr>
              <p:nvPr>
                <p:extLst/>
              </p:nvPr>
            </p:nvGraphicFramePr>
            <p:xfrm>
              <a:off x="385509" y="5354514"/>
              <a:ext cx="8229600" cy="6890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</a:tblGrid>
                  <a:tr h="689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  <a:endParaRPr lang="pl-PL" b="1" i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5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8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𝟗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Symbol zastępczy zawartości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8735140"/>
                  </p:ext>
                </p:extLst>
              </p:nvPr>
            </p:nvGraphicFramePr>
            <p:xfrm>
              <a:off x="385509" y="5354514"/>
              <a:ext cx="8229600" cy="6890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</a:tblGrid>
                  <a:tr h="689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  <a:endParaRPr lang="pl-PL" b="1" i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741" t="-877" r="-702222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5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1481" t="-877" r="-40148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01481" t="-877" r="-30148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8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01481" t="-877" r="-10148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7" name="Strzałka w prawo 29"/>
          <p:cNvSpPr/>
          <p:nvPr/>
        </p:nvSpPr>
        <p:spPr>
          <a:xfrm rot="5400000">
            <a:off x="4244267" y="4432197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8" name="Strzałka w prawo 28"/>
          <p:cNvSpPr/>
          <p:nvPr/>
        </p:nvSpPr>
        <p:spPr>
          <a:xfrm rot="5400000">
            <a:off x="986575" y="4408808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9" name="Strzałka w prawo 28"/>
          <p:cNvSpPr/>
          <p:nvPr/>
        </p:nvSpPr>
        <p:spPr>
          <a:xfrm rot="5400000">
            <a:off x="3429844" y="4432196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0" name="Strzałka w prawo 28"/>
          <p:cNvSpPr/>
          <p:nvPr/>
        </p:nvSpPr>
        <p:spPr>
          <a:xfrm rot="5400000">
            <a:off x="5873112" y="4420503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1" name="Strzałka w prawo 28"/>
          <p:cNvSpPr/>
          <p:nvPr/>
        </p:nvSpPr>
        <p:spPr>
          <a:xfrm rot="5400000">
            <a:off x="7532018" y="4432197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/>
      <p:bldP spid="13" grpId="0"/>
      <p:bldP spid="21" grpId="0"/>
      <p:bldP spid="22" grpId="0"/>
      <p:bldP spid="25" grpId="0" animBg="1"/>
      <p:bldP spid="26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5"/>
                <a:ext cx="8712043" cy="544152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we treat bits as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the tampering </a:t>
                </a:r>
                <a:r>
                  <a:rPr lang="en-US" dirty="0" smtClean="0"/>
                  <a:t>family has </a:t>
                </a:r>
                <a:r>
                  <a:rPr lang="en-US" dirty="0" smtClean="0"/>
                  <a:t>a form</a:t>
                </a:r>
                <a:endParaRPr lang="en-US" b="1" dirty="0" smtClean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  <a:p>
                <a:pPr marL="0" indent="0">
                  <a:buNone/>
                </a:pPr>
                <a:endParaRPr lang="en-US" b="1" i="1" dirty="0" smtClean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H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𝐀𝐃𝐃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5"/>
                <a:ext cx="8712043" cy="5441523"/>
              </a:xfrm>
              <a:prstGeom prst="rect">
                <a:avLst/>
              </a:prstGeom>
              <a:blipFill rotWithShape="0">
                <a:blip r:embed="rId2"/>
                <a:stretch>
                  <a:fillRect l="-1399" t="-19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3092645" y="4325229"/>
                <a:ext cx="1814992" cy="510778"/>
              </a:xfrm>
              <a:prstGeom prst="wedgeRoundRectCallout">
                <a:avLst>
                  <a:gd name="adj1" fmla="val -14455"/>
                  <a:gd name="adj2" fmla="val -166375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645" y="4325229"/>
                <a:ext cx="1814992" cy="510778"/>
              </a:xfrm>
              <a:prstGeom prst="wedgeRoundRectCallout">
                <a:avLst>
                  <a:gd name="adj1" fmla="val -14455"/>
                  <a:gd name="adj2" fmla="val -166375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>
              <a:xfrm>
                <a:off x="5644463" y="2483362"/>
                <a:ext cx="1226783" cy="510778"/>
              </a:xfrm>
              <a:prstGeom prst="wedgeRoundRectCallout">
                <a:avLst>
                  <a:gd name="adj1" fmla="val -16893"/>
                  <a:gd name="adj2" fmla="val 86294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63" y="2483362"/>
                <a:ext cx="1226783" cy="510778"/>
              </a:xfrm>
              <a:prstGeom prst="wedgeRoundRectCallout">
                <a:avLst>
                  <a:gd name="adj1" fmla="val -16893"/>
                  <a:gd name="adj2" fmla="val 86294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ular Callout 6"/>
              <p:cNvSpPr/>
              <p:nvPr/>
            </p:nvSpPr>
            <p:spPr>
              <a:xfrm>
                <a:off x="4063768" y="2483362"/>
                <a:ext cx="1205137" cy="510778"/>
              </a:xfrm>
              <a:prstGeom prst="wedgeRoundRectCallout">
                <a:avLst>
                  <a:gd name="adj1" fmla="val -8096"/>
                  <a:gd name="adj2" fmla="val 111709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68" y="2483362"/>
                <a:ext cx="1205137" cy="510778"/>
              </a:xfrm>
              <a:prstGeom prst="wedgeRoundRectCallout">
                <a:avLst>
                  <a:gd name="adj1" fmla="val -8096"/>
                  <a:gd name="adj2" fmla="val 111709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/>
              <p:cNvSpPr/>
              <p:nvPr/>
            </p:nvSpPr>
            <p:spPr>
              <a:xfrm>
                <a:off x="5329849" y="4142367"/>
                <a:ext cx="2777925" cy="876502"/>
              </a:xfrm>
              <a:prstGeom prst="wedgeRoundRectCallout">
                <a:avLst>
                  <a:gd name="adj1" fmla="val -37335"/>
                  <a:gd name="adj2" fmla="val -110722"/>
                  <a:gd name="adj3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addition in vector space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49" y="4142367"/>
                <a:ext cx="2777925" cy="876502"/>
              </a:xfrm>
              <a:prstGeom prst="wedgeRoundRectCallout">
                <a:avLst>
                  <a:gd name="adj1" fmla="val -37335"/>
                  <a:gd name="adj2" fmla="val -110722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2688" y="5388261"/>
                <a:ext cx="84035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Terminology</a:t>
                </a:r>
                <a:endParaRPr lang="en-US" sz="2400" b="1" i="1" u="sng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-additively non-malleable codes 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dirty="0" smtClean="0"/>
                  <a:t>-non-malleable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H</m:t>
                        </m:r>
                      </m:e>
                      <m:sub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𝐀𝐃𝐃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8" y="5388261"/>
                <a:ext cx="8403503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088" t="-4061" b="-106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01" y="261157"/>
            <a:ext cx="8712044" cy="785375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design an </a:t>
            </a:r>
            <a:r>
              <a:rPr lang="en-US" sz="3200" dirty="0" smtClean="0"/>
              <a:t>additively </a:t>
            </a:r>
            <a:r>
              <a:rPr lang="en-US" sz="3200" dirty="0"/>
              <a:t>non-malleable </a:t>
            </a:r>
            <a:r>
              <a:rPr lang="en-US" sz="3200" dirty="0" smtClean="0"/>
              <a:t>code?</a:t>
            </a:r>
            <a:endParaRPr lang="pl-P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250066"/>
                <a:ext cx="8712043" cy="294575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Question</a:t>
                </a:r>
                <a:r>
                  <a:rPr lang="en-US" dirty="0" smtClean="0"/>
                  <a:t>: maybe the standard error correcting/detecting codes will work?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Answer</a:t>
                </a:r>
                <a:r>
                  <a:rPr lang="en-US" dirty="0" smtClean="0"/>
                  <a:t>: No!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</a:rPr>
                  <a:t>Reason</a:t>
                </a:r>
                <a:r>
                  <a:rPr lang="en-US" dirty="0" smtClean="0"/>
                  <a:t>: such codes correct up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errors,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H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𝐀𝐃𝐃</m:t>
                        </m:r>
                      </m:sub>
                    </m:sSub>
                  </m:oMath>
                </a14:m>
                <a:r>
                  <a:rPr lang="en-US" dirty="0" smtClean="0"/>
                  <a:t> is allowed to change every bit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Example</a:t>
                </a:r>
                <a:r>
                  <a:rPr lang="en-US" dirty="0" smtClean="0"/>
                  <a:t>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L</a:t>
                </a:r>
                <a:r>
                  <a:rPr lang="en-US" dirty="0" smtClean="0"/>
                  <a:t>inear code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250066"/>
                <a:ext cx="8712043" cy="2945758"/>
              </a:xfrm>
              <a:blipFill rotWithShape="0">
                <a:blip r:embed="rId2"/>
                <a:stretch>
                  <a:fillRect l="-1259" t="-5797" r="-17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936498" y="4444793"/>
            <a:ext cx="806891" cy="76476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endParaRPr lang="en-US" b="1" dirty="0">
              <a:solidFill>
                <a:srgbClr val="FF0000"/>
              </a:solidFill>
              <a:latin typeface="Gigi" panose="04040504061007020D02" pitchFamily="82" charset="0"/>
              <a:cs typeface="Apple Chancery"/>
            </a:endParaRPr>
          </a:p>
        </p:txBody>
      </p:sp>
      <p:sp>
        <p:nvSpPr>
          <p:cNvPr id="5" name="Right Arrow 4"/>
          <p:cNvSpPr/>
          <p:nvPr/>
        </p:nvSpPr>
        <p:spPr>
          <a:xfrm rot="866381">
            <a:off x="4944939" y="5330070"/>
            <a:ext cx="1401013" cy="7639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61401" y="4576039"/>
            <a:ext cx="42035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/>
              <p:nvPr/>
            </p:nvSpPr>
            <p:spPr>
              <a:xfrm>
                <a:off x="5945336" y="6168143"/>
                <a:ext cx="2778717" cy="40862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36" y="6168143"/>
                <a:ext cx="2778717" cy="408623"/>
              </a:xfrm>
              <a:prstGeom prst="roundRect">
                <a:avLst/>
              </a:prstGeom>
              <a:blipFill rotWithShape="0"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1"/>
              <p:cNvSpPr txBox="1"/>
              <p:nvPr/>
            </p:nvSpPr>
            <p:spPr>
              <a:xfrm>
                <a:off x="1386614" y="4598451"/>
                <a:ext cx="1438505" cy="40862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14" y="4598451"/>
                <a:ext cx="1438505" cy="40862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3"/>
              <p:cNvSpPr txBox="1"/>
              <p:nvPr/>
            </p:nvSpPr>
            <p:spPr>
              <a:xfrm>
                <a:off x="3843598" y="4420110"/>
                <a:ext cx="3189021" cy="87535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598" y="4420110"/>
                <a:ext cx="3189021" cy="87535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854767" y="536890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Gigi" panose="04040504061007020D02" pitchFamily="82" charset="0"/>
              <a:cs typeface="Apple Chancer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97595" y="4827177"/>
                <a:ext cx="2774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95" y="4827177"/>
                <a:ext cx="277434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686008" y="5553567"/>
            <a:ext cx="17526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related but not equal</a:t>
            </a:r>
            <a:endParaRPr lang="pl-PL" sz="2000" dirty="0"/>
          </a:p>
        </p:txBody>
      </p:sp>
      <p:cxnSp>
        <p:nvCxnSpPr>
          <p:cNvPr id="15" name="Curved Connector 14"/>
          <p:cNvCxnSpPr>
            <a:stCxn id="13" idx="1"/>
            <a:endCxn id="7" idx="2"/>
          </p:cNvCxnSpPr>
          <p:nvPr/>
        </p:nvCxnSpPr>
        <p:spPr>
          <a:xfrm rot="10800000">
            <a:off x="371580" y="4984663"/>
            <a:ext cx="1314429" cy="102610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8" idx="1"/>
          </p:cNvCxnSpPr>
          <p:nvPr/>
        </p:nvCxnSpPr>
        <p:spPr>
          <a:xfrm>
            <a:off x="3438608" y="6010767"/>
            <a:ext cx="2506728" cy="36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667362" y="4415423"/>
            <a:ext cx="796660" cy="7639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15" y="294158"/>
            <a:ext cx="7886700" cy="950900"/>
          </a:xfrm>
        </p:spPr>
        <p:txBody>
          <a:bodyPr/>
          <a:lstStyle/>
          <a:p>
            <a:r>
              <a:rPr lang="en-US" dirty="0" smtClean="0"/>
              <a:t>Example: smart cards</a:t>
            </a:r>
            <a:endParaRPr lang="pl-PL" dirty="0"/>
          </a:p>
        </p:txBody>
      </p:sp>
      <p:pic>
        <p:nvPicPr>
          <p:cNvPr id="6146" name="Picture 2" descr="https://www.iconexperience.com/_img/v_collection_png/512x512/shadow/at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188" y="2179249"/>
            <a:ext cx="1790412" cy="18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mastercard.com/au/personal/en/images/Chip%20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5" y="2398006"/>
            <a:ext cx="1794164" cy="11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2942" y="1011383"/>
            <a:ext cx="126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ey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74873" y="1597509"/>
            <a:ext cx="325582" cy="126769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576507" y="1756623"/>
            <a:ext cx="3622088" cy="2414566"/>
          </a:xfrm>
          <a:prstGeom prst="leftArrow">
            <a:avLst>
              <a:gd name="adj1" fmla="val 62049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card inserted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21410" y="2865200"/>
            <a:ext cx="1895139" cy="1140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1410" y="3246200"/>
            <a:ext cx="1932791" cy="691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384169" y="4072429"/>
            <a:ext cx="5048361" cy="877830"/>
          </a:xfrm>
          <a:prstGeom prst="wedgeRectCallout">
            <a:avLst>
              <a:gd name="adj1" fmla="val -29889"/>
              <a:gd name="adj2" fmla="val -77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even a </a:t>
            </a:r>
            <a:r>
              <a:rPr lang="en-US" sz="2400" b="1" dirty="0" smtClean="0">
                <a:solidFill>
                  <a:srgbClr val="FF0000"/>
                </a:solidFill>
              </a:rPr>
              <a:t>malicious</a:t>
            </a:r>
            <a:r>
              <a:rPr lang="en-US" sz="2400" b="1" dirty="0" smtClean="0">
                <a:solidFill>
                  <a:prstClr val="black"/>
                </a:solidFill>
              </a:rPr>
              <a:t> ATM </a:t>
            </a:r>
            <a:r>
              <a:rPr lang="en-US" sz="2400" dirty="0" smtClean="0">
                <a:solidFill>
                  <a:prstClr val="black"/>
                </a:solidFill>
              </a:rPr>
              <a:t>should not be able to clone the card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00" y="1453436"/>
            <a:ext cx="1358068" cy="14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2.bp.blogspot.com/-PHBCcPDIDy0/V19_RGAjiGI/AAAAAAAAK0U/yL3o1Cvm5XcmnHnNBDIrisyp5tcdla9qACLcB/s1600/credit-card-track-2-dat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12563"/>
          <a:stretch/>
        </p:blipFill>
        <p:spPr bwMode="auto">
          <a:xfrm>
            <a:off x="668188" y="5345698"/>
            <a:ext cx="1278816" cy="8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87700" y="5367016"/>
            <a:ext cx="579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Note</a:t>
            </a:r>
            <a:r>
              <a:rPr lang="en-US" sz="2400" dirty="0" smtClean="0">
                <a:solidFill>
                  <a:prstClr val="black"/>
                </a:solidFill>
              </a:rPr>
              <a:t>: such cards are </a:t>
            </a:r>
            <a:r>
              <a:rPr lang="en-US" sz="2400" b="1" dirty="0" smtClean="0">
                <a:solidFill>
                  <a:srgbClr val="FF0000"/>
                </a:solidFill>
              </a:rPr>
              <a:t>much more secure </a:t>
            </a:r>
            <a:r>
              <a:rPr lang="en-US" sz="2400" dirty="0" smtClean="0">
                <a:solidFill>
                  <a:prstClr val="black"/>
                </a:solidFill>
              </a:rPr>
              <a:t>than cards with magnetic stripe.</a:t>
            </a:r>
          </a:p>
        </p:txBody>
      </p:sp>
    </p:spTree>
    <p:extLst>
      <p:ext uri="{BB962C8B-B14F-4D97-AF65-F5344CB8AC3E}">
        <p14:creationId xmlns:p14="http://schemas.microsoft.com/office/powerpoint/2010/main" val="1804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news: very similar codes have been constructed before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682750"/>
            <a:ext cx="8712043" cy="490409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fact: their </a:t>
            </a:r>
            <a:r>
              <a:rPr lang="en-US" dirty="0"/>
              <a:t>more general version </a:t>
            </a:r>
            <a:r>
              <a:rPr lang="en-US" dirty="0" smtClean="0"/>
              <a:t>is known under </a:t>
            </a:r>
            <a:r>
              <a:rPr lang="en-US" dirty="0"/>
              <a:t>the name “</a:t>
            </a:r>
            <a:r>
              <a:rPr lang="en-US" b="1" dirty="0"/>
              <a:t>Algebraic m</a:t>
            </a:r>
            <a:r>
              <a:rPr lang="en-US" b="1" dirty="0" smtClean="0"/>
              <a:t>anipulation detection codes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Introduced in </a:t>
            </a:r>
            <a:r>
              <a:rPr lang="en-US" b="1" dirty="0">
                <a:solidFill>
                  <a:srgbClr val="00B050"/>
                </a:solidFill>
              </a:rPr>
              <a:t>[</a:t>
            </a:r>
            <a:r>
              <a:rPr lang="pl-PL" b="1" dirty="0" err="1">
                <a:solidFill>
                  <a:srgbClr val="00B050"/>
                </a:solidFill>
              </a:rPr>
              <a:t>Cramer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err="1">
                <a:solidFill>
                  <a:srgbClr val="00B050"/>
                </a:solidFill>
              </a:rPr>
              <a:t>Dodis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err="1">
                <a:solidFill>
                  <a:srgbClr val="00B050"/>
                </a:solidFill>
              </a:rPr>
              <a:t>Fehr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err="1">
                <a:solidFill>
                  <a:srgbClr val="00B050"/>
                </a:solidFill>
              </a:rPr>
              <a:t>Padro</a:t>
            </a:r>
            <a:r>
              <a:rPr lang="pl-PL" b="1" dirty="0">
                <a:solidFill>
                  <a:srgbClr val="00B050"/>
                </a:solidFill>
              </a:rPr>
              <a:t>, </a:t>
            </a:r>
            <a:r>
              <a:rPr lang="pl-PL" b="1" dirty="0" err="1">
                <a:solidFill>
                  <a:srgbClr val="00B050"/>
                </a:solidFill>
              </a:rPr>
              <a:t>Wichs</a:t>
            </a:r>
            <a:r>
              <a:rPr lang="pl-PL" b="1" dirty="0">
                <a:solidFill>
                  <a:srgbClr val="00B050"/>
                </a:solidFill>
              </a:rPr>
              <a:t>, 2008</a:t>
            </a:r>
            <a:r>
              <a:rPr lang="en-US" b="1" dirty="0">
                <a:solidFill>
                  <a:srgbClr val="00B050"/>
                </a:solidFill>
              </a:rPr>
              <a:t>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9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Manipulation Detection (AMD) Codes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1" y="1649370"/>
                <a:ext cx="8891558" cy="24030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r>
                  <a:rPr lang="pl-PL" sz="2700" dirty="0" err="1" smtClean="0"/>
                  <a:t>Let</a:t>
                </a:r>
                <a:r>
                  <a:rPr lang="pl-PL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700" dirty="0"/>
                  <a:t> and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700" dirty="0" smtClean="0"/>
                  <a:t>be </a:t>
                </a:r>
                <a:r>
                  <a:rPr lang="en-US" sz="2700" dirty="0" smtClean="0"/>
                  <a:t>additive groups</a:t>
                </a:r>
                <a:r>
                  <a:rPr lang="pl-PL" sz="2700" dirty="0" smtClean="0"/>
                  <a:t>. </a:t>
                </a: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A </a:t>
                </a:r>
                <a:r>
                  <a:rPr lang="en-US" sz="2700" dirty="0" smtClean="0"/>
                  <a:t>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27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l-PL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7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l-PL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𝐃𝐞𝐜</m:t>
                        </m:r>
                        <m:r>
                          <a:rPr lang="en-US" sz="27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l-PL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l-PL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∪{⊥}</m:t>
                        </m:r>
                      </m:e>
                    </m:d>
                  </m:oMath>
                </a14:m>
                <a:r>
                  <a:rPr lang="en-US" sz="27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700" dirty="0" smtClean="0"/>
                  <a:t>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2700" b="1" dirty="0" smtClean="0">
                    <a:solidFill>
                      <a:srgbClr val="FF0000"/>
                    </a:solidFill>
                  </a:rPr>
                  <a:t> – </a:t>
                </a:r>
                <a:r>
                  <a:rPr lang="en-US" sz="2700" b="1" dirty="0">
                    <a:solidFill>
                      <a:srgbClr val="0070C0"/>
                    </a:solidFill>
                  </a:rPr>
                  <a:t>a</a:t>
                </a:r>
                <a:r>
                  <a:rPr lang="en-US" sz="2700" b="1" dirty="0" smtClean="0">
                    <a:solidFill>
                      <a:srgbClr val="0070C0"/>
                    </a:solidFill>
                  </a:rPr>
                  <a:t>lgebraic manipulation detection code </a:t>
                </a:r>
                <a:r>
                  <a:rPr lang="en-US" sz="2700" dirty="0" smtClean="0"/>
                  <a:t>if</a:t>
                </a:r>
                <a:r>
                  <a:rPr lang="pl-PL" sz="2700" dirty="0" smtClean="0"/>
                  <a:t>:</a:t>
                </a:r>
                <a:endParaRPr lang="en-US" sz="27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7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1" y="1649370"/>
                <a:ext cx="8891558" cy="2403085"/>
              </a:xfrm>
              <a:blipFill rotWithShape="0">
                <a:blip r:embed="rId2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29180" y="4136602"/>
                <a:ext cx="9685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7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pl-PL" sz="7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80" y="4136602"/>
                <a:ext cx="968534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62431" y="5625413"/>
                <a:ext cx="1035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31" y="5625413"/>
                <a:ext cx="103528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97714" y="4495861"/>
                <a:ext cx="4928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𝐃𝐞𝐜</m:t>
                          </m:r>
                          <m:d>
                            <m:dPr>
                              <m:ctrlPr>
                                <a:rPr lang="pl-PL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  <m:r>
                                <a:rPr lang="pl-PL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pl-PL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pl-PL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d>
                          <m: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≠⊥</m:t>
                          </m:r>
                        </m:e>
                      </m:d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714" y="4495861"/>
                <a:ext cx="492808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938097" y="5267658"/>
                <a:ext cx="10929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97" y="5267658"/>
                <a:ext cx="109299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5463960" y="3529680"/>
                <a:ext cx="2333685" cy="786552"/>
              </a:xfrm>
              <a:prstGeom prst="wedgeRectCallout">
                <a:avLst>
                  <a:gd name="adj1" fmla="val 29167"/>
                  <a:gd name="adj2" fmla="val -10510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or: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-secure AMD code</a:t>
                </a:r>
                <a:endParaRPr lang="pl-PL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60" y="3529680"/>
                <a:ext cx="2333685" cy="786552"/>
              </a:xfrm>
              <a:prstGeom prst="wedgeRectCallout">
                <a:avLst>
                  <a:gd name="adj1" fmla="val 29167"/>
                  <a:gd name="adj2" fmla="val -105106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6398075" y="3923092"/>
            <a:ext cx="2566410" cy="1985875"/>
          </a:xfrm>
          <a:prstGeom prst="wedgeRoundRectCallout">
            <a:avLst>
              <a:gd name="adj1" fmla="val -13620"/>
              <a:gd name="adj2" fmla="val -8411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AMDs vs NMCs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154268"/>
                <a:ext cx="8712043" cy="2121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AMDs are even </a:t>
                </a:r>
                <a:r>
                  <a:rPr lang="en-US" sz="2400" dirty="0"/>
                  <a:t>stronger than the </a:t>
                </a:r>
                <a:r>
                  <a:rPr lang="en-US" sz="2400" b="1" dirty="0" smtClean="0"/>
                  <a:t>strong </a:t>
                </a:r>
                <a:r>
                  <a:rPr lang="en-US" sz="2400" b="1" dirty="0" smtClean="0"/>
                  <a:t>NMCs</a:t>
                </a:r>
                <a:r>
                  <a:rPr lang="en-US" sz="2400" dirty="0" smtClean="0"/>
                  <a:t>.</a:t>
                </a:r>
                <a:endParaRPr lang="en-US" sz="2400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u="sng" dirty="0" smtClean="0"/>
                  <a:t>More precisely</a:t>
                </a:r>
                <a:r>
                  <a:rPr lang="en-US" sz="2400" dirty="0" smtClean="0"/>
                  <a:t>: e</a:t>
                </a:r>
                <a:r>
                  <a:rPr lang="en-US" sz="2400" dirty="0" smtClean="0"/>
                  <a:t>very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–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lgebraic manipulation detection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code </a:t>
                </a:r>
                <a:r>
                  <a:rPr lang="en-US" sz="2400" dirty="0" smtClean="0"/>
                  <a:t>is also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dirty="0" smtClean="0"/>
                  <a:t>-nonmalleable with respect to the class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u="sng" dirty="0" smtClean="0"/>
                  <a:t>Why?</a:t>
                </a:r>
                <a:endParaRPr lang="pl-PL" sz="24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154268"/>
                <a:ext cx="8712043" cy="2121865"/>
              </a:xfrm>
              <a:blipFill rotWithShape="0">
                <a:blip r:embed="rId2"/>
                <a:stretch>
                  <a:fillRect l="-1049" t="-4023" b="-2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2441" y="4153928"/>
            <a:ext cx="4952044" cy="1670842"/>
            <a:chOff x="719241" y="4180892"/>
            <a:chExt cx="5967018" cy="19135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22394" y="4180892"/>
                  <a:ext cx="3263865" cy="1913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Font typeface="+mj-lt"/>
                    <a:buAutoNum type="arabicPeriod"/>
                  </a:pPr>
                  <a:r>
                    <a:rPr lang="pl-PL" sz="2000" dirty="0" smtClean="0">
                      <a:latin typeface="Cambria" panose="02040503050406030204" pitchFamily="18" charset="0"/>
                    </a:rPr>
                    <a:t>l</a:t>
                  </a:r>
                  <a:r>
                    <a:rPr lang="en-US" sz="2000" dirty="0" smtClean="0">
                      <a:latin typeface="Cambria" panose="02040503050406030204" pitchFamily="18" charset="0"/>
                    </a:rPr>
                    <a:t>et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endParaRP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sz="2000" dirty="0" smtClean="0">
                      <a:latin typeface="Cambria" panose="02040503050406030204" pitchFamily="18" charset="0"/>
                    </a:rPr>
                    <a:t>if</a:t>
                  </a:r>
                  <a:r>
                    <a:rPr lang="en-US" sz="2000" i="1" dirty="0" smtClean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smtClean="0">
                      <a:latin typeface="Cambria" panose="02040503050406030204" pitchFamily="18" charset="0"/>
                    </a:rPr>
                    <a:t>then</a:t>
                  </a:r>
                  <a:br>
                    <a:rPr lang="en-US" sz="2000" dirty="0" smtClean="0">
                      <a:latin typeface="Cambria" panose="02040503050406030204" pitchFamily="18" charset="0"/>
                    </a:rPr>
                  </a:br>
                  <a:r>
                    <a:rPr lang="en-US" sz="2000" b="1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output </a:t>
                  </a:r>
                  <a:r>
                    <a:rPr lang="en-US" sz="2000" b="1" u="sng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same</a:t>
                  </a:r>
                  <a:endParaRPr lang="en-US" sz="2000" b="1" i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endParaRP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sz="2000" dirty="0" smtClean="0">
                      <a:latin typeface="Cambria" panose="02040503050406030204" pitchFamily="18" charset="0"/>
                    </a:rPr>
                    <a:t>otherwise </a:t>
                  </a:r>
                  <a:r>
                    <a:rPr lang="en-US" sz="2000" dirty="0" smtClean="0">
                      <a:latin typeface="Cambria" panose="02040503050406030204" pitchFamily="18" charset="0"/>
                    </a:rPr>
                    <a:t/>
                  </a:r>
                  <a:br>
                    <a:rPr lang="en-US" sz="2000" dirty="0" smtClean="0">
                      <a:latin typeface="Cambria" panose="02040503050406030204" pitchFamily="18" charset="0"/>
                    </a:rPr>
                  </a:br>
                  <a:r>
                    <a:rPr lang="en-US" sz="2000" b="1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output</a:t>
                  </a:r>
                  <a:r>
                    <a:rPr lang="en-US" sz="2000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b="1" i="1" dirty="0">
                    <a:solidFill>
                      <a:srgbClr val="FF0000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394" y="4180892"/>
                  <a:ext cx="3263865" cy="19135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47" t="-1818" b="-3636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Nawias klamrowy otwierający 3"/>
            <p:cNvSpPr/>
            <p:nvPr/>
          </p:nvSpPr>
          <p:spPr>
            <a:xfrm>
              <a:off x="2909311" y="4180892"/>
              <a:ext cx="391409" cy="1758418"/>
            </a:xfrm>
            <a:prstGeom prst="leftBrace">
              <a:avLst>
                <a:gd name="adj1" fmla="val 26554"/>
                <a:gd name="adj2" fmla="val 5048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600" dirty="0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719241" y="4761764"/>
                  <a:ext cx="1949216" cy="4994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𝐒𝐭𝐫𝐨𝐧𝐠𝐄𝐱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sub>
                            </m:sSub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41" y="4761764"/>
                  <a:ext cx="1949216" cy="4994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52" r="-8647" b="-84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68480" y="4172422"/>
                <a:ext cx="245079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pl-PL" sz="2000" dirty="0" smtClean="0">
                    <a:latin typeface="Cambria" panose="02040503050406030204" pitchFamily="18" charset="0"/>
                  </a:rPr>
                  <a:t>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d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if</a:t>
                </a:r>
                <a:r>
                  <a:rPr lang="en-US" sz="2000" i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then</a:t>
                </a:r>
                <a:br>
                  <a:rPr lang="en-US" sz="2000" dirty="0" smtClean="0">
                    <a:latin typeface="Cambria" panose="02040503050406030204" pitchFamily="18" charset="0"/>
                  </a:rPr>
                </a:br>
                <a:r>
                  <a:rPr lang="en-US" sz="20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output </a:t>
                </a:r>
                <a:r>
                  <a:rPr lang="en-US" sz="20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same</a:t>
                </a:r>
                <a:endParaRPr lang="en-US" sz="2000" b="1" i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latin typeface="Cambria" panose="02040503050406030204" pitchFamily="18" charset="0"/>
                  </a:rPr>
                  <a:t>otherwise 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/>
                </a:r>
                <a:br>
                  <a:rPr lang="en-US" sz="2000" dirty="0" smtClean="0">
                    <a:latin typeface="Cambria" panose="02040503050406030204" pitchFamily="18" charset="0"/>
                  </a:rPr>
                </a:br>
                <a:r>
                  <a:rPr lang="en-US" sz="20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output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b="1" i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480" y="4172422"/>
                <a:ext cx="2450799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2488" t="-1866" b="-55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95872" y="4757197"/>
                <a:ext cx="481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72" y="4757197"/>
                <a:ext cx="48122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4513177" y="3265116"/>
            <a:ext cx="1604407" cy="854374"/>
          </a:xfrm>
          <a:prstGeom prst="wedgeRectCallout">
            <a:avLst>
              <a:gd name="adj1" fmla="val 26225"/>
              <a:gd name="adj2" fmla="val 1250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since the code is </a:t>
            </a:r>
            <a:r>
              <a:rPr lang="en-US" sz="2000" b="1" dirty="0" smtClean="0"/>
              <a:t>AMD</a:t>
            </a:r>
            <a:endParaRPr lang="pl-PL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512997" y="2740648"/>
                <a:ext cx="2479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doesn’t depend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97" y="2740648"/>
                <a:ext cx="2479077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457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6963223" y="4377487"/>
            <a:ext cx="1798788" cy="11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6071" y="6258185"/>
            <a:ext cx="558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(But not the other way around</a:t>
            </a:r>
            <a:r>
              <a:rPr lang="pl-PL" sz="2400" dirty="0" smtClean="0"/>
              <a:t> - </a:t>
            </a:r>
            <a:r>
              <a:rPr lang="en-US" sz="2400" dirty="0" smtClean="0"/>
              <a:t>exercise)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8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  <p:bldP spid="10" grpId="0" animBg="1"/>
      <p:bldP spid="13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Constructions of </a:t>
            </a:r>
            <a:r>
              <a:rPr lang="pl-PL" dirty="0" smtClean="0"/>
              <a:t>A</a:t>
            </a:r>
            <a:r>
              <a:rPr lang="en-US" dirty="0" smtClean="0"/>
              <a:t>MDs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[Cramer et al] </a:t>
                </a:r>
                <a:r>
                  <a:rPr lang="en-US" dirty="0" smtClean="0"/>
                  <a:t>– a construction for any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field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of characteristic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 err="1" smtClean="0"/>
                  <a:t>such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that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not divisible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of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b="1" dirty="0" smtClean="0"/>
                  <a:t>-AMD </a:t>
                </a:r>
                <a:r>
                  <a:rPr lang="en-US" dirty="0" smtClean="0"/>
                  <a:t>code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523509" y="2029691"/>
            <a:ext cx="2867891" cy="1289827"/>
          </a:xfrm>
          <a:prstGeom prst="wedgeRectCallout">
            <a:avLst>
              <a:gd name="adj1" fmla="val 32549"/>
              <a:gd name="adj2" fmla="val -74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96" y="170056"/>
            <a:ext cx="8712044" cy="785375"/>
          </a:xfrm>
        </p:spPr>
        <p:txBody>
          <a:bodyPr/>
          <a:lstStyle/>
          <a:p>
            <a:r>
              <a:rPr lang="en-US" dirty="0" smtClean="0"/>
              <a:t>The AMD code of </a:t>
            </a:r>
            <a:r>
              <a:rPr lang="en-US" b="1" dirty="0" smtClean="0">
                <a:solidFill>
                  <a:srgbClr val="00B050"/>
                </a:solidFill>
              </a:rPr>
              <a:t>[Cramer et al]</a:t>
            </a:r>
            <a:endParaRPr lang="pl-PL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7860" y="1693732"/>
                <a:ext cx="8712043" cy="17613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60" y="1693732"/>
                <a:ext cx="8712043" cy="1761355"/>
              </a:xfrm>
              <a:blipFill rotWithShape="0">
                <a:blip r:embed="rId2"/>
                <a:stretch>
                  <a:fillRect l="-1470" t="-62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477981" y="3661064"/>
                <a:ext cx="2667001" cy="935182"/>
              </a:xfrm>
              <a:prstGeom prst="wedgeRectCallout">
                <a:avLst>
                  <a:gd name="adj1" fmla="val 35791"/>
                  <a:gd name="adj2" fmla="val -12787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message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1" y="3661064"/>
                <a:ext cx="2667001" cy="935182"/>
              </a:xfrm>
              <a:prstGeom prst="wedgeRectCallout">
                <a:avLst>
                  <a:gd name="adj1" fmla="val 35791"/>
                  <a:gd name="adj2" fmla="val -1278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3962398" y="3661064"/>
                <a:ext cx="2944093" cy="969819"/>
              </a:xfrm>
              <a:prstGeom prst="wedgeRectCallout">
                <a:avLst>
                  <a:gd name="adj1" fmla="val -34601"/>
                  <a:gd name="adj2" fmla="val -13395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random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8" y="3661064"/>
                <a:ext cx="2944093" cy="969819"/>
              </a:xfrm>
              <a:prstGeom prst="wedgeRectCallout">
                <a:avLst>
                  <a:gd name="adj1" fmla="val -34601"/>
                  <a:gd name="adj2" fmla="val -133955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25096" y="5621641"/>
                <a:ext cx="2391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 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6" y="5621641"/>
                <a:ext cx="2391748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33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00274" y="1199148"/>
                <a:ext cx="2522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denote it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pl-PL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274" y="1199148"/>
                <a:ext cx="252235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874" t="-10667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79982" y="5332742"/>
                <a:ext cx="31738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800" dirty="0"/>
                        <m:t>if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82" y="5332742"/>
                <a:ext cx="317381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824590" y="5855962"/>
                <a:ext cx="2299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/>
                  <a:t> otherwise</a:t>
                </a:r>
                <a:endParaRPr lang="pl-PL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90" y="5855962"/>
                <a:ext cx="2299412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2941" r="-4233" b="-329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>
            <a:off x="3468990" y="5387320"/>
            <a:ext cx="355600" cy="991862"/>
          </a:xfrm>
          <a:prstGeom prst="leftBrace">
            <a:avLst>
              <a:gd name="adj1" fmla="val 3580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7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4" grpId="0" animBg="1"/>
      <p:bldP spid="6" grpId="0" animBg="1"/>
      <p:bldP spid="7" grpId="0"/>
      <p:bldP spid="9" grpId="0"/>
      <p:bldP spid="5" grpId="0"/>
      <p:bldP spid="10" grpId="0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23909" y="5410212"/>
            <a:ext cx="7847255" cy="12467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ounded Rectangle 17"/>
          <p:cNvSpPr/>
          <p:nvPr/>
        </p:nvSpPr>
        <p:spPr>
          <a:xfrm>
            <a:off x="403549" y="3760282"/>
            <a:ext cx="7867615" cy="12467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Proof that </a:t>
                </a:r>
                <a:r>
                  <a:rPr lang="en-US" sz="2800" dirty="0"/>
                  <a:t>that this code 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b="1" dirty="0" smtClean="0"/>
                  <a:t>AMD</a:t>
                </a:r>
                <a:r>
                  <a:rPr lang="en-US" sz="2800" dirty="0" smtClean="0"/>
                  <a:t>:</a:t>
                </a:r>
                <a:endParaRPr lang="pl-PL" sz="28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99" t="-12403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3241962"/>
            <a:ext cx="8712043" cy="969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We need to show:</a:t>
            </a:r>
          </a:p>
          <a:p>
            <a:pPr marL="0" indent="0">
              <a:buNone/>
            </a:pP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050472" y="1250818"/>
              <a:ext cx="4648201" cy="396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78348"/>
                    <a:gridCol w="1320200"/>
                    <a:gridCol w="1849653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050472" y="1250818"/>
              <a:ext cx="4648201" cy="396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78348"/>
                    <a:gridCol w="1320200"/>
                    <a:gridCol w="184965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12" t="-1515" r="-214815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2963" t="-1515" r="-141667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316" t="-1515" r="-658" b="-181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050472" y="2331473"/>
              <a:ext cx="4648201" cy="396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510146"/>
                    <a:gridCol w="1281546"/>
                    <a:gridCol w="185650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pl-PL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b>
                                    <m: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pl-PL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b>
                                    <m: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pl-PL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b>
                                    <m: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050472" y="2331473"/>
              <a:ext cx="4648201" cy="396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510146"/>
                    <a:gridCol w="1281546"/>
                    <a:gridCol w="1856509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3" t="-1515" r="-20846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8571" t="-1515" r="-14619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492" t="-1515" r="-656" b="-1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001981" y="1791145"/>
              <a:ext cx="6096000" cy="396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537855"/>
                    <a:gridCol w="1323109"/>
                    <a:gridCol w="3235036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l-PL" sz="2000" b="1" dirty="0" smtClean="0">
                              <a:solidFill>
                                <a:srgbClr val="FF0000"/>
                              </a:solidFill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pl-PL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pl-PL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l-PL" sz="2000" b="1" dirty="0" smtClean="0">
                              <a:solidFill>
                                <a:srgbClr val="FF0000"/>
                              </a:solidFill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pl-PL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pl-PL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l-PL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+</m:t>
                                </m:r>
                                <m:sSub>
                                  <m:sSubPr>
                                    <m:ctrlP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b>
                                    <m:r>
                                      <a:rPr lang="pl-PL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001981" y="1791145"/>
              <a:ext cx="6096000" cy="396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537855"/>
                    <a:gridCol w="1323109"/>
                    <a:gridCol w="3235036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5" t="-1515" r="-296443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17051" t="-1515" r="-24562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8701" t="-1515" r="-377" b="-45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Left Brace 7"/>
          <p:cNvSpPr/>
          <p:nvPr/>
        </p:nvSpPr>
        <p:spPr>
          <a:xfrm rot="16200000">
            <a:off x="2585829" y="2106292"/>
            <a:ext cx="370163" cy="1440877"/>
          </a:xfrm>
          <a:prstGeom prst="leftBrace">
            <a:avLst>
              <a:gd name="adj1" fmla="val 266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1981" y="2846289"/>
                <a:ext cx="846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81" y="2846289"/>
                <a:ext cx="8466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3549" y="1223462"/>
                <a:ext cx="13857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9" y="1223462"/>
                <a:ext cx="1385700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3549" y="2286357"/>
                <a:ext cx="14514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9" y="2286357"/>
                <a:ext cx="1451423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909" y="4467470"/>
                <a:ext cx="2769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9" y="4467470"/>
                <a:ext cx="276998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0636" y="4037572"/>
                <a:ext cx="61929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)/|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636" y="4037572"/>
                <a:ext cx="619298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0599" y="3834795"/>
                <a:ext cx="5757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pl-PL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99" y="3834795"/>
                <a:ext cx="575799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7412" y="6155363"/>
                <a:ext cx="2775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2" y="6155363"/>
                <a:ext cx="277511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44436" y="5716678"/>
                <a:ext cx="61929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)/|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36" y="5716678"/>
                <a:ext cx="619298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64399" y="5513901"/>
                <a:ext cx="5757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pl-PL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99" y="5513901"/>
                <a:ext cx="575799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Up-Down Arrow 19"/>
          <p:cNvSpPr/>
          <p:nvPr/>
        </p:nvSpPr>
        <p:spPr>
          <a:xfrm>
            <a:off x="3214258" y="4586701"/>
            <a:ext cx="3567542" cy="950180"/>
          </a:xfrm>
          <a:prstGeom prst="upDownArrow">
            <a:avLst>
              <a:gd name="adj1" fmla="val 48851"/>
              <a:gd name="adj2" fmla="val 295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equivalently</a:t>
            </a:r>
            <a:endParaRPr lang="pl-PL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6618400" y="1732083"/>
            <a:ext cx="1387631" cy="60363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tampering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3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 build="p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≠(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3200" dirty="0"/>
                  <a:t/>
                </a:r>
                <a:br>
                  <a:rPr lang="pl-PL" sz="3200" dirty="0"/>
                </a:br>
                <a:r>
                  <a:rPr lang="en-US" sz="3200" dirty="0" smtClean="0"/>
                  <a:t>and transform:</a:t>
                </a:r>
                <a:endParaRPr lang="pl-P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48" t="-16279" b="-488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47670" y="1653260"/>
                <a:ext cx="3799566" cy="97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70" y="1653260"/>
                <a:ext cx="3799566" cy="970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608463" y="1679792"/>
                <a:ext cx="3165097" cy="97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63" y="1679792"/>
                <a:ext cx="3165097" cy="9700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1299" y="1185330"/>
                <a:ext cx="3572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99" y="1185330"/>
                <a:ext cx="357277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 rot="16200000">
            <a:off x="2745981" y="874323"/>
            <a:ext cx="392028" cy="3550956"/>
          </a:xfrm>
          <a:prstGeom prst="leftBrace">
            <a:avLst>
              <a:gd name="adj1" fmla="val 1858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66517" y="3293668"/>
                <a:ext cx="7230424" cy="1073202"/>
              </a:xfrm>
              <a:prstGeom prst="wedgeRoundRectCallout">
                <a:avLst>
                  <a:gd name="adj1" fmla="val -25149"/>
                  <a:gd name="adj2" fmla="val -84871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l-PL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𝐩𝐨𝐥𝐲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17" y="3293668"/>
                <a:ext cx="7230424" cy="1073202"/>
              </a:xfrm>
              <a:prstGeom prst="wedgeRoundRectCallout">
                <a:avLst>
                  <a:gd name="adj1" fmla="val -25149"/>
                  <a:gd name="adj2" fmla="val -84871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248087" y="5118007"/>
                <a:ext cx="7321684" cy="97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𝐩𝐨𝐥𝐲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pl-PL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87" y="5118007"/>
                <a:ext cx="7321684" cy="9700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0219" y="4695406"/>
            <a:ext cx="3924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Subtracting </a:t>
            </a:r>
            <a:r>
              <a:rPr lang="en-US" sz="2000" b="1" dirty="0" smtClean="0"/>
              <a:t>RHS</a:t>
            </a:r>
            <a:r>
              <a:rPr lang="en-US" sz="2000" dirty="0" smtClean="0"/>
              <a:t> from </a:t>
            </a:r>
            <a:r>
              <a:rPr lang="en-US" sz="2000" b="1" dirty="0" smtClean="0"/>
              <a:t>LHS</a:t>
            </a:r>
            <a:r>
              <a:rPr lang="en-US" sz="2000" dirty="0" smtClean="0"/>
              <a:t> we get:</a:t>
            </a:r>
            <a:endParaRPr lang="pl-PL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16"/>
              <p:cNvSpPr/>
              <p:nvPr/>
            </p:nvSpPr>
            <p:spPr>
              <a:xfrm>
                <a:off x="4584979" y="2730984"/>
                <a:ext cx="4098185" cy="536152"/>
              </a:xfrm>
              <a:prstGeom prst="wedgeRectCallout">
                <a:avLst>
                  <a:gd name="adj1" fmla="val -30774"/>
                  <a:gd name="adj2" fmla="val 11492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polynomial of degree that most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979" y="2730984"/>
                <a:ext cx="4098185" cy="536152"/>
              </a:xfrm>
              <a:prstGeom prst="wedgeRectCallout">
                <a:avLst>
                  <a:gd name="adj1" fmla="val -30774"/>
                  <a:gd name="adj2" fmla="val 11492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0219" y="6101726"/>
            <a:ext cx="547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now claim that this is a non-zero polynomial.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716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160396"/>
            <a:ext cx="8712044" cy="785375"/>
          </a:xfrm>
        </p:spPr>
        <p:txBody>
          <a:bodyPr/>
          <a:lstStyle/>
          <a:p>
            <a:r>
              <a:rPr lang="en-US" dirty="0" smtClean="0"/>
              <a:t>Claim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945771"/>
                <a:ext cx="8712043" cy="55394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𝐩𝐨𝐥𝐲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pl-PL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is non-zero.</a:t>
                </a:r>
              </a:p>
              <a:p>
                <a:pPr marL="0" indent="0">
                  <a:buNone/>
                </a:pPr>
                <a:r>
                  <a:rPr lang="en-US" sz="2000" b="1" u="sng" dirty="0" smtClean="0">
                    <a:solidFill>
                      <a:srgbClr val="7030A0"/>
                    </a:solidFill>
                  </a:rPr>
                  <a:t>Why</a:t>
                </a:r>
                <a:r>
                  <a:rPr lang="en-US" sz="2000" b="1" u="sng" dirty="0" smtClean="0">
                    <a:solidFill>
                      <a:srgbClr val="7030A0"/>
                    </a:solidFill>
                  </a:rPr>
                  <a:t>?</a:t>
                </a:r>
                <a:endParaRPr lang="en-US" sz="2000" b="1" u="sng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then we are done (here we use the assumption that the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is not divisible by the characteristic of field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Otherwise </a:t>
                </a:r>
                <a:r>
                  <a:rPr lang="pl-PL" sz="2000" dirty="0" smtClean="0"/>
                  <a:t>(i</a:t>
                </a:r>
                <a:r>
                  <a:rPr lang="en-US" sz="2000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sz="2000" dirty="0" smtClean="0"/>
                  <a:t>):</a:t>
                </a:r>
                <a:endParaRPr lang="en-US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pl-PL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pl-PL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which is equal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only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l-PL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dirty="0" smtClean="0"/>
                  <a:t>.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Which </a:t>
                </a:r>
                <a:r>
                  <a:rPr lang="en-US" sz="2000" dirty="0" smtClean="0"/>
                  <a:t>contradicts the assumption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/>
                      <m:t>and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r>
                  <a:rPr lang="pl-PL" sz="2000" dirty="0"/>
                  <a:t/>
                </a:r>
                <a:br>
                  <a:rPr lang="pl-PL" sz="2000" dirty="0"/>
                </a:br>
                <a:endParaRPr lang="en-US" sz="2000" dirty="0" smtClean="0"/>
              </a:p>
              <a:p>
                <a:pPr marL="0" indent="0">
                  <a:buNone/>
                </a:pPr>
                <a:endParaRPr lang="pl-PL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945771"/>
                <a:ext cx="8712043" cy="5539469"/>
              </a:xfrm>
              <a:blipFill rotWithShape="0">
                <a:blip r:embed="rId2"/>
                <a:stretch>
                  <a:fillRect l="-699" t="-11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4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the proof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now know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denote the set of zeros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. Since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of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Hence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 r="-16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48477" y="5527304"/>
                <a:ext cx="243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)/|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77" y="5527304"/>
                <a:ext cx="243650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207160" y="6260555"/>
            <a:ext cx="342199" cy="326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8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instantiate this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Take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01226" y="2513198"/>
                <a:ext cx="7814474" cy="2535636"/>
              </a:xfrm>
              <a:prstGeom prst="wedgeRectCallout">
                <a:avLst>
                  <a:gd name="adj1" fmla="val -10997"/>
                  <a:gd name="adj2" fmla="val -5986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u="sng" dirty="0" smtClean="0"/>
                  <a:t>Galois Field </a:t>
                </a:r>
                <a:r>
                  <a:rPr lang="en-US" sz="2500" u="sng" dirty="0" smtClean="0"/>
                  <a:t>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5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2500" u="sng" dirty="0" smtClean="0"/>
              </a:p>
              <a:p>
                <a:r>
                  <a:rPr lang="en-US" sz="2500" dirty="0" smtClean="0"/>
                  <a:t>elements are strings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500" dirty="0" smtClean="0"/>
                  <a:t>and the addition is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5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500" b="1" u="sng" dirty="0" smtClean="0">
                    <a:solidFill>
                      <a:srgbClr val="0070C0"/>
                    </a:solidFill>
                  </a:rPr>
                  <a:t>In other words: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the additive of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25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26" y="2513198"/>
                <a:ext cx="7814474" cy="2535636"/>
              </a:xfrm>
              <a:prstGeom prst="wedgeRectCallout">
                <a:avLst>
                  <a:gd name="adj1" fmla="val -10997"/>
                  <a:gd name="adj2" fmla="val -5986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07013" y="5435417"/>
                <a:ext cx="8159175" cy="923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Then the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[Cramer et al] </a:t>
                </a:r>
                <a:r>
                  <a:rPr lang="en-US" sz="2400" dirty="0" smtClean="0"/>
                  <a:t>construction yields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sup>
                    </m:sSub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-AMD </a:t>
                </a:r>
                <a:r>
                  <a:rPr lang="en-US" sz="2400" dirty="0" smtClean="0"/>
                  <a:t>code.</a:t>
                </a:r>
                <a:endParaRPr lang="pl-PL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3" y="5435417"/>
                <a:ext cx="8159175" cy="923201"/>
              </a:xfrm>
              <a:prstGeom prst="rect">
                <a:avLst/>
              </a:prstGeom>
              <a:blipFill rotWithShape="0">
                <a:blip r:embed="rId4"/>
                <a:stretch>
                  <a:fillRect l="-1196" t="-5298" b="-119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2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75" y="239865"/>
            <a:ext cx="8072175" cy="1325563"/>
          </a:xfrm>
        </p:spPr>
        <p:txBody>
          <a:bodyPr/>
          <a:lstStyle/>
          <a:p>
            <a:r>
              <a:rPr lang="en-US" dirty="0" smtClean="0"/>
              <a:t>“Black-Box Cryptography” – the </a:t>
            </a:r>
            <a:r>
              <a:rPr lang="en-US" dirty="0"/>
              <a:t>s</a:t>
            </a:r>
            <a:r>
              <a:rPr lang="en-US" dirty="0" smtClean="0"/>
              <a:t>ituation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74" y="1838151"/>
            <a:ext cx="831878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general the problem of </a:t>
            </a:r>
            <a:r>
              <a:rPr lang="en-US" b="1" dirty="0" smtClean="0">
                <a:solidFill>
                  <a:srgbClr val="7030A0"/>
                </a:solidFill>
              </a:rPr>
              <a:t>constructing basic cryptographic protocols </a:t>
            </a:r>
            <a:r>
              <a:rPr lang="en-US" dirty="0" smtClean="0"/>
              <a:t>secure in this model appears to be </a:t>
            </a:r>
            <a:r>
              <a:rPr lang="en-US" b="1" dirty="0" smtClean="0">
                <a:solidFill>
                  <a:srgbClr val="FF0000"/>
                </a:solidFill>
              </a:rPr>
              <a:t>solved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For example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in symmetric encryption:</a:t>
            </a:r>
          </a:p>
          <a:p>
            <a:pPr marL="457200" lvl="1" indent="0">
              <a:buNone/>
            </a:pPr>
            <a:r>
              <a:rPr lang="en-US" dirty="0" smtClean="0"/>
              <a:t>even the “ancient” cipher </a:t>
            </a:r>
            <a:r>
              <a:rPr lang="en-US" b="1" dirty="0" smtClean="0">
                <a:solidFill>
                  <a:srgbClr val="FF0000"/>
                </a:solidFill>
              </a:rPr>
              <a:t>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(from 1970s) is broken only because its key is too short.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(all other attacks are “theoretical”)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Can we relax?</a:t>
            </a:r>
          </a:p>
        </p:txBody>
      </p:sp>
    </p:spTree>
    <p:extLst>
      <p:ext uri="{BB962C8B-B14F-4D97-AF65-F5344CB8AC3E}">
        <p14:creationId xmlns:p14="http://schemas.microsoft.com/office/powerpoint/2010/main" val="35405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335136"/>
            <a:ext cx="7875558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801481" y="4274680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</a:t>
            </a:r>
            <a:r>
              <a:rPr lang="en-US" dirty="0" smtClean="0"/>
              <a:t>more general class: </a:t>
            </a:r>
            <a:r>
              <a:rPr lang="en-US" b="1" dirty="0" smtClean="0"/>
              <a:t>independent </a:t>
            </a:r>
            <a:r>
              <a:rPr lang="en-US" b="1" dirty="0"/>
              <a:t>b</a:t>
            </a:r>
            <a:r>
              <a:rPr lang="en-US" b="1" dirty="0" smtClean="0"/>
              <a:t>it </a:t>
            </a:r>
            <a:r>
              <a:rPr lang="en-US" b="1" dirty="0"/>
              <a:t>t</a:t>
            </a:r>
            <a:r>
              <a:rPr lang="en-US" b="1" dirty="0" smtClean="0"/>
              <a:t>ampering</a:t>
            </a:r>
            <a:endParaRPr lang="en-US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363069" y="3794536"/>
          <a:ext cx="8229600" cy="689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9067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pl-PL" b="1" i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9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1027260" y="1700954"/>
            <a:ext cx="352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  <a:r>
              <a:rPr lang="en-US" sz="2400" dirty="0" smtClean="0">
                <a:latin typeface="Cambria" panose="02040503050406030204" pitchFamily="18" charset="0"/>
              </a:rPr>
              <a:t> types of functions acting on bits: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5399880" y="1296274"/>
            <a:ext cx="153641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5399880" y="1855234"/>
            <a:ext cx="1536412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5399880" y="2414194"/>
            <a:ext cx="1536412" cy="54235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set to 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5399880" y="2973155"/>
            <a:ext cx="1536412" cy="54235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set to 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4976584" y="137172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PoleTekstowe 12"/>
          <p:cNvSpPr txBox="1"/>
          <p:nvPr/>
        </p:nvSpPr>
        <p:spPr>
          <a:xfrm>
            <a:off x="4986537" y="1931665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4992262" y="249161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PoleTekstowe 14"/>
          <p:cNvSpPr txBox="1"/>
          <p:nvPr/>
        </p:nvSpPr>
        <p:spPr>
          <a:xfrm>
            <a:off x="5002215" y="3051555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PoleTekstowe 20"/>
          <p:cNvSpPr txBox="1"/>
          <p:nvPr/>
        </p:nvSpPr>
        <p:spPr>
          <a:xfrm>
            <a:off x="7057378" y="1383000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eTekstowe 21"/>
              <p:cNvSpPr txBox="1"/>
              <p:nvPr/>
            </p:nvSpPr>
            <p:spPr>
              <a:xfrm>
                <a:off x="7067331" y="1951772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Pole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331" y="1951772"/>
                <a:ext cx="40427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Tekstowe 22"/>
          <p:cNvSpPr txBox="1"/>
          <p:nvPr/>
        </p:nvSpPr>
        <p:spPr>
          <a:xfrm>
            <a:off x="7073056" y="2489184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PoleTekstowe 23"/>
          <p:cNvSpPr txBox="1"/>
          <p:nvPr/>
        </p:nvSpPr>
        <p:spPr>
          <a:xfrm>
            <a:off x="7083009" y="3062835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Strzałka w prawo 24"/>
          <p:cNvSpPr/>
          <p:nvPr/>
        </p:nvSpPr>
        <p:spPr>
          <a:xfrm rot="5400000">
            <a:off x="191465" y="4875264"/>
            <a:ext cx="1278897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Strzałka w prawo 25"/>
          <p:cNvSpPr/>
          <p:nvPr/>
        </p:nvSpPr>
        <p:spPr>
          <a:xfrm rot="5400000">
            <a:off x="5066310" y="4863570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7" name="Strzałka w prawo 26"/>
          <p:cNvSpPr/>
          <p:nvPr/>
        </p:nvSpPr>
        <p:spPr>
          <a:xfrm rot="5400000">
            <a:off x="3449158" y="4875263"/>
            <a:ext cx="1278896" cy="54235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set to 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8" name="Strzałka w prawo 27"/>
          <p:cNvSpPr/>
          <p:nvPr/>
        </p:nvSpPr>
        <p:spPr>
          <a:xfrm rot="5400000">
            <a:off x="4263582" y="4875262"/>
            <a:ext cx="1278894" cy="54235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set to 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9" name="Strzałka w prawo 28"/>
          <p:cNvSpPr/>
          <p:nvPr/>
        </p:nvSpPr>
        <p:spPr>
          <a:xfrm rot="5400000">
            <a:off x="2623042" y="4863570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0" name="Strzałka w prawo 29"/>
          <p:cNvSpPr/>
          <p:nvPr/>
        </p:nvSpPr>
        <p:spPr>
          <a:xfrm rot="5400000">
            <a:off x="1808618" y="4863568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1" name="Strzałka w prawo 30"/>
          <p:cNvSpPr/>
          <p:nvPr/>
        </p:nvSpPr>
        <p:spPr>
          <a:xfrm rot="5400000">
            <a:off x="6695156" y="4863571"/>
            <a:ext cx="1302283" cy="5423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flip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3" name="Strzałka w prawo 32"/>
          <p:cNvSpPr/>
          <p:nvPr/>
        </p:nvSpPr>
        <p:spPr>
          <a:xfrm rot="5400000">
            <a:off x="1005889" y="4875265"/>
            <a:ext cx="1278896" cy="54235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set to 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4" name="Strzałka w prawo 33"/>
          <p:cNvSpPr/>
          <p:nvPr/>
        </p:nvSpPr>
        <p:spPr>
          <a:xfrm rot="5400000">
            <a:off x="5892428" y="4851874"/>
            <a:ext cx="1278894" cy="54235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set to 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5" name="Strzałka w prawo 34"/>
          <p:cNvSpPr/>
          <p:nvPr/>
        </p:nvSpPr>
        <p:spPr>
          <a:xfrm rot="5400000">
            <a:off x="7509577" y="4886958"/>
            <a:ext cx="1302282" cy="54235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keep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Symbol zastępczy zawartości 5"/>
              <p:cNvGraphicFramePr>
                <a:graphicFrameLocks/>
              </p:cNvGraphicFramePr>
              <p:nvPr>
                <p:extLst/>
              </p:nvPr>
            </p:nvGraphicFramePr>
            <p:xfrm>
              <a:off x="363069" y="5809275"/>
              <a:ext cx="8229600" cy="6890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</a:tblGrid>
                  <a:tr h="689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  <a:endParaRPr lang="pl-PL" b="1" i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𝟗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6" name="Symbol zastępczy zawartości 5"/>
              <p:cNvGraphicFramePr>
                <a:graphicFrameLocks/>
              </p:cNvGraphicFramePr>
              <p:nvPr>
                <p:extLst/>
              </p:nvPr>
            </p:nvGraphicFramePr>
            <p:xfrm>
              <a:off x="363069" y="5809275"/>
              <a:ext cx="8229600" cy="6890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</a:tblGrid>
                  <a:tr h="689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  <a:endParaRPr lang="pl-PL" b="1" i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741" t="-870" r="-70222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1481" t="-870" r="-40148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01481" t="-870" r="-30148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01481" t="-870" r="-10148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C</a:t>
                          </a:r>
                          <a:r>
                            <a:rPr lang="pl-PL" b="1" i="0" baseline="-2500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10</a:t>
                          </a:r>
                          <a:endParaRPr lang="pl-PL" b="1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62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formally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5"/>
                <a:ext cx="8712043" cy="524507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b="1" i="1" dirty="0" smtClean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FF0000"/>
                  </a:solidFill>
                  <a:latin typeface="Gigi" panose="04040504061007020D02" pitchFamily="82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H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𝐁𝐈𝐓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Q</a:t>
                </a:r>
                <a:r>
                  <a:rPr lang="en-US" dirty="0" smtClean="0"/>
                  <a:t>: Can we design codes secure against such tampering class?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: Yes!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B050"/>
                    </a:solidFill>
                  </a:rPr>
                  <a:t>[DPW10]</a:t>
                </a:r>
                <a:r>
                  <a:rPr lang="en-US" b="1" dirty="0"/>
                  <a:t> </a:t>
                </a:r>
                <a:r>
                  <a:rPr lang="en-US" dirty="0" smtClean="0"/>
                  <a:t>– a </a:t>
                </a:r>
                <a:r>
                  <a:rPr lang="en-US" dirty="0"/>
                  <a:t>construction of an efficient non-malleable code secure against independent bit </a:t>
                </a:r>
                <a:r>
                  <a:rPr lang="en-US" dirty="0" smtClean="0"/>
                  <a:t>tampering.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It </a:t>
                </a:r>
                <a:r>
                  <a:rPr lang="en-US" dirty="0"/>
                  <a:t>achieves the rate of </a:t>
                </a:r>
                <a:r>
                  <a:rPr lang="en-US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≈</a:t>
                </a:r>
                <a:r>
                  <a:rPr lang="pl-PL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0.1887</a:t>
                </a:r>
                <a:r>
                  <a:rPr lang="en-US" dirty="0"/>
                  <a:t>.</a:t>
                </a:r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5"/>
                <a:ext cx="8712043" cy="5245073"/>
              </a:xfrm>
              <a:prstGeom prst="rect">
                <a:avLst/>
              </a:prstGeom>
              <a:blipFill rotWithShape="0">
                <a:blip r:embed="rId2"/>
                <a:stretch>
                  <a:fillRect l="-1259" r="-1119" b="-2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6591534" y="3096618"/>
                <a:ext cx="1974656" cy="807814"/>
              </a:xfrm>
              <a:prstGeom prst="wedgeRectCallout">
                <a:avLst>
                  <a:gd name="adj1" fmla="val 30741"/>
                  <a:gd name="adj2" fmla="val -10169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bSup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34" y="3096618"/>
                <a:ext cx="1974656" cy="807814"/>
              </a:xfrm>
              <a:prstGeom prst="wedgeRectCallout">
                <a:avLst>
                  <a:gd name="adj1" fmla="val 30741"/>
                  <a:gd name="adj2" fmla="val -101693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266677" y="4368800"/>
            <a:ext cx="4785172" cy="598692"/>
          </a:xfrm>
          <a:prstGeom prst="wedgeRectCallout">
            <a:avLst>
              <a:gd name="adj1" fmla="val 57279"/>
              <a:gd name="adj2" fmla="val 50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88924"/>
            <a:ext cx="8712044" cy="785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Additive attacks vs. independent bit tampering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6"/>
                <a:ext cx="8712043" cy="40895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Independent bit tampering is obviously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stronger</a:t>
                </a:r>
                <a:r>
                  <a:rPr lang="en-US" sz="24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tampering function can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overwrite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 err="1" smtClean="0"/>
                  <a:t>codeword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 with another </a:t>
                </a:r>
                <a:r>
                  <a:rPr lang="en-US" sz="2400" dirty="0" err="1" smtClean="0"/>
                  <a:t>codeword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 			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no hope for the property </a:t>
                </a:r>
                <a:br>
                  <a:rPr lang="en-US" sz="2400" dirty="0" smtClean="0"/>
                </a:br>
                <a:r>
                  <a:rPr lang="en-US" sz="2400" dirty="0" smtClean="0"/>
                  <a:t>				       that “any tampering results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/>
                  <a:t>”.</a:t>
                </a:r>
              </a:p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00B050"/>
                    </a:solidFill>
                  </a:rPr>
                  <a:t>Q:</a:t>
                </a:r>
                <a:r>
                  <a:rPr lang="en-US" sz="2400" dirty="0" smtClean="0"/>
                  <a:t> Maybe additively non-malleable that we constructed are independent bit non-malleable “by accident”?</a:t>
                </a:r>
              </a:p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00B050"/>
                    </a:solidFill>
                  </a:rPr>
                  <a:t>No:</a:t>
                </a:r>
                <a:r>
                  <a:rPr lang="en-US" sz="2400" dirty="0" smtClean="0"/>
                  <a:t> consider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400" dirty="0" smtClean="0"/>
                  <a:t> that overwrites the last two coordinates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 as follows: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6"/>
                <a:ext cx="8712043" cy="4089556"/>
              </a:xfrm>
              <a:blipFill rotWithShape="0">
                <a:blip r:embed="rId2"/>
                <a:stretch>
                  <a:fillRect l="-1049" t="-20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0240" y="5210807"/>
                <a:ext cx="84820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 smtClean="0"/>
                  <a:t> and otherwise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Hence </a:t>
                </a:r>
                <a:r>
                  <a:rPr lang="en-US" sz="2400" dirty="0"/>
                  <a:t>additively non-malleable </a:t>
                </a:r>
                <a:r>
                  <a:rPr lang="en-US" sz="2400" dirty="0" smtClean="0"/>
                  <a:t>codes are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malleable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/>
                  <a:t>with resect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H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𝐁𝐈𝐓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40" y="5210807"/>
                <a:ext cx="8482041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78" t="-4061" r="-287" b="-106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54482" y="4437313"/>
                <a:ext cx="9541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=: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482" y="4437313"/>
                <a:ext cx="95410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ular Callout 15"/>
          <p:cNvSpPr/>
          <p:nvPr/>
        </p:nvSpPr>
        <p:spPr>
          <a:xfrm>
            <a:off x="4799335" y="3493791"/>
            <a:ext cx="3404836" cy="1419283"/>
          </a:xfrm>
          <a:prstGeom prst="wedgeRectCallout">
            <a:avLst>
              <a:gd name="adj1" fmla="val -8844"/>
              <a:gd name="adj2" fmla="val -647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ular Callout 14"/>
          <p:cNvSpPr/>
          <p:nvPr/>
        </p:nvSpPr>
        <p:spPr>
          <a:xfrm>
            <a:off x="911409" y="3494708"/>
            <a:ext cx="3498955" cy="1419283"/>
          </a:xfrm>
          <a:prstGeom prst="wedgeRectCallout">
            <a:avLst>
              <a:gd name="adj1" fmla="val -8844"/>
              <a:gd name="adj2" fmla="val -64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technique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8" y="1164261"/>
            <a:ext cx="8605457" cy="202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Combine:</a:t>
            </a:r>
          </a:p>
          <a:p>
            <a:r>
              <a:rPr lang="en-US" sz="2400" b="1" dirty="0" smtClean="0"/>
              <a:t>AMD codes </a:t>
            </a:r>
            <a:r>
              <a:rPr lang="en-US" sz="2400" dirty="0" smtClean="0"/>
              <a:t>with</a:t>
            </a:r>
          </a:p>
          <a:p>
            <a:r>
              <a:rPr lang="en-US" sz="2400" dirty="0" smtClean="0"/>
              <a:t>a special type of linear codes called </a:t>
            </a:r>
            <a:r>
              <a:rPr lang="en-US" sz="2400" b="1" dirty="0" smtClean="0"/>
              <a:t>linear error-correcting secret-sharing</a:t>
            </a:r>
            <a:r>
              <a:rPr lang="en-US" sz="2400" dirty="0" smtClean="0"/>
              <a:t> (</a:t>
            </a:r>
            <a:r>
              <a:rPr lang="en-US" sz="2400" b="1" dirty="0" smtClean="0"/>
              <a:t>LECSS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24832" y="2878816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Encode:</a:t>
            </a:r>
            <a:endParaRPr lang="pl-PL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5453" y="3970168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53" y="3970168"/>
                <a:ext cx="44595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1046750" y="3611598"/>
            <a:ext cx="1511870" cy="118367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AMD</a:t>
            </a:r>
          </a:p>
          <a:p>
            <a:pPr algn="ctr"/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53909" y="3611598"/>
            <a:ext cx="1539586" cy="118367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LECSS</a:t>
            </a:r>
          </a:p>
          <a:p>
            <a:pPr algn="ctr"/>
            <a:r>
              <a:rPr lang="en-US" dirty="0" smtClean="0"/>
              <a:t>encode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0364" y="39701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64" y="3970168"/>
                <a:ext cx="3802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886873" y="3612056"/>
            <a:ext cx="1616845" cy="118367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LECSS</a:t>
            </a:r>
          </a:p>
          <a:p>
            <a:pPr algn="ctr"/>
            <a:r>
              <a:rPr lang="en-US" dirty="0" smtClean="0"/>
              <a:t>decode</a:t>
            </a:r>
            <a:endParaRPr lang="pl-PL" dirty="0"/>
          </a:p>
        </p:txBody>
      </p:sp>
      <p:sp>
        <p:nvSpPr>
          <p:cNvPr id="12" name="Right Arrow 11"/>
          <p:cNvSpPr/>
          <p:nvPr/>
        </p:nvSpPr>
        <p:spPr>
          <a:xfrm>
            <a:off x="6641834" y="3611598"/>
            <a:ext cx="1465097" cy="118367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AMD</a:t>
            </a:r>
          </a:p>
          <a:p>
            <a:pPr algn="ctr"/>
            <a:r>
              <a:rPr lang="en-US" dirty="0" smtClean="0"/>
              <a:t>decode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241243" y="4018766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243" y="4018766"/>
                <a:ext cx="4459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20933" y="2878816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Decode:</a:t>
            </a:r>
            <a:endParaRPr lang="pl-PL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5453" y="5388534"/>
            <a:ext cx="829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Main idea</a:t>
            </a:r>
            <a:r>
              <a:rPr lang="en-US" sz="2400" dirty="0" smtClean="0"/>
              <a:t>: </a:t>
            </a:r>
            <a:r>
              <a:rPr lang="en-US" sz="2400" b="1" dirty="0" smtClean="0"/>
              <a:t>LECSS</a:t>
            </a:r>
            <a:r>
              <a:rPr lang="en-US" sz="2400" dirty="0" smtClean="0"/>
              <a:t> codes will guarantee that the only possible attacks are either </a:t>
            </a:r>
            <a:r>
              <a:rPr lang="en-US" sz="2400" b="1" dirty="0" smtClean="0"/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additive</a:t>
            </a:r>
            <a:r>
              <a:rPr lang="en-US" sz="2400" b="1" dirty="0" smtClean="0"/>
              <a:t>”</a:t>
            </a:r>
            <a:r>
              <a:rPr lang="en-US" sz="2400" dirty="0" smtClean="0"/>
              <a:t>, </a:t>
            </a:r>
            <a:r>
              <a:rPr lang="en-US" sz="2400" dirty="0" err="1" smtClean="0"/>
              <a:t>or</a:t>
            </a:r>
            <a:r>
              <a:rPr lang="en-US" sz="2400" b="1" dirty="0" err="1" smtClean="0"/>
              <a:t>“</a:t>
            </a:r>
            <a:r>
              <a:rPr lang="en-US" sz="2400" b="1" dirty="0" err="1" smtClean="0">
                <a:solidFill>
                  <a:srgbClr val="7030A0"/>
                </a:solidFill>
              </a:rPr>
              <a:t>constant</a:t>
            </a:r>
            <a:r>
              <a:rPr lang="en-US" sz="2400" b="1" dirty="0" smtClean="0"/>
              <a:t>”</a:t>
            </a:r>
            <a:r>
              <a:rPr lang="en-US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517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/>
      <p:bldP spid="6" grpId="0"/>
      <p:bldP spid="7" grpId="0" animBg="1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/>
              <a:t>error-correcting secret-sharing 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29525"/>
                <a:ext cx="8712043" cy="4841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𝐒𝐒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𝐃𝐞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𝐒𝐒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linear </a:t>
                </a:r>
                <a:r>
                  <a:rPr lang="en-US" b="1" dirty="0">
                    <a:solidFill>
                      <a:srgbClr val="0070C0"/>
                    </a:solidFill>
                  </a:rPr>
                  <a:t>error-correcting secret-sharing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scheme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LECSS</a:t>
                </a:r>
                <a:r>
                  <a:rPr lang="en-US" dirty="0" smtClean="0"/>
                  <a:t>) if the following conditions hold: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linearity</a:t>
                </a:r>
                <a:r>
                  <a:rPr lang="en-US" dirty="0" smtClean="0"/>
                  <a:t>: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US" dirty="0" smtClean="0"/>
                  <a:t> we have that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distance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for </a:t>
                </a:r>
                <a:r>
                  <a:rPr lang="en-US" dirty="0"/>
                  <a:t>all non-zero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 smtClean="0"/>
                  <a:t> with </a:t>
                </a:r>
                <a:r>
                  <a:rPr lang="en-US" b="1" dirty="0" smtClean="0"/>
                  <a:t>Hamming weight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we </a:t>
                </a:r>
                <a:r>
                  <a:rPr lang="en-US" dirty="0" smtClean="0"/>
                  <a:t>have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secrecy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: see next slide.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29525"/>
                <a:ext cx="8712043" cy="4841271"/>
              </a:xfrm>
              <a:blipFill rotWithShape="0">
                <a:blip r:embed="rId2"/>
                <a:stretch>
                  <a:fillRect l="-1399" r="-70" b="-27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811833" y="3443223"/>
            <a:ext cx="5152652" cy="987327"/>
            <a:chOff x="3813370" y="3639567"/>
            <a:chExt cx="5152652" cy="9873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187726" y="3639567"/>
                  <a:ext cx="47782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a14:m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 		          </a:t>
                  </a:r>
                  <a:r>
                    <a:rPr lang="en-US" sz="2400" dirty="0" smtClean="0"/>
                    <a:t>if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400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⊥</m:t>
                      </m:r>
                    </m:oMath>
                  </a14:m>
                  <a:endParaRPr lang="pl-P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7726" y="3639567"/>
                  <a:ext cx="477829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8" t="-10526" b="-2894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58808" y="4101232"/>
                  <a:ext cx="47006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sz="24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   </a:t>
                  </a:r>
                  <a:r>
                    <a:rPr lang="en-US" sz="2400" dirty="0" smtClean="0"/>
                    <a:t>otherwise</a:t>
                  </a:r>
                  <a:endParaRPr lang="pl-PL" sz="24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808" y="4101232"/>
                  <a:ext cx="470062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9" t="-10667" b="-3066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>
              <a:off x="3813370" y="3639567"/>
              <a:ext cx="330979" cy="987327"/>
            </a:xfrm>
            <a:prstGeom prst="leftBrace">
              <a:avLst>
                <a:gd name="adj1" fmla="val 25282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11"/>
              <p:cNvSpPr/>
              <p:nvPr/>
            </p:nvSpPr>
            <p:spPr>
              <a:xfrm>
                <a:off x="4919698" y="5661104"/>
                <a:ext cx="4134434" cy="714963"/>
              </a:xfrm>
              <a:prstGeom prst="wedgeRectCallout">
                <a:avLst>
                  <a:gd name="adj1" fmla="val 17277"/>
                  <a:gd name="adj2" fmla="val -12018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H</a:t>
                </a:r>
                <a:r>
                  <a:rPr lang="en-US" sz="2000" b="1" dirty="0" smtClean="0"/>
                  <a:t>amming weight </a:t>
                </a:r>
                <a:r>
                  <a:rPr lang="en-US" sz="2000" dirty="0" smtClean="0"/>
                  <a:t>= Hamming distance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98" y="5661104"/>
                <a:ext cx="4134434" cy="714963"/>
              </a:xfrm>
              <a:prstGeom prst="wedgeRectCallout">
                <a:avLst>
                  <a:gd name="adj1" fmla="val 17277"/>
                  <a:gd name="adj2" fmla="val -120185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5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ular Callout 33"/>
          <p:cNvSpPr/>
          <p:nvPr/>
        </p:nvSpPr>
        <p:spPr>
          <a:xfrm>
            <a:off x="271608" y="5048225"/>
            <a:ext cx="8055696" cy="382169"/>
          </a:xfrm>
          <a:prstGeom prst="wedgeRectCallout">
            <a:avLst>
              <a:gd name="adj1" fmla="val 27078"/>
              <a:gd name="adj2" fmla="val 1006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do we mean by “secrecy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”?</a:t>
                </a:r>
                <a:endParaRPr lang="pl-P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97" t="-24806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961477"/>
                <a:ext cx="8712043" cy="12678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This is related to secret-sharing schemes.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-out-of-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secret sharing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[Shamir79]</a:t>
                </a:r>
                <a:r>
                  <a:rPr lang="en-US" dirty="0" smtClean="0"/>
                  <a:t>:</a:t>
                </a: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961477"/>
                <a:ext cx="8712043" cy="1267819"/>
              </a:xfrm>
              <a:blipFill rotWithShape="0">
                <a:blip r:embed="rId3"/>
                <a:stretch>
                  <a:fillRect l="-1399" t="-86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L41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9113" y="3651706"/>
            <a:ext cx="865726" cy="700873"/>
          </a:xfrm>
          <a:prstGeom prst="rect">
            <a:avLst/>
          </a:prstGeom>
          <a:noFill/>
        </p:spPr>
      </p:pic>
      <p:pic>
        <p:nvPicPr>
          <p:cNvPr id="5" name="Picture 4" descr="PL41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6196" y="3658498"/>
            <a:ext cx="736410" cy="758127"/>
          </a:xfrm>
          <a:prstGeom prst="rect">
            <a:avLst/>
          </a:prstGeom>
          <a:noFill/>
        </p:spPr>
      </p:pic>
      <p:pic>
        <p:nvPicPr>
          <p:cNvPr id="6" name="Picture 5" descr="PL414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3617" y="3582299"/>
            <a:ext cx="795639" cy="827228"/>
          </a:xfrm>
          <a:prstGeom prst="rect">
            <a:avLst/>
          </a:prstGeom>
          <a:noFill/>
        </p:spPr>
      </p:pic>
      <p:pic>
        <p:nvPicPr>
          <p:cNvPr id="7" name="Picture 6" descr="PL41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0507" y="3582298"/>
            <a:ext cx="810446" cy="770960"/>
          </a:xfrm>
          <a:prstGeom prst="rect">
            <a:avLst/>
          </a:prstGeom>
          <a:noFill/>
        </p:spPr>
      </p:pic>
      <p:pic>
        <p:nvPicPr>
          <p:cNvPr id="8" name="Picture 7" descr="PL415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837" y="3582299"/>
            <a:ext cx="850919" cy="79267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158759" y="2130318"/>
                <a:ext cx="2430794" cy="4616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pl-PL" sz="2400" dirty="0" smtClean="0"/>
                  <a:t>dealer’s secret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759" y="2130318"/>
                <a:ext cx="243079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785841" y="3026963"/>
                <a:ext cx="545342" cy="453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41" y="3026963"/>
                <a:ext cx="545342" cy="4531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7643841" y="3026963"/>
                <a:ext cx="545342" cy="453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3841" y="3026963"/>
                <a:ext cx="545342" cy="4531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138641" y="3026963"/>
                <a:ext cx="545342" cy="453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8641" y="3026963"/>
                <a:ext cx="545342" cy="4531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86041" y="3026963"/>
                <a:ext cx="545342" cy="453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041" y="3026963"/>
                <a:ext cx="545342" cy="45313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967441" y="3026963"/>
                <a:ext cx="545342" cy="453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7441" y="3026963"/>
                <a:ext cx="545342" cy="45313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 flipH="1">
            <a:off x="1058512" y="2591983"/>
            <a:ext cx="3315644" cy="4349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5"/>
          <p:cNvCxnSpPr>
            <a:cxnSpLocks noChangeShapeType="1"/>
          </p:cNvCxnSpPr>
          <p:nvPr/>
        </p:nvCxnSpPr>
        <p:spPr bwMode="auto">
          <a:xfrm flipH="1">
            <a:off x="2674138" y="2591983"/>
            <a:ext cx="1609378" cy="4349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16"/>
          <p:cNvCxnSpPr>
            <a:cxnSpLocks noChangeShapeType="1"/>
            <a:stCxn id="9" idx="2"/>
            <a:endCxn id="12" idx="0"/>
          </p:cNvCxnSpPr>
          <p:nvPr/>
        </p:nvCxnSpPr>
        <p:spPr bwMode="auto">
          <a:xfrm>
            <a:off x="4374156" y="2591983"/>
            <a:ext cx="37156" cy="4349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17"/>
          <p:cNvCxnSpPr>
            <a:cxnSpLocks noChangeShapeType="1"/>
            <a:stCxn id="9" idx="2"/>
            <a:endCxn id="14" idx="0"/>
          </p:cNvCxnSpPr>
          <p:nvPr/>
        </p:nvCxnSpPr>
        <p:spPr bwMode="auto">
          <a:xfrm>
            <a:off x="4374156" y="2591983"/>
            <a:ext cx="1865956" cy="4349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18"/>
          <p:cNvCxnSpPr>
            <a:cxnSpLocks noChangeShapeType="1"/>
            <a:stCxn id="9" idx="2"/>
            <a:endCxn id="11" idx="0"/>
          </p:cNvCxnSpPr>
          <p:nvPr/>
        </p:nvCxnSpPr>
        <p:spPr bwMode="auto">
          <a:xfrm>
            <a:off x="4374156" y="2591983"/>
            <a:ext cx="3542356" cy="4349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252441" y="4441643"/>
                <a:ext cx="8534400" cy="104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pl-PL" sz="2400" dirty="0" smtClean="0"/>
                  <a:t>Every set of </a:t>
                </a:r>
                <a:r>
                  <a:rPr lang="en-US" sz="2400" dirty="0" smtClean="0"/>
                  <a:t>more than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pl-PL" sz="2400" dirty="0" smtClean="0"/>
                  <a:t> </a:t>
                </a:r>
                <a:r>
                  <a:rPr lang="pl-PL" sz="2400" dirty="0"/>
                  <a:t>players can </a:t>
                </a:r>
                <a:r>
                  <a:rPr lang="pl-PL" sz="2400" b="1" dirty="0">
                    <a:solidFill>
                      <a:srgbClr val="0070C0"/>
                    </a:solidFill>
                  </a:rPr>
                  <a:t>reconstruct</a:t>
                </a:r>
                <a:r>
                  <a:rPr lang="pl-PL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l-PL" sz="2400" dirty="0" smtClean="0"/>
                  <a:t>.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pl-PL" sz="1400" dirty="0" smtClean="0"/>
              </a:p>
              <a:p>
                <a:pPr marL="342900" indent="-342900">
                  <a:buFontTx/>
                  <a:buAutoNum type="arabicPeriod"/>
                </a:pPr>
                <a:r>
                  <a:rPr lang="pl-PL" sz="2400" dirty="0" smtClean="0"/>
                  <a:t>Any set of </a:t>
                </a:r>
                <a:r>
                  <a:rPr lang="en-US" sz="240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pl-PL" sz="2400" dirty="0" smtClean="0"/>
                  <a:t> players has </a:t>
                </a:r>
                <a:r>
                  <a:rPr lang="pl-PL" sz="2400" b="1" dirty="0" smtClean="0">
                    <a:solidFill>
                      <a:srgbClr val="0070C0"/>
                    </a:solidFill>
                  </a:rPr>
                  <a:t>no information about</a:t>
                </a:r>
                <a:r>
                  <a:rPr lang="pl-PL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l-PL" sz="2400" dirty="0" smtClean="0"/>
                  <a:t>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441" y="4441643"/>
                <a:ext cx="8534400" cy="1046440"/>
              </a:xfrm>
              <a:prstGeom prst="rect">
                <a:avLst/>
              </a:prstGeom>
              <a:blipFill rotWithShape="0">
                <a:blip r:embed="rId15"/>
                <a:stretch>
                  <a:fillRect l="-1071" t="-4678" b="-128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7563794" y="1970025"/>
                <a:ext cx="1035283" cy="83099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3794" y="1970025"/>
                <a:ext cx="1035283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67320" y="5669284"/>
                <a:ext cx="7870572" cy="12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for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 smtClean="0"/>
                  <a:t> the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are individually independent and uniform (over some set)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20" y="5669284"/>
                <a:ext cx="7870572" cy="1233479"/>
              </a:xfrm>
              <a:prstGeom prst="rect">
                <a:avLst/>
              </a:prstGeom>
              <a:blipFill rotWithShape="0">
                <a:blip r:embed="rId17"/>
                <a:stretch>
                  <a:fillRect t="-44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964382" y="577514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397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“</a:t>
                </a:r>
                <a:r>
                  <a:rPr lang="en-US" dirty="0"/>
                  <a:t>secrecy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” of a code is defined in the same way as secrecy of secret sharing</a:t>
                </a:r>
                <a:endParaRPr lang="pl-P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48" t="-21705" b="-844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8540" y="1682945"/>
                <a:ext cx="8712043" cy="22944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any fixed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dirty="0"/>
                  <a:t> define the random </a:t>
                </a:r>
                <a:r>
                  <a:rPr lang="en-US" dirty="0" smtClean="0"/>
                  <a:t>variable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:r>
                  <a:rPr lang="en-US" dirty="0"/>
                  <a:t>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are such that for </a:t>
                </a:r>
                <a:r>
                  <a:rPr lang="en-US" dirty="0"/>
                  <a:t>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the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/>
                  <a:t>are individually </a:t>
                </a:r>
                <a:r>
                  <a:rPr lang="en-US" b="1" dirty="0">
                    <a:solidFill>
                      <a:srgbClr val="7030A0"/>
                    </a:solidFill>
                  </a:rPr>
                  <a:t>independent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uniform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540" y="1682945"/>
                <a:ext cx="8712043" cy="2294415"/>
              </a:xfrm>
              <a:blipFill rotWithShape="0">
                <a:blip r:embed="rId3"/>
                <a:stretch>
                  <a:fillRect l="-1470" t="-3989" r="-1819" b="-29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639518" y="4353217"/>
                <a:ext cx="4375656" cy="904358"/>
              </a:xfrm>
              <a:prstGeom prst="wedgeRectCallout">
                <a:avLst>
                  <a:gd name="adj1" fmla="val -28012"/>
                  <a:gd name="adj2" fmla="val -10436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this is also called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-wise independence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8" y="4353217"/>
                <a:ext cx="4375656" cy="904358"/>
              </a:xfrm>
              <a:prstGeom prst="wedgeRectCallout">
                <a:avLst>
                  <a:gd name="adj1" fmla="val -28012"/>
                  <a:gd name="adj2" fmla="val -104363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remains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39" y="3107838"/>
            <a:ext cx="7679838" cy="27375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Construct </a:t>
            </a:r>
            <a:r>
              <a:rPr lang="en-US" b="1" dirty="0">
                <a:solidFill>
                  <a:srgbClr val="0070C0"/>
                </a:solidFill>
              </a:rPr>
              <a:t>LECSS </a:t>
            </a:r>
            <a:r>
              <a:rPr lang="en-US" dirty="0"/>
              <a:t>codes with good parameters.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that </a:t>
            </a:r>
            <a:r>
              <a:rPr lang="en-US" b="1" dirty="0" smtClean="0">
                <a:solidFill>
                  <a:srgbClr val="0070C0"/>
                </a:solidFill>
              </a:rPr>
              <a:t>LECSS </a:t>
            </a:r>
            <a:r>
              <a:rPr lang="en-US" dirty="0" smtClean="0"/>
              <a:t>+</a:t>
            </a:r>
            <a:r>
              <a:rPr lang="en-US" b="1" dirty="0" smtClean="0">
                <a:solidFill>
                  <a:srgbClr val="0070C0"/>
                </a:solidFill>
              </a:rPr>
              <a:t> AMD </a:t>
            </a:r>
            <a:r>
              <a:rPr lang="en-US" dirty="0" smtClean="0"/>
              <a:t>codes gives a non-malleable code secure with respect to independent bit tampering.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1155621" y="1161232"/>
            <a:ext cx="6709341" cy="165489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do not show this construction on this talk.</a:t>
            </a:r>
          </a:p>
          <a:p>
            <a:pPr algn="ctr"/>
            <a:r>
              <a:rPr lang="en-US" sz="2400" dirty="0" smtClean="0"/>
              <a:t>For the details see </a:t>
            </a:r>
            <a:r>
              <a:rPr lang="en-US" sz="2400" b="1" dirty="0" smtClean="0">
                <a:solidFill>
                  <a:srgbClr val="00B050"/>
                </a:solidFill>
              </a:rPr>
              <a:t>[DPW10]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Essentially</a:t>
            </a:r>
            <a:r>
              <a:rPr lang="en-US" sz="2400" dirty="0" smtClean="0">
                <a:solidFill>
                  <a:schemeClr val="tx1"/>
                </a:solidFill>
              </a:rPr>
              <a:t>: a random linear code is good (for the right choice of parameters)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128303" y="4734685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592" y="1282622"/>
                <a:ext cx="8961408" cy="5251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𝐀𝐌𝐃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𝐀𝐌𝐃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be </a:t>
                </a: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b="1" dirty="0"/>
                  <a:t>-secure AMD code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</a:t>
                </a:r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 smtClean="0"/>
                  <a:t>-LECSS </a:t>
                </a: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Define </a:t>
                </a:r>
                <a:r>
                  <a:rPr lang="en-US" sz="2400" dirty="0"/>
                  <a:t>the composed code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as</a:t>
                </a:r>
              </a:p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𝐀𝐌𝐃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1" u="sng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u="sng" dirty="0" smtClean="0">
                    <a:solidFill>
                      <a:srgbClr val="FF0000"/>
                    </a:solidFill>
                  </a:rPr>
                </a:br>
                <a:endParaRPr lang="en-US" sz="2400" b="1" u="sng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24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non-malleable with respect to </a:t>
                </a:r>
                <a:r>
                  <a:rPr lang="en-US" sz="2400" dirty="0" smtClean="0"/>
                  <a:t>the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Gigi" panose="04040504061007020D02" pitchFamily="82" charset="0"/>
                            <a:cs typeface="Apple Chancery"/>
                          </a:rPr>
                          <m:t>H</m:t>
                        </m:r>
                      </m:e>
                      <m:sub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𝐁𝐈𝐓</m:t>
                        </m:r>
                      </m:sub>
                    </m:sSub>
                  </m:oMath>
                </a14:m>
                <a:r>
                  <a:rPr lang="en-US" sz="2400" dirty="0" smtClean="0"/>
                  <a:t> with error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𝐦𝐚𝐱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pl-PL" sz="2400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592" y="1282622"/>
                <a:ext cx="8961408" cy="5251704"/>
              </a:xfrm>
              <a:blipFill rotWithShape="0">
                <a:blip r:embed="rId2"/>
                <a:stretch>
                  <a:fillRect l="-1088" t="-1624" r="-4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06687" y="3820908"/>
                <a:ext cx="6179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       		           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 ⊥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𝐀𝐌𝐃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otherwise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87" y="3820908"/>
                <a:ext cx="6179833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96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1920587" y="3820908"/>
            <a:ext cx="286100" cy="908790"/>
          </a:xfrm>
          <a:prstGeom prst="leftBrace">
            <a:avLst>
              <a:gd name="adj1" fmla="val 3599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2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075" y="5803946"/>
            <a:ext cx="844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Much more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powerful than the traditional  “black-box” attacks!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9" name="Picture 28" descr="https://www.mastercard.com/au/personal/en/images/Chip%20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80" y="4122302"/>
            <a:ext cx="1794164" cy="11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3"/>
          <p:cNvSpPr txBox="1"/>
          <p:nvPr/>
        </p:nvSpPr>
        <p:spPr>
          <a:xfrm>
            <a:off x="231516" y="4724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cs typeface="Arial Rounded MT Bold"/>
              </a:rPr>
              <a:t>Is the black-box model realistic?</a:t>
            </a:r>
            <a:endParaRPr lang="en-US" sz="4800" dirty="0">
              <a:solidFill>
                <a:prstClr val="black"/>
              </a:solidFill>
              <a:cs typeface="Arial Rounded MT Bold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367145" y="1478043"/>
            <a:ext cx="816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Arial" pitchFamily="34" charset="0"/>
              </a:rPr>
              <a:t>No: Smart Cards can be broken by physical attacks.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145" y="3185702"/>
            <a:ext cx="3241965" cy="238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8" name="Picture 2" descr="https://www.iconexperience.com/_img/v_collection_png/512x512/shadow/atm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/>
          <a:stretch/>
        </p:blipFill>
        <p:spPr bwMode="auto">
          <a:xfrm flipH="1">
            <a:off x="1721851" y="3756980"/>
            <a:ext cx="1797203" cy="18186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133" y="3376758"/>
            <a:ext cx="1358068" cy="14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70975" y="2202253"/>
            <a:ext cx="7658337" cy="1190883"/>
          </a:xfrm>
          <a:prstGeom prst="wedgeRoundRectCallout">
            <a:avLst>
              <a:gd name="adj1" fmla="val -27987"/>
              <a:gd name="adj2" fmla="val 1123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The adversary obtains a temporary access to the device and can “play with it”.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particular</a:t>
            </a:r>
            <a:r>
              <a:rPr lang="en-US" sz="2400" dirty="0" smtClean="0">
                <a:solidFill>
                  <a:prstClr val="black"/>
                </a:solidFill>
              </a:rPr>
              <a:t>: he can exploit its </a:t>
            </a:r>
            <a:r>
              <a:rPr lang="en-US" sz="2400" b="1" dirty="0" smtClean="0">
                <a:solidFill>
                  <a:srgbClr val="7030A0"/>
                </a:solidFill>
              </a:rPr>
              <a:t>physical properties </a:t>
            </a:r>
            <a:endParaRPr lang="pl-P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47344 0.006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155155"/>
            <a:ext cx="8712044" cy="785375"/>
          </a:xfrm>
        </p:spPr>
        <p:txBody>
          <a:bodyPr/>
          <a:lstStyle/>
          <a:p>
            <a:r>
              <a:rPr lang="en-US" dirty="0" smtClean="0"/>
              <a:t>Proof outline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940530"/>
                <a:ext cx="8712043" cy="27408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Fix a tampering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and define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𝐬𝐞𝐭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of the indices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is constant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Consider </a:t>
                </a:r>
                <a:r>
                  <a:rPr lang="en-US" b="1" dirty="0"/>
                  <a:t>4</a:t>
                </a:r>
                <a:r>
                  <a:rPr lang="en-US" dirty="0" smtClean="0"/>
                  <a:t> cases: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each of these cases we need to find </a:t>
                </a:r>
                <a:r>
                  <a:rPr lang="en-US" dirty="0" smtClean="0"/>
                  <a:t>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that satisfies the non-malleability definition</a:t>
                </a:r>
                <a:r>
                  <a:rPr lang="pl-PL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 the next slides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.</a:t>
                </a: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940530"/>
                <a:ext cx="8712043" cy="2740827"/>
              </a:xfrm>
              <a:blipFill rotWithShape="0">
                <a:blip r:embed="rId2"/>
                <a:stretch>
                  <a:fillRect l="-1399" t="-3778" b="-106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3983300" y="2009282"/>
            <a:ext cx="4899419" cy="2457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grpSp>
        <p:nvGrpSpPr>
          <p:cNvPr id="16" name="Group 15"/>
          <p:cNvGrpSpPr/>
          <p:nvPr/>
        </p:nvGrpSpPr>
        <p:grpSpPr>
          <a:xfrm>
            <a:off x="3983300" y="2072240"/>
            <a:ext cx="4516696" cy="2286072"/>
            <a:chOff x="5384589" y="4226935"/>
            <a:chExt cx="5165675" cy="27046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76404" y="4226935"/>
                  <a:ext cx="3173860" cy="1565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Font typeface="+mj-lt"/>
                    <a:buAutoNum type="arabicPeriod"/>
                  </a:pPr>
                  <a:r>
                    <a:rPr lang="en-US" sz="2000" dirty="0" smtClean="0">
                      <a:latin typeface="Cambria" panose="02040503050406030204" pitchFamily="18" charset="0"/>
                    </a:rPr>
                    <a:t>sample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x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Gigi" panose="04040504061007020D02" pitchFamily="82" charset="0"/>
                      <a:ea typeface="cmsy10"/>
                      <a:cs typeface="cmsy10"/>
                    </a:rPr>
                    <a:t>←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endParaRPr lang="en-US" sz="20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endParaRP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sz="2000" dirty="0" smtClean="0">
                      <a:latin typeface="Cambria" panose="02040503050406030204" pitchFamily="18" charset="0"/>
                    </a:rPr>
                    <a:t>if</a:t>
                  </a:r>
                  <a:r>
                    <a:rPr lang="en-US" sz="2000" i="1" dirty="0" smtClean="0">
                      <a:latin typeface="Cambria" panose="02040503050406030204" pitchFamily="18" charset="0"/>
                    </a:rPr>
                    <a:t>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x 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= </a:t>
                  </a:r>
                  <a:r>
                    <a:rPr lang="en-US" sz="2000" b="1" u="sng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same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2000" dirty="0" smtClean="0">
                      <a:latin typeface="Cambria" panose="02040503050406030204" pitchFamily="18" charset="0"/>
                    </a:rPr>
                    <a:t>then</a:t>
                  </a:r>
                  <a:br>
                    <a:rPr lang="en-US" sz="2000" dirty="0" smtClean="0">
                      <a:latin typeface="Cambria" panose="02040503050406030204" pitchFamily="18" charset="0"/>
                    </a:rPr>
                  </a:br>
                  <a:r>
                    <a:rPr lang="en-US" sz="2000" b="1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output</a:t>
                  </a:r>
                  <a:r>
                    <a:rPr lang="en-US" sz="2000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M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sz="2000" dirty="0" smtClean="0">
                      <a:latin typeface="Cambria" panose="02040503050406030204" pitchFamily="18" charset="0"/>
                    </a:rPr>
                    <a:t>otherwise 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output</a:t>
                  </a:r>
                  <a:r>
                    <a:rPr lang="en-US" sz="2000" dirty="0" smtClean="0">
                      <a:solidFill>
                        <a:srgbClr val="0000FF"/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  <a:latin typeface="Cambria" panose="02040503050406030204" pitchFamily="18" charset="0"/>
                    </a:rPr>
                    <a:t>x</a:t>
                  </a:r>
                  <a:endParaRPr lang="en-US" sz="2000" b="1" i="1" dirty="0">
                    <a:solidFill>
                      <a:srgbClr val="FF0000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404" y="4226935"/>
                  <a:ext cx="3173860" cy="15657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198" t="-3226" r="-1538" b="-737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838618" y="5606138"/>
              <a:ext cx="616858" cy="98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Gigi" panose="04040504061007020D02" pitchFamily="82" charset="0"/>
                  <a:ea typeface="cmsy10"/>
                  <a:cs typeface="cmsy10"/>
                </a:rPr>
                <a:t>∀</a:t>
              </a:r>
              <a:endParaRPr lang="en-US" sz="4800" b="1" dirty="0">
                <a:solidFill>
                  <a:srgbClr val="FF00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1929" y="6458032"/>
              <a:ext cx="1042636" cy="473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M</a:t>
              </a:r>
              <a:r>
                <a:rPr lang="en-US" sz="20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Gigi" panose="04040504061007020D02" pitchFamily="82" charset="0"/>
                  <a:ea typeface="cmsy10"/>
                  <a:cs typeface="cmsy10"/>
                </a:rPr>
                <a:t>∈</a:t>
              </a:r>
              <a:r>
                <a:rPr lang="en-US" sz="20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Gigi" panose="04040504061007020D02" pitchFamily="82" charset="0"/>
                  <a:ea typeface="cmsy10"/>
                  <a:cs typeface="Apple Chancery"/>
                </a:rPr>
                <a:t>M</a:t>
              </a:r>
              <a:r>
                <a:rPr lang="en-US" sz="2000" b="1" dirty="0">
                  <a:solidFill>
                    <a:srgbClr val="FF0000"/>
                  </a:solidFill>
                  <a:latin typeface="Apple Chancery"/>
                  <a:ea typeface="cmsy10"/>
                  <a:cs typeface="Apple Chancery"/>
                </a:rPr>
                <a:t> </a:t>
              </a:r>
              <a:endParaRPr lang="en-US" sz="20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Nawias klamrowy otwierający 3"/>
            <p:cNvSpPr/>
            <p:nvPr/>
          </p:nvSpPr>
          <p:spPr>
            <a:xfrm>
              <a:off x="6785781" y="4322886"/>
              <a:ext cx="688432" cy="1446168"/>
            </a:xfrm>
            <a:prstGeom prst="leftBrace">
              <a:avLst>
                <a:gd name="adj1" fmla="val 2655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600" dirty="0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5384589" y="4723783"/>
                  <a:ext cx="1457313" cy="5703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𝐄𝐱</m:t>
                        </m:r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4589" y="4723783"/>
                  <a:ext cx="1457313" cy="5703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455476" y="5846326"/>
                  <a:ext cx="3286661" cy="558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𝐃𝐞𝐜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𝐄𝐱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pl-PL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476" y="5846326"/>
                  <a:ext cx="3286661" cy="5580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609" b="-8974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6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Case 1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)</a:t>
                </a:r>
                <a:endParaRPr lang="pl-P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97" t="-24806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116353"/>
                <a:ext cx="8712043" cy="25973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Positions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 are </a:t>
                </a:r>
                <a:r>
                  <a:rPr lang="en-US" sz="2400" b="1" dirty="0" smtClean="0"/>
                  <a:t>fixed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dirty="0" smtClean="0"/>
                  <a:t>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Positions not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 are either </a:t>
                </a:r>
                <a:r>
                  <a:rPr lang="en-US" sz="2400" b="1" dirty="0" smtClean="0"/>
                  <a:t>kept</a:t>
                </a:r>
                <a:r>
                  <a:rPr lang="en-US" sz="2400" dirty="0" smtClean="0"/>
                  <a:t> or </a:t>
                </a:r>
                <a:r>
                  <a:rPr lang="en-US" sz="2400" b="1" dirty="0" smtClean="0"/>
                  <a:t>negated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So this attack can be represented 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“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except that up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 positions are fixed 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116353"/>
                <a:ext cx="8712043" cy="2597345"/>
              </a:xfrm>
              <a:blipFill rotWithShape="0">
                <a:blip r:embed="rId3"/>
                <a:stretch>
                  <a:fillRect l="-1049" t="-32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5339143" y="612099"/>
            <a:ext cx="431956" cy="4877735"/>
          </a:xfrm>
          <a:prstGeom prst="leftBrace">
            <a:avLst>
              <a:gd name="adj1" fmla="val 252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2205" y="3266945"/>
                <a:ext cx="8094963" cy="15696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From “secrecy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” the values on these positions </a:t>
                </a:r>
                <a:r>
                  <a:rPr lang="pl-PL" sz="2400" dirty="0" smtClean="0"/>
                  <a:t>in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pl-PL" sz="2400" dirty="0" smtClean="0"/>
                  <a:t> </a:t>
                </a:r>
                <a:r>
                  <a:rPr lang="en-US" sz="2400" dirty="0" smtClean="0"/>
                  <a:t>are uniform and random.</a:t>
                </a:r>
              </a:p>
              <a:p>
                <a:pPr algn="ctr"/>
                <a:r>
                  <a:rPr lang="en-US" sz="2400" b="1" dirty="0" smtClean="0"/>
                  <a:t>Hence</a:t>
                </a:r>
                <a:r>
                  <a:rPr lang="en-US" sz="2400" dirty="0" smtClean="0"/>
                  <a:t> this can be represented as adding a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that is equal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on positions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, and random on other positions. 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05" y="3266945"/>
                <a:ext cx="8094963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2440" y="4985580"/>
                <a:ext cx="8476433" cy="15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 smtClean="0"/>
                  <a:t> is constant,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independent 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We can now use the </a:t>
                </a:r>
                <a:r>
                  <a:rPr lang="en-US" sz="2400" b="1" dirty="0" smtClean="0"/>
                  <a:t>linearity </a:t>
                </a:r>
                <a:r>
                  <a:rPr lang="en-US" sz="2400" dirty="0" smtClean="0"/>
                  <a:t>of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LECSS</a:t>
                </a:r>
                <a:r>
                  <a:rPr lang="en-US" sz="2400" dirty="0" smtClean="0"/>
                  <a:t>.</a:t>
                </a:r>
                <a:endParaRPr lang="pl-PL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0" y="4985580"/>
                <a:ext cx="8476433" cy="1583575"/>
              </a:xfrm>
              <a:prstGeom prst="rect">
                <a:avLst/>
              </a:prstGeom>
              <a:blipFill rotWithShape="0">
                <a:blip r:embed="rId5"/>
                <a:stretch>
                  <a:fillRect l="-1078" t="-2308"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8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– continued 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7"/>
                <a:ext cx="8712043" cy="1789530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 smtClean="0">
                    <a:solidFill>
                      <a:srgbClr val="7030A0"/>
                    </a:solidFill>
                  </a:rPr>
                  <a:t>linearity</a:t>
                </a:r>
                <a:r>
                  <a:rPr lang="en-US" sz="2200" dirty="0"/>
                  <a:t>: </a:t>
                </a:r>
                <a:r>
                  <a:rPr lang="en-US" sz="2200" dirty="0"/>
                  <a:t>For all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/>
                  <a:t>such that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US" sz="2200" dirty="0"/>
                  <a:t> we have </a:t>
                </a:r>
                <a:r>
                  <a:rPr lang="en-US" sz="2200" dirty="0" smtClean="0"/>
                  <a:t>that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pl-PL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7"/>
                <a:ext cx="8712043" cy="1789530"/>
              </a:xfrm>
              <a:blipFill rotWithShape="0">
                <a:blip r:embed="rId2"/>
                <a:stretch>
                  <a:fillRect l="-767" t="-36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85797" y="1901345"/>
            <a:ext cx="5248254" cy="987327"/>
            <a:chOff x="3813370" y="3639567"/>
            <a:chExt cx="5248254" cy="9873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87726" y="3639567"/>
                  <a:ext cx="48738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a14:m>
                  <a:r>
                    <a:rPr lang="en-US" sz="2200" b="1" dirty="0" smtClean="0">
                      <a:solidFill>
                        <a:srgbClr val="FF0000"/>
                      </a:solidFill>
                    </a:rPr>
                    <a:t> 		               </a:t>
                  </a:r>
                  <a:r>
                    <a:rPr lang="en-US" sz="2200" dirty="0" smtClean="0"/>
                    <a:t>if</a:t>
                  </a:r>
                  <a14:m>
                    <m:oMath xmlns:m="http://schemas.openxmlformats.org/officeDocument/2006/math">
                      <m:r>
                        <a:rPr lang="en-US" sz="2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200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sz="2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⊥</m:t>
                      </m:r>
                    </m:oMath>
                  </a14:m>
                  <a:endParaRPr lang="pl-PL" sz="2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7726" y="3639567"/>
                  <a:ext cx="4873898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859" b="-2676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8807" y="4101232"/>
                  <a:ext cx="473428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sz="22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b="1" dirty="0" smtClean="0">
                      <a:solidFill>
                        <a:srgbClr val="FF0000"/>
                      </a:solidFill>
                    </a:rPr>
                    <a:t>   </a:t>
                  </a:r>
                  <a:r>
                    <a:rPr lang="en-US" sz="2200" dirty="0" smtClean="0"/>
                    <a:t>otherwise</a:t>
                  </a:r>
                  <a:endParaRPr lang="pl-PL" sz="22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807" y="4101232"/>
                  <a:ext cx="4734287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9" t="-10000" b="-2857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/>
            <p:cNvSpPr/>
            <p:nvPr/>
          </p:nvSpPr>
          <p:spPr>
            <a:xfrm>
              <a:off x="3813370" y="3639567"/>
              <a:ext cx="330979" cy="987327"/>
            </a:xfrm>
            <a:prstGeom prst="leftBrace">
              <a:avLst>
                <a:gd name="adj1" fmla="val 25282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22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2798" y="3329649"/>
                <a:ext cx="7156575" cy="44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From the previous slide we know that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l-PL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8" y="3329649"/>
                <a:ext cx="7156575" cy="443711"/>
              </a:xfrm>
              <a:prstGeom prst="rect">
                <a:avLst/>
              </a:prstGeom>
              <a:blipFill rotWithShape="0">
                <a:blip r:embed="rId5"/>
                <a:stretch>
                  <a:fillRect l="-1107" t="-6849" b="-273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679637" y="3969106"/>
                <a:ext cx="3238002" cy="4369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pl-PL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200" dirty="0" smtClean="0"/>
                  <a:t> (independent from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200" dirty="0" smtClean="0"/>
                  <a:t>)</a:t>
                </a:r>
                <a:endParaRPr lang="pl-PL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37" y="3969106"/>
                <a:ext cx="3238002" cy="436979"/>
              </a:xfrm>
              <a:prstGeom prst="rect">
                <a:avLst/>
              </a:prstGeom>
              <a:blipFill rotWithShape="0">
                <a:blip r:embed="rId6"/>
                <a:stretch>
                  <a:fillRect t="-5263" r="-1682" b="-236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2798" y="4291774"/>
                <a:ext cx="5197448" cy="813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be probability that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pl-PL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p>
                        </m:sSup>
                      </m:e>
                    </m:d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/>
                  <a:t>We get:</a:t>
                </a:r>
                <a:endParaRPr lang="pl-PL" sz="2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8" y="4291774"/>
                <a:ext cx="5197448" cy="813043"/>
              </a:xfrm>
              <a:prstGeom prst="rect">
                <a:avLst/>
              </a:prstGeom>
              <a:blipFill rotWithShape="0">
                <a:blip r:embed="rId7"/>
                <a:stretch>
                  <a:fillRect l="-1524" t="-3759" b="-150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28582" y="4940731"/>
            <a:ext cx="4958058" cy="987327"/>
            <a:chOff x="3813370" y="3639567"/>
            <a:chExt cx="4590133" cy="9873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87726" y="3639567"/>
                  <a:ext cx="352556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a14:m>
                  <a:r>
                    <a:rPr lang="en-US" sz="2200" b="1" dirty="0" smtClean="0">
                      <a:solidFill>
                        <a:srgbClr val="FF0000"/>
                      </a:solidFill>
                    </a:rPr>
                    <a:t>                    </a:t>
                  </a:r>
                  <a:r>
                    <a:rPr lang="en-US" sz="2200" dirty="0" smtClean="0"/>
                    <a:t>with probability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pl-PL" sz="2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7726" y="3639567"/>
                  <a:ext cx="3525564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158807" y="4101232"/>
                  <a:ext cx="42446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sz="22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a14:m>
                  <a:r>
                    <a:rPr lang="en-US" sz="2200" i="1" dirty="0" smtClean="0"/>
                    <a:t> </a:t>
                  </a:r>
                  <a:r>
                    <a:rPr lang="en-US" sz="2200" dirty="0" smtClean="0"/>
                    <a:t>with probability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pl-PL" sz="2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807" y="4101232"/>
                  <a:ext cx="4244696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3" t="-9859" b="-28169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eft Brace 14"/>
            <p:cNvSpPr/>
            <p:nvPr/>
          </p:nvSpPr>
          <p:spPr>
            <a:xfrm>
              <a:off x="3813370" y="3639567"/>
              <a:ext cx="330979" cy="987327"/>
            </a:xfrm>
            <a:prstGeom prst="leftBrace">
              <a:avLst>
                <a:gd name="adj1" fmla="val 25282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22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52441" y="5186952"/>
                <a:ext cx="21439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1" y="5186952"/>
                <a:ext cx="2143985" cy="430887"/>
              </a:xfrm>
              <a:prstGeom prst="rect">
                <a:avLst/>
              </a:prstGeom>
              <a:blipFill rotWithShape="0">
                <a:blip r:embed="rId10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16"/>
              <p:cNvSpPr/>
              <p:nvPr/>
            </p:nvSpPr>
            <p:spPr>
              <a:xfrm>
                <a:off x="3102314" y="6020575"/>
                <a:ext cx="2872884" cy="408781"/>
              </a:xfrm>
              <a:prstGeom prst="wedgeRectCallout">
                <a:avLst>
                  <a:gd name="adj1" fmla="val -12959"/>
                  <a:gd name="adj2" fmla="val -8309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p>
                              <m:r>
                                <a:rPr lang="pl-PL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sz="2200" dirty="0"/>
              </a:p>
            </p:txBody>
          </p:sp>
        </mc:Choice>
        <mc:Fallback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314" y="6020575"/>
                <a:ext cx="2872884" cy="408781"/>
              </a:xfrm>
              <a:prstGeom prst="wedgeRectCallout">
                <a:avLst>
                  <a:gd name="adj1" fmla="val -12959"/>
                  <a:gd name="adj2" fmla="val -83091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6618181" y="3361103"/>
            <a:ext cx="347809" cy="967693"/>
          </a:xfrm>
          <a:prstGeom prst="leftBrace">
            <a:avLst>
              <a:gd name="adj1" fmla="val 3252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200"/>
          </a:p>
        </p:txBody>
      </p:sp>
      <p:sp>
        <p:nvSpPr>
          <p:cNvPr id="18" name="Rectangular Callout 17"/>
          <p:cNvSpPr/>
          <p:nvPr/>
        </p:nvSpPr>
        <p:spPr>
          <a:xfrm>
            <a:off x="7152574" y="4940732"/>
            <a:ext cx="1811912" cy="1554222"/>
          </a:xfrm>
          <a:prstGeom prst="wedgeRectCallout">
            <a:avLst>
              <a:gd name="adj1" fmla="val -126099"/>
              <a:gd name="adj2" fmla="val 36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 it’s an “additive attack” and the </a:t>
            </a:r>
            <a:r>
              <a:rPr lang="en-US" sz="2000" b="1" dirty="0" smtClean="0"/>
              <a:t>AMD code</a:t>
            </a:r>
            <a:r>
              <a:rPr lang="en-US" sz="2000" dirty="0" smtClean="0"/>
              <a:t> take care of </a:t>
            </a:r>
            <a:r>
              <a:rPr lang="en-US" sz="2000" dirty="0"/>
              <a:t>i</a:t>
            </a:r>
            <a:r>
              <a:rPr lang="en-US" sz="2000" dirty="0" smtClean="0"/>
              <a:t>t!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104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/>
      <p:bldP spid="10" grpId="0" animBg="1"/>
      <p:bldP spid="16" grpId="0"/>
      <p:bldP spid="17" grpId="0" animBg="1"/>
      <p:bldP spid="9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Case 4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)</a:t>
                </a:r>
                <a:endParaRPr lang="pl-P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97" t="-24806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  then at most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 bits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depend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(the remaining ones are constant).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can be represented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where: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constant and does not depend on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consists of at most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bits of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/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/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Hence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independent 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, and therefore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also does not depend on it.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9" t="-1624" r="-11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2018793" y="4425512"/>
                <a:ext cx="5772501" cy="830997"/>
              </a:xfrm>
              <a:prstGeom prst="wedgeRectCallout">
                <a:avLst>
                  <a:gd name="adj1" fmla="val -16761"/>
                  <a:gd name="adj2" fmla="val -6979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From “secrecy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”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values on these </a:t>
                </a:r>
                <a:r>
                  <a:rPr lang="en-US" sz="2400" dirty="0" smtClean="0"/>
                  <a:t>positions do not depend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93" y="4425512"/>
                <a:ext cx="5772501" cy="830997"/>
              </a:xfrm>
              <a:prstGeom prst="wedgeRectCallout">
                <a:avLst>
                  <a:gd name="adj1" fmla="val -16761"/>
                  <a:gd name="adj2" fmla="val -69792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6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Case 2 (“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”)</a:t>
                </a:r>
                <a:endParaRPr lang="pl-P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97" t="-24806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35135"/>
                <a:ext cx="8712043" cy="50544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We show that with overwhelming probability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For a message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 smtClean="0"/>
                  <a:t> again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From the </a:t>
                </a:r>
                <a:r>
                  <a:rPr lang="en-US" sz="2400" dirty="0"/>
                  <a:t>linearity </a:t>
                </a:r>
                <a:r>
                  <a:rPr lang="en-US" sz="2400" dirty="0" smtClean="0"/>
                  <a:t>of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LECSS </a:t>
                </a:r>
                <a:r>
                  <a:rPr lang="en-US" sz="2400" dirty="0" smtClean="0"/>
                  <a:t>it suffices to show that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with overwhelming probability.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400" dirty="0" smtClean="0"/>
                  <a:t> is fixed on some set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of positions.  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be a vector that agrees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400" dirty="0" smtClean="0"/>
                  <a:t> on positions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 smtClean="0"/>
                  <a:t> and such that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(if no such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/>
                  <a:t> exists then we are done).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Since the remaining positions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-wise independent (from “secrecy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”), thus: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35135"/>
                <a:ext cx="8712043" cy="5054445"/>
              </a:xfrm>
              <a:blipFill rotWithShape="0">
                <a:blip r:embed="rId3"/>
                <a:stretch>
                  <a:fillRect l="-1049" t="-1327" b="-51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8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3" y="261996"/>
            <a:ext cx="8712044" cy="785375"/>
          </a:xfrm>
        </p:spPr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2 – continued 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1833" y="3996506"/>
                <a:ext cx="8398571" cy="2438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Hence what remains is to show that the Hamming distance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is less than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 smtClean="0"/>
                  <a:t> with high probability.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Since each bit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(on positions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 smtClean="0"/>
                  <a:t>) is uniform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thus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the </a:t>
                </a:r>
                <a:r>
                  <a:rPr lang="en-US" sz="2000" b="1" dirty="0" smtClean="0"/>
                  <a:t>expected </a:t>
                </a:r>
                <a:r>
                  <a:rPr lang="en-US" sz="2000" dirty="0" smtClean="0"/>
                  <a:t>Hamming distance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is equal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833" y="3996506"/>
                <a:ext cx="8398571" cy="2438964"/>
              </a:xfrm>
              <a:blipFill rotWithShape="0">
                <a:blip r:embed="rId2"/>
                <a:stretch>
                  <a:fillRect l="-726" t="-2750" r="-8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166145" y="2973660"/>
            <a:ext cx="123416" cy="117806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val 5"/>
          <p:cNvSpPr/>
          <p:nvPr/>
        </p:nvSpPr>
        <p:spPr>
          <a:xfrm>
            <a:off x="3299418" y="2199506"/>
            <a:ext cx="1868069" cy="16661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4300601" y="3009204"/>
            <a:ext cx="87232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5400000">
            <a:off x="4586787" y="2434517"/>
            <a:ext cx="255247" cy="872324"/>
          </a:xfrm>
          <a:prstGeom prst="leftBrace">
            <a:avLst>
              <a:gd name="adj1" fmla="val 260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val 11"/>
          <p:cNvSpPr/>
          <p:nvPr/>
        </p:nvSpPr>
        <p:spPr>
          <a:xfrm>
            <a:off x="2978325" y="2432982"/>
            <a:ext cx="123416" cy="117806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162704" y="2305475"/>
                <a:ext cx="1446230" cy="369332"/>
              </a:xfrm>
              <a:prstGeom prst="rect">
                <a:avLst/>
              </a:prstGeom>
              <a:pattFill prst="pct5">
                <a:fgClr>
                  <a:schemeClr val="lt1"/>
                </a:fgClr>
                <a:bgClr>
                  <a:schemeClr val="bg1"/>
                </a:bgClr>
              </a:patt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distance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704" y="2305475"/>
                <a:ext cx="144623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05" t="-6154"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01658" y="3104546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58" y="3104546"/>
                <a:ext cx="4635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816530" y="2558673"/>
                <a:ext cx="54059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p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530" y="2558673"/>
                <a:ext cx="540596" cy="3742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7923" y="1047371"/>
                <a:ext cx="7814473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Observe that 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p>
                        </m:sSup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2000" dirty="0" smtClean="0"/>
                  <a:t> then the Hamming distance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000" dirty="0" smtClean="0"/>
                  <a:t> has to be at least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from the “distance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 smtClean="0"/>
                  <a:t>” property of the LECSS code)</a:t>
                </a:r>
                <a:endParaRPr lang="pl-PL" sz="2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3" y="1047371"/>
                <a:ext cx="7814473" cy="1055289"/>
              </a:xfrm>
              <a:prstGeom prst="rect">
                <a:avLst/>
              </a:prstGeom>
              <a:blipFill rotWithShape="0">
                <a:blip r:embed="rId6"/>
                <a:stretch>
                  <a:fillRect l="-858" t="-2312" b="-92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16"/>
              <p:cNvSpPr/>
              <p:nvPr/>
            </p:nvSpPr>
            <p:spPr>
              <a:xfrm>
                <a:off x="5466178" y="5623942"/>
                <a:ext cx="2933712" cy="758505"/>
              </a:xfrm>
              <a:prstGeom prst="wedgeRectCallout">
                <a:avLst>
                  <a:gd name="adj1" fmla="val 6320"/>
                  <a:gd name="adj2" fmla="val -8246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4 </a:t>
                </a:r>
                <a:r>
                  <a:rPr lang="en-US" sz="2000" dirty="0" smtClean="0"/>
                  <a:t>since we assumed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78" y="5623942"/>
                <a:ext cx="2933712" cy="758505"/>
              </a:xfrm>
              <a:prstGeom prst="wedgeRectCallout">
                <a:avLst>
                  <a:gd name="adj1" fmla="val 6320"/>
                  <a:gd name="adj2" fmla="val -8246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17"/>
              <p:cNvSpPr/>
              <p:nvPr/>
            </p:nvSpPr>
            <p:spPr>
              <a:xfrm>
                <a:off x="531905" y="5407637"/>
                <a:ext cx="4103945" cy="1015376"/>
              </a:xfrm>
              <a:prstGeom prst="wedgeRectCallout">
                <a:avLst>
                  <a:gd name="adj1" fmla="val 73231"/>
                  <a:gd name="adj2" fmla="val -2037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Note that this is less than code’s distance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which was assumed to be larger than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05" y="5407637"/>
                <a:ext cx="4103945" cy="1015376"/>
              </a:xfrm>
              <a:prstGeom prst="wedgeRectCallout">
                <a:avLst>
                  <a:gd name="adj1" fmla="val 73231"/>
                  <a:gd name="adj2" fmla="val -20373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/>
      <p:bldP spid="15" grpId="0"/>
      <p:bldP spid="17" grpId="0" animBg="1"/>
      <p:bldP spid="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– the final step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So, we know that the </a:t>
                </a:r>
                <a:r>
                  <a:rPr lang="en-US" b="1" dirty="0"/>
                  <a:t>expected </a:t>
                </a:r>
                <a:r>
                  <a:rPr lang="en-US" dirty="0"/>
                  <a:t>Hamming distance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smaller than the code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would like to get that is it is smaller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 smtClean="0"/>
                  <a:t> with very high probability.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to do?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Apply the concentration of measure bounds (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-type)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-wise dependence (see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[DPW10] </a:t>
                </a:r>
                <a:r>
                  <a:rPr lang="en-US" dirty="0" smtClean="0"/>
                  <a:t>for details).</a:t>
                </a: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 r="-21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9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Case 3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)</a:t>
                </a:r>
                <a:endParaRPr lang="pl-P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97" t="-24806" b="-25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093694"/>
                <a:ext cx="8712043" cy="549314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again</a:t>
                </a:r>
                <a:r>
                  <a:rPr lang="pl-PL" dirty="0" smtClean="0"/>
                  <a:t> </a:t>
                </a:r>
                <a:r>
                  <a:rPr lang="en-US" dirty="0" smtClean="0"/>
                  <a:t>show </a:t>
                </a:r>
                <a:r>
                  <a:rPr lang="en-US" dirty="0"/>
                  <a:t>that with overwhelming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𝐒𝐒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pl-PL" dirty="0" smtClean="0"/>
                  <a:t>The proof </a:t>
                </a:r>
                <a:r>
                  <a:rPr lang="en-US" dirty="0" smtClean="0"/>
                  <a:t>is similar to </a:t>
                </a:r>
                <a:r>
                  <a:rPr lang="en-US" b="1" dirty="0" smtClean="0"/>
                  <a:t>Case 2</a:t>
                </a:r>
                <a:r>
                  <a:rPr lang="en-US" dirty="0" smtClean="0"/>
                  <a:t>, except that we directly focus on showing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(in </a:t>
                </a:r>
                <a:r>
                  <a:rPr lang="en-US" b="1" dirty="0" smtClean="0"/>
                  <a:t>Case 2</a:t>
                </a:r>
                <a:r>
                  <a:rPr lang="en-US" dirty="0" smtClean="0"/>
                  <a:t> we were showing that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).</a:t>
                </a:r>
                <a:endParaRPr lang="pl-PL" dirty="0" smtClean="0"/>
              </a:p>
              <a:p>
                <a:pPr marL="0" indent="0">
                  <a:buNone/>
                </a:pPr>
                <a:endParaRPr lang="pl-PL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</a:t>
                </a:r>
              </a:p>
              <a:p>
                <a:r>
                  <a:rPr lang="en-US" dirty="0" smtClean="0"/>
                  <a:t>“fixed” on at least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 positions, and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-wise independent of the remaining positions.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So, using the same analysis, as in </a:t>
                </a:r>
                <a:r>
                  <a:rPr lang="en-US" b="1" dirty="0" smtClean="0"/>
                  <a:t>Case 2 </a:t>
                </a:r>
                <a:r>
                  <a:rPr lang="en-US" dirty="0" smtClean="0"/>
                  <a:t>(where it was applied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dirty="0" smtClean="0"/>
                  <a:t>)  we get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𝐃𝐞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𝐒𝐒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⊥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overwhelming.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093694"/>
                <a:ext cx="8712043" cy="5493146"/>
              </a:xfrm>
              <a:blipFill rotWithShape="0">
                <a:blip r:embed="rId3"/>
                <a:stretch>
                  <a:fillRect l="-1259" t="-31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539331" y="2251138"/>
            <a:ext cx="316497" cy="1394039"/>
          </a:xfrm>
          <a:prstGeom prst="leftBrace">
            <a:avLst>
              <a:gd name="adj1" fmla="val 2246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27280" y="3106406"/>
                <a:ext cx="54059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p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p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80" y="3106406"/>
                <a:ext cx="540597" cy="3742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420334" y="6232506"/>
            <a:ext cx="342199" cy="354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4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3" y="1335136"/>
            <a:ext cx="7875558" cy="5251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tampering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error correcting/detecting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non-malleable codes and an existential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manipulation detection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Non-malleable codes secure against </a:t>
            </a:r>
            <a:r>
              <a:rPr lang="en-US" dirty="0" smtClean="0"/>
              <a:t>independent bit </a:t>
            </a:r>
            <a:r>
              <a:rPr lang="en-US" dirty="0" smtClean="0"/>
              <a:t>tampering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Non-malleable codes in </a:t>
            </a:r>
            <a:r>
              <a:rPr lang="en-US" dirty="0" smtClean="0"/>
              <a:t>the split-state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Extensions and applications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857580" y="5032005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Split-state model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2876"/>
                <a:ext cx="8229600" cy="34966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:r>
                  <a:rPr lang="en-US" dirty="0" smtClean="0"/>
                  <a:t>that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</a:rPr>
                        <m:t>M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</a:rPr>
                        <m:t>L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</a:rPr>
                        <m:t>R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</a:rPr>
                        <m:t>L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</a:rPr>
                        <m:t>R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Gigi" panose="04040504061007020D02" pitchFamily="82" charset="0"/>
                        </a:rPr>
                        <m:t>M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Enc</a:t>
                </a:r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b="1" dirty="0">
                    <a:solidFill>
                      <a:srgbClr val="FF0000"/>
                    </a:solidFill>
                  </a:rPr>
                  <a:t>) =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L,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R</a:t>
                </a:r>
                <a:r>
                  <a:rPr lang="en-US" b="1" dirty="0">
                    <a:solidFill>
                      <a:srgbClr val="FF0000"/>
                    </a:solidFill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f,g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 – arbitrary tampering functions</a:t>
                </a:r>
              </a:p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b="1" dirty="0" smtClean="0"/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are applied separately to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2876"/>
                <a:ext cx="8229600" cy="3496650"/>
              </a:xfrm>
              <a:blipFill rotWithShape="0">
                <a:blip r:embed="rId2"/>
                <a:stretch>
                  <a:fillRect l="-1481" t="-4181" b="-24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/>
          <p:cNvSpPr txBox="1"/>
          <p:nvPr/>
        </p:nvSpPr>
        <p:spPr>
          <a:xfrm>
            <a:off x="3086448" y="5011804"/>
            <a:ext cx="5031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29741" y="5071574"/>
            <a:ext cx="1459889" cy="50799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5008224" y="4994794"/>
            <a:ext cx="592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L’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5008224" y="5804014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R’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6211271" y="5521720"/>
            <a:ext cx="232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L’,R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’)=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175676" y="5559773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ight Arrow 19"/>
          <p:cNvSpPr/>
          <p:nvPr/>
        </p:nvSpPr>
        <p:spPr>
          <a:xfrm rot="19765072">
            <a:off x="2417676" y="5411316"/>
            <a:ext cx="642191" cy="296914"/>
          </a:xfrm>
          <a:prstGeom prst="rightArrow">
            <a:avLst/>
          </a:prstGeom>
          <a:solidFill>
            <a:srgbClr val="599D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ight Arrow 20"/>
          <p:cNvSpPr/>
          <p:nvPr/>
        </p:nvSpPr>
        <p:spPr>
          <a:xfrm rot="1475326">
            <a:off x="2419464" y="5896434"/>
            <a:ext cx="642191" cy="296914"/>
          </a:xfrm>
          <a:prstGeom prst="rightArrow">
            <a:avLst/>
          </a:prstGeom>
          <a:solidFill>
            <a:srgbClr val="599D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" name="Right Arrow 21"/>
          <p:cNvSpPr/>
          <p:nvPr/>
        </p:nvSpPr>
        <p:spPr>
          <a:xfrm rot="19765072">
            <a:off x="5537961" y="5873865"/>
            <a:ext cx="642191" cy="296914"/>
          </a:xfrm>
          <a:prstGeom prst="rightArrow">
            <a:avLst/>
          </a:prstGeom>
          <a:solidFill>
            <a:srgbClr val="599D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Right Arrow 22"/>
          <p:cNvSpPr/>
          <p:nvPr/>
        </p:nvSpPr>
        <p:spPr>
          <a:xfrm rot="1475326">
            <a:off x="5539916" y="5382624"/>
            <a:ext cx="638533" cy="296914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5" name="Right Arrow 8"/>
          <p:cNvSpPr/>
          <p:nvPr/>
        </p:nvSpPr>
        <p:spPr>
          <a:xfrm>
            <a:off x="3529741" y="5875945"/>
            <a:ext cx="1459889" cy="50799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g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1675" y="1739593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3086448" y="5887992"/>
            <a:ext cx="4430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/>
          <p:cNvSpPr txBox="1"/>
          <p:nvPr/>
        </p:nvSpPr>
        <p:spPr>
          <a:xfrm>
            <a:off x="187037" y="267793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 Rounded MT Bold"/>
              </a:rPr>
              <a:t>Physical attacks on the implementation</a:t>
            </a:r>
            <a:endParaRPr lang="en-US" sz="6000" dirty="0">
              <a:solidFill>
                <a:prstClr val="black"/>
              </a:solidFill>
              <a:cs typeface="Arial Rounded MT Bold"/>
            </a:endParaRPr>
          </a:p>
        </p:txBody>
      </p:sp>
      <p:pic>
        <p:nvPicPr>
          <p:cNvPr id="30" name="Picture 2" descr="http://static.wixstatic.com/media/996704_49ab193947ac49019975a030d3f5aa28.png_srz_p_196_146_75_22_0.50_1.20_0.00_png_sr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6357" r="11860" b="2035"/>
          <a:stretch/>
        </p:blipFill>
        <p:spPr bwMode="auto">
          <a:xfrm>
            <a:off x="3927720" y="2280027"/>
            <a:ext cx="4135268" cy="22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MCHH00742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6924" y="2454147"/>
            <a:ext cx="1333115" cy="1505478"/>
          </a:xfrm>
          <a:prstGeom prst="rect">
            <a:avLst/>
          </a:prstGeom>
          <a:noFill/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97466" y="2129555"/>
            <a:ext cx="2643502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1. Information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leakage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/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(side-channel attacks)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4" name="Picture 9" descr="MCj042384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103" y="3707799"/>
            <a:ext cx="1152465" cy="1254565"/>
          </a:xfrm>
          <a:prstGeom prst="rect">
            <a:avLst/>
          </a:prstGeom>
          <a:noFill/>
        </p:spPr>
      </p:pic>
      <p:sp>
        <p:nvSpPr>
          <p:cNvPr id="36" name="AutoShape 8"/>
          <p:cNvSpPr>
            <a:spLocks noChangeArrowheads="1"/>
          </p:cNvSpPr>
          <p:nvPr/>
        </p:nvSpPr>
        <p:spPr bwMode="auto">
          <a:xfrm rot="344537" flipV="1">
            <a:off x="2273094" y="3489074"/>
            <a:ext cx="4303942" cy="2007303"/>
          </a:xfrm>
          <a:custGeom>
            <a:avLst/>
            <a:gdLst>
              <a:gd name="G0" fmla="+- 979793 0 0"/>
              <a:gd name="G1" fmla="+- 11058635 0 0"/>
              <a:gd name="G2" fmla="+- 979793 0 11058635"/>
              <a:gd name="G3" fmla="+- 10800 0 0"/>
              <a:gd name="G4" fmla="+- 0 0 9797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651 0 0"/>
              <a:gd name="G9" fmla="+- 0 0 11058635"/>
              <a:gd name="G10" fmla="+- 4651 0 2700"/>
              <a:gd name="G11" fmla="cos G10 979793"/>
              <a:gd name="G12" fmla="sin G10 979793"/>
              <a:gd name="G13" fmla="cos 13500 979793"/>
              <a:gd name="G14" fmla="sin 13500 979793"/>
              <a:gd name="G15" fmla="+- G11 10800 0"/>
              <a:gd name="G16" fmla="+- G12 10800 0"/>
              <a:gd name="G17" fmla="+- G13 10800 0"/>
              <a:gd name="G18" fmla="+- G14 10800 0"/>
              <a:gd name="G19" fmla="*/ 4651 1 2"/>
              <a:gd name="G20" fmla="+- G19 5400 0"/>
              <a:gd name="G21" fmla="cos G20 979793"/>
              <a:gd name="G22" fmla="sin G20 979793"/>
              <a:gd name="G23" fmla="+- G21 10800 0"/>
              <a:gd name="G24" fmla="+- G12 G23 G22"/>
              <a:gd name="G25" fmla="+- G22 G23 G11"/>
              <a:gd name="G26" fmla="cos 10800 979793"/>
              <a:gd name="G27" fmla="sin 10800 979793"/>
              <a:gd name="G28" fmla="cos 4651 979793"/>
              <a:gd name="G29" fmla="sin 4651 9797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058635"/>
              <a:gd name="G36" fmla="sin G34 11058635"/>
              <a:gd name="G37" fmla="+/ 11058635 9797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651 G39"/>
              <a:gd name="G43" fmla="sin 465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147 w 21600"/>
              <a:gd name="T5" fmla="*/ 5 h 21600"/>
              <a:gd name="T6" fmla="*/ 3222 w 21600"/>
              <a:gd name="T7" fmla="*/ 12308 h 21600"/>
              <a:gd name="T8" fmla="*/ 10949 w 21600"/>
              <a:gd name="T9" fmla="*/ 6151 h 21600"/>
              <a:gd name="T10" fmla="*/ 23843 w 21600"/>
              <a:gd name="T11" fmla="*/ 14282 h 21600"/>
              <a:gd name="T12" fmla="*/ 16774 w 21600"/>
              <a:gd name="T13" fmla="*/ 18373 h 21600"/>
              <a:gd name="T14" fmla="*/ 12684 w 21600"/>
              <a:gd name="T15" fmla="*/ 1130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293" y="11999"/>
                </a:moveTo>
                <a:cubicBezTo>
                  <a:pt x="15398" y="11608"/>
                  <a:pt x="15451" y="11205"/>
                  <a:pt x="15451" y="10800"/>
                </a:cubicBezTo>
                <a:cubicBezTo>
                  <a:pt x="15451" y="8231"/>
                  <a:pt x="13368" y="6149"/>
                  <a:pt x="10800" y="6149"/>
                </a:cubicBezTo>
                <a:cubicBezTo>
                  <a:pt x="8231" y="6149"/>
                  <a:pt x="6149" y="8231"/>
                  <a:pt x="6149" y="10800"/>
                </a:cubicBezTo>
                <a:cubicBezTo>
                  <a:pt x="6148" y="11104"/>
                  <a:pt x="6178" y="11409"/>
                  <a:pt x="6238" y="11708"/>
                </a:cubicBezTo>
                <a:lnTo>
                  <a:pt x="207" y="12908"/>
                </a:lnTo>
                <a:cubicBezTo>
                  <a:pt x="69" y="12214"/>
                  <a:pt x="0" y="1150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40"/>
                  <a:pt x="21477" y="12677"/>
                  <a:pt x="21234" y="13586"/>
                </a:cubicBezTo>
                <a:lnTo>
                  <a:pt x="23843" y="14282"/>
                </a:lnTo>
                <a:lnTo>
                  <a:pt x="16774" y="18373"/>
                </a:lnTo>
                <a:lnTo>
                  <a:pt x="12684" y="11303"/>
                </a:lnTo>
                <a:lnTo>
                  <a:pt x="15293" y="11999"/>
                </a:lnTo>
                <a:close/>
              </a:path>
            </a:pathLst>
          </a:custGeom>
          <a:solidFill>
            <a:srgbClr val="FFEDD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4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611660" y="4888109"/>
            <a:ext cx="2741004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2. Tampering attacks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(malicious modifications)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01291" y="1175854"/>
            <a:ext cx="3740727" cy="1752600"/>
          </a:xfrm>
          <a:prstGeom prst="wedgeRoundRectCallout">
            <a:avLst>
              <a:gd name="adj1" fmla="val -66365"/>
              <a:gd name="adj2" fmla="val 2811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u="sng" dirty="0">
                <a:solidFill>
                  <a:prstClr val="white"/>
                </a:solidFill>
                <a:cs typeface="Arial" pitchFamily="34" charset="0"/>
              </a:rPr>
              <a:t>Example</a:t>
            </a: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: power consumption measurements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0597" y="2129555"/>
            <a:ext cx="2684377" cy="50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139504" y="5072784"/>
            <a:ext cx="3890466" cy="1420091"/>
          </a:xfrm>
          <a:prstGeom prst="wedgeRoundRectCallout">
            <a:avLst>
              <a:gd name="adj1" fmla="val 57334"/>
              <a:gd name="adj2" fmla="val -3506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prstClr val="white"/>
                </a:solidFill>
              </a:rPr>
              <a:t>Example</a:t>
            </a:r>
            <a:r>
              <a:rPr lang="en-US" sz="2000" dirty="0" smtClean="0">
                <a:solidFill>
                  <a:prstClr val="white"/>
                </a:solidFill>
              </a:rPr>
              <a:t>: raising </a:t>
            </a:r>
            <a:r>
              <a:rPr lang="en-US" sz="2000" b="1" dirty="0" smtClean="0">
                <a:solidFill>
                  <a:prstClr val="white"/>
                </a:solidFill>
              </a:rPr>
              <a:t>voltage</a:t>
            </a:r>
            <a:r>
              <a:rPr lang="en-US" sz="2000" dirty="0" smtClean="0">
                <a:solidFill>
                  <a:prstClr val="white"/>
                </a:solidFill>
              </a:rPr>
              <a:t> or </a:t>
            </a:r>
            <a:r>
              <a:rPr lang="en-US" sz="2000" b="1" dirty="0" smtClean="0">
                <a:solidFill>
                  <a:prstClr val="white"/>
                </a:solidFill>
              </a:rPr>
              <a:t>temperature</a:t>
            </a:r>
            <a:r>
              <a:rPr lang="en-US" sz="2000" dirty="0" smtClean="0">
                <a:solidFill>
                  <a:prstClr val="white"/>
                </a:solidFill>
              </a:rPr>
              <a:t>, tampering with </a:t>
            </a:r>
            <a:r>
              <a:rPr lang="en-US" sz="2000" b="1" dirty="0" smtClean="0">
                <a:solidFill>
                  <a:prstClr val="white"/>
                </a:solidFill>
              </a:rPr>
              <a:t>clock</a:t>
            </a:r>
            <a:r>
              <a:rPr lang="en-US" sz="2000" dirty="0" smtClean="0">
                <a:solidFill>
                  <a:prstClr val="white"/>
                </a:solidFill>
              </a:rPr>
              <a:t>, focusing </a:t>
            </a:r>
            <a:r>
              <a:rPr lang="en-US" sz="2000" b="1" dirty="0" smtClean="0">
                <a:solidFill>
                  <a:prstClr val="white"/>
                </a:solidFill>
              </a:rPr>
              <a:t>UV light </a:t>
            </a:r>
            <a:r>
              <a:rPr lang="en-US" sz="2000" dirty="0" smtClean="0">
                <a:solidFill>
                  <a:prstClr val="white"/>
                </a:solidFill>
              </a:rPr>
              <a:t>on the  device…</a:t>
            </a:r>
            <a:endParaRPr lang="pl-PL" sz="2000" dirty="0">
              <a:solidFill>
                <a:prstClr val="white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4889339" y="5871451"/>
            <a:ext cx="3263011" cy="595600"/>
          </a:xfrm>
          <a:prstGeom prst="wedgeRectCallout">
            <a:avLst>
              <a:gd name="adj1" fmla="val 16842"/>
              <a:gd name="adj2" fmla="val -76133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today we focus on this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49" name="Picture 2" descr="https://img.clipartfest.com/109716e99ed3386f10235b40911632fa_hammer-20clipart-clipart-panda-hammer-clipart-images_2400-12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33" y="4755623"/>
            <a:ext cx="1312847" cy="6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3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3" grpId="0" animBg="1"/>
      <p:bldP spid="4" grpId="0" animBg="1"/>
      <p:bldP spid="6" grpId="0" animBg="1"/>
      <p:bldP spid="4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Split-state model: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2133600"/>
            <a:ext cx="8712043" cy="445324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easily </a:t>
            </a:r>
            <a:r>
              <a:rPr 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implementable</a:t>
            </a:r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in practice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 panose="02040503050406030204" pitchFamily="18" charset="0"/>
              </a:rPr>
              <a:t>well-studied model in the </a:t>
            </a:r>
            <a:r>
              <a:rPr 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leakage</a:t>
            </a:r>
            <a:r>
              <a:rPr lang="en-US" dirty="0">
                <a:latin typeface="Cambria" panose="02040503050406030204" pitchFamily="18" charset="0"/>
              </a:rPr>
              <a:t>-resilient crypto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generalizes</a:t>
            </a:r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some other models (e.g. the independent bit tampering)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640" y="47040"/>
            <a:ext cx="8722360" cy="8386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open problem from </a:t>
            </a:r>
            <a:r>
              <a:rPr lang="en-US" sz="3600" b="1" dirty="0" smtClean="0">
                <a:solidFill>
                  <a:srgbClr val="00B050"/>
                </a:solidFill>
              </a:rPr>
              <a:t>[DPW10]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71612"/>
            <a:ext cx="8229600" cy="2910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onstruct an explicit and efficient non-malleable code secure in  </a:t>
            </a:r>
            <a:r>
              <a:rPr lang="en-US" b="1" dirty="0" smtClean="0">
                <a:solidFill>
                  <a:srgbClr val="008000"/>
                </a:solidFill>
              </a:rPr>
              <a:t>the split-state model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Closed in the </a:t>
            </a:r>
            <a:r>
              <a:rPr lang="en-US" dirty="0"/>
              <a:t>recent </a:t>
            </a:r>
            <a:r>
              <a:rPr lang="en-US" b="1" dirty="0">
                <a:solidFill>
                  <a:srgbClr val="7030A0"/>
                </a:solidFill>
              </a:rPr>
              <a:t>(2012-2015)</a:t>
            </a:r>
            <a:r>
              <a:rPr lang="en-US" dirty="0"/>
              <a:t> </a:t>
            </a:r>
            <a:r>
              <a:rPr lang="en-US" dirty="0" smtClean="0"/>
              <a:t>line of work.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(we will now talk more about it)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81</a:t>
            </a:fld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01675" y="1282393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606" y="96044"/>
            <a:ext cx="840819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towards solving this problem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[DPW10]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/>
              <a:t>existen</a:t>
            </a:r>
            <a:r>
              <a:rPr lang="pl-PL" dirty="0" err="1" smtClean="0"/>
              <a:t>tial</a:t>
            </a:r>
            <a:r>
              <a:rPr lang="en-US" dirty="0" smtClean="0"/>
              <a:t>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[Liu and Lysyanskaya, Crypto 2012]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computational</a:t>
            </a:r>
            <a:r>
              <a:rPr lang="en-US" b="1" dirty="0" smtClean="0"/>
              <a:t>-</a:t>
            </a:r>
            <a:r>
              <a:rPr lang="en-US" dirty="0" smtClean="0"/>
              <a:t>security, assuming </a:t>
            </a:r>
            <a:r>
              <a:rPr lang="en-US" b="1" dirty="0" smtClean="0">
                <a:solidFill>
                  <a:srgbClr val="0000FF"/>
                </a:solidFill>
              </a:rPr>
              <a:t>common reference string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[D., Kazana, Obremski, Crypto 2013]</a:t>
            </a:r>
            <a:r>
              <a:rPr lang="en-US" dirty="0" smtClean="0"/>
              <a:t>: secure encoding for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0070C0"/>
                </a:solidFill>
              </a:rPr>
              <a:t>-bit messages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: {0,1}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→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, Dec: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→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{0,1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})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>
                <a:solidFill>
                  <a:srgbClr val="00B050"/>
                </a:solidFill>
              </a:rPr>
              <a:t>Aggarwal, Dodis, and Lovett, STOC 2014</a:t>
            </a:r>
            <a:r>
              <a:rPr lang="en-US" b="1" dirty="0" smtClean="0">
                <a:solidFill>
                  <a:srgbClr val="00B050"/>
                </a:solidFill>
              </a:rPr>
              <a:t>]</a:t>
            </a:r>
            <a:r>
              <a:rPr lang="en-US" b="1" dirty="0" smtClean="0"/>
              <a:t>: </a:t>
            </a:r>
            <a:r>
              <a:rPr lang="en-US" dirty="0" smtClean="0"/>
              <a:t>first result for messages of arbitrary length.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solidFill>
                  <a:srgbClr val="00B050"/>
                </a:solidFill>
              </a:rPr>
              <a:t>[</a:t>
            </a:r>
            <a:r>
              <a:rPr lang="pl-PL" b="1" dirty="0" err="1">
                <a:solidFill>
                  <a:srgbClr val="00B050"/>
                </a:solidFill>
              </a:rPr>
              <a:t>Chattopadhyay</a:t>
            </a:r>
            <a:r>
              <a:rPr lang="pl-PL" b="1" dirty="0">
                <a:solidFill>
                  <a:srgbClr val="00B050"/>
                </a:solidFill>
              </a:rPr>
              <a:t> and </a:t>
            </a:r>
            <a:r>
              <a:rPr lang="pl-PL" b="1" dirty="0" err="1">
                <a:solidFill>
                  <a:srgbClr val="00B050"/>
                </a:solidFill>
              </a:rPr>
              <a:t>Zuckerman</a:t>
            </a:r>
            <a:r>
              <a:rPr lang="pl-PL" b="1" dirty="0">
                <a:solidFill>
                  <a:srgbClr val="00B050"/>
                </a:solidFill>
              </a:rPr>
              <a:t>, FOCS’14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  <a:r>
              <a:rPr lang="en-US" dirty="0" smtClean="0"/>
              <a:t> </a:t>
            </a:r>
            <a:r>
              <a:rPr lang="en-US" dirty="0" smtClean="0"/>
              <a:t>improving capacity</a:t>
            </a:r>
            <a:r>
              <a:rPr lang="en-US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82</a:t>
            </a:fld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3342354" y="2643187"/>
            <a:ext cx="3564731" cy="61264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will show this 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2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10" y="364471"/>
            <a:ext cx="8685427" cy="807688"/>
          </a:xfrm>
        </p:spPr>
        <p:txBody>
          <a:bodyPr>
            <a:normAutofit/>
          </a:bodyPr>
          <a:lstStyle/>
          <a:p>
            <a:r>
              <a:rPr lang="en-US" dirty="0" smtClean="0"/>
              <a:t>Fact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83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481" y="1026060"/>
                <a:ext cx="8424014" cy="545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" panose="02040503050406030204" pitchFamily="18" charset="0"/>
                  </a:rPr>
                  <a:t>Scheme</a:t>
                </a:r>
                <a:r>
                  <a:rPr lang="en-US" sz="2800" dirty="0" smtClean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Enc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: {0,1}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sz="28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 Dec: </a:t>
                </a:r>
                <a:r>
                  <a:rPr lang="en-US" sz="28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C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{0,1} )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is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mmi10"/>
                    <a:ea typeface="cmmi10"/>
                    <a:cs typeface="cmmi10"/>
                  </a:rPr>
                  <a:t>𝜖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-non-malleable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with respect to family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H</a:t>
                </a:r>
                <a:r>
                  <a:rPr lang="en-US" sz="2800" b="1" dirty="0" smtClean="0">
                    <a:solidFill>
                      <a:srgbClr val="7EB606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if</a:t>
                </a:r>
                <a:r>
                  <a:rPr lang="en-US" sz="2800" dirty="0" smtClean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:</a:t>
                </a:r>
              </a:p>
              <a:p>
                <a:endParaRPr lang="en-US" sz="2800" dirty="0" smtClean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         				             P(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ymbol"/>
                    <a:sym typeface="Symbol"/>
                  </a:rPr>
                  <a:t>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’(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))</a:t>
                </a:r>
                <a:r>
                  <a:rPr lang="pl-PL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pl-PL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  <a:latin typeface="cmmi10"/>
                    <a:ea typeface="cmmi10"/>
                    <a:cs typeface="cmmi10"/>
                  </a:rPr>
                  <a:t/>
                </a:r>
                <a:br>
                  <a:rPr lang="en-US" sz="2800" b="1" dirty="0" smtClean="0">
                    <a:solidFill>
                      <a:srgbClr val="FF0000"/>
                    </a:solidFill>
                    <a:latin typeface="cmmi10"/>
                    <a:ea typeface="cmmi10"/>
                    <a:cs typeface="cmmi10"/>
                  </a:rPr>
                </a:br>
                <a:endParaRPr lang="en-US" sz="2800" b="1" dirty="0" smtClean="0">
                  <a:solidFill>
                    <a:srgbClr val="FF0000"/>
                  </a:solidFill>
                  <a:latin typeface="cmmi10"/>
                  <a:ea typeface="cmmi10"/>
                  <a:cs typeface="cmmi10"/>
                </a:endParaRPr>
              </a:p>
              <a:p>
                <a:endParaRPr lang="en-US" sz="2800" b="1" dirty="0" smtClean="0">
                  <a:solidFill>
                    <a:srgbClr val="FF0000"/>
                  </a:solidFill>
                  <a:latin typeface="cmmi10"/>
                  <a:ea typeface="cmmi10"/>
                  <a:cs typeface="cmmi10"/>
                </a:endParaRPr>
              </a:p>
              <a:p>
                <a:endParaRPr lang="en-US" sz="2800" b="1" dirty="0" smtClean="0">
                  <a:solidFill>
                    <a:srgbClr val="FF0000"/>
                  </a:solidFill>
                  <a:latin typeface="cmmi10"/>
                  <a:ea typeface="cmmi10"/>
                  <a:cs typeface="cmmi1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where</a:t>
                </a:r>
                <a:r>
                  <a:rPr lang="en-US" sz="2800" dirty="0" smtClean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800" b="1" dirty="0" smtClean="0">
                    <a:solidFill>
                      <a:srgbClr val="7EB606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is uniformly distributed over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{0,1}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.</a:t>
                </a:r>
                <a:endParaRPr lang="en-US" sz="2800" dirty="0" smtClean="0">
                  <a:solidFill>
                    <a:srgbClr val="000000"/>
                  </a:solidFill>
                  <a:latin typeface="cmmi10"/>
                </a:endParaRPr>
              </a:p>
              <a:p>
                <a:endParaRPr lang="en-US" sz="2800" dirty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1" y="1026060"/>
                <a:ext cx="8424014" cy="5452390"/>
              </a:xfrm>
              <a:prstGeom prst="rect">
                <a:avLst/>
              </a:prstGeom>
              <a:blipFill rotWithShape="0">
                <a:blip r:embed="rId2"/>
                <a:stretch>
                  <a:fillRect l="-1520" t="-17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aśnienie prostokątne 14"/>
          <p:cNvSpPr/>
          <p:nvPr/>
        </p:nvSpPr>
        <p:spPr>
          <a:xfrm>
            <a:off x="3960905" y="2206820"/>
            <a:ext cx="3648935" cy="799675"/>
          </a:xfrm>
          <a:prstGeom prst="wedgeRectCallout">
            <a:avLst>
              <a:gd name="adj1" fmla="val 23724"/>
              <a:gd name="adj2" fmla="val 833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 err="1" smtClean="0">
                <a:latin typeface="Cambria" panose="02040503050406030204" pitchFamily="18" charset="0"/>
              </a:rPr>
              <a:t>Recall</a:t>
            </a:r>
            <a:r>
              <a:rPr lang="pl-PL" sz="2000" dirty="0" smtClean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pl-PL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pl-PL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’(M) = Dec(</a:t>
            </a:r>
            <a:r>
              <a:rPr lang="pl-PL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pl-PL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pl-PL" sz="2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pl-PL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(M))</a:t>
            </a:r>
            <a:endParaRPr lang="pl-PL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172" y="4035801"/>
            <a:ext cx="101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∈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026" y="1359891"/>
                <a:ext cx="2448106" cy="3293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20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26" y="1359891"/>
                <a:ext cx="2448106" cy="32932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5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hard to negate 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Gigi" panose="04040504061007020D02" pitchFamily="82" charset="0"/>
                    <a:ea typeface="cmsy10"/>
                    <a:cs typeface="cmsy10"/>
                  </a:rPr>
                  <a:t> </a:t>
                </a:r>
                <a:r>
                  <a:rPr lang="en-US" dirty="0" smtClean="0">
                    <a:ea typeface="cmsy10"/>
                    <a:cs typeface="cmsy10"/>
                  </a:rPr>
                  <a:t>non-malleable</a:t>
                </a:r>
                <a:endParaRPr lang="en-US" dirty="0">
                  <a:latin typeface="Gigi" panose="04040504061007020D02" pitchFamily="82" charset="0"/>
                </a:endParaRPr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97" t="-29457" b="-209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07085" y="6247269"/>
            <a:ext cx="2057400" cy="365125"/>
          </a:xfrm>
        </p:spPr>
        <p:txBody>
          <a:bodyPr/>
          <a:lstStyle/>
          <a:p>
            <a:fld id="{465A04FA-7EBA-6342-9551-607F6EB5E4E1}" type="slidenum">
              <a:rPr lang="en-US" smtClean="0"/>
              <a:t>84</a:t>
            </a:fld>
            <a:endParaRPr lang="en-US"/>
          </a:p>
        </p:txBody>
      </p:sp>
      <p:sp>
        <p:nvSpPr>
          <p:cNvPr id="8" name="PoleTekstowe 7"/>
          <p:cNvSpPr txBox="1"/>
          <p:nvPr/>
        </p:nvSpPr>
        <p:spPr>
          <a:xfrm>
            <a:off x="113004" y="2563716"/>
            <a:ext cx="262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look at the distributions of: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612885" y="3585194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h’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(0):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25722" y="3599164"/>
            <a:ext cx="2697504" cy="51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probability of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123226" y="3599164"/>
            <a:ext cx="4671441" cy="51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probability of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612885" y="4647025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h’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(1):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425722" y="4660995"/>
            <a:ext cx="1933175" cy="51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probability of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358898" y="4660995"/>
            <a:ext cx="5435770" cy="51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probability of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358898" y="3599164"/>
            <a:ext cx="764328" cy="501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358898" y="4647025"/>
            <a:ext cx="764328" cy="501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34" name="Nawias klamrowy otwierający 33"/>
          <p:cNvSpPr/>
          <p:nvPr/>
        </p:nvSpPr>
        <p:spPr>
          <a:xfrm rot="16200000">
            <a:off x="2184662" y="4528602"/>
            <a:ext cx="397497" cy="1950977"/>
          </a:xfrm>
          <a:prstGeom prst="leftBrace">
            <a:avLst>
              <a:gd name="adj1" fmla="val 2492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35" name="Nawias klamrowy otwierający 34"/>
          <p:cNvSpPr/>
          <p:nvPr/>
        </p:nvSpPr>
        <p:spPr>
          <a:xfrm rot="16200000">
            <a:off x="6269800" y="3158769"/>
            <a:ext cx="397497" cy="4690642"/>
          </a:xfrm>
          <a:prstGeom prst="leftBrace">
            <a:avLst>
              <a:gd name="adj1" fmla="val 2492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38" name="Nawias klamrowy otwierający 37"/>
          <p:cNvSpPr/>
          <p:nvPr/>
        </p:nvSpPr>
        <p:spPr>
          <a:xfrm rot="16200000">
            <a:off x="3542315" y="5121925"/>
            <a:ext cx="397497" cy="764328"/>
          </a:xfrm>
          <a:prstGeom prst="leftBrace">
            <a:avLst>
              <a:gd name="adj1" fmla="val 2492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44" name="PoleTekstowe 43"/>
          <p:cNvSpPr txBox="1"/>
          <p:nvPr/>
        </p:nvSpPr>
        <p:spPr>
          <a:xfrm>
            <a:off x="679662" y="5847159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1425722" y="5838050"/>
            <a:ext cx="1933175" cy="51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probability of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3358900" y="5847159"/>
            <a:ext cx="764328" cy="508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</a:rPr>
              <a:t>same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4142429" y="5838049"/>
            <a:ext cx="4671441" cy="51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probability of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aśnienie w chmurce 48"/>
              <p:cNvSpPr/>
              <p:nvPr/>
            </p:nvSpPr>
            <p:spPr>
              <a:xfrm>
                <a:off x="3941602" y="2617479"/>
                <a:ext cx="4853065" cy="47825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  <m:d>
                            <m:d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  <m:d>
                            <m:d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  <a:latin typeface="cmmi10"/>
                  <a:ea typeface="cmmi10"/>
                  <a:cs typeface="cmmi10"/>
                </a:endParaRPr>
              </a:p>
            </p:txBody>
          </p:sp>
        </mc:Choice>
        <mc:Fallback xmlns="">
          <p:sp>
            <p:nvSpPr>
              <p:cNvPr id="49" name="Objaśnienie w chmurc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602" y="2617479"/>
                <a:ext cx="4853065" cy="4782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aśnienie w chmurce 48"/>
              <p:cNvSpPr/>
              <p:nvPr/>
            </p:nvSpPr>
            <p:spPr>
              <a:xfrm>
                <a:off x="113004" y="1056480"/>
                <a:ext cx="6271572" cy="10223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  <m:d>
                            <m:d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  <m:d>
                            <m:d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  <a:latin typeface="cmmi10"/>
                  <a:ea typeface="cmmi10"/>
                  <a:cs typeface="cmmi10"/>
                </a:endParaRPr>
              </a:p>
            </p:txBody>
          </p:sp>
        </mc:Choice>
        <mc:Fallback xmlns="">
          <p:sp>
            <p:nvSpPr>
              <p:cNvPr id="21" name="Objaśnienie w chmurc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4" y="1056480"/>
                <a:ext cx="6271572" cy="10223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-Down Arrow 2"/>
          <p:cNvSpPr/>
          <p:nvPr/>
        </p:nvSpPr>
        <p:spPr>
          <a:xfrm rot="19121800">
            <a:off x="6559887" y="1825409"/>
            <a:ext cx="484632" cy="763690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4" grpId="0"/>
      <p:bldP spid="15" grpId="0" animBg="1"/>
      <p:bldP spid="16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4" grpId="0"/>
      <p:bldP spid="45" grpId="0" animBg="1"/>
      <p:bldP spid="46" grpId="0" animBg="1"/>
      <p:bldP spid="47" grpId="0" animBg="1"/>
      <p:bldP spid="49" grpId="0" animBg="1"/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>
              <a:xfrm>
                <a:off x="420092" y="240086"/>
                <a:ext cx="8229600" cy="7477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msy10"/>
                    <a:cs typeface="cmsy10"/>
                  </a:rPr>
                  <a:t>non-malleable</a:t>
                </a:r>
                <a:r>
                  <a:rPr lang="pl-PL" dirty="0">
                    <a:latin typeface="Gigi" panose="04040504061007020D02" pitchFamily="82" charset="0"/>
                    <a:ea typeface="cmsy10"/>
                    <a:cs typeface="cmsy10"/>
                  </a:rPr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  <a:ea typeface="cmsy10"/>
                        <a:cs typeface="cmsy10"/>
                      </a:rPr>
                      <m:t>⇒</m:t>
                    </m:r>
                  </m:oMath>
                </a14:m>
                <a:r>
                  <a:rPr lang="en-US" dirty="0" smtClean="0">
                    <a:latin typeface="Gigi" panose="04040504061007020D02" pitchFamily="82" charset="0"/>
                    <a:ea typeface="cmsy10"/>
                    <a:cs typeface="cmsy10"/>
                  </a:rPr>
                  <a:t> </a:t>
                </a:r>
                <a:r>
                  <a:rPr lang="en-US" dirty="0"/>
                  <a:t>hard to negate </a:t>
                </a:r>
                <a:endParaRPr lang="en-US" dirty="0">
                  <a:latin typeface="Gigi" panose="04040504061007020D02" pitchFamily="82" charset="0"/>
                </a:endParaRPr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0092" y="240086"/>
                <a:ext cx="8229600" cy="747748"/>
              </a:xfrm>
              <a:blipFill rotWithShape="0">
                <a:blip r:embed="rId2"/>
                <a:stretch>
                  <a:fillRect l="-3037" t="-30081" b="-268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640281" y="6178248"/>
            <a:ext cx="2133600" cy="365125"/>
          </a:xfrm>
        </p:spPr>
        <p:txBody>
          <a:bodyPr/>
          <a:lstStyle/>
          <a:p>
            <a:fld id="{465A04FA-7EBA-6342-9551-607F6EB5E4E1}" type="slidenum">
              <a:rPr lang="en-US" smtClean="0"/>
              <a:t>85</a:t>
            </a:fld>
            <a:endParaRPr lang="en-US"/>
          </a:p>
        </p:txBody>
      </p:sp>
      <p:sp>
        <p:nvSpPr>
          <p:cNvPr id="8" name="PoleTekstowe 7"/>
          <p:cNvSpPr txBox="1"/>
          <p:nvPr/>
        </p:nvSpPr>
        <p:spPr>
          <a:xfrm>
            <a:off x="221207" y="127526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distributions of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257532" y="192210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h’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(0):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280746" y="2919540"/>
            <a:ext cx="3736107" cy="51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probability of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520608" y="2919540"/>
            <a:ext cx="2253272" cy="51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probability of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57532" y="4116085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h’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(1):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280746" y="4116085"/>
            <a:ext cx="3736107" cy="51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probability of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16854" y="4116085"/>
            <a:ext cx="3757027" cy="51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probability of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016854" y="2919540"/>
            <a:ext cx="1484486" cy="51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same</a:t>
            </a:r>
          </a:p>
        </p:txBody>
      </p:sp>
      <p:sp>
        <p:nvSpPr>
          <p:cNvPr id="26" name="PoleTekstowe 25"/>
          <p:cNvSpPr txBox="1"/>
          <p:nvPr/>
        </p:nvSpPr>
        <p:spPr>
          <a:xfrm>
            <a:off x="361980" y="2947029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D: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280746" y="1875499"/>
            <a:ext cx="5220594" cy="51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probability of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501340" y="1875499"/>
            <a:ext cx="2272541" cy="51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probability of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04680" y="5039434"/>
            <a:ext cx="1805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P</a:t>
            </a:r>
            <a:r>
              <a:rPr lang="pl-PL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pl-PL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’(1</a:t>
            </a:r>
            <a:r>
              <a:rPr lang="pl-PL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= 0)</a:t>
            </a:r>
            <a:endParaRPr lang="pl-PL" sz="2400" dirty="0">
              <a:latin typeface="Cambria" panose="020405030504060302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77891" y="980854"/>
            <a:ext cx="1873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P(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’(</a:t>
            </a:r>
            <a:r>
              <a:rPr lang="pl-PL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r>
              <a:rPr lang="pl-PL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pl-PL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1) </a:t>
            </a:r>
            <a:endParaRPr lang="pl-PL" sz="2400" dirty="0">
              <a:latin typeface="Cambria" panose="02040503050406030204" pitchFamily="18" charset="0"/>
            </a:endParaRPr>
          </a:p>
        </p:txBody>
      </p:sp>
      <p:sp>
        <p:nvSpPr>
          <p:cNvPr id="7" name="Nawias klamrowy otwierający 6"/>
          <p:cNvSpPr/>
          <p:nvPr/>
        </p:nvSpPr>
        <p:spPr>
          <a:xfrm rot="16200000">
            <a:off x="2942581" y="3011326"/>
            <a:ext cx="412442" cy="3736107"/>
          </a:xfrm>
          <a:prstGeom prst="leftBrace">
            <a:avLst>
              <a:gd name="adj1" fmla="val 309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40" name="Nawias klamrowy otwierający 39"/>
          <p:cNvSpPr/>
          <p:nvPr/>
        </p:nvSpPr>
        <p:spPr>
          <a:xfrm rot="5400000">
            <a:off x="7431389" y="533008"/>
            <a:ext cx="412442" cy="2272541"/>
          </a:xfrm>
          <a:prstGeom prst="leftBrace">
            <a:avLst>
              <a:gd name="adj1" fmla="val 309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188820" y="5877880"/>
                <a:ext cx="5865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2800" b="1" dirty="0" smtClean="0">
                    <a:latin typeface="Cambria" panose="02040503050406030204" pitchFamily="18" charset="0"/>
                  </a:rPr>
                  <a:t>Hence: </a:t>
                </a:r>
                <a:r>
                  <a:rPr lang="pl-PL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P</a:t>
                </a:r>
                <a:r>
                  <a:rPr lang="pl-PL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pl-PL" sz="2800" b="1" i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</a:t>
                </a:r>
                <a:r>
                  <a:rPr lang="pl-PL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’(1)=0) + P(</a:t>
                </a:r>
                <a:r>
                  <a:rPr lang="pl-PL" sz="2800" b="1" i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</a:t>
                </a:r>
                <a:r>
                  <a:rPr lang="pl-PL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’(0)=1) </a:t>
                </a:r>
                <a14:m>
                  <m:oMath xmlns:m="http://schemas.openxmlformats.org/officeDocument/2006/math"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l-PL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pl-PL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1</a:t>
                </a:r>
                <a:endParaRPr lang="pl-PL" sz="2800" b="1" dirty="0">
                  <a:solidFill>
                    <a:srgbClr val="FF0000"/>
                  </a:solidFill>
                  <a:latin typeface="cmmi10"/>
                  <a:ea typeface="cmmi10"/>
                  <a:cs typeface="cmmi10"/>
                </a:endParaRPr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0" y="5877880"/>
                <a:ext cx="586506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63" t="-15116" r="-166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9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 animBg="1"/>
      <p:bldP spid="27" grpId="0" animBg="1"/>
      <p:bldP spid="28" grpId="0" animBg="1"/>
      <p:bldP spid="4" grpId="0"/>
      <p:bldP spid="6" grpId="0"/>
      <p:bldP spid="7" grpId="0" animBg="1"/>
      <p:bldP spid="40" grpId="0" animBg="1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again at our problem: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65527"/>
            <a:ext cx="8229600" cy="67338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←</a:t>
            </a:r>
            <a:r>
              <a:rPr lang="en-US" b="1" dirty="0" smtClean="0">
                <a:solidFill>
                  <a:srgbClr val="FF0000"/>
                </a:solidFill>
              </a:rPr>
              <a:t> {0,1}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86</a:t>
            </a:fld>
            <a:endParaRPr lang="en-US"/>
          </a:p>
        </p:txBody>
      </p:sp>
      <p:pic>
        <p:nvPicPr>
          <p:cNvPr id="6" name="Picture 19" descr="MCj04158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" y="2565975"/>
            <a:ext cx="1368425" cy="1438275"/>
          </a:xfrm>
          <a:prstGeom prst="rect">
            <a:avLst/>
          </a:prstGeom>
          <a:noFill/>
        </p:spPr>
      </p:pic>
      <p:pic>
        <p:nvPicPr>
          <p:cNvPr id="7" name="Picture 20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7" y="2648048"/>
            <a:ext cx="1401763" cy="1457325"/>
          </a:xfrm>
          <a:prstGeom prst="rect">
            <a:avLst/>
          </a:prstGeom>
          <a:noFill/>
        </p:spPr>
      </p:pic>
      <p:sp>
        <p:nvSpPr>
          <p:cNvPr id="8" name="PoleTekstowe 7"/>
          <p:cNvSpPr txBox="1"/>
          <p:nvPr/>
        </p:nvSpPr>
        <p:spPr>
          <a:xfrm>
            <a:off x="3745966" y="1981199"/>
            <a:ext cx="154721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Łącznik prosty ze strzałką 9"/>
          <p:cNvCxnSpPr>
            <a:stCxn id="8" idx="1"/>
            <a:endCxn id="6" idx="0"/>
          </p:cNvCxnSpPr>
          <p:nvPr/>
        </p:nvCxnSpPr>
        <p:spPr>
          <a:xfrm flipH="1">
            <a:off x="1187450" y="2273587"/>
            <a:ext cx="2558516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8" idx="3"/>
            <a:endCxn id="7" idx="0"/>
          </p:cNvCxnSpPr>
          <p:nvPr/>
        </p:nvCxnSpPr>
        <p:spPr>
          <a:xfrm>
            <a:off x="5293184" y="2273587"/>
            <a:ext cx="2692735" cy="37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eTekstowe 14"/>
          <p:cNvSpPr txBox="1"/>
          <p:nvPr/>
        </p:nvSpPr>
        <p:spPr>
          <a:xfrm>
            <a:off x="947693" y="3376711"/>
            <a:ext cx="4106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PoleTekstowe 15"/>
          <p:cNvSpPr txBox="1"/>
          <p:nvPr/>
        </p:nvSpPr>
        <p:spPr>
          <a:xfrm>
            <a:off x="7758132" y="3376711"/>
            <a:ext cx="45557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PoleTekstowe 17"/>
          <p:cNvSpPr txBox="1"/>
          <p:nvPr/>
        </p:nvSpPr>
        <p:spPr>
          <a:xfrm>
            <a:off x="931279" y="4199203"/>
            <a:ext cx="44351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L’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PoleTekstowe 18"/>
          <p:cNvSpPr txBox="1"/>
          <p:nvPr/>
        </p:nvSpPr>
        <p:spPr>
          <a:xfrm>
            <a:off x="7729641" y="4341829"/>
            <a:ext cx="5437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R’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21" name="Łącznik prosty ze strzałką 20"/>
          <p:cNvCxnSpPr>
            <a:stCxn id="15" idx="2"/>
            <a:endCxn id="18" idx="0"/>
          </p:cNvCxnSpPr>
          <p:nvPr/>
        </p:nvCxnSpPr>
        <p:spPr>
          <a:xfrm>
            <a:off x="1153038" y="3961486"/>
            <a:ext cx="1" cy="237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6" idx="2"/>
            <a:endCxn id="19" idx="0"/>
          </p:cNvCxnSpPr>
          <p:nvPr/>
        </p:nvCxnSpPr>
        <p:spPr>
          <a:xfrm>
            <a:off x="7985919" y="3961486"/>
            <a:ext cx="15592" cy="380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oleTekstowe 29"/>
          <p:cNvSpPr txBox="1"/>
          <p:nvPr/>
        </p:nvSpPr>
        <p:spPr>
          <a:xfrm>
            <a:off x="3125738" y="4525788"/>
            <a:ext cx="289252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 := Dec(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’,</a:t>
            </a:r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6" name="Łącznik prosty ze strzałką 35"/>
          <p:cNvCxnSpPr>
            <a:stCxn id="18" idx="3"/>
            <a:endCxn id="30" idx="1"/>
          </p:cNvCxnSpPr>
          <p:nvPr/>
        </p:nvCxnSpPr>
        <p:spPr>
          <a:xfrm>
            <a:off x="1374798" y="4491591"/>
            <a:ext cx="1750940" cy="326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19" idx="1"/>
            <a:endCxn id="30" idx="3"/>
          </p:cNvCxnSpPr>
          <p:nvPr/>
        </p:nvCxnSpPr>
        <p:spPr>
          <a:xfrm flipH="1">
            <a:off x="6018261" y="4634217"/>
            <a:ext cx="1711380" cy="183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PoleTekstowe 45"/>
              <p:cNvSpPr txBox="1"/>
              <p:nvPr/>
            </p:nvSpPr>
            <p:spPr>
              <a:xfrm>
                <a:off x="398207" y="5124699"/>
                <a:ext cx="7986781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>
                    <a:solidFill>
                      <a:srgbClr val="008000"/>
                    </a:solidFill>
                    <a:latin typeface="Cambria" panose="02040503050406030204" pitchFamily="18" charset="0"/>
                  </a:rPr>
                  <a:t>Goal</a:t>
                </a:r>
                <a:r>
                  <a:rPr lang="en-US" sz="3200" b="1" dirty="0" smtClean="0">
                    <a:latin typeface="Cambria" panose="02040503050406030204" pitchFamily="18" charset="0"/>
                  </a:rPr>
                  <a:t>:</a:t>
                </a:r>
                <a:r>
                  <a:rPr lang="pl-PL" sz="3200" b="1" dirty="0" smtClean="0">
                    <a:latin typeface="Cambria" panose="02040503050406030204" pitchFamily="18" charset="0"/>
                  </a:rPr>
                  <a:t/>
                </a:r>
                <a:br>
                  <a:rPr lang="pl-PL" sz="3200" b="1" dirty="0" smtClean="0">
                    <a:latin typeface="Cambria" panose="02040503050406030204" pitchFamily="18" charset="0"/>
                  </a:rPr>
                </a:br>
                <a:r>
                  <a:rPr lang="pl-PL" sz="3200" dirty="0">
                    <a:latin typeface="Cambria" panose="02040503050406030204" pitchFamily="18" charset="0"/>
                  </a:rPr>
                  <a:t>c</a:t>
                </a:r>
                <a:r>
                  <a:rPr lang="en-US" sz="3200" dirty="0" err="1" smtClean="0">
                    <a:latin typeface="Cambria" panose="02040503050406030204" pitchFamily="18" charset="0"/>
                  </a:rPr>
                  <a:t>onstruct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 encoding where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P(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’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ymbol"/>
                    <a:sym typeface="Symbol"/>
                  </a:rPr>
                  <a:t>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l-PL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l-PL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pl-PL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pl-PL" sz="32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6" name="PoleTekstow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" y="5124699"/>
                <a:ext cx="7986781" cy="1293752"/>
              </a:xfrm>
              <a:prstGeom prst="rect">
                <a:avLst/>
              </a:prstGeom>
              <a:blipFill rotWithShape="0">
                <a:blip r:embed="rId4"/>
                <a:stretch>
                  <a:fillRect l="-1908" t="-6132" b="-61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1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30" grpId="0" animBg="1"/>
      <p:bldP spid="4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Encode message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 smtClean="0"/>
                  <a:t> using a two-source extractor encoding.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Motivation</a:t>
                </a:r>
                <a:r>
                  <a:rPr lang="en-US" dirty="0" smtClean="0"/>
                  <a:t>: it’s a very popular tool for protecting against side-channel leakage, so maybe it will also work against tampering.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 r="-8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6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Two-source extractor encoding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– finite </a:t>
                </a:r>
                <a:r>
                  <a:rPr lang="en-US" dirty="0" smtClean="0"/>
                  <a:t>field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Defined as</a:t>
                </a: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Enc(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b="1" dirty="0">
                    <a:solidFill>
                      <a:srgbClr val="FF0000"/>
                    </a:solidFill>
                  </a:rPr>
                  <a:t>) := </a:t>
                </a:r>
                <a:r>
                  <a:rPr lang="en-US" b="1" dirty="0"/>
                  <a:t>random</a:t>
                </a:r>
                <a:r>
                  <a:rPr lang="en-US" b="1" dirty="0">
                    <a:solidFill>
                      <a:srgbClr val="FF0000"/>
                    </a:solidFill>
                  </a:rPr>
                  <a:t> 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L,R</a:t>
                </a:r>
                <a:r>
                  <a:rPr lang="en-US" b="1" dirty="0">
                    <a:solidFill>
                      <a:srgbClr val="FF0000"/>
                    </a:solidFill>
                  </a:rPr>
                  <a:t>) </a:t>
                </a:r>
                <a:r>
                  <a:rPr lang="en-US" b="1" dirty="0">
                    <a:solidFill>
                      <a:srgbClr val="000000"/>
                    </a:solidFill>
                  </a:rPr>
                  <a:t>such </a:t>
                </a:r>
                <a:r>
                  <a:rPr lang="en-US" b="1" dirty="0">
                    <a:solidFill>
                      <a:srgbClr val="000000"/>
                    </a:solidFill>
                  </a:rPr>
                  <a:t>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Dec(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L,R</a:t>
                </a:r>
                <a:r>
                  <a:rPr lang="en-US" b="1" dirty="0">
                    <a:solidFill>
                      <a:srgbClr val="FF0000"/>
                    </a:solidFill>
                  </a:rPr>
                  <a:t>) :=</a:t>
                </a:r>
                <a:r>
                  <a:rPr lang="en-US" b="1" dirty="0">
                    <a:solidFill>
                      <a:srgbClr val="FF0000"/>
                    </a:solidFill>
                    <a:ea typeface="cmsy10"/>
                    <a:cs typeface="cmsy1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19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3111500" y="4751294"/>
                <a:ext cx="5852985" cy="1608440"/>
              </a:xfrm>
              <a:prstGeom prst="wedgeRectCallout">
                <a:avLst>
                  <a:gd name="adj1" fmla="val 12172"/>
                  <a:gd name="adj2" fmla="val -8200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“inner product”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),(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,….,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0" y="4751294"/>
                <a:ext cx="5852985" cy="1608440"/>
              </a:xfrm>
              <a:prstGeom prst="wedgeRectCallout">
                <a:avLst>
                  <a:gd name="adj1" fmla="val 12172"/>
                  <a:gd name="adj2" fmla="val -8200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used in leakage-resilient cryptography?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619250"/>
                <a:ext cx="8712043" cy="496759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u="sng" dirty="0" smtClean="0">
                    <a:solidFill>
                      <a:srgbClr val="7030A0"/>
                    </a:solidFill>
                  </a:rPr>
                  <a:t>Informally</a:t>
                </a:r>
                <a:r>
                  <a:rPr lang="en-US" sz="2200" dirty="0" smtClean="0"/>
                  <a:t>: </a:t>
                </a:r>
              </a:p>
              <a:p>
                <a:r>
                  <a:rPr lang="en-US" sz="2200" dirty="0" smtClean="0"/>
                  <a:t>complete knowledge of one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200" dirty="0" smtClean="0"/>
                  <a:t>, and </a:t>
                </a:r>
              </a:p>
              <a:p>
                <a:r>
                  <a:rPr lang="en-US" sz="2200" dirty="0" smtClean="0"/>
                  <a:t>a partial knowledge the other one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does not reveal much information about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This </a:t>
                </a:r>
                <a:r>
                  <a:rPr lang="en-US" sz="2200" dirty="0"/>
                  <a:t>follows from the fact that the inner product is a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strong randomness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extractor</a:t>
                </a:r>
                <a:r>
                  <a:rPr lang="en-US" sz="2200" dirty="0" smtClean="0"/>
                  <a:t> (</a:t>
                </a:r>
                <a:r>
                  <a:rPr lang="en-US" sz="2200" dirty="0"/>
                  <a:t>s</a:t>
                </a:r>
                <a:r>
                  <a:rPr lang="en-US" sz="2200" dirty="0" smtClean="0"/>
                  <a:t>ee Kai-Min Chung’s lecture for an introduction to extractors and min-entropy).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𝐞𝐱𝐭</m:t>
                    </m:r>
                  </m:oMath>
                </a14:m>
                <a:r>
                  <a:rPr lang="en-US" sz="2200" dirty="0" smtClean="0"/>
                  <a:t> is an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-strong two source extractor if 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𝐞𝐱𝐭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</m:e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(provided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  <m:d>
                      <m:d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200" dirty="0" smtClean="0"/>
                  <a:t>), and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𝐞𝐱𝐭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</m:e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(provided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  <m:d>
                      <m:d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200" dirty="0" smtClean="0"/>
                  <a:t>).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(This can also be extended to </a:t>
                </a:r>
                <a:r>
                  <a:rPr lang="en-US" sz="2200" b="1" dirty="0" smtClean="0"/>
                  <a:t>average case</a:t>
                </a:r>
                <a:r>
                  <a:rPr lang="en-US" sz="2200" dirty="0" smtClean="0"/>
                  <a:t> extractors by using the notion of conditional entropy.)</a:t>
                </a:r>
              </a:p>
              <a:p>
                <a:endParaRPr lang="pl-PL" sz="2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619250"/>
                <a:ext cx="8712043" cy="4967590"/>
              </a:xfrm>
              <a:blipFill rotWithShape="0">
                <a:blip r:embed="rId2"/>
                <a:stretch>
                  <a:fillRect l="-909" t="-15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5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the adversary exploit the tampering attacks?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314" y="1848758"/>
            <a:ext cx="7886700" cy="841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Example</a:t>
            </a:r>
            <a:r>
              <a:rPr lang="en-US" dirty="0" smtClean="0"/>
              <a:t>: related key attacks</a:t>
            </a:r>
            <a:endParaRPr lang="pl-PL" dirty="0"/>
          </a:p>
        </p:txBody>
      </p:sp>
      <p:pic>
        <p:nvPicPr>
          <p:cNvPr id="5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347" y="2884436"/>
            <a:ext cx="2312386" cy="1923781"/>
          </a:xfrm>
          <a:prstGeom prst="rect">
            <a:avLst/>
          </a:prstGeom>
        </p:spPr>
      </p:pic>
      <p:sp>
        <p:nvSpPr>
          <p:cNvPr id="7" name="Strzałka w lewo 10"/>
          <p:cNvSpPr/>
          <p:nvPr/>
        </p:nvSpPr>
        <p:spPr>
          <a:xfrm>
            <a:off x="2721552" y="3695364"/>
            <a:ext cx="3630300" cy="579833"/>
          </a:xfrm>
          <a:prstGeom prst="leftArrow">
            <a:avLst>
              <a:gd name="adj1" fmla="val 70584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    tampers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MCj04238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365" y="3008016"/>
            <a:ext cx="1830649" cy="1816939"/>
          </a:xfrm>
          <a:prstGeom prst="rect">
            <a:avLst/>
          </a:prstGeom>
          <a:noFill/>
        </p:spPr>
      </p:pic>
      <p:sp>
        <p:nvSpPr>
          <p:cNvPr id="10" name="Strzałka w lewo i prawo 9"/>
          <p:cNvSpPr/>
          <p:nvPr/>
        </p:nvSpPr>
        <p:spPr>
          <a:xfrm>
            <a:off x="2923881" y="2973885"/>
            <a:ext cx="3537464" cy="598692"/>
          </a:xfrm>
          <a:prstGeom prst="leftRightArrow">
            <a:avLst>
              <a:gd name="adj1" fmla="val 732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interacts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załka w lewo i prawo 12"/>
          <p:cNvSpPr/>
          <p:nvPr/>
        </p:nvSpPr>
        <p:spPr>
          <a:xfrm>
            <a:off x="2927490" y="4381043"/>
            <a:ext cx="3424362" cy="621476"/>
          </a:xfrm>
          <a:prstGeom prst="leftRightArrow">
            <a:avLst>
              <a:gd name="adj1" fmla="val 732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interacts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0169" y="2973885"/>
            <a:ext cx="6007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88828" y="4291671"/>
                <a:ext cx="739305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𝐤𝐞𝐲</m:t>
                      </m:r>
                      <m:r>
                        <a:rPr lang="en-US" sz="20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28" y="4291671"/>
                <a:ext cx="73930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/>
          <p:cNvSpPr/>
          <p:nvPr/>
        </p:nvSpPr>
        <p:spPr>
          <a:xfrm>
            <a:off x="1427749" y="3426785"/>
            <a:ext cx="325582" cy="839081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628649" y="5374714"/>
                <a:ext cx="8231333" cy="1229344"/>
              </a:xfrm>
              <a:prstGeom prst="wedgeRectCallout">
                <a:avLst>
                  <a:gd name="adj1" fmla="val -35941"/>
                  <a:gd name="adj2" fmla="val -10114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𝐤𝐞𝐲</m:t>
                    </m:r>
                    <m:r>
                      <a:rPr lang="en-US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is “related” to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key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070C0"/>
                    </a:solidFill>
                  </a:rPr>
                  <a:t>For example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it’s equal to </a:t>
                </a:r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𝐤𝐞𝐲</m:t>
                    </m:r>
                  </m:oMath>
                </a14:m>
                <a:r>
                  <a:rPr lang="pl-PL" sz="2400" dirty="0" smtClean="0">
                    <a:solidFill>
                      <a:prstClr val="black"/>
                    </a:solidFill>
                  </a:rPr>
                  <a:t> with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all the</a:t>
                </a:r>
                <a:r>
                  <a:rPr lang="pl-PL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bit</a:t>
                </a:r>
                <a:r>
                  <a:rPr lang="pl-PL" sz="2400" dirty="0" smtClean="0">
                    <a:solidFill>
                      <a:prstClr val="black"/>
                    </a:solidFill>
                  </a:rPr>
                  <a:t>s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negated.</a:t>
                </a:r>
                <a:endParaRPr lang="pl-PL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5374714"/>
                <a:ext cx="8231333" cy="1229344"/>
              </a:xfrm>
              <a:prstGeom prst="wedgeRectCallout">
                <a:avLst>
                  <a:gd name="adj1" fmla="val -35941"/>
                  <a:gd name="adj2" fmla="val -10114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s://img.clipartfest.com/109716e99ed3386f10235b40911632fa_hammer-20clipart-clipart-panda-hammer-clipart-images_2400-12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28" y="3572577"/>
            <a:ext cx="1312847" cy="6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142" y="358483"/>
                <a:ext cx="8796308" cy="15491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leakage-resilient cryptography “leakage from a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 smtClean="0"/>
                  <a:t>” is often captured by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(applied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 smtClean="0"/>
                  <a:t>) with short output.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42" y="358483"/>
                <a:ext cx="8796308" cy="1549116"/>
              </a:xfrm>
              <a:blipFill rotWithShape="0">
                <a:blip r:embed="rId2"/>
                <a:stretch>
                  <a:fillRect l="-1386" t="-70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42499"/>
              </p:ext>
            </p:extLst>
          </p:nvPr>
        </p:nvGraphicFramePr>
        <p:xfrm>
          <a:off x="7886327" y="2005055"/>
          <a:ext cx="648990" cy="4304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990"/>
              </a:tblGrid>
              <a:tr h="4304039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88531"/>
              </p:ext>
            </p:extLst>
          </p:nvPr>
        </p:nvGraphicFramePr>
        <p:xfrm>
          <a:off x="7889954" y="1963260"/>
          <a:ext cx="648990" cy="4345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990"/>
              </a:tblGrid>
              <a:tr h="798597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04246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1535902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246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4246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98597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Prostokąt 9"/>
          <p:cNvSpPr/>
          <p:nvPr/>
        </p:nvSpPr>
        <p:spPr>
          <a:xfrm>
            <a:off x="7991852" y="1374113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R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rapez 19"/>
          <p:cNvSpPr/>
          <p:nvPr/>
        </p:nvSpPr>
        <p:spPr>
          <a:xfrm rot="5400000" flipV="1">
            <a:off x="7011944" y="1976339"/>
            <a:ext cx="751602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8" name="Trapez 20"/>
          <p:cNvSpPr/>
          <p:nvPr/>
        </p:nvSpPr>
        <p:spPr>
          <a:xfrm rot="5400000" flipV="1">
            <a:off x="7171677" y="2568208"/>
            <a:ext cx="432135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9" name="Trapez 21"/>
          <p:cNvSpPr/>
          <p:nvPr/>
        </p:nvSpPr>
        <p:spPr>
          <a:xfrm rot="5400000" flipV="1">
            <a:off x="6611590" y="3560433"/>
            <a:ext cx="1552312" cy="809034"/>
          </a:xfrm>
          <a:prstGeom prst="trapezoid">
            <a:avLst>
              <a:gd name="adj" fmla="val 959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10" name="Trapez 22"/>
          <p:cNvSpPr/>
          <p:nvPr/>
        </p:nvSpPr>
        <p:spPr>
          <a:xfrm rot="5400000" flipV="1">
            <a:off x="7223364" y="4500969"/>
            <a:ext cx="328760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11" name="Trapez 23"/>
          <p:cNvSpPr/>
          <p:nvPr/>
        </p:nvSpPr>
        <p:spPr>
          <a:xfrm rot="5400000" flipH="1" flipV="1">
            <a:off x="7229005" y="4902488"/>
            <a:ext cx="317479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sp>
        <p:nvSpPr>
          <p:cNvPr id="12" name="Trapez 24"/>
          <p:cNvSpPr/>
          <p:nvPr/>
        </p:nvSpPr>
        <p:spPr>
          <a:xfrm rot="5400000" flipV="1">
            <a:off x="7003070" y="5500686"/>
            <a:ext cx="769349" cy="809034"/>
          </a:xfrm>
          <a:prstGeom prst="trapezoid">
            <a:avLst>
              <a:gd name="adj" fmla="val 65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Cambria" panose="02040503050406030204" pitchFamily="18" charset="0"/>
            </a:endParaRPr>
          </a:p>
        </p:txBody>
      </p:sp>
      <p:grpSp>
        <p:nvGrpSpPr>
          <p:cNvPr id="13" name="Grupa 28"/>
          <p:cNvGrpSpPr/>
          <p:nvPr/>
        </p:nvGrpSpPr>
        <p:grpSpPr>
          <a:xfrm>
            <a:off x="6858000" y="1635723"/>
            <a:ext cx="877949" cy="369332"/>
            <a:chOff x="0" y="1128196"/>
            <a:chExt cx="877949" cy="369332"/>
          </a:xfrm>
        </p:grpSpPr>
        <p:cxnSp>
          <p:nvCxnSpPr>
            <p:cNvPr id="14" name="Łącznik prosty ze strzałką 26"/>
            <p:cNvCxnSpPr/>
            <p:nvPr/>
          </p:nvCxnSpPr>
          <p:spPr>
            <a:xfrm flipH="1">
              <a:off x="0" y="1334468"/>
              <a:ext cx="8779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Tekstowe 27"/>
            <p:cNvSpPr txBox="1"/>
            <p:nvPr/>
          </p:nvSpPr>
          <p:spPr>
            <a:xfrm>
              <a:off x="305059" y="1128196"/>
              <a:ext cx="2680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i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</a:t>
              </a:r>
              <a:endParaRPr lang="pl-PL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800572" y="2778024"/>
                <a:ext cx="10134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2" y="2778024"/>
                <a:ext cx="101341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89239"/>
              </p:ext>
            </p:extLst>
          </p:nvPr>
        </p:nvGraphicFramePr>
        <p:xfrm>
          <a:off x="663633" y="2092885"/>
          <a:ext cx="648990" cy="4304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990"/>
              </a:tblGrid>
              <a:tr h="4304039">
                <a:tc>
                  <a:txBody>
                    <a:bodyPr/>
                    <a:lstStyle/>
                    <a:p>
                      <a:endParaRPr lang="pl-PL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9" name="Prostokąt 9"/>
          <p:cNvSpPr/>
          <p:nvPr/>
        </p:nvSpPr>
        <p:spPr>
          <a:xfrm>
            <a:off x="744663" y="1526285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gi" panose="04040504061007020D02" pitchFamily="82" charset="0"/>
                <a:cs typeface="Apple Chancery"/>
              </a:rPr>
              <a:t>L</a:t>
            </a:r>
            <a:endParaRPr lang="en-US" sz="28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12553" y="2844488"/>
                <a:ext cx="466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53" y="2844488"/>
                <a:ext cx="4667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Łącznik prosty ze strzałką 26"/>
          <p:cNvCxnSpPr/>
          <p:nvPr/>
        </p:nvCxnSpPr>
        <p:spPr>
          <a:xfrm>
            <a:off x="1343430" y="3090576"/>
            <a:ext cx="936078" cy="16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131" y="2382182"/>
            <a:ext cx="882960" cy="9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590132" y="3533411"/>
                <a:ext cx="48764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It can be shown that</a:t>
                </a:r>
              </a:p>
              <a:p>
                <a:pPr algn="ctr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smtClean="0"/>
                  <a:t>is large </a:t>
                </a:r>
              </a:p>
              <a:p>
                <a:r>
                  <a:rPr lang="en-US" sz="2400" dirty="0" smtClean="0"/>
                  <a:t>(if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 smtClean="0"/>
                  <a:t> is short).</a:t>
                </a:r>
              </a:p>
              <a:p>
                <a:r>
                  <a:rPr lang="en-US" sz="2400" dirty="0" smtClean="0"/>
                  <a:t>So even if the adversary learns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he doesn’t know much about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𝐞𝐱𝐭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algn="r"/>
                <a:endParaRPr lang="en-US" sz="2400" dirty="0" smtClean="0"/>
              </a:p>
              <a:p>
                <a:pPr algn="r"/>
                <a:r>
                  <a:rPr lang="en-US" sz="2400" dirty="0" smtClean="0"/>
                  <a:t>(and symmetrically).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2" y="3533411"/>
                <a:ext cx="4876409" cy="2677656"/>
              </a:xfrm>
              <a:prstGeom prst="rect">
                <a:avLst/>
              </a:prstGeom>
              <a:blipFill rotWithShape="0">
                <a:blip r:embed="rId6"/>
                <a:stretch>
                  <a:fillRect l="-2000" t="-1822" r="-1875" b="-4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8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9" grpId="0"/>
      <p:bldP spid="2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1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this encoding non-malleable?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8714"/>
                <a:ext cx="8229600" cy="53468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No!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Gigi" panose="04040504061007020D02" pitchFamily="82" charset="0"/>
                  <a:ea typeface="cmsy10"/>
                  <a:cs typeface="cmsy10"/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8000"/>
                    </a:solidFill>
                    <a:ea typeface="cmsy10"/>
                    <a:cs typeface="cmsy10"/>
                  </a:rPr>
                  <a:t>Problem</a:t>
                </a:r>
                <a:r>
                  <a:rPr lang="en-US" b="1" dirty="0" smtClean="0">
                    <a:solidFill>
                      <a:srgbClr val="008000"/>
                    </a:solidFill>
                    <a:ea typeface="cmsy10"/>
                    <a:cs typeface="cmsy10"/>
                  </a:rPr>
                  <a:t>: </a:t>
                </a:r>
                <a:r>
                  <a:rPr lang="en-US" dirty="0" smtClean="0">
                    <a:ea typeface="cmsy10"/>
                    <a:cs typeface="cmsy10"/>
                  </a:rPr>
                  <a:t>linearity of the inner product (let 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∈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Gigi" panose="04040504061007020D02" pitchFamily="82" charset="0"/>
                  </a:rPr>
                  <a:t>F</a:t>
                </a:r>
                <a:r>
                  <a:rPr lang="en-US" dirty="0" smtClean="0">
                    <a:ea typeface="cmsy10"/>
                    <a:cs typeface="cmsy10"/>
                  </a:rPr>
                  <a:t>)</a:t>
                </a:r>
                <a:br>
                  <a:rPr lang="en-US" dirty="0" smtClean="0">
                    <a:ea typeface="cmsy10"/>
                    <a:cs typeface="cmsy10"/>
                  </a:rPr>
                </a:br>
                <a:endParaRPr lang="en-US" dirty="0" smtClean="0">
                  <a:ea typeface="cmsy10"/>
                  <a:cs typeface="cmsy1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msy10"/>
                              <a:cs typeface="cmsy1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msy10"/>
                              <a:cs typeface="cmsy1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msy10"/>
                              <a:cs typeface="cmsy10"/>
                            </a:rPr>
                            <m:t>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msy10"/>
                              <a:cs typeface="cmsy1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msy10"/>
                              <a:cs typeface="cmsy1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msy10"/>
                              <a:cs typeface="cmsy1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⋅〈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msy10"/>
                          <a:cs typeface="cmsy10"/>
                        </a:rPr>
                        <m:t>〉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Gigi" panose="04040504061007020D02" pitchFamily="82" charset="0"/>
                  <a:ea typeface="cmsy10"/>
                  <a:cs typeface="cmsy1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8000"/>
                    </a:solidFill>
                    <a:ea typeface="cmsy10"/>
                    <a:cs typeface="cmsy10"/>
                  </a:rPr>
                  <a:t>So</a:t>
                </a:r>
                <a:r>
                  <a:rPr lang="en-US" dirty="0" smtClean="0">
                    <a:solidFill>
                      <a:srgbClr val="000000"/>
                    </a:solidFill>
                    <a:ea typeface="cmsy10"/>
                    <a:cs typeface="cmsy10"/>
                  </a:rPr>
                  <a:t>: if we choose </a:t>
                </a: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f(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L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) = 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c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⋅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 </a:t>
                </a:r>
                <a:r>
                  <a:rPr lang="en-US" dirty="0" smtClean="0"/>
                  <a:t>and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g(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R</a:t>
                </a:r>
                <a:endParaRPr lang="en-US" b="1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ea typeface="cmsy10"/>
                    <a:cs typeface="cmsy10"/>
                  </a:rPr>
                  <a:t>then 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M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’ = 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⋅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  <a:ea typeface="cmsy10"/>
                    <a:cs typeface="cmsy10"/>
                  </a:rPr>
                  <a:t>M</a:t>
                </a:r>
                <a:endParaRPr lang="en-US" b="1" i="1" dirty="0" smtClean="0">
                  <a:solidFill>
                    <a:srgbClr val="008000"/>
                  </a:solidFill>
                  <a:ea typeface="cmsy10"/>
                  <a:cs typeface="cmsy10"/>
                </a:endParaRPr>
              </a:p>
            </p:txBody>
          </p:sp>
        </mc:Choice>
        <mc:Fallback>
          <p:sp>
            <p:nvSpPr>
              <p:cNvPr id="6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8714"/>
                <a:ext cx="8229600" cy="5346848"/>
              </a:xfrm>
              <a:blipFill rotWithShape="0">
                <a:blip r:embed="rId2"/>
                <a:stretch>
                  <a:fillRect l="-1481" t="-19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1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= Z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then then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can only be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= 0 </a:t>
            </a:r>
            <a:r>
              <a:rPr lang="en-US" dirty="0" smtClean="0"/>
              <a:t>then it is a “</a:t>
            </a:r>
            <a:r>
              <a:rPr lang="en-US" b="1" dirty="0" smtClean="0">
                <a:solidFill>
                  <a:srgbClr val="008000"/>
                </a:solidFill>
              </a:rPr>
              <a:t>constant attack</a:t>
            </a:r>
            <a:r>
              <a:rPr lang="en-US" dirty="0" smtClean="0"/>
              <a:t>”: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’ = 0</a:t>
            </a:r>
            <a:r>
              <a:rPr lang="en-US" dirty="0" smtClean="0"/>
              <a:t> for every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= 1 </a:t>
            </a:r>
            <a:r>
              <a:rPr lang="en-US" dirty="0" smtClean="0"/>
              <a:t>then it is an “</a:t>
            </a:r>
            <a:r>
              <a:rPr lang="en-US" b="1" dirty="0" smtClean="0">
                <a:solidFill>
                  <a:srgbClr val="008000"/>
                </a:solidFill>
              </a:rPr>
              <a:t>identity attack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M’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every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Hope: maybe it works over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3476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Unfortunately here another attack is possible: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:= 1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:= 1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347623"/>
              </a:xfrm>
              <a:blipFill rotWithShape="0">
                <a:blip r:embed="rId2"/>
                <a:stretch>
                  <a:fillRect l="-1481" t="-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93</a:t>
            </a:fld>
            <a:endParaRPr lang="en-US"/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/>
          </p:nvPr>
        </p:nvGraphicFramePr>
        <p:xfrm>
          <a:off x="598234" y="3308460"/>
          <a:ext cx="3559984" cy="547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</a:tblGrid>
              <a:tr h="54794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pl-PL" b="1" i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Symbol zastępczy zawartości 5"/>
          <p:cNvGraphicFramePr>
            <a:graphicFrameLocks/>
          </p:cNvGraphicFramePr>
          <p:nvPr>
            <p:extLst/>
          </p:nvPr>
        </p:nvGraphicFramePr>
        <p:xfrm>
          <a:off x="4842506" y="3308460"/>
          <a:ext cx="3559984" cy="547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</a:tblGrid>
              <a:tr h="54794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pl-PL" b="1" i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Symbol zastępczy zawartości 5"/>
          <p:cNvGraphicFramePr>
            <a:graphicFrameLocks/>
          </p:cNvGraphicFramePr>
          <p:nvPr>
            <p:extLst/>
          </p:nvPr>
        </p:nvGraphicFramePr>
        <p:xfrm>
          <a:off x="598234" y="4636853"/>
          <a:ext cx="3559984" cy="547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</a:tblGrid>
              <a:tr h="547946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pl-PL" b="1" i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Symbol zastępczy zawartości 5"/>
          <p:cNvGraphicFramePr>
            <a:graphicFrameLocks/>
          </p:cNvGraphicFramePr>
          <p:nvPr>
            <p:extLst/>
          </p:nvPr>
        </p:nvGraphicFramePr>
        <p:xfrm>
          <a:off x="4842506" y="4636853"/>
          <a:ext cx="3559984" cy="547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  <a:gridCol w="444998"/>
              </a:tblGrid>
              <a:tr h="547946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pl-PL" b="1" i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</a:t>
                      </a:r>
                      <a:r>
                        <a:rPr lang="pl-PL" b="1" i="0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endParaRPr lang="pl-PL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Strzałka w dół 9"/>
          <p:cNvSpPr/>
          <p:nvPr/>
        </p:nvSpPr>
        <p:spPr>
          <a:xfrm>
            <a:off x="1865643" y="3919126"/>
            <a:ext cx="1097436" cy="5914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Strzałka w dół 10"/>
          <p:cNvSpPr/>
          <p:nvPr/>
        </p:nvSpPr>
        <p:spPr>
          <a:xfrm>
            <a:off x="6004482" y="3919126"/>
            <a:ext cx="1097436" cy="5914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457200" y="5521146"/>
            <a:ext cx="8194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Note</a:t>
            </a:r>
            <a:r>
              <a:rPr lang="en-US" sz="2800" dirty="0" smtClean="0">
                <a:latin typeface="Cambria" panose="02040503050406030204" pitchFamily="18" charset="0"/>
              </a:rPr>
              <a:t>: the inner product changes </a:t>
            </a:r>
            <a:r>
              <a:rPr lang="en-US" sz="2800" dirty="0" err="1" smtClean="0">
                <a:latin typeface="Cambria" panose="02040503050406030204" pitchFamily="18" charset="0"/>
              </a:rPr>
              <a:t>iff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en-US" sz="2800" b="1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= 0.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This happens with probability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3/4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</a:p>
          <a:p>
            <a:endParaRPr lang="en-US" sz="2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attack from the previous slide does not work if </a:t>
            </a:r>
            <a:r>
              <a:rPr lang="en-US" b="1" dirty="0" smtClean="0">
                <a:solidFill>
                  <a:srgbClr val="FF0000"/>
                </a:solidFill>
              </a:rPr>
              <a:t>|F|</a:t>
            </a:r>
            <a:r>
              <a:rPr lang="en-US" dirty="0" smtClean="0"/>
              <a:t> is exponential.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because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P(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 </a:t>
            </a:r>
            <a:r>
              <a:rPr lang="en-US" b="1" dirty="0" smtClean="0">
                <a:solidFill>
                  <a:srgbClr val="FF0000"/>
                </a:solidFill>
                <a:latin typeface="Symbol"/>
                <a:sym typeface="Symbol"/>
              </a:rPr>
              <a:t></a:t>
            </a:r>
            <a:r>
              <a:rPr lang="en-US" b="1" dirty="0" smtClean="0">
                <a:solidFill>
                  <a:srgbClr val="FF0000"/>
                </a:solidFill>
              </a:rPr>
              <a:t> 0) </a:t>
            </a:r>
            <a:r>
              <a:rPr lang="en-US" b="1" dirty="0" smtClean="0">
                <a:solidFill>
                  <a:srgbClr val="FF0000"/>
                </a:solidFill>
                <a:latin typeface="Gigi" panose="04040504061007020D02" pitchFamily="82" charset="0"/>
                <a:ea typeface="cmsy10"/>
                <a:cs typeface="cmsy10"/>
              </a:rPr>
              <a:t>≈</a:t>
            </a:r>
            <a:r>
              <a:rPr lang="en-US" b="1" dirty="0" smtClean="0">
                <a:solidFill>
                  <a:srgbClr val="FF0000"/>
                </a:solidFill>
              </a:rPr>
              <a:t>  (1 – 1/|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|)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</a:p>
          <a:p>
            <a:pPr marL="0" indent="0" algn="ctr">
              <a:buNone/>
            </a:pPr>
            <a:endParaRPr lang="en-US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this is the situation</a:t>
            </a:r>
            <a:r>
              <a:rPr lang="pl-PL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Symbol zastępczy zawartości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1966750"/>
                  </p:ext>
                </p:extLst>
              </p:nvPr>
            </p:nvGraphicFramePr>
            <p:xfrm>
              <a:off x="627107" y="1851079"/>
              <a:ext cx="7964255" cy="24963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9660"/>
                    <a:gridCol w="2282945"/>
                    <a:gridCol w="2351650"/>
                  </a:tblGrid>
                  <a:tr h="767466">
                    <a:tc>
                      <a:txBody>
                        <a:bodyPr/>
                        <a:lstStyle/>
                        <a:p>
                          <a:pPr algn="ctr"/>
                          <a:endParaRPr lang="en-US" sz="2800" noProof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 smtClean="0">
                              <a:latin typeface="Cambria" panose="02040503050406030204" pitchFamily="18" charset="0"/>
                            </a:rPr>
                            <a:t>large</a:t>
                          </a:r>
                          <a:r>
                            <a:rPr lang="pl-PL" sz="2800" baseline="0" noProof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F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F</a:t>
                          </a:r>
                          <a:r>
                            <a:rPr lang="en-US" sz="2800" b="1" baseline="0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 = {0,1}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 smtClean="0">
                              <a:latin typeface="Cambria" panose="02040503050406030204" pitchFamily="18" charset="0"/>
                            </a:rPr>
                            <a:t>the “linear</a:t>
                          </a:r>
                          <a:r>
                            <a:rPr lang="en-US" sz="2800" baseline="0" noProof="0" dirty="0" smtClean="0">
                              <a:latin typeface="Cambria" panose="02040503050406030204" pitchFamily="18" charset="0"/>
                            </a:rPr>
                            <a:t> attack”</a:t>
                          </a:r>
                          <a:endParaRPr lang="en-US" sz="2800" noProof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works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</a:rPr>
                            <a:t>doesn’t work</a:t>
                          </a:r>
                          <a:endParaRPr lang="en-US" sz="2800" b="1" noProof="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noProof="0" dirty="0" smtClean="0">
                              <a:latin typeface="Cambria" panose="02040503050406030204" pitchFamily="18" charset="0"/>
                            </a:rPr>
                            <a:t>the “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 := 1 </a:t>
                          </a:r>
                          <a:r>
                            <a:rPr lang="en-US" sz="2800" dirty="0" smtClean="0">
                              <a:latin typeface="Cambria" panose="02040503050406030204" pitchFamily="18" charset="0"/>
                            </a:rPr>
                            <a:t>and </a:t>
                          </a:r>
                          <a:r>
                            <a:rPr lang="pl-PL" sz="2800" dirty="0" smtClean="0">
                              <a:latin typeface="Cambria" panose="02040503050406030204" pitchFamily="18" charset="0"/>
                            </a:rPr>
                            <a:t/>
                          </a:r>
                          <a:br>
                            <a:rPr lang="pl-PL" sz="2800" dirty="0" smtClean="0">
                              <a:latin typeface="Cambria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= 1</a:t>
                          </a:r>
                          <a:r>
                            <a:rPr lang="en-US" sz="2800" b="0" dirty="0" smtClean="0">
                              <a:solidFill>
                                <a:srgbClr val="000000"/>
                              </a:solidFill>
                              <a:latin typeface="Cambria" panose="02040503050406030204" pitchFamily="18" charset="0"/>
                            </a:rPr>
                            <a:t>”</a:t>
                          </a:r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attack</a:t>
                          </a:r>
                          <a:r>
                            <a:rPr lang="en-US" sz="2800" b="0" noProof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endParaRPr lang="en-US" sz="2800" b="0" noProof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</a:rPr>
                            <a:t>doesn’t work</a:t>
                          </a:r>
                          <a:endParaRPr lang="en-US" sz="2800" b="1" noProof="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works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Symbol zastępczy zawartości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1966750"/>
                  </p:ext>
                </p:extLst>
              </p:nvPr>
            </p:nvGraphicFramePr>
            <p:xfrm>
              <a:off x="627107" y="1851079"/>
              <a:ext cx="7964255" cy="24963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9660"/>
                    <a:gridCol w="2282945"/>
                    <a:gridCol w="2351650"/>
                  </a:tblGrid>
                  <a:tr h="767466">
                    <a:tc>
                      <a:txBody>
                        <a:bodyPr/>
                        <a:lstStyle/>
                        <a:p>
                          <a:pPr algn="ctr"/>
                          <a:endParaRPr lang="en-US" sz="2800" noProof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 smtClean="0">
                              <a:latin typeface="Cambria" panose="02040503050406030204" pitchFamily="18" charset="0"/>
                            </a:rPr>
                            <a:t>large</a:t>
                          </a:r>
                          <a:r>
                            <a:rPr lang="pl-PL" sz="2800" baseline="0" noProof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F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F</a:t>
                          </a:r>
                          <a:r>
                            <a:rPr lang="en-US" sz="2800" b="1" baseline="0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 = {0,1}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3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 smtClean="0">
                              <a:latin typeface="Cambria" panose="02040503050406030204" pitchFamily="18" charset="0"/>
                            </a:rPr>
                            <a:t>the “linear</a:t>
                          </a:r>
                          <a:r>
                            <a:rPr lang="en-US" sz="2800" baseline="0" noProof="0" dirty="0" smtClean="0">
                              <a:latin typeface="Cambria" panose="02040503050406030204" pitchFamily="18" charset="0"/>
                            </a:rPr>
                            <a:t> attack”</a:t>
                          </a:r>
                          <a:endParaRPr lang="en-US" sz="2800" noProof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works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</a:rPr>
                            <a:t>doesn’t work</a:t>
                          </a:r>
                          <a:endParaRPr lang="en-US" sz="2800" b="1" noProof="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3" t="-164103" r="-139488" b="-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</a:rPr>
                            <a:t>doesn’t work</a:t>
                          </a:r>
                          <a:endParaRPr lang="en-US" sz="2800" b="1" noProof="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</a:rPr>
                            <a:t>works</a:t>
                          </a:r>
                          <a:endParaRPr lang="en-US" sz="2800" b="1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FA-7EBA-6342-9551-607F6EB5E4E1}" type="slidenum">
              <a:rPr lang="en-US" smtClean="0"/>
              <a:t>95</a:t>
            </a:fld>
            <a:endParaRPr lang="en-US"/>
          </a:p>
        </p:txBody>
      </p:sp>
      <p:sp>
        <p:nvSpPr>
          <p:cNvPr id="7" name="PoleTekstowe 6"/>
          <p:cNvSpPr txBox="1"/>
          <p:nvPr/>
        </p:nvSpPr>
        <p:spPr>
          <a:xfrm>
            <a:off x="736852" y="4986211"/>
            <a:ext cx="7540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8000"/>
                </a:solidFill>
                <a:latin typeface="Cambria" panose="02040503050406030204" pitchFamily="18" charset="0"/>
              </a:rPr>
              <a:t>Question</a:t>
            </a:r>
            <a:r>
              <a:rPr lang="en-US" sz="2800" dirty="0" smtClean="0">
                <a:latin typeface="Cambria" panose="02040503050406030204" pitchFamily="18" charset="0"/>
              </a:rPr>
              <a:t>: is it possible to combine these two solutions so that none of these attacks works?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Answer: </a:t>
            </a:r>
            <a:r>
              <a:rPr lang="en-US" sz="3600" b="1" dirty="0" smtClean="0">
                <a:solidFill>
                  <a:srgbClr val="00B050"/>
                </a:solidFill>
              </a:rPr>
              <a:t>yes</a:t>
            </a:r>
            <a:r>
              <a:rPr lang="en-US" sz="3600" dirty="0" smtClean="0"/>
              <a:t>!</a:t>
            </a:r>
            <a:r>
              <a:rPr lang="pl-PL" sz="3600" dirty="0"/>
              <a:t> (for </a:t>
            </a:r>
            <a:r>
              <a:rPr lang="en-US" sz="3600" dirty="0" smtClean="0"/>
              <a:t>messages of length </a:t>
            </a:r>
            <a:r>
              <a:rPr lang="pl-PL" sz="3600" b="1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)</a:t>
            </a:r>
            <a:r>
              <a:rPr lang="pl-PL" sz="3600" dirty="0"/>
              <a:t/>
            </a:r>
            <a:br>
              <a:rPr lang="pl-PL" sz="3600" dirty="0"/>
            </a:b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22702" y="1376520"/>
                <a:ext cx="8229600" cy="13106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Define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cs typeface="Apple Chancery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702" y="1376520"/>
                <a:ext cx="8229600" cy="1310665"/>
              </a:xfrm>
              <a:blipFill rotWithShape="0">
                <a:blip r:embed="rId2"/>
                <a:stretch>
                  <a:fillRect l="-1111" t="-651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Tekstowe 5"/>
          <p:cNvSpPr txBox="1"/>
          <p:nvPr/>
        </p:nvSpPr>
        <p:spPr>
          <a:xfrm>
            <a:off x="367443" y="3229742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:=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Nawias klamrowy otwierający 6"/>
          <p:cNvSpPr/>
          <p:nvPr/>
        </p:nvSpPr>
        <p:spPr>
          <a:xfrm>
            <a:off x="2127429" y="2783393"/>
            <a:ext cx="768206" cy="1458232"/>
          </a:xfrm>
          <a:prstGeom prst="leftBrace">
            <a:avLst>
              <a:gd name="adj1" fmla="val 3078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eTekstowe 7"/>
              <p:cNvSpPr txBox="1"/>
              <p:nvPr/>
            </p:nvSpPr>
            <p:spPr>
              <a:xfrm>
                <a:off x="2627579" y="2936255"/>
                <a:ext cx="5680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random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if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= 0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Pole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79" y="2936255"/>
                <a:ext cx="568033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09" t="-10667" r="-751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Tekstowe 8"/>
              <p:cNvSpPr txBox="1"/>
              <p:nvPr/>
            </p:nvSpPr>
            <p:spPr>
              <a:xfrm>
                <a:off x="2627579" y="3594158"/>
                <a:ext cx="5680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random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if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= 1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Pole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79" y="3594158"/>
                <a:ext cx="568033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09" t="-10667" r="-751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eTekstowe 9"/>
              <p:cNvSpPr txBox="1"/>
              <p:nvPr/>
            </p:nvSpPr>
            <p:spPr>
              <a:xfrm>
                <a:off x="422702" y="4870223"/>
                <a:ext cx="85417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Dec(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just computes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and checks if it is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0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.</a:t>
                </a:r>
              </a:p>
              <a:p>
                <a:endParaRPr lang="en-US" sz="2400" b="1" dirty="0" smtClean="0">
                  <a:solidFill>
                    <a:srgbClr val="008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Pole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02" y="4870223"/>
                <a:ext cx="854178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070" t="-58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  <p:bldP spid="9" grpId="0"/>
      <p:bldP spid="1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392286"/>
                <a:ext cx="8712043" cy="52517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300" dirty="0" smtClean="0">
                    <a:latin typeface="Cambria" panose="02040503050406030204" pitchFamily="18" charset="0"/>
                  </a:rPr>
                  <a:t>The </a:t>
                </a:r>
                <a:r>
                  <a:rPr lang="en-US" sz="2300" dirty="0">
                    <a:latin typeface="Cambria" panose="02040503050406030204" pitchFamily="18" charset="0"/>
                  </a:rPr>
                  <a:t>inner product can be replaced by </a:t>
                </a:r>
                <a:r>
                  <a:rPr lang="en-US" sz="2300" b="1" dirty="0">
                    <a:solidFill>
                      <a:srgbClr val="0000FF"/>
                    </a:solidFill>
                    <a:latin typeface="Cambria" panose="02040503050406030204" pitchFamily="18" charset="0"/>
                  </a:rPr>
                  <a:t>any sufficiently strong two-source extractor </a:t>
                </a:r>
                <a:r>
                  <a:rPr lang="en-US" sz="2300" dirty="0">
                    <a:latin typeface="Cambria" panose="02040503050406030204" pitchFamily="18" charset="0"/>
                  </a:rPr>
                  <a:t>with large </a:t>
                </a:r>
                <a:r>
                  <a:rPr lang="en-US" sz="2300" dirty="0" smtClean="0">
                    <a:latin typeface="Cambria" panose="02040503050406030204" pitchFamily="18" charset="0"/>
                  </a:rPr>
                  <a:t>output.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Let </a:t>
                </a:r>
                <a:r>
                  <a:rPr lang="en-US" sz="2300" b="1" dirty="0" err="1">
                    <a:solidFill>
                      <a:srgbClr val="FF0000"/>
                    </a:solidFill>
                  </a:rPr>
                  <a:t>ext</a:t>
                </a:r>
                <a:r>
                  <a:rPr lang="en-US" sz="2300" b="1" dirty="0">
                    <a:solidFill>
                      <a:srgbClr val="FF0000"/>
                    </a:solidFill>
                  </a:rPr>
                  <a:t>: </a:t>
                </a:r>
                <a:r>
                  <a:rPr lang="en-US" sz="23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L</a:t>
                </a:r>
                <a:r>
                  <a:rPr lang="en-US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×</a:t>
                </a:r>
                <a:r>
                  <a:rPr lang="en-US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R</a:t>
                </a:r>
                <a:r>
                  <a:rPr lang="en-US" sz="2300" b="1" dirty="0">
                    <a:solidFill>
                      <a:srgbClr val="FF0000"/>
                    </a:solidFill>
                    <a:latin typeface="Apple Chancery"/>
                    <a:cs typeface="Apple Chancery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sz="2300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sz="2300" b="1" dirty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:r>
                  <a:rPr lang="en-US" sz="2300" dirty="0">
                    <a:ea typeface="cmsy10"/>
                    <a:cs typeface="Apple Chancery"/>
                  </a:rPr>
                  <a:t>be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  <m:t>𝒌</m:t>
                        </m:r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  <m:t>,</m:t>
                        </m:r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sz="2300" b="1" dirty="0">
                    <a:solidFill>
                      <a:srgbClr val="008000"/>
                    </a:solidFill>
                    <a:ea typeface="cmsy10"/>
                    <a:cs typeface="Apple Chancery"/>
                  </a:rPr>
                  <a:t>-strong two-source </a:t>
                </a:r>
                <a:r>
                  <a:rPr lang="en-US" sz="2300" b="1" dirty="0" smtClean="0">
                    <a:solidFill>
                      <a:srgbClr val="008000"/>
                    </a:solidFill>
                    <a:ea typeface="cmsy10"/>
                    <a:cs typeface="Apple Chancery"/>
                  </a:rPr>
                  <a:t>extractor</a:t>
                </a:r>
                <a:r>
                  <a:rPr lang="en-US" sz="2300" dirty="0" smtClean="0">
                    <a:ea typeface="cmsy10"/>
                    <a:cs typeface="Apple Chancery"/>
                  </a:rPr>
                  <a:t>.  And let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300" dirty="0" smtClean="0">
                    <a:ea typeface="cmsy10"/>
                    <a:cs typeface="Apple Chancery"/>
                  </a:rPr>
                  <a:t> 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sz="2300" dirty="0" smtClean="0">
                    <a:ea typeface="cmsy10"/>
                    <a:cs typeface="Apple Chancery"/>
                  </a:rPr>
                  <a:t>. Define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L</a:t>
                </a:r>
                <a:r>
                  <a:rPr lang="en-US" sz="23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×</a:t>
                </a:r>
                <a:r>
                  <a:rPr lang="en-US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R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300" b="1" dirty="0">
                        <a:solidFill>
                          <a:srgbClr val="FF0000"/>
                        </a:solidFill>
                        <a:latin typeface="Gigi" panose="04040504061007020D02" pitchFamily="82" charset="0"/>
                        <a:cs typeface="Apple Chancery"/>
                      </a:rPr>
                      <m:t>L</m:t>
                    </m:r>
                    <m:r>
                      <m:rPr>
                        <m:nor/>
                      </m:rPr>
                      <a:rPr lang="en-US" sz="2300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FF0000"/>
                        </a:solidFill>
                        <a:latin typeface="Gigi" panose="04040504061007020D02" pitchFamily="82" charset="0"/>
                        <a:ea typeface="cmsy10"/>
                        <a:cs typeface="cmsy10"/>
                      </a:rPr>
                      <m:t>×</m:t>
                    </m:r>
                    <m:r>
                      <m:rPr>
                        <m:nor/>
                      </m:rPr>
                      <a:rPr lang="en-US" sz="2300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300" b="1" dirty="0">
                        <a:solidFill>
                          <a:srgbClr val="FF0000"/>
                        </a:solidFill>
                        <a:latin typeface="Gigi" panose="04040504061007020D02" pitchFamily="82" charset="0"/>
                        <a:cs typeface="Apple Chancery"/>
                      </a:rPr>
                      <m:t>R</m:t>
                    </m:r>
                    <m:r>
                      <m:rPr>
                        <m:nor/>
                      </m:rPr>
                      <a:rPr lang="en-US" sz="2300" b="1" dirty="0">
                        <a:solidFill>
                          <a:srgbClr val="FF0000"/>
                        </a:solidFill>
                        <a:latin typeface="Apple Chancery"/>
                        <a:cs typeface="Apple Chancery"/>
                      </a:rPr>
                      <m:t> </m:t>
                    </m:r>
                    <m:r>
                      <m:rPr>
                        <m:nor/>
                      </m:rPr>
                      <a:rPr lang="en-US" sz="2300" b="1" dirty="0">
                        <a:solidFill>
                          <a:srgbClr val="FF0000"/>
                        </a:solidFill>
                        <a:latin typeface="Gigi" panose="04040504061007020D02" pitchFamily="82" charset="0"/>
                        <a:ea typeface="cmsy10"/>
                        <a:cs typeface="cmsy10"/>
                      </a:rPr>
                      <m:t>→</m:t>
                    </m:r>
                    <m:sSub>
                      <m:sSubPr>
                        <m:ctrlP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b="1" dirty="0" smtClean="0">
                  <a:solidFill>
                    <a:srgbClr val="FF0000"/>
                  </a:solidFill>
                  <a:ea typeface="cmsy10"/>
                  <a:cs typeface="Apple Chancery"/>
                </a:endParaRPr>
              </a:p>
              <a:p>
                <a:pPr marL="0" indent="0">
                  <a:buNone/>
                </a:pPr>
                <a:r>
                  <a:rPr lang="en-US" sz="2300" dirty="0" smtClean="0">
                    <a:ea typeface="cmsy10"/>
                    <a:cs typeface="Apple Chancery"/>
                  </a:rPr>
                  <a:t>as</a:t>
                </a:r>
                <a:endParaRPr lang="en-US" sz="2300" dirty="0" smtClean="0">
                  <a:ea typeface="cmsy10"/>
                  <a:cs typeface="Apple Chancery"/>
                </a:endParaRPr>
              </a:p>
              <a:p>
                <a:pPr marL="0" indent="0">
                  <a:buNone/>
                </a:pPr>
                <a:endParaRPr lang="en-US" sz="23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3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3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3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392286"/>
                <a:ext cx="8712043" cy="5251704"/>
              </a:xfrm>
              <a:blipFill rotWithShape="0">
                <a:blip r:embed="rId2"/>
                <a:stretch>
                  <a:fillRect l="-979" t="-15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Tekstowe 5"/>
          <p:cNvSpPr txBox="1"/>
          <p:nvPr/>
        </p:nvSpPr>
        <p:spPr>
          <a:xfrm>
            <a:off x="252441" y="4566451"/>
            <a:ext cx="154080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3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3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3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:= </a:t>
            </a:r>
            <a:endParaRPr lang="en-US" sz="23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Nawias klamrowy otwierający 6"/>
          <p:cNvSpPr/>
          <p:nvPr/>
        </p:nvSpPr>
        <p:spPr>
          <a:xfrm>
            <a:off x="2012427" y="4120102"/>
            <a:ext cx="768206" cy="1458232"/>
          </a:xfrm>
          <a:prstGeom prst="leftBrace">
            <a:avLst>
              <a:gd name="adj1" fmla="val 3078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Tekstowe 7"/>
              <p:cNvSpPr txBox="1"/>
              <p:nvPr/>
            </p:nvSpPr>
            <p:spPr>
              <a:xfrm>
                <a:off x="2512577" y="4272964"/>
                <a:ext cx="6062685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dirty="0" smtClean="0">
                    <a:latin typeface="Cambria" panose="02040503050406030204" pitchFamily="18" charset="0"/>
                  </a:rPr>
                  <a:t>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300" dirty="0" smtClean="0">
                    <a:latin typeface="Cambria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𝐞𝐱𝐭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Cambria" panose="02040503050406030204" pitchFamily="18" charset="0"/>
                  </a:rPr>
                  <a:t> if </a:t>
                </a:r>
                <a:r>
                  <a:rPr lang="en-US" sz="23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= 0</a:t>
                </a:r>
                <a:endParaRPr lang="en-US" sz="23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Pole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77" y="4272964"/>
                <a:ext cx="6062685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407" t="-10959" b="-301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eTekstowe 8"/>
              <p:cNvSpPr txBox="1"/>
              <p:nvPr/>
            </p:nvSpPr>
            <p:spPr>
              <a:xfrm>
                <a:off x="2512577" y="4930867"/>
                <a:ext cx="5922583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dirty="0" smtClean="0">
                    <a:latin typeface="Cambria" panose="02040503050406030204" pitchFamily="18" charset="0"/>
                  </a:rPr>
                  <a:t>random 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US" sz="23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</a:t>
                </a:r>
                <a:r>
                  <a:rPr lang="en-US" sz="23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US" sz="2300" dirty="0" smtClean="0">
                    <a:latin typeface="Cambria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3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𝐞𝐱𝐭</m:t>
                    </m:r>
                    <m:d>
                      <m:dPr>
                        <m:ctrlP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latin typeface="Cambria" panose="02040503050406030204" pitchFamily="18" charset="0"/>
                  </a:rPr>
                  <a:t>if </a:t>
                </a:r>
                <a:r>
                  <a:rPr lang="en-US" sz="2300" b="1" i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= 1</a:t>
                </a:r>
                <a:endParaRPr lang="en-US" sz="23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Pole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77" y="4930867"/>
                <a:ext cx="5922583" cy="446276"/>
              </a:xfrm>
              <a:prstGeom prst="rect">
                <a:avLst/>
              </a:prstGeom>
              <a:blipFill rotWithShape="0">
                <a:blip r:embed="rId4"/>
                <a:stretch>
                  <a:fillRect l="-1440" t="-10959" r="-103" b="-301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Tekstowe 9"/>
              <p:cNvSpPr txBox="1"/>
              <p:nvPr/>
            </p:nvSpPr>
            <p:spPr>
              <a:xfrm>
                <a:off x="252441" y="6027003"/>
                <a:ext cx="854178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Dec(</a:t>
                </a:r>
                <a:r>
                  <a:rPr lang="en-US" sz="23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,</a:t>
                </a:r>
                <a:r>
                  <a:rPr lang="en-US" sz="23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3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US" sz="2300" dirty="0" smtClean="0">
                    <a:latin typeface="Cambria" panose="02040503050406030204" pitchFamily="18" charset="0"/>
                  </a:rPr>
                  <a:t>just </a:t>
                </a:r>
                <a:r>
                  <a:rPr lang="en-US" sz="2300" dirty="0" smtClean="0">
                    <a:latin typeface="Cambria" panose="02040503050406030204" pitchFamily="18" charset="0"/>
                  </a:rPr>
                  <a:t>checks if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𝐞𝐱𝐭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300" dirty="0" smtClean="0">
                    <a:latin typeface="Cambria" panose="02040503050406030204" pitchFamily="18" charset="0"/>
                  </a:rPr>
                  <a:t>.</a:t>
                </a:r>
                <a:endParaRPr lang="en-US" sz="2300" dirty="0" smtClean="0">
                  <a:latin typeface="Cambria" panose="02040503050406030204" pitchFamily="18" charset="0"/>
                </a:endParaRPr>
              </a:p>
              <a:p>
                <a:endParaRPr lang="en-US" sz="2300" b="1" dirty="0" smtClean="0">
                  <a:solidFill>
                    <a:srgbClr val="008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Pole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1" y="6027003"/>
                <a:ext cx="8541783" cy="800219"/>
              </a:xfrm>
              <a:prstGeom prst="rect">
                <a:avLst/>
              </a:prstGeom>
              <a:blipFill rotWithShape="0">
                <a:blip r:embed="rId5"/>
                <a:stretch>
                  <a:fillRect l="-999" t="-6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</a:t>
            </a:r>
            <a:r>
              <a:rPr lang="en-US" b="1" dirty="0" smtClean="0">
                <a:solidFill>
                  <a:srgbClr val="00B050"/>
                </a:solidFill>
              </a:rPr>
              <a:t>[DKO13] </a:t>
            </a:r>
            <a:r>
              <a:rPr lang="en-US" dirty="0" smtClean="0"/>
              <a:t>(informally)</a:t>
            </a:r>
            <a:endParaRPr lang="pl-PL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ext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L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×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Gigi" panose="04040504061007020D02" pitchFamily="82" charset="0"/>
                    <a:cs typeface="Apple Chancery"/>
                  </a:rPr>
                  <a:t>R</a:t>
                </a:r>
                <a:r>
                  <a:rPr lang="en-US" b="1" dirty="0">
                    <a:solidFill>
                      <a:srgbClr val="FF0000"/>
                    </a:solidFill>
                    <a:latin typeface="Apple Chancery"/>
                    <a:cs typeface="Apple Chancery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cmsy10"/>
                  </a:rPr>
                  <a:t>→ </a:t>
                </a:r>
                <a:r>
                  <a:rPr lang="en-US" b="1" dirty="0">
                    <a:solidFill>
                      <a:srgbClr val="FF0000"/>
                    </a:solidFill>
                    <a:latin typeface="Gigi" panose="04040504061007020D02" pitchFamily="82" charset="0"/>
                    <a:ea typeface="cmsy10"/>
                    <a:cs typeface="Apple Chancery"/>
                  </a:rPr>
                  <a:t>M</a:t>
                </a:r>
                <a:r>
                  <a:rPr lang="en-US" b="1" dirty="0">
                    <a:solidFill>
                      <a:srgbClr val="FF0000"/>
                    </a:solidFill>
                    <a:latin typeface="Apple Chancery"/>
                    <a:ea typeface="cmsy10"/>
                    <a:cs typeface="Apple Chancery"/>
                  </a:rPr>
                  <a:t> </a:t>
                </a:r>
                <a:r>
                  <a:rPr lang="en-US" dirty="0">
                    <a:ea typeface="cmsy10"/>
                    <a:cs typeface="Apple Chancery"/>
                  </a:rPr>
                  <a:t>be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  <m:t>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sy10"/>
                            <a:cs typeface="Apple Chancery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70C0"/>
                    </a:solidFill>
                    <a:ea typeface="cmsy10"/>
                    <a:cs typeface="Apple Chancery"/>
                  </a:rPr>
                  <a:t>-strong two-source </a:t>
                </a:r>
                <a:r>
                  <a:rPr lang="en-US" b="1" dirty="0" smtClean="0">
                    <a:solidFill>
                      <a:srgbClr val="008000"/>
                    </a:solidFill>
                    <a:ea typeface="cmsy10"/>
                    <a:cs typeface="Apple Chancery"/>
                  </a:rPr>
                  <a:t>extractor</a:t>
                </a:r>
                <a:r>
                  <a:rPr lang="en-US" dirty="0" smtClean="0">
                    <a:ea typeface="cmsy10"/>
                    <a:cs typeface="Apple Chancery"/>
                  </a:rPr>
                  <a:t> then the construction from previous slide is</a:t>
                </a:r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ea typeface="cmsy10"/>
                    <a:cs typeface="Apple Chancery"/>
                  </a:rPr>
                  <a:t>-non-malleable code in the split-state model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msy10"/>
                    <a:cs typeface="Apple Chancery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Apple Chancery"/>
                  </a:rPr>
                  <a:t> </a:t>
                </a:r>
                <a:r>
                  <a:rPr lang="en-US" dirty="0" smtClean="0"/>
                  <a:t>is small provided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Apple Chancery"/>
                  </a:rPr>
                  <a:t> </a:t>
                </a:r>
                <a:r>
                  <a:rPr lang="en-US" dirty="0" smtClean="0"/>
                  <a:t>is small,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is “reasonably larger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”).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can be extended to cover side-channel leakage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Apple Chancery"/>
                  </a:rPr>
                  <a:t> </a:t>
                </a:r>
                <a:r>
                  <a:rPr lang="en-US" dirty="0" smtClean="0">
                    <a:ea typeface="cmsy10"/>
                    <a:cs typeface="Apple Chancery"/>
                  </a:rPr>
                  <a:t>and</a:t>
                </a:r>
                <a:r>
                  <a:rPr lang="en-US" b="1" dirty="0" smtClean="0">
                    <a:solidFill>
                      <a:srgbClr val="FF0000"/>
                    </a:solidFill>
                    <a:ea typeface="cmsy10"/>
                    <a:cs typeface="Apple Chancery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 smtClean="0"/>
                  <a:t>. The “amount” of tolerated leakage depends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.</a:t>
                </a:r>
                <a:endParaRPr lang="en-US" b="1" dirty="0" smtClean="0">
                  <a:solidFill>
                    <a:srgbClr val="FF0000"/>
                  </a:solidFill>
                  <a:ea typeface="cmsy10"/>
                  <a:cs typeface="Apple Chancery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t="-2436" r="-12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8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Proof: </a:t>
            </a:r>
            <a:r>
              <a:rPr lang="en-US" dirty="0" smtClean="0"/>
              <a:t>the general</a:t>
            </a:r>
            <a:r>
              <a:rPr lang="pl-PL" dirty="0" smtClean="0"/>
              <a:t> </a:t>
            </a:r>
            <a:r>
              <a:rPr lang="pl-PL" dirty="0" smtClean="0"/>
              <a:t>idea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441" y="2877637"/>
            <a:ext cx="8712043" cy="345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First observe that: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i="1" dirty="0" smtClean="0"/>
              <a:t> </a:t>
            </a:r>
            <a:r>
              <a:rPr lang="en-US" dirty="0" smtClean="0"/>
              <a:t>are both constant then obviously </a:t>
            </a:r>
            <a:r>
              <a:rPr lang="en-US" b="1" i="1" dirty="0" smtClean="0">
                <a:solidFill>
                  <a:srgbClr val="FF0000"/>
                </a:solidFill>
              </a:rPr>
              <a:t>M’</a:t>
            </a:r>
            <a:r>
              <a:rPr lang="en-US" i="1" dirty="0" smtClean="0"/>
              <a:t> </a:t>
            </a:r>
            <a:r>
              <a:rPr lang="en-US" dirty="0" smtClean="0"/>
              <a:t>is not correlated with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Actually: it’s enough if </a:t>
            </a:r>
            <a:r>
              <a:rPr lang="en-US" b="1" dirty="0" smtClean="0"/>
              <a:t>one of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constant.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 smtClean="0"/>
              <a:t>even: if it “</a:t>
            </a:r>
            <a:r>
              <a:rPr lang="en-US" b="1" dirty="0" smtClean="0"/>
              <a:t>glues</a:t>
            </a:r>
            <a:r>
              <a:rPr lang="en-US" dirty="0" smtClean="0"/>
              <a:t>” sufficiently many inputs.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3099148" y="1313986"/>
            <a:ext cx="5031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42441" y="1373756"/>
            <a:ext cx="1459889" cy="50799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020924" y="1296976"/>
            <a:ext cx="592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L’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020924" y="2106196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R’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6223971" y="1823902"/>
            <a:ext cx="232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L’,R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’)=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188376" y="1861955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Enc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ight Arrow 19"/>
          <p:cNvSpPr/>
          <p:nvPr/>
        </p:nvSpPr>
        <p:spPr>
          <a:xfrm rot="19765072">
            <a:off x="2430376" y="1713498"/>
            <a:ext cx="642191" cy="296914"/>
          </a:xfrm>
          <a:prstGeom prst="rightArrow">
            <a:avLst/>
          </a:prstGeom>
          <a:solidFill>
            <a:srgbClr val="599D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" name="Right Arrow 20"/>
          <p:cNvSpPr/>
          <p:nvPr/>
        </p:nvSpPr>
        <p:spPr>
          <a:xfrm rot="1475326">
            <a:off x="2432164" y="2198616"/>
            <a:ext cx="642191" cy="296914"/>
          </a:xfrm>
          <a:prstGeom prst="rightArrow">
            <a:avLst/>
          </a:prstGeom>
          <a:solidFill>
            <a:srgbClr val="599D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Right Arrow 21"/>
          <p:cNvSpPr/>
          <p:nvPr/>
        </p:nvSpPr>
        <p:spPr>
          <a:xfrm rot="19765072">
            <a:off x="5550661" y="2176047"/>
            <a:ext cx="642191" cy="296914"/>
          </a:xfrm>
          <a:prstGeom prst="rightArrow">
            <a:avLst/>
          </a:prstGeom>
          <a:solidFill>
            <a:srgbClr val="599D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5" name="Right Arrow 22"/>
          <p:cNvSpPr/>
          <p:nvPr/>
        </p:nvSpPr>
        <p:spPr>
          <a:xfrm rot="1475326">
            <a:off x="5552616" y="1684806"/>
            <a:ext cx="638533" cy="296914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" name="Right Arrow 8"/>
          <p:cNvSpPr/>
          <p:nvPr/>
        </p:nvSpPr>
        <p:spPr>
          <a:xfrm>
            <a:off x="3542441" y="2178127"/>
            <a:ext cx="1459889" cy="50799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g</a:t>
            </a:r>
            <a:endParaRPr lang="en-US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3099148" y="2190174"/>
            <a:ext cx="4430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17831</TotalTime>
  <Words>5050</Words>
  <Application>Microsoft Office PowerPoint</Application>
  <PresentationFormat>On-screen Show (4:3)</PresentationFormat>
  <Paragraphs>1332</Paragraphs>
  <Slides>118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31" baseType="lpstr">
      <vt:lpstr>Symbol</vt:lpstr>
      <vt:lpstr>Cambria Math</vt:lpstr>
      <vt:lpstr>Calibri</vt:lpstr>
      <vt:lpstr>Apple Chancery</vt:lpstr>
      <vt:lpstr>Cambria</vt:lpstr>
      <vt:lpstr>Arial Black</vt:lpstr>
      <vt:lpstr>cmmi10</vt:lpstr>
      <vt:lpstr>Arial</vt:lpstr>
      <vt:lpstr>cmsy10</vt:lpstr>
      <vt:lpstr>Arial Rounded MT Bold</vt:lpstr>
      <vt:lpstr>Gigi</vt:lpstr>
      <vt:lpstr>Office Theme</vt:lpstr>
      <vt:lpstr>1_Office Theme</vt:lpstr>
      <vt:lpstr>Introduction to  Non-Malleable Codes</vt:lpstr>
      <vt:lpstr>Plan</vt:lpstr>
      <vt:lpstr>Non-Malleable Codes</vt:lpstr>
      <vt:lpstr>PowerPoint Presentation</vt:lpstr>
      <vt:lpstr>Example: smart cards</vt:lpstr>
      <vt:lpstr>“Black-Box Cryptography” – the situation</vt:lpstr>
      <vt:lpstr>PowerPoint Presentation</vt:lpstr>
      <vt:lpstr>PowerPoint Presentation</vt:lpstr>
      <vt:lpstr>How can the adversary exploit the tampering attacks?</vt:lpstr>
      <vt:lpstr>This way the adversary obtains more power than in the black-box model!</vt:lpstr>
      <vt:lpstr>Countermeasures?</vt:lpstr>
      <vt:lpstr>An idea: incorporate physical attacks to the formal model</vt:lpstr>
      <vt:lpstr>Question</vt:lpstr>
      <vt:lpstr>Plan</vt:lpstr>
      <vt:lpstr>“Codes” (or: “encoding schemes”)</vt:lpstr>
      <vt:lpstr>Code properties – abstractly </vt:lpstr>
      <vt:lpstr>Traditional applications of codes</vt:lpstr>
      <vt:lpstr>Error-correcting codes</vt:lpstr>
      <vt:lpstr>A simple code that detects d=1 error</vt:lpstr>
      <vt:lpstr>More generally</vt:lpstr>
      <vt:lpstr>Which matrices make good error-detecting codes?</vt:lpstr>
      <vt:lpstr>Plan</vt:lpstr>
      <vt:lpstr>Question</vt:lpstr>
      <vt:lpstr>For example</vt:lpstr>
      <vt:lpstr>Consider the following tampering experiment</vt:lpstr>
      <vt:lpstr>What functions can the adversary induce?</vt:lpstr>
      <vt:lpstr>Non-Malleable Codes (NMC)</vt:lpstr>
      <vt:lpstr>Non-malleability in cryptography</vt:lpstr>
      <vt:lpstr>Can we have an NMC secure against the family of all functions?</vt:lpstr>
      <vt:lpstr>Moral</vt:lpstr>
      <vt:lpstr>A very popular topic</vt:lpstr>
      <vt:lpstr>Security definition: first attempt</vt:lpstr>
      <vt:lpstr>How to deal with the identity functions?</vt:lpstr>
      <vt:lpstr>Strongly Non-Malleable Codes</vt:lpstr>
      <vt:lpstr>(Standard) Non-Malleable Codes</vt:lpstr>
      <vt:lpstr>Relaxing these definitions a bit...</vt:lpstr>
      <vt:lpstr>To define “closeness to uniform” recall the definition of the statistical distance</vt:lpstr>
      <vt:lpstr>Recall also the conditional versions</vt:lpstr>
      <vt:lpstr>One way to look at it</vt:lpstr>
      <vt:lpstr>Why it protects against the related key attacks? </vt:lpstr>
      <vt:lpstr>NMCs: strong vs. standard</vt:lpstr>
      <vt:lpstr>Results of [D., Pietrzak and Wichs 2010]</vt:lpstr>
      <vt:lpstr>The existential result</vt:lpstr>
      <vt:lpstr>NMC in the random oracle model</vt:lpstr>
      <vt:lpstr>Caveat</vt:lpstr>
      <vt:lpstr>Plan</vt:lpstr>
      <vt:lpstr>A very restricted class off tampering: “additive attacks” </vt:lpstr>
      <vt:lpstr>In other words</vt:lpstr>
      <vt:lpstr>How to design an additively non-malleable code?</vt:lpstr>
      <vt:lpstr>Good news: very similar codes have been constructed before</vt:lpstr>
      <vt:lpstr>Algebraic Manipulation Detection (AMD) Codes</vt:lpstr>
      <vt:lpstr>AMDs vs NMCs</vt:lpstr>
      <vt:lpstr>Constructions of AMDs</vt:lpstr>
      <vt:lpstr>The AMD code of [Cramer et al]</vt:lpstr>
      <vt:lpstr>Proof that that this code is (F^d,F^d×F×F,(d+1)/|F|)-AMD:</vt:lpstr>
      <vt:lpstr>Assume that M≠M^′,(Δ_1,Δ_2 )≠(0,0) and transform:</vt:lpstr>
      <vt:lpstr>Claim</vt:lpstr>
      <vt:lpstr>Finishing the proof</vt:lpstr>
      <vt:lpstr>How to instantiate this</vt:lpstr>
      <vt:lpstr>Plan</vt:lpstr>
      <vt:lpstr>A more general class: independent bit tampering</vt:lpstr>
      <vt:lpstr>More formally</vt:lpstr>
      <vt:lpstr>Additive attacks vs. independent bit tampering</vt:lpstr>
      <vt:lpstr>Construction technique</vt:lpstr>
      <vt:lpstr>Linear error-correcting secret-sharing </vt:lpstr>
      <vt:lpstr>What do we mean by “secrecy t”?</vt:lpstr>
      <vt:lpstr>“secrecy t” of a code is defined in the same way as secrecy of secret sharing</vt:lpstr>
      <vt:lpstr>What remains</vt:lpstr>
      <vt:lpstr>Theorem</vt:lpstr>
      <vt:lpstr>Proof outline</vt:lpstr>
      <vt:lpstr>Case 1 (|A|≤t)</vt:lpstr>
      <vt:lpstr>Case 1 – continued </vt:lpstr>
      <vt:lpstr>Case 4 (n-t≤|A|)</vt:lpstr>
      <vt:lpstr>Case 2 (“t&lt;|A|&lt;n/2”)</vt:lpstr>
      <vt:lpstr>Case 2 – continued </vt:lpstr>
      <vt:lpstr>Case 2 – the final step</vt:lpstr>
      <vt:lpstr>Case 3 (n/2 ≤|A|&lt;n-t)</vt:lpstr>
      <vt:lpstr>Plan</vt:lpstr>
      <vt:lpstr>Split-state model </vt:lpstr>
      <vt:lpstr>Split-state model: motivation</vt:lpstr>
      <vt:lpstr>An open problem from [DPW10]</vt:lpstr>
      <vt:lpstr>Progress towards solving this problem</vt:lpstr>
      <vt:lpstr>Fact</vt:lpstr>
      <vt:lpstr>hard to negate ⇒ non-malleable</vt:lpstr>
      <vt:lpstr>non-malleable ⇒ hard to negate </vt:lpstr>
      <vt:lpstr>Look again at our problem:</vt:lpstr>
      <vt:lpstr>Idea</vt:lpstr>
      <vt:lpstr>Two-source extractor encoding</vt:lpstr>
      <vt:lpstr>Why is it used in leakage-resilient cryptography?</vt:lpstr>
      <vt:lpstr>PowerPoint Presentation</vt:lpstr>
      <vt:lpstr>Is this encoding non-malleable?</vt:lpstr>
      <vt:lpstr>Observation</vt:lpstr>
      <vt:lpstr>Hope: maybe it works over Z2</vt:lpstr>
      <vt:lpstr>Observation</vt:lpstr>
      <vt:lpstr>So, this is the situation:</vt:lpstr>
      <vt:lpstr>Answer: yes! (for messages of length 1) </vt:lpstr>
      <vt:lpstr>In fact</vt:lpstr>
      <vt:lpstr>Theorem [DKO13] (informally)</vt:lpstr>
      <vt:lpstr>Proof: the general idea</vt:lpstr>
      <vt:lpstr>Why is this?</vt:lpstr>
      <vt:lpstr>Hence</vt:lpstr>
      <vt:lpstr>Now, suppose f and g don’t glue too many elements together</vt:lpstr>
      <vt:lpstr>Putting it together</vt:lpstr>
      <vt:lpstr>Full proof is more complicated</vt:lpstr>
      <vt:lpstr>Encoding for messages of arbitrary length [Aggarwal, Dodis, and Lovett, STOC 2014]</vt:lpstr>
      <vt:lpstr>Why affine? Look at this:</vt:lpstr>
      <vt:lpstr>Main observation of [ADL14]</vt:lpstr>
      <vt:lpstr>A construction with linear blow-up</vt:lpstr>
      <vt:lpstr>Plan</vt:lpstr>
      <vt:lpstr>Continual non-malleable codes [Faust, Mukherjee, Nielsen, Venturi, TCC 2014]</vt:lpstr>
      <vt:lpstr>Actually, their model is a bit stronger</vt:lpstr>
      <vt:lpstr>The construction of [FMNV14]</vt:lpstr>
      <vt:lpstr>Plan</vt:lpstr>
      <vt:lpstr>An application of the NMC</vt:lpstr>
      <vt:lpstr>How it works</vt:lpstr>
      <vt:lpstr>Conclusion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</cp:lastModifiedBy>
  <cp:revision>564</cp:revision>
  <dcterms:created xsi:type="dcterms:W3CDTF">2015-07-03T16:44:25Z</dcterms:created>
  <dcterms:modified xsi:type="dcterms:W3CDTF">2018-01-06T11:54:38Z</dcterms:modified>
</cp:coreProperties>
</file>