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72" r:id="rId2"/>
  </p:sldMasterIdLst>
  <p:notesMasterIdLst>
    <p:notesMasterId r:id="rId121"/>
  </p:notesMasterIdLst>
  <p:sldIdLst>
    <p:sldId id="262" r:id="rId3"/>
    <p:sldId id="483" r:id="rId4"/>
    <p:sldId id="472" r:id="rId5"/>
    <p:sldId id="463" r:id="rId6"/>
    <p:sldId id="464" r:id="rId7"/>
    <p:sldId id="465" r:id="rId8"/>
    <p:sldId id="466" r:id="rId9"/>
    <p:sldId id="467" r:id="rId10"/>
    <p:sldId id="468" r:id="rId11"/>
    <p:sldId id="469" r:id="rId12"/>
    <p:sldId id="470" r:id="rId13"/>
    <p:sldId id="471" r:id="rId14"/>
    <p:sldId id="481" r:id="rId15"/>
    <p:sldId id="484" r:id="rId16"/>
    <p:sldId id="473" r:id="rId17"/>
    <p:sldId id="474" r:id="rId18"/>
    <p:sldId id="475" r:id="rId19"/>
    <p:sldId id="476" r:id="rId20"/>
    <p:sldId id="477" r:id="rId21"/>
    <p:sldId id="478" r:id="rId22"/>
    <p:sldId id="479" r:id="rId23"/>
    <p:sldId id="485" r:id="rId24"/>
    <p:sldId id="482" r:id="rId25"/>
    <p:sldId id="486" r:id="rId26"/>
    <p:sldId id="363" r:id="rId27"/>
    <p:sldId id="364" r:id="rId28"/>
    <p:sldId id="365" r:id="rId29"/>
    <p:sldId id="450" r:id="rId30"/>
    <p:sldId id="435" r:id="rId31"/>
    <p:sldId id="436" r:id="rId32"/>
    <p:sldId id="540" r:id="rId33"/>
    <p:sldId id="366" r:id="rId34"/>
    <p:sldId id="501" r:id="rId35"/>
    <p:sldId id="503" r:id="rId36"/>
    <p:sldId id="367" r:id="rId37"/>
    <p:sldId id="417" r:id="rId38"/>
    <p:sldId id="418" r:id="rId39"/>
    <p:sldId id="419" r:id="rId40"/>
    <p:sldId id="411" r:id="rId41"/>
    <p:sldId id="368" r:id="rId42"/>
    <p:sldId id="500" r:id="rId43"/>
    <p:sldId id="369" r:id="rId44"/>
    <p:sldId id="488" r:id="rId45"/>
    <p:sldId id="489" r:id="rId46"/>
    <p:sldId id="490" r:id="rId47"/>
    <p:sldId id="504" r:id="rId48"/>
    <p:sldId id="505" r:id="rId49"/>
    <p:sldId id="506" r:id="rId50"/>
    <p:sldId id="507" r:id="rId51"/>
    <p:sldId id="528" r:id="rId52"/>
    <p:sldId id="508" r:id="rId53"/>
    <p:sldId id="509" r:id="rId54"/>
    <p:sldId id="510" r:id="rId55"/>
    <p:sldId id="511" r:id="rId56"/>
    <p:sldId id="513" r:id="rId57"/>
    <p:sldId id="514" r:id="rId58"/>
    <p:sldId id="515" r:id="rId59"/>
    <p:sldId id="516" r:id="rId60"/>
    <p:sldId id="517" r:id="rId61"/>
    <p:sldId id="518" r:id="rId62"/>
    <p:sldId id="519" r:id="rId63"/>
    <p:sldId id="520" r:id="rId64"/>
    <p:sldId id="521" r:id="rId65"/>
    <p:sldId id="522" r:id="rId66"/>
    <p:sldId id="523" r:id="rId67"/>
    <p:sldId id="524" r:id="rId68"/>
    <p:sldId id="525" r:id="rId69"/>
    <p:sldId id="526" r:id="rId70"/>
    <p:sldId id="527" r:id="rId71"/>
    <p:sldId id="529" r:id="rId72"/>
    <p:sldId id="530" r:id="rId73"/>
    <p:sldId id="531" r:id="rId74"/>
    <p:sldId id="532" r:id="rId75"/>
    <p:sldId id="533" r:id="rId76"/>
    <p:sldId id="534" r:id="rId77"/>
    <p:sldId id="535" r:id="rId78"/>
    <p:sldId id="536" r:id="rId79"/>
    <p:sldId id="494" r:id="rId80"/>
    <p:sldId id="491" r:id="rId81"/>
    <p:sldId id="412" r:id="rId82"/>
    <p:sldId id="492" r:id="rId83"/>
    <p:sldId id="373" r:id="rId84"/>
    <p:sldId id="423" r:id="rId85"/>
    <p:sldId id="424" r:id="rId86"/>
    <p:sldId id="425" r:id="rId87"/>
    <p:sldId id="426" r:id="rId88"/>
    <p:sldId id="537" r:id="rId89"/>
    <p:sldId id="538" r:id="rId90"/>
    <p:sldId id="539" r:id="rId91"/>
    <p:sldId id="542" r:id="rId92"/>
    <p:sldId id="375" r:id="rId93"/>
    <p:sldId id="376" r:id="rId94"/>
    <p:sldId id="546" r:id="rId95"/>
    <p:sldId id="378" r:id="rId96"/>
    <p:sldId id="379" r:id="rId97"/>
    <p:sldId id="380" r:id="rId98"/>
    <p:sldId id="427" r:id="rId99"/>
    <p:sldId id="541" r:id="rId100"/>
    <p:sldId id="385" r:id="rId101"/>
    <p:sldId id="386" r:id="rId102"/>
    <p:sldId id="544" r:id="rId103"/>
    <p:sldId id="387" r:id="rId104"/>
    <p:sldId id="388" r:id="rId105"/>
    <p:sldId id="545" r:id="rId106"/>
    <p:sldId id="389" r:id="rId107"/>
    <p:sldId id="441" r:id="rId108"/>
    <p:sldId id="442" r:id="rId109"/>
    <p:sldId id="390" r:id="rId110"/>
    <p:sldId id="495" r:id="rId111"/>
    <p:sldId id="444" r:id="rId112"/>
    <p:sldId id="446" r:id="rId113"/>
    <p:sldId id="447" r:id="rId114"/>
    <p:sldId id="543" r:id="rId115"/>
    <p:sldId id="448" r:id="rId116"/>
    <p:sldId id="449" r:id="rId117"/>
    <p:sldId id="454" r:id="rId118"/>
    <p:sldId id="304" r:id="rId119"/>
    <p:sldId id="547" r:id="rId120"/>
  </p:sldIdLst>
  <p:sldSz cx="9144000" cy="6858000" type="screen4x3"/>
  <p:notesSz cx="6858000" cy="9144000"/>
  <p:embeddedFontLst>
    <p:embeddedFont>
      <p:font typeface="Cambria Math" panose="02040503050406030204" pitchFamily="18" charset="0"/>
      <p:regular r:id="rId122"/>
    </p:embeddedFont>
    <p:embeddedFont>
      <p:font typeface="Calibri" panose="020F0502020204030204" pitchFamily="34" charset="0"/>
      <p:regular r:id="rId123"/>
      <p:bold r:id="rId124"/>
      <p:italic r:id="rId125"/>
      <p:boldItalic r:id="rId126"/>
    </p:embeddedFont>
    <p:embeddedFont>
      <p:font typeface="Apple Chancery" panose="03020702040506060504" pitchFamily="66" charset="0"/>
      <p:regular r:id="rId127"/>
    </p:embeddedFont>
    <p:embeddedFont>
      <p:font typeface="Cambria" panose="02040503050406030204" pitchFamily="18" charset="0"/>
      <p:regular r:id="rId128"/>
      <p:bold r:id="rId129"/>
      <p:italic r:id="rId130"/>
      <p:boldItalic r:id="rId131"/>
    </p:embeddedFont>
    <p:embeddedFont>
      <p:font typeface="Arial Black" panose="020B0A04020102020204" pitchFamily="34" charset="0"/>
      <p:bold r:id="rId132"/>
    </p:embeddedFont>
    <p:embeddedFont>
      <p:font typeface="cmmi10" panose="020B0604020202020204" charset="0"/>
      <p:regular r:id="rId133"/>
    </p:embeddedFont>
    <p:embeddedFont>
      <p:font typeface="cmsy10" panose="020B0500000000000000" pitchFamily="34" charset="0"/>
      <p:regular r:id="rId134"/>
    </p:embeddedFont>
    <p:embeddedFont>
      <p:font typeface="Arial Rounded MT Bold" panose="020F0704030504030204" pitchFamily="34" charset="0"/>
      <p:regular r:id="rId135"/>
    </p:embeddedFont>
    <p:embeddedFont>
      <p:font typeface="Gigi" panose="04040504061007020D02" pitchFamily="82" charset="0"/>
      <p:regular r:id="rId1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1251" autoAdjust="0"/>
  </p:normalViewPr>
  <p:slideViewPr>
    <p:cSldViewPr snapToGrid="0">
      <p:cViewPr>
        <p:scale>
          <a:sx n="64" d="100"/>
          <a:sy n="64" d="100"/>
        </p:scale>
        <p:origin x="749" y="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3" d="100"/>
        <a:sy n="5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font" Target="fonts/font12.fntdata"/><Relationship Id="rId138" Type="http://schemas.openxmlformats.org/officeDocument/2006/relationships/viewProps" Target="viewProp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font" Target="fonts/font2.fntdata"/><Relationship Id="rId128" Type="http://schemas.openxmlformats.org/officeDocument/2006/relationships/font" Target="fonts/font7.fnt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font" Target="fonts/font13.fntdata"/><Relationship Id="rId13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font" Target="fonts/font3.fntdata"/><Relationship Id="rId129" Type="http://schemas.openxmlformats.org/officeDocument/2006/relationships/font" Target="fonts/font8.fntdata"/><Relationship Id="rId13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font" Target="fonts/font11.fntdata"/><Relationship Id="rId14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font" Target="fonts/font6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font" Target="fonts/font1.fntdata"/><Relationship Id="rId130" Type="http://schemas.openxmlformats.org/officeDocument/2006/relationships/font" Target="fonts/font9.fntdata"/><Relationship Id="rId135" Type="http://schemas.openxmlformats.org/officeDocument/2006/relationships/font" Target="fonts/font1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font" Target="fonts/font4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font" Target="fonts/font10.fntdata"/><Relationship Id="rId136" Type="http://schemas.openxmlformats.org/officeDocument/2006/relationships/font" Target="fonts/font15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9543F3-0831-4635-AD48-8E4410E96487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DC37B-729A-4393-B484-407F8F0BF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83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F6860-C4D6-41DD-8D64-A87265998DB8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518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F6860-C4D6-41DD-8D64-A87265998DB8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522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F6860-C4D6-41DD-8D64-A87265998DB8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777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497E4F-108F-447C-A114-8B765826D92B}" type="slidenum">
              <a:rPr lang="en-US" altLang="en-US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353848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2252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4632A10-DCC6-4A20-9C12-577EF1D0366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83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0FABD3-5AFF-4669-BE74-12D79B49C211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6001-67F8-40DD-9924-BF04E315C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15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0FABD3-5AFF-4669-BE74-12D79B49C211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6001-67F8-40DD-9924-BF04E315C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660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0FABD3-5AFF-4669-BE74-12D79B49C211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6001-67F8-40DD-9924-BF04E315C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622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52511-13BC-465B-BD72-6ED2387095A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6001-67F8-40DD-9924-BF04E315CF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948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15EF5-CBCF-4186-A541-1D9DD2AD1C3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6001-67F8-40DD-9924-BF04E315CF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0916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582AC-F901-4C19-B557-FF535F9EB54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6001-67F8-40DD-9924-BF04E315CF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8238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C129E-FF3A-439D-BDC3-BA8C675A163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6001-67F8-40DD-9924-BF04E315CF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814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BF701-CE90-4919-BF84-9FB0740C447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6001-67F8-40DD-9924-BF04E315CF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241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F6DC9-FD62-48C3-88DB-5B6946D59BA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6001-67F8-40DD-9924-BF04E315CF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638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C0E6B-138D-44CF-A6BA-E384C9227D1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6001-67F8-40DD-9924-BF04E315CF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0648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3430E-3B2A-4C25-896F-D79E647D906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6001-67F8-40DD-9924-BF04E315CF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874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441" y="261996"/>
            <a:ext cx="8712044" cy="785375"/>
          </a:xfrm>
        </p:spPr>
        <p:txBody>
          <a:bodyPr anchor="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442" y="1335136"/>
            <a:ext cx="8712043" cy="5251704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7085" y="6356350"/>
            <a:ext cx="2057400" cy="365125"/>
          </a:xfrm>
        </p:spPr>
        <p:txBody>
          <a:bodyPr/>
          <a:lstStyle/>
          <a:p>
            <a:fld id="{696E6001-67F8-40DD-9924-BF04E315C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681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9B077-7F03-482E-BC41-CF4DDE0F30B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6001-67F8-40DD-9924-BF04E315CF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4499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D47C-85F6-4E40-9B6B-13792FEEEA6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6001-67F8-40DD-9924-BF04E315CF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706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A62D4-CCBB-4E1E-B2CA-4E5E590D64F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6001-67F8-40DD-9924-BF04E315CF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932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0FABD3-5AFF-4669-BE74-12D79B49C211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6001-67F8-40DD-9924-BF04E315C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859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0FABD3-5AFF-4669-BE74-12D79B49C211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6001-67F8-40DD-9924-BF04E315C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843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0FABD3-5AFF-4669-BE74-12D79B49C211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6001-67F8-40DD-9924-BF04E315C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750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0FABD3-5AFF-4669-BE74-12D79B49C211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6001-67F8-40DD-9924-BF04E315C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37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0FABD3-5AFF-4669-BE74-12D79B49C211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6001-67F8-40DD-9924-BF04E315C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558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0FABD3-5AFF-4669-BE74-12D79B49C211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6001-67F8-40DD-9924-BF04E315C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959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0FABD3-5AFF-4669-BE74-12D79B49C211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6001-67F8-40DD-9924-BF04E315C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680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8052" y="168294"/>
            <a:ext cx="8257298" cy="15280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052" y="1825624"/>
            <a:ext cx="8257298" cy="4895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E6001-67F8-40DD-9924-BF04E315C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644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D1866-D5A1-47A7-9002-C2F89257D55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E6001-67F8-40DD-9924-BF04E315CF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007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3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0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0.png"/><Relationship Id="rId2" Type="http://schemas.openxmlformats.org/officeDocument/2006/relationships/image" Target="../media/image1000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0.png"/><Relationship Id="rId13" Type="http://schemas.openxmlformats.org/officeDocument/2006/relationships/image" Target="../media/image1140.png"/><Relationship Id="rId3" Type="http://schemas.openxmlformats.org/officeDocument/2006/relationships/image" Target="../media/image11.png"/><Relationship Id="rId7" Type="http://schemas.openxmlformats.org/officeDocument/2006/relationships/image" Target="../media/image1080.png"/><Relationship Id="rId12" Type="http://schemas.openxmlformats.org/officeDocument/2006/relationships/image" Target="../media/image1130.png"/><Relationship Id="rId2" Type="http://schemas.openxmlformats.org/officeDocument/2006/relationships/image" Target="../media/image1050.png"/><Relationship Id="rId16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0.png"/><Relationship Id="rId11" Type="http://schemas.openxmlformats.org/officeDocument/2006/relationships/image" Target="../media/image1120.png"/><Relationship Id="rId5" Type="http://schemas.openxmlformats.org/officeDocument/2006/relationships/image" Target="../media/image8.wmf"/><Relationship Id="rId15" Type="http://schemas.openxmlformats.org/officeDocument/2006/relationships/image" Target="../media/image116.png"/><Relationship Id="rId10" Type="http://schemas.openxmlformats.org/officeDocument/2006/relationships/image" Target="../media/image1110.png"/><Relationship Id="rId4" Type="http://schemas.openxmlformats.org/officeDocument/2006/relationships/image" Target="../media/image1060.png"/><Relationship Id="rId9" Type="http://schemas.openxmlformats.org/officeDocument/2006/relationships/image" Target="../media/image1100.png"/><Relationship Id="rId14" Type="http://schemas.openxmlformats.org/officeDocument/2006/relationships/image" Target="../media/image115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0.png"/><Relationship Id="rId4" Type="http://schemas.openxmlformats.org/officeDocument/2006/relationships/image" Target="../media/image1200.png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0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0.png"/><Relationship Id="rId3" Type="http://schemas.openxmlformats.org/officeDocument/2006/relationships/image" Target="../media/image1240.png"/><Relationship Id="rId7" Type="http://schemas.openxmlformats.org/officeDocument/2006/relationships/image" Target="../media/image1280.pn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0.png"/><Relationship Id="rId5" Type="http://schemas.openxmlformats.org/officeDocument/2006/relationships/image" Target="../media/image1260.png"/><Relationship Id="rId10" Type="http://schemas.openxmlformats.org/officeDocument/2006/relationships/image" Target="../media/image1311.png"/><Relationship Id="rId4" Type="http://schemas.openxmlformats.org/officeDocument/2006/relationships/image" Target="../media/image195.png"/><Relationship Id="rId9" Type="http://schemas.openxmlformats.org/officeDocument/2006/relationships/image" Target="../media/image1300.png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4.png"/><Relationship Id="rId4" Type="http://schemas.openxmlformats.org/officeDocument/2006/relationships/image" Target="../media/image14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4.wmf"/><Relationship Id="rId7" Type="http://schemas.openxmlformats.org/officeDocument/2006/relationships/image" Target="../media/image31.pn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5" Type="http://schemas.openxmlformats.org/officeDocument/2006/relationships/image" Target="../media/image27.png"/><Relationship Id="rId4" Type="http://schemas.openxmlformats.org/officeDocument/2006/relationships/image" Target="../media/image20.png"/><Relationship Id="rId9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4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3" Type="http://schemas.openxmlformats.org/officeDocument/2006/relationships/image" Target="../media/image61.jpg"/><Relationship Id="rId7" Type="http://schemas.openxmlformats.org/officeDocument/2006/relationships/image" Target="../media/image24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g"/><Relationship Id="rId5" Type="http://schemas.openxmlformats.org/officeDocument/2006/relationships/image" Target="../media/image63.png"/><Relationship Id="rId4" Type="http://schemas.openxmlformats.org/officeDocument/2006/relationships/image" Target="../media/image62.jp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png"/><Relationship Id="rId2" Type="http://schemas.openxmlformats.org/officeDocument/2006/relationships/image" Target="../media/image53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9.xml.rels><?xml version="1.0" encoding="UTF-8" standalone="yes"?>
<Relationships xmlns="http://schemas.openxmlformats.org/package/2006/relationships"><Relationship Id="rId7" Type="http://schemas.openxmlformats.org/officeDocument/2006/relationships/image" Target="../media/image1310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11.png"/><Relationship Id="rId4" Type="http://schemas.openxmlformats.org/officeDocument/2006/relationships/image" Target="../media/image10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2.w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22.png"/><Relationship Id="rId7" Type="http://schemas.openxmlformats.org/officeDocument/2006/relationships/image" Target="../media/image8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1.png"/><Relationship Id="rId3" Type="http://schemas.openxmlformats.org/officeDocument/2006/relationships/image" Target="../media/image270.png"/><Relationship Id="rId7" Type="http://schemas.openxmlformats.org/officeDocument/2006/relationships/image" Target="../media/image31.png"/><Relationship Id="rId12" Type="http://schemas.openxmlformats.org/officeDocument/2006/relationships/image" Target="../media/image4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390.png"/><Relationship Id="rId5" Type="http://schemas.openxmlformats.org/officeDocument/2006/relationships/image" Target="../media/image291.png"/><Relationship Id="rId10" Type="http://schemas.openxmlformats.org/officeDocument/2006/relationships/image" Target="../media/image380.png"/><Relationship Id="rId4" Type="http://schemas.openxmlformats.org/officeDocument/2006/relationships/image" Target="../media/image280.png"/><Relationship Id="rId9" Type="http://schemas.openxmlformats.org/officeDocument/2006/relationships/image" Target="../media/image370.png"/><Relationship Id="rId14" Type="http://schemas.openxmlformats.org/officeDocument/2006/relationships/image" Target="../media/image42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430.png"/><Relationship Id="rId7" Type="http://schemas.openxmlformats.org/officeDocument/2006/relationships/image" Target="../media/image93.png"/><Relationship Id="rId2" Type="http://schemas.openxmlformats.org/officeDocument/2006/relationships/image" Target="../media/image4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450.png"/><Relationship Id="rId4" Type="http://schemas.openxmlformats.org/officeDocument/2006/relationships/image" Target="../media/image91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jpeg"/><Relationship Id="rId13" Type="http://schemas.openxmlformats.org/officeDocument/2006/relationships/image" Target="../media/image124.png"/><Relationship Id="rId3" Type="http://schemas.openxmlformats.org/officeDocument/2006/relationships/image" Target="../media/image114.png"/><Relationship Id="rId7" Type="http://schemas.openxmlformats.org/officeDocument/2006/relationships/image" Target="../media/image118.jpeg"/><Relationship Id="rId12" Type="http://schemas.openxmlformats.org/officeDocument/2006/relationships/image" Target="../media/image123.png"/><Relationship Id="rId17" Type="http://schemas.openxmlformats.org/officeDocument/2006/relationships/image" Target="../media/image128.png"/><Relationship Id="rId2" Type="http://schemas.openxmlformats.org/officeDocument/2006/relationships/image" Target="../media/image113.png"/><Relationship Id="rId16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jpeg"/><Relationship Id="rId11" Type="http://schemas.openxmlformats.org/officeDocument/2006/relationships/image" Target="../media/image122.png"/><Relationship Id="rId5" Type="http://schemas.openxmlformats.org/officeDocument/2006/relationships/image" Target="../media/image116.jpeg"/><Relationship Id="rId15" Type="http://schemas.openxmlformats.org/officeDocument/2006/relationships/image" Target="../media/image126.png"/><Relationship Id="rId10" Type="http://schemas.openxmlformats.org/officeDocument/2006/relationships/image" Target="../media/image121.png"/><Relationship Id="rId4" Type="http://schemas.openxmlformats.org/officeDocument/2006/relationships/image" Target="../media/image115.jpeg"/><Relationship Id="rId9" Type="http://schemas.openxmlformats.org/officeDocument/2006/relationships/image" Target="../media/image120.png"/><Relationship Id="rId14" Type="http://schemas.openxmlformats.org/officeDocument/2006/relationships/image" Target="../media/image12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wmf"/><Relationship Id="rId4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png"/><Relationship Id="rId11" Type="http://schemas.openxmlformats.org/officeDocument/2006/relationships/image" Target="../media/image152.png"/><Relationship Id="rId5" Type="http://schemas.openxmlformats.org/officeDocument/2006/relationships/image" Target="../media/image145.png"/><Relationship Id="rId10" Type="http://schemas.openxmlformats.org/officeDocument/2006/relationships/image" Target="../media/image150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5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3" Type="http://schemas.openxmlformats.org/officeDocument/2006/relationships/image" Target="../media/image159.png"/><Relationship Id="rId7" Type="http://schemas.openxmlformats.org/officeDocument/2006/relationships/image" Target="../media/image163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2.png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8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image" Target="../media/image551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5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0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2" Type="http://schemas.openxmlformats.org/officeDocument/2006/relationships/image" Target="../media/image571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0.pn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8.png"/><Relationship Id="rId5" Type="http://schemas.openxmlformats.org/officeDocument/2006/relationships/image" Target="../media/image2.wmf"/><Relationship Id="rId4" Type="http://schemas.openxmlformats.org/officeDocument/2006/relationships/image" Target="../media/image177.pn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0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0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3.png"/><Relationship Id="rId4" Type="http://schemas.openxmlformats.org/officeDocument/2006/relationships/image" Target="../media/image182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7.png"/><Relationship Id="rId4" Type="http://schemas.openxmlformats.org/officeDocument/2006/relationships/image" Target="../media/image186.pn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60" y="1382123"/>
            <a:ext cx="8169910" cy="1366925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/>
              <a:t>Introduction to </a:t>
            </a:r>
            <a:br>
              <a:rPr lang="en-US" sz="4000" b="1" dirty="0" smtClean="0"/>
            </a:br>
            <a:r>
              <a:rPr lang="en-US" sz="4000" b="1" dirty="0" smtClean="0"/>
              <a:t>Non-Malleable </a:t>
            </a:r>
            <a:r>
              <a:rPr lang="en-US" sz="4000" b="1" dirty="0"/>
              <a:t>Codes</a:t>
            </a:r>
            <a:endParaRPr lang="en-US" sz="41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600" y="2960112"/>
            <a:ext cx="3962400" cy="101508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000" b="1" dirty="0" smtClean="0"/>
              <a:t>Stefan</a:t>
            </a:r>
            <a:r>
              <a:rPr lang="en-US" sz="3000" dirty="0" smtClean="0"/>
              <a:t> </a:t>
            </a:r>
            <a:r>
              <a:rPr lang="en-US" sz="3000" b="1" dirty="0" smtClean="0"/>
              <a:t>Dziembowski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2600" dirty="0" smtClean="0"/>
              <a:t>University of Warsaw</a:t>
            </a:r>
          </a:p>
          <a:p>
            <a:pPr marL="0" indent="0" algn="ctr">
              <a:buNone/>
            </a:pP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58267"/>
          <a:stretch/>
        </p:blipFill>
        <p:spPr>
          <a:xfrm>
            <a:off x="3640256" y="4186260"/>
            <a:ext cx="1418989" cy="15267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36363" y="89635"/>
            <a:ext cx="7107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IISC-IACR School on Cryptology</a:t>
            </a:r>
            <a:endParaRPr lang="en-US" dirty="0"/>
          </a:p>
          <a:p>
            <a:pPr algn="r"/>
            <a:r>
              <a:rPr lang="en-US" dirty="0" smtClean="0"/>
              <a:t>6 Jan, </a:t>
            </a:r>
            <a:r>
              <a:rPr lang="en-US" dirty="0" smtClean="0"/>
              <a:t>2018, </a:t>
            </a:r>
            <a:r>
              <a:rPr lang="en-US" dirty="0"/>
              <a:t>Indian Institute of Science, </a:t>
            </a:r>
            <a:r>
              <a:rPr lang="en-US" dirty="0" smtClean="0"/>
              <a:t>Bangalore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57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ular Callout 45"/>
          <p:cNvSpPr/>
          <p:nvPr/>
        </p:nvSpPr>
        <p:spPr>
          <a:xfrm>
            <a:off x="3512876" y="1912892"/>
            <a:ext cx="5321939" cy="1616758"/>
          </a:xfrm>
          <a:prstGeom prst="wedgeRectCallout">
            <a:avLst>
              <a:gd name="adj1" fmla="val -63181"/>
              <a:gd name="adj2" fmla="val -2744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black"/>
              </a:solidFill>
            </a:endParaRPr>
          </a:p>
        </p:txBody>
      </p:sp>
      <p:sp>
        <p:nvSpPr>
          <p:cNvPr id="45" name="Rectangular Callout 44"/>
          <p:cNvSpPr/>
          <p:nvPr/>
        </p:nvSpPr>
        <p:spPr>
          <a:xfrm>
            <a:off x="327689" y="3853196"/>
            <a:ext cx="8507126" cy="1847850"/>
          </a:xfrm>
          <a:prstGeom prst="wedgeRectCallout">
            <a:avLst>
              <a:gd name="adj1" fmla="val -33515"/>
              <a:gd name="adj2" fmla="val -5959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263783"/>
            <a:ext cx="8361905" cy="1325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This way the adversary obtains more power than in the black-box model!</a:t>
            </a:r>
            <a:endParaRPr lang="pl-PL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193766" y="2738522"/>
            <a:ext cx="2286000" cy="5513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91430" tIns="45715" rIns="91430" bIns="45715" anchor="ctr">
            <a:noAutofit/>
          </a:bodyPr>
          <a:lstStyle/>
          <a:p>
            <a:pPr algn="ctr"/>
            <a:r>
              <a:rPr lang="en-US" sz="2000" b="1" dirty="0">
                <a:solidFill>
                  <a:prstClr val="white"/>
                </a:solidFill>
                <a:cs typeface="Arial" pitchFamily="34" charset="0"/>
              </a:rPr>
              <a:t>c</a:t>
            </a:r>
            <a:r>
              <a:rPr lang="en-US" sz="2000" b="1" dirty="0" smtClean="0">
                <a:solidFill>
                  <a:prstClr val="white"/>
                </a:solidFill>
                <a:cs typeface="Arial" pitchFamily="34" charset="0"/>
              </a:rPr>
              <a:t>rypto algorithm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4738811" y="2887078"/>
            <a:ext cx="1229460" cy="277781"/>
            <a:chOff x="3113940" y="3156154"/>
            <a:chExt cx="1932791" cy="337478"/>
          </a:xfrm>
        </p:grpSpPr>
        <p:cxnSp>
          <p:nvCxnSpPr>
            <p:cNvPr id="5" name="Straight Arrow Connector 4"/>
            <p:cNvCxnSpPr/>
            <p:nvPr/>
          </p:nvCxnSpPr>
          <p:spPr>
            <a:xfrm>
              <a:off x="3113940" y="3156154"/>
              <a:ext cx="1895139" cy="11402"/>
            </a:xfrm>
            <a:prstGeom prst="straightConnector1">
              <a:avLst/>
            </a:prstGeom>
            <a:ln>
              <a:headEnd type="arrow"/>
              <a:tailEnd type="non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>
              <a:off x="3113940" y="3486713"/>
              <a:ext cx="1932791" cy="6919"/>
            </a:xfrm>
            <a:prstGeom prst="straightConnector1">
              <a:avLst/>
            </a:prstGeom>
            <a:ln>
              <a:headEnd type="none"/>
              <a:tailEnd type="arrow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22580" y="2613781"/>
            <a:ext cx="731136" cy="80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543034" y="1912892"/>
            <a:ext cx="1456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cs typeface="Arial" pitchFamily="34" charset="0"/>
              </a:rPr>
              <a:t>key</a:t>
            </a:r>
            <a:endParaRPr lang="en-US" sz="2000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7148408" y="2376993"/>
            <a:ext cx="245733" cy="297538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665901" y="3972429"/>
                <a:ext cx="14564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𝐤𝐞𝐲</m:t>
                      </m:r>
                      <m:r>
                        <a:rPr lang="en-US" sz="2000" b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sz="2000" b="1" dirty="0">
                  <a:solidFill>
                    <a:srgbClr val="FF0000"/>
                  </a:solidFill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5901" y="3972429"/>
                <a:ext cx="1456480" cy="400110"/>
              </a:xfrm>
              <a:prstGeom prst="rect">
                <a:avLst/>
              </a:prstGeom>
              <a:blipFill rotWithShape="0">
                <a:blip r:embed="rId3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Down Arrow 19"/>
          <p:cNvSpPr/>
          <p:nvPr/>
        </p:nvSpPr>
        <p:spPr>
          <a:xfrm>
            <a:off x="7200851" y="4433332"/>
            <a:ext cx="256761" cy="317048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black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3039107" y="4926725"/>
            <a:ext cx="824174" cy="342119"/>
            <a:chOff x="3113940" y="3156154"/>
            <a:chExt cx="1932791" cy="337478"/>
          </a:xfrm>
        </p:grpSpPr>
        <p:cxnSp>
          <p:nvCxnSpPr>
            <p:cNvPr id="29" name="Straight Arrow Connector 28"/>
            <p:cNvCxnSpPr/>
            <p:nvPr/>
          </p:nvCxnSpPr>
          <p:spPr>
            <a:xfrm>
              <a:off x="3113940" y="3156154"/>
              <a:ext cx="1895139" cy="11402"/>
            </a:xfrm>
            <a:prstGeom prst="straightConnector1">
              <a:avLst/>
            </a:prstGeom>
            <a:ln>
              <a:headEnd type="arrow"/>
              <a:tailEnd type="non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>
              <a:off x="3113940" y="3486713"/>
              <a:ext cx="1932791" cy="6919"/>
            </a:xfrm>
            <a:prstGeom prst="straightConnector1">
              <a:avLst/>
            </a:prstGeom>
            <a:ln>
              <a:headEnd type="none"/>
              <a:tailEnd type="arrow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866742" y="3972429"/>
            <a:ext cx="1456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cs typeface="Arial" pitchFamily="34" charset="0"/>
              </a:rPr>
              <a:t>key</a:t>
            </a:r>
            <a:endParaRPr lang="en-US" sz="2000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32" name="Down Arrow 31"/>
          <p:cNvSpPr/>
          <p:nvPr/>
        </p:nvSpPr>
        <p:spPr>
          <a:xfrm>
            <a:off x="1451726" y="4433332"/>
            <a:ext cx="252085" cy="311789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black"/>
              </a:solidFill>
            </a:endParaRPr>
          </a:p>
        </p:txBody>
      </p:sp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6192809" y="4822121"/>
            <a:ext cx="2286000" cy="5513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91430" tIns="45715" rIns="91430" bIns="45715" anchor="ctr">
            <a:noAutofit/>
          </a:bodyPr>
          <a:lstStyle/>
          <a:p>
            <a:pPr algn="ctr"/>
            <a:r>
              <a:rPr lang="en-US" sz="2000" b="1" dirty="0">
                <a:solidFill>
                  <a:prstClr val="white"/>
                </a:solidFill>
                <a:cs typeface="Arial" pitchFamily="34" charset="0"/>
              </a:rPr>
              <a:t>c</a:t>
            </a:r>
            <a:r>
              <a:rPr lang="en-US" sz="2000" b="1" dirty="0" smtClean="0">
                <a:solidFill>
                  <a:prstClr val="white"/>
                </a:solidFill>
                <a:cs typeface="Arial" pitchFamily="34" charset="0"/>
              </a:rPr>
              <a:t>rypto algorithm</a:t>
            </a:r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43288" y="4660688"/>
            <a:ext cx="731136" cy="80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41" name="Group 40"/>
          <p:cNvGrpSpPr/>
          <p:nvPr/>
        </p:nvGrpSpPr>
        <p:grpSpPr>
          <a:xfrm>
            <a:off x="5075189" y="4919711"/>
            <a:ext cx="824174" cy="342119"/>
            <a:chOff x="3113940" y="3156154"/>
            <a:chExt cx="1932791" cy="337478"/>
          </a:xfrm>
        </p:grpSpPr>
        <p:cxnSp>
          <p:nvCxnSpPr>
            <p:cNvPr id="42" name="Straight Arrow Connector 41"/>
            <p:cNvCxnSpPr/>
            <p:nvPr/>
          </p:nvCxnSpPr>
          <p:spPr>
            <a:xfrm>
              <a:off x="3113940" y="3156154"/>
              <a:ext cx="1895139" cy="11402"/>
            </a:xfrm>
            <a:prstGeom prst="straightConnector1">
              <a:avLst/>
            </a:prstGeom>
            <a:ln>
              <a:headEnd type="arrow"/>
              <a:tailEnd type="non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>
              <a:off x="3113940" y="3486713"/>
              <a:ext cx="1932791" cy="6919"/>
            </a:xfrm>
            <a:prstGeom prst="straightConnector1">
              <a:avLst/>
            </a:prstGeom>
            <a:ln>
              <a:headEnd type="none"/>
              <a:tailEnd type="arrow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44" name="Text Box 4"/>
          <p:cNvSpPr txBox="1">
            <a:spLocks noChangeArrowheads="1"/>
          </p:cNvSpPr>
          <p:nvPr/>
        </p:nvSpPr>
        <p:spPr bwMode="auto">
          <a:xfrm>
            <a:off x="458560" y="4817835"/>
            <a:ext cx="2286000" cy="5513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91430" tIns="45715" rIns="91430" bIns="45715" anchor="ctr">
            <a:noAutofit/>
          </a:bodyPr>
          <a:lstStyle/>
          <a:p>
            <a:pPr algn="ctr"/>
            <a:r>
              <a:rPr lang="en-US" sz="2000" b="1" dirty="0">
                <a:solidFill>
                  <a:prstClr val="white"/>
                </a:solidFill>
                <a:cs typeface="Arial" pitchFamily="34" charset="0"/>
              </a:rPr>
              <a:t>c</a:t>
            </a:r>
            <a:r>
              <a:rPr lang="en-US" sz="2000" b="1" dirty="0" smtClean="0">
                <a:solidFill>
                  <a:prstClr val="white"/>
                </a:solidFill>
                <a:cs typeface="Arial" pitchFamily="34" charset="0"/>
              </a:rPr>
              <a:t>rypto algorithm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50319" y="2064036"/>
            <a:ext cx="21393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</a:rPr>
              <a:t>black-box model</a:t>
            </a:r>
            <a:endParaRPr lang="pl-PL" sz="2000" b="1" dirty="0">
              <a:solidFill>
                <a:prstClr val="black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50658" y="3057081"/>
            <a:ext cx="23246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</a:rPr>
              <a:t>related-key attack</a:t>
            </a:r>
            <a:endParaRPr lang="pl-PL" sz="2000" b="1" dirty="0">
              <a:solidFill>
                <a:prstClr val="black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72760" y="6030522"/>
            <a:ext cx="66074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Many successful attacks are based on this!</a:t>
            </a:r>
            <a:endParaRPr lang="pl-PL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69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5" grpId="0" animBg="1"/>
      <p:bldP spid="4" grpId="0" animBg="1"/>
      <p:bldP spid="9" grpId="0"/>
      <p:bldP spid="10" grpId="0" animBg="1"/>
      <p:bldP spid="19" grpId="0"/>
      <p:bldP spid="20" grpId="0" animBg="1"/>
      <p:bldP spid="31" grpId="0"/>
      <p:bldP spid="32" grpId="0" animBg="1"/>
      <p:bldP spid="36" grpId="0" animBg="1"/>
      <p:bldP spid="44" grpId="0" animBg="1"/>
      <p:bldP spid="47" grpId="0"/>
      <p:bldP spid="48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4726" y="62212"/>
            <a:ext cx="8229600" cy="1148996"/>
          </a:xfrm>
        </p:spPr>
        <p:txBody>
          <a:bodyPr/>
          <a:lstStyle/>
          <a:p>
            <a:r>
              <a:rPr lang="en-US" dirty="0" smtClean="0"/>
              <a:t>Why is this?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/>
              <p:cNvSpPr>
                <a:spLocks noGrp="1"/>
              </p:cNvSpPr>
              <p:nvPr>
                <p:ph idx="1"/>
              </p:nvPr>
            </p:nvSpPr>
            <p:spPr>
              <a:xfrm>
                <a:off x="2703734" y="1350484"/>
                <a:ext cx="4452458" cy="4549706"/>
              </a:xfrm>
            </p:spPr>
            <p:txBody>
              <a:bodyPr>
                <a:normAutofit lnSpcReduction="10000"/>
              </a:bodyPr>
              <a:lstStyle/>
              <a:p>
                <a:pPr marL="0" indent="0" algn="ctr">
                  <a:buNone/>
                </a:pPr>
                <a:r>
                  <a:rPr lang="en-US" b="1" dirty="0" smtClean="0">
                    <a:solidFill>
                      <a:srgbClr val="0000FF"/>
                    </a:solidFill>
                  </a:rPr>
                  <a:t>“gluing” </a:t>
                </a:r>
                <a:r>
                  <a:rPr lang="en-US" b="1" dirty="0" smtClean="0">
                    <a:solidFill>
                      <a:srgbClr val="0000FF"/>
                    </a:solidFill>
                    <a:latin typeface="Gigi" panose="04040504061007020D02" pitchFamily="82" charset="0"/>
                    <a:ea typeface="cmsy10"/>
                    <a:cs typeface="cmsy10"/>
                  </a:rPr>
                  <a:t>≈</a:t>
                </a:r>
                <a:r>
                  <a:rPr lang="en-US" b="1" dirty="0" smtClean="0">
                    <a:solidFill>
                      <a:srgbClr val="0000FF"/>
                    </a:solidFill>
                  </a:rPr>
                  <a:t> “forgetting”</a:t>
                </a:r>
              </a:p>
              <a:p>
                <a:pPr marL="0" indent="0" algn="ctr">
                  <a:buNone/>
                </a:pPr>
                <a:endParaRPr lang="en-US" b="1" dirty="0">
                  <a:solidFill>
                    <a:srgbClr val="0000FF"/>
                  </a:solidFill>
                </a:endParaRPr>
              </a:p>
              <a:p>
                <a:pPr marL="0" indent="0" algn="ctr">
                  <a:buNone/>
                </a:pPr>
                <a:r>
                  <a:rPr lang="en-US" dirty="0" smtClean="0"/>
                  <a:t>from “</a:t>
                </a:r>
                <a:r>
                  <a:rPr lang="en-US" dirty="0" err="1" smtClean="0"/>
                  <a:t>strongness</a:t>
                </a:r>
                <a:r>
                  <a:rPr lang="en-US" dirty="0" smtClean="0"/>
                  <a:t>” of the extractor:</a:t>
                </a:r>
              </a:p>
              <a:p>
                <a:pPr marL="0" indent="0" algn="ctr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:r>
                  <a:rPr lang="en-US" dirty="0" smtClean="0"/>
                  <a:t>even if one learns 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R </a:t>
                </a:r>
                <a:br>
                  <a:rPr lang="en-US" b="1" dirty="0" smtClean="0">
                    <a:solidFill>
                      <a:srgbClr val="FF0000"/>
                    </a:solidFill>
                  </a:rPr>
                </a:br>
                <a:r>
                  <a:rPr lang="en-US" dirty="0" smtClean="0"/>
                  <a:t>the fact that</a:t>
                </a:r>
                <a:br>
                  <a:rPr lang="en-US" dirty="0" smtClean="0"/>
                </a:br>
                <a:r>
                  <a:rPr lang="en-US" b="1" dirty="0" smtClean="0">
                    <a:solidFill>
                      <a:srgbClr val="FF0000"/>
                    </a:solidFill>
                  </a:rPr>
                  <a:t>L </a:t>
                </a:r>
                <a:r>
                  <a:rPr lang="en-US" b="1" dirty="0" smtClean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cmsy10"/>
                  </a:rPr>
                  <a:t>∈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b="1" dirty="0">
                    <a:solidFill>
                      <a:srgbClr val="FF0000"/>
                    </a:solidFill>
                    <a:latin typeface="Gigi" panose="04040504061007020D02" pitchFamily="82" charset="0"/>
                    <a:cs typeface="Apple Chancery"/>
                  </a:rPr>
                  <a:t>L</a:t>
                </a:r>
                <a:r>
                  <a:rPr lang="en-US" b="1" dirty="0" smtClean="0">
                    <a:solidFill>
                      <a:srgbClr val="FF0000"/>
                    </a:solidFill>
                    <a:latin typeface="Apple Chancery"/>
                    <a:cs typeface="Apple Chancery"/>
                  </a:rPr>
                  <a:t>’</a:t>
                </a:r>
                <a:endParaRPr lang="pl-PL" b="1" dirty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:r>
                  <a:rPr lang="en-US" dirty="0" smtClean="0"/>
                  <a:t>doesn’t reveal anything about</a:t>
                </a:r>
                <a:br>
                  <a:rPr lang="en-US" dirty="0" smtClean="0"/>
                </a:br>
                <a:r>
                  <a:rPr lang="en-US" b="1" dirty="0" smtClean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cmsy10"/>
                  </a:rPr>
                  <a:t>〈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L,R</a:t>
                </a:r>
                <a14:m>
                  <m:oMath xmlns:m="http://schemas.openxmlformats.org/officeDocument/2006/math">
                    <m:r>
                      <a:rPr lang="pl-PL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〉</m:t>
                    </m:r>
                  </m:oMath>
                </a14:m>
                <a:endParaRPr lang="en-US" b="1" dirty="0">
                  <a:solidFill>
                    <a:srgbClr val="FF0000"/>
                  </a:solidFill>
                  <a:latin typeface="Gigi" panose="04040504061007020D02" pitchFamily="82" charset="0"/>
                </a:endParaRPr>
              </a:p>
            </p:txBody>
          </p:sp>
        </mc:Choice>
        <mc:Fallback>
          <p:sp>
            <p:nvSpPr>
              <p:cNvPr id="3" name="Symbol zastępczy zawartości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03734" y="1350484"/>
                <a:ext cx="4452458" cy="4549706"/>
              </a:xfrm>
              <a:blipFill rotWithShape="0">
                <a:blip r:embed="rId2"/>
                <a:stretch>
                  <a:fillRect t="-3619" b="-201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439421"/>
              </p:ext>
            </p:extLst>
          </p:nvPr>
        </p:nvGraphicFramePr>
        <p:xfrm>
          <a:off x="7338053" y="1226277"/>
          <a:ext cx="648990" cy="45705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8990"/>
              </a:tblGrid>
              <a:tr h="4570599">
                <a:tc>
                  <a:txBody>
                    <a:bodyPr/>
                    <a:lstStyle/>
                    <a:p>
                      <a:endParaRPr lang="pl-PL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EEECE1"/>
                    </a:solidFill>
                  </a:tcPr>
                </a:tc>
              </a:tr>
            </a:tbl>
          </a:graphicData>
        </a:graphic>
      </p:graphicFrame>
      <p:sp>
        <p:nvSpPr>
          <p:cNvPr id="9" name="Trapez 8"/>
          <p:cNvSpPr/>
          <p:nvPr/>
        </p:nvSpPr>
        <p:spPr>
          <a:xfrm rot="5400000" flipV="1">
            <a:off x="1021610" y="1240866"/>
            <a:ext cx="755545" cy="809034"/>
          </a:xfrm>
          <a:prstGeom prst="trapezoid">
            <a:avLst>
              <a:gd name="adj" fmla="val 6523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dirty="0">
              <a:latin typeface="Cambria" panose="02040503050406030204" pitchFamily="18" charset="0"/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1960123" y="572230"/>
            <a:ext cx="4379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Gigi" panose="04040504061007020D02" pitchFamily="82" charset="0"/>
                <a:cs typeface="Apple Chancery"/>
              </a:rPr>
              <a:t>L</a:t>
            </a:r>
            <a:endParaRPr lang="en-US" sz="2800" dirty="0">
              <a:latin typeface="Cambria" panose="02040503050406030204" pitchFamily="18" charset="0"/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7338053" y="646829"/>
            <a:ext cx="3866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Gigi" panose="04040504061007020D02" pitchFamily="82" charset="0"/>
                <a:cs typeface="Apple Chancery"/>
              </a:rPr>
              <a:t>R</a:t>
            </a:r>
            <a:endParaRPr lang="en-US" sz="2400" dirty="0">
              <a:latin typeface="Cambria" panose="02040503050406030204" pitchFamily="18" charset="0"/>
            </a:endParaRPr>
          </a:p>
        </p:txBody>
      </p:sp>
      <p:grpSp>
        <p:nvGrpSpPr>
          <p:cNvPr id="18" name="Grupa 17"/>
          <p:cNvGrpSpPr/>
          <p:nvPr/>
        </p:nvGrpSpPr>
        <p:grpSpPr>
          <a:xfrm>
            <a:off x="869638" y="900283"/>
            <a:ext cx="877949" cy="369332"/>
            <a:chOff x="0" y="1128196"/>
            <a:chExt cx="877949" cy="367404"/>
          </a:xfrm>
        </p:grpSpPr>
        <p:cxnSp>
          <p:nvCxnSpPr>
            <p:cNvPr id="19" name="Łącznik prosty ze strzałką 18"/>
            <p:cNvCxnSpPr/>
            <p:nvPr/>
          </p:nvCxnSpPr>
          <p:spPr>
            <a:xfrm flipH="1">
              <a:off x="0" y="1334468"/>
              <a:ext cx="877949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oleTekstowe 19"/>
            <p:cNvSpPr txBox="1"/>
            <p:nvPr/>
          </p:nvSpPr>
          <p:spPr>
            <a:xfrm>
              <a:off x="307463" y="1128196"/>
              <a:ext cx="263214" cy="36740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i="1" dirty="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f</a:t>
              </a:r>
              <a:endParaRPr lang="pl-PL" b="1" i="1" dirty="0">
                <a:solidFill>
                  <a:srgbClr val="FF0000"/>
                </a:solidFill>
                <a:latin typeface="Cambria" panose="02040503050406030204" pitchFamily="18" charset="0"/>
              </a:endParaRPr>
            </a:p>
          </p:txBody>
        </p:sp>
      </p:grpSp>
      <p:sp>
        <p:nvSpPr>
          <p:cNvPr id="21" name="Trapez 8"/>
          <p:cNvSpPr/>
          <p:nvPr/>
        </p:nvSpPr>
        <p:spPr>
          <a:xfrm rot="5400000" flipV="1">
            <a:off x="1021610" y="1996412"/>
            <a:ext cx="755545" cy="809034"/>
          </a:xfrm>
          <a:prstGeom prst="trapezoid">
            <a:avLst>
              <a:gd name="adj" fmla="val 6523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dirty="0">
              <a:latin typeface="Cambria" panose="02040503050406030204" pitchFamily="18" charset="0"/>
            </a:endParaRPr>
          </a:p>
        </p:txBody>
      </p:sp>
      <p:sp>
        <p:nvSpPr>
          <p:cNvPr id="22" name="Trapez 8"/>
          <p:cNvSpPr/>
          <p:nvPr/>
        </p:nvSpPr>
        <p:spPr>
          <a:xfrm rot="5400000" flipV="1">
            <a:off x="1021611" y="2749954"/>
            <a:ext cx="755545" cy="809034"/>
          </a:xfrm>
          <a:prstGeom prst="trapezoid">
            <a:avLst>
              <a:gd name="adj" fmla="val 6523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dirty="0">
              <a:latin typeface="Cambria" panose="02040503050406030204" pitchFamily="18" charset="0"/>
            </a:endParaRPr>
          </a:p>
        </p:txBody>
      </p:sp>
      <p:sp>
        <p:nvSpPr>
          <p:cNvPr id="23" name="Trapez 8"/>
          <p:cNvSpPr/>
          <p:nvPr/>
        </p:nvSpPr>
        <p:spPr>
          <a:xfrm rot="5400000" flipV="1">
            <a:off x="1024746" y="3505499"/>
            <a:ext cx="755545" cy="809034"/>
          </a:xfrm>
          <a:prstGeom prst="trapezoid">
            <a:avLst>
              <a:gd name="adj" fmla="val 6523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dirty="0">
              <a:latin typeface="Cambria" panose="02040503050406030204" pitchFamily="18" charset="0"/>
            </a:endParaRPr>
          </a:p>
        </p:txBody>
      </p:sp>
      <p:sp>
        <p:nvSpPr>
          <p:cNvPr id="24" name="Trapez 8"/>
          <p:cNvSpPr/>
          <p:nvPr/>
        </p:nvSpPr>
        <p:spPr>
          <a:xfrm rot="5400000" flipV="1">
            <a:off x="1024746" y="4261045"/>
            <a:ext cx="755545" cy="809034"/>
          </a:xfrm>
          <a:prstGeom prst="trapezoid">
            <a:avLst>
              <a:gd name="adj" fmla="val 6523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dirty="0">
              <a:latin typeface="Cambria" panose="02040503050406030204" pitchFamily="18" charset="0"/>
            </a:endParaRPr>
          </a:p>
        </p:txBody>
      </p:sp>
      <p:sp>
        <p:nvSpPr>
          <p:cNvPr id="25" name="Trapez 8"/>
          <p:cNvSpPr/>
          <p:nvPr/>
        </p:nvSpPr>
        <p:spPr>
          <a:xfrm rot="5400000" flipV="1">
            <a:off x="1024747" y="5014587"/>
            <a:ext cx="755545" cy="809034"/>
          </a:xfrm>
          <a:prstGeom prst="trapezoid">
            <a:avLst>
              <a:gd name="adj" fmla="val 6523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dirty="0">
              <a:latin typeface="Cambria" panose="02040503050406030204" pitchFamily="18" charset="0"/>
            </a:endParaRPr>
          </a:p>
        </p:txBody>
      </p:sp>
      <p:graphicFrame>
        <p:nvGraphicFramePr>
          <p:cNvPr id="26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089771"/>
              </p:ext>
            </p:extLst>
          </p:nvPr>
        </p:nvGraphicFramePr>
        <p:xfrm>
          <a:off x="1960123" y="1294325"/>
          <a:ext cx="648990" cy="45025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8990"/>
              </a:tblGrid>
              <a:tr h="4502552">
                <a:tc>
                  <a:txBody>
                    <a:bodyPr/>
                    <a:lstStyle/>
                    <a:p>
                      <a:endParaRPr lang="pl-PL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EEECE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940863" y="2023155"/>
            <a:ext cx="668250" cy="75354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Gigi" panose="04040504061007020D02" pitchFamily="82" charset="0"/>
                <a:cs typeface="Apple Chancery"/>
              </a:rPr>
              <a:t>L</a:t>
            </a:r>
            <a:r>
              <a:rPr lang="en-US" sz="2800" b="1" dirty="0">
                <a:solidFill>
                  <a:srgbClr val="FF0000"/>
                </a:solidFill>
                <a:latin typeface="Apple Chancery"/>
                <a:cs typeface="Apple Chancery"/>
              </a:rPr>
              <a:t>’</a:t>
            </a:r>
            <a:endParaRPr lang="en-US" sz="28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196850" y="6202541"/>
                <a:ext cx="76454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Which means that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400" dirty="0"/>
                  <a:t> is not correlated with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850" y="6202541"/>
                <a:ext cx="7645400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1196" t="-10526" b="-2894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558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Hence</a:t>
            </a: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00253" y="1930401"/>
                <a:ext cx="8712043" cy="400500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If any of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𝒈</m:t>
                    </m:r>
                  </m:oMath>
                </a14:m>
                <a:r>
                  <a:rPr lang="en-US" dirty="0" smtClean="0"/>
                  <a:t> “glues too much” then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/>
                  <a:t>is almost not </a:t>
                </a:r>
                <a:r>
                  <a:rPr lang="en-US" dirty="0"/>
                  <a:t>correlated with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So, the probability of “negating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r>
                  <a:rPr lang="en-US" dirty="0" smtClean="0"/>
                  <a:t>” is around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dirty="0" smtClean="0"/>
                  <a:t>.</a:t>
                </a:r>
                <a:endParaRPr lang="en-US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 </a:t>
                </a:r>
                <a:endParaRPr lang="pl-PL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0253" y="1930401"/>
                <a:ext cx="8712043" cy="4005004"/>
              </a:xfrm>
              <a:blipFill rotWithShape="0">
                <a:blip r:embed="rId2"/>
                <a:stretch>
                  <a:fillRect l="-1400" t="-274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956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3780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Now, </a:t>
            </a:r>
            <a:r>
              <a:rPr lang="en-US" dirty="0" smtClean="0"/>
              <a:t>suppose </a:t>
            </a:r>
            <a:r>
              <a:rPr lang="en-US" b="1" i="1" dirty="0" smtClean="0">
                <a:solidFill>
                  <a:srgbClr val="FF0000"/>
                </a:solidFill>
              </a:rPr>
              <a:t>f</a:t>
            </a:r>
            <a:r>
              <a:rPr lang="en-US" dirty="0" smtClean="0"/>
              <a:t> and </a:t>
            </a:r>
            <a:r>
              <a:rPr lang="en-US" b="1" i="1" dirty="0" smtClean="0">
                <a:solidFill>
                  <a:srgbClr val="FF0000"/>
                </a:solidFill>
              </a:rPr>
              <a:t>g</a:t>
            </a:r>
            <a:r>
              <a:rPr lang="en-US" dirty="0" smtClean="0"/>
              <a:t> don’t glue too many elements together</a:t>
            </a:r>
            <a:endParaRPr lang="en-US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04FA-7EBA-6342-9551-607F6EB5E4E1}" type="slidenum">
              <a:rPr lang="en-US" smtClean="0"/>
              <a:t>102</a:t>
            </a:fld>
            <a:endParaRPr lang="en-US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/>
          </p:nvPr>
        </p:nvGraphicFramePr>
        <p:xfrm>
          <a:off x="2448982" y="2131695"/>
          <a:ext cx="561130" cy="19428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1130"/>
              </a:tblGrid>
              <a:tr h="169378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42273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99183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</a:tr>
              <a:tr h="199183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3409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</a:tr>
              <a:tr h="128047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28046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27636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199183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36485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</a:tr>
            </a:tbl>
          </a:graphicData>
        </a:graphic>
      </p:graphicFrame>
      <p:sp>
        <p:nvSpPr>
          <p:cNvPr id="7" name="Prostokąt 6"/>
          <p:cNvSpPr/>
          <p:nvPr/>
        </p:nvSpPr>
        <p:spPr>
          <a:xfrm>
            <a:off x="2449896" y="1457522"/>
            <a:ext cx="4379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Gigi" panose="04040504061007020D02" pitchFamily="82" charset="0"/>
                <a:cs typeface="Apple Chancery"/>
              </a:rPr>
              <a:t>L</a:t>
            </a:r>
            <a:endParaRPr lang="en-US" sz="2800" dirty="0">
              <a:latin typeface="Cambria" panose="02040503050406030204" pitchFamily="18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6076128" y="1457520"/>
            <a:ext cx="3866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Gigi" panose="04040504061007020D02" pitchFamily="82" charset="0"/>
                <a:cs typeface="Apple Chancery"/>
              </a:rPr>
              <a:t>R</a:t>
            </a:r>
            <a:endParaRPr lang="en-US" sz="2400" dirty="0">
              <a:latin typeface="Cambria" panose="02040503050406030204" pitchFamily="18" charset="0"/>
            </a:endParaRPr>
          </a:p>
        </p:txBody>
      </p:sp>
      <p:grpSp>
        <p:nvGrpSpPr>
          <p:cNvPr id="9" name="Grupa 8"/>
          <p:cNvGrpSpPr/>
          <p:nvPr/>
        </p:nvGrpSpPr>
        <p:grpSpPr>
          <a:xfrm>
            <a:off x="1359411" y="1637460"/>
            <a:ext cx="877949" cy="369332"/>
            <a:chOff x="0" y="1128196"/>
            <a:chExt cx="877949" cy="367404"/>
          </a:xfrm>
        </p:grpSpPr>
        <p:cxnSp>
          <p:nvCxnSpPr>
            <p:cNvPr id="10" name="Łącznik prosty ze strzałką 9"/>
            <p:cNvCxnSpPr/>
            <p:nvPr/>
          </p:nvCxnSpPr>
          <p:spPr>
            <a:xfrm flipH="1">
              <a:off x="0" y="1334468"/>
              <a:ext cx="877949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PoleTekstowe 10"/>
            <p:cNvSpPr txBox="1"/>
            <p:nvPr/>
          </p:nvSpPr>
          <p:spPr>
            <a:xfrm>
              <a:off x="307463" y="1128196"/>
              <a:ext cx="263214" cy="36740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i="1" dirty="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f</a:t>
              </a:r>
              <a:endParaRPr lang="en-US" b="1" i="1" dirty="0">
                <a:solidFill>
                  <a:srgbClr val="FF0000"/>
                </a:solidFill>
                <a:latin typeface="Cambria" panose="02040503050406030204" pitchFamily="18" charset="0"/>
              </a:endParaRPr>
            </a:p>
          </p:txBody>
        </p:sp>
      </p:grpSp>
      <p:grpSp>
        <p:nvGrpSpPr>
          <p:cNvPr id="12" name="Grupa 11"/>
          <p:cNvGrpSpPr/>
          <p:nvPr/>
        </p:nvGrpSpPr>
        <p:grpSpPr>
          <a:xfrm flipH="1">
            <a:off x="6919926" y="1503687"/>
            <a:ext cx="1028425" cy="369332"/>
            <a:chOff x="0" y="1128196"/>
            <a:chExt cx="877949" cy="281605"/>
          </a:xfrm>
        </p:grpSpPr>
        <p:cxnSp>
          <p:nvCxnSpPr>
            <p:cNvPr id="13" name="Łącznik prosty ze strzałką 12"/>
            <p:cNvCxnSpPr/>
            <p:nvPr/>
          </p:nvCxnSpPr>
          <p:spPr>
            <a:xfrm flipH="1">
              <a:off x="0" y="1334468"/>
              <a:ext cx="877949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PoleTekstowe 13"/>
            <p:cNvSpPr txBox="1"/>
            <p:nvPr/>
          </p:nvSpPr>
          <p:spPr>
            <a:xfrm>
              <a:off x="304825" y="1128196"/>
              <a:ext cx="268492" cy="28160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i="1" dirty="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g</a:t>
              </a:r>
              <a:endParaRPr lang="en-US" b="1" i="1" dirty="0">
                <a:solidFill>
                  <a:srgbClr val="FF0000"/>
                </a:solidFill>
                <a:latin typeface="Cambria" panose="02040503050406030204" pitchFamily="18" charset="0"/>
              </a:endParaRPr>
            </a:p>
          </p:txBody>
        </p:sp>
      </p:grpSp>
      <p:graphicFrame>
        <p:nvGraphicFramePr>
          <p:cNvPr id="15" name="Tabela 14"/>
          <p:cNvGraphicFramePr>
            <a:graphicFrameLocks noGrp="1"/>
          </p:cNvGraphicFramePr>
          <p:nvPr>
            <p:extLst/>
          </p:nvPr>
        </p:nvGraphicFramePr>
        <p:xfrm>
          <a:off x="6019800" y="2154494"/>
          <a:ext cx="561130" cy="19334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1130"/>
              </a:tblGrid>
              <a:tr h="141843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19144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66802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</a:tr>
              <a:tr h="166802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1DA"/>
                    </a:solidFill>
                  </a:tcPr>
                </a:tc>
              </a:tr>
              <a:tr h="178716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5383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23199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12933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81784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16" name="PoleTekstowe 15"/>
              <p:cNvSpPr txBox="1"/>
              <p:nvPr/>
            </p:nvSpPr>
            <p:spPr>
              <a:xfrm>
                <a:off x="348828" y="4118622"/>
                <a:ext cx="8686800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Cambria" panose="02040503050406030204" pitchFamily="18" charset="0"/>
                  </a:rPr>
                  <a:t>In </a:t>
                </a:r>
                <a:r>
                  <a:rPr lang="en-US" sz="2400" dirty="0" smtClean="0">
                    <a:latin typeface="Cambria" panose="02040503050406030204" pitchFamily="18" charset="0"/>
                  </a:rPr>
                  <a:t>this case: 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f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(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L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) </a:t>
                </a:r>
                <a:r>
                  <a:rPr lang="en-US" sz="2400" dirty="0" smtClean="0">
                    <a:latin typeface="Cambria" panose="02040503050406030204" pitchFamily="18" charset="0"/>
                  </a:rPr>
                  <a:t>and 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g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(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R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)</a:t>
                </a:r>
                <a:r>
                  <a:rPr lang="en-US" sz="2400" dirty="0" smtClean="0">
                    <a:latin typeface="Cambria" panose="02040503050406030204" pitchFamily="18" charset="0"/>
                  </a:rPr>
                  <a:t> have a lot of min-entropy.</a:t>
                </a:r>
              </a:p>
              <a:p>
                <a:endParaRPr lang="en-US" sz="2400" dirty="0" smtClean="0">
                  <a:latin typeface="Cambria" panose="02040503050406030204" pitchFamily="18" charset="0"/>
                </a:endParaRPr>
              </a:p>
              <a:p>
                <a:r>
                  <a:rPr lang="en-US" sz="2400" dirty="0" smtClean="0">
                    <a:latin typeface="Cambria" panose="02040503050406030204" pitchFamily="18" charset="0"/>
                  </a:rPr>
                  <a:t>This fact can be used to show that if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cmsy10"/>
                  </a:rPr>
                  <a:t>〈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L, </a:t>
                </a:r>
                <a:r>
                  <a:rPr lang="pl-PL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R</a:t>
                </a:r>
                <a14:m>
                  <m:oMath xmlns:m="http://schemas.openxmlformats.org/officeDocument/2006/math">
                    <m:r>
                      <a:rPr lang="pl-PL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〉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Symbol"/>
                    <a:sym typeface="Symbol"/>
                  </a:rPr>
                  <a:t>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0 </a:t>
                </a:r>
                <a:r>
                  <a:rPr lang="en-US" sz="2400" dirty="0" smtClean="0">
                    <a:latin typeface="Cambria" panose="02040503050406030204" pitchFamily="18" charset="0"/>
                  </a:rPr>
                  <a:t>then it is very unlikely that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cmsy10"/>
                  </a:rPr>
                  <a:t>〈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f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(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L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), </a:t>
                </a:r>
                <a:r>
                  <a:rPr lang="pl-PL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g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(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R</a:t>
                </a:r>
                <a:r>
                  <a:rPr lang="pl-PL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)</a:t>
                </a:r>
                <a14:m>
                  <m:oMath xmlns:m="http://schemas.openxmlformats.org/officeDocument/2006/math">
                    <m:r>
                      <a:rPr lang="pl-PL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〉 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  <a:latin typeface="Symbol"/>
                    <a:sym typeface="Symbol"/>
                  </a:rPr>
                  <a:t>=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0</a:t>
                </a:r>
                <a:r>
                  <a:rPr lang="en-US" sz="2400" dirty="0" smtClean="0">
                    <a:latin typeface="Cambria" panose="02040503050406030204" pitchFamily="18" charset="0"/>
                  </a:rPr>
                  <a:t>.</a:t>
                </a:r>
                <a:br>
                  <a:rPr lang="en-US" sz="2400" dirty="0" smtClean="0">
                    <a:latin typeface="Cambria" panose="02040503050406030204" pitchFamily="18" charset="0"/>
                  </a:rPr>
                </a:br>
                <a:endParaRPr lang="en-US" sz="2400" dirty="0">
                  <a:latin typeface="Cambria" panose="02040503050406030204" pitchFamily="18" charset="0"/>
                </a:endParaRPr>
              </a:p>
              <a:p>
                <a:r>
                  <a:rPr lang="en-US" sz="2400" b="1" dirty="0" smtClean="0">
                    <a:solidFill>
                      <a:srgbClr val="008000"/>
                    </a:solidFill>
                    <a:latin typeface="Cambria" panose="02040503050406030204" pitchFamily="18" charset="0"/>
                  </a:rPr>
                  <a:t>Informally</a:t>
                </a:r>
                <a:r>
                  <a:rPr lang="en-US" sz="2400" dirty="0" smtClean="0">
                    <a:latin typeface="Cambria" panose="02040503050406030204" pitchFamily="18" charset="0"/>
                  </a:rPr>
                  <a:t>: “it is hard to </a:t>
                </a:r>
                <a:r>
                  <a:rPr lang="en-US" sz="2400" dirty="0" smtClean="0">
                    <a:latin typeface="Cambria" panose="02040503050406030204" pitchFamily="18" charset="0"/>
                  </a:rPr>
                  <a:t>negate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2400" dirty="0" smtClean="0">
                    <a:latin typeface="Cambria" panose="02040503050406030204" pitchFamily="18" charset="0"/>
                  </a:rPr>
                  <a:t>”</a:t>
                </a:r>
                <a:endParaRPr lang="en-US" sz="2400" dirty="0"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6" name="PoleTekstow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828" y="4118622"/>
                <a:ext cx="8686800" cy="2308324"/>
              </a:xfrm>
              <a:prstGeom prst="rect">
                <a:avLst/>
              </a:prstGeom>
              <a:blipFill rotWithShape="0">
                <a:blip r:embed="rId2"/>
                <a:stretch>
                  <a:fillRect l="-1053" t="-2116" b="-529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0552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Putting it together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Suppose the adversary applies one of the following strategies </a:t>
                </a: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b="1" dirty="0" smtClean="0">
                    <a:solidFill>
                      <a:srgbClr val="00B050"/>
                    </a:solidFill>
                  </a:rPr>
                  <a:t>at least one of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𝒈</m:t>
                    </m:r>
                  </m:oMath>
                </a14:m>
                <a:r>
                  <a:rPr lang="en-US" b="1" dirty="0" smtClean="0">
                    <a:solidFill>
                      <a:srgbClr val="008000"/>
                    </a:solidFill>
                  </a:rPr>
                  <a:t> </a:t>
                </a:r>
                <a:r>
                  <a:rPr lang="en-US" b="1" dirty="0" smtClean="0">
                    <a:solidFill>
                      <a:srgbClr val="00B050"/>
                    </a:solidFill>
                  </a:rPr>
                  <a:t>is “close </a:t>
                </a:r>
                <a:r>
                  <a:rPr lang="en-US" b="1" dirty="0" smtClean="0">
                    <a:solidFill>
                      <a:srgbClr val="00B050"/>
                    </a:solidFill>
                  </a:rPr>
                  <a:t>to constant” </a:t>
                </a:r>
                <a:r>
                  <a:rPr lang="en-US" dirty="0" smtClean="0"/>
                  <a:t>(i.e. it “glues” many elements together) – </a:t>
                </a:r>
                <a:r>
                  <a:rPr lang="en-US" dirty="0" smtClean="0"/>
                  <a:t>in this case the probability of negating is around 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1/2.</a:t>
                </a:r>
              </a:p>
              <a:p>
                <a:pPr marL="0" indent="0" algn="ctr">
                  <a:buNone/>
                </a:pPr>
                <a:r>
                  <a:rPr lang="en-US" dirty="0" smtClean="0"/>
                  <a:t>or</a:t>
                </a:r>
              </a:p>
              <a:p>
                <a:r>
                  <a:rPr lang="en-US" b="1" dirty="0" smtClean="0">
                    <a:solidFill>
                      <a:srgbClr val="00B050"/>
                    </a:solidFill>
                  </a:rPr>
                  <a:t>both</a:t>
                </a:r>
                <a:r>
                  <a:rPr lang="en-US" b="1" dirty="0" smtClean="0">
                    <a:solidFill>
                      <a:srgbClr val="008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𝐚𝐧𝐝</m:t>
                    </m:r>
                    <m:r>
                      <a:rPr lang="en-US" b="1" i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𝒈</m:t>
                    </m:r>
                  </m:oMath>
                </a14:m>
                <a:r>
                  <a:rPr lang="en-US" b="1" dirty="0" smtClean="0">
                    <a:solidFill>
                      <a:srgbClr val="008000"/>
                    </a:solidFill>
                  </a:rPr>
                  <a:t> </a:t>
                </a:r>
                <a:r>
                  <a:rPr lang="en-US" b="1" dirty="0" smtClean="0">
                    <a:solidFill>
                      <a:srgbClr val="00B050"/>
                    </a:solidFill>
                  </a:rPr>
                  <a:t>are “far </a:t>
                </a:r>
                <a:r>
                  <a:rPr lang="en-US" b="1" dirty="0" smtClean="0">
                    <a:solidFill>
                      <a:srgbClr val="00B050"/>
                    </a:solidFill>
                  </a:rPr>
                  <a:t>from constant” </a:t>
                </a:r>
                <a:r>
                  <a:rPr lang="en-US" dirty="0" smtClean="0"/>
                  <a:t>– in this case the probability of negating 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1</a:t>
                </a:r>
                <a:r>
                  <a:rPr lang="en-US" dirty="0" smtClean="0"/>
                  <a:t> is </a:t>
                </a:r>
                <a:r>
                  <a:rPr lang="en-US" dirty="0" smtClean="0"/>
                  <a:t>small, </a:t>
                </a:r>
                <a:r>
                  <a:rPr lang="en-US" dirty="0" smtClean="0"/>
                  <a:t>so the total probability of negating 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M</a:t>
                </a:r>
                <a:r>
                  <a:rPr lang="en-US" dirty="0" smtClean="0"/>
                  <a:t> is also </a:t>
                </a:r>
                <a:r>
                  <a:rPr lang="en-US" dirty="0" smtClean="0"/>
                  <a:t>at most around 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1/2</a:t>
                </a:r>
                <a:r>
                  <a:rPr lang="en-US" dirty="0" smtClean="0"/>
                  <a:t>.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Symbol zastępczy zawartości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399" t="-197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04FA-7EBA-6342-9551-607F6EB5E4E1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278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 proof is more complicated</a:t>
            </a:r>
            <a:endParaRPr lang="pl-P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442" y="1242683"/>
            <a:ext cx="8712043" cy="65241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 adversary can apply a </a:t>
            </a:r>
            <a:r>
              <a:rPr lang="en-US" b="1" i="1" dirty="0" smtClean="0"/>
              <a:t>mix</a:t>
            </a:r>
            <a:r>
              <a:rPr lang="en-US" dirty="0" smtClean="0"/>
              <a:t> of strategies, e.g.</a:t>
            </a:r>
            <a:endParaRPr lang="pl-PL" dirty="0"/>
          </a:p>
        </p:txBody>
      </p:sp>
      <p:graphicFrame>
        <p:nvGraphicFramePr>
          <p:cNvPr id="4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602903"/>
              </p:ext>
            </p:extLst>
          </p:nvPr>
        </p:nvGraphicFramePr>
        <p:xfrm>
          <a:off x="2448982" y="2131694"/>
          <a:ext cx="561130" cy="3468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1130"/>
              </a:tblGrid>
              <a:tr h="0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36526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</a:tr>
              <a:tr h="139700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46050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</a:tr>
              <a:tr h="120650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8750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1074149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1306215">
                <a:tc>
                  <a:txBody>
                    <a:bodyPr/>
                    <a:lstStyle/>
                    <a:p>
                      <a:endParaRPr lang="pl-PL" sz="1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/>
                    </a:solidFill>
                  </a:tcPr>
                </a:tc>
              </a:tr>
            </a:tbl>
          </a:graphicData>
        </a:graphic>
      </p:graphicFrame>
      <p:sp>
        <p:nvSpPr>
          <p:cNvPr id="5" name="Left Brace 4"/>
          <p:cNvSpPr/>
          <p:nvPr/>
        </p:nvSpPr>
        <p:spPr>
          <a:xfrm>
            <a:off x="1987550" y="2131694"/>
            <a:ext cx="279400" cy="1036956"/>
          </a:xfrm>
          <a:prstGeom prst="leftBrace">
            <a:avLst>
              <a:gd name="adj1" fmla="val 37222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" name="TextBox 5"/>
          <p:cNvSpPr txBox="1"/>
          <p:nvPr/>
        </p:nvSpPr>
        <p:spPr>
          <a:xfrm>
            <a:off x="252441" y="2327006"/>
            <a:ext cx="1733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here do not “glue” much</a:t>
            </a:r>
            <a:endParaRPr lang="pl-PL" dirty="0"/>
          </a:p>
        </p:txBody>
      </p:sp>
      <p:sp>
        <p:nvSpPr>
          <p:cNvPr id="7" name="Left Brace 6"/>
          <p:cNvSpPr/>
          <p:nvPr/>
        </p:nvSpPr>
        <p:spPr>
          <a:xfrm>
            <a:off x="2042582" y="3236594"/>
            <a:ext cx="224368" cy="2363220"/>
          </a:xfrm>
          <a:prstGeom prst="leftBrace">
            <a:avLst>
              <a:gd name="adj1" fmla="val 37222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TextBox 7"/>
          <p:cNvSpPr txBox="1"/>
          <p:nvPr/>
        </p:nvSpPr>
        <p:spPr>
          <a:xfrm>
            <a:off x="504974" y="4095038"/>
            <a:ext cx="1301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mtClean="0"/>
              <a:t>here “</a:t>
            </a:r>
            <a:r>
              <a:rPr lang="en-US" dirty="0" smtClean="0"/>
              <a:t>glue” a lot</a:t>
            </a:r>
            <a:endParaRPr lang="pl-PL" dirty="0"/>
          </a:p>
        </p:txBody>
      </p:sp>
      <p:sp>
        <p:nvSpPr>
          <p:cNvPr id="10" name="TextBox 9"/>
          <p:cNvSpPr txBox="1"/>
          <p:nvPr/>
        </p:nvSpPr>
        <p:spPr>
          <a:xfrm>
            <a:off x="3897032" y="3571818"/>
            <a:ext cx="45379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For the details see </a:t>
            </a:r>
            <a:r>
              <a:rPr lang="en-US" sz="2800" b="1" dirty="0" smtClean="0">
                <a:solidFill>
                  <a:srgbClr val="00B050"/>
                </a:solidFill>
              </a:rPr>
              <a:t>[DKO13]</a:t>
            </a:r>
            <a:r>
              <a:rPr lang="en-US" sz="2800" dirty="0" smtClean="0"/>
              <a:t>.</a:t>
            </a:r>
            <a:endParaRPr lang="pl-PL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15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10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Encoding for messages of arbitrary length</a:t>
            </a:r>
            <a:br>
              <a:rPr lang="en-US" sz="3600" dirty="0" smtClean="0"/>
            </a:br>
            <a:r>
              <a:rPr lang="en-US" sz="2400" b="1" dirty="0" smtClean="0">
                <a:solidFill>
                  <a:srgbClr val="00B050"/>
                </a:solidFill>
              </a:rPr>
              <a:t>[Aggarwal, </a:t>
            </a:r>
            <a:r>
              <a:rPr lang="en-US" sz="2400" b="1" dirty="0" err="1" smtClean="0">
                <a:solidFill>
                  <a:srgbClr val="00B050"/>
                </a:solidFill>
              </a:rPr>
              <a:t>Dodis</a:t>
            </a:r>
            <a:r>
              <a:rPr lang="en-US" sz="2400" b="1" dirty="0" smtClean="0">
                <a:solidFill>
                  <a:srgbClr val="00B050"/>
                </a:solidFill>
              </a:rPr>
              <a:t>, and Lovett, STOC 2014]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547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General outline of their method: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show that mauling the inner product encoding can induce only </a:t>
            </a:r>
            <a:r>
              <a:rPr lang="en-US" b="1" dirty="0" smtClean="0">
                <a:solidFill>
                  <a:srgbClr val="000090"/>
                </a:solidFill>
              </a:rPr>
              <a:t>affine functions </a:t>
            </a:r>
            <a:r>
              <a:rPr lang="en-US" b="1" dirty="0" smtClean="0">
                <a:solidFill>
                  <a:srgbClr val="FF0000"/>
                </a:solidFill>
              </a:rPr>
              <a:t>h’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(or their random combinations)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on top of it use encoding that is </a:t>
            </a:r>
            <a:r>
              <a:rPr lang="en-US" b="1" dirty="0" smtClean="0">
                <a:solidFill>
                  <a:srgbClr val="000090"/>
                </a:solidFill>
              </a:rPr>
              <a:t>resilient to affine mauling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 smtClean="0"/>
              <a:t>property of </a:t>
            </a:r>
            <a:r>
              <a:rPr lang="en-US" dirty="0" smtClean="0"/>
              <a:t>their construction: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04FA-7EBA-6342-9551-607F6EB5E4E1}" type="slidenum">
              <a:rPr lang="en-US" smtClean="0"/>
              <a:t>105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ostokąt 3"/>
              <p:cNvSpPr/>
              <p:nvPr/>
            </p:nvSpPr>
            <p:spPr>
              <a:xfrm>
                <a:off x="3465466" y="5762726"/>
                <a:ext cx="2798971" cy="5936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</m:d>
                      <m:r>
                        <a:rPr lang="en-US" sz="32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US" sz="32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</m:d>
                        </m:e>
                        <m:sup>
                          <m:r>
                            <a:rPr lang="en-US" sz="32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sup>
                      </m:sSup>
                      <m:r>
                        <a:rPr lang="en-US" sz="32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Prostoką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5466" y="5762726"/>
                <a:ext cx="2798971" cy="59362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104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affine? Look at this: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2443" y="1047371"/>
                <a:ext cx="5862607" cy="553946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400" dirty="0" smtClean="0"/>
                  <a:t>Let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〈"/>
                        <m:endChr m:val="〉"/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</m:d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〈"/>
                        <m:endChr m:val="〉"/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𝑳</m:t>
                            </m:r>
                          </m:e>
                        </m:d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  <m:d>
                          <m:d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</m:d>
                      </m:e>
                    </m:d>
                  </m:oMath>
                </a14:m>
                <a:endParaRPr lang="en-US" sz="2400" b="1" dirty="0" smtClean="0"/>
              </a:p>
              <a:p>
                <a:pPr marL="0" indent="0">
                  <a:buNone/>
                </a:pPr>
                <a:r>
                  <a:rPr lang="en-US" sz="2400" b="0" dirty="0" smtClean="0"/>
                  <a:t>How can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400" b="0" dirty="0" smtClean="0"/>
                  <a:t> depend on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r>
                  <a:rPr lang="en-US" sz="2400" b="0" dirty="0" smtClean="0"/>
                  <a:t>?</a:t>
                </a:r>
              </a:p>
              <a:p>
                <a:r>
                  <a:rPr lang="en-US" sz="2400" dirty="0" smtClean="0"/>
                  <a:t>if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</m:d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𝑳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0" dirty="0" smtClean="0"/>
                  <a:t>(for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 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F</a:t>
                </a:r>
                <a:r>
                  <a:rPr lang="en-US" sz="2400" b="0" dirty="0" smtClean="0"/>
                  <a:t>)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endParaRPr lang="en-US" sz="2400" b="1" dirty="0" smtClean="0">
                  <a:solidFill>
                    <a:srgbClr val="FF0000"/>
                  </a:solidFill>
                </a:endParaRPr>
              </a:p>
              <a:p>
                <a:r>
                  <a:rPr lang="en-US" sz="2400" b="1" dirty="0" smtClean="0">
                    <a:solidFill>
                      <a:srgbClr val="7030A0"/>
                    </a:solidFill>
                  </a:rPr>
                  <a:t>more generally</a:t>
                </a:r>
                <a:r>
                  <a:rPr lang="en-US" sz="2400" b="0" dirty="0" smtClean="0"/>
                  <a:t>: let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US" sz="2400" b="0" dirty="0" smtClean="0"/>
                  <a:t> be an invertible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𝑵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𝑵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b="0" dirty="0" smtClean="0"/>
                  <a:t>-matrix. Let:</a:t>
                </a:r>
                <a:endParaRPr lang="en-US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𝑳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/>
                </a:r>
                <a:br>
                  <a:rPr lang="en-US" sz="2400" b="1" dirty="0" smtClean="0">
                    <a:solidFill>
                      <a:srgbClr val="FF0000"/>
                    </a:solidFill>
                  </a:rPr>
                </a:br>
                <a:endParaRPr lang="en-US" sz="2400" b="0" dirty="0" smtClean="0"/>
              </a:p>
              <a:p>
                <a:pPr marL="0" indent="0">
                  <a:buNone/>
                </a:pPr>
                <a:r>
                  <a:rPr lang="en-US" sz="2400" dirty="0"/>
                  <a:t> </a:t>
                </a:r>
                <a:r>
                  <a:rPr lang="en-US" sz="2400" b="1" dirty="0" smtClean="0">
                    <a:solidFill>
                      <a:srgbClr val="0070C0"/>
                    </a:solidFill>
                  </a:rPr>
                  <a:t>Then</a:t>
                </a:r>
                <a:r>
                  <a:rPr lang="en-US" sz="2400" b="0" dirty="0" smtClean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=〈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</m:d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𝒈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</m:d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〉</m:t>
                    </m:r>
                  </m:oMath>
                </a14:m>
                <a:endParaRPr lang="en-US" sz="2400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sz="2400" b="1" dirty="0">
                    <a:solidFill>
                      <a:srgbClr val="FF0000"/>
                    </a:solidFill>
                  </a:rPr>
                  <a:t>	 </a:t>
                </a:r>
                <a:r>
                  <a:rPr lang="en-US" sz="2400" b="1" dirty="0" smtClean="0">
                    <a:solidFill>
                      <a:srgbClr val="FF0000"/>
                    </a:solidFill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=〈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𝑳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〉</m:t>
                    </m:r>
                  </m:oMath>
                </a14:m>
                <a:endParaRPr lang="en-US" sz="2400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sz="2400" b="1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b="1" dirty="0" smtClean="0">
                    <a:solidFill>
                      <a:srgbClr val="FF0000"/>
                    </a:solidFill>
                  </a:rPr>
                  <a:t> 	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𝑳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endParaRPr lang="en-US" sz="2400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sz="2400" b="1" dirty="0">
                    <a:solidFill>
                      <a:srgbClr val="FF0000"/>
                    </a:solidFill>
                  </a:rPr>
                  <a:t> 	       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𝑳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endParaRPr lang="en-US" sz="2400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sz="2400" b="1" dirty="0">
                    <a:solidFill>
                      <a:srgbClr val="FF0000"/>
                    </a:solidFill>
                  </a:rPr>
                  <a:t> 	       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endParaRPr lang="en-US" sz="2400" b="1" dirty="0" smtClean="0">
                  <a:solidFill>
                    <a:srgbClr val="FF0000"/>
                  </a:solidFill>
                </a:endParaRPr>
              </a:p>
              <a:p>
                <a:r>
                  <a:rPr lang="en-US" sz="2400" dirty="0" smtClean="0"/>
                  <a:t>the adversary can also make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r>
                  <a:rPr lang="en-US" sz="2400" dirty="0" smtClean="0"/>
                  <a:t> equal to any constant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US" sz="2400" dirty="0" smtClean="0"/>
                  <a:t> chosen by him.</a:t>
                </a:r>
                <a:r>
                  <a:rPr lang="en-US" sz="2400" dirty="0"/>
                  <a:t/>
                </a:r>
                <a:br>
                  <a:rPr lang="en-US" sz="2400" dirty="0"/>
                </a:br>
                <a:r>
                  <a:rPr lang="en-US" sz="2400" dirty="0"/>
                  <a:t/>
                </a:r>
                <a:br>
                  <a:rPr lang="en-US" sz="2400" dirty="0"/>
                </a:br>
                <a:r>
                  <a:rPr lang="en-US" sz="2400" b="0" dirty="0" smtClean="0"/>
                  <a:t/>
                </a:r>
                <a:br>
                  <a:rPr lang="en-US" sz="2400" b="0" dirty="0" smtClean="0"/>
                </a:br>
                <a:endParaRPr lang="en-US" sz="2400" b="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2443" y="1047371"/>
                <a:ext cx="5862607" cy="5539469"/>
              </a:xfrm>
              <a:blipFill rotWithShape="0">
                <a:blip r:embed="rId2"/>
                <a:stretch>
                  <a:fillRect l="-1559" t="-1540" b="-24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/>
          <p:cNvSpPr/>
          <p:nvPr/>
        </p:nvSpPr>
        <p:spPr>
          <a:xfrm>
            <a:off x="5935901" y="1832747"/>
            <a:ext cx="574357" cy="4754092"/>
          </a:xfrm>
          <a:prstGeom prst="rightBrace">
            <a:avLst>
              <a:gd name="adj1" fmla="val 18947"/>
              <a:gd name="adj2" fmla="val 5000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402228" y="3490854"/>
                <a:ext cx="261512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all these are affine functions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US" sz="2400" b="1" dirty="0" smtClean="0">
                  <a:solidFill>
                    <a:srgbClr val="FF0000"/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2228" y="3490854"/>
                <a:ext cx="2615120" cy="1569660"/>
              </a:xfrm>
              <a:prstGeom prst="rect">
                <a:avLst/>
              </a:prstGeom>
              <a:blipFill rotWithShape="0">
                <a:blip r:embed="rId3"/>
                <a:stretch>
                  <a:fillRect l="-2331" t="-3113" r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717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observation of </a:t>
            </a:r>
            <a:r>
              <a:rPr lang="en-US" b="1" dirty="0" smtClean="0">
                <a:solidFill>
                  <a:srgbClr val="00B050"/>
                </a:solidFill>
              </a:rPr>
              <a:t>[ADL14]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52442" y="2504140"/>
            <a:ext cx="8712043" cy="408269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 affine functions are </a:t>
            </a:r>
            <a:r>
              <a:rPr lang="en-US" b="1" dirty="0" smtClean="0">
                <a:solidFill>
                  <a:srgbClr val="0070C0"/>
                </a:solidFill>
              </a:rPr>
              <a:t>the only ones </a:t>
            </a:r>
            <a:r>
              <a:rPr lang="en-US" dirty="0" smtClean="0"/>
              <a:t>that the adversary can induce!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They show it using </a:t>
            </a:r>
            <a:r>
              <a:rPr lang="en-US" dirty="0"/>
              <a:t>the techniques from </a:t>
            </a:r>
            <a:r>
              <a:rPr lang="en-US" dirty="0" smtClean="0"/>
              <a:t>additive </a:t>
            </a:r>
            <a:r>
              <a:rPr lang="en-US" dirty="0" err="1"/>
              <a:t>combinatoris</a:t>
            </a:r>
            <a:r>
              <a:rPr lang="en-US" dirty="0"/>
              <a:t> (</a:t>
            </a:r>
            <a:r>
              <a:rPr lang="en-US" b="1" i="1" dirty="0">
                <a:solidFill>
                  <a:srgbClr val="7030A0"/>
                </a:solidFill>
              </a:rPr>
              <a:t>Quasi-polynomial </a:t>
            </a:r>
            <a:r>
              <a:rPr lang="en-US" b="1" i="1" dirty="0" err="1">
                <a:solidFill>
                  <a:srgbClr val="7030A0"/>
                </a:solidFill>
              </a:rPr>
              <a:t>Freiman-Ruzsa</a:t>
            </a:r>
            <a:r>
              <a:rPr lang="en-US" b="1" i="1" dirty="0">
                <a:solidFill>
                  <a:srgbClr val="7030A0"/>
                </a:solidFill>
              </a:rPr>
              <a:t> Theorem</a:t>
            </a:r>
            <a:r>
              <a:rPr lang="en-US" dirty="0" smtClean="0"/>
              <a:t>)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79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c</a:t>
            </a:r>
            <a:r>
              <a:rPr lang="pl-PL" dirty="0" err="1" smtClean="0"/>
              <a:t>onstruction</a:t>
            </a:r>
            <a:r>
              <a:rPr lang="en-US" dirty="0" smtClean="0"/>
              <a:t> </a:t>
            </a:r>
            <a:r>
              <a:rPr lang="pl-PL" dirty="0" smtClean="0"/>
              <a:t>with </a:t>
            </a:r>
            <a:r>
              <a:rPr lang="pl-PL" dirty="0" err="1" smtClean="0"/>
              <a:t>linear</a:t>
            </a:r>
            <a:r>
              <a:rPr lang="pl-PL" dirty="0" smtClean="0"/>
              <a:t> </a:t>
            </a:r>
            <a:r>
              <a:rPr lang="pl-PL" dirty="0" err="1" smtClean="0"/>
              <a:t>blow-up</a:t>
            </a:r>
            <a:endParaRPr lang="en-US" sz="27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2442" y="1900518"/>
            <a:ext cx="8712043" cy="46863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>
                <a:solidFill>
                  <a:srgbClr val="00B050"/>
                </a:solidFill>
              </a:rPr>
              <a:t>[</a:t>
            </a:r>
            <a:r>
              <a:rPr lang="pl-PL" b="1" dirty="0" err="1">
                <a:solidFill>
                  <a:srgbClr val="00B050"/>
                </a:solidFill>
              </a:rPr>
              <a:t>Chattopadhyay</a:t>
            </a:r>
            <a:r>
              <a:rPr lang="pl-PL" b="1" dirty="0">
                <a:solidFill>
                  <a:srgbClr val="00B050"/>
                </a:solidFill>
              </a:rPr>
              <a:t> and </a:t>
            </a:r>
            <a:r>
              <a:rPr lang="pl-PL" b="1" dirty="0" err="1">
                <a:solidFill>
                  <a:srgbClr val="00B050"/>
                </a:solidFill>
              </a:rPr>
              <a:t>Zuckerman</a:t>
            </a:r>
            <a:r>
              <a:rPr lang="pl-PL" b="1" dirty="0">
                <a:solidFill>
                  <a:srgbClr val="00B050"/>
                </a:solidFill>
              </a:rPr>
              <a:t>, </a:t>
            </a:r>
            <a:r>
              <a:rPr lang="pl-PL" b="1" dirty="0" smtClean="0">
                <a:solidFill>
                  <a:srgbClr val="00B050"/>
                </a:solidFill>
              </a:rPr>
              <a:t>FOCS’14]</a:t>
            </a:r>
            <a:r>
              <a:rPr lang="pl-PL" dirty="0" smtClean="0">
                <a:solidFill>
                  <a:srgbClr val="00B050"/>
                </a:solidFill>
              </a:rPr>
              <a:t>: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a </a:t>
            </a:r>
            <a:r>
              <a:rPr lang="pl-PL" dirty="0" err="1" smtClean="0"/>
              <a:t>construction</a:t>
            </a:r>
            <a:r>
              <a:rPr lang="pl-PL" dirty="0" smtClean="0"/>
              <a:t> with </a:t>
            </a:r>
            <a:r>
              <a:rPr lang="pl-PL" dirty="0" err="1" smtClean="0"/>
              <a:t>linear</a:t>
            </a:r>
            <a:r>
              <a:rPr lang="pl-PL" dirty="0" smtClean="0"/>
              <a:t> </a:t>
            </a:r>
            <a:r>
              <a:rPr lang="pl-PL" dirty="0" err="1" smtClean="0"/>
              <a:t>blow-up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needs</a:t>
            </a:r>
            <a:r>
              <a:rPr lang="pl-PL" dirty="0" smtClean="0"/>
              <a:t> </a:t>
            </a:r>
            <a:r>
              <a:rPr lang="pl-PL" b="1" dirty="0" smtClean="0">
                <a:solidFill>
                  <a:srgbClr val="FF0000"/>
                </a:solidFill>
              </a:rPr>
              <a:t>10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pl-PL" dirty="0" err="1" smtClean="0"/>
              <a:t>memory</a:t>
            </a:r>
            <a:r>
              <a:rPr lang="pl-PL" dirty="0" smtClean="0"/>
              <a:t> </a:t>
            </a:r>
            <a:r>
              <a:rPr lang="pl-PL" dirty="0" err="1" smtClean="0"/>
              <a:t>parts</a:t>
            </a:r>
            <a:r>
              <a:rPr lang="pl-PL" dirty="0" smtClean="0"/>
              <a:t>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04FA-7EBA-6342-9551-607F6EB5E4E1}" type="slidenum">
              <a:rPr lang="en-US" smtClean="0"/>
              <a:pPr/>
              <a:t>108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804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441" y="1110743"/>
            <a:ext cx="8639115" cy="525170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Introduction to tampering attacks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Introduction to error correcting/detecting codes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Definition of non-malleable codes and an existential result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Algebraic manipulation detection codes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Non-malleable codes secure against </a:t>
            </a:r>
            <a:r>
              <a:rPr lang="en-US" dirty="0" smtClean="0"/>
              <a:t>independent bit </a:t>
            </a:r>
            <a:r>
              <a:rPr lang="en-US" dirty="0" smtClean="0"/>
              <a:t>tampering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Non-malleable codes in </a:t>
            </a:r>
            <a:r>
              <a:rPr lang="en-US" dirty="0" smtClean="0"/>
              <a:t>the split-state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Extensions and applications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continuous </a:t>
            </a:r>
            <a:r>
              <a:rPr lang="en-US" dirty="0" smtClean="0"/>
              <a:t>non-malleable </a:t>
            </a:r>
            <a:r>
              <a:rPr lang="en-US" dirty="0" smtClean="0"/>
              <a:t>codes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CCA-secure encryption</a:t>
            </a:r>
            <a:endParaRPr lang="en-US" dirty="0" smtClean="0"/>
          </a:p>
          <a:p>
            <a:pPr marL="971550" lvl="1" indent="-514350">
              <a:buFont typeface="+mj-lt"/>
              <a:buAutoNum type="alphaLcParenR"/>
            </a:pPr>
            <a:endParaRPr lang="en-US" dirty="0" smtClean="0"/>
          </a:p>
          <a:p>
            <a:pPr marL="971550" lvl="1" indent="-514350">
              <a:buFont typeface="+mj-lt"/>
              <a:buAutoNum type="alphaLcParenR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Left Arrow 3"/>
          <p:cNvSpPr/>
          <p:nvPr/>
        </p:nvSpPr>
        <p:spPr>
          <a:xfrm>
            <a:off x="5757367" y="5371983"/>
            <a:ext cx="978408" cy="484632"/>
          </a:xfrm>
          <a:prstGeom prst="lef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48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Countermeasures?</a:t>
            </a:r>
            <a:endParaRPr lang="pl-P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Lots of ad hoc practical solutions (a market worth billions of dollars)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– usually based on a </a:t>
            </a:r>
            <a:r>
              <a:rPr lang="en-US" b="1" dirty="0" smtClean="0">
                <a:solidFill>
                  <a:srgbClr val="FF0000"/>
                </a:solidFill>
              </a:rPr>
              <a:t>trial-and-error methodology</a:t>
            </a:r>
            <a:r>
              <a:rPr lang="en-US" dirty="0" smtClean="0"/>
              <a:t>…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b="1" dirty="0" smtClean="0">
                <a:solidFill>
                  <a:srgbClr val="0070C0"/>
                </a:solidFill>
              </a:rPr>
              <a:t>A more formal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approach?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5" name="Rectangular Callout 4"/>
          <p:cNvSpPr/>
          <p:nvPr/>
        </p:nvSpPr>
        <p:spPr>
          <a:xfrm>
            <a:off x="1340283" y="2756082"/>
            <a:ext cx="6131491" cy="1245212"/>
          </a:xfrm>
          <a:prstGeom prst="wedgeRectCallout">
            <a:avLst>
              <a:gd name="adj1" fmla="val -21242"/>
              <a:gd name="adj2" fmla="val -6273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cryptographic devices are everywhere</a:t>
            </a:r>
            <a:r>
              <a:rPr lang="en-US" sz="2400" dirty="0" smtClean="0">
                <a:solidFill>
                  <a:prstClr val="black"/>
                </a:solidFill>
              </a:rPr>
              <a:t>: payment cards, tickets, SIM cards, pay TV cards, etc..</a:t>
            </a:r>
            <a:endParaRPr lang="pl-PL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79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Continual non-malleable codes</a:t>
            </a:r>
            <a:br>
              <a:rPr lang="en-US" dirty="0" smtClean="0"/>
            </a:br>
            <a:r>
              <a:rPr lang="en-US" sz="3100" b="1" dirty="0" smtClean="0">
                <a:solidFill>
                  <a:srgbClr val="00B050"/>
                </a:solidFill>
              </a:rPr>
              <a:t>[Faust, Mukherjee, Nielsen, Venturi, TCC 2014]</a:t>
            </a:r>
            <a:endParaRPr lang="en-US" sz="3100" b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2442" y="6126365"/>
                <a:ext cx="8712043" cy="356363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The game stops after the first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⊥</m:t>
                    </m:r>
                  </m:oMath>
                </a14:m>
                <a:r>
                  <a:rPr lang="en-US" dirty="0" smtClean="0"/>
                  <a:t> (the device “self-destructs”).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2442" y="6126365"/>
                <a:ext cx="8712043" cy="356363"/>
              </a:xfrm>
              <a:blipFill rotWithShape="0">
                <a:blip r:embed="rId2"/>
                <a:stretch>
                  <a:fillRect l="-909" t="-39655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0081" y="1507292"/>
            <a:ext cx="2412857" cy="4508657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21"/>
              <p:cNvSpPr txBox="1"/>
              <p:nvPr/>
            </p:nvSpPr>
            <p:spPr>
              <a:xfrm>
                <a:off x="817119" y="2024125"/>
                <a:ext cx="1661333" cy="400110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20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20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= </a:t>
                </a:r>
                <a:r>
                  <a:rPr lang="en-US" sz="2000" b="1" dirty="0" err="1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Enc</a:t>
                </a:r>
                <a:r>
                  <a:rPr lang="en-US" sz="20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(</a:t>
                </a:r>
                <a:r>
                  <a:rPr lang="en-US" sz="20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M</a:t>
                </a:r>
                <a:r>
                  <a:rPr lang="en-US" sz="20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)</a:t>
                </a:r>
                <a:endParaRPr lang="en-US" sz="2000" b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119" y="2024125"/>
                <a:ext cx="1661333" cy="40011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9" descr="MCj04238480000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3217" y="984816"/>
            <a:ext cx="1198028" cy="1345903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21"/>
              <p:cNvSpPr txBox="1"/>
              <p:nvPr/>
            </p:nvSpPr>
            <p:spPr>
              <a:xfrm>
                <a:off x="828818" y="3121366"/>
                <a:ext cx="1661333" cy="400110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:endParaRPr lang="en-US" sz="2000" b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818" y="3121366"/>
                <a:ext cx="1661333" cy="40011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21"/>
              <p:cNvSpPr txBox="1"/>
              <p:nvPr/>
            </p:nvSpPr>
            <p:spPr>
              <a:xfrm>
                <a:off x="817119" y="4061472"/>
                <a:ext cx="1661333" cy="400110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:endParaRPr lang="en-US" sz="2000" b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119" y="4061472"/>
                <a:ext cx="1661333" cy="40011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 rot="5400000">
            <a:off x="1386178" y="4479083"/>
            <a:ext cx="8178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... 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1405469" y="2423732"/>
            <a:ext cx="484632" cy="74609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1405469" y="3529277"/>
            <a:ext cx="484632" cy="643093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Left Arrow 14"/>
              <p:cNvSpPr/>
              <p:nvPr/>
            </p:nvSpPr>
            <p:spPr>
              <a:xfrm flipH="1">
                <a:off x="2670844" y="2895489"/>
                <a:ext cx="2294964" cy="916851"/>
              </a:xfrm>
              <a:prstGeom prst="leftArrow">
                <a:avLst>
                  <a:gd name="adj1" fmla="val 65270"/>
                  <a:gd name="adj2" fmla="val 5000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𝐃𝐞𝐜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Left Arrow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670844" y="2895489"/>
                <a:ext cx="2294964" cy="916851"/>
              </a:xfrm>
              <a:prstGeom prst="leftArrow">
                <a:avLst>
                  <a:gd name="adj1" fmla="val 65270"/>
                  <a:gd name="adj2" fmla="val 50000"/>
                </a:avLst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Left Arrow 16"/>
          <p:cNvSpPr/>
          <p:nvPr/>
        </p:nvSpPr>
        <p:spPr>
          <a:xfrm flipH="1">
            <a:off x="4610827" y="2872452"/>
            <a:ext cx="3115217" cy="951347"/>
          </a:xfrm>
          <a:prstGeom prst="leftArrow">
            <a:avLst>
              <a:gd name="adj1" fmla="val 66463"/>
              <a:gd name="adj2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4632701" y="3050360"/>
            <a:ext cx="2939576" cy="596078"/>
            <a:chOff x="4210905" y="4206553"/>
            <a:chExt cx="2939576" cy="71066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4210905" y="4354969"/>
                  <a:ext cx="8883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𝑴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≔ </m:t>
                        </m:r>
                      </m:oMath>
                    </m:oMathPara>
                  </a14:m>
                  <a:endParaRPr lang="en-US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10905" y="4354969"/>
                  <a:ext cx="888320" cy="369332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b="-215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5229891" y="4206553"/>
                  <a:ext cx="1920590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u="sng" dirty="0" smtClean="0"/>
                    <a:t>same</a:t>
                  </a:r>
                  <a:r>
                    <a:rPr lang="en-US" dirty="0" smtClean="0"/>
                    <a:t> if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a14:m>
                  <a:endParaRPr lang="en-US" b="1" dirty="0" smtClean="0"/>
                </a:p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a14:m>
                  <a:r>
                    <a:rPr lang="en-US" dirty="0" smtClean="0"/>
                    <a:t> otherwise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29891" y="4206553"/>
                  <a:ext cx="1920590" cy="646331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l="-2540" t="-6742" b="-3483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Left Brace 22"/>
            <p:cNvSpPr/>
            <p:nvPr/>
          </p:nvSpPr>
          <p:spPr>
            <a:xfrm>
              <a:off x="4962936" y="4223327"/>
              <a:ext cx="259080" cy="693892"/>
            </a:xfrm>
            <a:prstGeom prst="leftBrace">
              <a:avLst>
                <a:gd name="adj1" fmla="val 45588"/>
                <a:gd name="adj2" fmla="val 50000"/>
              </a:avLst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Left Arrow 33"/>
              <p:cNvSpPr/>
              <p:nvPr/>
            </p:nvSpPr>
            <p:spPr>
              <a:xfrm flipH="1">
                <a:off x="2682543" y="3826025"/>
                <a:ext cx="2294964" cy="916851"/>
              </a:xfrm>
              <a:prstGeom prst="leftArrow">
                <a:avLst>
                  <a:gd name="adj1" fmla="val 65270"/>
                  <a:gd name="adj2" fmla="val 5000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𝐃𝐞𝐜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Left Arrow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682543" y="3826025"/>
                <a:ext cx="2294964" cy="916851"/>
              </a:xfrm>
              <a:prstGeom prst="leftArrow">
                <a:avLst>
                  <a:gd name="adj1" fmla="val 65270"/>
                  <a:gd name="adj2" fmla="val 50000"/>
                </a:avLst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Left Arrow 34"/>
          <p:cNvSpPr/>
          <p:nvPr/>
        </p:nvSpPr>
        <p:spPr>
          <a:xfrm flipH="1">
            <a:off x="4622526" y="3802988"/>
            <a:ext cx="3115217" cy="951347"/>
          </a:xfrm>
          <a:prstGeom prst="leftArrow">
            <a:avLst>
              <a:gd name="adj1" fmla="val 66463"/>
              <a:gd name="adj2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grpSp>
        <p:nvGrpSpPr>
          <p:cNvPr id="36" name="Group 35"/>
          <p:cNvGrpSpPr/>
          <p:nvPr/>
        </p:nvGrpSpPr>
        <p:grpSpPr>
          <a:xfrm>
            <a:off x="4644400" y="3980898"/>
            <a:ext cx="2939576" cy="646331"/>
            <a:chOff x="4210905" y="4206553"/>
            <a:chExt cx="2939576" cy="7705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4210905" y="4354969"/>
                  <a:ext cx="888320" cy="440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𝑴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  <m:sup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≔ </m:t>
                        </m:r>
                      </m:oMath>
                    </m:oMathPara>
                  </a14:m>
                  <a:endParaRPr lang="en-US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10905" y="4354969"/>
                  <a:ext cx="888320" cy="440331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b="-32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5229891" y="4206553"/>
                  <a:ext cx="1920590" cy="7705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u="sng" dirty="0" smtClean="0"/>
                    <a:t>same</a:t>
                  </a:r>
                  <a:r>
                    <a:rPr lang="en-US" dirty="0" smtClean="0"/>
                    <a:t> if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a14:m>
                  <a:endParaRPr lang="en-US" b="1" dirty="0" smtClean="0"/>
                </a:p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a14:m>
                  <a:r>
                    <a:rPr lang="en-US" dirty="0" smtClean="0"/>
                    <a:t> otherwise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29891" y="4206553"/>
                  <a:ext cx="1920590" cy="770579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 l="-2540" t="-5660" b="-132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9" name="Left Brace 38"/>
            <p:cNvSpPr/>
            <p:nvPr/>
          </p:nvSpPr>
          <p:spPr>
            <a:xfrm>
              <a:off x="4962936" y="4223327"/>
              <a:ext cx="259080" cy="693892"/>
            </a:xfrm>
            <a:prstGeom prst="leftBrace">
              <a:avLst>
                <a:gd name="adj1" fmla="val 45588"/>
                <a:gd name="adj2" fmla="val 50000"/>
              </a:avLst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/>
              <p:cNvSpPr/>
              <p:nvPr/>
            </p:nvSpPr>
            <p:spPr>
              <a:xfrm>
                <a:off x="8113091" y="3192366"/>
                <a:ext cx="59766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3091" y="3192366"/>
                <a:ext cx="597664" cy="400110"/>
              </a:xfrm>
              <a:prstGeom prst="rect">
                <a:avLst/>
              </a:prstGeom>
              <a:blipFill rotWithShape="0">
                <a:blip r:embed="rId14"/>
                <a:stretch>
                  <a:fillRect b="-6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>
                <a:off x="8091039" y="4176866"/>
                <a:ext cx="59766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1039" y="4176866"/>
                <a:ext cx="597664" cy="400110"/>
              </a:xfrm>
              <a:prstGeom prst="rect">
                <a:avLst/>
              </a:prstGeom>
              <a:blipFill rotWithShape="0">
                <a:blip r:embed="rId15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ular Callout 41"/>
              <p:cNvSpPr/>
              <p:nvPr/>
            </p:nvSpPr>
            <p:spPr>
              <a:xfrm>
                <a:off x="3307080" y="1457908"/>
                <a:ext cx="3595571" cy="1202715"/>
              </a:xfrm>
              <a:prstGeom prst="wedgeRectCallout">
                <a:avLst>
                  <a:gd name="adj1" fmla="val 74445"/>
                  <a:gd name="adj2" fmla="val -39293"/>
                </a:avLst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chooses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,…</m:t>
                      </m:r>
                    </m:oMath>
                  </m:oMathPara>
                </a14:m>
                <a:endParaRPr lang="en-US" sz="2400" b="1" dirty="0" smtClean="0">
                  <a:solidFill>
                    <a:srgbClr val="FF0000"/>
                  </a:solidFill>
                </a:endParaRPr>
              </a:p>
              <a:p>
                <a:pPr algn="ctr"/>
                <a:r>
                  <a:rPr lang="en-US" sz="2400" dirty="0" smtClean="0"/>
                  <a:t>adaptively </a:t>
                </a:r>
                <a:endParaRPr lang="en-US" sz="2400" dirty="0"/>
              </a:p>
            </p:txBody>
          </p:sp>
        </mc:Choice>
        <mc:Fallback xmlns="">
          <p:sp>
            <p:nvSpPr>
              <p:cNvPr id="42" name="Rectangular Callout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080" y="1457908"/>
                <a:ext cx="3595571" cy="1202715"/>
              </a:xfrm>
              <a:prstGeom prst="wedgeRectCallout">
                <a:avLst>
                  <a:gd name="adj1" fmla="val 74445"/>
                  <a:gd name="adj2" fmla="val -39293"/>
                </a:avLst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476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animBg="1"/>
      <p:bldP spid="10" grpId="0" animBg="1"/>
      <p:bldP spid="11" grpId="0" animBg="1"/>
      <p:bldP spid="12" grpId="0"/>
      <p:bldP spid="13" grpId="0" animBg="1"/>
      <p:bldP spid="14" grpId="0" animBg="1"/>
      <p:bldP spid="15" grpId="0" animBg="1"/>
      <p:bldP spid="17" grpId="0" animBg="1"/>
      <p:bldP spid="34" grpId="0" animBg="1"/>
      <p:bldP spid="35" grpId="0" animBg="1"/>
      <p:bldP spid="40" grpId="0"/>
      <p:bldP spid="41" grpId="0"/>
      <p:bldP spid="42" grpId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Actually, their model is a bit stronger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2520" y="1335136"/>
            <a:ext cx="4041965" cy="525170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 tampering is done always </a:t>
            </a:r>
            <a:r>
              <a:rPr lang="en-US" b="1" dirty="0" smtClean="0">
                <a:solidFill>
                  <a:srgbClr val="7030A0"/>
                </a:solidFill>
              </a:rPr>
              <a:t>on the original </a:t>
            </a:r>
            <a:r>
              <a:rPr lang="en-US" b="1" dirty="0" err="1" smtClean="0">
                <a:solidFill>
                  <a:srgbClr val="7030A0"/>
                </a:solidFill>
              </a:rPr>
              <a:t>codeword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Obviously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such an adversary can “simulate” to previous one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(as long as the tampering functions are closed under the composition).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21"/>
              <p:cNvSpPr txBox="1"/>
              <p:nvPr/>
            </p:nvSpPr>
            <p:spPr>
              <a:xfrm>
                <a:off x="385227" y="1463623"/>
                <a:ext cx="4024121" cy="400110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20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20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= </a:t>
                </a:r>
                <a:r>
                  <a:rPr lang="en-US" sz="2000" b="1" dirty="0" err="1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Enc</a:t>
                </a:r>
                <a:r>
                  <a:rPr lang="en-US" sz="20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(</a:t>
                </a:r>
                <a:r>
                  <a:rPr lang="en-US" sz="20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M</a:t>
                </a:r>
                <a:r>
                  <a:rPr lang="en-US" sz="20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)</a:t>
                </a:r>
                <a:endParaRPr lang="en-US" sz="2000" b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227" y="1463623"/>
                <a:ext cx="4024121" cy="40011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21"/>
              <p:cNvSpPr txBox="1"/>
              <p:nvPr/>
            </p:nvSpPr>
            <p:spPr>
              <a:xfrm>
                <a:off x="252441" y="2582886"/>
                <a:ext cx="1661333" cy="400110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:endParaRPr lang="en-US" sz="2000" b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441" y="2582886"/>
                <a:ext cx="1661333" cy="40011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21"/>
              <p:cNvSpPr txBox="1"/>
              <p:nvPr/>
            </p:nvSpPr>
            <p:spPr>
              <a:xfrm>
                <a:off x="1480262" y="3480072"/>
                <a:ext cx="1661333" cy="400110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:endParaRPr lang="en-US" sz="2000" b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0262" y="3480072"/>
                <a:ext cx="1661333" cy="40011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own Arrow 6"/>
          <p:cNvSpPr/>
          <p:nvPr/>
        </p:nvSpPr>
        <p:spPr>
          <a:xfrm>
            <a:off x="829092" y="1885252"/>
            <a:ext cx="484632" cy="74609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2154972" y="1912774"/>
            <a:ext cx="484632" cy="156729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21"/>
              <p:cNvSpPr txBox="1"/>
              <p:nvPr/>
            </p:nvSpPr>
            <p:spPr>
              <a:xfrm>
                <a:off x="2955817" y="4247152"/>
                <a:ext cx="1661333" cy="400110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:endParaRPr lang="en-US" sz="2000" b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5817" y="4247152"/>
                <a:ext cx="1661333" cy="40011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Down Arrow 9"/>
          <p:cNvSpPr/>
          <p:nvPr/>
        </p:nvSpPr>
        <p:spPr>
          <a:xfrm>
            <a:off x="3573989" y="1912774"/>
            <a:ext cx="484632" cy="233437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142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construction of </a:t>
            </a:r>
            <a:r>
              <a:rPr lang="en-US" b="1" dirty="0" smtClean="0">
                <a:solidFill>
                  <a:srgbClr val="00B050"/>
                </a:solidFill>
              </a:rPr>
              <a:t>[FMNV14]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442" y="1335136"/>
            <a:ext cx="8835678" cy="52517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700" b="1" dirty="0" smtClean="0">
                <a:solidFill>
                  <a:srgbClr val="FF0000"/>
                </a:solidFill>
              </a:rPr>
              <a:t>A split-state continual NMC.</a:t>
            </a:r>
            <a:endParaRPr lang="en-US" sz="27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700" dirty="0" smtClean="0"/>
          </a:p>
          <a:p>
            <a:pPr marL="0" indent="0">
              <a:buNone/>
            </a:pPr>
            <a:r>
              <a:rPr lang="en-US" sz="2700" dirty="0"/>
              <a:t>B</a:t>
            </a:r>
            <a:r>
              <a:rPr lang="en-US" sz="2700" dirty="0" smtClean="0"/>
              <a:t>ased on:</a:t>
            </a:r>
          </a:p>
          <a:p>
            <a:r>
              <a:rPr lang="en-US" sz="2700" dirty="0" smtClean="0"/>
              <a:t> the </a:t>
            </a:r>
            <a:r>
              <a:rPr lang="en-US" sz="2700" b="1" dirty="0">
                <a:solidFill>
                  <a:srgbClr val="7030A0"/>
                </a:solidFill>
              </a:rPr>
              <a:t>inner product </a:t>
            </a:r>
            <a:r>
              <a:rPr lang="en-US" sz="2700" dirty="0"/>
              <a:t>function, </a:t>
            </a:r>
            <a:endParaRPr lang="en-US" sz="2700" dirty="0" smtClean="0"/>
          </a:p>
          <a:p>
            <a:r>
              <a:rPr lang="en-US" sz="2700" dirty="0" smtClean="0"/>
              <a:t> </a:t>
            </a:r>
            <a:r>
              <a:rPr lang="en-US" sz="2700" b="1" dirty="0" smtClean="0">
                <a:solidFill>
                  <a:srgbClr val="0070C0"/>
                </a:solidFill>
              </a:rPr>
              <a:t>collision-resistant hashing</a:t>
            </a:r>
            <a:r>
              <a:rPr lang="en-US" sz="2700" dirty="0" smtClean="0"/>
              <a:t>,</a:t>
            </a:r>
          </a:p>
          <a:p>
            <a:r>
              <a:rPr lang="en-US" sz="2700" dirty="0" smtClean="0"/>
              <a:t> </a:t>
            </a:r>
            <a:r>
              <a:rPr lang="en-US" sz="2700" b="1" dirty="0" smtClean="0">
                <a:solidFill>
                  <a:srgbClr val="FF0000"/>
                </a:solidFill>
              </a:rPr>
              <a:t>non-interactive </a:t>
            </a:r>
            <a:r>
              <a:rPr lang="en-US" sz="2700" b="1" dirty="0">
                <a:solidFill>
                  <a:srgbClr val="FF0000"/>
                </a:solidFill>
              </a:rPr>
              <a:t>zero-knowledge proofs of knowledge </a:t>
            </a:r>
            <a:endParaRPr lang="en-US" sz="2700" b="1" dirty="0" smtClean="0">
              <a:solidFill>
                <a:srgbClr val="FF0000"/>
              </a:solidFill>
            </a:endParaRPr>
          </a:p>
          <a:p>
            <a:r>
              <a:rPr lang="en-US" sz="2700" dirty="0" smtClean="0"/>
              <a:t> requirement: </a:t>
            </a:r>
            <a:r>
              <a:rPr lang="en-US" sz="2700" dirty="0"/>
              <a:t>an </a:t>
            </a:r>
            <a:r>
              <a:rPr lang="en-US" sz="2700" dirty="0" err="1"/>
              <a:t>untamperable</a:t>
            </a:r>
            <a:r>
              <a:rPr lang="en-US" sz="2700" dirty="0"/>
              <a:t> </a:t>
            </a:r>
            <a:r>
              <a:rPr lang="en-US" sz="2700" b="1" dirty="0">
                <a:solidFill>
                  <a:srgbClr val="00B050"/>
                </a:solidFill>
              </a:rPr>
              <a:t>common reference string</a:t>
            </a:r>
            <a:r>
              <a:rPr lang="en-US" sz="27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900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441" y="1110743"/>
            <a:ext cx="8639115" cy="525170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Introduction to tampering attacks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Introduction to error correcting/detecting codes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Definition of non-malleable codes and an existential result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Algebraic manipulation detection codes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Non-malleable codes secure against </a:t>
            </a:r>
            <a:r>
              <a:rPr lang="en-US" dirty="0" smtClean="0"/>
              <a:t>independent bit </a:t>
            </a:r>
            <a:r>
              <a:rPr lang="en-US" dirty="0" smtClean="0"/>
              <a:t>tampering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Non-malleable codes in </a:t>
            </a:r>
            <a:r>
              <a:rPr lang="en-US" dirty="0" smtClean="0"/>
              <a:t>the split-state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Extensions and applications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continuous </a:t>
            </a:r>
            <a:r>
              <a:rPr lang="en-US" dirty="0" smtClean="0"/>
              <a:t>non-malleable </a:t>
            </a:r>
            <a:r>
              <a:rPr lang="en-US" dirty="0" smtClean="0"/>
              <a:t>codes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CCA-secure encryption</a:t>
            </a:r>
            <a:endParaRPr lang="en-US" dirty="0" smtClean="0"/>
          </a:p>
          <a:p>
            <a:pPr marL="971550" lvl="1" indent="-514350">
              <a:buFont typeface="+mj-lt"/>
              <a:buAutoNum type="alphaLcParenR"/>
            </a:pPr>
            <a:endParaRPr lang="en-US" dirty="0" smtClean="0"/>
          </a:p>
          <a:p>
            <a:pPr marL="971550" lvl="1" indent="-514350">
              <a:buFont typeface="+mj-lt"/>
              <a:buAutoNum type="alphaLcParenR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Left Arrow 3"/>
          <p:cNvSpPr/>
          <p:nvPr/>
        </p:nvSpPr>
        <p:spPr>
          <a:xfrm>
            <a:off x="5306517" y="5797433"/>
            <a:ext cx="978408" cy="484632"/>
          </a:xfrm>
          <a:prstGeom prst="lef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66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application of the NMC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</a:rPr>
              <a:t>[Coretti, Maurer, </a:t>
            </a:r>
            <a:r>
              <a:rPr lang="en-US" b="1" dirty="0" err="1" smtClean="0">
                <a:solidFill>
                  <a:srgbClr val="00B050"/>
                </a:solidFill>
              </a:rPr>
              <a:t>Tackmann</a:t>
            </a:r>
            <a:r>
              <a:rPr lang="en-US" b="1" dirty="0" smtClean="0">
                <a:solidFill>
                  <a:srgbClr val="00B050"/>
                </a:solidFill>
              </a:rPr>
              <a:t>, and Venturi, TCC 2015]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A construction of </a:t>
            </a:r>
          </a:p>
          <a:p>
            <a:pPr marL="0" indent="0" algn="ctr">
              <a:buNone/>
            </a:pPr>
            <a:r>
              <a:rPr lang="en-US" dirty="0" smtClean="0"/>
              <a:t> a </a:t>
            </a:r>
            <a:r>
              <a:rPr lang="en-US" b="1" dirty="0" smtClean="0">
                <a:solidFill>
                  <a:srgbClr val="0070C0"/>
                </a:solidFill>
              </a:rPr>
              <a:t>SD-CCA-secure </a:t>
            </a:r>
            <a:r>
              <a:rPr lang="en-US" b="1" dirty="0" smtClean="0">
                <a:solidFill>
                  <a:srgbClr val="FF0000"/>
                </a:solidFill>
              </a:rPr>
              <a:t>Multi</a:t>
            </a:r>
            <a:r>
              <a:rPr lang="en-US" b="1" dirty="0" smtClean="0">
                <a:solidFill>
                  <a:srgbClr val="0070C0"/>
                </a:solidFill>
              </a:rPr>
              <a:t>-Bit </a:t>
            </a:r>
            <a:r>
              <a:rPr lang="en-US" b="1" dirty="0">
                <a:solidFill>
                  <a:srgbClr val="0070C0"/>
                </a:solidFill>
              </a:rPr>
              <a:t>Public-Key Encryption </a:t>
            </a:r>
            <a:endParaRPr lang="en-US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dirty="0" smtClean="0"/>
              <a:t>from </a:t>
            </a:r>
          </a:p>
          <a:p>
            <a:pPr marL="0" indent="0" algn="ctr">
              <a:buNone/>
            </a:pPr>
            <a:r>
              <a:rPr lang="en-US" dirty="0"/>
              <a:t> a </a:t>
            </a:r>
            <a:r>
              <a:rPr lang="en-US" b="1" dirty="0" smtClean="0">
                <a:solidFill>
                  <a:srgbClr val="0070C0"/>
                </a:solidFill>
              </a:rPr>
              <a:t>SD-CCA-secure </a:t>
            </a:r>
            <a:r>
              <a:rPr lang="en-US" b="1" dirty="0" smtClean="0">
                <a:solidFill>
                  <a:srgbClr val="FF0000"/>
                </a:solidFill>
              </a:rPr>
              <a:t>Single</a:t>
            </a:r>
            <a:r>
              <a:rPr lang="en-US" b="1" dirty="0" smtClean="0">
                <a:solidFill>
                  <a:srgbClr val="0070C0"/>
                </a:solidFill>
              </a:rPr>
              <a:t>-Bit </a:t>
            </a:r>
            <a:r>
              <a:rPr lang="en-US" b="1" dirty="0">
                <a:solidFill>
                  <a:srgbClr val="0070C0"/>
                </a:solidFill>
              </a:rPr>
              <a:t>Public-Key Encryption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Their construction uses continually-secure </a:t>
            </a:r>
            <a:r>
              <a:rPr lang="en-US" b="1" dirty="0" smtClean="0">
                <a:solidFill>
                  <a:srgbClr val="0070C0"/>
                </a:solidFill>
              </a:rPr>
              <a:t>NMC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in the </a:t>
            </a:r>
            <a:r>
              <a:rPr lang="en-US" dirty="0" smtClean="0"/>
              <a:t>independent bit </a:t>
            </a:r>
            <a:r>
              <a:rPr lang="en-US" dirty="0" smtClean="0"/>
              <a:t>tampering model.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ular Callout 3"/>
              <p:cNvSpPr/>
              <p:nvPr/>
            </p:nvSpPr>
            <p:spPr>
              <a:xfrm>
                <a:off x="455563" y="4424680"/>
                <a:ext cx="7106920" cy="863600"/>
              </a:xfrm>
              <a:prstGeom prst="wedgeRectCallout">
                <a:avLst>
                  <a:gd name="adj1" fmla="val -19807"/>
                  <a:gd name="adj2" fmla="val -78258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/>
                  <a:t>SD-CCA</a:t>
                </a:r>
                <a:r>
                  <a:rPr lang="en-US" sz="2400" dirty="0" smtClean="0"/>
                  <a:t> – after the first query that yields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2400" dirty="0" smtClean="0"/>
                  <a:t> the decryption oracle halts.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Rectangular Callou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563" y="4424680"/>
                <a:ext cx="7106920" cy="863600"/>
              </a:xfrm>
              <a:prstGeom prst="wedgeRectCallout">
                <a:avLst>
                  <a:gd name="adj1" fmla="val -19807"/>
                  <a:gd name="adj2" fmla="val -78258"/>
                </a:avLst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464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62209002"/>
                  </p:ext>
                </p:extLst>
              </p:nvPr>
            </p:nvGraphicFramePr>
            <p:xfrm>
              <a:off x="1743692" y="4506258"/>
              <a:ext cx="5506720" cy="365760"/>
            </p:xfrm>
            <a:graphic>
              <a:graphicData uri="http://schemas.openxmlformats.org/drawingml/2006/table">
                <a:tbl>
                  <a:tblPr bandRow="1">
                    <a:tableStyleId>{E8B1032C-EA38-4F05-BA0D-38AFFFC7BED3}</a:tableStyleId>
                  </a:tblPr>
                  <a:tblGrid>
                    <a:gridCol w="550672"/>
                    <a:gridCol w="550672"/>
                    <a:gridCol w="550672"/>
                    <a:gridCol w="550672"/>
                    <a:gridCol w="550672"/>
                    <a:gridCol w="550672"/>
                    <a:gridCol w="550672"/>
                    <a:gridCol w="550672"/>
                    <a:gridCol w="550672"/>
                    <a:gridCol w="550672"/>
                  </a:tblGrid>
                  <a:tr h="23033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𝑵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62209002"/>
                  </p:ext>
                </p:extLst>
              </p:nvPr>
            </p:nvGraphicFramePr>
            <p:xfrm>
              <a:off x="1743692" y="4506258"/>
              <a:ext cx="5506720" cy="365760"/>
            </p:xfrm>
            <a:graphic>
              <a:graphicData uri="http://schemas.openxmlformats.org/drawingml/2006/table">
                <a:tbl>
                  <a:tblPr bandRow="1">
                    <a:tableStyleId>{E8B1032C-EA38-4F05-BA0D-38AFFFC7BED3}</a:tableStyleId>
                  </a:tblPr>
                  <a:tblGrid>
                    <a:gridCol w="550672"/>
                    <a:gridCol w="550672"/>
                    <a:gridCol w="550672"/>
                    <a:gridCol w="550672"/>
                    <a:gridCol w="550672"/>
                    <a:gridCol w="550672"/>
                    <a:gridCol w="550672"/>
                    <a:gridCol w="550672"/>
                    <a:gridCol w="550672"/>
                    <a:gridCol w="550672"/>
                  </a:tblGrid>
                  <a:tr h="365760"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222" t="-1639" r="-906667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1099" t="-1639" r="-796703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3333" t="-1639" r="-705556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06667" t="-1639" r="-2222" b="-327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347335" y="3145536"/>
                <a:ext cx="2382520" cy="386080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message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335" y="3145536"/>
                <a:ext cx="2382520" cy="38608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reeform 6"/>
          <p:cNvSpPr/>
          <p:nvPr/>
        </p:nvSpPr>
        <p:spPr>
          <a:xfrm>
            <a:off x="1748772" y="3608832"/>
            <a:ext cx="5501640" cy="685800"/>
          </a:xfrm>
          <a:custGeom>
            <a:avLst/>
            <a:gdLst>
              <a:gd name="connsiteX0" fmla="*/ 0 w 4302760"/>
              <a:gd name="connsiteY0" fmla="*/ 680720 h 685800"/>
              <a:gd name="connsiteX1" fmla="*/ 4302760 w 4302760"/>
              <a:gd name="connsiteY1" fmla="*/ 685800 h 685800"/>
              <a:gd name="connsiteX2" fmla="*/ 3195320 w 4302760"/>
              <a:gd name="connsiteY2" fmla="*/ 0 h 685800"/>
              <a:gd name="connsiteX3" fmla="*/ 1259840 w 4302760"/>
              <a:gd name="connsiteY3" fmla="*/ 0 h 685800"/>
              <a:gd name="connsiteX4" fmla="*/ 0 w 4302760"/>
              <a:gd name="connsiteY4" fmla="*/ 68072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02760" h="685800">
                <a:moveTo>
                  <a:pt x="0" y="680720"/>
                </a:moveTo>
                <a:lnTo>
                  <a:pt x="4302760" y="685800"/>
                </a:lnTo>
                <a:lnTo>
                  <a:pt x="3195320" y="0"/>
                </a:lnTo>
                <a:lnTo>
                  <a:pt x="1259840" y="0"/>
                </a:lnTo>
                <a:lnTo>
                  <a:pt x="0" y="680720"/>
                </a:lnTo>
                <a:close/>
              </a:path>
            </a:pathLst>
          </a:cu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</a:rPr>
              <a:t>Enc</a:t>
            </a:r>
            <a:endParaRPr lang="en-US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24214" y="977850"/>
                <a:ext cx="8557112" cy="13289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𝐄𝐧𝐜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sup>
                    </m:sSup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sup>
                    </m:sSup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𝐃𝐞𝐜</m:t>
                    </m:r>
                    <m:r>
                      <a:rPr lang="en-US" sz="20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2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𝐍</m:t>
                        </m:r>
                      </m:sup>
                    </m:sSup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sup>
                    </m:sSup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 smtClean="0"/>
                  <a:t> – </a:t>
                </a:r>
                <a:r>
                  <a:rPr lang="en-US" sz="2000" b="1" dirty="0" smtClean="0"/>
                  <a:t>NMC</a:t>
                </a:r>
                <a:r>
                  <a:rPr lang="en-US" sz="2000" dirty="0" smtClean="0"/>
                  <a:t> </a:t>
                </a:r>
                <a:r>
                  <a:rPr lang="en-US" sz="2000" dirty="0"/>
                  <a:t>continually-secure NMC in the </a:t>
                </a:r>
                <a:r>
                  <a:rPr lang="en-US" sz="2000" dirty="0" smtClean="0"/>
                  <a:t>independent bit </a:t>
                </a:r>
                <a:r>
                  <a:rPr lang="en-US" sz="2000" dirty="0"/>
                  <a:t>tampering model</a:t>
                </a:r>
                <a:r>
                  <a:rPr lang="en-US" sz="2000" dirty="0" smtClean="0"/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𝑬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000" dirty="0" smtClean="0"/>
                  <a:t>– </a:t>
                </a:r>
                <a:r>
                  <a:rPr lang="en-US" sz="2000" dirty="0"/>
                  <a:t>SD-CCA-secure Single-Bit Public-Key Encryption </a:t>
                </a:r>
              </a:p>
              <a:p>
                <a:r>
                  <a:rPr lang="en-US" sz="2000" dirty="0" smtClean="0"/>
                  <a:t> </a:t>
                </a:r>
                <a:endParaRPr lang="en-US" sz="20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214" y="977850"/>
                <a:ext cx="8557112" cy="1328954"/>
              </a:xfrm>
              <a:prstGeom prst="rect">
                <a:avLst/>
              </a:prstGeom>
              <a:blipFill rotWithShape="0">
                <a:blip r:embed="rId4"/>
                <a:stretch>
                  <a:fillRect l="-712" t="-2294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4214" y="2050655"/>
                <a:ext cx="7280839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u="sng" dirty="0" smtClean="0"/>
                  <a:t>Construction of the </a:t>
                </a:r>
                <a:r>
                  <a:rPr lang="en-US" b="1" u="sng" dirty="0"/>
                  <a:t>SD-CCA-secure Single-Bit Public-Key </a:t>
                </a:r>
                <a:r>
                  <a:rPr lang="en-US" b="1" u="sng" dirty="0" smtClean="0"/>
                  <a:t>Encryption</a:t>
                </a:r>
                <a:r>
                  <a:rPr lang="en-US" dirty="0" smtClean="0"/>
                  <a:t>:</a:t>
                </a:r>
              </a:p>
              <a:p>
                <a:r>
                  <a:rPr lang="en-US" b="0" dirty="0" smtClean="0"/>
                  <a:t>public key: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sSub>
                      <m:sSub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sSub>
                      <m:sSub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sub>
                    </m:sSub>
                  </m:oMath>
                </a14:m>
                <a:r>
                  <a:rPr lang="en-US" dirty="0" smtClean="0"/>
                  <a:t> - public keys of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𝑬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1" dirty="0">
                    <a:solidFill>
                      <a:srgbClr val="FF0000"/>
                    </a:solidFill>
                  </a:rPr>
                  <a:t> </a:t>
                </a:r>
                <a:endParaRPr lang="en-US" b="1" dirty="0" smtClean="0">
                  <a:solidFill>
                    <a:srgbClr val="FF0000"/>
                  </a:solidFill>
                </a:endParaRPr>
              </a:p>
              <a:p>
                <a:r>
                  <a:rPr lang="en-US" dirty="0" smtClean="0"/>
                  <a:t>secret key: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  <m: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𝒔</m:t>
                    </m:r>
                    <m:sSub>
                      <m:sSub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  <m: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sub>
                    </m:sSub>
                  </m:oMath>
                </a14:m>
                <a:r>
                  <a:rPr lang="en-US" dirty="0"/>
                  <a:t> - </a:t>
                </a:r>
                <a:r>
                  <a:rPr lang="en-US" dirty="0" smtClean="0"/>
                  <a:t>corresponding secret keys </a:t>
                </a:r>
                <a:r>
                  <a:rPr lang="en-US" dirty="0"/>
                  <a:t>of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𝑬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1" dirty="0">
                    <a:solidFill>
                      <a:srgbClr val="FF0000"/>
                    </a:solidFill>
                  </a:rPr>
                  <a:t>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214" y="2050655"/>
                <a:ext cx="7280839" cy="1200329"/>
              </a:xfrm>
              <a:prstGeom prst="rect">
                <a:avLst/>
              </a:prstGeom>
              <a:blipFill rotWithShape="0">
                <a:blip r:embed="rId5"/>
                <a:stretch>
                  <a:fillRect l="-669" t="-30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Down Arrow 12"/>
              <p:cNvSpPr/>
              <p:nvPr/>
            </p:nvSpPr>
            <p:spPr>
              <a:xfrm>
                <a:off x="1799572" y="4812792"/>
                <a:ext cx="497840" cy="577088"/>
              </a:xfrm>
              <a:prstGeom prst="downArrow">
                <a:avLst>
                  <a:gd name="adj1" fmla="val 100000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𝒑𝒌</m:t>
                              </m:r>
                            </m:sub>
                          </m:sSub>
                        </m:e>
                        <m:sub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1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Down Arrow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572" y="4812792"/>
                <a:ext cx="497840" cy="577088"/>
              </a:xfrm>
              <a:prstGeom prst="downArrow">
                <a:avLst>
                  <a:gd name="adj1" fmla="val 100000"/>
                  <a:gd name="adj2" fmla="val 50000"/>
                </a:avLst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Down Arrow 14"/>
              <p:cNvSpPr/>
              <p:nvPr/>
            </p:nvSpPr>
            <p:spPr>
              <a:xfrm>
                <a:off x="2353292" y="4812792"/>
                <a:ext cx="497840" cy="577088"/>
              </a:xfrm>
              <a:prstGeom prst="downArrow">
                <a:avLst>
                  <a:gd name="adj1" fmla="val 100000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𝒑𝒌</m:t>
                              </m:r>
                            </m:sub>
                          </m:sSub>
                        </m:e>
                        <m:sub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1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Down Arrow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3292" y="4812792"/>
                <a:ext cx="497840" cy="577088"/>
              </a:xfrm>
              <a:prstGeom prst="downArrow">
                <a:avLst>
                  <a:gd name="adj1" fmla="val 100000"/>
                  <a:gd name="adj2" fmla="val 50000"/>
                </a:avLst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Down Arrow 15"/>
              <p:cNvSpPr/>
              <p:nvPr/>
            </p:nvSpPr>
            <p:spPr>
              <a:xfrm>
                <a:off x="2907012" y="4812792"/>
                <a:ext cx="497840" cy="577088"/>
              </a:xfrm>
              <a:prstGeom prst="downArrow">
                <a:avLst>
                  <a:gd name="adj1" fmla="val 100000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𝒑𝒌</m:t>
                              </m:r>
                            </m:sub>
                          </m:sSub>
                        </m:e>
                        <m:sub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sz="1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Down Arrow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7012" y="4812792"/>
                <a:ext cx="497840" cy="577088"/>
              </a:xfrm>
              <a:prstGeom prst="downArrow">
                <a:avLst>
                  <a:gd name="adj1" fmla="val 100000"/>
                  <a:gd name="adj2" fmla="val 50000"/>
                </a:avLst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Down Arrow 16"/>
              <p:cNvSpPr/>
              <p:nvPr/>
            </p:nvSpPr>
            <p:spPr>
              <a:xfrm>
                <a:off x="6752572" y="4812792"/>
                <a:ext cx="497840" cy="577088"/>
              </a:xfrm>
              <a:prstGeom prst="downArrow">
                <a:avLst>
                  <a:gd name="adj1" fmla="val 100000"/>
                  <a:gd name="adj2" fmla="val 50000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𝒑𝒌</m:t>
                              </m:r>
                            </m:sub>
                          </m:sSub>
                        </m:e>
                        <m:sub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</m:sub>
                      </m:sSub>
                    </m:oMath>
                  </m:oMathPara>
                </a14:m>
                <a:endParaRPr lang="en-US" sz="1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Down Arrow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2572" y="4812792"/>
                <a:ext cx="497840" cy="577088"/>
              </a:xfrm>
              <a:prstGeom prst="downArrow">
                <a:avLst>
                  <a:gd name="adj1" fmla="val 100000"/>
                  <a:gd name="adj2" fmla="val 50000"/>
                </a:avLst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8" name="Table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42031192"/>
                  </p:ext>
                </p:extLst>
              </p:nvPr>
            </p:nvGraphicFramePr>
            <p:xfrm>
              <a:off x="1785235" y="5466080"/>
              <a:ext cx="5506720" cy="365760"/>
            </p:xfrm>
            <a:graphic>
              <a:graphicData uri="http://schemas.openxmlformats.org/drawingml/2006/table">
                <a:tbl>
                  <a:tblPr bandRow="1">
                    <a:tableStyleId>{E8B1032C-EA38-4F05-BA0D-38AFFFC7BED3}</a:tableStyleId>
                  </a:tblPr>
                  <a:tblGrid>
                    <a:gridCol w="550672"/>
                    <a:gridCol w="550672"/>
                    <a:gridCol w="550672"/>
                    <a:gridCol w="550672"/>
                    <a:gridCol w="550672"/>
                    <a:gridCol w="550672"/>
                    <a:gridCol w="550672"/>
                    <a:gridCol w="550672"/>
                    <a:gridCol w="550672"/>
                    <a:gridCol w="550672"/>
                  </a:tblGrid>
                  <a:tr h="36068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𝑵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8" name="Table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42031192"/>
                  </p:ext>
                </p:extLst>
              </p:nvPr>
            </p:nvGraphicFramePr>
            <p:xfrm>
              <a:off x="1785235" y="5466080"/>
              <a:ext cx="5506720" cy="365760"/>
            </p:xfrm>
            <a:graphic>
              <a:graphicData uri="http://schemas.openxmlformats.org/drawingml/2006/table">
                <a:tbl>
                  <a:tblPr bandRow="1">
                    <a:tableStyleId>{E8B1032C-EA38-4F05-BA0D-38AFFFC7BED3}</a:tableStyleId>
                  </a:tblPr>
                  <a:tblGrid>
                    <a:gridCol w="550672"/>
                    <a:gridCol w="550672"/>
                    <a:gridCol w="550672"/>
                    <a:gridCol w="550672"/>
                    <a:gridCol w="550672"/>
                    <a:gridCol w="550672"/>
                    <a:gridCol w="550672"/>
                    <a:gridCol w="550672"/>
                    <a:gridCol w="550672"/>
                    <a:gridCol w="550672"/>
                  </a:tblGrid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1099" t="-1639" r="-896703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102222" t="-1639" r="-806667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200000" t="-1639" r="-697802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b="1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906667" t="-1639" r="-2222" b="-327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9" name="TextBox 18"/>
          <p:cNvSpPr txBox="1"/>
          <p:nvPr/>
        </p:nvSpPr>
        <p:spPr>
          <a:xfrm>
            <a:off x="401320" y="6043466"/>
            <a:ext cx="4451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Decryption</a:t>
            </a:r>
            <a:r>
              <a:rPr lang="en-US" dirty="0" smtClean="0"/>
              <a:t>: decrypt bit-by-bit and decode.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593840" y="6043466"/>
            <a:ext cx="2287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Proof – see the paper.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43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3" grpId="0" animBg="1"/>
      <p:bldP spid="15" grpId="0" animBg="1"/>
      <p:bldP spid="16" grpId="0" animBg="1"/>
      <p:bldP spid="17" grpId="0" animBg="1"/>
      <p:bldP spid="19" grpId="0"/>
      <p:bldP spid="20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NMC</a:t>
            </a:r>
            <a:r>
              <a:rPr lang="en-US" dirty="0" smtClean="0"/>
              <a:t> – a very active area of research.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</a:t>
            </a:r>
            <a:r>
              <a:rPr lang="en-US" dirty="0" smtClean="0"/>
              <a:t>pplications </a:t>
            </a:r>
            <a:r>
              <a:rPr lang="en-US" b="1" dirty="0" smtClean="0">
                <a:solidFill>
                  <a:srgbClr val="0070C0"/>
                </a:solidFill>
              </a:rPr>
              <a:t>beyond the tampering attacks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Probably the most interesting </a:t>
            </a:r>
            <a:r>
              <a:rPr lang="en-US" b="1" dirty="0" smtClean="0">
                <a:solidFill>
                  <a:srgbClr val="00B050"/>
                </a:solidFill>
              </a:rPr>
              <a:t>research direction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do something beyond encoding</a:t>
            </a:r>
          </a:p>
          <a:p>
            <a:pPr marL="457200" lvl="1" indent="0">
              <a:buNone/>
            </a:pPr>
            <a:r>
              <a:rPr lang="en-US" dirty="0" smtClean="0"/>
              <a:t>(like: </a:t>
            </a:r>
            <a:r>
              <a:rPr lang="en-US" b="1" dirty="0" smtClean="0"/>
              <a:t>tamper-resilient circuit compilers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05321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7417" y="2362518"/>
            <a:ext cx="7289800" cy="1143000"/>
          </a:xfrm>
        </p:spPr>
        <p:txBody>
          <a:bodyPr>
            <a:noAutofit/>
          </a:bodyPr>
          <a:lstStyle/>
          <a:p>
            <a:r>
              <a:rPr lang="en-US" sz="11500" dirty="0" smtClean="0"/>
              <a:t>Thank you!</a:t>
            </a:r>
            <a:endParaRPr lang="en-US" sz="11500" dirty="0"/>
          </a:p>
        </p:txBody>
      </p:sp>
    </p:spTree>
    <p:extLst>
      <p:ext uri="{BB962C8B-B14F-4D97-AF65-F5344CB8AC3E}">
        <p14:creationId xmlns:p14="http://schemas.microsoft.com/office/powerpoint/2010/main" val="142709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5750" y="5429250"/>
            <a:ext cx="842962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rial"/>
                <a:cs typeface="Arial"/>
              </a:rPr>
              <a:t>©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+mn-lt"/>
                <a:cs typeface="+mn-cs"/>
              </a:rPr>
              <a:t>201</a:t>
            </a:r>
            <a:r>
              <a:rPr lang="pl-PL" smtClean="0">
                <a:solidFill>
                  <a:schemeClr val="bg2">
                    <a:lumMod val="10000"/>
                  </a:schemeClr>
                </a:solidFill>
                <a:latin typeface="+mn-lt"/>
                <a:cs typeface="+mn-cs"/>
              </a:rPr>
              <a:t>8</a:t>
            </a:r>
            <a:r>
              <a:rPr lang="en-US" smtClean="0">
                <a:solidFill>
                  <a:schemeClr val="bg2">
                    <a:lumMod val="10000"/>
                  </a:schemeClr>
                </a:solidFill>
                <a:latin typeface="+mn-lt"/>
                <a:cs typeface="+mn-cs"/>
              </a:rPr>
              <a:t>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+mn-lt"/>
                <a:cs typeface="+mn-cs"/>
              </a:rPr>
              <a:t>by Stefan Dziembowski. Permission to make digital or hard copies of part or all of this material is currently granted without fee </a:t>
            </a:r>
            <a:r>
              <a:rPr lang="en-US" i="1" dirty="0">
                <a:solidFill>
                  <a:schemeClr val="bg2">
                    <a:lumMod val="10000"/>
                  </a:schemeClr>
                </a:solidFill>
                <a:latin typeface="+mn-lt"/>
                <a:cs typeface="+mn-cs"/>
              </a:rPr>
              <a:t>provided that copies are made only for personal or classroom use, are not distributed for profit or commercial advantage, and that new copies bear this notice and the full citation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+mn-lt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066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8" name="Rectangle 26" descr="20%"/>
          <p:cNvSpPr>
            <a:spLocks noChangeArrowheads="1"/>
          </p:cNvSpPr>
          <p:nvPr/>
        </p:nvSpPr>
        <p:spPr bwMode="auto">
          <a:xfrm>
            <a:off x="1932709" y="2583873"/>
            <a:ext cx="4876799" cy="1371600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75359" y="214529"/>
            <a:ext cx="8570767" cy="1325563"/>
          </a:xfrm>
        </p:spPr>
        <p:txBody>
          <a:bodyPr/>
          <a:lstStyle/>
          <a:p>
            <a:r>
              <a:rPr lang="en-US" altLang="en-US" dirty="0" smtClean="0"/>
              <a:t>An idea: incorporate physical attacks to the formal model</a:t>
            </a:r>
            <a:endParaRPr lang="en-US" altLang="en-US" dirty="0"/>
          </a:p>
        </p:txBody>
      </p:sp>
      <p:sp>
        <p:nvSpPr>
          <p:cNvPr id="18449" name="Line 17"/>
          <p:cNvSpPr>
            <a:spLocks noChangeShapeType="1"/>
          </p:cNvSpPr>
          <p:nvPr/>
        </p:nvSpPr>
        <p:spPr bwMode="auto">
          <a:xfrm>
            <a:off x="2694710" y="3041073"/>
            <a:ext cx="304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456" name="Line 24"/>
          <p:cNvSpPr>
            <a:spLocks noChangeShapeType="1"/>
          </p:cNvSpPr>
          <p:nvPr/>
        </p:nvSpPr>
        <p:spPr bwMode="auto">
          <a:xfrm flipH="1">
            <a:off x="2694710" y="3422073"/>
            <a:ext cx="304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459" name="Text Box 27"/>
          <p:cNvSpPr txBox="1">
            <a:spLocks noChangeArrowheads="1"/>
          </p:cNvSpPr>
          <p:nvPr/>
        </p:nvSpPr>
        <p:spPr bwMode="auto">
          <a:xfrm>
            <a:off x="2268825" y="1959539"/>
            <a:ext cx="4038600" cy="376238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en-GB" altLang="en-US">
                <a:solidFill>
                  <a:prstClr val="black"/>
                </a:solidFill>
              </a:rPr>
              <a:t>(standard) black-box access</a:t>
            </a:r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18453" name="Picture 21" descr="MCj042384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10" y="2431473"/>
            <a:ext cx="13874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6184035" y="2703827"/>
            <a:ext cx="2372264" cy="107153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91430" tIns="45715" rIns="91430" bIns="45715" anchor="ctr">
            <a:noAutofit/>
          </a:bodyPr>
          <a:lstStyle/>
          <a:p>
            <a:pPr algn="ctr"/>
            <a:r>
              <a:rPr lang="en-US" sz="2000" b="1" dirty="0">
                <a:solidFill>
                  <a:prstClr val="white"/>
                </a:solidFill>
                <a:cs typeface="Arial" pitchFamily="34" charset="0"/>
              </a:rPr>
              <a:t>c</a:t>
            </a:r>
            <a:r>
              <a:rPr lang="en-US" sz="2000" b="1" dirty="0" smtClean="0">
                <a:solidFill>
                  <a:prstClr val="white"/>
                </a:solidFill>
                <a:cs typeface="Arial" pitchFamily="34" charset="0"/>
              </a:rPr>
              <a:t>rypto algorithm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5279" y="6044227"/>
            <a:ext cx="5843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Hundreds of papers during the last decade!</a:t>
            </a:r>
            <a:endParaRPr lang="pl-PL" sz="2400" dirty="0">
              <a:solidFill>
                <a:prstClr val="black"/>
              </a:solidFill>
            </a:endParaRPr>
          </a:p>
        </p:txBody>
      </p:sp>
      <p:sp>
        <p:nvSpPr>
          <p:cNvPr id="18463" name="AutoShape 31"/>
          <p:cNvSpPr>
            <a:spLocks noChangeArrowheads="1"/>
          </p:cNvSpPr>
          <p:nvPr/>
        </p:nvSpPr>
        <p:spPr bwMode="auto">
          <a:xfrm rot="358417" flipV="1">
            <a:off x="699945" y="2607267"/>
            <a:ext cx="7620000" cy="3127375"/>
          </a:xfrm>
          <a:custGeom>
            <a:avLst/>
            <a:gdLst>
              <a:gd name="G0" fmla="+- -323122 0 0"/>
              <a:gd name="G1" fmla="+- 11058635 0 0"/>
              <a:gd name="G2" fmla="+- -323122 0 11058635"/>
              <a:gd name="G3" fmla="+- 10800 0 0"/>
              <a:gd name="G4" fmla="+- 0 0 -323122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3537 0 0"/>
              <a:gd name="G9" fmla="+- 0 0 11058635"/>
              <a:gd name="G10" fmla="+- 3537 0 2700"/>
              <a:gd name="G11" fmla="cos G10 -323122"/>
              <a:gd name="G12" fmla="sin G10 -323122"/>
              <a:gd name="G13" fmla="cos 13500 -323122"/>
              <a:gd name="G14" fmla="sin 13500 -323122"/>
              <a:gd name="G15" fmla="+- G11 10800 0"/>
              <a:gd name="G16" fmla="+- G12 10800 0"/>
              <a:gd name="G17" fmla="+- G13 10800 0"/>
              <a:gd name="G18" fmla="+- G14 10800 0"/>
              <a:gd name="G19" fmla="*/ 3537 1 2"/>
              <a:gd name="G20" fmla="+- G19 5400 0"/>
              <a:gd name="G21" fmla="cos G20 -323122"/>
              <a:gd name="G22" fmla="sin G20 -323122"/>
              <a:gd name="G23" fmla="+- G21 10800 0"/>
              <a:gd name="G24" fmla="+- G12 G23 G22"/>
              <a:gd name="G25" fmla="+- G22 G23 G11"/>
              <a:gd name="G26" fmla="cos 10800 -323122"/>
              <a:gd name="G27" fmla="sin 10800 -323122"/>
              <a:gd name="G28" fmla="cos 3537 -323122"/>
              <a:gd name="G29" fmla="sin 3537 -323122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11058635"/>
              <a:gd name="G36" fmla="sin G34 11058635"/>
              <a:gd name="G37" fmla="+/ 11058635 -323122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3537 G39"/>
              <a:gd name="G43" fmla="sin 3537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9279 w 21600"/>
              <a:gd name="T5" fmla="*/ 107 h 21600"/>
              <a:gd name="T6" fmla="*/ 3768 w 21600"/>
              <a:gd name="T7" fmla="*/ 12199 h 21600"/>
              <a:gd name="T8" fmla="*/ 10301 w 21600"/>
              <a:gd name="T9" fmla="*/ 7298 h 21600"/>
              <a:gd name="T10" fmla="*/ 24250 w 21600"/>
              <a:gd name="T11" fmla="*/ 9639 h 21600"/>
              <a:gd name="T12" fmla="*/ 18487 w 21600"/>
              <a:gd name="T13" fmla="*/ 16492 h 21600"/>
              <a:gd name="T14" fmla="*/ 11633 w 21600"/>
              <a:gd name="T15" fmla="*/ 10728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4323" y="10496"/>
                </a:moveTo>
                <a:cubicBezTo>
                  <a:pt x="14166" y="8667"/>
                  <a:pt x="12635" y="7263"/>
                  <a:pt x="10800" y="7263"/>
                </a:cubicBezTo>
                <a:cubicBezTo>
                  <a:pt x="8846" y="7263"/>
                  <a:pt x="7263" y="8846"/>
                  <a:pt x="7263" y="10800"/>
                </a:cubicBezTo>
                <a:cubicBezTo>
                  <a:pt x="7263" y="11031"/>
                  <a:pt x="7285" y="11263"/>
                  <a:pt x="7331" y="11490"/>
                </a:cubicBezTo>
                <a:lnTo>
                  <a:pt x="207" y="12908"/>
                </a:lnTo>
                <a:cubicBezTo>
                  <a:pt x="69" y="12214"/>
                  <a:pt x="0" y="11507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404" y="0"/>
                  <a:pt x="21078" y="4287"/>
                  <a:pt x="21560" y="9871"/>
                </a:cubicBezTo>
                <a:lnTo>
                  <a:pt x="24250" y="9639"/>
                </a:lnTo>
                <a:lnTo>
                  <a:pt x="18487" y="16492"/>
                </a:lnTo>
                <a:lnTo>
                  <a:pt x="11633" y="10728"/>
                </a:lnTo>
                <a:lnTo>
                  <a:pt x="14323" y="10496"/>
                </a:lnTo>
                <a:close/>
              </a:path>
            </a:pathLst>
          </a:custGeom>
          <a:ln>
            <a:headEnd/>
            <a:tailEnd/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10800000" wrap="none" anchor="ctr"/>
          <a:lstStyle/>
          <a:p>
            <a:pPr algn="ctr"/>
            <a:endParaRPr lang="it-IT" altLang="en-US">
              <a:solidFill>
                <a:prstClr val="black"/>
              </a:solidFill>
            </a:endParaRPr>
          </a:p>
        </p:txBody>
      </p:sp>
      <p:sp>
        <p:nvSpPr>
          <p:cNvPr id="18465" name="Text Box 33"/>
          <p:cNvSpPr txBox="1">
            <a:spLocks noChangeArrowheads="1"/>
          </p:cNvSpPr>
          <p:nvPr/>
        </p:nvSpPr>
        <p:spPr bwMode="auto">
          <a:xfrm>
            <a:off x="3574474" y="4714329"/>
            <a:ext cx="269439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dirty="0" smtClean="0">
                <a:solidFill>
                  <a:srgbClr val="FF0000"/>
                </a:solidFill>
              </a:rPr>
              <a:t>additional access</a:t>
            </a:r>
            <a:r>
              <a:rPr lang="pl-PL" altLang="en-US" sz="2400" dirty="0">
                <a:solidFill>
                  <a:prstClr val="black"/>
                </a:solidFill>
              </a:rPr>
              <a:t/>
            </a:r>
            <a:br>
              <a:rPr lang="pl-PL" altLang="en-US" sz="2400" dirty="0">
                <a:solidFill>
                  <a:prstClr val="black"/>
                </a:solidFill>
              </a:rPr>
            </a:br>
            <a:r>
              <a:rPr lang="en-GB" altLang="en-US" sz="2400" dirty="0">
                <a:solidFill>
                  <a:prstClr val="black"/>
                </a:solidFill>
              </a:rPr>
              <a:t>to the internal data</a:t>
            </a:r>
            <a:endParaRPr lang="en-US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572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58" grpId="0" animBg="1"/>
      <p:bldP spid="18449" grpId="0" animBg="1"/>
      <p:bldP spid="18456" grpId="0" animBg="1"/>
      <p:bldP spid="18459" grpId="0" animBg="1"/>
      <p:bldP spid="12" grpId="0" animBg="1"/>
      <p:bldP spid="2" grpId="0"/>
      <p:bldP spid="18463" grpId="0" animBg="1"/>
      <p:bldP spid="1846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43175" y="78394"/>
            <a:ext cx="8229600" cy="844651"/>
          </a:xfrm>
        </p:spPr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06401"/>
                <a:ext cx="8229600" cy="1884238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How to store information securely on devices that can be subject to tampering attacks?</a:t>
                </a:r>
                <a:endParaRPr lang="pl-PL" dirty="0" smtClean="0"/>
              </a:p>
              <a:p>
                <a:pPr marL="0" indent="0">
                  <a:buNone/>
                </a:pPr>
                <a:endParaRPr lang="pl-PL" dirty="0"/>
              </a:p>
              <a:p>
                <a:pPr marL="0" indent="0">
                  <a:buNone/>
                </a:pPr>
                <a:r>
                  <a:rPr lang="pl-PL" b="1" u="sng" dirty="0" smtClean="0">
                    <a:solidFill>
                      <a:srgbClr val="7030A0"/>
                    </a:solidFill>
                  </a:rPr>
                  <a:t>Idea</a:t>
                </a:r>
                <a:r>
                  <a:rPr lang="pl-PL" dirty="0" smtClean="0"/>
                  <a:t>: </a:t>
                </a:r>
                <a:r>
                  <a:rPr lang="en-US" dirty="0" smtClean="0"/>
                  <a:t>use cryptographic techniques (e.g. authenticated encryption with a secret key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en-US" dirty="0" smtClean="0"/>
                  <a:t>).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Symbol zastępczy zawartości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06401"/>
                <a:ext cx="8229600" cy="1884238"/>
              </a:xfrm>
              <a:blipFill rotWithShape="0">
                <a:blip r:embed="rId2"/>
                <a:stretch>
                  <a:fillRect l="-1333" t="-9061" r="-1259" b="-64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1932" y="4162422"/>
            <a:ext cx="2039226" cy="1127337"/>
          </a:xfrm>
          <a:prstGeom prst="rect">
            <a:avLst/>
          </a:prstGeom>
          <a:noFill/>
        </p:spPr>
      </p:pic>
      <p:pic>
        <p:nvPicPr>
          <p:cNvPr id="8" name="Picture 6" descr="MCj0415808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98995" y="3885659"/>
            <a:ext cx="1295400" cy="1361522"/>
          </a:xfrm>
          <a:prstGeom prst="rect">
            <a:avLst/>
          </a:prstGeom>
          <a:noFill/>
        </p:spPr>
      </p:pic>
      <p:sp>
        <p:nvSpPr>
          <p:cNvPr id="9" name="TextBox 10"/>
          <p:cNvSpPr txBox="1"/>
          <p:nvPr/>
        </p:nvSpPr>
        <p:spPr>
          <a:xfrm>
            <a:off x="4470395" y="4495259"/>
            <a:ext cx="17526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message:</a:t>
            </a:r>
            <a:r>
              <a:rPr lang="en-US" sz="2400" dirty="0" smtClean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sz="2400" b="1" i="1" dirty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</a:p>
        </p:txBody>
      </p:sp>
      <p:sp>
        <p:nvSpPr>
          <p:cNvPr id="12" name="TextBox 21"/>
          <p:cNvSpPr txBox="1"/>
          <p:nvPr/>
        </p:nvSpPr>
        <p:spPr>
          <a:xfrm>
            <a:off x="6527795" y="4345651"/>
            <a:ext cx="1587501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“ciphertext”</a:t>
            </a:r>
            <a:r>
              <a:rPr lang="en-US" sz="2000" dirty="0" smtClean="0">
                <a:solidFill>
                  <a:srgbClr val="0000FF"/>
                </a:solidFill>
                <a:latin typeface="Cambria" panose="02040503050406030204" pitchFamily="18" charset="0"/>
              </a:rPr>
              <a:t/>
            </a:r>
            <a:br>
              <a:rPr lang="en-US" sz="2000" dirty="0" smtClean="0">
                <a:solidFill>
                  <a:srgbClr val="0000FF"/>
                </a:solidFill>
                <a:latin typeface="Cambria" panose="02040503050406030204" pitchFamily="18" charset="0"/>
              </a:rPr>
            </a:br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C</a:t>
            </a:r>
            <a:endParaRPr lang="en-US" sz="12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cxnSp>
        <p:nvCxnSpPr>
          <p:cNvPr id="13" name="Curved Connector 30"/>
          <p:cNvCxnSpPr/>
          <p:nvPr/>
        </p:nvCxnSpPr>
        <p:spPr>
          <a:xfrm rot="5400000" flipH="1" flipV="1">
            <a:off x="6201713" y="3525941"/>
            <a:ext cx="4465" cy="1943101"/>
          </a:xfrm>
          <a:prstGeom prst="curvedConnector3">
            <a:avLst>
              <a:gd name="adj1" fmla="val 15215682"/>
            </a:avLst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urved Connector 30"/>
          <p:cNvCxnSpPr/>
          <p:nvPr/>
        </p:nvCxnSpPr>
        <p:spPr>
          <a:xfrm rot="5400000" flipH="1">
            <a:off x="6152282" y="3829167"/>
            <a:ext cx="96613" cy="2089151"/>
          </a:xfrm>
          <a:prstGeom prst="curvedConnector4">
            <a:avLst>
              <a:gd name="adj1" fmla="val -683552"/>
              <a:gd name="adj2" fmla="val 100365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446087" y="3486947"/>
                <a:ext cx="1780217" cy="369332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𝐄𝐧𝐜𝐫𝐲𝐩</m:t>
                    </m:r>
                    <m:sSub>
                      <m:sSub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𝐭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(M) 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6087" y="3486947"/>
                <a:ext cx="1780217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313429" y="5447733"/>
                <a:ext cx="1629934" cy="369332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rgbClr val="FF0000"/>
                    </a:solidFill>
                  </a:rPr>
                  <a:t>De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𝐜𝐫𝐲𝐩</m:t>
                    </m:r>
                    <m:sSub>
                      <m:sSub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𝐭</m:t>
                        </m:r>
                      </m:e>
                      <m: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rgbClr val="FF0000"/>
                    </a:solidFill>
                  </a:rPr>
                  <a:t>(M) 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3429" y="5447733"/>
                <a:ext cx="1629934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ular Callout 5"/>
              <p:cNvSpPr/>
              <p:nvPr/>
            </p:nvSpPr>
            <p:spPr>
              <a:xfrm>
                <a:off x="987328" y="3057350"/>
                <a:ext cx="3023690" cy="1437909"/>
              </a:xfrm>
              <a:prstGeom prst="wedgeRectCallout">
                <a:avLst>
                  <a:gd name="adj1" fmla="val 69962"/>
                  <a:gd name="adj2" fmla="val 2491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“Circular Problem”:</a:t>
                </a:r>
              </a:p>
              <a:p>
                <a:pPr algn="ctr"/>
                <a:r>
                  <a:rPr lang="en-US" sz="2400" dirty="0" smtClean="0"/>
                  <a:t>how to secure store key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en-US" sz="2400" dirty="0" smtClean="0"/>
                  <a:t>?</a:t>
                </a:r>
                <a:endParaRPr lang="en-US" sz="2400" b="1" dirty="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Rectangular Callout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328" y="3057350"/>
                <a:ext cx="3023690" cy="1437909"/>
              </a:xfrm>
              <a:prstGeom prst="wedgeRectCallout">
                <a:avLst>
                  <a:gd name="adj1" fmla="val 69962"/>
                  <a:gd name="adj2" fmla="val 24910"/>
                </a:avLst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449438" y="5247181"/>
            <a:ext cx="475771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We need “key-less” procedures!</a:t>
            </a:r>
          </a:p>
          <a:p>
            <a:endParaRPr lang="en-US" sz="2400" dirty="0"/>
          </a:p>
          <a:p>
            <a:r>
              <a:rPr lang="en-US" sz="2400" dirty="0" smtClean="0"/>
              <a:t>That is: </a:t>
            </a:r>
            <a:r>
              <a:rPr lang="en-US" sz="2400" b="1" dirty="0" smtClean="0">
                <a:solidFill>
                  <a:srgbClr val="FF0000"/>
                </a:solidFill>
              </a:rPr>
              <a:t>encoding</a:t>
            </a:r>
            <a:r>
              <a:rPr lang="en-US" sz="2400" dirty="0" smtClean="0"/>
              <a:t>, not </a:t>
            </a:r>
            <a:r>
              <a:rPr lang="en-US" sz="2400" b="1" dirty="0" smtClean="0"/>
              <a:t>encrypting</a:t>
            </a:r>
            <a:r>
              <a:rPr lang="en-US" sz="2400" dirty="0" smtClean="0"/>
              <a:t>.</a:t>
            </a:r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53364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27" grpId="0" animBg="1"/>
      <p:bldP spid="28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01" y="9573"/>
            <a:ext cx="7886700" cy="1325563"/>
          </a:xfrm>
        </p:spPr>
        <p:txBody>
          <a:bodyPr/>
          <a:lstStyle/>
          <a:p>
            <a:r>
              <a:rPr lang="en-US" dirty="0" smtClean="0"/>
              <a:t>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443" y="1335136"/>
            <a:ext cx="7875558" cy="525170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Introduction to tampering attacks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Introduction to error correcting/detecting codes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Definition of non-malleable codes and an existential result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Algebraic manipulation detection codes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Non-malleable codes secure against </a:t>
            </a:r>
            <a:r>
              <a:rPr lang="en-US" dirty="0" smtClean="0"/>
              <a:t>independent bit </a:t>
            </a:r>
            <a:r>
              <a:rPr lang="en-US" dirty="0" smtClean="0"/>
              <a:t>tampering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Non-malleable codes in </a:t>
            </a:r>
            <a:r>
              <a:rPr lang="en-US" dirty="0" smtClean="0"/>
              <a:t>the split-state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Extensions and applications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Left Arrow 3"/>
          <p:cNvSpPr/>
          <p:nvPr/>
        </p:nvSpPr>
        <p:spPr>
          <a:xfrm>
            <a:off x="7638797" y="1935386"/>
            <a:ext cx="978408" cy="484632"/>
          </a:xfrm>
          <a:prstGeom prst="lef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2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148557" y="2548035"/>
                <a:ext cx="5058599" cy="914400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(</a:t>
                </a:r>
                <a:r>
                  <a:rPr lang="en-US" sz="2400" b="1" dirty="0" err="1">
                    <a:solidFill>
                      <a:srgbClr val="FF0000"/>
                    </a:solidFill>
                    <a:latin typeface="Cambria" panose="02040503050406030204" pitchFamily="18" charset="0"/>
                  </a:rPr>
                  <a:t>Enc</a:t>
                </a:r>
                <a:r>
                  <a:rPr lang="en-US" sz="2400" b="1" dirty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: </a:t>
                </a:r>
                <a:r>
                  <a:rPr lang="en-US" sz="2400" b="1" dirty="0">
                    <a:solidFill>
                      <a:srgbClr val="FF0000"/>
                    </a:solidFill>
                    <a:latin typeface="Gigi" panose="04040504061007020D02" pitchFamily="82" charset="0"/>
                    <a:cs typeface="Apple Chancery"/>
                  </a:rPr>
                  <a:t>M</a:t>
                </a:r>
                <a:r>
                  <a:rPr lang="en-US" sz="2400" b="1" dirty="0">
                    <a:solidFill>
                      <a:srgbClr val="FF0000"/>
                    </a:solidFill>
                    <a:latin typeface="Gigi" panose="04040504061007020D02" pitchFamily="8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pl-PL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4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msy10"/>
                    <a:cs typeface="cmsy10"/>
                  </a:rPr>
                  <a:t> </a:t>
                </a:r>
                <a:r>
                  <a:rPr lang="en-US" sz="2400" b="1" dirty="0">
                    <a:solidFill>
                      <a:srgbClr val="FF0000"/>
                    </a:solidFill>
                    <a:latin typeface="Gigi" panose="04040504061007020D02" pitchFamily="82" charset="0"/>
                    <a:cs typeface="Apple Chancery"/>
                  </a:rPr>
                  <a:t>C</a:t>
                </a:r>
                <a:r>
                  <a:rPr lang="en-US" sz="2400" b="1" dirty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, Dec : </a:t>
                </a:r>
                <a:r>
                  <a:rPr lang="en-US" sz="2400" b="1" dirty="0">
                    <a:solidFill>
                      <a:srgbClr val="FF0000"/>
                    </a:solidFill>
                    <a:latin typeface="Gigi" panose="04040504061007020D02" pitchFamily="82" charset="0"/>
                    <a:cs typeface="Apple Chancery"/>
                  </a:rPr>
                  <a:t>C</a:t>
                </a:r>
                <a:r>
                  <a:rPr lang="en-US" sz="2400" b="1" dirty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pl-PL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4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msy10"/>
                    <a:cs typeface="cmsy10"/>
                  </a:rPr>
                  <a:t>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Gigi" panose="04040504061007020D02" pitchFamily="82" charset="0"/>
                    <a:cs typeface="Apple Chancery"/>
                  </a:rPr>
                  <a:t>M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∪{⊥}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)</a:t>
                </a:r>
                <a:endParaRPr lang="en-US" sz="2400" b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8557" y="2548035"/>
                <a:ext cx="5058599" cy="91440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79" y="-202031"/>
            <a:ext cx="8414373" cy="1325563"/>
          </a:xfrm>
        </p:spPr>
        <p:txBody>
          <a:bodyPr/>
          <a:lstStyle/>
          <a:p>
            <a:r>
              <a:rPr lang="en-US" dirty="0" smtClean="0"/>
              <a:t>“Codes” (or: “encoding schemes”)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21834" y="1123532"/>
                <a:ext cx="8712043" cy="74049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A pair of randomized functions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𝐄𝐧𝐜</m:t>
                    </m:r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𝐃𝐞𝐜</m:t>
                    </m:r>
                  </m:oMath>
                </a14:m>
                <a:r>
                  <a:rPr lang="en-US" dirty="0" smtClean="0"/>
                  <a:t>:</a:t>
                </a:r>
                <a:endParaRPr lang="en-US" b="1" dirty="0" smtClean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1834" y="1123532"/>
                <a:ext cx="8712043" cy="740496"/>
              </a:xfrm>
              <a:blipFill rotWithShape="0">
                <a:blip r:embed="rId3"/>
                <a:stretch>
                  <a:fillRect l="-1470" t="-13934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ular Callout 3"/>
          <p:cNvSpPr/>
          <p:nvPr/>
        </p:nvSpPr>
        <p:spPr>
          <a:xfrm>
            <a:off x="2891868" y="1845240"/>
            <a:ext cx="1856849" cy="612648"/>
          </a:xfrm>
          <a:prstGeom prst="wedgeRectCallout">
            <a:avLst>
              <a:gd name="adj1" fmla="val -18114"/>
              <a:gd name="adj2" fmla="val 108283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set of messages</a:t>
            </a:r>
            <a:endParaRPr lang="pl-PL" b="1" dirty="0"/>
          </a:p>
        </p:txBody>
      </p:sp>
      <p:sp>
        <p:nvSpPr>
          <p:cNvPr id="5" name="Rectangular Callout 4"/>
          <p:cNvSpPr/>
          <p:nvPr/>
        </p:nvSpPr>
        <p:spPr>
          <a:xfrm>
            <a:off x="3500260" y="3593466"/>
            <a:ext cx="2355190" cy="612648"/>
          </a:xfrm>
          <a:prstGeom prst="wedgeRectCallout">
            <a:avLst>
              <a:gd name="adj1" fmla="val -25173"/>
              <a:gd name="adj2" fmla="val -138947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set of </a:t>
            </a:r>
            <a:r>
              <a:rPr lang="en-US" b="1" dirty="0" err="1" smtClean="0"/>
              <a:t>codewords</a:t>
            </a:r>
            <a:endParaRPr lang="pl-PL" b="1" dirty="0"/>
          </a:p>
        </p:txBody>
      </p:sp>
      <p:sp>
        <p:nvSpPr>
          <p:cNvPr id="6" name="Rectangular Callout 5"/>
          <p:cNvSpPr/>
          <p:nvPr/>
        </p:nvSpPr>
        <p:spPr>
          <a:xfrm>
            <a:off x="925617" y="3533794"/>
            <a:ext cx="2030754" cy="659580"/>
          </a:xfrm>
          <a:prstGeom prst="wedgeRectCallout">
            <a:avLst>
              <a:gd name="adj1" fmla="val 26680"/>
              <a:gd name="adj2" fmla="val -7832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note: no key</a:t>
            </a:r>
            <a:endParaRPr lang="pl-PL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92745" y="4400892"/>
                <a:ext cx="1055097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8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∀</m:t>
                      </m:r>
                    </m:oMath>
                  </m:oMathPara>
                </a14:m>
                <a:endParaRPr lang="pl-PL" sz="8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2745" y="4400892"/>
                <a:ext cx="1055097" cy="132343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22501" y="5506298"/>
                <a:ext cx="119558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pl-PL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m:rPr>
                          <m:nor/>
                        </m:rPr>
                        <a:rPr lang="en-US" sz="2400" b="1" dirty="0">
                          <a:solidFill>
                            <a:srgbClr val="FF0000"/>
                          </a:solidFill>
                          <a:latin typeface="Gigi" panose="04040504061007020D02" pitchFamily="82" charset="0"/>
                          <a:cs typeface="Apple Chancery"/>
                        </a:rPr>
                        <m:t>M</m:t>
                      </m:r>
                    </m:oMath>
                  </m:oMathPara>
                </a14:m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2501" y="5506298"/>
                <a:ext cx="1195584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39431" y="4940519"/>
                <a:ext cx="2806346" cy="5091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𝐃𝐞𝐜</m:t>
                      </m:r>
                      <m:d>
                        <m:dPr>
                          <m:ctrlPr>
                            <a:rPr lang="pl-PL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4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𝐄𝐧𝐜</m:t>
                          </m:r>
                          <m:d>
                            <m:dPr>
                              <m:ctrlPr>
                                <a:rPr lang="pl-PL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</m:d>
                        </m:e>
                      </m:d>
                      <m:r>
                        <a:rPr lang="pl-PL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l-PL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9431" y="4940519"/>
                <a:ext cx="2806346" cy="50917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195437" y="4831778"/>
            <a:ext cx="1491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Such that:</a:t>
            </a:r>
            <a:endParaRPr lang="pl-PL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252441" y="6011765"/>
            <a:ext cx="8764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+ some additional properties hold (depending on the application)</a:t>
            </a:r>
            <a:endParaRPr lang="pl-PL" sz="2400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4998811" y="2457888"/>
            <a:ext cx="2355190" cy="1075906"/>
          </a:xfrm>
          <a:prstGeom prst="wedgeRoundRectCallout">
            <a:avLst>
              <a:gd name="adj1" fmla="val 36391"/>
              <a:gd name="adj2" fmla="val -83452"/>
              <a:gd name="adj3" fmla="val 16667"/>
            </a:avLst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5841269" y="1648643"/>
            <a:ext cx="27317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we sometimes skip this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4010965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  <p:bldP spid="5" grpId="0" animBg="1"/>
      <p:bldP spid="6" grpId="0" animBg="1"/>
      <p:bldP spid="8" grpId="0"/>
      <p:bldP spid="9" grpId="0"/>
      <p:bldP spid="10" grpId="0"/>
      <p:bldP spid="11" grpId="0"/>
      <p:bldP spid="12" grpId="0"/>
      <p:bldP spid="13" grpId="0" animBg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79" y="-71116"/>
            <a:ext cx="7886700" cy="1325563"/>
          </a:xfrm>
        </p:spPr>
        <p:txBody>
          <a:bodyPr/>
          <a:lstStyle/>
          <a:p>
            <a:r>
              <a:rPr lang="en-US" dirty="0" smtClean="0"/>
              <a:t>Code properties – abstractly </a:t>
            </a:r>
            <a:endParaRPr lang="pl-PL" dirty="0"/>
          </a:p>
        </p:txBody>
      </p:sp>
      <p:sp>
        <p:nvSpPr>
          <p:cNvPr id="16" name="TextBox 2"/>
          <p:cNvSpPr txBox="1"/>
          <p:nvPr/>
        </p:nvSpPr>
        <p:spPr>
          <a:xfrm>
            <a:off x="203179" y="4099833"/>
            <a:ext cx="465400" cy="4086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endParaRPr lang="en-US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7" name="TextBox 19"/>
          <p:cNvSpPr txBox="1"/>
          <p:nvPr/>
        </p:nvSpPr>
        <p:spPr>
          <a:xfrm>
            <a:off x="6846285" y="4110464"/>
            <a:ext cx="1719792" cy="44267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M’</a:t>
            </a:r>
            <a:r>
              <a:rPr lang="en-US" sz="2000" b="1" i="1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= Dec(</a:t>
            </a:r>
            <a:r>
              <a:rPr lang="pl-PL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C’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8" name="TextBox 21"/>
          <p:cNvSpPr txBox="1"/>
          <p:nvPr/>
        </p:nvSpPr>
        <p:spPr>
          <a:xfrm>
            <a:off x="1851359" y="4082807"/>
            <a:ext cx="1508654" cy="44267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C 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= </a:t>
            </a:r>
            <a:r>
              <a:rPr lang="en-US" sz="20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Enc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9" name="TextBox 23"/>
          <p:cNvSpPr txBox="1"/>
          <p:nvPr/>
        </p:nvSpPr>
        <p:spPr>
          <a:xfrm>
            <a:off x="4376812" y="4082807"/>
            <a:ext cx="1188125" cy="44267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C’ 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= </a:t>
            </a:r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h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C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16"/>
              <p:cNvSpPr txBox="1"/>
              <p:nvPr/>
            </p:nvSpPr>
            <p:spPr>
              <a:xfrm>
                <a:off x="1127574" y="2457099"/>
                <a:ext cx="5200298" cy="964812"/>
              </a:xfrm>
              <a:prstGeom prst="wedgeRectCallout">
                <a:avLst>
                  <a:gd name="adj1" fmla="val -2614"/>
                  <a:gd name="adj2" fmla="val 112210"/>
                </a:avLst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en-US" sz="2400" dirty="0" smtClean="0">
                    <a:latin typeface="Cambria" panose="02040503050406030204" pitchFamily="18" charset="0"/>
                  </a:rPr>
                  <a:t>some function 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h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cmsy10"/>
                  </a:rPr>
                  <a:t>∈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Gigi" panose="04040504061007020D02" pitchFamily="82" charset="0"/>
                    <a:cs typeface="Apple Chancery"/>
                  </a:rPr>
                  <a:t>H  </a:t>
                </a:r>
                <a:r>
                  <a:rPr lang="en-US" sz="2400" dirty="0" smtClean="0"/>
                  <a:t>is applied to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endParaRPr lang="en-US" sz="2400" b="1" dirty="0">
                  <a:solidFill>
                    <a:srgbClr val="FF0000"/>
                  </a:solidFill>
                  <a:latin typeface="Gigi" panose="04040504061007020D02" pitchFamily="82" charset="0"/>
                  <a:cs typeface="Apple Chancery"/>
                </a:endParaRPr>
              </a:p>
            </p:txBody>
          </p:sp>
        </mc:Choice>
        <mc:Fallback xmlns="">
          <p:sp>
            <p:nvSpPr>
              <p:cNvPr id="21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574" y="2457099"/>
                <a:ext cx="5200298" cy="964812"/>
              </a:xfrm>
              <a:prstGeom prst="wedgeRectCallout">
                <a:avLst>
                  <a:gd name="adj1" fmla="val -2614"/>
                  <a:gd name="adj2" fmla="val 112210"/>
                </a:avLst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ular Callout 24"/>
              <p:cNvSpPr/>
              <p:nvPr/>
            </p:nvSpPr>
            <p:spPr>
              <a:xfrm>
                <a:off x="2917105" y="5108670"/>
                <a:ext cx="5802538" cy="958191"/>
              </a:xfrm>
              <a:prstGeom prst="wedgeRectCallout">
                <a:avLst>
                  <a:gd name="adj1" fmla="val 28581"/>
                  <a:gd name="adj2" fmla="val -109299"/>
                </a:avLst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400" dirty="0" smtClean="0"/>
                  <a:t> should be “somehow related” to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Rectangular Callout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7105" y="5108670"/>
                <a:ext cx="5802538" cy="958191"/>
              </a:xfrm>
              <a:prstGeom prst="wedgeRectCallout">
                <a:avLst>
                  <a:gd name="adj1" fmla="val 28581"/>
                  <a:gd name="adj2" fmla="val -109299"/>
                </a:avLst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240552" y="1375971"/>
            <a:ext cx="6552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Typically the following experiment is considered</a:t>
            </a:r>
            <a:endParaRPr lang="pl-PL" sz="2400" dirty="0"/>
          </a:p>
        </p:txBody>
      </p:sp>
      <p:sp>
        <p:nvSpPr>
          <p:cNvPr id="14" name="Right Arrow 13"/>
          <p:cNvSpPr/>
          <p:nvPr/>
        </p:nvSpPr>
        <p:spPr>
          <a:xfrm>
            <a:off x="5617736" y="3878457"/>
            <a:ext cx="1146817" cy="851375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Dec</a:t>
            </a:r>
            <a:endParaRPr lang="en-US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721378" y="3922164"/>
            <a:ext cx="1077182" cy="76396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Enc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24" name="Right Arrow 23"/>
          <p:cNvSpPr/>
          <p:nvPr/>
        </p:nvSpPr>
        <p:spPr>
          <a:xfrm>
            <a:off x="3421288" y="3880203"/>
            <a:ext cx="915100" cy="847882"/>
          </a:xfrm>
          <a:prstGeom prst="rightArrow">
            <a:avLst/>
          </a:prstGeom>
          <a:solidFill>
            <a:srgbClr val="9BC4E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h</a:t>
            </a:r>
            <a:endParaRPr lang="en-US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253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1" grpId="0" animBg="1"/>
      <p:bldP spid="25" grpId="0" animBg="1"/>
      <p:bldP spid="26" grpId="0"/>
      <p:bldP spid="14" grpId="0" animBg="1"/>
      <p:bldP spid="15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Arrow Connector 10"/>
          <p:cNvCxnSpPr/>
          <p:nvPr/>
        </p:nvCxnSpPr>
        <p:spPr>
          <a:xfrm flipV="1">
            <a:off x="1694976" y="2371459"/>
            <a:ext cx="5783721" cy="2244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15" y="-121386"/>
            <a:ext cx="8554619" cy="1325563"/>
          </a:xfrm>
        </p:spPr>
        <p:txBody>
          <a:bodyPr/>
          <a:lstStyle/>
          <a:p>
            <a:r>
              <a:rPr lang="en-US" dirty="0" smtClean="0"/>
              <a:t>Traditional applications of codes</a:t>
            </a:r>
            <a:endParaRPr lang="pl-P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441" y="1149135"/>
            <a:ext cx="8712043" cy="5499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Protecting digital communication against transmission errors</a:t>
            </a:r>
            <a:r>
              <a:rPr lang="pl-PL" sz="2400" dirty="0" smtClean="0"/>
              <a:t>.</a:t>
            </a:r>
            <a:endParaRPr lang="pl-PL" sz="2400" dirty="0"/>
          </a:p>
        </p:txBody>
      </p:sp>
      <p:pic>
        <p:nvPicPr>
          <p:cNvPr id="5" name="Picture 4" descr="MCj0411466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2722" y="1782585"/>
            <a:ext cx="1401762" cy="1457325"/>
          </a:xfrm>
          <a:prstGeom prst="rect">
            <a:avLst/>
          </a:prstGeom>
          <a:noFill/>
        </p:spPr>
      </p:pic>
      <p:pic>
        <p:nvPicPr>
          <p:cNvPr id="6" name="Picture 5" descr="MCj0415808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091" y="1908001"/>
            <a:ext cx="1368425" cy="1438275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3899634" y="2186793"/>
            <a:ext cx="1319528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“noisy link”</a:t>
            </a:r>
            <a:endParaRPr lang="pl-PL" dirty="0"/>
          </a:p>
        </p:txBody>
      </p:sp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2158720" y="2958611"/>
          <a:ext cx="1745592" cy="391699"/>
        </p:xfrm>
        <a:graphic>
          <a:graphicData uri="http://schemas.openxmlformats.org/drawingml/2006/table">
            <a:tbl>
              <a:tblPr bandRow="1">
                <a:tableStyleId>{00A15C55-8517-42AA-B614-E9B94910E393}</a:tableStyleId>
              </a:tblPr>
              <a:tblGrid>
                <a:gridCol w="290932"/>
                <a:gridCol w="290932"/>
                <a:gridCol w="290932"/>
                <a:gridCol w="290932"/>
                <a:gridCol w="290932"/>
                <a:gridCol w="290932"/>
              </a:tblGrid>
              <a:tr h="39169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5020661" y="2954577"/>
          <a:ext cx="1745592" cy="391699"/>
        </p:xfrm>
        <a:graphic>
          <a:graphicData uri="http://schemas.openxmlformats.org/drawingml/2006/table">
            <a:tbl>
              <a:tblPr bandRow="1">
                <a:tableStyleId>{00A15C55-8517-42AA-B614-E9B94910E393}</a:tableStyleId>
              </a:tblPr>
              <a:tblGrid>
                <a:gridCol w="290932"/>
                <a:gridCol w="290932"/>
                <a:gridCol w="290932"/>
                <a:gridCol w="290932"/>
                <a:gridCol w="290932"/>
                <a:gridCol w="290932"/>
              </a:tblGrid>
              <a:tr h="39169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pl-PL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pl-PL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9" name="Right Arrow 28"/>
          <p:cNvSpPr/>
          <p:nvPr/>
        </p:nvSpPr>
        <p:spPr>
          <a:xfrm>
            <a:off x="1509324" y="2903142"/>
            <a:ext cx="510493" cy="499274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Right Arrow 29"/>
          <p:cNvSpPr/>
          <p:nvPr/>
        </p:nvSpPr>
        <p:spPr>
          <a:xfrm>
            <a:off x="4213186" y="2900789"/>
            <a:ext cx="615879" cy="499274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Right Arrow 30"/>
          <p:cNvSpPr/>
          <p:nvPr/>
        </p:nvSpPr>
        <p:spPr>
          <a:xfrm>
            <a:off x="7022434" y="2877704"/>
            <a:ext cx="510493" cy="499274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Rectangular Callout 31"/>
              <p:cNvSpPr/>
              <p:nvPr/>
            </p:nvSpPr>
            <p:spPr>
              <a:xfrm>
                <a:off x="2158721" y="3593956"/>
                <a:ext cx="4920868" cy="563225"/>
              </a:xfrm>
              <a:prstGeom prst="wedgeRectCallout">
                <a:avLst>
                  <a:gd name="adj1" fmla="val -13417"/>
                  <a:gd name="adj2" fmla="val -67152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In a word of length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at most </a:t>
                </a:r>
                <a14:m>
                  <m:oMath xmlns:m="http://schemas.openxmlformats.org/officeDocument/2006/math">
                    <m:r>
                      <a:rPr lang="pl-PL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dirty="0" smtClean="0"/>
                  <a:t> bits are flipped </a:t>
                </a:r>
                <a:endParaRPr lang="pl-PL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2" name="Rectangular Callout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8721" y="3593956"/>
                <a:ext cx="4920868" cy="563225"/>
              </a:xfrm>
              <a:prstGeom prst="wedgeRectCallout">
                <a:avLst>
                  <a:gd name="adj1" fmla="val -13417"/>
                  <a:gd name="adj2" fmla="val -67152"/>
                </a:avLst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374603" y="4268496"/>
                <a:ext cx="7677166" cy="26776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u="sng" dirty="0" smtClean="0"/>
                  <a:t>More generally:</a:t>
                </a:r>
              </a:p>
              <a:p>
                <a:r>
                  <a:rPr lang="en-US" sz="2400" dirty="0" smtClean="0"/>
                  <a:t>words are elements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/>
                  <a:t>(for some finite field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𝑭</m:t>
                    </m:r>
                  </m:oMath>
                </a14:m>
                <a:r>
                  <a:rPr lang="en-US" sz="2400" dirty="0" smtClean="0"/>
                  <a:t>)</a:t>
                </a:r>
              </a:p>
              <a:p>
                <a:r>
                  <a:rPr lang="en-US" sz="2400" dirty="0" smtClean="0"/>
                  <a:t>the word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/>
                  <a:t>differs from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/>
                  <a:t>on at most </a:t>
                </a:r>
                <a14:m>
                  <m:oMath xmlns:m="http://schemas.openxmlformats.org/officeDocument/2006/math">
                    <m:r>
                      <a:rPr lang="pl-PL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coordinates.</a:t>
                </a:r>
                <a:endParaRPr lang="en-US" sz="2400" b="1" dirty="0" smtClean="0">
                  <a:solidFill>
                    <a:srgbClr val="FF0000"/>
                  </a:solidFill>
                </a:endParaRPr>
              </a:p>
              <a:p>
                <a:endParaRPr lang="en-US" sz="2400" dirty="0" smtClean="0"/>
              </a:p>
              <a:p>
                <a:pPr algn="r"/>
                <a:endParaRPr lang="en-US" sz="2400" b="1" dirty="0">
                  <a:solidFill>
                    <a:srgbClr val="FF0000"/>
                  </a:solidFill>
                </a:endParaRPr>
              </a:p>
              <a:p>
                <a:pPr algn="r"/>
                <a:endParaRPr lang="en-US" sz="2400" b="1" dirty="0" smtClean="0">
                  <a:solidFill>
                    <a:srgbClr val="FF0000"/>
                  </a:solidFill>
                </a:endParaRPr>
              </a:p>
              <a:p>
                <a:pPr algn="r"/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03" y="4268496"/>
                <a:ext cx="7677166" cy="2677656"/>
              </a:xfrm>
              <a:prstGeom prst="rect">
                <a:avLst/>
              </a:prstGeom>
              <a:blipFill rotWithShape="0">
                <a:blip r:embed="rId5"/>
                <a:stretch>
                  <a:fillRect l="-1190" t="-182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ular Callout 33"/>
              <p:cNvSpPr/>
              <p:nvPr/>
            </p:nvSpPr>
            <p:spPr>
              <a:xfrm>
                <a:off x="7148534" y="4533683"/>
                <a:ext cx="1815950" cy="483092"/>
              </a:xfrm>
              <a:prstGeom prst="wedgeRectCallout">
                <a:avLst>
                  <a:gd name="adj1" fmla="val -71525"/>
                  <a:gd name="adj2" fmla="val 25341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chemeClr val="tx1"/>
                    </a:solidFill>
                  </a:rPr>
                  <a:t>above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𝑭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rgbClr val="FF0000"/>
                    </a:solidFill>
                  </a:rPr>
                  <a:t> </a:t>
                </a:r>
                <a:endParaRPr lang="pl-PL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Rectangular Callout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8534" y="4533683"/>
                <a:ext cx="1815950" cy="483092"/>
              </a:xfrm>
              <a:prstGeom prst="wedgeRectCallout">
                <a:avLst>
                  <a:gd name="adj1" fmla="val -71525"/>
                  <a:gd name="adj2" fmla="val 25341"/>
                </a:avLst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584370" y="3215397"/>
            <a:ext cx="668773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Alice</a:t>
            </a:r>
            <a:endParaRPr lang="pl-PL" dirty="0"/>
          </a:p>
        </p:txBody>
      </p:sp>
      <p:sp>
        <p:nvSpPr>
          <p:cNvPr id="36" name="TextBox 35"/>
          <p:cNvSpPr txBox="1"/>
          <p:nvPr/>
        </p:nvSpPr>
        <p:spPr>
          <a:xfrm>
            <a:off x="7959153" y="3127341"/>
            <a:ext cx="574196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Bob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841400" y="2513845"/>
                <a:ext cx="38023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pl-PL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1400" y="2513845"/>
                <a:ext cx="380232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343108" y="2556841"/>
                <a:ext cx="12531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′=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</m:d>
                    </m:oMath>
                  </m:oMathPara>
                </a14:m>
                <a:endParaRPr lang="pl-PL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3108" y="2556841"/>
                <a:ext cx="1253100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Rectangular Callout 38"/>
              <p:cNvSpPr/>
              <p:nvPr/>
            </p:nvSpPr>
            <p:spPr>
              <a:xfrm>
                <a:off x="442789" y="5577304"/>
                <a:ext cx="8156672" cy="612648"/>
              </a:xfrm>
              <a:prstGeom prst="wedgeRectCallout">
                <a:avLst>
                  <a:gd name="adj1" fmla="val -18725"/>
                  <a:gd name="adj2" fmla="val -66609"/>
                </a:avLst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/>
                  <a:t>In other words</a:t>
                </a:r>
                <a:r>
                  <a:rPr lang="en-US" sz="2000" dirty="0" smtClean="0"/>
                  <a:t>: the </a:t>
                </a:r>
                <a:r>
                  <a:rPr lang="en-US" sz="2000" b="1" dirty="0" smtClean="0">
                    <a:solidFill>
                      <a:srgbClr val="0070C0"/>
                    </a:solidFill>
                  </a:rPr>
                  <a:t>Hamming distance </a:t>
                </a:r>
                <a:r>
                  <a:rPr lang="en-US" sz="2000" dirty="0" smtClean="0"/>
                  <a:t>between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 smtClean="0"/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000" dirty="0" smtClean="0"/>
                  <a:t>is at most </a:t>
                </a:r>
                <a14:m>
                  <m:oMath xmlns:m="http://schemas.openxmlformats.org/officeDocument/2006/math">
                    <m:r>
                      <a:rPr lang="pl-PL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sz="2000" dirty="0" smtClean="0"/>
                  <a:t>.</a:t>
                </a:r>
                <a:endParaRPr lang="pl-PL" sz="2000" dirty="0"/>
              </a:p>
            </p:txBody>
          </p:sp>
        </mc:Choice>
        <mc:Fallback>
          <p:sp>
            <p:nvSpPr>
              <p:cNvPr id="39" name="Rectangular Callout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89" y="5577304"/>
                <a:ext cx="8156672" cy="612648"/>
              </a:xfrm>
              <a:prstGeom prst="wedgeRectCallout">
                <a:avLst>
                  <a:gd name="adj1" fmla="val -18725"/>
                  <a:gd name="adj2" fmla="val -66609"/>
                </a:avLst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879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5" grpId="0" animBg="1"/>
      <p:bldP spid="36" grpId="0" animBg="1"/>
      <p:bldP spid="37" grpId="0"/>
      <p:bldP spid="38" grpId="0"/>
      <p:bldP spid="3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04" y="103897"/>
            <a:ext cx="7886700" cy="66582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Error-correcting codes</a:t>
            </a: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45604" y="1030952"/>
                <a:ext cx="8712043" cy="1782097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𝐄𝐧𝐜</m:t>
                        </m:r>
                        <m:r>
                          <a:rPr lang="pl-PL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m:rPr>
                            <m:nor/>
                          </m:rPr>
                          <a:rPr lang="en-US" sz="2400" b="1" dirty="0">
                            <a:solidFill>
                              <a:srgbClr val="FF0000"/>
                            </a:solidFill>
                            <a:latin typeface="Gigi" panose="04040504061007020D02" pitchFamily="82" charset="0"/>
                            <a:cs typeface="Apple Chancery"/>
                          </a:rPr>
                          <m:t>M</m:t>
                        </m:r>
                        <m:r>
                          <a:rPr lang="pl-PL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pple Chancery"/>
                          </a:rPr>
                          <m:t>→</m:t>
                        </m:r>
                        <m:r>
                          <m:rPr>
                            <m:nor/>
                          </m:rPr>
                          <a:rPr lang="en-US" sz="2400" b="1" dirty="0">
                            <a:solidFill>
                              <a:srgbClr val="FF0000"/>
                            </a:solidFill>
                            <a:latin typeface="Gigi" panose="04040504061007020D02" pitchFamily="82" charset="0"/>
                            <a:cs typeface="Apple Chancery"/>
                          </a:rPr>
                          <m:t>C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𝐃𝐞𝐜</m:t>
                        </m:r>
                        <m:r>
                          <a:rPr lang="pl-PL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m:rPr>
                            <m:nor/>
                          </m:rPr>
                          <a:rPr lang="en-US" sz="2400" b="1" dirty="0">
                            <a:solidFill>
                              <a:srgbClr val="FF0000"/>
                            </a:solidFill>
                            <a:latin typeface="Gigi" panose="04040504061007020D02" pitchFamily="82" charset="0"/>
                            <a:cs typeface="Apple Chancery"/>
                          </a:rPr>
                          <m:t>C</m:t>
                        </m:r>
                        <m:r>
                          <a:rPr lang="pl-PL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pple Chancery"/>
                          </a:rPr>
                          <m:t>→</m:t>
                        </m:r>
                        <m:r>
                          <m:rPr>
                            <m:nor/>
                          </m:rPr>
                          <a:rPr lang="en-US" sz="2400" b="1" dirty="0">
                            <a:solidFill>
                              <a:srgbClr val="FF0000"/>
                            </a:solidFill>
                            <a:latin typeface="Gigi" panose="04040504061007020D02" pitchFamily="82" charset="0"/>
                            <a:cs typeface="Apple Chancery"/>
                          </a:rPr>
                          <m:t>M</m:t>
                        </m:r>
                        <m:r>
                          <a:rPr lang="pl-PL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pple Chancery"/>
                          </a:rPr>
                          <m:t>∪{⊥}</m:t>
                        </m:r>
                      </m:e>
                    </m:d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/>
                  <a:t>is </a:t>
                </a:r>
                <a:r>
                  <a:rPr lang="en-US" sz="2400" dirty="0" smtClean="0"/>
                  <a:t>an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𝒌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pl-PL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–error correcting code </a:t>
                </a:r>
                <a:r>
                  <a:rPr lang="en-US" sz="2400" dirty="0" smtClean="0"/>
                  <a:t>over</a:t>
                </a:r>
                <a:r>
                  <a:rPr lang="pl-PL" sz="2400" dirty="0" smtClean="0"/>
                  <a:t> a</a:t>
                </a:r>
                <a:r>
                  <a:rPr lang="en-US" sz="2400" dirty="0" smtClean="0"/>
                  <a:t> </a:t>
                </a:r>
                <a:r>
                  <a:rPr lang="en-US" sz="2400" dirty="0" smtClean="0"/>
                  <a:t>field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𝐅</m:t>
                    </m:r>
                  </m:oMath>
                </a14:m>
                <a:r>
                  <a:rPr lang="en-US" sz="2400" dirty="0" smtClean="0"/>
                  <a:t> if</a:t>
                </a:r>
              </a:p>
              <a:p>
                <a:r>
                  <a:rPr lang="en-US" sz="2400" b="1" dirty="0" smtClean="0">
                    <a:solidFill>
                      <a:srgbClr val="FF0000"/>
                    </a:solidFill>
                    <a:latin typeface="Gigi" panose="04040504061007020D02" pitchFamily="82" charset="0"/>
                    <a:cs typeface="Apple Chancery"/>
                  </a:rPr>
                  <a:t>M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US" sz="2400" b="1" dirty="0" smtClean="0">
                    <a:solidFill>
                      <a:srgbClr val="FF0000"/>
                    </a:solidFill>
                    <a:latin typeface="Gigi" panose="04040504061007020D02" pitchFamily="82" charset="0"/>
                    <a:cs typeface="Apple Chancery"/>
                  </a:rPr>
                  <a:t>C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</m:oMath>
                </a14:m>
                <a:endParaRPr lang="en-US" sz="2400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sz="2400" dirty="0" smtClean="0"/>
                  <a:t>and the code “corrects up to </a:t>
                </a:r>
                <a14:m>
                  <m:oMath xmlns:m="http://schemas.openxmlformats.org/officeDocument/2006/math">
                    <m:r>
                      <a:rPr lang="pl-PL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sz="2400" dirty="0" smtClean="0"/>
                  <a:t> errors”:</a:t>
                </a:r>
                <a:endParaRPr lang="en-US" sz="2400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sz="2400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5604" y="1030952"/>
                <a:ext cx="8712043" cy="1782097"/>
              </a:xfrm>
              <a:blipFill rotWithShape="0">
                <a:blip r:embed="rId2"/>
                <a:stretch>
                  <a:fillRect l="-1050" t="-4795" b="-5821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2"/>
          <p:cNvSpPr txBox="1"/>
          <p:nvPr/>
        </p:nvSpPr>
        <p:spPr>
          <a:xfrm>
            <a:off x="252441" y="3392996"/>
            <a:ext cx="465400" cy="4086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endParaRPr lang="en-US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21" name="TextBox 19"/>
          <p:cNvSpPr txBox="1"/>
          <p:nvPr/>
        </p:nvSpPr>
        <p:spPr>
          <a:xfrm>
            <a:off x="6895547" y="3375970"/>
            <a:ext cx="1719792" cy="44267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M’ 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= Dec(</a:t>
            </a:r>
            <a:r>
              <a:rPr lang="pl-PL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C’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00621" y="3375970"/>
            <a:ext cx="1508654" cy="44267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C 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= </a:t>
            </a:r>
            <a:r>
              <a:rPr lang="en-US" sz="20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Enc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4426074" y="3375970"/>
            <a:ext cx="1188125" cy="44267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C’ 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= </a:t>
            </a:r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h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C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24" name="Right Arrow 23"/>
          <p:cNvSpPr/>
          <p:nvPr/>
        </p:nvSpPr>
        <p:spPr>
          <a:xfrm>
            <a:off x="5666998" y="3171620"/>
            <a:ext cx="1146817" cy="851375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Dec</a:t>
            </a:r>
            <a:endParaRPr lang="en-US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25" name="Right Arrow 24"/>
          <p:cNvSpPr/>
          <p:nvPr/>
        </p:nvSpPr>
        <p:spPr>
          <a:xfrm>
            <a:off x="770640" y="3215327"/>
            <a:ext cx="1077182" cy="76396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Enc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26" name="Right Arrow 25"/>
          <p:cNvSpPr/>
          <p:nvPr/>
        </p:nvSpPr>
        <p:spPr>
          <a:xfrm>
            <a:off x="3470550" y="3173366"/>
            <a:ext cx="915100" cy="847882"/>
          </a:xfrm>
          <a:prstGeom prst="rightArrow">
            <a:avLst/>
          </a:prstGeom>
          <a:solidFill>
            <a:srgbClr val="9BC4E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h</a:t>
            </a:r>
            <a:endParaRPr lang="en-US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ular Callout 7"/>
              <p:cNvSpPr/>
              <p:nvPr/>
            </p:nvSpPr>
            <p:spPr>
              <a:xfrm>
                <a:off x="1900621" y="4303663"/>
                <a:ext cx="4672090" cy="422632"/>
              </a:xfrm>
              <a:prstGeom prst="wedgeRectCallout">
                <a:avLst>
                  <a:gd name="adj1" fmla="val -10255"/>
                  <a:gd name="adj2" fmla="val -191033"/>
                </a:avLst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pl-PL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𝒉</m:t>
                    </m:r>
                  </m:oMath>
                </a14:m>
                <a:r>
                  <a:rPr lang="pl-PL" sz="2000" dirty="0" smtClean="0"/>
                  <a:t> </a:t>
                </a:r>
                <a:r>
                  <a:rPr lang="en-US" sz="2000" dirty="0" smtClean="0"/>
                  <a:t>changes at most </a:t>
                </a:r>
                <a14:m>
                  <m:oMath xmlns:m="http://schemas.openxmlformats.org/officeDocument/2006/math">
                    <m:r>
                      <a:rPr lang="pl-PL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 smtClean="0"/>
                  <a:t>coordinates in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endParaRPr lang="en-US" sz="20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8" name="Rectangular Callout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0621" y="4303663"/>
                <a:ext cx="4672090" cy="422632"/>
              </a:xfrm>
              <a:prstGeom prst="wedgeRectCallout">
                <a:avLst>
                  <a:gd name="adj1" fmla="val -10255"/>
                  <a:gd name="adj2" fmla="val -191033"/>
                </a:avLst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ular Callout 8"/>
              <p:cNvSpPr/>
              <p:nvPr/>
            </p:nvSpPr>
            <p:spPr>
              <a:xfrm>
                <a:off x="6961780" y="2442837"/>
                <a:ext cx="1436113" cy="612648"/>
              </a:xfrm>
              <a:prstGeom prst="wedgeRectCallout">
                <a:avLst>
                  <a:gd name="adj1" fmla="val -20052"/>
                  <a:gd name="adj2" fmla="val 81729"/>
                </a:avLst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Rectangular Callout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1780" y="2442837"/>
                <a:ext cx="1436113" cy="612648"/>
              </a:xfrm>
              <a:prstGeom prst="wedgeRectCallout">
                <a:avLst>
                  <a:gd name="adj1" fmla="val -20052"/>
                  <a:gd name="adj2" fmla="val 81729"/>
                </a:avLst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ular Callout 9"/>
              <p:cNvSpPr/>
              <p:nvPr/>
            </p:nvSpPr>
            <p:spPr>
              <a:xfrm>
                <a:off x="2603500" y="5383817"/>
                <a:ext cx="5934639" cy="1206110"/>
              </a:xfrm>
              <a:prstGeom prst="wedgeRectCallout">
                <a:avLst>
                  <a:gd name="adj1" fmla="val 25581"/>
                  <a:gd name="adj2" fmla="val -160756"/>
                </a:avLst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pl-PL" sz="2400" dirty="0" smtClean="0"/>
                  <a:t>A </a:t>
                </a:r>
                <a:r>
                  <a:rPr lang="pl-PL" sz="2400" dirty="0"/>
                  <a:t>w</a:t>
                </a:r>
                <a:r>
                  <a:rPr lang="en-US" sz="2400" dirty="0" err="1" smtClean="0"/>
                  <a:t>eaker</a:t>
                </a:r>
                <a:r>
                  <a:rPr lang="en-US" sz="2400" dirty="0" smtClean="0"/>
                  <a:t> </a:t>
                </a:r>
                <a:r>
                  <a:rPr lang="en-US" sz="2400" dirty="0" smtClean="0"/>
                  <a:t>requirement –  error </a:t>
                </a:r>
                <a:r>
                  <a:rPr lang="en-US" sz="2400" b="1" dirty="0" smtClean="0"/>
                  <a:t>detection: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or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⊥</m:t>
                    </m:r>
                  </m:oMath>
                </a14:m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Rectangular Callout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500" y="5383817"/>
                <a:ext cx="5934639" cy="1206110"/>
              </a:xfrm>
              <a:prstGeom prst="wedgeRectCallout">
                <a:avLst>
                  <a:gd name="adj1" fmla="val 25581"/>
                  <a:gd name="adj2" fmla="val -160756"/>
                </a:avLst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290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8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252442" y="66848"/>
                <a:ext cx="8262908" cy="1004627"/>
              </a:xfrm>
            </p:spPr>
            <p:txBody>
              <a:bodyPr>
                <a:normAutofit/>
              </a:bodyPr>
              <a:lstStyle/>
              <a:p>
                <a:r>
                  <a:rPr lang="en-US" sz="3600" dirty="0" smtClean="0"/>
                  <a:t>A simple code that </a:t>
                </a:r>
                <a:r>
                  <a:rPr lang="en-US" sz="3600" b="1" u="sng" dirty="0" smtClean="0"/>
                  <a:t>detects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r>
                      <a:rPr lang="pl-PL" sz="3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sz="36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3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 smtClean="0"/>
                  <a:t>error</a:t>
                </a:r>
                <a:endParaRPr lang="pl-PL" sz="3600" dirty="0"/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52442" y="66848"/>
                <a:ext cx="8262908" cy="1004627"/>
              </a:xfrm>
              <a:blipFill rotWithShape="0">
                <a:blip r:embed="rId2"/>
                <a:stretch>
                  <a:fillRect l="-2212" b="-181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2442" y="1335136"/>
                <a:ext cx="8712043" cy="402784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𝐄𝐧𝐜</m:t>
                          </m:r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𝐃𝐞𝐜</m:t>
                          </m:r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∪{⊥}</m:t>
                          </m:r>
                        </m:e>
                      </m:d>
                    </m:oMath>
                  </m:oMathPara>
                </a14:m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with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b="1" i="0" dirty="0" smtClean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𝐄𝐧𝐜</m:t>
                      </m:r>
                      <m:d>
                        <m:dPr>
                          <m:ctrlPr>
                            <a:rPr lang="en-US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b>
                          </m:sSub>
                        </m:e>
                      </m:d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b="1" i="0" dirty="0" smtClean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/>
                </a:r>
                <a:br>
                  <a:rPr lang="en-US" b="1" i="0" dirty="0" smtClean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</a:br>
                <a:endParaRPr lang="en-US" b="1" i="0" dirty="0" smtClean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𝐃𝐞𝐜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b="1" dirty="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2442" y="1335136"/>
                <a:ext cx="8712043" cy="4027848"/>
              </a:xfrm>
              <a:blipFill rotWithShape="0">
                <a:blip r:embed="rId3"/>
                <a:stretch>
                  <a:fillRect l="-139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ular Callout 3"/>
              <p:cNvSpPr/>
              <p:nvPr/>
            </p:nvSpPr>
            <p:spPr>
              <a:xfrm>
                <a:off x="3938090" y="2608564"/>
                <a:ext cx="3618332" cy="612648"/>
              </a:xfrm>
              <a:prstGeom prst="wedgeRectCallout">
                <a:avLst>
                  <a:gd name="adj1" fmla="val -14011"/>
                  <a:gd name="adj2" fmla="val 94548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≔ 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Rectangular Callou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8090" y="2608564"/>
                <a:ext cx="3618332" cy="612648"/>
              </a:xfrm>
              <a:prstGeom prst="wedgeRectCallout">
                <a:avLst>
                  <a:gd name="adj1" fmla="val -14011"/>
                  <a:gd name="adj2" fmla="val 94548"/>
                </a:avLst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Left Brace 4"/>
          <p:cNvSpPr/>
          <p:nvPr/>
        </p:nvSpPr>
        <p:spPr>
          <a:xfrm>
            <a:off x="3382717" y="4437365"/>
            <a:ext cx="555373" cy="1359240"/>
          </a:xfrm>
          <a:prstGeom prst="leftBrace">
            <a:avLst>
              <a:gd name="adj1" fmla="val 21464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38090" y="4494640"/>
                <a:ext cx="45552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/>
                  <a:t>if</a:t>
                </a:r>
                <a:r>
                  <a:rPr lang="en-US" sz="2400" b="1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+…+</m:t>
                    </m:r>
                    <m:sSub>
                      <m:sSub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8090" y="4494640"/>
                <a:ext cx="4555221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1071" t="-10526" b="-2894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979831" y="5116985"/>
                <a:ext cx="177805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/>
                  <a:t>otherwise</a:t>
                </a:r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9831" y="5116985"/>
                <a:ext cx="1778051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342" t="-10526" r="-4110" b="-2894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540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443" y="1335136"/>
            <a:ext cx="7875558" cy="525170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Introduction to tampering attacks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Introduction to error correcting/detecting codes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Definition of non-malleable codes and an existential result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Algebraic manipulation detection codes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Non-malleable codes secure against </a:t>
            </a:r>
            <a:r>
              <a:rPr lang="en-US" dirty="0" smtClean="0"/>
              <a:t>independent bit </a:t>
            </a:r>
            <a:r>
              <a:rPr lang="en-US" dirty="0" smtClean="0"/>
              <a:t>tampering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Non-malleable codes in </a:t>
            </a:r>
            <a:r>
              <a:rPr lang="en-US" dirty="0" smtClean="0"/>
              <a:t>the split-state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Extensions and applications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Left Arrow 3"/>
          <p:cNvSpPr/>
          <p:nvPr/>
        </p:nvSpPr>
        <p:spPr>
          <a:xfrm>
            <a:off x="7638797" y="1335136"/>
            <a:ext cx="978408" cy="484632"/>
          </a:xfrm>
          <a:prstGeom prst="lef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67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442" y="314149"/>
            <a:ext cx="7886700" cy="706349"/>
          </a:xfrm>
        </p:spPr>
        <p:txBody>
          <a:bodyPr/>
          <a:lstStyle/>
          <a:p>
            <a:r>
              <a:rPr lang="en-US" dirty="0" smtClean="0"/>
              <a:t>More generally</a:t>
            </a: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2442" y="1335135"/>
                <a:ext cx="8712043" cy="5032005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The previous example is a very simple case of a</a:t>
                </a:r>
              </a:p>
              <a:p>
                <a:pPr marL="0" indent="0" algn="ctr">
                  <a:buNone/>
                </a:pPr>
                <a:r>
                  <a:rPr lang="en-US" b="1" dirty="0" smtClean="0"/>
                  <a:t>linear</a:t>
                </a:r>
                <a:r>
                  <a:rPr lang="en-US" dirty="0" smtClean="0"/>
                  <a:t> error-detecting code</a:t>
                </a:r>
              </a:p>
              <a:p>
                <a:pPr marL="0" indent="0" algn="r">
                  <a:buNone/>
                </a:pPr>
                <a:r>
                  <a:rPr lang="en-US" dirty="0" smtClean="0"/>
                  <a:t>(linear codes were already mentioned on Leo </a:t>
                </a:r>
                <a:r>
                  <a:rPr lang="en-US" dirty="0" err="1" smtClean="0"/>
                  <a:t>Reyzin’s</a:t>
                </a:r>
                <a:r>
                  <a:rPr lang="en-US" dirty="0" smtClean="0"/>
                  <a:t> talk)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In general: every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𝒌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– matrix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𝑮</m:t>
                    </m:r>
                  </m:oMath>
                </a14:m>
                <a:r>
                  <a:rPr lang="en-US" b="1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/>
                  <a:t>(of rank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dirty="0" smtClean="0"/>
                  <a:t>) yields a linear error-detecting code: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𝐄𝐧𝐜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𝐃𝐞𝐜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∪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⊥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pl-PL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pl-PL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defined as </a:t>
                </a:r>
              </a:p>
              <a:p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𝐄𝐧𝐜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</m:d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𝑮</m:t>
                    </m:r>
                  </m:oMath>
                </a14:m>
                <a:endParaRPr lang="en-US" b="1" dirty="0" smtClean="0">
                  <a:solidFill>
                    <a:srgbClr val="FF000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𝐃𝐞𝐜</m:t>
                    </m:r>
                    <m:d>
                      <m:dPr>
                        <m:ctrlPr>
                          <a:rPr lang="en-US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d>
                    <m:r>
                      <a:rPr lang="en-US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such that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𝑮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(and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/>
                  <a:t>if no such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/>
                  <a:t>exists)   </a:t>
                </a:r>
                <a:endParaRPr lang="pl-PL" dirty="0"/>
              </a:p>
              <a:p>
                <a:pPr marL="0" indent="0">
                  <a:buNone/>
                </a:pPr>
                <a:endParaRPr lang="pl-PL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2442" y="1335135"/>
                <a:ext cx="8712043" cy="5032005"/>
              </a:xfrm>
              <a:blipFill rotWithShape="0">
                <a:blip r:embed="rId2"/>
                <a:stretch>
                  <a:fillRect l="-1259" t="-3394" r="-1189" b="-290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ular Callout 3"/>
              <p:cNvSpPr/>
              <p:nvPr/>
            </p:nvSpPr>
            <p:spPr>
              <a:xfrm>
                <a:off x="3119056" y="4106385"/>
                <a:ext cx="5845429" cy="1239769"/>
              </a:xfrm>
              <a:prstGeom prst="wedgeRectCallout">
                <a:avLst>
                  <a:gd name="adj1" fmla="val -54534"/>
                  <a:gd name="adj2" fmla="val 41087"/>
                </a:avLst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u="sng" dirty="0" smtClean="0"/>
                  <a:t>note</a:t>
                </a:r>
                <a:r>
                  <a:rPr lang="en-US" sz="2400" dirty="0" smtClean="0"/>
                  <a:t>: because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𝑮</m:t>
                    </m:r>
                  </m:oMath>
                </a14:m>
                <a:r>
                  <a:rPr lang="en-US" sz="2400" dirty="0" smtClean="0"/>
                  <a:t> has </a:t>
                </a:r>
                <a:r>
                  <a:rPr lang="en-US" sz="2400" b="1" dirty="0" smtClean="0"/>
                  <a:t>rank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𝒌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this is an isomorphism between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p>
                  </m:oMath>
                </a14:m>
                <a:r>
                  <a:rPr lang="en-US" sz="2400" dirty="0" smtClean="0"/>
                  <a:t> and some subspace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</m:oMath>
                </a14:m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Rectangular Callou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9056" y="4106385"/>
                <a:ext cx="5845429" cy="1239769"/>
              </a:xfrm>
              <a:prstGeom prst="wedgeRectCallout">
                <a:avLst>
                  <a:gd name="adj1" fmla="val -54534"/>
                  <a:gd name="adj2" fmla="val 41087"/>
                </a:avLst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1027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344" y="196831"/>
            <a:ext cx="8594237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Which matrices make good error-detecting codes?</a:t>
            </a:r>
            <a:endParaRPr lang="pl-PL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2442" y="1626846"/>
                <a:ext cx="8712043" cy="4959993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:r>
                  <a:rPr lang="en-US" b="1" u="sng" dirty="0" smtClean="0">
                    <a:solidFill>
                      <a:srgbClr val="0070C0"/>
                    </a:solidFill>
                  </a:rPr>
                  <a:t>Informally</a:t>
                </a:r>
                <a:r>
                  <a:rPr lang="en-US" dirty="0" smtClean="0"/>
                  <a:t>: the vectors in the subspace</a:t>
                </a:r>
                <a:r>
                  <a:rPr lang="pl-PL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𝑮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: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p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𝒌</m:t>
                            </m:r>
                          </m:sup>
                        </m:sSup>
                      </m:e>
                    </m:d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⊆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pl-PL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/>
                  <a:t>need </a:t>
                </a:r>
                <a:r>
                  <a:rPr lang="en-US" dirty="0" smtClean="0"/>
                  <a:t>to be far from each other in the sense of Hamming distance.</a:t>
                </a:r>
              </a:p>
              <a:p>
                <a:pPr marL="0" indent="0">
                  <a:buNone/>
                </a:pPr>
                <a:r>
                  <a:rPr lang="en-US" b="1" u="sng" dirty="0" smtClean="0">
                    <a:solidFill>
                      <a:srgbClr val="7030A0"/>
                    </a:solidFill>
                  </a:rPr>
                  <a:t>More </a:t>
                </a:r>
                <a:r>
                  <a:rPr lang="en-US" b="1" u="sng" dirty="0" smtClean="0">
                    <a:solidFill>
                      <a:srgbClr val="7030A0"/>
                    </a:solidFill>
                  </a:rPr>
                  <a:t>precisely</a:t>
                </a:r>
                <a:r>
                  <a:rPr lang="en-US" dirty="0" smtClean="0"/>
                  <a:t>: the code will detect up to </a:t>
                </a:r>
                <a14:m>
                  <m:oMath xmlns:m="http://schemas.openxmlformats.org/officeDocument/2006/math">
                    <m:r>
                      <a:rPr lang="pl-PL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/>
                  <a:t>errors if there are no 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′∈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𝑮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whose Hamming distance is </a:t>
                </a:r>
                <a14:m>
                  <m:oMath xmlns:m="http://schemas.openxmlformats.org/officeDocument/2006/math">
                    <m:r>
                      <a:rPr lang="pl-PL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dirty="0" smtClean="0"/>
                  <a:t>.</a:t>
                </a:r>
                <a:endParaRPr lang="pl-PL" dirty="0" smtClean="0"/>
              </a:p>
              <a:p>
                <a:pPr marL="0" indent="0">
                  <a:buNone/>
                </a:pPr>
                <a:endParaRPr lang="pl-PL" dirty="0"/>
              </a:p>
              <a:p>
                <a:pPr marL="0" indent="0">
                  <a:buNone/>
                </a:pPr>
                <a:endParaRPr lang="pl-PL" dirty="0" smtClean="0"/>
              </a:p>
              <a:p>
                <a:pPr marL="0" indent="0">
                  <a:buNone/>
                </a:pPr>
                <a:endParaRPr lang="pl-PL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b="1" u="sng" dirty="0" err="1" smtClean="0">
                    <a:solidFill>
                      <a:srgbClr val="0070C0"/>
                    </a:solidFill>
                  </a:rPr>
                  <a:t>Fact:</a:t>
                </a:r>
                <a:endParaRPr lang="en-US" b="1" u="sng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Random matrix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𝑮</m:t>
                    </m:r>
                  </m:oMath>
                </a14:m>
                <a:r>
                  <a:rPr lang="en-US" dirty="0" smtClean="0"/>
                  <a:t> (of rank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dirty="0" smtClean="0"/>
                  <a:t>) yields a pretty good code.</a:t>
                </a:r>
                <a:endParaRPr lang="en-US" b="1" u="sng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pl-PL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2442" y="1626846"/>
                <a:ext cx="8712043" cy="4959993"/>
              </a:xfrm>
              <a:blipFill rotWithShape="0">
                <a:blip r:embed="rId2"/>
                <a:stretch>
                  <a:fillRect l="-1049" t="-2088" r="-2308" b="-73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4452236" y="4469218"/>
            <a:ext cx="123416" cy="117806"/>
          </a:xfrm>
          <a:prstGeom prst="ellipse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Oval 8"/>
          <p:cNvSpPr/>
          <p:nvPr/>
        </p:nvSpPr>
        <p:spPr>
          <a:xfrm>
            <a:off x="3579909" y="3695063"/>
            <a:ext cx="1868069" cy="166611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1" name="Straight Connector 10"/>
          <p:cNvCxnSpPr>
            <a:stCxn id="9" idx="2"/>
            <a:endCxn id="5" idx="2"/>
          </p:cNvCxnSpPr>
          <p:nvPr/>
        </p:nvCxnSpPr>
        <p:spPr>
          <a:xfrm>
            <a:off x="3579909" y="4528121"/>
            <a:ext cx="872327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eft Brace 11"/>
          <p:cNvSpPr/>
          <p:nvPr/>
        </p:nvSpPr>
        <p:spPr>
          <a:xfrm rot="5400000">
            <a:off x="3888450" y="3969948"/>
            <a:ext cx="255247" cy="872324"/>
          </a:xfrm>
          <a:prstGeom prst="leftBrace">
            <a:avLst>
              <a:gd name="adj1" fmla="val 26075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6" name="Group 15"/>
          <p:cNvGrpSpPr/>
          <p:nvPr/>
        </p:nvGrpSpPr>
        <p:grpSpPr>
          <a:xfrm>
            <a:off x="4626140" y="3445428"/>
            <a:ext cx="1868069" cy="1666115"/>
            <a:chOff x="5445260" y="3321273"/>
            <a:chExt cx="1868069" cy="1666115"/>
          </a:xfrm>
        </p:grpSpPr>
        <p:sp>
          <p:nvSpPr>
            <p:cNvPr id="14" name="Oval 13"/>
            <p:cNvSpPr/>
            <p:nvPr/>
          </p:nvSpPr>
          <p:spPr>
            <a:xfrm>
              <a:off x="6317587" y="4095428"/>
              <a:ext cx="123416" cy="117806"/>
            </a:xfrm>
            <a:prstGeom prst="ellipse">
              <a:avLst/>
            </a:prstGeom>
            <a:ln/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Oval 14"/>
            <p:cNvSpPr/>
            <p:nvPr/>
          </p:nvSpPr>
          <p:spPr>
            <a:xfrm>
              <a:off x="5445260" y="3321273"/>
              <a:ext cx="1868069" cy="1666115"/>
            </a:xfrm>
            <a:prstGeom prst="ellipse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7" name="Oval 16"/>
          <p:cNvSpPr/>
          <p:nvPr/>
        </p:nvSpPr>
        <p:spPr>
          <a:xfrm>
            <a:off x="3394785" y="4364766"/>
            <a:ext cx="123416" cy="117806"/>
          </a:xfrm>
          <a:prstGeom prst="ellipse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Oval 17"/>
          <p:cNvSpPr/>
          <p:nvPr/>
        </p:nvSpPr>
        <p:spPr>
          <a:xfrm>
            <a:off x="2522458" y="3590611"/>
            <a:ext cx="1868069" cy="166611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2" name="Group 21"/>
          <p:cNvGrpSpPr/>
          <p:nvPr/>
        </p:nvGrpSpPr>
        <p:grpSpPr>
          <a:xfrm>
            <a:off x="4011309" y="4374841"/>
            <a:ext cx="2602953" cy="1666115"/>
            <a:chOff x="6535436" y="3034244"/>
            <a:chExt cx="2602953" cy="1666115"/>
          </a:xfrm>
        </p:grpSpPr>
        <p:sp>
          <p:nvSpPr>
            <p:cNvPr id="19" name="Oval 18"/>
            <p:cNvSpPr/>
            <p:nvPr/>
          </p:nvSpPr>
          <p:spPr>
            <a:xfrm>
              <a:off x="7742395" y="3808399"/>
              <a:ext cx="123416" cy="117806"/>
            </a:xfrm>
            <a:prstGeom prst="ellipse">
              <a:avLst/>
            </a:prstGeom>
            <a:ln/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" name="Oval 19"/>
            <p:cNvSpPr/>
            <p:nvPr/>
          </p:nvSpPr>
          <p:spPr>
            <a:xfrm>
              <a:off x="6870068" y="3034244"/>
              <a:ext cx="1868069" cy="1666115"/>
            </a:xfrm>
            <a:prstGeom prst="ellipse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535436" y="4044677"/>
              <a:ext cx="2602953" cy="65568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Rectangular Callout 3"/>
          <p:cNvSpPr/>
          <p:nvPr/>
        </p:nvSpPr>
        <p:spPr>
          <a:xfrm>
            <a:off x="2322464" y="5592986"/>
            <a:ext cx="3298570" cy="388255"/>
          </a:xfrm>
          <a:prstGeom prst="wedgeRect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“random linear code”</a:t>
            </a:r>
            <a:endParaRPr lang="pl-PL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3292957" y="3863620"/>
                <a:ext cx="1446230" cy="369332"/>
              </a:xfrm>
              <a:prstGeom prst="rect">
                <a:avLst/>
              </a:prstGeom>
              <a:pattFill prst="pct5">
                <a:fgClr>
                  <a:schemeClr val="lt1"/>
                </a:fgClr>
                <a:bgClr>
                  <a:schemeClr val="bg1"/>
                </a:bgClr>
              </a:pattFill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distance</a:t>
                </a:r>
                <a:r>
                  <a:rPr lang="pl-PL" dirty="0" smtClean="0"/>
                  <a:t> </a:t>
                </a:r>
                <a14:m>
                  <m:oMath xmlns:m="http://schemas.openxmlformats.org/officeDocument/2006/math">
                    <m:r>
                      <a:rPr lang="pl-PL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pl-PL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endParaRPr lang="pl-PL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2957" y="3863620"/>
                <a:ext cx="1446230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2490" t="-7813" b="-20313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3657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2" grpId="0" animBg="1"/>
      <p:bldP spid="17" grpId="0" animBg="1"/>
      <p:bldP spid="18" grpId="0" animBg="1"/>
      <p:bldP spid="4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443" y="1335136"/>
            <a:ext cx="7875558" cy="525170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Introduction to tampering attacks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Introduction to error correcting/detecting codes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Definition of non-malleable codes and an existential result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Algebraic manipulation detection codes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Non-malleable codes secure against </a:t>
            </a:r>
            <a:r>
              <a:rPr lang="en-US" dirty="0" smtClean="0"/>
              <a:t>independent bit </a:t>
            </a:r>
            <a:r>
              <a:rPr lang="en-US" dirty="0" smtClean="0"/>
              <a:t>tampering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Non-malleable codes in </a:t>
            </a:r>
            <a:r>
              <a:rPr lang="en-US" dirty="0" smtClean="0"/>
              <a:t>the split-state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Extensions and applications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Left Arrow 3"/>
          <p:cNvSpPr/>
          <p:nvPr/>
        </p:nvSpPr>
        <p:spPr>
          <a:xfrm>
            <a:off x="7481722" y="2804908"/>
            <a:ext cx="978408" cy="484632"/>
          </a:xfrm>
          <a:prstGeom prst="lef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9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199" y="161750"/>
            <a:ext cx="8229600" cy="844651"/>
          </a:xfrm>
        </p:spPr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006401"/>
            <a:ext cx="8578850" cy="9345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How to construct </a:t>
            </a:r>
            <a:r>
              <a:rPr lang="en-US" b="1" dirty="0" smtClean="0">
                <a:solidFill>
                  <a:srgbClr val="00B050"/>
                </a:solidFill>
              </a:rPr>
              <a:t>codes</a:t>
            </a:r>
            <a:r>
              <a:rPr lang="en-US" b="1" dirty="0" smtClean="0">
                <a:solidFill>
                  <a:srgbClr val="008000"/>
                </a:solidFill>
              </a:rPr>
              <a:t> </a:t>
            </a:r>
            <a:r>
              <a:rPr lang="en-US" dirty="0" smtClean="0"/>
              <a:t>secure against the </a:t>
            </a:r>
            <a:r>
              <a:rPr lang="en-US" b="1" dirty="0" smtClean="0">
                <a:solidFill>
                  <a:srgbClr val="00B050"/>
                </a:solidFill>
              </a:rPr>
              <a:t>tampering attacks</a:t>
            </a:r>
            <a:r>
              <a:rPr lang="en-US" dirty="0" smtClean="0"/>
              <a:t>?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56878" y="2508801"/>
            <a:ext cx="2039226" cy="1127337"/>
          </a:xfrm>
          <a:prstGeom prst="rect">
            <a:avLst/>
          </a:prstGeom>
          <a:noFill/>
        </p:spPr>
      </p:pic>
      <p:pic>
        <p:nvPicPr>
          <p:cNvPr id="8" name="Picture 6" descr="MCj0415808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57916" y="2246361"/>
            <a:ext cx="1295400" cy="1361522"/>
          </a:xfrm>
          <a:prstGeom prst="rect">
            <a:avLst/>
          </a:prstGeom>
          <a:noFill/>
        </p:spPr>
      </p:pic>
      <p:sp>
        <p:nvSpPr>
          <p:cNvPr id="9" name="TextBox 10"/>
          <p:cNvSpPr txBox="1"/>
          <p:nvPr/>
        </p:nvSpPr>
        <p:spPr>
          <a:xfrm>
            <a:off x="2429316" y="2855961"/>
            <a:ext cx="17526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message:</a:t>
            </a:r>
            <a:r>
              <a:rPr lang="en-US" sz="2400" dirty="0" smtClean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sz="2400" b="1" i="1" dirty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</a:p>
        </p:txBody>
      </p:sp>
      <p:sp>
        <p:nvSpPr>
          <p:cNvPr id="12" name="TextBox 21"/>
          <p:cNvSpPr txBox="1"/>
          <p:nvPr/>
        </p:nvSpPr>
        <p:spPr>
          <a:xfrm>
            <a:off x="4486716" y="2706353"/>
            <a:ext cx="1587501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codeword</a:t>
            </a:r>
            <a:r>
              <a:rPr lang="en-US" sz="2000" dirty="0" smtClean="0">
                <a:solidFill>
                  <a:srgbClr val="0000FF"/>
                </a:solidFill>
                <a:latin typeface="Cambria" panose="02040503050406030204" pitchFamily="18" charset="0"/>
              </a:rPr>
              <a:t/>
            </a:r>
            <a:br>
              <a:rPr lang="en-US" sz="2000" dirty="0" smtClean="0">
                <a:solidFill>
                  <a:srgbClr val="0000FF"/>
                </a:solidFill>
                <a:latin typeface="Cambria" panose="02040503050406030204" pitchFamily="18" charset="0"/>
              </a:rPr>
            </a:br>
            <a:r>
              <a:rPr lang="en-US" sz="2000" b="1" i="1" dirty="0">
                <a:solidFill>
                  <a:srgbClr val="FF0000"/>
                </a:solidFill>
                <a:latin typeface="Cambria" panose="02040503050406030204" pitchFamily="18" charset="0"/>
              </a:rPr>
              <a:t>C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= </a:t>
            </a:r>
            <a:r>
              <a:rPr lang="en-US" sz="20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Enc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en-US" sz="2000" b="1" i="1" dirty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</a:t>
            </a:r>
            <a:endParaRPr lang="en-US" sz="12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cxnSp>
        <p:nvCxnSpPr>
          <p:cNvPr id="13" name="Curved Connector 30"/>
          <p:cNvCxnSpPr/>
          <p:nvPr/>
        </p:nvCxnSpPr>
        <p:spPr>
          <a:xfrm rot="5400000" flipH="1" flipV="1">
            <a:off x="4160634" y="1886643"/>
            <a:ext cx="4465" cy="1943101"/>
          </a:xfrm>
          <a:prstGeom prst="curvedConnector3">
            <a:avLst>
              <a:gd name="adj1" fmla="val 15215682"/>
            </a:avLst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 txBox="1">
            <a:spLocks/>
          </p:cNvSpPr>
          <p:nvPr/>
        </p:nvSpPr>
        <p:spPr>
          <a:xfrm>
            <a:off x="457199" y="2583797"/>
            <a:ext cx="7336631" cy="18695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i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cxnSp>
        <p:nvCxnSpPr>
          <p:cNvPr id="15" name="Curved Connector 30"/>
          <p:cNvCxnSpPr/>
          <p:nvPr/>
        </p:nvCxnSpPr>
        <p:spPr>
          <a:xfrm rot="5400000" flipH="1">
            <a:off x="4111203" y="2189869"/>
            <a:ext cx="96613" cy="2089151"/>
          </a:xfrm>
          <a:prstGeom prst="curvedConnector4">
            <a:avLst>
              <a:gd name="adj1" fmla="val -683552"/>
              <a:gd name="adj2" fmla="val 100365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920535" y="1938917"/>
            <a:ext cx="566181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Enc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98615" y="3808435"/>
            <a:ext cx="57740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Dec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6" name="Picture 2" descr="C:\Users\danwichs\AppData\Local\Microsoft\Windows\Temporary Internet Files\Content.IE5\O1AQMSJJ\MCj0292418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953451" y="2259455"/>
            <a:ext cx="992113" cy="54920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57199" y="4386053"/>
            <a:ext cx="82865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Ideally we would like to have codes that: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are secure against </a:t>
            </a:r>
            <a:r>
              <a:rPr lang="en-US" sz="2400" b="1" dirty="0" smtClean="0">
                <a:solidFill>
                  <a:srgbClr val="0070C0"/>
                </a:solidFill>
              </a:rPr>
              <a:t>as broad class of manipulations </a:t>
            </a:r>
            <a:r>
              <a:rPr lang="en-US" sz="2400" dirty="0" smtClean="0"/>
              <a:t>as possible</a:t>
            </a:r>
            <a:r>
              <a:rPr lang="pl-PL" sz="2400" dirty="0" smtClean="0"/>
              <a:t> (in</a:t>
            </a:r>
            <a:r>
              <a:rPr lang="en-US" sz="2400" dirty="0" smtClean="0"/>
              <a:t> particular: manipulations that touch </a:t>
            </a:r>
            <a:r>
              <a:rPr lang="en-US" sz="2400" b="1" dirty="0" smtClean="0">
                <a:solidFill>
                  <a:srgbClr val="FF0000"/>
                </a:solidFill>
              </a:rPr>
              <a:t>every bit </a:t>
            </a:r>
            <a:r>
              <a:rPr lang="en-US" sz="2400" dirty="0" smtClean="0"/>
              <a:t>of the </a:t>
            </a:r>
            <a:r>
              <a:rPr lang="en-US" sz="2400" dirty="0" err="1" smtClean="0"/>
              <a:t>codeword</a:t>
            </a:r>
            <a:r>
              <a:rPr lang="en-US" sz="24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have </a:t>
            </a:r>
            <a:r>
              <a:rPr lang="en-US" sz="2400" b="1" dirty="0" smtClean="0">
                <a:solidFill>
                  <a:srgbClr val="7030A0"/>
                </a:solidFill>
              </a:rPr>
              <a:t>strong security guarantees</a:t>
            </a:r>
          </a:p>
        </p:txBody>
      </p:sp>
    </p:spTree>
    <p:extLst>
      <p:ext uri="{BB962C8B-B14F-4D97-AF65-F5344CB8AC3E}">
        <p14:creationId xmlns:p14="http://schemas.microsoft.com/office/powerpoint/2010/main" val="465656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animBg="1"/>
      <p:bldP spid="12" grpId="0" animBg="1"/>
      <p:bldP spid="27" grpId="0" animBg="1"/>
      <p:bldP spid="2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 example</a:t>
            </a: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We would like to cover the “flip all bits” attack: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b>
                          </m:sSub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↦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ba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bar>
                            <m:barPr>
                              <m:pos m:val="top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sub>
                              </m:sSub>
                            </m:e>
                          </m:ba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:endParaRPr lang="en-US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Or: attacks that fix some </a:t>
                </a:r>
                <a:r>
                  <a:rPr lang="en-US" dirty="0" smtClean="0"/>
                  <a:t>(all?) bits to constant.</a:t>
                </a:r>
                <a:endParaRPr lang="en-US" dirty="0" smtClean="0"/>
              </a:p>
              <a:p>
                <a:pPr marL="0" indent="0">
                  <a:buNone/>
                </a:pPr>
                <a:endParaRPr lang="en-US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Security guarantees should imply at protection against the related key attacks.</a:t>
                </a:r>
              </a:p>
              <a:p>
                <a:pPr marL="0" indent="0">
                  <a:buNone/>
                </a:pPr>
                <a:endParaRPr lang="en-US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399" t="-197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622688" y="5615426"/>
            <a:ext cx="7696669" cy="89757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Let’s start with a description of the model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421945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45301" y="3308319"/>
            <a:ext cx="956393" cy="528718"/>
          </a:xfrm>
          <a:prstGeom prst="rect">
            <a:avLst/>
          </a:prstGeom>
          <a:noFill/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3379" y="298670"/>
            <a:ext cx="8701106" cy="666157"/>
          </a:xfrm>
        </p:spPr>
        <p:txBody>
          <a:bodyPr>
            <a:noAutofit/>
          </a:bodyPr>
          <a:lstStyle/>
          <a:p>
            <a:r>
              <a:rPr lang="en-US" sz="4000" dirty="0"/>
              <a:t>Consider the following tampering </a:t>
            </a:r>
            <a:r>
              <a:rPr lang="en-US" sz="4000" dirty="0" smtClean="0"/>
              <a:t>experiment</a:t>
            </a:r>
            <a:endParaRPr lang="en-US" sz="4000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04FA-7EBA-6342-9551-607F6EB5E4E1}" type="slidenum">
              <a:rPr lang="en-US" smtClean="0"/>
              <a:t>25</a:t>
            </a:fld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5839803" y="3188170"/>
            <a:ext cx="1351183" cy="763960"/>
          </a:xfrm>
          <a:prstGeom prst="rightArrow">
            <a:avLst/>
          </a:prstGeom>
          <a:solidFill>
            <a:srgbClr val="9BC4E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Dec</a:t>
            </a:r>
            <a:endParaRPr lang="en-US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1095740" y="3223216"/>
            <a:ext cx="1294615" cy="763960"/>
          </a:xfrm>
          <a:prstGeom prst="rightArrow">
            <a:avLst/>
          </a:prstGeom>
          <a:solidFill>
            <a:srgbClr val="9BC4E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Enc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0" name="TextBox 2"/>
          <p:cNvSpPr txBox="1"/>
          <p:nvPr/>
        </p:nvSpPr>
        <p:spPr>
          <a:xfrm>
            <a:off x="577323" y="3396821"/>
            <a:ext cx="46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endParaRPr lang="en-US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1" name="TextBox 19"/>
          <p:cNvSpPr txBox="1"/>
          <p:nvPr/>
        </p:nvSpPr>
        <p:spPr>
          <a:xfrm>
            <a:off x="7350643" y="3362061"/>
            <a:ext cx="18963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M’</a:t>
            </a:r>
            <a:r>
              <a:rPr lang="en-US" sz="2000" b="1" i="1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= Dec(</a:t>
            </a:r>
            <a:r>
              <a:rPr lang="pl-PL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C’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3" name="TextBox 21"/>
          <p:cNvSpPr txBox="1"/>
          <p:nvPr/>
        </p:nvSpPr>
        <p:spPr>
          <a:xfrm>
            <a:off x="2390356" y="3362061"/>
            <a:ext cx="15086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C 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= </a:t>
            </a:r>
            <a:r>
              <a:rPr lang="en-US" sz="20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Enc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TextBox 23"/>
          <p:cNvSpPr txBox="1"/>
          <p:nvPr/>
        </p:nvSpPr>
        <p:spPr>
          <a:xfrm>
            <a:off x="4701694" y="3362061"/>
            <a:ext cx="16628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C’ 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= h(</a:t>
            </a:r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C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5" name="Right Arrow 25"/>
          <p:cNvSpPr/>
          <p:nvPr/>
        </p:nvSpPr>
        <p:spPr>
          <a:xfrm>
            <a:off x="1086291" y="4669035"/>
            <a:ext cx="6095246" cy="763960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h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’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6" name="TextBox 27"/>
          <p:cNvSpPr txBox="1"/>
          <p:nvPr/>
        </p:nvSpPr>
        <p:spPr>
          <a:xfrm>
            <a:off x="607672" y="4797669"/>
            <a:ext cx="46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endParaRPr lang="en-US" sz="20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7" name="TextBox 28"/>
          <p:cNvSpPr txBox="1"/>
          <p:nvPr/>
        </p:nvSpPr>
        <p:spPr>
          <a:xfrm>
            <a:off x="7358766" y="4905246"/>
            <a:ext cx="18963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’</a:t>
            </a:r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= Dec(</a:t>
            </a:r>
            <a:r>
              <a:rPr lang="pl-PL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C’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5028" y="4207370"/>
            <a:ext cx="12843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ambria" panose="02040503050406030204" pitchFamily="18" charset="0"/>
              </a:rPr>
              <a:t>induces:</a:t>
            </a:r>
            <a:endParaRPr lang="en-US" sz="2400" dirty="0">
              <a:latin typeface="Cambria" panose="02040503050406030204" pitchFamily="18" charset="0"/>
            </a:endParaRPr>
          </a:p>
        </p:txBody>
      </p:sp>
      <p:pic>
        <p:nvPicPr>
          <p:cNvPr id="20" name="Picture 9" descr="MCj0423848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4393" y="2129506"/>
            <a:ext cx="901882" cy="990626"/>
          </a:xfrm>
          <a:prstGeom prst="rect">
            <a:avLst/>
          </a:prstGeom>
          <a:noFill/>
        </p:spPr>
      </p:pic>
      <p:sp>
        <p:nvSpPr>
          <p:cNvPr id="21" name="TextBox 16"/>
          <p:cNvSpPr txBox="1"/>
          <p:nvPr/>
        </p:nvSpPr>
        <p:spPr>
          <a:xfrm>
            <a:off x="2162430" y="2598420"/>
            <a:ext cx="2349620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ambria" panose="02040503050406030204" pitchFamily="18" charset="0"/>
              </a:rPr>
              <a:t>chooses</a:t>
            </a:r>
            <a:r>
              <a:rPr lang="en-US" sz="2000" b="1" dirty="0" smtClean="0">
                <a:latin typeface="Cambria" panose="02040503050406030204" pitchFamily="18" charset="0"/>
              </a:rPr>
              <a:t> </a:t>
            </a:r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h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cmsy10"/>
              </a:rPr>
              <a:t>∈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Gigi" panose="04040504061007020D02" pitchFamily="82" charset="0"/>
                <a:cs typeface="Apple Chancery"/>
              </a:rPr>
              <a:t>H</a:t>
            </a:r>
            <a:endParaRPr lang="en-US" sz="2000" b="1" dirty="0">
              <a:solidFill>
                <a:srgbClr val="FF0000"/>
              </a:solidFill>
              <a:latin typeface="Gigi" panose="04040504061007020D02" pitchFamily="82" charset="0"/>
              <a:cs typeface="Apple Chancery"/>
            </a:endParaRPr>
          </a:p>
        </p:txBody>
      </p:sp>
    </p:spTree>
    <p:extLst>
      <p:ext uri="{BB962C8B-B14F-4D97-AF65-F5344CB8AC3E}">
        <p14:creationId xmlns:p14="http://schemas.microsoft.com/office/powerpoint/2010/main" val="2672823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/>
      <p:bldP spid="11" grpId="0"/>
      <p:bldP spid="13" grpId="0"/>
      <p:bldP spid="14" grpId="0"/>
      <p:bldP spid="15" grpId="0" animBg="1"/>
      <p:bldP spid="16" grpId="0"/>
      <p:bldP spid="17" grpId="0"/>
      <p:bldP spid="18" grpId="0"/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238" y="274638"/>
            <a:ext cx="8686800" cy="499457"/>
          </a:xfrm>
        </p:spPr>
        <p:txBody>
          <a:bodyPr>
            <a:noAutofit/>
          </a:bodyPr>
          <a:lstStyle/>
          <a:p>
            <a:r>
              <a:rPr lang="en-US" sz="3600" dirty="0" smtClean="0"/>
              <a:t>What functions can the adversary induce?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54524"/>
            <a:ext cx="8229600" cy="2933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Even for very restricted families </a:t>
            </a:r>
            <a:r>
              <a:rPr lang="en-US" sz="2800" b="1" dirty="0" smtClean="0">
                <a:solidFill>
                  <a:srgbClr val="FF0000"/>
                </a:solidFill>
                <a:latin typeface="Gigi" panose="04040504061007020D02" pitchFamily="82" charset="0"/>
                <a:cs typeface="Apple Chancery"/>
              </a:rPr>
              <a:t>H</a:t>
            </a:r>
            <a:r>
              <a:rPr lang="en-US" sz="2800" b="1" dirty="0" smtClean="0">
                <a:solidFill>
                  <a:srgbClr val="FF0000"/>
                </a:solidFill>
                <a:latin typeface="Apple Chancery"/>
                <a:cs typeface="Apple Chancery"/>
              </a:rPr>
              <a:t> </a:t>
            </a:r>
            <a:r>
              <a:rPr lang="en-US" sz="2800" dirty="0" smtClean="0"/>
              <a:t>he can 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 smtClean="0"/>
              <a:t>make </a:t>
            </a:r>
            <a:r>
              <a:rPr lang="en-US" sz="2800" b="1" i="1" dirty="0" smtClean="0">
                <a:solidFill>
                  <a:srgbClr val="FF0000"/>
                </a:solidFill>
              </a:rPr>
              <a:t>h</a:t>
            </a:r>
            <a:r>
              <a:rPr lang="en-US" sz="2800" b="1" dirty="0" smtClean="0">
                <a:solidFill>
                  <a:srgbClr val="FF0000"/>
                </a:solidFill>
              </a:rPr>
              <a:t>’(</a:t>
            </a:r>
            <a:r>
              <a:rPr lang="en-US" sz="2800" b="1" i="1" dirty="0" smtClean="0">
                <a:solidFill>
                  <a:srgbClr val="FF0000"/>
                </a:solidFill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</a:rPr>
              <a:t>) = </a:t>
            </a:r>
            <a:r>
              <a:rPr lang="en-US" sz="2800" b="1" i="1" dirty="0" smtClean="0">
                <a:solidFill>
                  <a:srgbClr val="FF0000"/>
                </a:solidFill>
              </a:rPr>
              <a:t>M</a:t>
            </a:r>
          </a:p>
          <a:p>
            <a:pPr marL="0" indent="0" algn="ctr">
              <a:buNone/>
            </a:pPr>
            <a:r>
              <a:rPr lang="en-US" sz="2800" dirty="0" smtClean="0"/>
              <a:t>or</a:t>
            </a:r>
            <a:endParaRPr lang="en-US" sz="2800" dirty="0"/>
          </a:p>
          <a:p>
            <a:r>
              <a:rPr lang="en-US" sz="2800" dirty="0" smtClean="0"/>
              <a:t>make </a:t>
            </a:r>
            <a:r>
              <a:rPr lang="en-US" sz="2800" b="1" i="1" dirty="0" smtClean="0">
                <a:solidFill>
                  <a:srgbClr val="FF0000"/>
                </a:solidFill>
              </a:rPr>
              <a:t>h</a:t>
            </a:r>
            <a:r>
              <a:rPr lang="en-US" sz="2800" b="1" dirty="0" smtClean="0">
                <a:solidFill>
                  <a:srgbClr val="FF0000"/>
                </a:solidFill>
              </a:rPr>
              <a:t>’(</a:t>
            </a:r>
            <a:r>
              <a:rPr lang="en-US" sz="2800" b="1" i="1" dirty="0" smtClean="0">
                <a:solidFill>
                  <a:srgbClr val="FF0000"/>
                </a:solidFill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</a:rPr>
              <a:t>)</a:t>
            </a:r>
            <a:r>
              <a:rPr lang="en-US" sz="2800" dirty="0" smtClean="0"/>
              <a:t> = constant </a:t>
            </a:r>
            <a:r>
              <a:rPr lang="en-US" sz="2800" b="1" i="1" dirty="0" smtClean="0">
                <a:solidFill>
                  <a:srgbClr val="FF0000"/>
                </a:solidFill>
              </a:rPr>
              <a:t>X</a:t>
            </a:r>
            <a:r>
              <a:rPr lang="en-US" sz="2800" dirty="0" smtClean="0"/>
              <a:t> “independent from </a:t>
            </a:r>
            <a:r>
              <a:rPr lang="en-US" sz="2800" b="1" i="1" dirty="0" smtClean="0">
                <a:solidFill>
                  <a:srgbClr val="FF0000"/>
                </a:solidFill>
              </a:rPr>
              <a:t>M</a:t>
            </a:r>
            <a:r>
              <a:rPr lang="en-US" sz="2800" dirty="0" smtClean="0"/>
              <a:t>”</a:t>
            </a: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04FA-7EBA-6342-9551-607F6EB5E4E1}" type="slidenum">
              <a:rPr lang="en-US" smtClean="0"/>
              <a:t>26</a:t>
            </a:fld>
            <a:endParaRPr lang="en-US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3962400" y="3234242"/>
            <a:ext cx="4308324" cy="495904"/>
          </a:xfrm>
          <a:prstGeom prst="wedgeRoundRectCallout">
            <a:avLst>
              <a:gd name="adj1" fmla="val -62651"/>
              <a:gd name="adj2" fmla="val 19281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Cambria" panose="02040503050406030204" pitchFamily="18" charset="0"/>
              </a:rPr>
              <a:t>choosing </a:t>
            </a:r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</a:rPr>
              <a:t>h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</a:rPr>
              <a:t>C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</a:rPr>
              <a:t>) = </a:t>
            </a:r>
            <a:r>
              <a:rPr lang="en-US" sz="28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C</a:t>
            </a:r>
            <a:endParaRPr lang="en-US" sz="2800" i="1" dirty="0">
              <a:latin typeface="Cambria" panose="02040503050406030204" pitchFamily="18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2426305" y="5072714"/>
            <a:ext cx="4308324" cy="536955"/>
          </a:xfrm>
          <a:prstGeom prst="wedgeRoundRectCallout">
            <a:avLst>
              <a:gd name="adj1" fmla="val -22224"/>
              <a:gd name="adj2" fmla="val -106799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Cambria" panose="02040503050406030204" pitchFamily="18" charset="0"/>
              </a:rPr>
              <a:t>choosing </a:t>
            </a:r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</a:rPr>
              <a:t>h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</a:rPr>
              <a:t>C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</a:rPr>
              <a:t>) = </a:t>
            </a:r>
            <a:r>
              <a:rPr lang="en-US" sz="28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Enc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en-US" sz="28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X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</a:t>
            </a:r>
            <a:endParaRPr lang="en-US" sz="2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04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6794"/>
          </a:xfrm>
        </p:spPr>
        <p:txBody>
          <a:bodyPr>
            <a:normAutofit/>
          </a:bodyPr>
          <a:lstStyle/>
          <a:p>
            <a:r>
              <a:rPr lang="en-US" dirty="0" smtClean="0"/>
              <a:t>Non-Malleable Codes (NMC)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0710"/>
            <a:ext cx="8447716" cy="4725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8000"/>
                </a:solidFill>
              </a:rPr>
              <a:t>The “identity” and the “constant” attacks should be the only thing that the adversary can do.</a:t>
            </a:r>
          </a:p>
          <a:p>
            <a:pPr marL="0" indent="0">
              <a:buNone/>
            </a:pPr>
            <a:endParaRPr lang="en-US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In other words</a:t>
            </a:r>
            <a:r>
              <a:rPr lang="en-US" b="1" dirty="0" smtClean="0"/>
              <a:t>: </a:t>
            </a:r>
            <a:r>
              <a:rPr lang="en-US" b="1" i="1" dirty="0" smtClean="0">
                <a:solidFill>
                  <a:srgbClr val="FF0000"/>
                </a:solidFill>
              </a:rPr>
              <a:t>M</a:t>
            </a:r>
            <a:r>
              <a:rPr lang="en-US" i="1" dirty="0" smtClean="0"/>
              <a:t> </a:t>
            </a:r>
            <a:r>
              <a:rPr lang="en-US" dirty="0" smtClean="0"/>
              <a:t>should be either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equal</a:t>
            </a:r>
            <a:r>
              <a:rPr lang="en-US" b="1" dirty="0" smtClean="0"/>
              <a:t> </a:t>
            </a:r>
            <a:r>
              <a:rPr lang="en-US" dirty="0" smtClean="0"/>
              <a:t>to</a:t>
            </a:r>
            <a:r>
              <a:rPr lang="en-US" b="1" dirty="0" smtClean="0"/>
              <a:t> </a:t>
            </a:r>
            <a:r>
              <a:rPr lang="en-US" b="1" i="1" dirty="0" smtClean="0">
                <a:solidFill>
                  <a:srgbClr val="FF0000"/>
                </a:solidFill>
              </a:rPr>
              <a:t>M</a:t>
            </a:r>
            <a:r>
              <a:rPr lang="en-US" b="1" i="1" dirty="0" smtClean="0"/>
              <a:t>’</a:t>
            </a:r>
          </a:p>
          <a:p>
            <a:r>
              <a:rPr lang="en-US" dirty="0" smtClean="0"/>
              <a:t>or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7030A0"/>
                </a:solidFill>
              </a:rPr>
              <a:t>unrelated</a:t>
            </a:r>
            <a:r>
              <a:rPr lang="en-US" b="1" dirty="0" smtClean="0"/>
              <a:t> </a:t>
            </a:r>
            <a:r>
              <a:rPr lang="en-US" dirty="0" smtClean="0"/>
              <a:t>to it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04FA-7EBA-6342-9551-607F6EB5E4E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87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Non-malleability in cryptography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Introduced </a:t>
                </a:r>
                <a:r>
                  <a:rPr lang="en-US" dirty="0"/>
                  <a:t>in </a:t>
                </a:r>
                <a:r>
                  <a:rPr lang="en-US" b="1" dirty="0" smtClean="0">
                    <a:solidFill>
                      <a:srgbClr val="00B050"/>
                    </a:solidFill>
                  </a:rPr>
                  <a:t>[Dolev</a:t>
                </a:r>
                <a:r>
                  <a:rPr lang="en-US" b="1" dirty="0">
                    <a:solidFill>
                      <a:srgbClr val="00B050"/>
                    </a:solidFill>
                  </a:rPr>
                  <a:t>, </a:t>
                </a:r>
                <a:r>
                  <a:rPr lang="en-US" b="1" dirty="0" smtClean="0">
                    <a:solidFill>
                      <a:srgbClr val="00B050"/>
                    </a:solidFill>
                  </a:rPr>
                  <a:t>Dwork, </a:t>
                </a:r>
                <a:r>
                  <a:rPr lang="en-US" b="1" dirty="0">
                    <a:solidFill>
                      <a:srgbClr val="00B050"/>
                    </a:solidFill>
                  </a:rPr>
                  <a:t>and </a:t>
                </a:r>
                <a:r>
                  <a:rPr lang="en-US" b="1" dirty="0" err="1" smtClean="0">
                    <a:solidFill>
                      <a:srgbClr val="00B050"/>
                    </a:solidFill>
                  </a:rPr>
                  <a:t>Naor</a:t>
                </a:r>
                <a:r>
                  <a:rPr lang="en-US" b="1" dirty="0" smtClean="0">
                    <a:solidFill>
                      <a:srgbClr val="00B050"/>
                    </a:solidFill>
                  </a:rPr>
                  <a:t>, STOC’91]</a:t>
                </a:r>
              </a:p>
              <a:p>
                <a:pPr marL="0" indent="0">
                  <a:buNone/>
                </a:pPr>
                <a:endParaRPr lang="en-US" b="1" dirty="0" smtClean="0">
                  <a:solidFill>
                    <a:srgbClr val="00B050"/>
                  </a:solidFill>
                </a:endParaRPr>
              </a:p>
              <a:p>
                <a:pPr marL="0" indent="0">
                  <a:buNone/>
                </a:pPr>
                <a:r>
                  <a:rPr lang="en-US" b="1" u="sng" dirty="0" smtClean="0">
                    <a:solidFill>
                      <a:srgbClr val="0070C0"/>
                    </a:solidFill>
                  </a:rPr>
                  <a:t>Informally</a:t>
                </a:r>
                <a:r>
                  <a:rPr lang="en-US" dirty="0" smtClean="0"/>
                  <a:t>:</a:t>
                </a:r>
                <a:br>
                  <a:rPr lang="en-US" dirty="0" smtClean="0"/>
                </a:br>
                <a:endParaRPr lang="en-US" dirty="0" smtClean="0"/>
              </a:p>
              <a:p>
                <a:pPr marL="457200" lvl="1" indent="0">
                  <a:buNone/>
                </a:pPr>
                <a:r>
                  <a:rPr lang="en-US" dirty="0" smtClean="0"/>
                  <a:t>a cryptographic primitive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𝑿</m:t>
                    </m:r>
                  </m:oMath>
                </a14:m>
                <a:r>
                  <a:rPr lang="en-US" dirty="0" smtClean="0"/>
                  <a:t> (with a secret key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𝑺</m:t>
                    </m:r>
                  </m:oMath>
                </a14:m>
                <a:r>
                  <a:rPr lang="en-US" dirty="0" smtClean="0"/>
                  <a:t>) is an adversary who does not know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𝑺</m:t>
                    </m:r>
                  </m:oMath>
                </a14:m>
                <a:r>
                  <a:rPr lang="en-US" dirty="0" smtClean="0"/>
                  <a:t> is able to produce output “related to”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𝑿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</m:d>
                  </m:oMath>
                </a14:m>
                <a:r>
                  <a:rPr lang="en-US" dirty="0" smtClean="0"/>
                  <a:t>, but not equal to it.</a:t>
                </a:r>
              </a:p>
              <a:p>
                <a:pPr marL="457200" lvl="1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r>
                  <a:rPr lang="en-US" dirty="0" smtClean="0"/>
                  <a:t>(it is non-malleable otherwise</a:t>
                </a:r>
                <a:r>
                  <a:rPr lang="en-US" dirty="0" smtClean="0"/>
                  <a:t>)</a:t>
                </a:r>
              </a:p>
              <a:p>
                <a:pPr marL="457200" lvl="1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Also used before in information-theoretic </a:t>
                </a:r>
                <a:r>
                  <a:rPr lang="en-US" dirty="0"/>
                  <a:t>cryptography (see Divesh </a:t>
                </a:r>
                <a:r>
                  <a:rPr lang="en-US" dirty="0" smtClean="0"/>
                  <a:t>Aggarwal’s lecture on non-malleable extractors)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399" t="-2784" r="-69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493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ight Arrow 14"/>
          <p:cNvSpPr/>
          <p:nvPr/>
        </p:nvSpPr>
        <p:spPr>
          <a:xfrm>
            <a:off x="3444419" y="4133325"/>
            <a:ext cx="1449442" cy="764769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i="1" dirty="0">
                <a:solidFill>
                  <a:srgbClr val="FF0000"/>
                </a:solidFill>
                <a:latin typeface="Cambria" panose="02040503050406030204" pitchFamily="18" charset="0"/>
              </a:rPr>
              <a:t>h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cmsy10"/>
              </a:rPr>
              <a:t>∈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Gigi" panose="04040504061007020D02" pitchFamily="82" charset="0"/>
                <a:cs typeface="Apple Chancery"/>
              </a:rPr>
              <a:t>H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Can we have an NMC secure against the family of all functions?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442" y="1501491"/>
            <a:ext cx="8712043" cy="51434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3600" b="1" dirty="0" smtClean="0">
                <a:solidFill>
                  <a:srgbClr val="0070C0"/>
                </a:solidFill>
              </a:rPr>
              <a:t>no!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5607844" y="4134134"/>
            <a:ext cx="2670621" cy="76396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Dec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1241672" y="4169684"/>
            <a:ext cx="1633172" cy="76396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Enc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585986" y="4313476"/>
            <a:ext cx="46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endParaRPr lang="en-US" sz="24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8" name="TextBox 19"/>
          <p:cNvSpPr txBox="1"/>
          <p:nvPr/>
        </p:nvSpPr>
        <p:spPr>
          <a:xfrm>
            <a:off x="8330425" y="4261859"/>
            <a:ext cx="806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M’</a:t>
            </a:r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9" name="TextBox 21"/>
          <p:cNvSpPr txBox="1"/>
          <p:nvPr/>
        </p:nvSpPr>
        <p:spPr>
          <a:xfrm>
            <a:off x="2926804" y="4261859"/>
            <a:ext cx="4179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C 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0" name="TextBox 23"/>
          <p:cNvSpPr txBox="1"/>
          <p:nvPr/>
        </p:nvSpPr>
        <p:spPr>
          <a:xfrm>
            <a:off x="4893861" y="4207909"/>
            <a:ext cx="534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C’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2207199" y="2161596"/>
            <a:ext cx="6071266" cy="1458951"/>
          </a:xfrm>
          <a:prstGeom prst="wedgeRoundRectCallout">
            <a:avLst>
              <a:gd name="adj1" fmla="val -22845"/>
              <a:gd name="adj2" fmla="val 103236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en-US" sz="2800" dirty="0" smtClean="0"/>
              <a:t>Decodes </a:t>
            </a:r>
            <a:r>
              <a:rPr lang="en-US" sz="2800" b="1" i="1" dirty="0" smtClean="0">
                <a:solidFill>
                  <a:srgbClr val="FF0000"/>
                </a:solidFill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</a:rPr>
              <a:t> = Dec(</a:t>
            </a:r>
            <a:r>
              <a:rPr lang="en-US" sz="2800" b="1" i="1" dirty="0" smtClean="0">
                <a:solidFill>
                  <a:srgbClr val="FF0000"/>
                </a:solidFill>
              </a:rPr>
              <a:t>C</a:t>
            </a:r>
            <a:r>
              <a:rPr lang="en-US" sz="2800" b="1" dirty="0" smtClean="0">
                <a:solidFill>
                  <a:srgbClr val="FF0000"/>
                </a:solidFill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800" dirty="0" smtClean="0"/>
              <a:t>Let </a:t>
            </a:r>
            <a:r>
              <a:rPr lang="en-US" sz="2800" b="1" i="1" dirty="0" smtClean="0">
                <a:solidFill>
                  <a:srgbClr val="FF0000"/>
                </a:solidFill>
              </a:rPr>
              <a:t>M’ </a:t>
            </a:r>
            <a:r>
              <a:rPr lang="en-US" sz="2800" b="1" dirty="0" smtClean="0">
                <a:solidFill>
                  <a:srgbClr val="FF0000"/>
                </a:solidFill>
              </a:rPr>
              <a:t>:= </a:t>
            </a:r>
            <a:r>
              <a:rPr lang="en-US" sz="2800" b="1" i="1" dirty="0" smtClean="0">
                <a:solidFill>
                  <a:srgbClr val="FF0000"/>
                </a:solidFill>
              </a:rPr>
              <a:t>M </a:t>
            </a:r>
            <a:r>
              <a:rPr lang="en-US" sz="2800" dirty="0" smtClean="0"/>
              <a:t>with all bits negated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800" dirty="0" smtClean="0"/>
              <a:t>Let</a:t>
            </a:r>
            <a:r>
              <a:rPr lang="en-US" sz="2800" i="1" dirty="0" smtClean="0"/>
              <a:t> </a:t>
            </a:r>
            <a:r>
              <a:rPr lang="en-US" sz="2800" b="1" i="1" dirty="0" smtClean="0">
                <a:solidFill>
                  <a:srgbClr val="FF0000"/>
                </a:solidFill>
              </a:rPr>
              <a:t>C’ :</a:t>
            </a:r>
            <a:r>
              <a:rPr lang="en-US" sz="2800" b="1" dirty="0" smtClean="0">
                <a:solidFill>
                  <a:srgbClr val="FF0000"/>
                </a:solidFill>
              </a:rPr>
              <a:t>= Dec(</a:t>
            </a:r>
            <a:r>
              <a:rPr lang="en-US" sz="2800" b="1" i="1" dirty="0" smtClean="0">
                <a:solidFill>
                  <a:srgbClr val="FF0000"/>
                </a:solidFill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</a:rPr>
              <a:t>’)</a:t>
            </a:r>
            <a:endParaRPr lang="en-US" sz="28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ular Callout 12"/>
              <p:cNvSpPr/>
              <p:nvPr/>
            </p:nvSpPr>
            <p:spPr>
              <a:xfrm>
                <a:off x="4357501" y="5290304"/>
                <a:ext cx="4465030" cy="1125753"/>
              </a:xfrm>
              <a:prstGeom prst="wedgeRectCallout">
                <a:avLst>
                  <a:gd name="adj1" fmla="val 39137"/>
                  <a:gd name="adj2" fmla="val -86251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u="sng" dirty="0" smtClean="0"/>
                  <a:t>Clearly</a:t>
                </a:r>
                <a:r>
                  <a:rPr lang="en-US" sz="2800" dirty="0" smtClean="0"/>
                  <a:t>: </a:t>
                </a:r>
                <a:r>
                  <a:rPr lang="en-US" sz="2800" b="1" i="1" dirty="0" smtClean="0">
                    <a:solidFill>
                      <a:srgbClr val="FF0000"/>
                    </a:solidFill>
                  </a:rPr>
                  <a:t>M’</a:t>
                </a:r>
                <a:r>
                  <a:rPr lang="en-US" sz="28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dirty="0" smtClean="0"/>
                  <a:t>is related to </a:t>
                </a:r>
                <a:r>
                  <a:rPr lang="en-US" sz="2800" b="1" i="1" dirty="0" smtClean="0">
                    <a:solidFill>
                      <a:srgbClr val="FF0000"/>
                    </a:solidFill>
                  </a:rPr>
                  <a:t>M</a:t>
                </a:r>
              </a:p>
              <a:p>
                <a:pPr algn="ctr"/>
                <a:r>
                  <a:rPr lang="en-US" sz="2800" dirty="0" smtClean="0"/>
                  <a:t>(but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r>
                  <a:rPr lang="en-US" sz="2800" dirty="0" smtClean="0"/>
                  <a:t>) </a:t>
                </a:r>
                <a:endParaRPr lang="en-US" sz="2800" dirty="0"/>
              </a:p>
            </p:txBody>
          </p:sp>
        </mc:Choice>
        <mc:Fallback xmlns="">
          <p:sp>
            <p:nvSpPr>
              <p:cNvPr id="13" name="Rectangular Callout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7501" y="5290304"/>
                <a:ext cx="4465030" cy="1125753"/>
              </a:xfrm>
              <a:prstGeom prst="wedgeRectCallout">
                <a:avLst>
                  <a:gd name="adj1" fmla="val 39137"/>
                  <a:gd name="adj2" fmla="val -86251"/>
                </a:avLst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293820" y="2046689"/>
            <a:ext cx="17992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70C0"/>
                </a:solidFill>
              </a:rPr>
              <a:t>Attack example</a:t>
            </a:r>
            <a:r>
              <a:rPr lang="en-US" sz="2800" b="1" dirty="0" smtClean="0">
                <a:solidFill>
                  <a:srgbClr val="0070C0"/>
                </a:solidFill>
              </a:rPr>
              <a:t>: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26951" y="4285281"/>
            <a:ext cx="1847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2400" b="1" dirty="0">
              <a:solidFill>
                <a:srgbClr val="FF0000"/>
              </a:solidFill>
              <a:latin typeface="Gigi" panose="04040504061007020D02" pitchFamily="82" charset="0"/>
              <a:cs typeface="Apple Chancery"/>
            </a:endParaRPr>
          </a:p>
        </p:txBody>
      </p:sp>
    </p:spTree>
    <p:extLst>
      <p:ext uri="{BB962C8B-B14F-4D97-AF65-F5344CB8AC3E}">
        <p14:creationId xmlns:p14="http://schemas.microsoft.com/office/powerpoint/2010/main" val="356803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5" grpId="0" animBg="1"/>
      <p:bldP spid="6" grpId="0" animBg="1"/>
      <p:bldP spid="7" grpId="0"/>
      <p:bldP spid="8" grpId="0"/>
      <p:bldP spid="9" grpId="0"/>
      <p:bldP spid="10" grpId="0"/>
      <p:bldP spid="12" grpId="0" animBg="1"/>
      <p:bldP spid="13" grpId="0" animBg="1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Non-Malleable Codes</a:t>
            </a:r>
            <a:endParaRPr lang="en-US" dirty="0"/>
          </a:p>
        </p:txBody>
      </p:sp>
      <p:sp>
        <p:nvSpPr>
          <p:cNvPr id="5" name="Cloud 4"/>
          <p:cNvSpPr/>
          <p:nvPr/>
        </p:nvSpPr>
        <p:spPr>
          <a:xfrm>
            <a:off x="628650" y="2247315"/>
            <a:ext cx="8300605" cy="2981033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codes designed for securing computer memory against </a:t>
            </a:r>
            <a:r>
              <a:rPr lang="en-US" sz="3200" b="1" dirty="0" smtClean="0">
                <a:solidFill>
                  <a:srgbClr val="FF0000"/>
                </a:solidFill>
              </a:rPr>
              <a:t>physical tampering </a:t>
            </a:r>
            <a:r>
              <a:rPr lang="en-US" sz="3200" b="1" dirty="0" smtClean="0"/>
              <a:t>attacks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8650" y="6092270"/>
            <a:ext cx="734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Introduced in </a:t>
            </a:r>
            <a:r>
              <a:rPr lang="en-US" sz="2800" b="1" dirty="0" smtClean="0">
                <a:solidFill>
                  <a:srgbClr val="00B050"/>
                </a:solidFill>
              </a:rPr>
              <a:t>[D., Pietrzak, Wichs, ICS 2010]</a:t>
            </a:r>
            <a:r>
              <a:rPr lang="en-US" sz="2800" dirty="0" smtClean="0"/>
              <a:t>.</a:t>
            </a:r>
            <a:endParaRPr lang="pl-PL" sz="2800" dirty="0"/>
          </a:p>
        </p:txBody>
      </p:sp>
      <p:sp>
        <p:nvSpPr>
          <p:cNvPr id="4" name="Rectangular Callout 3"/>
          <p:cNvSpPr/>
          <p:nvPr/>
        </p:nvSpPr>
        <p:spPr>
          <a:xfrm>
            <a:off x="369151" y="1121964"/>
            <a:ext cx="6407508" cy="1250502"/>
          </a:xfrm>
          <a:prstGeom prst="wedgeRectCallout">
            <a:avLst>
              <a:gd name="adj1" fmla="val -20833"/>
              <a:gd name="adj2" fmla="val 7292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/>
              <a:t>compared to error correcting/detecting codes: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weaker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/>
              <a:t>security guarantee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 tolerate a </a:t>
            </a:r>
            <a:r>
              <a:rPr lang="en-US" sz="2400" b="1" dirty="0" smtClean="0">
                <a:solidFill>
                  <a:srgbClr val="7030A0"/>
                </a:solidFill>
              </a:rPr>
              <a:t>broader</a:t>
            </a:r>
            <a:r>
              <a:rPr lang="en-US" sz="2400" dirty="0" smtClean="0"/>
              <a:t> class of manipulations </a:t>
            </a:r>
            <a:endParaRPr lang="pl-PL" sz="2400" dirty="0"/>
          </a:p>
        </p:txBody>
      </p:sp>
      <p:sp>
        <p:nvSpPr>
          <p:cNvPr id="3" name="Rectangular Callout 2"/>
          <p:cNvSpPr/>
          <p:nvPr/>
        </p:nvSpPr>
        <p:spPr>
          <a:xfrm>
            <a:off x="544151" y="4893975"/>
            <a:ext cx="5957626" cy="872916"/>
          </a:xfrm>
          <a:prstGeom prst="wedgeRectCallout">
            <a:avLst>
              <a:gd name="adj1" fmla="val -13280"/>
              <a:gd name="adj2" fmla="val -9665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cryptographic attacks that go beyond the standard </a:t>
            </a:r>
            <a:r>
              <a:rPr lang="en-US" sz="2400" b="1" dirty="0" smtClean="0"/>
              <a:t>black-box model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486795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Moral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88002" y="1177656"/>
                <a:ext cx="8712043" cy="5251704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b="1" dirty="0" smtClean="0">
                    <a:solidFill>
                      <a:srgbClr val="FF0000"/>
                    </a:solidFill>
                    <a:latin typeface="Gigi" panose="04040504061007020D02" pitchFamily="82" charset="0"/>
                    <a:cs typeface="Apple Chancery"/>
                  </a:rPr>
                  <a:t>H</a:t>
                </a:r>
                <a:r>
                  <a:rPr lang="en-US" b="1" dirty="0">
                    <a:solidFill>
                      <a:srgbClr val="FF0000"/>
                    </a:solidFill>
                    <a:latin typeface="Apple Chancery"/>
                    <a:cs typeface="Apple Chancery"/>
                  </a:rPr>
                  <a:t> </a:t>
                </a:r>
                <a:r>
                  <a:rPr lang="en-US" dirty="0" smtClean="0"/>
                  <a:t>has to be restricted in some way.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Popular variants</a:t>
                </a:r>
                <a:br>
                  <a:rPr lang="en-US" dirty="0" smtClean="0"/>
                </a:br>
                <a:endParaRPr lang="en-US" dirty="0" smtClean="0"/>
              </a:p>
              <a:p>
                <a:r>
                  <a:rPr lang="en-US" b="1" dirty="0" smtClean="0">
                    <a:solidFill>
                      <a:srgbClr val="00B050"/>
                    </a:solidFill>
                  </a:rPr>
                  <a:t>independent bit tampering </a:t>
                </a:r>
                <a:r>
                  <a:rPr lang="en-US" dirty="0" smtClean="0"/>
                  <a:t>–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𝒉</m:t>
                    </m:r>
                  </m:oMath>
                </a14:m>
                <a:r>
                  <a:rPr lang="en-US" dirty="0" smtClean="0"/>
                  <a:t> tampers with each bit independently,</a:t>
                </a:r>
                <a:br>
                  <a:rPr lang="en-US" dirty="0" smtClean="0"/>
                </a:br>
                <a:endParaRPr lang="en-US" dirty="0" smtClean="0"/>
              </a:p>
              <a:p>
                <a:r>
                  <a:rPr lang="en-US" b="1" dirty="0" smtClean="0">
                    <a:solidFill>
                      <a:srgbClr val="7030A0"/>
                    </a:solidFill>
                  </a:rPr>
                  <a:t>split state model </a:t>
                </a:r>
                <a:r>
                  <a:rPr lang="en-US" dirty="0" smtClean="0"/>
                  <a:t>–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dirty="0" smtClean="0"/>
                  <a:t> is divided into 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2</a:t>
                </a:r>
                <a:r>
                  <a:rPr lang="en-US" dirty="0" smtClean="0"/>
                  <a:t> (or more) independent parts, with each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𝒉</m:t>
                    </m:r>
                  </m:oMath>
                </a14:m>
                <a:r>
                  <a:rPr lang="en-US" dirty="0" smtClean="0"/>
                  <a:t> can tamper,</a:t>
                </a:r>
                <a:br>
                  <a:rPr lang="en-US" dirty="0" smtClean="0"/>
                </a:br>
                <a:endParaRPr lang="en-US" dirty="0" smtClean="0"/>
              </a:p>
              <a:p>
                <a:r>
                  <a:rPr lang="en-US" b="1" dirty="0" smtClean="0">
                    <a:solidFill>
                      <a:srgbClr val="0070C0"/>
                    </a:solidFill>
                  </a:rPr>
                  <a:t>low complexity tampering </a:t>
                </a:r>
                <a:r>
                  <a:rPr lang="en-US" dirty="0"/>
                  <a:t>–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𝒉</m:t>
                    </m:r>
                  </m:oMath>
                </a14:m>
                <a:r>
                  <a:rPr lang="en-US" dirty="0" smtClean="0"/>
                  <a:t> has to be represented a small circuit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8002" y="1177656"/>
                <a:ext cx="8712043" cy="5251704"/>
              </a:xfrm>
              <a:blipFill rotWithShape="0">
                <a:blip r:embed="rId2"/>
                <a:stretch>
                  <a:fillRect l="-1400" t="-3016" r="-91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808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227" y="177445"/>
            <a:ext cx="8515350" cy="563129"/>
          </a:xfrm>
        </p:spPr>
        <p:txBody>
          <a:bodyPr>
            <a:noAutofit/>
          </a:bodyPr>
          <a:lstStyle/>
          <a:p>
            <a:r>
              <a:rPr lang="en-US" sz="3200" dirty="0" smtClean="0"/>
              <a:t>A very popular topic</a:t>
            </a:r>
            <a:endParaRPr lang="pl-PL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1" y="1437154"/>
            <a:ext cx="4531360" cy="536098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1100" dirty="0" smtClean="0"/>
              <a:t>A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/>
              <a:t>Kiayias</a:t>
            </a:r>
            <a:r>
              <a:rPr lang="pl-PL" sz="1100" dirty="0"/>
              <a:t>, </a:t>
            </a:r>
            <a:r>
              <a:rPr lang="pl-PL" sz="1100" dirty="0" smtClean="0"/>
              <a:t>F</a:t>
            </a:r>
            <a:r>
              <a:rPr lang="en-US" sz="1100" dirty="0" smtClean="0"/>
              <a:t>.</a:t>
            </a:r>
            <a:r>
              <a:rPr lang="pl-PL" sz="1100" dirty="0" smtClean="0"/>
              <a:t> L</a:t>
            </a:r>
            <a:r>
              <a:rPr lang="en-US" sz="1100" dirty="0" smtClean="0"/>
              <a:t>.</a:t>
            </a:r>
            <a:r>
              <a:rPr lang="pl-PL" sz="1100" dirty="0" smtClean="0"/>
              <a:t>, Y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/>
              <a:t>Tselekounis</a:t>
            </a:r>
            <a:r>
              <a:rPr lang="pl-PL" sz="1100" dirty="0" smtClean="0"/>
              <a:t>:</a:t>
            </a:r>
            <a:r>
              <a:rPr lang="en-US" sz="1100" dirty="0" smtClean="0"/>
              <a:t> </a:t>
            </a:r>
            <a:r>
              <a:rPr lang="pl-PL" sz="1100" b="1" dirty="0" err="1" smtClean="0">
                <a:solidFill>
                  <a:srgbClr val="0070C0"/>
                </a:solidFill>
              </a:rPr>
              <a:t>Practical</a:t>
            </a:r>
            <a:r>
              <a:rPr lang="pl-PL" sz="1100" b="1" dirty="0" smtClean="0">
                <a:solidFill>
                  <a:srgbClr val="0070C0"/>
                </a:solidFill>
              </a:rPr>
              <a:t> </a:t>
            </a:r>
            <a:r>
              <a:rPr lang="pl-PL" sz="1100" b="1" dirty="0">
                <a:solidFill>
                  <a:srgbClr val="0070C0"/>
                </a:solidFill>
              </a:rPr>
              <a:t>Non-</a:t>
            </a:r>
            <a:r>
              <a:rPr lang="pl-PL" sz="1100" b="1" dirty="0" err="1">
                <a:solidFill>
                  <a:srgbClr val="0070C0"/>
                </a:solidFill>
              </a:rPr>
              <a:t>Malleable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Codes</a:t>
            </a:r>
            <a:r>
              <a:rPr lang="pl-PL" sz="1100" b="1" dirty="0">
                <a:solidFill>
                  <a:srgbClr val="0070C0"/>
                </a:solidFill>
              </a:rPr>
              <a:t> from l-</a:t>
            </a:r>
            <a:r>
              <a:rPr lang="pl-PL" sz="1100" b="1" dirty="0" err="1">
                <a:solidFill>
                  <a:srgbClr val="0070C0"/>
                </a:solidFill>
              </a:rPr>
              <a:t>more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Extractable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Hash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Functions</a:t>
            </a:r>
            <a:r>
              <a:rPr lang="pl-PL" sz="1100" dirty="0"/>
              <a:t>. </a:t>
            </a:r>
            <a:r>
              <a:rPr lang="pl-PL" sz="1100" b="1" dirty="0">
                <a:solidFill>
                  <a:srgbClr val="FF0000"/>
                </a:solidFill>
              </a:rPr>
              <a:t>ACM </a:t>
            </a:r>
            <a:r>
              <a:rPr lang="en-US" sz="1100" b="1" dirty="0" smtClean="0">
                <a:solidFill>
                  <a:srgbClr val="FF0000"/>
                </a:solidFill>
              </a:rPr>
              <a:t>CCS</a:t>
            </a:r>
            <a:r>
              <a:rPr lang="pl-PL" sz="1100" b="1" dirty="0" smtClean="0">
                <a:solidFill>
                  <a:srgbClr val="FF0000"/>
                </a:solidFill>
              </a:rPr>
              <a:t> 2016</a:t>
            </a:r>
            <a:endParaRPr lang="en-US" sz="1100" b="1" dirty="0" smtClean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100" dirty="0" smtClean="0"/>
              <a:t>M. </a:t>
            </a:r>
            <a:r>
              <a:rPr lang="pl-PL" sz="1100" dirty="0" smtClean="0"/>
              <a:t>Ball</a:t>
            </a:r>
            <a:r>
              <a:rPr lang="pl-PL" sz="1100" dirty="0"/>
              <a:t>, </a:t>
            </a:r>
            <a:r>
              <a:rPr lang="pl-PL" sz="1100" dirty="0" smtClean="0"/>
              <a:t>D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/>
              <a:t>Dachman-Soled</a:t>
            </a:r>
            <a:r>
              <a:rPr lang="pl-PL" sz="1100" dirty="0"/>
              <a:t>, </a:t>
            </a:r>
            <a:r>
              <a:rPr lang="pl-PL" sz="1100" dirty="0" smtClean="0"/>
              <a:t>M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/>
              <a:t>Kulkarni</a:t>
            </a:r>
            <a:r>
              <a:rPr lang="pl-PL" sz="1100" dirty="0"/>
              <a:t>, </a:t>
            </a:r>
            <a:r>
              <a:rPr lang="pl-PL" sz="1100" dirty="0" smtClean="0"/>
              <a:t>T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/>
              <a:t>Malkin</a:t>
            </a:r>
            <a:r>
              <a:rPr lang="pl-PL" sz="1100" b="1" dirty="0" smtClean="0">
                <a:solidFill>
                  <a:srgbClr val="FF0000"/>
                </a:solidFill>
              </a:rPr>
              <a:t>:</a:t>
            </a:r>
            <a:r>
              <a:rPr lang="en-US" sz="1100" b="1" dirty="0" smtClean="0">
                <a:solidFill>
                  <a:srgbClr val="FF0000"/>
                </a:solidFill>
              </a:rPr>
              <a:t> </a:t>
            </a:r>
            <a:r>
              <a:rPr lang="pl-PL" sz="1100" b="1" dirty="0" smtClean="0">
                <a:solidFill>
                  <a:srgbClr val="0070C0"/>
                </a:solidFill>
              </a:rPr>
              <a:t>Non-</a:t>
            </a:r>
            <a:r>
              <a:rPr lang="pl-PL" sz="1100" b="1" dirty="0" err="1" smtClean="0">
                <a:solidFill>
                  <a:srgbClr val="0070C0"/>
                </a:solidFill>
              </a:rPr>
              <a:t>malleable</a:t>
            </a:r>
            <a:r>
              <a:rPr lang="pl-PL" sz="1100" b="1" dirty="0" smtClean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Codes</a:t>
            </a:r>
            <a:r>
              <a:rPr lang="pl-PL" sz="1100" b="1" dirty="0">
                <a:solidFill>
                  <a:srgbClr val="0070C0"/>
                </a:solidFill>
              </a:rPr>
              <a:t> for </a:t>
            </a:r>
            <a:r>
              <a:rPr lang="pl-PL" sz="1100" b="1" dirty="0" err="1">
                <a:solidFill>
                  <a:srgbClr val="0070C0"/>
                </a:solidFill>
              </a:rPr>
              <a:t>Bounded</a:t>
            </a:r>
            <a:r>
              <a:rPr lang="pl-PL" sz="1100" b="1" dirty="0">
                <a:solidFill>
                  <a:srgbClr val="0070C0"/>
                </a:solidFill>
              </a:rPr>
              <a:t> Depth, </a:t>
            </a:r>
            <a:r>
              <a:rPr lang="pl-PL" sz="1100" b="1" dirty="0" err="1">
                <a:solidFill>
                  <a:srgbClr val="0070C0"/>
                </a:solidFill>
              </a:rPr>
              <a:t>Bounded</a:t>
            </a:r>
            <a:r>
              <a:rPr lang="pl-PL" sz="1100" b="1" dirty="0">
                <a:solidFill>
                  <a:srgbClr val="0070C0"/>
                </a:solidFill>
              </a:rPr>
              <a:t> Fan-In </a:t>
            </a:r>
            <a:r>
              <a:rPr lang="pl-PL" sz="1100" b="1" dirty="0" err="1">
                <a:solidFill>
                  <a:srgbClr val="0070C0"/>
                </a:solidFill>
              </a:rPr>
              <a:t>Circuits</a:t>
            </a:r>
            <a:r>
              <a:rPr lang="pl-PL" sz="1100" dirty="0"/>
              <a:t>. </a:t>
            </a:r>
            <a:r>
              <a:rPr lang="pl-PL" sz="1100" b="1" dirty="0" smtClean="0">
                <a:solidFill>
                  <a:srgbClr val="FF0000"/>
                </a:solidFill>
              </a:rPr>
              <a:t>EUROCRYPT 2016</a:t>
            </a:r>
            <a:r>
              <a:rPr lang="pl-PL" sz="1100" dirty="0" smtClean="0"/>
              <a:t> </a:t>
            </a:r>
            <a:endParaRPr lang="en-US" sz="11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1100" dirty="0" smtClean="0"/>
              <a:t>N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Chandran</a:t>
            </a:r>
            <a:r>
              <a:rPr lang="pl-PL" sz="1100" dirty="0" smtClean="0"/>
              <a:t>, V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Goyal</a:t>
            </a:r>
            <a:r>
              <a:rPr lang="pl-PL" sz="1100" dirty="0" smtClean="0"/>
              <a:t>, P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Mukherjee</a:t>
            </a:r>
            <a:r>
              <a:rPr lang="pl-PL" sz="1100" dirty="0" smtClean="0"/>
              <a:t>, O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Pandey</a:t>
            </a:r>
            <a:r>
              <a:rPr lang="pl-PL" sz="1100" dirty="0" smtClean="0"/>
              <a:t>, J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Upadhyay</a:t>
            </a:r>
            <a:r>
              <a:rPr lang="pl-PL" sz="1100" dirty="0" smtClean="0"/>
              <a:t>:</a:t>
            </a:r>
            <a:r>
              <a:rPr lang="en-US" sz="1100" dirty="0" smtClean="0"/>
              <a:t> </a:t>
            </a:r>
            <a:r>
              <a:rPr lang="pl-PL" sz="1100" b="1" dirty="0" smtClean="0">
                <a:solidFill>
                  <a:srgbClr val="0070C0"/>
                </a:solidFill>
              </a:rPr>
              <a:t>Block-</a:t>
            </a:r>
            <a:r>
              <a:rPr lang="pl-PL" sz="1100" b="1" dirty="0" err="1" smtClean="0">
                <a:solidFill>
                  <a:srgbClr val="0070C0"/>
                </a:solidFill>
              </a:rPr>
              <a:t>Wise</a:t>
            </a:r>
            <a:r>
              <a:rPr lang="pl-PL" sz="1100" b="1" dirty="0" smtClean="0">
                <a:solidFill>
                  <a:srgbClr val="0070C0"/>
                </a:solidFill>
              </a:rPr>
              <a:t> Non-</a:t>
            </a:r>
            <a:r>
              <a:rPr lang="pl-PL" sz="1100" b="1" dirty="0" err="1" smtClean="0">
                <a:solidFill>
                  <a:srgbClr val="0070C0"/>
                </a:solidFill>
              </a:rPr>
              <a:t>Malleable</a:t>
            </a:r>
            <a:r>
              <a:rPr lang="pl-PL" sz="1100" b="1" dirty="0" smtClean="0">
                <a:solidFill>
                  <a:srgbClr val="0070C0"/>
                </a:solidFill>
              </a:rPr>
              <a:t> </a:t>
            </a:r>
            <a:r>
              <a:rPr lang="pl-PL" sz="1100" b="1" dirty="0" err="1" smtClean="0">
                <a:solidFill>
                  <a:srgbClr val="0070C0"/>
                </a:solidFill>
              </a:rPr>
              <a:t>Codes</a:t>
            </a:r>
            <a:r>
              <a:rPr lang="pl-PL" sz="1100" dirty="0" smtClean="0"/>
              <a:t>. </a:t>
            </a:r>
            <a:r>
              <a:rPr lang="pl-PL" sz="1100" b="1" dirty="0" smtClean="0">
                <a:solidFill>
                  <a:srgbClr val="FF0000"/>
                </a:solidFill>
              </a:rPr>
              <a:t>ICALP 2016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1100" dirty="0" smtClean="0"/>
              <a:t>D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Aggarwal</a:t>
            </a:r>
            <a:r>
              <a:rPr lang="pl-PL" sz="1100" dirty="0"/>
              <a:t>, </a:t>
            </a:r>
            <a:r>
              <a:rPr lang="pl-PL" sz="1100" dirty="0" smtClean="0"/>
              <a:t>J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Briët</a:t>
            </a:r>
            <a:r>
              <a:rPr lang="pl-PL" sz="1100" dirty="0" smtClean="0"/>
              <a:t>:</a:t>
            </a:r>
            <a:r>
              <a:rPr lang="en-US" sz="1100" dirty="0" smtClean="0"/>
              <a:t> </a:t>
            </a:r>
            <a:r>
              <a:rPr lang="pl-PL" sz="1100" b="1" dirty="0" err="1" smtClean="0">
                <a:solidFill>
                  <a:srgbClr val="0070C0"/>
                </a:solidFill>
              </a:rPr>
              <a:t>Revisiting</a:t>
            </a:r>
            <a:r>
              <a:rPr lang="pl-PL" sz="1100" b="1" dirty="0" smtClean="0">
                <a:solidFill>
                  <a:srgbClr val="0070C0"/>
                </a:solidFill>
              </a:rPr>
              <a:t> </a:t>
            </a:r>
            <a:r>
              <a:rPr lang="pl-PL" sz="1100" b="1" dirty="0">
                <a:solidFill>
                  <a:srgbClr val="0070C0"/>
                </a:solidFill>
              </a:rPr>
              <a:t>the Sanders-</a:t>
            </a:r>
            <a:r>
              <a:rPr lang="pl-PL" sz="1100" b="1" dirty="0" err="1">
                <a:solidFill>
                  <a:srgbClr val="0070C0"/>
                </a:solidFill>
              </a:rPr>
              <a:t>Bogolyubov</a:t>
            </a:r>
            <a:r>
              <a:rPr lang="pl-PL" sz="1100" b="1" dirty="0">
                <a:solidFill>
                  <a:srgbClr val="0070C0"/>
                </a:solidFill>
              </a:rPr>
              <a:t>-</a:t>
            </a:r>
            <a:r>
              <a:rPr lang="pl-PL" sz="1100" b="1" dirty="0" err="1">
                <a:solidFill>
                  <a:srgbClr val="0070C0"/>
                </a:solidFill>
              </a:rPr>
              <a:t>Ruzsa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theorem</a:t>
            </a:r>
            <a:r>
              <a:rPr lang="pl-PL" sz="1100" b="1" dirty="0">
                <a:solidFill>
                  <a:srgbClr val="0070C0"/>
                </a:solidFill>
              </a:rPr>
              <a:t> in </a:t>
            </a:r>
            <a:r>
              <a:rPr lang="pl-PL" sz="1100" b="1" dirty="0" err="1">
                <a:solidFill>
                  <a:srgbClr val="0070C0"/>
                </a:solidFill>
              </a:rPr>
              <a:t>Fpn</a:t>
            </a:r>
            <a:r>
              <a:rPr lang="pl-PL" sz="1100" b="1" dirty="0">
                <a:solidFill>
                  <a:srgbClr val="0070C0"/>
                </a:solidFill>
              </a:rPr>
              <a:t> and </a:t>
            </a:r>
            <a:r>
              <a:rPr lang="pl-PL" sz="1100" b="1" dirty="0" err="1">
                <a:solidFill>
                  <a:srgbClr val="0070C0"/>
                </a:solidFill>
              </a:rPr>
              <a:t>its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application</a:t>
            </a:r>
            <a:r>
              <a:rPr lang="pl-PL" sz="1100" b="1" dirty="0">
                <a:solidFill>
                  <a:srgbClr val="0070C0"/>
                </a:solidFill>
              </a:rPr>
              <a:t> to non-</a:t>
            </a:r>
            <a:r>
              <a:rPr lang="pl-PL" sz="1100" b="1" dirty="0" err="1">
                <a:solidFill>
                  <a:srgbClr val="0070C0"/>
                </a:solidFill>
              </a:rPr>
              <a:t>malleable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codes</a:t>
            </a:r>
            <a:r>
              <a:rPr lang="pl-PL" sz="1100" dirty="0"/>
              <a:t>. </a:t>
            </a:r>
            <a:r>
              <a:rPr lang="pl-PL" sz="1100" b="1" dirty="0">
                <a:solidFill>
                  <a:srgbClr val="FF0000"/>
                </a:solidFill>
              </a:rPr>
              <a:t>ISIT </a:t>
            </a:r>
            <a:r>
              <a:rPr lang="pl-PL" sz="1100" b="1" dirty="0" smtClean="0">
                <a:solidFill>
                  <a:srgbClr val="FF0000"/>
                </a:solidFill>
              </a:rPr>
              <a:t>2016</a:t>
            </a:r>
            <a:endParaRPr lang="pl-PL" sz="1100" b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1100" dirty="0" smtClean="0"/>
              <a:t>E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Chattopadhyay</a:t>
            </a:r>
            <a:r>
              <a:rPr lang="pl-PL" sz="1100" dirty="0"/>
              <a:t>, </a:t>
            </a:r>
            <a:r>
              <a:rPr lang="pl-PL" sz="1100" dirty="0" smtClean="0"/>
              <a:t>V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Goyal</a:t>
            </a:r>
            <a:r>
              <a:rPr lang="pl-PL" sz="1100" dirty="0"/>
              <a:t>, </a:t>
            </a:r>
            <a:r>
              <a:rPr lang="pl-PL" sz="1100" dirty="0" smtClean="0"/>
              <a:t>X</a:t>
            </a:r>
            <a:r>
              <a:rPr lang="en-US" sz="1100" dirty="0" smtClean="0"/>
              <a:t>.</a:t>
            </a:r>
            <a:r>
              <a:rPr lang="pl-PL" sz="1100" dirty="0" smtClean="0"/>
              <a:t> Li</a:t>
            </a:r>
            <a:r>
              <a:rPr lang="en-US" sz="1100" dirty="0" smtClean="0"/>
              <a:t>: </a:t>
            </a:r>
            <a:r>
              <a:rPr lang="pl-PL" sz="1100" b="1" dirty="0" smtClean="0">
                <a:solidFill>
                  <a:srgbClr val="0070C0"/>
                </a:solidFill>
              </a:rPr>
              <a:t>Non-</a:t>
            </a:r>
            <a:r>
              <a:rPr lang="pl-PL" sz="1100" b="1" dirty="0" err="1" smtClean="0">
                <a:solidFill>
                  <a:srgbClr val="0070C0"/>
                </a:solidFill>
              </a:rPr>
              <a:t>malleable</a:t>
            </a:r>
            <a:r>
              <a:rPr lang="pl-PL" sz="1100" b="1" dirty="0" smtClean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extractors</a:t>
            </a:r>
            <a:r>
              <a:rPr lang="pl-PL" sz="1100" b="1" dirty="0">
                <a:solidFill>
                  <a:srgbClr val="0070C0"/>
                </a:solidFill>
              </a:rPr>
              <a:t> and </a:t>
            </a:r>
            <a:r>
              <a:rPr lang="pl-PL" sz="1100" b="1" dirty="0" err="1">
                <a:solidFill>
                  <a:srgbClr val="0070C0"/>
                </a:solidFill>
              </a:rPr>
              <a:t>codes</a:t>
            </a:r>
            <a:r>
              <a:rPr lang="pl-PL" sz="1100" b="1" dirty="0">
                <a:solidFill>
                  <a:srgbClr val="0070C0"/>
                </a:solidFill>
              </a:rPr>
              <a:t>, with </a:t>
            </a:r>
            <a:r>
              <a:rPr lang="pl-PL" sz="1100" b="1" dirty="0" err="1">
                <a:solidFill>
                  <a:srgbClr val="0070C0"/>
                </a:solidFill>
              </a:rPr>
              <a:t>their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many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tampered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extensions</a:t>
            </a:r>
            <a:r>
              <a:rPr lang="pl-PL" sz="1100" dirty="0"/>
              <a:t>. </a:t>
            </a:r>
            <a:r>
              <a:rPr lang="pl-PL" sz="1100" b="1" dirty="0">
                <a:solidFill>
                  <a:srgbClr val="FF0000"/>
                </a:solidFill>
              </a:rPr>
              <a:t>STOC </a:t>
            </a:r>
            <a:r>
              <a:rPr lang="pl-PL" sz="1100" b="1" dirty="0" smtClean="0">
                <a:solidFill>
                  <a:srgbClr val="FF0000"/>
                </a:solidFill>
              </a:rPr>
              <a:t>2016</a:t>
            </a:r>
            <a:endParaRPr lang="en-US" sz="1100" b="1" dirty="0" smtClean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1100" dirty="0" smtClean="0"/>
              <a:t>N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Chandran</a:t>
            </a:r>
            <a:r>
              <a:rPr lang="pl-PL" sz="1100" dirty="0" smtClean="0"/>
              <a:t>, B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Kanukurthi</a:t>
            </a:r>
            <a:r>
              <a:rPr lang="pl-PL" sz="1100" dirty="0" smtClean="0"/>
              <a:t>, S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Raghuraman</a:t>
            </a:r>
            <a:r>
              <a:rPr lang="pl-PL" sz="1100" dirty="0" smtClean="0"/>
              <a:t>:</a:t>
            </a:r>
            <a:r>
              <a:rPr lang="en-US" sz="1100" dirty="0" smtClean="0"/>
              <a:t> </a:t>
            </a:r>
            <a:r>
              <a:rPr lang="pl-PL" sz="1100" b="1" dirty="0" smtClean="0">
                <a:solidFill>
                  <a:srgbClr val="0070C0"/>
                </a:solidFill>
              </a:rPr>
              <a:t>Information-</a:t>
            </a:r>
            <a:r>
              <a:rPr lang="pl-PL" sz="1100" b="1" dirty="0" err="1" smtClean="0">
                <a:solidFill>
                  <a:srgbClr val="0070C0"/>
                </a:solidFill>
              </a:rPr>
              <a:t>Theoretic</a:t>
            </a:r>
            <a:r>
              <a:rPr lang="pl-PL" sz="1100" b="1" dirty="0" smtClean="0">
                <a:solidFill>
                  <a:srgbClr val="0070C0"/>
                </a:solidFill>
              </a:rPr>
              <a:t> </a:t>
            </a:r>
            <a:r>
              <a:rPr lang="pl-PL" sz="1100" b="1" dirty="0" err="1" smtClean="0">
                <a:solidFill>
                  <a:srgbClr val="0070C0"/>
                </a:solidFill>
              </a:rPr>
              <a:t>Local</a:t>
            </a:r>
            <a:r>
              <a:rPr lang="pl-PL" sz="1100" b="1" dirty="0" smtClean="0">
                <a:solidFill>
                  <a:srgbClr val="0070C0"/>
                </a:solidFill>
              </a:rPr>
              <a:t> Non-</a:t>
            </a:r>
            <a:r>
              <a:rPr lang="pl-PL" sz="1100" b="1" dirty="0" err="1" smtClean="0">
                <a:solidFill>
                  <a:srgbClr val="0070C0"/>
                </a:solidFill>
              </a:rPr>
              <a:t>malleable</a:t>
            </a:r>
            <a:r>
              <a:rPr lang="pl-PL" sz="1100" b="1" dirty="0" smtClean="0">
                <a:solidFill>
                  <a:srgbClr val="0070C0"/>
                </a:solidFill>
              </a:rPr>
              <a:t> </a:t>
            </a:r>
            <a:r>
              <a:rPr lang="pl-PL" sz="1100" b="1" dirty="0" err="1" smtClean="0">
                <a:solidFill>
                  <a:srgbClr val="0070C0"/>
                </a:solidFill>
              </a:rPr>
              <a:t>Codes</a:t>
            </a:r>
            <a:r>
              <a:rPr lang="pl-PL" sz="1100" b="1" dirty="0" smtClean="0">
                <a:solidFill>
                  <a:srgbClr val="0070C0"/>
                </a:solidFill>
              </a:rPr>
              <a:t> and </a:t>
            </a:r>
            <a:r>
              <a:rPr lang="pl-PL" sz="1100" b="1" dirty="0" err="1" smtClean="0">
                <a:solidFill>
                  <a:srgbClr val="0070C0"/>
                </a:solidFill>
              </a:rPr>
              <a:t>Their</a:t>
            </a:r>
            <a:r>
              <a:rPr lang="pl-PL" sz="1100" b="1" dirty="0" smtClean="0">
                <a:solidFill>
                  <a:srgbClr val="0070C0"/>
                </a:solidFill>
              </a:rPr>
              <a:t> Applications</a:t>
            </a:r>
            <a:r>
              <a:rPr lang="pl-PL" sz="1100" dirty="0" smtClean="0"/>
              <a:t>. </a:t>
            </a:r>
            <a:r>
              <a:rPr lang="pl-PL" sz="1100" b="1" dirty="0" smtClean="0">
                <a:solidFill>
                  <a:srgbClr val="FF0000"/>
                </a:solidFill>
              </a:rPr>
              <a:t>TCC 2016</a:t>
            </a:r>
            <a:endParaRPr lang="pl-PL" sz="11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1100" dirty="0" smtClean="0"/>
              <a:t>D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Aggarwal</a:t>
            </a:r>
            <a:r>
              <a:rPr lang="pl-PL" sz="1100" dirty="0"/>
              <a:t>, </a:t>
            </a:r>
            <a:r>
              <a:rPr lang="pl-PL" sz="1100" dirty="0" smtClean="0"/>
              <a:t>S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Agrawal</a:t>
            </a:r>
            <a:r>
              <a:rPr lang="pl-PL" sz="1100" dirty="0"/>
              <a:t>, </a:t>
            </a:r>
            <a:r>
              <a:rPr lang="pl-PL" sz="1100" dirty="0" smtClean="0"/>
              <a:t>D</a:t>
            </a:r>
            <a:r>
              <a:rPr lang="en-US" sz="1100" dirty="0" smtClean="0"/>
              <a:t>.</a:t>
            </a:r>
            <a:r>
              <a:rPr lang="pl-PL" sz="1100" dirty="0" smtClean="0"/>
              <a:t> Gupta</a:t>
            </a:r>
            <a:r>
              <a:rPr lang="pl-PL" sz="1100" dirty="0"/>
              <a:t>, </a:t>
            </a:r>
            <a:r>
              <a:rPr lang="pl-PL" sz="1100" dirty="0" smtClean="0"/>
              <a:t>H</a:t>
            </a:r>
            <a:r>
              <a:rPr lang="en-US" sz="1100" dirty="0" smtClean="0"/>
              <a:t>.</a:t>
            </a:r>
            <a:r>
              <a:rPr lang="pl-PL" sz="1100" dirty="0" smtClean="0"/>
              <a:t> K</a:t>
            </a:r>
            <a:r>
              <a:rPr lang="pl-PL" sz="1100" dirty="0"/>
              <a:t>. </a:t>
            </a:r>
            <a:r>
              <a:rPr lang="pl-PL" sz="1100" dirty="0" err="1"/>
              <a:t>Maji</a:t>
            </a:r>
            <a:r>
              <a:rPr lang="pl-PL" sz="1100" dirty="0"/>
              <a:t>, </a:t>
            </a:r>
            <a:r>
              <a:rPr lang="pl-PL" sz="1100" dirty="0" smtClean="0"/>
              <a:t>O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Pandey</a:t>
            </a:r>
            <a:r>
              <a:rPr lang="pl-PL" sz="1100" dirty="0"/>
              <a:t>, </a:t>
            </a:r>
            <a:r>
              <a:rPr lang="pl-PL" sz="1100" dirty="0" smtClean="0"/>
              <a:t>M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Prabhakaran</a:t>
            </a:r>
            <a:r>
              <a:rPr lang="pl-PL" sz="1100" b="1" dirty="0" smtClean="0">
                <a:solidFill>
                  <a:srgbClr val="FF0000"/>
                </a:solidFill>
              </a:rPr>
              <a:t>:</a:t>
            </a:r>
            <a:r>
              <a:rPr lang="en-US" sz="1100" b="1" dirty="0" smtClean="0">
                <a:solidFill>
                  <a:srgbClr val="FF0000"/>
                </a:solidFill>
              </a:rPr>
              <a:t> </a:t>
            </a:r>
            <a:r>
              <a:rPr lang="pl-PL" sz="1100" b="1" dirty="0" err="1" smtClean="0">
                <a:solidFill>
                  <a:srgbClr val="0070C0"/>
                </a:solidFill>
              </a:rPr>
              <a:t>Optimal</a:t>
            </a:r>
            <a:r>
              <a:rPr lang="pl-PL" sz="1100" b="1" dirty="0" smtClean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Computational</a:t>
            </a:r>
            <a:r>
              <a:rPr lang="pl-PL" sz="1100" b="1" dirty="0">
                <a:solidFill>
                  <a:srgbClr val="0070C0"/>
                </a:solidFill>
              </a:rPr>
              <a:t> Split-</a:t>
            </a:r>
            <a:r>
              <a:rPr lang="pl-PL" sz="1100" b="1" dirty="0" err="1">
                <a:solidFill>
                  <a:srgbClr val="0070C0"/>
                </a:solidFill>
              </a:rPr>
              <a:t>state</a:t>
            </a:r>
            <a:r>
              <a:rPr lang="pl-PL" sz="1100" b="1" dirty="0">
                <a:solidFill>
                  <a:srgbClr val="0070C0"/>
                </a:solidFill>
              </a:rPr>
              <a:t> Non-</a:t>
            </a:r>
            <a:r>
              <a:rPr lang="pl-PL" sz="1100" b="1" dirty="0" err="1">
                <a:solidFill>
                  <a:srgbClr val="0070C0"/>
                </a:solidFill>
              </a:rPr>
              <a:t>malleable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Codes</a:t>
            </a:r>
            <a:r>
              <a:rPr lang="pl-PL" sz="1100" dirty="0">
                <a:solidFill>
                  <a:srgbClr val="0070C0"/>
                </a:solidFill>
              </a:rPr>
              <a:t>. </a:t>
            </a:r>
            <a:r>
              <a:rPr lang="pl-PL" sz="1100" b="1" dirty="0">
                <a:solidFill>
                  <a:srgbClr val="FF0000"/>
                </a:solidFill>
              </a:rPr>
              <a:t>TCC </a:t>
            </a:r>
            <a:r>
              <a:rPr lang="pl-PL" sz="1100" b="1" dirty="0" smtClean="0">
                <a:solidFill>
                  <a:srgbClr val="FF0000"/>
                </a:solidFill>
              </a:rPr>
              <a:t>2016</a:t>
            </a:r>
            <a:endParaRPr lang="en-US" sz="1100" b="1" dirty="0" smtClean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100" dirty="0" smtClean="0"/>
              <a:t>E. </a:t>
            </a:r>
            <a:r>
              <a:rPr lang="en-US" sz="1100" dirty="0"/>
              <a:t>Chattopadhyay, </a:t>
            </a:r>
            <a:r>
              <a:rPr lang="en-US" sz="1100" dirty="0" smtClean="0"/>
              <a:t>V. </a:t>
            </a:r>
            <a:r>
              <a:rPr lang="en-US" sz="1100" dirty="0"/>
              <a:t>Goyal, </a:t>
            </a:r>
            <a:r>
              <a:rPr lang="en-US" sz="1100" dirty="0" smtClean="0"/>
              <a:t>X. Li: </a:t>
            </a:r>
            <a:r>
              <a:rPr lang="en-US" sz="1100" b="1" dirty="0" smtClean="0">
                <a:solidFill>
                  <a:srgbClr val="0070C0"/>
                </a:solidFill>
              </a:rPr>
              <a:t>Non-malleable </a:t>
            </a:r>
            <a:r>
              <a:rPr lang="en-US" sz="1100" b="1" dirty="0">
                <a:solidFill>
                  <a:srgbClr val="0070C0"/>
                </a:solidFill>
              </a:rPr>
              <a:t>extractors and codes, with their many tampered extensions</a:t>
            </a:r>
            <a:r>
              <a:rPr lang="en-US" sz="1100" dirty="0"/>
              <a:t>. </a:t>
            </a:r>
            <a:r>
              <a:rPr lang="en-US" sz="1100" b="1" dirty="0">
                <a:solidFill>
                  <a:srgbClr val="FF0000"/>
                </a:solidFill>
              </a:rPr>
              <a:t>STOC </a:t>
            </a:r>
            <a:r>
              <a:rPr lang="en-US" sz="1100" b="1" dirty="0" smtClean="0">
                <a:solidFill>
                  <a:srgbClr val="FF0000"/>
                </a:solidFill>
              </a:rPr>
              <a:t>2016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1100" dirty="0" smtClean="0"/>
              <a:t>S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Agrawal</a:t>
            </a:r>
            <a:r>
              <a:rPr lang="pl-PL" sz="1100" dirty="0"/>
              <a:t>, </a:t>
            </a:r>
            <a:r>
              <a:rPr lang="pl-PL" sz="1100" dirty="0" smtClean="0"/>
              <a:t>D</a:t>
            </a:r>
            <a:r>
              <a:rPr lang="en-US" sz="1100" dirty="0" smtClean="0"/>
              <a:t>.</a:t>
            </a:r>
            <a:r>
              <a:rPr lang="pl-PL" sz="1100" dirty="0" smtClean="0"/>
              <a:t> Gupta</a:t>
            </a:r>
            <a:r>
              <a:rPr lang="pl-PL" sz="1100" dirty="0"/>
              <a:t>, </a:t>
            </a:r>
            <a:r>
              <a:rPr lang="pl-PL" sz="1100" dirty="0" smtClean="0"/>
              <a:t>H</a:t>
            </a:r>
            <a:r>
              <a:rPr lang="en-US" sz="1100" dirty="0" smtClean="0"/>
              <a:t>.</a:t>
            </a:r>
            <a:r>
              <a:rPr lang="pl-PL" sz="1100" dirty="0" smtClean="0"/>
              <a:t> K</a:t>
            </a:r>
            <a:r>
              <a:rPr lang="pl-PL" sz="1100" dirty="0"/>
              <a:t>. </a:t>
            </a:r>
            <a:r>
              <a:rPr lang="pl-PL" sz="1100" dirty="0" err="1"/>
              <a:t>Maji</a:t>
            </a:r>
            <a:r>
              <a:rPr lang="pl-PL" sz="1100" dirty="0"/>
              <a:t>, </a:t>
            </a:r>
            <a:r>
              <a:rPr lang="pl-PL" sz="1100" dirty="0" smtClean="0"/>
              <a:t>O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Pandey</a:t>
            </a:r>
            <a:r>
              <a:rPr lang="pl-PL" sz="1100" dirty="0"/>
              <a:t>, </a:t>
            </a:r>
            <a:r>
              <a:rPr lang="pl-PL" sz="1100" dirty="0" smtClean="0"/>
              <a:t>M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Prabhakaran</a:t>
            </a:r>
            <a:r>
              <a:rPr lang="pl-PL" sz="1100" dirty="0" smtClean="0"/>
              <a:t>:</a:t>
            </a:r>
            <a:r>
              <a:rPr lang="en-US" sz="1100" dirty="0" smtClean="0"/>
              <a:t> </a:t>
            </a:r>
            <a:r>
              <a:rPr lang="pl-PL" sz="1100" b="1" dirty="0" err="1" smtClean="0">
                <a:solidFill>
                  <a:srgbClr val="0070C0"/>
                </a:solidFill>
              </a:rPr>
              <a:t>Explicit</a:t>
            </a:r>
            <a:r>
              <a:rPr lang="pl-PL" sz="1100" b="1" dirty="0" smtClean="0">
                <a:solidFill>
                  <a:srgbClr val="0070C0"/>
                </a:solidFill>
              </a:rPr>
              <a:t> </a:t>
            </a:r>
            <a:r>
              <a:rPr lang="pl-PL" sz="1100" b="1" dirty="0">
                <a:solidFill>
                  <a:srgbClr val="0070C0"/>
                </a:solidFill>
              </a:rPr>
              <a:t>Non-</a:t>
            </a:r>
            <a:r>
              <a:rPr lang="pl-PL" sz="1100" b="1" dirty="0" err="1">
                <a:solidFill>
                  <a:srgbClr val="0070C0"/>
                </a:solidFill>
              </a:rPr>
              <a:t>malleable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Codes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Against</a:t>
            </a:r>
            <a:r>
              <a:rPr lang="pl-PL" sz="1100" b="1" dirty="0">
                <a:solidFill>
                  <a:srgbClr val="0070C0"/>
                </a:solidFill>
              </a:rPr>
              <a:t> Bit-</a:t>
            </a:r>
            <a:r>
              <a:rPr lang="pl-PL" sz="1100" b="1" dirty="0" err="1">
                <a:solidFill>
                  <a:srgbClr val="0070C0"/>
                </a:solidFill>
              </a:rPr>
              <a:t>Wise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Tampering</a:t>
            </a:r>
            <a:r>
              <a:rPr lang="pl-PL" sz="1100" b="1" dirty="0">
                <a:solidFill>
                  <a:srgbClr val="0070C0"/>
                </a:solidFill>
              </a:rPr>
              <a:t> and </a:t>
            </a:r>
            <a:r>
              <a:rPr lang="pl-PL" sz="1100" b="1" dirty="0" err="1">
                <a:solidFill>
                  <a:srgbClr val="0070C0"/>
                </a:solidFill>
              </a:rPr>
              <a:t>Permutations</a:t>
            </a:r>
            <a:r>
              <a:rPr lang="pl-PL" sz="1100" dirty="0"/>
              <a:t>. </a:t>
            </a:r>
            <a:r>
              <a:rPr lang="pl-PL" sz="1100" b="1" dirty="0">
                <a:solidFill>
                  <a:srgbClr val="FF0000"/>
                </a:solidFill>
              </a:rPr>
              <a:t>CRYPTO </a:t>
            </a:r>
            <a:r>
              <a:rPr lang="pl-PL" sz="1100" b="1" dirty="0" smtClean="0">
                <a:solidFill>
                  <a:srgbClr val="FF0000"/>
                </a:solidFill>
              </a:rPr>
              <a:t> </a:t>
            </a:r>
            <a:r>
              <a:rPr lang="pl-PL" sz="1100" b="1" dirty="0" smtClean="0">
                <a:solidFill>
                  <a:srgbClr val="FF0000"/>
                </a:solidFill>
              </a:rPr>
              <a:t>2015</a:t>
            </a:r>
            <a:endParaRPr lang="en-US" sz="1100" b="1" dirty="0" smtClean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1100" dirty="0"/>
              <a:t>S</a:t>
            </a:r>
            <a:r>
              <a:rPr lang="en-US" sz="1100" dirty="0"/>
              <a:t>.</a:t>
            </a:r>
            <a:r>
              <a:rPr lang="pl-PL" sz="1100" dirty="0"/>
              <a:t> </a:t>
            </a:r>
            <a:r>
              <a:rPr lang="pl-PL" sz="1100" dirty="0" err="1"/>
              <a:t>Agrawal</a:t>
            </a:r>
            <a:r>
              <a:rPr lang="pl-PL" sz="1100" dirty="0"/>
              <a:t>, D</a:t>
            </a:r>
            <a:r>
              <a:rPr lang="en-US" sz="1100" dirty="0"/>
              <a:t>.</a:t>
            </a:r>
            <a:r>
              <a:rPr lang="pl-PL" sz="1100" dirty="0"/>
              <a:t> Gupta, H</a:t>
            </a:r>
            <a:r>
              <a:rPr lang="en-US" sz="1100" dirty="0"/>
              <a:t>.</a:t>
            </a:r>
            <a:r>
              <a:rPr lang="pl-PL" sz="1100" dirty="0"/>
              <a:t> K. </a:t>
            </a:r>
            <a:r>
              <a:rPr lang="pl-PL" sz="1100" dirty="0" err="1"/>
              <a:t>Maji</a:t>
            </a:r>
            <a:r>
              <a:rPr lang="pl-PL" sz="1100" dirty="0"/>
              <a:t>, O</a:t>
            </a:r>
            <a:r>
              <a:rPr lang="en-US" sz="1100" dirty="0"/>
              <a:t>.</a:t>
            </a:r>
            <a:r>
              <a:rPr lang="pl-PL" sz="1100" dirty="0"/>
              <a:t> </a:t>
            </a:r>
            <a:r>
              <a:rPr lang="pl-PL" sz="1100" dirty="0" err="1"/>
              <a:t>Pandey</a:t>
            </a:r>
            <a:r>
              <a:rPr lang="pl-PL" sz="1100" dirty="0"/>
              <a:t>, M</a:t>
            </a:r>
            <a:r>
              <a:rPr lang="en-US" sz="1100" dirty="0"/>
              <a:t>.</a:t>
            </a:r>
            <a:r>
              <a:rPr lang="pl-PL" sz="1100" dirty="0"/>
              <a:t> </a:t>
            </a:r>
            <a:r>
              <a:rPr lang="pl-PL" sz="1100" dirty="0" err="1"/>
              <a:t>Prabhakaran</a:t>
            </a:r>
            <a:r>
              <a:rPr lang="pl-PL" sz="1100" dirty="0"/>
              <a:t>:</a:t>
            </a:r>
            <a:r>
              <a:rPr lang="en-US" sz="1100" dirty="0"/>
              <a:t> </a:t>
            </a:r>
            <a:r>
              <a:rPr lang="pl-PL" sz="1100" b="1" dirty="0">
                <a:solidFill>
                  <a:srgbClr val="0070C0"/>
                </a:solidFill>
              </a:rPr>
              <a:t>A </a:t>
            </a:r>
            <a:r>
              <a:rPr lang="pl-PL" sz="1100" b="1" dirty="0" err="1">
                <a:solidFill>
                  <a:srgbClr val="0070C0"/>
                </a:solidFill>
              </a:rPr>
              <a:t>Rate</a:t>
            </a:r>
            <a:r>
              <a:rPr lang="pl-PL" sz="1100" b="1" dirty="0">
                <a:solidFill>
                  <a:srgbClr val="0070C0"/>
                </a:solidFill>
              </a:rPr>
              <a:t>-Optimizing Compiler for Non-</a:t>
            </a:r>
            <a:r>
              <a:rPr lang="pl-PL" sz="1100" b="1" dirty="0" err="1">
                <a:solidFill>
                  <a:srgbClr val="0070C0"/>
                </a:solidFill>
              </a:rPr>
              <a:t>malleable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Codes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Against</a:t>
            </a:r>
            <a:r>
              <a:rPr lang="pl-PL" sz="1100" b="1" dirty="0">
                <a:solidFill>
                  <a:srgbClr val="0070C0"/>
                </a:solidFill>
              </a:rPr>
              <a:t> Bit-</a:t>
            </a:r>
            <a:r>
              <a:rPr lang="pl-PL" sz="1100" b="1" dirty="0" err="1">
                <a:solidFill>
                  <a:srgbClr val="0070C0"/>
                </a:solidFill>
              </a:rPr>
              <a:t>Wise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Tampering</a:t>
            </a:r>
            <a:r>
              <a:rPr lang="pl-PL" sz="1100" b="1" dirty="0">
                <a:solidFill>
                  <a:srgbClr val="0070C0"/>
                </a:solidFill>
              </a:rPr>
              <a:t> and </a:t>
            </a:r>
            <a:r>
              <a:rPr lang="pl-PL" sz="1100" b="1" dirty="0" err="1">
                <a:solidFill>
                  <a:srgbClr val="0070C0"/>
                </a:solidFill>
              </a:rPr>
              <a:t>Permutations</a:t>
            </a:r>
            <a:r>
              <a:rPr lang="pl-PL" sz="1100" b="1" dirty="0">
                <a:solidFill>
                  <a:srgbClr val="0070C0"/>
                </a:solidFill>
              </a:rPr>
              <a:t>.</a:t>
            </a:r>
            <a:r>
              <a:rPr lang="pl-PL" sz="1100" dirty="0"/>
              <a:t> </a:t>
            </a:r>
            <a:r>
              <a:rPr lang="pl-PL" sz="1100" b="1" dirty="0">
                <a:solidFill>
                  <a:srgbClr val="FF0000"/>
                </a:solidFill>
              </a:rPr>
              <a:t>TCC 2015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1100" b="1" dirty="0" smtClean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79902" y="1387167"/>
            <a:ext cx="4628538" cy="476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100" dirty="0" smtClean="0"/>
              <a:t>D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Aggarwal</a:t>
            </a:r>
            <a:r>
              <a:rPr lang="pl-PL" sz="1100" dirty="0" smtClean="0"/>
              <a:t>, S</a:t>
            </a:r>
            <a:r>
              <a:rPr lang="en-US" sz="1100" dirty="0" smtClean="0"/>
              <a:t>.</a:t>
            </a:r>
            <a:r>
              <a:rPr lang="pl-PL" sz="1100" dirty="0" smtClean="0"/>
              <a:t> Dziembowski, T</a:t>
            </a:r>
            <a:r>
              <a:rPr lang="en-US" sz="1100" dirty="0" smtClean="0"/>
              <a:t>.</a:t>
            </a:r>
            <a:r>
              <a:rPr lang="pl-PL" sz="1100" dirty="0" smtClean="0"/>
              <a:t> Kazana, M</a:t>
            </a:r>
            <a:r>
              <a:rPr lang="en-US" sz="1100" dirty="0" smtClean="0"/>
              <a:t>.</a:t>
            </a:r>
            <a:r>
              <a:rPr lang="pl-PL" sz="1100" dirty="0" smtClean="0"/>
              <a:t> Obremski:</a:t>
            </a:r>
            <a:r>
              <a:rPr lang="en-US" sz="1100" dirty="0" smtClean="0"/>
              <a:t> </a:t>
            </a:r>
            <a:r>
              <a:rPr lang="pl-PL" sz="1100" b="1" dirty="0" err="1" smtClean="0">
                <a:solidFill>
                  <a:srgbClr val="0070C0"/>
                </a:solidFill>
              </a:rPr>
              <a:t>Leakage-Resilient</a:t>
            </a:r>
            <a:r>
              <a:rPr lang="pl-PL" sz="1100" b="1" dirty="0" smtClean="0">
                <a:solidFill>
                  <a:srgbClr val="0070C0"/>
                </a:solidFill>
              </a:rPr>
              <a:t> Non-</a:t>
            </a:r>
            <a:r>
              <a:rPr lang="pl-PL" sz="1100" b="1" dirty="0" err="1" smtClean="0">
                <a:solidFill>
                  <a:srgbClr val="0070C0"/>
                </a:solidFill>
              </a:rPr>
              <a:t>malleable</a:t>
            </a:r>
            <a:r>
              <a:rPr lang="pl-PL" sz="1100" b="1" dirty="0" smtClean="0">
                <a:solidFill>
                  <a:srgbClr val="0070C0"/>
                </a:solidFill>
              </a:rPr>
              <a:t> </a:t>
            </a:r>
            <a:r>
              <a:rPr lang="pl-PL" sz="1100" b="1" dirty="0" err="1" smtClean="0">
                <a:solidFill>
                  <a:srgbClr val="0070C0"/>
                </a:solidFill>
              </a:rPr>
              <a:t>Codes</a:t>
            </a:r>
            <a:r>
              <a:rPr lang="pl-PL" sz="1100" dirty="0" smtClean="0"/>
              <a:t>. </a:t>
            </a:r>
            <a:r>
              <a:rPr lang="pl-PL" sz="1100" b="1" dirty="0" smtClean="0">
                <a:solidFill>
                  <a:srgbClr val="FF0000"/>
                </a:solidFill>
              </a:rPr>
              <a:t>TCC  2015</a:t>
            </a:r>
            <a:endParaRPr lang="en-US" sz="1100" b="1" dirty="0" smtClean="0">
              <a:solidFill>
                <a:srgbClr val="FF0000"/>
              </a:solidFill>
            </a:endParaRPr>
          </a:p>
          <a:p>
            <a:pPr marL="228600" indent="-2286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100" dirty="0" smtClean="0"/>
              <a:t>D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Dachman-Soled</a:t>
            </a:r>
            <a:r>
              <a:rPr lang="pl-PL" sz="1100" dirty="0"/>
              <a:t>, </a:t>
            </a:r>
            <a:r>
              <a:rPr lang="pl-PL" sz="1100" dirty="0" smtClean="0"/>
              <a:t>F</a:t>
            </a:r>
            <a:r>
              <a:rPr lang="en-US" sz="1100" dirty="0" smtClean="0"/>
              <a:t>.</a:t>
            </a:r>
            <a:r>
              <a:rPr lang="pl-PL" sz="1100" dirty="0" smtClean="0"/>
              <a:t> L</a:t>
            </a:r>
            <a:r>
              <a:rPr lang="en-US" sz="1100" dirty="0" smtClean="0"/>
              <a:t>.</a:t>
            </a:r>
            <a:r>
              <a:rPr lang="pl-PL" sz="1100" dirty="0" smtClean="0"/>
              <a:t>, E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Shi</a:t>
            </a:r>
            <a:r>
              <a:rPr lang="pl-PL" sz="1100" dirty="0"/>
              <a:t>, </a:t>
            </a:r>
            <a:r>
              <a:rPr lang="pl-PL" sz="1100" dirty="0" smtClean="0"/>
              <a:t>H</a:t>
            </a:r>
            <a:r>
              <a:rPr lang="en-US" sz="1100" dirty="0" smtClean="0"/>
              <a:t>.</a:t>
            </a:r>
            <a:r>
              <a:rPr lang="pl-PL" sz="1100" dirty="0" smtClean="0"/>
              <a:t>-S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Zhou</a:t>
            </a:r>
            <a:r>
              <a:rPr lang="pl-PL" sz="1100" dirty="0"/>
              <a:t>:</a:t>
            </a:r>
            <a:r>
              <a:rPr lang="en-US" sz="1100" dirty="0"/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Locally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Decodable</a:t>
            </a:r>
            <a:r>
              <a:rPr lang="pl-PL" sz="1100" b="1" dirty="0">
                <a:solidFill>
                  <a:srgbClr val="0070C0"/>
                </a:solidFill>
              </a:rPr>
              <a:t> and </a:t>
            </a:r>
            <a:r>
              <a:rPr lang="pl-PL" sz="1100" b="1" dirty="0" err="1">
                <a:solidFill>
                  <a:srgbClr val="0070C0"/>
                </a:solidFill>
              </a:rPr>
              <a:t>Updatable</a:t>
            </a:r>
            <a:r>
              <a:rPr lang="pl-PL" sz="1100" b="1" dirty="0">
                <a:solidFill>
                  <a:srgbClr val="0070C0"/>
                </a:solidFill>
              </a:rPr>
              <a:t> Non-</a:t>
            </a:r>
            <a:r>
              <a:rPr lang="pl-PL" sz="1100" b="1" dirty="0" err="1">
                <a:solidFill>
                  <a:srgbClr val="0070C0"/>
                </a:solidFill>
              </a:rPr>
              <a:t>malleable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Codes</a:t>
            </a:r>
            <a:r>
              <a:rPr lang="pl-PL" sz="1100" b="1" dirty="0">
                <a:solidFill>
                  <a:srgbClr val="0070C0"/>
                </a:solidFill>
              </a:rPr>
              <a:t> and </a:t>
            </a:r>
            <a:r>
              <a:rPr lang="pl-PL" sz="1100" b="1" dirty="0" err="1">
                <a:solidFill>
                  <a:srgbClr val="0070C0"/>
                </a:solidFill>
              </a:rPr>
              <a:t>Their</a:t>
            </a:r>
            <a:r>
              <a:rPr lang="pl-PL" sz="1100" b="1" dirty="0">
                <a:solidFill>
                  <a:srgbClr val="0070C0"/>
                </a:solidFill>
              </a:rPr>
              <a:t> Applications</a:t>
            </a:r>
            <a:r>
              <a:rPr lang="pl-PL" sz="1100" b="1" dirty="0">
                <a:solidFill>
                  <a:srgbClr val="FF0000"/>
                </a:solidFill>
              </a:rPr>
              <a:t>. TCC  2015</a:t>
            </a:r>
            <a:endParaRPr lang="en-US" sz="1100" b="1" dirty="0">
              <a:solidFill>
                <a:srgbClr val="FF0000"/>
              </a:solidFill>
            </a:endParaRPr>
          </a:p>
          <a:p>
            <a:pPr marL="228600" indent="-2286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100" dirty="0" smtClean="0"/>
              <a:t>Z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Jafargholi</a:t>
            </a:r>
            <a:r>
              <a:rPr lang="pl-PL" sz="1100" dirty="0"/>
              <a:t>, </a:t>
            </a:r>
            <a:r>
              <a:rPr lang="pl-PL" sz="1100" dirty="0" smtClean="0"/>
              <a:t>D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Wichs</a:t>
            </a:r>
            <a:r>
              <a:rPr lang="pl-PL" sz="1100" dirty="0"/>
              <a:t>:</a:t>
            </a:r>
            <a:r>
              <a:rPr lang="en-US" sz="1100" dirty="0"/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Tamper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Detection</a:t>
            </a:r>
            <a:r>
              <a:rPr lang="pl-PL" sz="1100" b="1" dirty="0">
                <a:solidFill>
                  <a:srgbClr val="0070C0"/>
                </a:solidFill>
              </a:rPr>
              <a:t> and </a:t>
            </a:r>
            <a:r>
              <a:rPr lang="pl-PL" sz="1100" b="1" dirty="0" err="1">
                <a:solidFill>
                  <a:srgbClr val="0070C0"/>
                </a:solidFill>
              </a:rPr>
              <a:t>Continuous</a:t>
            </a:r>
            <a:r>
              <a:rPr lang="pl-PL" sz="1100" b="1" dirty="0">
                <a:solidFill>
                  <a:srgbClr val="0070C0"/>
                </a:solidFill>
              </a:rPr>
              <a:t> Non-</a:t>
            </a:r>
            <a:r>
              <a:rPr lang="pl-PL" sz="1100" b="1" dirty="0" err="1">
                <a:solidFill>
                  <a:srgbClr val="0070C0"/>
                </a:solidFill>
              </a:rPr>
              <a:t>malleable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Codes</a:t>
            </a:r>
            <a:r>
              <a:rPr lang="pl-PL" sz="1100" dirty="0"/>
              <a:t>. </a:t>
            </a:r>
            <a:r>
              <a:rPr lang="pl-PL" sz="1100" b="1" dirty="0">
                <a:solidFill>
                  <a:srgbClr val="FF0000"/>
                </a:solidFill>
              </a:rPr>
              <a:t>TCC  2015</a:t>
            </a:r>
            <a:endParaRPr lang="en-US" sz="1100" b="1" dirty="0">
              <a:solidFill>
                <a:srgbClr val="FF0000"/>
              </a:solidFill>
            </a:endParaRPr>
          </a:p>
          <a:p>
            <a:pPr marL="228600" indent="-2286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100" dirty="0" smtClean="0"/>
              <a:t>S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Coretti</a:t>
            </a:r>
            <a:r>
              <a:rPr lang="pl-PL" sz="1100" dirty="0"/>
              <a:t>, </a:t>
            </a:r>
            <a:r>
              <a:rPr lang="pl-PL" sz="1100" dirty="0" smtClean="0"/>
              <a:t>U</a:t>
            </a:r>
            <a:r>
              <a:rPr lang="en-US" sz="1100" dirty="0" smtClean="0"/>
              <a:t>.</a:t>
            </a:r>
            <a:r>
              <a:rPr lang="pl-PL" sz="1100" dirty="0" smtClean="0"/>
              <a:t> Maurer</a:t>
            </a:r>
            <a:r>
              <a:rPr lang="pl-PL" sz="1100" dirty="0"/>
              <a:t>, </a:t>
            </a:r>
            <a:r>
              <a:rPr lang="pl-PL" sz="1100" dirty="0" smtClean="0"/>
              <a:t>B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Tackmann</a:t>
            </a:r>
            <a:r>
              <a:rPr lang="pl-PL" sz="1100" dirty="0"/>
              <a:t>, </a:t>
            </a:r>
            <a:r>
              <a:rPr lang="pl-PL" sz="1100" dirty="0" smtClean="0"/>
              <a:t>D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Venturi</a:t>
            </a:r>
            <a:r>
              <a:rPr lang="pl-PL" sz="1100" dirty="0"/>
              <a:t>:</a:t>
            </a:r>
            <a:r>
              <a:rPr lang="en-US" sz="1100" dirty="0"/>
              <a:t> </a:t>
            </a:r>
            <a:r>
              <a:rPr lang="pl-PL" sz="1100" b="1" dirty="0">
                <a:solidFill>
                  <a:srgbClr val="0070C0"/>
                </a:solidFill>
              </a:rPr>
              <a:t>From Single-Bit to Multi-bit Public-</a:t>
            </a:r>
            <a:r>
              <a:rPr lang="pl-PL" sz="1100" b="1" dirty="0" err="1">
                <a:solidFill>
                  <a:srgbClr val="0070C0"/>
                </a:solidFill>
              </a:rPr>
              <a:t>Key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Encryption</a:t>
            </a:r>
            <a:r>
              <a:rPr lang="pl-PL" sz="1100" b="1" dirty="0">
                <a:solidFill>
                  <a:srgbClr val="0070C0"/>
                </a:solidFill>
              </a:rPr>
              <a:t> via Non-</a:t>
            </a:r>
            <a:r>
              <a:rPr lang="pl-PL" sz="1100" b="1" dirty="0" err="1">
                <a:solidFill>
                  <a:srgbClr val="0070C0"/>
                </a:solidFill>
              </a:rPr>
              <a:t>malleable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Codes</a:t>
            </a:r>
            <a:r>
              <a:rPr lang="pl-PL" sz="1100" dirty="0"/>
              <a:t>. </a:t>
            </a:r>
            <a:r>
              <a:rPr lang="pl-PL" sz="1100" b="1" dirty="0">
                <a:solidFill>
                  <a:srgbClr val="FF0000"/>
                </a:solidFill>
              </a:rPr>
              <a:t>TCC  2015</a:t>
            </a:r>
            <a:endParaRPr lang="en-US" sz="1100" b="1" dirty="0">
              <a:solidFill>
                <a:srgbClr val="FF0000"/>
              </a:solidFill>
            </a:endParaRPr>
          </a:p>
          <a:p>
            <a:pPr marL="228600" indent="-2286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100" dirty="0" smtClean="0"/>
              <a:t>S</a:t>
            </a:r>
            <a:r>
              <a:rPr lang="en-US" sz="1100" dirty="0" smtClean="0"/>
              <a:t>.</a:t>
            </a:r>
            <a:r>
              <a:rPr lang="pl-PL" sz="1100" dirty="0" smtClean="0"/>
              <a:t> Faust</a:t>
            </a:r>
            <a:r>
              <a:rPr lang="pl-PL" sz="1100" dirty="0"/>
              <a:t>, </a:t>
            </a:r>
            <a:r>
              <a:rPr lang="pl-PL" sz="1100" dirty="0" smtClean="0"/>
              <a:t>P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Mukherjee</a:t>
            </a:r>
            <a:r>
              <a:rPr lang="pl-PL" sz="1100" dirty="0"/>
              <a:t>, </a:t>
            </a:r>
            <a:r>
              <a:rPr lang="pl-PL" sz="1100" dirty="0" smtClean="0"/>
              <a:t>D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Venturi</a:t>
            </a:r>
            <a:r>
              <a:rPr lang="pl-PL" sz="1100" dirty="0"/>
              <a:t>, </a:t>
            </a:r>
            <a:r>
              <a:rPr lang="pl-PL" sz="1100" dirty="0" smtClean="0"/>
              <a:t>D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Wichs</a:t>
            </a:r>
            <a:r>
              <a:rPr lang="pl-PL" sz="1100" dirty="0"/>
              <a:t>:</a:t>
            </a:r>
            <a:r>
              <a:rPr lang="en-US" sz="1100" dirty="0"/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Efficient</a:t>
            </a:r>
            <a:r>
              <a:rPr lang="pl-PL" sz="1100" b="1" dirty="0">
                <a:solidFill>
                  <a:srgbClr val="0070C0"/>
                </a:solidFill>
              </a:rPr>
              <a:t> Non-</a:t>
            </a:r>
            <a:r>
              <a:rPr lang="pl-PL" sz="1100" b="1" dirty="0" err="1">
                <a:solidFill>
                  <a:srgbClr val="0070C0"/>
                </a:solidFill>
              </a:rPr>
              <a:t>malleable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Codes</a:t>
            </a:r>
            <a:r>
              <a:rPr lang="pl-PL" sz="1100" b="1" dirty="0">
                <a:solidFill>
                  <a:srgbClr val="0070C0"/>
                </a:solidFill>
              </a:rPr>
              <a:t> and </a:t>
            </a:r>
            <a:r>
              <a:rPr lang="pl-PL" sz="1100" b="1" dirty="0" err="1">
                <a:solidFill>
                  <a:srgbClr val="0070C0"/>
                </a:solidFill>
              </a:rPr>
              <a:t>Key-Derivation</a:t>
            </a:r>
            <a:r>
              <a:rPr lang="pl-PL" sz="1100" b="1" dirty="0">
                <a:solidFill>
                  <a:srgbClr val="0070C0"/>
                </a:solidFill>
              </a:rPr>
              <a:t> for </a:t>
            </a:r>
            <a:r>
              <a:rPr lang="pl-PL" sz="1100" b="1" dirty="0" err="1">
                <a:solidFill>
                  <a:srgbClr val="0070C0"/>
                </a:solidFill>
              </a:rPr>
              <a:t>Poly-size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Tampering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Circuits</a:t>
            </a:r>
            <a:r>
              <a:rPr lang="pl-PL" sz="1100" dirty="0"/>
              <a:t>. </a:t>
            </a:r>
            <a:r>
              <a:rPr lang="pl-PL" sz="1100" b="1" dirty="0">
                <a:solidFill>
                  <a:srgbClr val="FF0000"/>
                </a:solidFill>
              </a:rPr>
              <a:t>EUROCRYPT 2014</a:t>
            </a:r>
          </a:p>
          <a:p>
            <a:pPr marL="228600" indent="-2286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100" dirty="0" smtClean="0"/>
              <a:t>E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Chattopadhyay</a:t>
            </a:r>
            <a:r>
              <a:rPr lang="pl-PL" sz="1100" dirty="0"/>
              <a:t>, </a:t>
            </a:r>
            <a:r>
              <a:rPr lang="pl-PL" sz="1100" dirty="0" smtClean="0"/>
              <a:t>D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Zuckerman</a:t>
            </a:r>
            <a:r>
              <a:rPr lang="pl-PL" sz="1100" dirty="0"/>
              <a:t>:</a:t>
            </a:r>
            <a:r>
              <a:rPr lang="en-US" sz="1100" dirty="0"/>
              <a:t> </a:t>
            </a:r>
            <a:r>
              <a:rPr lang="pl-PL" sz="1100" b="1" dirty="0">
                <a:solidFill>
                  <a:srgbClr val="0070C0"/>
                </a:solidFill>
              </a:rPr>
              <a:t>Non-</a:t>
            </a:r>
            <a:r>
              <a:rPr lang="pl-PL" sz="1100" b="1" dirty="0" err="1">
                <a:solidFill>
                  <a:srgbClr val="0070C0"/>
                </a:solidFill>
              </a:rPr>
              <a:t>malleable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Codes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against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Constant</a:t>
            </a:r>
            <a:r>
              <a:rPr lang="pl-PL" sz="1100" b="1" dirty="0">
                <a:solidFill>
                  <a:srgbClr val="0070C0"/>
                </a:solidFill>
              </a:rPr>
              <a:t> Split-</a:t>
            </a:r>
            <a:r>
              <a:rPr lang="pl-PL" sz="1100" b="1" dirty="0" err="1">
                <a:solidFill>
                  <a:srgbClr val="0070C0"/>
                </a:solidFill>
              </a:rPr>
              <a:t>State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Tampering</a:t>
            </a:r>
            <a:r>
              <a:rPr lang="pl-PL" sz="1100" b="1" dirty="0">
                <a:solidFill>
                  <a:srgbClr val="0070C0"/>
                </a:solidFill>
              </a:rPr>
              <a:t>. </a:t>
            </a:r>
            <a:r>
              <a:rPr lang="pl-PL" sz="1100" b="1" dirty="0">
                <a:solidFill>
                  <a:srgbClr val="FF0000"/>
                </a:solidFill>
              </a:rPr>
              <a:t>FOCS 2014</a:t>
            </a:r>
            <a:endParaRPr lang="en-US" sz="1100" b="1" dirty="0">
              <a:solidFill>
                <a:srgbClr val="FF0000"/>
              </a:solidFill>
            </a:endParaRPr>
          </a:p>
          <a:p>
            <a:pPr marL="228600" indent="-2286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100" dirty="0" smtClean="0"/>
              <a:t>M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Cheraghchi</a:t>
            </a:r>
            <a:r>
              <a:rPr lang="pl-PL" sz="1100" dirty="0"/>
              <a:t>, </a:t>
            </a:r>
            <a:r>
              <a:rPr lang="pl-PL" sz="1100" dirty="0" smtClean="0"/>
              <a:t>V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Guruswami</a:t>
            </a:r>
            <a:r>
              <a:rPr lang="pl-PL" sz="1100" dirty="0"/>
              <a:t>:</a:t>
            </a:r>
            <a:r>
              <a:rPr lang="en-US" sz="1100" dirty="0"/>
              <a:t> </a:t>
            </a:r>
            <a:r>
              <a:rPr lang="pl-PL" sz="1100" b="1" dirty="0">
                <a:solidFill>
                  <a:srgbClr val="0070C0"/>
                </a:solidFill>
              </a:rPr>
              <a:t>Non-</a:t>
            </a:r>
            <a:r>
              <a:rPr lang="pl-PL" sz="1100" b="1" dirty="0" err="1">
                <a:solidFill>
                  <a:srgbClr val="0070C0"/>
                </a:solidFill>
              </a:rPr>
              <a:t>malleable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Coding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against</a:t>
            </a:r>
            <a:r>
              <a:rPr lang="pl-PL" sz="1100" b="1" dirty="0">
                <a:solidFill>
                  <a:srgbClr val="0070C0"/>
                </a:solidFill>
              </a:rPr>
              <a:t> Bit-</a:t>
            </a:r>
            <a:r>
              <a:rPr lang="pl-PL" sz="1100" b="1" dirty="0" err="1">
                <a:solidFill>
                  <a:srgbClr val="0070C0"/>
                </a:solidFill>
              </a:rPr>
              <a:t>Wise</a:t>
            </a:r>
            <a:r>
              <a:rPr lang="pl-PL" sz="1100" b="1" dirty="0">
                <a:solidFill>
                  <a:srgbClr val="0070C0"/>
                </a:solidFill>
              </a:rPr>
              <a:t> and Split-</a:t>
            </a:r>
            <a:r>
              <a:rPr lang="pl-PL" sz="1100" b="1" dirty="0" err="1">
                <a:solidFill>
                  <a:srgbClr val="0070C0"/>
                </a:solidFill>
              </a:rPr>
              <a:t>State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Tampering</a:t>
            </a:r>
            <a:r>
              <a:rPr lang="pl-PL" sz="1100" dirty="0"/>
              <a:t>. </a:t>
            </a:r>
            <a:r>
              <a:rPr lang="pl-PL" sz="1100" b="1" dirty="0">
                <a:solidFill>
                  <a:srgbClr val="FF0000"/>
                </a:solidFill>
              </a:rPr>
              <a:t>TCC 2014</a:t>
            </a:r>
          </a:p>
          <a:p>
            <a:pPr marL="228600" indent="-2286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100" dirty="0" smtClean="0"/>
              <a:t>M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Cheraghchi</a:t>
            </a:r>
            <a:r>
              <a:rPr lang="pl-PL" sz="1100" dirty="0"/>
              <a:t>, </a:t>
            </a:r>
            <a:r>
              <a:rPr lang="pl-PL" sz="1100" dirty="0" smtClean="0"/>
              <a:t>V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Guruswami</a:t>
            </a:r>
            <a:r>
              <a:rPr lang="pl-PL" sz="1100" b="1" dirty="0">
                <a:solidFill>
                  <a:srgbClr val="0070C0"/>
                </a:solidFill>
              </a:rPr>
              <a:t>:</a:t>
            </a:r>
            <a:r>
              <a:rPr lang="en-US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Capacity</a:t>
            </a:r>
            <a:r>
              <a:rPr lang="pl-PL" sz="1100" b="1" dirty="0">
                <a:solidFill>
                  <a:srgbClr val="0070C0"/>
                </a:solidFill>
              </a:rPr>
              <a:t> of non-</a:t>
            </a:r>
            <a:r>
              <a:rPr lang="pl-PL" sz="1100" b="1" dirty="0" err="1">
                <a:solidFill>
                  <a:srgbClr val="0070C0"/>
                </a:solidFill>
              </a:rPr>
              <a:t>malleable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codes</a:t>
            </a:r>
            <a:r>
              <a:rPr lang="pl-PL" sz="1100" dirty="0"/>
              <a:t>. </a:t>
            </a:r>
            <a:r>
              <a:rPr lang="pl-PL" sz="1100" b="1" dirty="0">
                <a:solidFill>
                  <a:srgbClr val="FF0000"/>
                </a:solidFill>
              </a:rPr>
              <a:t>ITCS 2014</a:t>
            </a:r>
          </a:p>
          <a:p>
            <a:pPr marL="228600" indent="-2286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100" dirty="0" smtClean="0"/>
              <a:t>D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Aggarwal</a:t>
            </a:r>
            <a:r>
              <a:rPr lang="pl-PL" sz="1100" dirty="0"/>
              <a:t>, </a:t>
            </a:r>
            <a:r>
              <a:rPr lang="pl-PL" sz="1100" dirty="0" smtClean="0"/>
              <a:t>Y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Dodis</a:t>
            </a:r>
            <a:r>
              <a:rPr lang="pl-PL" sz="1100" dirty="0"/>
              <a:t>, </a:t>
            </a:r>
            <a:r>
              <a:rPr lang="pl-PL" sz="1100" dirty="0" smtClean="0"/>
              <a:t>S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Lovett</a:t>
            </a:r>
            <a:r>
              <a:rPr lang="pl-PL" sz="1100" dirty="0"/>
              <a:t>:</a:t>
            </a:r>
            <a:r>
              <a:rPr lang="en-US" sz="1100" dirty="0"/>
              <a:t> </a:t>
            </a:r>
            <a:r>
              <a:rPr lang="pl-PL" sz="1100" b="1" dirty="0">
                <a:solidFill>
                  <a:srgbClr val="0070C0"/>
                </a:solidFill>
              </a:rPr>
              <a:t>Non-</a:t>
            </a:r>
            <a:r>
              <a:rPr lang="pl-PL" sz="1100" b="1" dirty="0" err="1">
                <a:solidFill>
                  <a:srgbClr val="0070C0"/>
                </a:solidFill>
              </a:rPr>
              <a:t>malleable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codes</a:t>
            </a:r>
            <a:r>
              <a:rPr lang="pl-PL" sz="1100" b="1" dirty="0">
                <a:solidFill>
                  <a:srgbClr val="0070C0"/>
                </a:solidFill>
              </a:rPr>
              <a:t> from </a:t>
            </a:r>
            <a:r>
              <a:rPr lang="pl-PL" sz="1100" b="1" dirty="0" err="1">
                <a:solidFill>
                  <a:srgbClr val="0070C0"/>
                </a:solidFill>
              </a:rPr>
              <a:t>additive</a:t>
            </a:r>
            <a:r>
              <a:rPr lang="pl-PL" sz="1100" b="1" dirty="0">
                <a:solidFill>
                  <a:srgbClr val="0070C0"/>
                </a:solidFill>
              </a:rPr>
              <a:t> </a:t>
            </a:r>
            <a:r>
              <a:rPr lang="pl-PL" sz="1100" b="1" dirty="0" err="1">
                <a:solidFill>
                  <a:srgbClr val="0070C0"/>
                </a:solidFill>
              </a:rPr>
              <a:t>combinatorics</a:t>
            </a:r>
            <a:r>
              <a:rPr lang="pl-PL" sz="1100" dirty="0"/>
              <a:t>. </a:t>
            </a:r>
            <a:r>
              <a:rPr lang="pl-PL" sz="1100" b="1" dirty="0">
                <a:solidFill>
                  <a:srgbClr val="FF0000"/>
                </a:solidFill>
              </a:rPr>
              <a:t>STOC 2014</a:t>
            </a:r>
          </a:p>
          <a:p>
            <a:pPr marL="228600" indent="-2286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100" dirty="0" smtClean="0"/>
              <a:t>S</a:t>
            </a:r>
            <a:r>
              <a:rPr lang="en-US" sz="1100" dirty="0" smtClean="0"/>
              <a:t>.</a:t>
            </a:r>
            <a:r>
              <a:rPr lang="pl-PL" sz="1100" dirty="0" smtClean="0"/>
              <a:t> Faust, P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Mukherjee</a:t>
            </a:r>
            <a:r>
              <a:rPr lang="pl-PL" sz="1100" dirty="0" smtClean="0"/>
              <a:t>, J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Buus</a:t>
            </a:r>
            <a:r>
              <a:rPr lang="pl-PL" sz="1100" dirty="0" smtClean="0"/>
              <a:t> Nielsen, D</a:t>
            </a:r>
            <a:r>
              <a:rPr lang="en-US" sz="1100" dirty="0" smtClean="0"/>
              <a:t>.</a:t>
            </a:r>
            <a:r>
              <a:rPr lang="pl-PL" sz="1100" dirty="0" smtClean="0"/>
              <a:t> </a:t>
            </a:r>
            <a:r>
              <a:rPr lang="pl-PL" sz="1100" dirty="0" err="1" smtClean="0"/>
              <a:t>Venturi</a:t>
            </a:r>
            <a:r>
              <a:rPr lang="pl-PL" sz="1100" dirty="0" smtClean="0"/>
              <a:t>:</a:t>
            </a:r>
            <a:r>
              <a:rPr lang="en-US" sz="1100" dirty="0" smtClean="0"/>
              <a:t> </a:t>
            </a:r>
            <a:r>
              <a:rPr lang="pl-PL" sz="1100" b="1" dirty="0" err="1" smtClean="0">
                <a:solidFill>
                  <a:srgbClr val="0070C0"/>
                </a:solidFill>
              </a:rPr>
              <a:t>Continuous</a:t>
            </a:r>
            <a:r>
              <a:rPr lang="pl-PL" sz="1100" b="1" dirty="0" smtClean="0">
                <a:solidFill>
                  <a:srgbClr val="0070C0"/>
                </a:solidFill>
              </a:rPr>
              <a:t> Non-</a:t>
            </a:r>
            <a:r>
              <a:rPr lang="pl-PL" sz="1100" b="1" dirty="0" err="1" smtClean="0">
                <a:solidFill>
                  <a:srgbClr val="0070C0"/>
                </a:solidFill>
              </a:rPr>
              <a:t>malleable</a:t>
            </a:r>
            <a:r>
              <a:rPr lang="pl-PL" sz="1100" b="1" dirty="0" smtClean="0">
                <a:solidFill>
                  <a:srgbClr val="0070C0"/>
                </a:solidFill>
              </a:rPr>
              <a:t> </a:t>
            </a:r>
            <a:r>
              <a:rPr lang="pl-PL" sz="1100" b="1" dirty="0" err="1" smtClean="0">
                <a:solidFill>
                  <a:srgbClr val="0070C0"/>
                </a:solidFill>
              </a:rPr>
              <a:t>Codes</a:t>
            </a:r>
            <a:r>
              <a:rPr lang="pl-PL" sz="1100" dirty="0" smtClean="0"/>
              <a:t>. </a:t>
            </a:r>
            <a:r>
              <a:rPr lang="pl-PL" sz="1100" b="1" dirty="0" smtClean="0">
                <a:solidFill>
                  <a:srgbClr val="FF0000"/>
                </a:solidFill>
              </a:rPr>
              <a:t>TCC 2014</a:t>
            </a:r>
            <a:endParaRPr lang="pl-PL" sz="11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6526" y="838822"/>
            <a:ext cx="86169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Conference </a:t>
            </a:r>
            <a:r>
              <a:rPr lang="en-US" sz="2000" dirty="0">
                <a:solidFill>
                  <a:srgbClr val="000000"/>
                </a:solidFill>
                <a:latin typeface="Cambria" panose="02040503050406030204" pitchFamily="18" charset="0"/>
              </a:rPr>
              <a:t>papers from 2014–2016 with “non-malleable codes” in the </a:t>
            </a:r>
            <a:r>
              <a:rPr lang="en-US" sz="20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title: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04716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Security definition: first attempt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69082" y="1357005"/>
                <a:ext cx="8478762" cy="98403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US" b="1" dirty="0" err="1" smtClean="0">
                    <a:solidFill>
                      <a:srgbClr val="FF0000"/>
                    </a:solidFill>
                  </a:rPr>
                  <a:t>Enc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: </a:t>
                </a:r>
                <a:r>
                  <a:rPr lang="en-US" b="1" dirty="0" smtClean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Apple Chancery"/>
                  </a:rPr>
                  <a:t>M</a:t>
                </a:r>
                <a:r>
                  <a:rPr lang="en-US" b="1" dirty="0" smtClean="0">
                    <a:solidFill>
                      <a:srgbClr val="FF0000"/>
                    </a:solidFill>
                    <a:latin typeface="Apple Chancery"/>
                    <a:ea typeface="cmsy10"/>
                    <a:cs typeface="Apple Chancery"/>
                  </a:rPr>
                  <a:t> </a:t>
                </a:r>
                <a:r>
                  <a:rPr lang="en-US" b="1" dirty="0" smtClean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cmsy10"/>
                  </a:rPr>
                  <a:t>→ </a:t>
                </a:r>
                <a:r>
                  <a:rPr lang="en-US" b="1" dirty="0" smtClean="0">
                    <a:solidFill>
                      <a:srgbClr val="FF0000"/>
                    </a:solidFill>
                    <a:latin typeface="Gigi" panose="04040504061007020D02" pitchFamily="82" charset="0"/>
                    <a:cs typeface="Apple Chancery"/>
                  </a:rPr>
                  <a:t>C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, Dec : </a:t>
                </a:r>
                <a:r>
                  <a:rPr lang="en-US" b="1" dirty="0" smtClean="0">
                    <a:solidFill>
                      <a:srgbClr val="FF0000"/>
                    </a:solidFill>
                    <a:latin typeface="Gigi" panose="04040504061007020D02" pitchFamily="82" charset="0"/>
                    <a:cs typeface="Apple Chancery"/>
                  </a:rPr>
                  <a:t>C 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b="1" dirty="0" smtClean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cmsy10"/>
                  </a:rPr>
                  <a:t>→ </a:t>
                </a:r>
                <a:r>
                  <a:rPr lang="en-US" b="1" dirty="0" smtClean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Apple Chancery"/>
                  </a:rPr>
                  <a:t>M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⊥</m:t>
                        </m:r>
                      </m:e>
                    </m:d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) </a:t>
                </a:r>
                <a:r>
                  <a:rPr lang="en-US" dirty="0" smtClean="0"/>
                  <a:t>is </a:t>
                </a:r>
                <a:r>
                  <a:rPr lang="en-US" b="1" dirty="0" smtClean="0">
                    <a:solidFill>
                      <a:srgbClr val="0070C0"/>
                    </a:solidFill>
                  </a:rPr>
                  <a:t>non-malleable with respect to</a:t>
                </a:r>
                <a:r>
                  <a:rPr lang="en-US" b="1" dirty="0" smtClean="0">
                    <a:solidFill>
                      <a:srgbClr val="0000FF"/>
                    </a:solidFill>
                  </a:rPr>
                  <a:t> </a:t>
                </a:r>
                <a:r>
                  <a:rPr lang="en-US" b="1" dirty="0" smtClean="0">
                    <a:solidFill>
                      <a:srgbClr val="FF0000"/>
                    </a:solidFill>
                    <a:latin typeface="Gigi" panose="04040504061007020D02" pitchFamily="82" charset="0"/>
                    <a:cs typeface="Apple Chancery"/>
                  </a:rPr>
                  <a:t>H</a:t>
                </a:r>
                <a:r>
                  <a:rPr lang="en-US" b="1" dirty="0" smtClean="0">
                    <a:solidFill>
                      <a:srgbClr val="0000FF"/>
                    </a:solidFill>
                  </a:rPr>
                  <a:t>  </a:t>
                </a:r>
                <a:r>
                  <a:rPr lang="en-US" dirty="0" smtClean="0"/>
                  <a:t>if 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9082" y="1357005"/>
                <a:ext cx="8478762" cy="984037"/>
              </a:xfrm>
              <a:blipFill rotWithShape="0">
                <a:blip r:embed="rId2"/>
                <a:stretch>
                  <a:fillRect l="-1511" t="-13665" b="-7453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81987" y="6113750"/>
            <a:ext cx="2133600" cy="365125"/>
          </a:xfrm>
        </p:spPr>
        <p:txBody>
          <a:bodyPr/>
          <a:lstStyle/>
          <a:p>
            <a:fld id="{465A04FA-7EBA-6342-9551-607F6EB5E4E1}" type="slidenum">
              <a:rPr lang="en-US" smtClean="0"/>
              <a:t>32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831576" y="2478331"/>
            <a:ext cx="6168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cmsy10"/>
              </a:rPr>
              <a:t>∀</a:t>
            </a:r>
            <a:endParaRPr lang="en-US" sz="5400" b="1" dirty="0">
              <a:solidFill>
                <a:srgbClr val="FF0000"/>
              </a:solidFill>
              <a:latin typeface="Gigi" panose="04040504061007020D02" pitchFamily="8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99590" y="3356109"/>
            <a:ext cx="1011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h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cmsy10"/>
              </a:rPr>
              <a:t>∈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Gigi" panose="04040504061007020D02" pitchFamily="82" charset="0"/>
                <a:cs typeface="Apple Chancery"/>
              </a:rPr>
              <a:t>H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154514" y="2443272"/>
                <a:ext cx="867545" cy="12926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5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msy10"/>
                          <a:cs typeface="cmsy10"/>
                        </a:rPr>
                        <m:t>∃</m:t>
                      </m:r>
                    </m:oMath>
                  </m:oMathPara>
                </a14:m>
                <a:endParaRPr lang="pl-PL" sz="5400" b="1" dirty="0" smtClean="0">
                  <a:solidFill>
                    <a:srgbClr val="FF0000"/>
                  </a:solidFill>
                  <a:latin typeface="Gigi" panose="04040504061007020D02" pitchFamily="82" charset="0"/>
                  <a:ea typeface="cmsy10"/>
                  <a:cs typeface="cmsy10"/>
                </a:endParaRPr>
              </a:p>
              <a:p>
                <a:endParaRPr lang="en-US" sz="2400" b="1" dirty="0">
                  <a:solidFill>
                    <a:srgbClr val="FF0000"/>
                  </a:solidFill>
                  <a:latin typeface="Gigi" panose="04040504061007020D02" pitchFamily="8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14" y="2443272"/>
                <a:ext cx="867545" cy="129266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763561" y="3340883"/>
            <a:ext cx="3348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D 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– distribution on </a:t>
            </a:r>
            <a:r>
              <a:rPr lang="en-US" sz="2400" b="1" dirty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Apple Chancery"/>
              </a:rPr>
              <a:t>M</a:t>
            </a:r>
            <a:r>
              <a:rPr lang="en-US" sz="2400" b="1" dirty="0">
                <a:solidFill>
                  <a:srgbClr val="FF0000"/>
                </a:solidFill>
                <a:latin typeface="Apple Chancery"/>
                <a:ea typeface="cmsy10"/>
                <a:cs typeface="Apple Chancery"/>
              </a:rPr>
              <a:t> 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24611" y="4308554"/>
            <a:ext cx="1157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such that</a:t>
            </a:r>
            <a:endParaRPr lang="en-US" b="1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52987" y="3959016"/>
            <a:ext cx="6168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cmsy10"/>
              </a:rPr>
              <a:t>∀</a:t>
            </a:r>
            <a:endParaRPr lang="en-US" sz="5400" b="1" dirty="0">
              <a:solidFill>
                <a:srgbClr val="FF0000"/>
              </a:solidFill>
              <a:latin typeface="Gigi" panose="04040504061007020D02" pitchFamily="8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66979" y="4882346"/>
            <a:ext cx="1143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cmsy10"/>
              </a:rPr>
              <a:t>∈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Apple Chancery"/>
              </a:rPr>
              <a:t>M</a:t>
            </a:r>
            <a:r>
              <a:rPr lang="en-US" sz="2400" b="1" dirty="0">
                <a:solidFill>
                  <a:srgbClr val="FF0000"/>
                </a:solidFill>
                <a:latin typeface="Apple Chancery"/>
                <a:ea typeface="cmsy10"/>
                <a:cs typeface="Apple Chancery"/>
              </a:rPr>
              <a:t> 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840728" y="4216221"/>
                <a:ext cx="32899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Dec( 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h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( </a:t>
                </a:r>
                <a:r>
                  <a:rPr lang="en-US" sz="2400" b="1" dirty="0" err="1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Enc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(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M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) ) )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D</a:t>
                </a:r>
                <a:endParaRPr lang="en-US" sz="2400" b="1" i="1" dirty="0">
                  <a:solidFill>
                    <a:srgbClr val="FF0000"/>
                  </a:solidFill>
                  <a:latin typeface="cmmi1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0728" y="4216221"/>
                <a:ext cx="3289905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2778" t="-14667" r="-37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ounded Rectangular Callout 14"/>
          <p:cNvSpPr/>
          <p:nvPr/>
        </p:nvSpPr>
        <p:spPr>
          <a:xfrm>
            <a:off x="3152987" y="5586611"/>
            <a:ext cx="5562600" cy="1077350"/>
          </a:xfrm>
          <a:prstGeom prst="wedgeRoundRectCallout">
            <a:avLst>
              <a:gd name="adj1" fmla="val -20893"/>
              <a:gd name="adj2" fmla="val -126598"/>
              <a:gd name="adj3" fmla="val 1666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Cambria" panose="02040503050406030204" pitchFamily="18" charset="0"/>
              </a:rPr>
              <a:t>Problem: </a:t>
            </a: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what to do with the “identity” functions?</a:t>
            </a:r>
          </a:p>
          <a:p>
            <a:pPr algn="ctr"/>
            <a:endParaRPr lang="en-US" sz="2800" b="1" dirty="0">
              <a:solidFill>
                <a:srgbClr val="0000FF"/>
              </a:solidFill>
              <a:latin typeface="Cambria" panose="02040503050406030204" pitchFamily="18" charset="0"/>
            </a:endParaRPr>
          </a:p>
        </p:txBody>
      </p:sp>
      <p:sp>
        <p:nvSpPr>
          <p:cNvPr id="4" name="Rectangular Callout 3"/>
          <p:cNvSpPr/>
          <p:nvPr/>
        </p:nvSpPr>
        <p:spPr>
          <a:xfrm>
            <a:off x="7239000" y="3032464"/>
            <a:ext cx="1640840" cy="993648"/>
          </a:xfrm>
          <a:prstGeom prst="wedgeRectCallout">
            <a:avLst>
              <a:gd name="adj1" fmla="val -80585"/>
              <a:gd name="adj2" fmla="val 7681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equality of distributions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34918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 animBg="1"/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441" y="261996"/>
            <a:ext cx="9203286" cy="7853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 to deal with the identity functions?</a:t>
            </a:r>
            <a:endParaRPr lang="pl-P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442" y="1572492"/>
            <a:ext cx="8712043" cy="501434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We present two solutions: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stronger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(“Strongly Non-Malleable Codes”):</a:t>
            </a:r>
            <a:br>
              <a:rPr lang="en-US" dirty="0" smtClean="0"/>
            </a:br>
            <a:r>
              <a:rPr lang="en-US" dirty="0" smtClean="0"/>
              <a:t>whenever </a:t>
            </a:r>
            <a:r>
              <a:rPr lang="en-US" dirty="0"/>
              <a:t>the </a:t>
            </a:r>
            <a:r>
              <a:rPr lang="en-US" dirty="0" err="1"/>
              <a:t>codeword</a:t>
            </a:r>
            <a:r>
              <a:rPr lang="en-US" dirty="0"/>
              <a:t> is </a:t>
            </a:r>
            <a:r>
              <a:rPr lang="en-US" dirty="0" smtClean="0"/>
              <a:t>modified to </a:t>
            </a:r>
            <a:r>
              <a:rPr lang="en-US" dirty="0"/>
              <a:t>the </a:t>
            </a:r>
            <a:r>
              <a:rPr lang="en-US" dirty="0" smtClean="0"/>
              <a:t>decoded message</a:t>
            </a:r>
            <a:r>
              <a:rPr lang="en-US" dirty="0"/>
              <a:t> </a:t>
            </a:r>
            <a:r>
              <a:rPr lang="en-US" dirty="0" smtClean="0"/>
              <a:t>is </a:t>
            </a:r>
            <a:r>
              <a:rPr lang="en-US" dirty="0"/>
              <a:t>independent of </a:t>
            </a:r>
            <a:r>
              <a:rPr lang="en-US" dirty="0" smtClean="0"/>
              <a:t>the original message</a:t>
            </a:r>
            <a:endParaRPr lang="en-US" dirty="0"/>
          </a:p>
          <a:p>
            <a:pPr algn="r">
              <a:buFont typeface="Cambria" panose="02040503050406030204" pitchFamily="18" charset="0"/>
              <a:buChar char="―"/>
            </a:pPr>
            <a:r>
              <a:rPr lang="en-US" dirty="0" smtClean="0"/>
              <a:t> easier to define </a:t>
            </a:r>
          </a:p>
          <a:p>
            <a:pPr algn="r">
              <a:buFont typeface="Cambria" panose="02040503050406030204" pitchFamily="18" charset="0"/>
              <a:buChar char="―"/>
            </a:pPr>
            <a:r>
              <a:rPr lang="en-US" dirty="0"/>
              <a:t> </a:t>
            </a:r>
            <a:r>
              <a:rPr lang="en-US" dirty="0" smtClean="0"/>
              <a:t>harder to construct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>
                <a:solidFill>
                  <a:srgbClr val="0070C0"/>
                </a:solidFill>
              </a:rPr>
              <a:t>weaker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(“(Standard) Non-Malleable Codes”) :</a:t>
            </a:r>
            <a:br>
              <a:rPr lang="en-US" dirty="0" smtClean="0"/>
            </a:br>
            <a:r>
              <a:rPr lang="en-US" b="1" i="1" dirty="0" smtClean="0">
                <a:solidFill>
                  <a:srgbClr val="FF0000"/>
                </a:solidFill>
              </a:rPr>
              <a:t>h</a:t>
            </a:r>
            <a:r>
              <a:rPr lang="en-US" b="1" i="1" dirty="0">
                <a:solidFill>
                  <a:srgbClr val="FF0000"/>
                </a:solidFill>
              </a:rPr>
              <a:t>’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can be represented as a </a:t>
            </a:r>
            <a:r>
              <a:rPr lang="en-US" b="1" dirty="0">
                <a:solidFill>
                  <a:srgbClr val="0070C0"/>
                </a:solidFill>
              </a:rPr>
              <a:t>probabilistic combination </a:t>
            </a:r>
            <a:r>
              <a:rPr lang="en-US" dirty="0" smtClean="0"/>
              <a:t>of the </a:t>
            </a:r>
            <a:r>
              <a:rPr lang="en-US" b="1" dirty="0">
                <a:solidFill>
                  <a:srgbClr val="7030A0"/>
                </a:solidFill>
              </a:rPr>
              <a:t>identity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smtClean="0"/>
              <a:t>function and the</a:t>
            </a:r>
            <a:r>
              <a:rPr lang="en-US" b="1" dirty="0" smtClean="0"/>
              <a:t> </a:t>
            </a:r>
            <a:r>
              <a:rPr lang="en-US" b="1" dirty="0">
                <a:solidFill>
                  <a:srgbClr val="7030A0"/>
                </a:solidFill>
              </a:rPr>
              <a:t>constant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/>
              <a:t>functions </a:t>
            </a:r>
            <a:endParaRPr lang="en-US" dirty="0" smtClean="0"/>
          </a:p>
          <a:p>
            <a:pPr algn="r">
              <a:buFont typeface="Cambria" panose="02040503050406030204" pitchFamily="18" charset="0"/>
              <a:buChar char="―"/>
            </a:pPr>
            <a:r>
              <a:rPr lang="en-US" dirty="0" smtClean="0"/>
              <a:t> slightly harder to define </a:t>
            </a:r>
          </a:p>
          <a:p>
            <a:pPr algn="r">
              <a:buFont typeface="Cambria" panose="02040503050406030204" pitchFamily="18" charset="0"/>
              <a:buChar char="―"/>
            </a:pPr>
            <a:r>
              <a:rPr lang="en-US" smtClean="0"/>
              <a:t>easier </a:t>
            </a:r>
            <a:r>
              <a:rPr lang="en-US" dirty="0" smtClean="0"/>
              <a:t>to construct</a:t>
            </a:r>
          </a:p>
          <a:p>
            <a:pPr algn="r">
              <a:buFont typeface="Cambria" panose="02040503050406030204" pitchFamily="18" charset="0"/>
              <a:buChar char="―"/>
            </a:pPr>
            <a:r>
              <a:rPr lang="en-US" dirty="0" smtClean="0"/>
              <a:t> good enough for most applications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18663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658" y="274638"/>
            <a:ext cx="8342142" cy="644600"/>
          </a:xfrm>
        </p:spPr>
        <p:txBody>
          <a:bodyPr>
            <a:normAutofit fontScale="90000"/>
          </a:bodyPr>
          <a:lstStyle/>
          <a:p>
            <a:r>
              <a:rPr lang="en-US" dirty="0"/>
              <a:t>Strongly Non-Malleable Codes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44658" y="1000036"/>
                <a:ext cx="8265942" cy="914674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400" dirty="0" smtClean="0">
                    <a:solidFill>
                      <a:srgbClr val="000000"/>
                    </a:solidFill>
                  </a:rPr>
                  <a:t>For </a:t>
                </a:r>
                <a:r>
                  <a:rPr lang="en-US" sz="2400" b="1" i="1" dirty="0" smtClean="0">
                    <a:solidFill>
                      <a:srgbClr val="FF0000"/>
                    </a:solidFill>
                  </a:rPr>
                  <a:t>M</a:t>
                </a:r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cmsy10"/>
                  </a:rPr>
                  <a:t>∈</a:t>
                </a:r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b="1" dirty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Apple Chancery"/>
                  </a:rPr>
                  <a:t>M</a:t>
                </a:r>
                <a:r>
                  <a:rPr lang="en-US" sz="2400" b="1" dirty="0">
                    <a:solidFill>
                      <a:srgbClr val="FF0000"/>
                    </a:solidFill>
                    <a:latin typeface="Apple Chancery"/>
                    <a:ea typeface="cmsy10"/>
                    <a:cs typeface="Apple Chancery"/>
                  </a:rPr>
                  <a:t> </a:t>
                </a:r>
                <a:r>
                  <a:rPr lang="en-US" sz="2400" dirty="0" smtClean="0">
                    <a:solidFill>
                      <a:srgbClr val="000000"/>
                    </a:solidFill>
                  </a:rPr>
                  <a:t>and a tampering function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𝒉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</a:rPr>
                  <a:t>define an experiment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𝐒𝐭𝐫𝐨𝐧𝐠𝐄</m:t>
                    </m:r>
                    <m:r>
                      <a:rPr lang="en-US" sz="24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𝐱</m:t>
                    </m:r>
                    <m:sSubSup>
                      <m:sSubSup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𝐩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sub>
                      <m:sup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sup>
                    </m:sSubSup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</a:rPr>
                  <a:t>as:</a:t>
                </a:r>
              </a:p>
              <a:p>
                <a:pPr marL="0" indent="0">
                  <a:buNone/>
                </a:pPr>
                <a:endParaRPr lang="en-US" sz="2400" dirty="0">
                  <a:solidFill>
                    <a:srgbClr val="000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4658" y="1000036"/>
                <a:ext cx="8265942" cy="914674"/>
              </a:xfrm>
              <a:blipFill rotWithShape="0">
                <a:blip r:embed="rId2"/>
                <a:stretch>
                  <a:fillRect l="-1180" t="-1200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677156" y="2380994"/>
                <a:ext cx="4620176" cy="12478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pl-PL" sz="2400" dirty="0">
                    <a:latin typeface="Cambria" panose="02040503050406030204" pitchFamily="18" charset="0"/>
                  </a:rPr>
                  <a:t>l</a:t>
                </a:r>
                <a:r>
                  <a:rPr lang="en-US" sz="2400" dirty="0" smtClean="0">
                    <a:latin typeface="Cambria" panose="02040503050406030204" pitchFamily="18" charset="0"/>
                  </a:rPr>
                  <a:t>et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𝐄𝐧𝐜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𝐌</m:t>
                        </m:r>
                      </m:e>
                    </m:d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400" b="1" i="1" dirty="0" smtClean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400" dirty="0" smtClean="0">
                    <a:latin typeface="Cambria" panose="02040503050406030204" pitchFamily="18" charset="0"/>
                  </a:rPr>
                  <a:t>if</a:t>
                </a:r>
                <a:r>
                  <a:rPr lang="en-US" sz="2400" i="1" dirty="0" smtClean="0">
                    <a:latin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𝒉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d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latin typeface="Cambria" panose="02040503050406030204" pitchFamily="18" charset="0"/>
                  </a:rPr>
                  <a:t>then </a:t>
                </a:r>
                <a:r>
                  <a:rPr lang="en-US" sz="2400" b="1" dirty="0" smtClean="0">
                    <a:solidFill>
                      <a:srgbClr val="0000FF"/>
                    </a:solidFill>
                    <a:latin typeface="Cambria" panose="02040503050406030204" pitchFamily="18" charset="0"/>
                  </a:rPr>
                  <a:t>output </a:t>
                </a:r>
                <a:r>
                  <a:rPr lang="en-US" sz="2400" b="1" u="sng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same</a:t>
                </a:r>
                <a:endParaRPr lang="en-US" sz="2400" b="1" i="1" u="sng" dirty="0" smtClean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400" dirty="0" smtClean="0">
                    <a:latin typeface="Cambria" panose="02040503050406030204" pitchFamily="18" charset="0"/>
                  </a:rPr>
                  <a:t>otherwise </a:t>
                </a:r>
                <a:r>
                  <a:rPr lang="en-US" sz="2400" b="1" dirty="0" smtClean="0">
                    <a:solidFill>
                      <a:srgbClr val="0000FF"/>
                    </a:solidFill>
                    <a:latin typeface="Cambria" panose="02040503050406030204" pitchFamily="18" charset="0"/>
                  </a:rPr>
                  <a:t>output</a:t>
                </a:r>
                <a:r>
                  <a:rPr lang="en-US" sz="2400" dirty="0" smtClean="0">
                    <a:solidFill>
                      <a:srgbClr val="0000FF"/>
                    </a:solidFill>
                    <a:latin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𝐃𝐞𝐜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  <m:d>
                          <m:d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</m:d>
                      </m:e>
                    </m:d>
                  </m:oMath>
                </a14:m>
                <a:endParaRPr lang="en-US" sz="2400" b="1" i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156" y="2380994"/>
                <a:ext cx="4620176" cy="1247842"/>
              </a:xfrm>
              <a:prstGeom prst="rect">
                <a:avLst/>
              </a:prstGeom>
              <a:blipFill rotWithShape="0">
                <a:blip r:embed="rId3"/>
                <a:stretch>
                  <a:fillRect l="-1979" t="-3922" r="-1187" b="-8333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944315" y="4325504"/>
            <a:ext cx="6168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cmsy10"/>
              </a:rPr>
              <a:t>∀</a:t>
            </a:r>
            <a:endParaRPr lang="en-US" sz="8000" b="1" dirty="0">
              <a:solidFill>
                <a:srgbClr val="FF0000"/>
              </a:solidFill>
              <a:latin typeface="Gigi" panose="04040504061007020D02" pitchFamily="8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52898" y="5339313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h </a:t>
            </a:r>
            <a:r>
              <a:rPr lang="en-US" sz="2400" b="1" dirty="0" smtClean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cmsy10"/>
              </a:rPr>
              <a:t>∈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Gigi" panose="04040504061007020D02" pitchFamily="82" charset="0"/>
                <a:cs typeface="Apple Chancery"/>
              </a:rPr>
              <a:t>H</a:t>
            </a:r>
            <a:r>
              <a:rPr lang="en-US" sz="2400" b="1" dirty="0" smtClean="0">
                <a:solidFill>
                  <a:srgbClr val="FF0000"/>
                </a:solidFill>
                <a:latin typeface="Gigi" panose="04040504061007020D02" pitchFamily="82" charset="0"/>
              </a:rPr>
              <a:t> </a:t>
            </a:r>
            <a:endParaRPr lang="en-US" sz="2400" b="1" dirty="0">
              <a:solidFill>
                <a:srgbClr val="FF0000"/>
              </a:solidFill>
              <a:latin typeface="Gigi" panose="04040504061007020D02" pitchFamily="8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1456710" y="5808148"/>
                <a:ext cx="186127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cmsy10"/>
                  </a:rPr>
                  <a:t>∈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2400" b="1" dirty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Apple Chancery"/>
                  </a:rPr>
                  <a:t>M</a:t>
                </a:r>
                <a:r>
                  <a:rPr lang="en-US" sz="2400" b="1" dirty="0">
                    <a:solidFill>
                      <a:srgbClr val="FF0000"/>
                    </a:solidFill>
                    <a:latin typeface="Apple Chancery"/>
                    <a:ea typeface="cmsy10"/>
                    <a:cs typeface="Apple Chancery"/>
                  </a:rPr>
                  <a:t> </a:t>
                </a:r>
                <a:endParaRPr lang="en-US" sz="2400" b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6710" y="5808148"/>
                <a:ext cx="1861279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984" t="-17105" b="-3157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457199" y="4155480"/>
            <a:ext cx="78401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en-US" sz="24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Enc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, Dec) </a:t>
            </a:r>
            <a:r>
              <a:rPr lang="en-US" sz="2400" dirty="0">
                <a:latin typeface="Cambria" panose="02040503050406030204" pitchFamily="18" charset="0"/>
              </a:rPr>
              <a:t>is </a:t>
            </a:r>
            <a:r>
              <a:rPr lang="en-US" sz="2400" b="1" dirty="0" smtClean="0">
                <a:solidFill>
                  <a:srgbClr val="0000FF"/>
                </a:solidFill>
                <a:latin typeface="Cambria" panose="02040503050406030204" pitchFamily="18" charset="0"/>
              </a:rPr>
              <a:t>non-malleable with respect to </a:t>
            </a:r>
            <a:r>
              <a:rPr lang="en-US" sz="2400" b="1" dirty="0">
                <a:solidFill>
                  <a:srgbClr val="FF0000"/>
                </a:solidFill>
                <a:latin typeface="Gigi" panose="04040504061007020D02" pitchFamily="82" charset="0"/>
                <a:cs typeface="Apple Chancery"/>
              </a:rPr>
              <a:t>H</a:t>
            </a:r>
            <a:r>
              <a:rPr lang="en-US" sz="2400" b="1" dirty="0">
                <a:solidFill>
                  <a:srgbClr val="0000FF"/>
                </a:solidFill>
                <a:latin typeface="Cambria" panose="02040503050406030204" pitchFamily="18" charset="0"/>
              </a:rPr>
              <a:t>  </a:t>
            </a:r>
            <a:r>
              <a:rPr lang="en-US" sz="2400" dirty="0">
                <a:latin typeface="Cambria" panose="02040503050406030204" pitchFamily="18" charset="0"/>
              </a:rPr>
              <a:t>if </a:t>
            </a:r>
          </a:p>
        </p:txBody>
      </p:sp>
      <p:sp>
        <p:nvSpPr>
          <p:cNvPr id="4" name="Nawias klamrowy otwierający 3"/>
          <p:cNvSpPr/>
          <p:nvPr/>
        </p:nvSpPr>
        <p:spPr>
          <a:xfrm>
            <a:off x="3009707" y="2243060"/>
            <a:ext cx="688432" cy="1599351"/>
          </a:xfrm>
          <a:prstGeom prst="leftBrace">
            <a:avLst>
              <a:gd name="adj1" fmla="val 26554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29082" y="2726153"/>
                <a:ext cx="2695802" cy="5575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𝐒𝐭𝐫𝐨𝐧𝐠𝐄𝐱</m:t>
                      </m:r>
                      <m:sSubSup>
                        <m:sSubSup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𝐩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sub>
                        <m:sup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sup>
                      </m:sSubSup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</m:oMath>
                  </m:oMathPara>
                </a14:m>
                <a:endParaRPr lang="en-US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082" y="2726153"/>
                <a:ext cx="2695802" cy="55752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3178591" y="4741322"/>
                <a:ext cx="4315861" cy="9076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𝐒𝐭𝐫𝐨𝐧𝐠𝐄𝐱</m:t>
                      </m:r>
                      <m:sSubSup>
                        <m:sSubSupPr>
                          <m:ctrlP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𝐩</m:t>
                          </m:r>
                        </m:e>
                        <m:sub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sub>
                        <m:sup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sup>
                      </m:sSubSup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US" sz="24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𝐒𝐭𝐫𝐨𝐧𝐠𝐄𝐱</m:t>
                      </m:r>
                      <m:sSubSup>
                        <m:sSubSupPr>
                          <m:ctrlP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𝐩</m:t>
                          </m:r>
                        </m:e>
                        <m:sub>
                          <m:sSub>
                            <m:sSubPr>
                              <m:ctrlP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sup>
                      </m:sSubSup>
                    </m:oMath>
                  </m:oMathPara>
                </a14:m>
                <a:endParaRPr lang="pl-PL" sz="2400" dirty="0"/>
              </a:p>
              <a:p>
                <a:endParaRPr lang="pl-PL" sz="2400" dirty="0"/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8591" y="4741322"/>
                <a:ext cx="4315861" cy="90762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5246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/>
      <p:bldP spid="9" grpId="0"/>
      <p:bldP spid="10" grpId="0"/>
      <p:bldP spid="15" grpId="0"/>
      <p:bldP spid="17" grpId="0"/>
      <p:bldP spid="4" grpId="0" animBg="1"/>
      <p:bldP spid="6" grpId="0"/>
      <p:bldP spid="1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658" y="274638"/>
            <a:ext cx="8342142" cy="644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(</a:t>
            </a:r>
            <a:r>
              <a:rPr lang="en-US" dirty="0"/>
              <a:t>Standard) Non-Malleable Codes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44658" y="1000036"/>
                <a:ext cx="8265942" cy="914674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𝑫</m:t>
                    </m:r>
                  </m:oMath>
                </a14:m>
                <a:r>
                  <a:rPr lang="en-US" sz="2400" b="1" i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/>
                  <a:t>– some distribution on</a:t>
                </a:r>
                <a:r>
                  <a:rPr lang="en-US" sz="2400" b="1" dirty="0" smtClean="0"/>
                  <a:t> </a:t>
                </a:r>
                <a:r>
                  <a:rPr lang="en-US" sz="2400" b="1" dirty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Apple Chancery"/>
                  </a:rPr>
                  <a:t>M</a:t>
                </a:r>
                <a:r>
                  <a:rPr lang="en-US" sz="2400" b="1" dirty="0">
                    <a:solidFill>
                      <a:srgbClr val="FF0000"/>
                    </a:solidFill>
                    <a:latin typeface="Apple Chancery"/>
                    <a:ea typeface="cmsy10"/>
                    <a:cs typeface="Apple Chancery"/>
                  </a:rPr>
                  <a:t> </a:t>
                </a:r>
                <a14:m>
                  <m:oMath xmlns:m="http://schemas.openxmlformats.org/officeDocument/2006/math">
                    <m:r>
                      <a:rPr lang="pl-PL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msy10"/>
                        <a:cs typeface="Apple Chancery"/>
                      </a:rPr>
                      <m:t>∪</m:t>
                    </m:r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msy10"/>
                        <a:cs typeface="Apple Chancery"/>
                      </a:rPr>
                      <m:t>{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msy10"/>
                        <a:cs typeface="Apple Chancery"/>
                      </a:rPr>
                      <m:t>⊥,</m:t>
                    </m:r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msy10"/>
                        <a:cs typeface="Apple Chancery"/>
                      </a:rPr>
                      <m:t>𝐬𝐚𝐦𝐞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msy10"/>
                        <a:cs typeface="Apple Chancery"/>
                      </a:rPr>
                      <m:t>}</m:t>
                    </m:r>
                  </m:oMath>
                </a14:m>
                <a:endParaRPr lang="en-US" sz="2400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sz="2400" dirty="0" smtClean="0">
                    <a:solidFill>
                      <a:srgbClr val="000000"/>
                    </a:solidFill>
                  </a:rPr>
                  <a:t>For </a:t>
                </a:r>
                <a:r>
                  <a:rPr lang="en-US" sz="2400" b="1" i="1" dirty="0" smtClean="0">
                    <a:solidFill>
                      <a:srgbClr val="FF0000"/>
                    </a:solidFill>
                  </a:rPr>
                  <a:t>M</a:t>
                </a:r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cmsy10"/>
                  </a:rPr>
                  <a:t>∈</a:t>
                </a:r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b="1" dirty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Apple Chancery"/>
                  </a:rPr>
                  <a:t>M</a:t>
                </a:r>
                <a:r>
                  <a:rPr lang="en-US" sz="2400" b="1" dirty="0">
                    <a:solidFill>
                      <a:srgbClr val="FF0000"/>
                    </a:solidFill>
                    <a:latin typeface="Apple Chancery"/>
                    <a:ea typeface="cmsy10"/>
                    <a:cs typeface="Apple Chancery"/>
                  </a:rPr>
                  <a:t> </a:t>
                </a:r>
                <a:r>
                  <a:rPr lang="en-US" sz="2400" dirty="0" smtClean="0">
                    <a:solidFill>
                      <a:srgbClr val="000000"/>
                    </a:solidFill>
                  </a:rPr>
                  <a:t>define an experiment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𝐄𝐱</m:t>
                    </m:r>
                    <m:sSubSup>
                      <m:sSubSup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𝐩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sub>
                      <m:sup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sup>
                    </m:sSubSup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</a:rPr>
                  <a:t> as:</a:t>
                </a:r>
              </a:p>
              <a:p>
                <a:pPr marL="0" indent="0">
                  <a:buNone/>
                </a:pPr>
                <a:endParaRPr lang="en-US" sz="2400" dirty="0">
                  <a:solidFill>
                    <a:srgbClr val="000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4658" y="1000036"/>
                <a:ext cx="8265942" cy="914674"/>
              </a:xfrm>
              <a:blipFill rotWithShape="0">
                <a:blip r:embed="rId2"/>
                <a:stretch>
                  <a:fillRect l="-1180" t="-12000" b="-1600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003247" y="2419554"/>
                <a:ext cx="4104009" cy="1235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en-US" sz="2400" dirty="0" smtClean="0">
                    <a:latin typeface="Cambria" panose="02040503050406030204" pitchFamily="18" charset="0"/>
                  </a:rPr>
                  <a:t>sample 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x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cmsy10"/>
                  </a:rPr>
                  <a:t>←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𝑫</m:t>
                    </m:r>
                  </m:oMath>
                </a14:m>
                <a:endParaRPr lang="en-US" sz="2400" b="1" i="1" dirty="0" smtClean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400" dirty="0" smtClean="0">
                    <a:latin typeface="Cambria" panose="02040503050406030204" pitchFamily="18" charset="0"/>
                  </a:rPr>
                  <a:t>if</a:t>
                </a:r>
                <a:r>
                  <a:rPr lang="en-US" sz="2400" i="1" dirty="0" smtClean="0">
                    <a:latin typeface="Cambria" panose="02040503050406030204" pitchFamily="18" charset="0"/>
                  </a:rPr>
                  <a:t> 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x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= </a:t>
                </a:r>
                <a:r>
                  <a:rPr lang="en-US" sz="2400" b="1" u="sng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same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2400" dirty="0" smtClean="0">
                    <a:latin typeface="Cambria" panose="02040503050406030204" pitchFamily="18" charset="0"/>
                  </a:rPr>
                  <a:t>then </a:t>
                </a:r>
                <a:r>
                  <a:rPr lang="en-US" sz="2400" b="1" dirty="0" smtClean="0">
                    <a:solidFill>
                      <a:srgbClr val="0000FF"/>
                    </a:solidFill>
                    <a:latin typeface="Cambria" panose="02040503050406030204" pitchFamily="18" charset="0"/>
                  </a:rPr>
                  <a:t>output</a:t>
                </a:r>
                <a:r>
                  <a:rPr lang="en-US" sz="2400" dirty="0" smtClean="0">
                    <a:solidFill>
                      <a:srgbClr val="0000FF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M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400" dirty="0" smtClean="0">
                    <a:latin typeface="Cambria" panose="02040503050406030204" pitchFamily="18" charset="0"/>
                  </a:rPr>
                  <a:t>otherwise </a:t>
                </a:r>
                <a:r>
                  <a:rPr lang="en-US" sz="2400" b="1" dirty="0" smtClean="0">
                    <a:solidFill>
                      <a:srgbClr val="0000FF"/>
                    </a:solidFill>
                    <a:latin typeface="Cambria" panose="02040503050406030204" pitchFamily="18" charset="0"/>
                  </a:rPr>
                  <a:t>output</a:t>
                </a:r>
                <a:r>
                  <a:rPr lang="en-US" sz="2400" dirty="0" smtClean="0">
                    <a:solidFill>
                      <a:srgbClr val="0000FF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x</a:t>
                </a:r>
                <a:endParaRPr lang="en-US" sz="2400" b="1" i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247" y="2419554"/>
                <a:ext cx="4104009" cy="1235338"/>
              </a:xfrm>
              <a:prstGeom prst="rect">
                <a:avLst/>
              </a:prstGeom>
              <a:blipFill rotWithShape="0">
                <a:blip r:embed="rId3"/>
                <a:stretch>
                  <a:fillRect l="-2229" t="-4433" r="-1337" b="-738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661068" y="4917077"/>
            <a:ext cx="6168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cmsy10"/>
              </a:rPr>
              <a:t>∀</a:t>
            </a:r>
            <a:endParaRPr lang="en-US" sz="5400" b="1" dirty="0">
              <a:solidFill>
                <a:srgbClr val="FF0000"/>
              </a:solidFill>
              <a:latin typeface="Gigi" panose="04040504061007020D02" pitchFamily="8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9082" y="5747439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h </a:t>
            </a:r>
            <a:r>
              <a:rPr lang="en-US" sz="2400" b="1" dirty="0" smtClean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cmsy10"/>
              </a:rPr>
              <a:t>∈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Gigi" panose="04040504061007020D02" pitchFamily="82" charset="0"/>
                <a:cs typeface="Apple Chancery"/>
              </a:rPr>
              <a:t>H</a:t>
            </a:r>
            <a:r>
              <a:rPr lang="en-US" sz="2400" b="1" dirty="0" smtClean="0">
                <a:solidFill>
                  <a:srgbClr val="FF0000"/>
                </a:solidFill>
                <a:latin typeface="Gigi" panose="04040504061007020D02" pitchFamily="82" charset="0"/>
              </a:rPr>
              <a:t> </a:t>
            </a:r>
            <a:endParaRPr lang="en-US" sz="2400" b="1" dirty="0">
              <a:solidFill>
                <a:srgbClr val="FF0000"/>
              </a:solidFill>
              <a:latin typeface="Gigi" panose="04040504061007020D02" pitchFamily="8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2963" y="4917077"/>
            <a:ext cx="5838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cmsy10"/>
              </a:rPr>
              <a:t>∃</a:t>
            </a:r>
            <a:endParaRPr lang="en-US" sz="2400" b="1" dirty="0">
              <a:solidFill>
                <a:srgbClr val="FF0000"/>
              </a:solidFill>
              <a:latin typeface="Gigi" panose="04040504061007020D02" pitchFamily="8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448686" y="5747438"/>
                <a:ext cx="63825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sub>
                      </m:sSub>
                    </m:oMath>
                  </m:oMathPara>
                </a14:m>
                <a:endParaRPr lang="en-US" sz="3200" b="1" i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8686" y="5747438"/>
                <a:ext cx="638252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125547" y="5194076"/>
            <a:ext cx="1157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such that</a:t>
            </a:r>
            <a:endParaRPr lang="en-US" b="1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53923" y="4917077"/>
            <a:ext cx="6168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cmsy10"/>
              </a:rPr>
              <a:t>∀</a:t>
            </a:r>
            <a:endParaRPr lang="en-US" sz="5400" b="1" dirty="0">
              <a:solidFill>
                <a:srgbClr val="FF0000"/>
              </a:solidFill>
              <a:latin typeface="Gigi" panose="04040504061007020D02" pitchFamily="8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67915" y="5747439"/>
            <a:ext cx="1143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cmsy10"/>
              </a:rPr>
              <a:t>∈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Apple Chancery"/>
              </a:rPr>
              <a:t>M</a:t>
            </a:r>
            <a:r>
              <a:rPr lang="en-US" sz="2400" b="1" dirty="0">
                <a:solidFill>
                  <a:srgbClr val="FF0000"/>
                </a:solidFill>
                <a:latin typeface="Apple Chancery"/>
                <a:ea typeface="cmsy10"/>
                <a:cs typeface="Apple Chancery"/>
              </a:rPr>
              <a:t> 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57199" y="4155480"/>
            <a:ext cx="78401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en-US" sz="24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Enc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, Dec) </a:t>
            </a:r>
            <a:r>
              <a:rPr lang="en-US" sz="2400" dirty="0">
                <a:latin typeface="Cambria" panose="02040503050406030204" pitchFamily="18" charset="0"/>
              </a:rPr>
              <a:t>is </a:t>
            </a:r>
            <a:r>
              <a:rPr lang="en-US" sz="2400" b="1" dirty="0" smtClean="0">
                <a:solidFill>
                  <a:srgbClr val="0000FF"/>
                </a:solidFill>
                <a:latin typeface="Cambria" panose="02040503050406030204" pitchFamily="18" charset="0"/>
              </a:rPr>
              <a:t>non-malleable with respect to </a:t>
            </a:r>
            <a:r>
              <a:rPr lang="en-US" sz="2400" b="1" dirty="0">
                <a:solidFill>
                  <a:srgbClr val="FF0000"/>
                </a:solidFill>
                <a:latin typeface="Gigi" panose="04040504061007020D02" pitchFamily="82" charset="0"/>
                <a:cs typeface="Apple Chancery"/>
              </a:rPr>
              <a:t>H</a:t>
            </a:r>
            <a:r>
              <a:rPr lang="en-US" sz="2400" b="1" dirty="0">
                <a:solidFill>
                  <a:srgbClr val="0000FF"/>
                </a:solidFill>
                <a:latin typeface="Cambria" panose="02040503050406030204" pitchFamily="18" charset="0"/>
              </a:rPr>
              <a:t>  </a:t>
            </a:r>
            <a:r>
              <a:rPr lang="en-US" sz="2400" dirty="0">
                <a:latin typeface="Cambria" panose="02040503050406030204" pitchFamily="18" charset="0"/>
              </a:rPr>
              <a:t>if </a:t>
            </a:r>
          </a:p>
        </p:txBody>
      </p:sp>
      <p:sp>
        <p:nvSpPr>
          <p:cNvPr id="4" name="Nawias klamrowy otwierający 3"/>
          <p:cNvSpPr/>
          <p:nvPr/>
        </p:nvSpPr>
        <p:spPr>
          <a:xfrm>
            <a:off x="2506005" y="2208743"/>
            <a:ext cx="688432" cy="1599351"/>
          </a:xfrm>
          <a:prstGeom prst="leftBrace">
            <a:avLst>
              <a:gd name="adj1" fmla="val 26554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971094" y="2695022"/>
                <a:ext cx="1573700" cy="5469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𝐄𝐱</m:t>
                      </m:r>
                      <m:sSubSup>
                        <m:sSubSup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𝐩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sub>
                        <m:sup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sup>
                      </m:sSubSup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</m:oMath>
                  </m:oMathPara>
                </a14:m>
                <a:endParaRPr lang="en-US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094" y="2695022"/>
                <a:ext cx="1573700" cy="54694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256788" y="5103051"/>
                <a:ext cx="3830279" cy="5547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𝐃𝐞𝐜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𝐄𝐧𝐜</m:t>
                          </m:r>
                          <m:d>
                            <m:dPr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</m:d>
                        </m:e>
                      </m:d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US" sz="2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𝐄𝐱</m:t>
                      </m:r>
                      <m:sSubSup>
                        <m:sSubSup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𝐩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sub>
                        <m:sup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sub>
                          </m:sSub>
                        </m:sup>
                      </m:sSubSup>
                    </m:oMath>
                  </m:oMathPara>
                </a14:m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6788" y="5103051"/>
                <a:ext cx="3830279" cy="55470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408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7" grpId="0"/>
      <p:bldP spid="4" grpId="0" animBg="1"/>
      <p:bldP spid="6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33965"/>
            <a:ext cx="8229600" cy="644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Relaxing </a:t>
            </a:r>
            <a:r>
              <a:rPr lang="en-US" dirty="0" err="1" smtClean="0"/>
              <a:t>th</a:t>
            </a:r>
            <a:r>
              <a:rPr lang="pl-PL" dirty="0" err="1" smtClean="0"/>
              <a:t>ese</a:t>
            </a:r>
            <a:r>
              <a:rPr lang="en-US" dirty="0" smtClean="0"/>
              <a:t> definitions a bit...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35144" y="2974669"/>
            <a:ext cx="6534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cmsy10"/>
              </a:rPr>
              <a:t>∀</a:t>
            </a:r>
            <a:endParaRPr lang="en-US" sz="6000" b="1" dirty="0">
              <a:solidFill>
                <a:srgbClr val="FF0000"/>
              </a:solidFill>
              <a:latin typeface="Gigi" panose="04040504061007020D02" pitchFamily="8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58" y="3805032"/>
            <a:ext cx="1277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h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cmsy10"/>
              </a:rPr>
              <a:t>∈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Gigi" panose="04040504061007020D02" pitchFamily="82" charset="0"/>
                <a:cs typeface="Apple Chancery"/>
              </a:rPr>
              <a:t>H</a:t>
            </a:r>
            <a:r>
              <a:rPr lang="en-US" sz="2800" b="1" dirty="0" smtClean="0">
                <a:solidFill>
                  <a:srgbClr val="FF0000"/>
                </a:solidFill>
                <a:latin typeface="Gigi" panose="04040504061007020D02" pitchFamily="82" charset="0"/>
              </a:rPr>
              <a:t> </a:t>
            </a:r>
            <a:endParaRPr lang="en-US" sz="2800" b="1" dirty="0">
              <a:solidFill>
                <a:srgbClr val="FF0000"/>
              </a:solidFill>
              <a:latin typeface="Gigi" panose="04040504061007020D02" pitchFamily="8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7039" y="2974669"/>
            <a:ext cx="665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cmsy10"/>
              </a:rPr>
              <a:t>∃</a:t>
            </a:r>
            <a:endParaRPr lang="en-US" sz="2800" b="1" dirty="0">
              <a:solidFill>
                <a:srgbClr val="FF0000"/>
              </a:solidFill>
              <a:latin typeface="Gigi" panose="04040504061007020D02" pitchFamily="8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95415" y="3805032"/>
            <a:ext cx="463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D</a:t>
            </a:r>
            <a:endParaRPr lang="en-US" sz="28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59305" y="3264995"/>
            <a:ext cx="1334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such that</a:t>
            </a:r>
            <a:endParaRPr lang="en-US" sz="2000" b="1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87681" y="2987996"/>
            <a:ext cx="6534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cmsy10"/>
              </a:rPr>
              <a:t>∀</a:t>
            </a:r>
            <a:endParaRPr lang="en-US" sz="6000" b="1" dirty="0">
              <a:solidFill>
                <a:srgbClr val="FF0000"/>
              </a:solidFill>
              <a:latin typeface="Gigi" panose="04040504061007020D02" pitchFamily="8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01673" y="3818359"/>
            <a:ext cx="147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cmsy10"/>
              </a:rPr>
              <a:t>∈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Apple Chancery"/>
              </a:rPr>
              <a:t>M</a:t>
            </a:r>
            <a:r>
              <a:rPr lang="en-US" sz="2800" b="1" dirty="0">
                <a:solidFill>
                  <a:srgbClr val="FF0000"/>
                </a:solidFill>
                <a:latin typeface="Apple Chancery"/>
                <a:ea typeface="cmsy10"/>
                <a:cs typeface="Apple Chancery"/>
              </a:rPr>
              <a:t> 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75422" y="3218829"/>
            <a:ext cx="5668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Dec( </a:t>
            </a:r>
            <a:r>
              <a:rPr lang="en-US" sz="28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h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 </a:t>
            </a:r>
            <a:r>
              <a:rPr lang="en-US" sz="28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Enc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en-US" sz="28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 ) ) </a:t>
            </a:r>
            <a:r>
              <a:rPr lang="en-US" sz="2800" b="1" dirty="0" smtClean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cmsy10"/>
              </a:rPr>
              <a:t>≈</a:t>
            </a:r>
            <a:r>
              <a:rPr lang="en-US" sz="2800" b="1" baseline="30000" dirty="0" smtClean="0">
                <a:solidFill>
                  <a:srgbClr val="FF0000"/>
                </a:solidFill>
                <a:latin typeface="cmmi10"/>
                <a:ea typeface="cmmi10"/>
                <a:cs typeface="cmmi10"/>
              </a:rPr>
              <a:t>𝜖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Tamper</a:t>
            </a:r>
            <a:r>
              <a:rPr lang="en-US" sz="2800" b="1" i="1" baseline="-25000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en-US" sz="28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D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</a:rPr>
              <a:t>) </a:t>
            </a:r>
            <a:endParaRPr lang="en-US" sz="2800" b="1" dirty="0">
              <a:solidFill>
                <a:srgbClr val="FF0000"/>
              </a:solidFill>
              <a:latin typeface="cmmi1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12275" y="1444800"/>
            <a:ext cx="83047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en-US" sz="28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Enc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, Dec) </a:t>
            </a:r>
            <a:r>
              <a:rPr lang="en-US" sz="2800" dirty="0">
                <a:latin typeface="Cambria" panose="02040503050406030204" pitchFamily="18" charset="0"/>
              </a:rPr>
              <a:t>is </a:t>
            </a:r>
            <a:r>
              <a:rPr lang="en-US" sz="2800" b="1" dirty="0" smtClean="0">
                <a:solidFill>
                  <a:srgbClr val="FF0000"/>
                </a:solidFill>
                <a:latin typeface="cmmi10"/>
                <a:ea typeface="cmmi10"/>
                <a:cs typeface="cmmi10"/>
              </a:rPr>
              <a:t>𝜖</a:t>
            </a:r>
            <a:r>
              <a:rPr lang="en-US" sz="2800" b="1" dirty="0" smtClean="0">
                <a:solidFill>
                  <a:srgbClr val="0000FF"/>
                </a:solidFill>
                <a:latin typeface="Cambria" panose="02040503050406030204" pitchFamily="18" charset="0"/>
              </a:rPr>
              <a:t>-</a:t>
            </a:r>
            <a:r>
              <a:rPr lang="en-US" sz="2800" b="1" dirty="0">
                <a:solidFill>
                  <a:srgbClr val="0000FF"/>
                </a:solidFill>
                <a:latin typeface="Cambria" panose="02040503050406030204" pitchFamily="18" charset="0"/>
              </a:rPr>
              <a:t>non-malleable w.r.t. </a:t>
            </a:r>
            <a:r>
              <a:rPr lang="en-US" sz="2800" b="1" dirty="0">
                <a:solidFill>
                  <a:srgbClr val="FF0000"/>
                </a:solidFill>
                <a:latin typeface="Gigi" panose="04040504061007020D02" pitchFamily="82" charset="0"/>
                <a:cs typeface="Apple Chancery"/>
              </a:rPr>
              <a:t>H</a:t>
            </a:r>
            <a:r>
              <a:rPr lang="en-US" sz="2800" b="1" dirty="0">
                <a:solidFill>
                  <a:srgbClr val="0000FF"/>
                </a:solidFill>
                <a:latin typeface="Cambria" panose="02040503050406030204" pitchFamily="18" charset="0"/>
              </a:rPr>
              <a:t>  </a:t>
            </a:r>
            <a:r>
              <a:rPr lang="en-US" sz="2800" dirty="0">
                <a:latin typeface="Cambria" panose="02040503050406030204" pitchFamily="18" charset="0"/>
              </a:rPr>
              <a:t>if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ular Callout 7"/>
              <p:cNvSpPr/>
              <p:nvPr/>
            </p:nvSpPr>
            <p:spPr>
              <a:xfrm>
                <a:off x="4086094" y="4341579"/>
                <a:ext cx="4238103" cy="1158213"/>
              </a:xfrm>
              <a:prstGeom prst="wedgeRoundRectCallout">
                <a:avLst>
                  <a:gd name="adj1" fmla="val 13302"/>
                  <a:gd name="adj2" fmla="val -111581"/>
                  <a:gd name="adj3" fmla="val 16667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𝝐</m:t>
                    </m:r>
                  </m:oMath>
                </a14:m>
                <a:r>
                  <a:rPr lang="en-US" sz="2400" dirty="0" smtClean="0"/>
                  <a:t>-closeness of distributions in the sense of the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𝚫</m:t>
                    </m:r>
                  </m:oMath>
                </a14:m>
                <a:r>
                  <a:rPr lang="en-US" sz="2400" dirty="0" smtClean="0"/>
                  <a:t>-distance</a:t>
                </a:r>
                <a:endParaRPr lang="en-US" sz="2400" dirty="0"/>
              </a:p>
            </p:txBody>
          </p:sp>
        </mc:Choice>
        <mc:Fallback xmlns="">
          <p:sp>
            <p:nvSpPr>
              <p:cNvPr id="8" name="Rounded Rectangular Callout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6094" y="4341579"/>
                <a:ext cx="4238103" cy="1158213"/>
              </a:xfrm>
              <a:prstGeom prst="wedgeRoundRectCallout">
                <a:avLst>
                  <a:gd name="adj1" fmla="val 13302"/>
                  <a:gd name="adj2" fmla="val -111581"/>
                  <a:gd name="adj3" fmla="val 16667"/>
                </a:avLst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360219" y="5980598"/>
            <a:ext cx="7039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Analogously for strong non-malleable codes. 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53377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8" grpId="0" animBg="1"/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920" y="181928"/>
            <a:ext cx="8636000" cy="93789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To define “closeness to uniform” </a:t>
            </a:r>
            <a:r>
              <a:rPr lang="en-US" dirty="0"/>
              <a:t>r</a:t>
            </a:r>
            <a:r>
              <a:rPr lang="en-US" dirty="0" smtClean="0"/>
              <a:t>ecall the definition of the statistical distance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37900" y="1926200"/>
                <a:ext cx="6378290" cy="89911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;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  <m:sup/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  <m:d>
                            <m:dPr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  <m:d>
                            <m:dPr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</m:nary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7900" y="1926200"/>
                <a:ext cx="6378290" cy="899111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Obraz 12" descr="twogaussgreen.jpg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t="12799" r="36667" b="50094"/>
          <a:stretch/>
        </p:blipFill>
        <p:spPr>
          <a:xfrm>
            <a:off x="3577749" y="3516816"/>
            <a:ext cx="1400628" cy="2177144"/>
          </a:xfrm>
          <a:prstGeom prst="rect">
            <a:avLst/>
          </a:prstGeom>
        </p:spPr>
      </p:pic>
      <p:cxnSp>
        <p:nvCxnSpPr>
          <p:cNvPr id="15" name="Łącznik prosty ze strzałką 15"/>
          <p:cNvCxnSpPr/>
          <p:nvPr/>
        </p:nvCxnSpPr>
        <p:spPr>
          <a:xfrm>
            <a:off x="1188592" y="5693960"/>
            <a:ext cx="4648200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6"/>
          <p:cNvCxnSpPr/>
          <p:nvPr/>
        </p:nvCxnSpPr>
        <p:spPr>
          <a:xfrm flipV="1">
            <a:off x="1926465" y="3331760"/>
            <a:ext cx="0" cy="251460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Obraz 11" descr="twogaussred.jpg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30" r="51587" b="49691"/>
          <a:stretch/>
        </p:blipFill>
        <p:spPr>
          <a:xfrm>
            <a:off x="2273730" y="2763965"/>
            <a:ext cx="1342571" cy="29517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556175" y="5900699"/>
                <a:ext cx="790956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Notation: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</m:oMath>
                </a14:m>
                <a:r>
                  <a:rPr lang="en-US" sz="2400" dirty="0" smtClean="0"/>
                  <a:t> denotes distance of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US" sz="2400" dirty="0" smtClean="0"/>
                  <a:t> from a uniform distribution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𝑼</m:t>
                    </m:r>
                  </m:oMath>
                </a14:m>
                <a:r>
                  <a:rPr lang="en-US" sz="2400" dirty="0" smtClean="0"/>
                  <a:t> over the same set: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𝚫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𝑼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175" y="5900699"/>
                <a:ext cx="7909560" cy="830997"/>
              </a:xfrm>
              <a:prstGeom prst="rect">
                <a:avLst/>
              </a:prstGeom>
              <a:blipFill rotWithShape="0">
                <a:blip r:embed="rId5"/>
                <a:stretch>
                  <a:fillRect l="-1156" t="-5882" b="-1617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 rot="16200000">
            <a:off x="985034" y="4375812"/>
            <a:ext cx="1279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probability</a:t>
            </a:r>
            <a:endParaRPr lang="en-US" dirty="0"/>
          </a:p>
        </p:txBody>
      </p:sp>
      <p:grpSp>
        <p:nvGrpSpPr>
          <p:cNvPr id="29" name="Group 28"/>
          <p:cNvGrpSpPr/>
          <p:nvPr/>
        </p:nvGrpSpPr>
        <p:grpSpPr>
          <a:xfrm>
            <a:off x="1627692" y="3428290"/>
            <a:ext cx="3541486" cy="2612572"/>
            <a:chOff x="6861709" y="373339"/>
            <a:chExt cx="3541486" cy="2612572"/>
          </a:xfrm>
        </p:grpSpPr>
        <p:pic>
          <p:nvPicPr>
            <p:cNvPr id="17" name="Obraz 23" descr="onegausstransparent.jpg"/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318" t="11441" r="30953" b="44031"/>
            <a:stretch/>
          </p:blipFill>
          <p:spPr>
            <a:xfrm>
              <a:off x="6861709" y="373339"/>
              <a:ext cx="3541486" cy="261257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7866662" y="1332098"/>
                  <a:ext cx="3840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S" b="0" dirty="0" smtClean="0"/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66662" y="1332098"/>
                  <a:ext cx="384080" cy="369332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oup 29"/>
          <p:cNvGrpSpPr/>
          <p:nvPr/>
        </p:nvGrpSpPr>
        <p:grpSpPr>
          <a:xfrm>
            <a:off x="1955787" y="3450095"/>
            <a:ext cx="3643086" cy="2612572"/>
            <a:chOff x="4781558" y="2401765"/>
            <a:chExt cx="3643086" cy="2612572"/>
          </a:xfrm>
        </p:grpSpPr>
        <p:pic>
          <p:nvPicPr>
            <p:cNvPr id="18" name="Obraz 24" descr="onegausstransparent.jpg"/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319" t="11441" r="29841" b="44031"/>
            <a:stretch/>
          </p:blipFill>
          <p:spPr>
            <a:xfrm>
              <a:off x="4781558" y="2401765"/>
              <a:ext cx="3643086" cy="261257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6981577" y="3351759"/>
                  <a:ext cx="39446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S" b="0" dirty="0" smtClean="0"/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81577" y="3351759"/>
                  <a:ext cx="394467" cy="369332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2" name="Curved Connector 31"/>
          <p:cNvCxnSpPr/>
          <p:nvPr/>
        </p:nvCxnSpPr>
        <p:spPr>
          <a:xfrm rot="16200000" flipH="1">
            <a:off x="2453086" y="3229420"/>
            <a:ext cx="1342238" cy="577631"/>
          </a:xfrm>
          <a:prstGeom prst="curvedConnector3">
            <a:avLst>
              <a:gd name="adj1" fmla="val 49622"/>
            </a:avLst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248920" y="1457522"/>
            <a:ext cx="83438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(See </a:t>
            </a:r>
            <a:r>
              <a:rPr lang="en-US" sz="2400" dirty="0" smtClean="0"/>
              <a:t>also Kai-Min </a:t>
            </a:r>
            <a:r>
              <a:rPr lang="en-US" sz="2400" dirty="0"/>
              <a:t>Chung’s </a:t>
            </a:r>
            <a:r>
              <a:rPr lang="en-US" sz="2400" dirty="0" smtClean="0"/>
              <a:t>lecture.)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24080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Recall also the conditional versions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2442" y="1835150"/>
                <a:ext cx="8712043" cy="4751690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𝚫</m:t>
                    </m:r>
                    <m:d>
                      <m:dPr>
                        <m:endChr m:val="|"/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and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d>
                  </m:oMath>
                </a14:m>
                <a:r>
                  <a:rPr lang="en-US" dirty="0" smtClean="0"/>
                  <a:t> are defined as expected values: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  <m:sup/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</m:d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b="1" dirty="0" smtClean="0"/>
              </a:p>
              <a:p>
                <a:pPr marL="0" indent="0">
                  <a:buNone/>
                </a:pPr>
                <a:r>
                  <a:rPr lang="en-US" dirty="0" smtClean="0"/>
                  <a:t>and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  <m:sup/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</m:d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2442" y="1835150"/>
                <a:ext cx="8712043" cy="4751690"/>
              </a:xfrm>
              <a:blipFill rotWithShape="0">
                <a:blip r:embed="rId2"/>
                <a:stretch>
                  <a:fillRect l="-1399" t="-217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530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way to look at 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adversary can either</a:t>
            </a:r>
          </a:p>
          <a:p>
            <a:r>
              <a:rPr lang="en-US" dirty="0" smtClean="0"/>
              <a:t>leave the device </a:t>
            </a:r>
            <a:r>
              <a:rPr lang="en-US" b="1" dirty="0" smtClean="0">
                <a:solidFill>
                  <a:srgbClr val="FF0000"/>
                </a:solidFill>
              </a:rPr>
              <a:t>unchanged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or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reset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it or </a:t>
            </a:r>
            <a:r>
              <a:rPr lang="en-US" b="1" dirty="0" smtClean="0">
                <a:solidFill>
                  <a:srgbClr val="0070C0"/>
                </a:solidFill>
              </a:rPr>
              <a:t>destroy it completely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87630" y="2578867"/>
            <a:ext cx="1844490" cy="1019680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87630" y="5271267"/>
            <a:ext cx="1844490" cy="1019680"/>
          </a:xfrm>
          <a:prstGeom prst="rect">
            <a:avLst/>
          </a:prstGeom>
          <a:noFill/>
        </p:spPr>
      </p:pic>
      <p:sp>
        <p:nvSpPr>
          <p:cNvPr id="7" name="16-Point Star 6"/>
          <p:cNvSpPr/>
          <p:nvPr/>
        </p:nvSpPr>
        <p:spPr>
          <a:xfrm>
            <a:off x="3732531" y="5190586"/>
            <a:ext cx="1738997" cy="1029467"/>
          </a:xfrm>
          <a:prstGeom prst="star16">
            <a:avLst>
              <a:gd name="adj" fmla="val 2155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C:\Users\danwichs\AppData\Local\Microsoft\Windows\Temporary Internet Files\Content.IE5\O1AQMSJJ\MCj0292418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0430" y="5316987"/>
            <a:ext cx="914400" cy="5492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9955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3"/>
          <p:cNvSpPr txBox="1"/>
          <p:nvPr/>
        </p:nvSpPr>
        <p:spPr>
          <a:xfrm>
            <a:off x="204395" y="26586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smtClean="0">
                <a:solidFill>
                  <a:prstClr val="black"/>
                </a:solidFill>
                <a:cs typeface="Arial Rounded MT Bold"/>
              </a:rPr>
              <a:t>Standard model in cryptography: black-box</a:t>
            </a:r>
            <a:endParaRPr lang="en-US" sz="4400" dirty="0">
              <a:solidFill>
                <a:prstClr val="black"/>
              </a:solidFill>
              <a:cs typeface="Arial Rounded MT Bold"/>
            </a:endParaRPr>
          </a:p>
        </p:txBody>
      </p:sp>
      <p:sp>
        <p:nvSpPr>
          <p:cNvPr id="63" name="Slide Number Placeholder 3"/>
          <p:cNvSpPr txBox="1">
            <a:spLocks/>
          </p:cNvSpPr>
          <p:nvPr/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6EA007-4D4F-402A-ABD9-2A704ED88217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  <a:latin typeface="Cambria" panose="02040503050406030204" pitchFamily="18" charset="0"/>
              </a:rPr>
              <a:pPr/>
              <a:t>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  <a:latin typeface="Cambria" panose="02040503050406030204" pitchFamily="18" charset="0"/>
            </a:endParaRPr>
          </a:p>
        </p:txBody>
      </p:sp>
      <p:sp>
        <p:nvSpPr>
          <p:cNvPr id="139" name="Text Box 4"/>
          <p:cNvSpPr txBox="1">
            <a:spLocks noChangeArrowheads="1"/>
          </p:cNvSpPr>
          <p:nvPr/>
        </p:nvSpPr>
        <p:spPr bwMode="auto">
          <a:xfrm>
            <a:off x="5581629" y="3605354"/>
            <a:ext cx="2286000" cy="74776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91430" tIns="45715" rIns="91430" bIns="45715" anchor="ctr">
            <a:noAutofit/>
          </a:bodyPr>
          <a:lstStyle/>
          <a:p>
            <a:pPr algn="ctr"/>
            <a:r>
              <a:rPr lang="en-US" sz="2000" b="1" dirty="0">
                <a:solidFill>
                  <a:prstClr val="white"/>
                </a:solidFill>
                <a:cs typeface="Arial" pitchFamily="34" charset="0"/>
              </a:rPr>
              <a:t>c</a:t>
            </a:r>
            <a:r>
              <a:rPr lang="en-US" sz="2000" b="1" dirty="0" smtClean="0">
                <a:solidFill>
                  <a:prstClr val="white"/>
                </a:solidFill>
                <a:cs typeface="Arial" pitchFamily="34" charset="0"/>
              </a:rPr>
              <a:t>rypto algorithm</a:t>
            </a:r>
          </a:p>
        </p:txBody>
      </p:sp>
      <p:cxnSp>
        <p:nvCxnSpPr>
          <p:cNvPr id="144" name="Straight Arrow Connector 143"/>
          <p:cNvCxnSpPr/>
          <p:nvPr/>
        </p:nvCxnSpPr>
        <p:spPr>
          <a:xfrm>
            <a:off x="3287122" y="3746985"/>
            <a:ext cx="1895139" cy="11402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/>
          <p:nvPr/>
        </p:nvCxnSpPr>
        <p:spPr>
          <a:xfrm>
            <a:off x="3287122" y="4077544"/>
            <a:ext cx="1932791" cy="6919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25377" y="3325638"/>
            <a:ext cx="882960" cy="969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7" name="Text Box 4"/>
          <p:cNvSpPr txBox="1">
            <a:spLocks noChangeArrowheads="1"/>
          </p:cNvSpPr>
          <p:nvPr/>
        </p:nvSpPr>
        <p:spPr bwMode="auto">
          <a:xfrm>
            <a:off x="493748" y="2294880"/>
            <a:ext cx="3300805" cy="830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30" tIns="45715" rIns="91430" bIns="45715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cs typeface="Arial" pitchFamily="34" charset="0"/>
              </a:rPr>
              <a:t>a</a:t>
            </a:r>
            <a:r>
              <a:rPr lang="en-US" sz="2400" dirty="0" smtClean="0">
                <a:solidFill>
                  <a:prstClr val="black"/>
                </a:solidFill>
                <a:cs typeface="Arial" pitchFamily="34" charset="0"/>
              </a:rPr>
              <a:t>ttack algorithm</a:t>
            </a:r>
          </a:p>
          <a:p>
            <a:pPr algn="ctr"/>
            <a:r>
              <a:rPr lang="en-US" sz="2400" dirty="0" smtClean="0">
                <a:solidFill>
                  <a:prstClr val="black"/>
                </a:solidFill>
                <a:cs typeface="Arial" pitchFamily="34" charset="0"/>
              </a:rPr>
              <a:t>(“the adversary”)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5176291" y="2052873"/>
            <a:ext cx="2977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cs typeface="Arial" pitchFamily="34" charset="0"/>
              </a:rPr>
              <a:t>key</a:t>
            </a:r>
            <a:endParaRPr lang="en-US" sz="2400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6515271" y="2701792"/>
            <a:ext cx="299668" cy="751238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black"/>
              </a:solidFill>
            </a:endParaRPr>
          </a:p>
        </p:txBody>
      </p:sp>
      <p:sp>
        <p:nvSpPr>
          <p:cNvPr id="2" name="Rectangular Callout 1"/>
          <p:cNvSpPr/>
          <p:nvPr/>
        </p:nvSpPr>
        <p:spPr>
          <a:xfrm>
            <a:off x="788527" y="4587373"/>
            <a:ext cx="5073654" cy="958596"/>
          </a:xfrm>
          <a:prstGeom prst="wedgeRectCallout">
            <a:avLst>
              <a:gd name="adj1" fmla="val -14640"/>
              <a:gd name="adj2" fmla="val -11841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prstClr val="black"/>
                </a:solidFill>
              </a:rPr>
              <a:t>modelled as a Turing Machine with bounded computing time</a:t>
            </a:r>
            <a:endParaRPr lang="pl-PL" sz="2400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6294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animBg="1"/>
      <p:bldP spid="147" grpId="0"/>
      <p:bldP spid="151" grpId="0"/>
      <p:bldP spid="16" grpId="0" animBg="1"/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7696" y="376539"/>
            <a:ext cx="8467313" cy="697516"/>
          </a:xfrm>
        </p:spPr>
        <p:txBody>
          <a:bodyPr>
            <a:noAutofit/>
          </a:bodyPr>
          <a:lstStyle/>
          <a:p>
            <a:r>
              <a:rPr lang="en-US" sz="3100" dirty="0" smtClean="0"/>
              <a:t>Why it protects against the related </a:t>
            </a:r>
            <a:r>
              <a:rPr lang="en-US" sz="3100" dirty="0"/>
              <a:t>key </a:t>
            </a:r>
            <a:r>
              <a:rPr lang="en-US" sz="3100" dirty="0" smtClean="0"/>
              <a:t>attacks?</a:t>
            </a:r>
            <a:r>
              <a:rPr lang="en-US" sz="3100" dirty="0"/>
              <a:t/>
            </a:r>
            <a:br>
              <a:rPr lang="en-US" sz="3100" dirty="0"/>
            </a:br>
            <a:endParaRPr lang="en-US" sz="3100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94328" y="2185802"/>
            <a:ext cx="4300168" cy="2076674"/>
          </a:xfrm>
          <a:prstGeom prst="rect">
            <a:avLst/>
          </a:prstGeom>
        </p:spPr>
      </p:pic>
      <p:grpSp>
        <p:nvGrpSpPr>
          <p:cNvPr id="12" name="Grupa 11"/>
          <p:cNvGrpSpPr/>
          <p:nvPr/>
        </p:nvGrpSpPr>
        <p:grpSpPr>
          <a:xfrm>
            <a:off x="2520545" y="2721436"/>
            <a:ext cx="3630300" cy="987835"/>
            <a:chOff x="2217470" y="4646972"/>
            <a:chExt cx="3630300" cy="987835"/>
          </a:xfrm>
        </p:grpSpPr>
        <p:sp>
          <p:nvSpPr>
            <p:cNvPr id="11" name="Strzałka w lewo 10"/>
            <p:cNvSpPr/>
            <p:nvPr/>
          </p:nvSpPr>
          <p:spPr>
            <a:xfrm>
              <a:off x="2217470" y="4646972"/>
              <a:ext cx="3630300" cy="987835"/>
            </a:xfrm>
            <a:prstGeom prst="leftArrow">
              <a:avLst>
                <a:gd name="adj1" fmla="val 84921"/>
                <a:gd name="adj2" fmla="val 50000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dirty="0" smtClean="0">
                  <a:latin typeface="Cambria" panose="02040503050406030204" pitchFamily="18" charset="0"/>
                </a:rPr>
                <a:t>     tampers</a:t>
              </a:r>
              <a:endParaRPr lang="en-US" dirty="0">
                <a:latin typeface="Cambria" panose="02040503050406030204" pitchFamily="18" charset="0"/>
              </a:endParaRPr>
            </a:p>
          </p:txBody>
        </p:sp>
        <p:pic>
          <p:nvPicPr>
            <p:cNvPr id="8" name="Picture 2" descr="C:\Users\danwichs\AppData\Local\Microsoft\Windows\Temporary Internet Files\Content.IE5\O1AQMSJJ\MCj02924180000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42078" y="4776081"/>
              <a:ext cx="914400" cy="549202"/>
            </a:xfrm>
            <a:prstGeom prst="rect">
              <a:avLst/>
            </a:prstGeom>
            <a:noFill/>
          </p:spPr>
        </p:pic>
      </p:grpSp>
      <p:pic>
        <p:nvPicPr>
          <p:cNvPr id="9" name="Picture 9" descr="MCj0423848000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06155" y="1960273"/>
            <a:ext cx="2280644" cy="2505057"/>
          </a:xfrm>
          <a:prstGeom prst="rect">
            <a:avLst/>
          </a:prstGeom>
          <a:noFill/>
        </p:spPr>
      </p:pic>
      <p:sp>
        <p:nvSpPr>
          <p:cNvPr id="10" name="Strzałka w lewo i prawo 9"/>
          <p:cNvSpPr/>
          <p:nvPr/>
        </p:nvSpPr>
        <p:spPr>
          <a:xfrm rot="334170">
            <a:off x="2676011" y="1347185"/>
            <a:ext cx="3424362" cy="1206658"/>
          </a:xfrm>
          <a:prstGeom prst="leftRightArrow">
            <a:avLst>
              <a:gd name="adj1" fmla="val 73280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ambria" panose="02040503050406030204" pitchFamily="18" charset="0"/>
              </a:rPr>
              <a:t>interacts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3" name="Strzałka w lewo i prawo 12"/>
          <p:cNvSpPr/>
          <p:nvPr/>
        </p:nvSpPr>
        <p:spPr>
          <a:xfrm rot="21165412">
            <a:off x="2687943" y="3845353"/>
            <a:ext cx="3424362" cy="1206658"/>
          </a:xfrm>
          <a:prstGeom prst="leftRightArrow">
            <a:avLst>
              <a:gd name="adj1" fmla="val 73280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ambria" panose="02040503050406030204" pitchFamily="18" charset="0"/>
              </a:rPr>
              <a:t>interacts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4" name="PoleTekstowe 13"/>
          <p:cNvSpPr txBox="1"/>
          <p:nvPr/>
        </p:nvSpPr>
        <p:spPr>
          <a:xfrm>
            <a:off x="608881" y="5623631"/>
            <a:ext cx="80779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mbria" panose="02040503050406030204" pitchFamily="18" charset="0"/>
              </a:rPr>
              <a:t>I</a:t>
            </a:r>
            <a:r>
              <a:rPr lang="en-US" sz="2400" dirty="0" smtClean="0">
                <a:latin typeface="Cambria" panose="02040503050406030204" pitchFamily="18" charset="0"/>
              </a:rPr>
              <a:t>f the key after tampering is either 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</a:rPr>
              <a:t>identical</a:t>
            </a:r>
            <a:r>
              <a:rPr lang="en-US" sz="2400" dirty="0" smtClean="0">
                <a:solidFill>
                  <a:srgbClr val="008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smtClean="0">
                <a:latin typeface="Cambria" panose="02040503050406030204" pitchFamily="18" charset="0"/>
              </a:rPr>
              <a:t>or </a:t>
            </a:r>
            <a:r>
              <a:rPr lang="en-US" sz="2400" b="1" dirty="0" smtClean="0">
                <a:solidFill>
                  <a:srgbClr val="008000"/>
                </a:solidFill>
                <a:latin typeface="Cambria" panose="02040503050406030204" pitchFamily="18" charset="0"/>
              </a:rPr>
              <a:t>independent </a:t>
            </a:r>
            <a:r>
              <a:rPr lang="en-US" sz="2400" dirty="0" smtClean="0">
                <a:latin typeface="Cambria" panose="02040503050406030204" pitchFamily="18" charset="0"/>
              </a:rPr>
              <a:t>then tampering is useless for the adversary.</a:t>
            </a:r>
          </a:p>
        </p:txBody>
      </p:sp>
    </p:spTree>
    <p:extLst>
      <p:ext uri="{BB962C8B-B14F-4D97-AF65-F5344CB8AC3E}">
        <p14:creationId xmlns:p14="http://schemas.microsoft.com/office/powerpoint/2010/main" val="4191143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NMCs: strong vs. standard</a:t>
            </a:r>
            <a:endParaRPr lang="pl-P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u="sng" dirty="0" smtClean="0">
                <a:solidFill>
                  <a:srgbClr val="7030A0"/>
                </a:solidFill>
              </a:rPr>
              <a:t>Fact</a:t>
            </a:r>
          </a:p>
          <a:p>
            <a:pPr marL="0" indent="0">
              <a:buNone/>
            </a:pPr>
            <a:r>
              <a:rPr lang="en-US" dirty="0" smtClean="0"/>
              <a:t>If a codes is </a:t>
            </a:r>
            <a:r>
              <a:rPr lang="en-US" b="1" dirty="0" smtClean="0"/>
              <a:t>strongly</a:t>
            </a:r>
            <a:r>
              <a:rPr lang="en-US" dirty="0" smtClean="0"/>
              <a:t> non-malleable with respect to </a:t>
            </a:r>
            <a:r>
              <a:rPr lang="en-US" dirty="0"/>
              <a:t>some family </a:t>
            </a:r>
            <a:r>
              <a:rPr lang="en-US" b="1" dirty="0">
                <a:solidFill>
                  <a:srgbClr val="FF0000"/>
                </a:solidFill>
                <a:latin typeface="Gigi" panose="04040504061007020D02" pitchFamily="82" charset="0"/>
                <a:cs typeface="Apple Chancery"/>
              </a:rPr>
              <a:t>H</a:t>
            </a:r>
            <a:r>
              <a:rPr lang="en-US" b="1" dirty="0">
                <a:solidFill>
                  <a:srgbClr val="FF0000"/>
                </a:solidFill>
                <a:latin typeface="Apple Chancery"/>
                <a:cs typeface="Apple Chancery"/>
              </a:rPr>
              <a:t> </a:t>
            </a:r>
            <a:r>
              <a:rPr lang="en-US" dirty="0" smtClean="0"/>
              <a:t>, </a:t>
            </a:r>
            <a:r>
              <a:rPr lang="en-US" dirty="0"/>
              <a:t>then it is non-malleable with respect to </a:t>
            </a:r>
            <a:r>
              <a:rPr lang="en-US" b="1" dirty="0">
                <a:solidFill>
                  <a:srgbClr val="FF0000"/>
                </a:solidFill>
                <a:latin typeface="Gigi" panose="04040504061007020D02" pitchFamily="82" charset="0"/>
                <a:cs typeface="Apple Chancery"/>
              </a:rPr>
              <a:t>H</a:t>
            </a:r>
            <a:r>
              <a:rPr lang="en-US" dirty="0" smtClean="0"/>
              <a:t> </a:t>
            </a:r>
            <a:r>
              <a:rPr lang="en-US" dirty="0"/>
              <a:t>with the same </a:t>
            </a:r>
            <a:r>
              <a:rPr lang="en-US" dirty="0" smtClean="0"/>
              <a:t>error.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(but not the other way around for typical families </a:t>
            </a:r>
            <a:r>
              <a:rPr lang="en-US" b="1" dirty="0">
                <a:solidFill>
                  <a:srgbClr val="FF0000"/>
                </a:solidFill>
                <a:latin typeface="Gigi" panose="04040504061007020D02" pitchFamily="82" charset="0"/>
                <a:cs typeface="Apple Chancery"/>
              </a:rPr>
              <a:t>H</a:t>
            </a:r>
            <a:r>
              <a:rPr lang="en-US" b="1" dirty="0">
                <a:solidFill>
                  <a:srgbClr val="FF0000"/>
                </a:solidFill>
                <a:latin typeface="Apple Chancery"/>
                <a:cs typeface="Apple Chancery"/>
              </a:rPr>
              <a:t> 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b="1" dirty="0" smtClean="0">
                <a:solidFill>
                  <a:srgbClr val="0070C0"/>
                </a:solidFill>
              </a:rPr>
              <a:t>Proof: exercise</a:t>
            </a:r>
            <a:endParaRPr lang="pl-PL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18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Results</a:t>
            </a:r>
            <a:r>
              <a:rPr lang="pl-PL" sz="3600" dirty="0" smtClean="0"/>
              <a:t> of </a:t>
            </a:r>
            <a:r>
              <a:rPr lang="pl-PL" sz="3600" b="1" dirty="0" smtClean="0">
                <a:solidFill>
                  <a:srgbClr val="00B050"/>
                </a:solidFill>
              </a:rPr>
              <a:t>[</a:t>
            </a:r>
            <a:r>
              <a:rPr lang="en-US" sz="3600" b="1" dirty="0" smtClean="0">
                <a:solidFill>
                  <a:srgbClr val="00B050"/>
                </a:solidFill>
              </a:rPr>
              <a:t>D</a:t>
            </a:r>
            <a:r>
              <a:rPr lang="pl-PL" sz="3600" b="1" dirty="0" smtClean="0">
                <a:solidFill>
                  <a:srgbClr val="00B050"/>
                </a:solidFill>
              </a:rPr>
              <a:t>., </a:t>
            </a:r>
            <a:r>
              <a:rPr lang="en-US" sz="3600" b="1" dirty="0" err="1" smtClean="0">
                <a:solidFill>
                  <a:srgbClr val="00B050"/>
                </a:solidFill>
              </a:rPr>
              <a:t>Pietrzak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>
                <a:solidFill>
                  <a:srgbClr val="00B050"/>
                </a:solidFill>
              </a:rPr>
              <a:t>and </a:t>
            </a:r>
            <a:r>
              <a:rPr lang="en-US" sz="3600" b="1" dirty="0" err="1">
                <a:solidFill>
                  <a:srgbClr val="00B050"/>
                </a:solidFill>
              </a:rPr>
              <a:t>Wichs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</a:rPr>
              <a:t>2010</a:t>
            </a:r>
            <a:r>
              <a:rPr lang="pl-PL" sz="3600" b="1" dirty="0">
                <a:solidFill>
                  <a:srgbClr val="00B050"/>
                </a:solidFill>
              </a:rPr>
              <a:t>]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Explicit construction of non-malleable codes with respect to </a:t>
            </a:r>
            <a:r>
              <a:rPr lang="en-US" b="1" dirty="0">
                <a:solidFill>
                  <a:srgbClr val="008000"/>
                </a:solidFill>
              </a:rPr>
              <a:t>independent bit </a:t>
            </a:r>
            <a:r>
              <a:rPr lang="en-US" b="1" dirty="0" smtClean="0">
                <a:solidFill>
                  <a:srgbClr val="008000"/>
                </a:solidFill>
              </a:rPr>
              <a:t>tampering</a:t>
            </a:r>
          </a:p>
          <a:p>
            <a:endParaRPr lang="en-US" b="1" dirty="0">
              <a:solidFill>
                <a:srgbClr val="008000"/>
              </a:solidFill>
            </a:endParaRPr>
          </a:p>
          <a:p>
            <a:r>
              <a:rPr lang="en-US" b="1" dirty="0" smtClean="0">
                <a:solidFill>
                  <a:srgbClr val="008000"/>
                </a:solidFill>
              </a:rPr>
              <a:t>Existence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/>
              <a:t>of </a:t>
            </a:r>
            <a:r>
              <a:rPr lang="en-US" dirty="0" smtClean="0"/>
              <a:t>non-malleable codes </a:t>
            </a:r>
            <a:r>
              <a:rPr lang="en-US" dirty="0"/>
              <a:t>for small enough </a:t>
            </a:r>
            <a:r>
              <a:rPr lang="en-US" dirty="0" smtClean="0"/>
              <a:t>families </a:t>
            </a:r>
            <a:r>
              <a:rPr lang="en-US" b="1" dirty="0" smtClean="0">
                <a:solidFill>
                  <a:srgbClr val="FF0000"/>
                </a:solidFill>
                <a:latin typeface="Gigi" panose="04040504061007020D02" pitchFamily="82" charset="0"/>
                <a:cs typeface="Apple Chancery"/>
              </a:rPr>
              <a:t>H</a:t>
            </a:r>
            <a:r>
              <a:rPr lang="en-US" b="1" dirty="0" smtClean="0">
                <a:solidFill>
                  <a:srgbClr val="FF0000"/>
                </a:solidFill>
                <a:latin typeface="Apple Chancery"/>
                <a:cs typeface="Apple Chancery"/>
              </a:rPr>
              <a:t> </a:t>
            </a:r>
            <a:r>
              <a:rPr lang="en-US" dirty="0" smtClean="0"/>
              <a:t>via </a:t>
            </a:r>
            <a:r>
              <a:rPr lang="en-US" b="1" dirty="0"/>
              <a:t>probabilistic </a:t>
            </a:r>
            <a:r>
              <a:rPr lang="en-US" b="1" dirty="0" smtClean="0"/>
              <a:t>argument 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04FA-7EBA-6342-9551-607F6EB5E4E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881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existential result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u="sng" dirty="0" smtClean="0">
                    <a:solidFill>
                      <a:srgbClr val="0070C0"/>
                    </a:solidFill>
                  </a:rPr>
                  <a:t>Theorem </a:t>
                </a:r>
                <a:r>
                  <a:rPr lang="en-US" b="1" u="sng" dirty="0" smtClean="0">
                    <a:solidFill>
                      <a:srgbClr val="00B050"/>
                    </a:solidFill>
                  </a:rPr>
                  <a:t>[DPW10]</a:t>
                </a:r>
              </a:p>
              <a:p>
                <a:pPr marL="0" indent="0">
                  <a:buNone/>
                </a:pPr>
                <a:r>
                  <a:rPr lang="en-US" dirty="0" smtClean="0"/>
                  <a:t>Suppose </a:t>
                </a:r>
                <a:r>
                  <a:rPr lang="en-US" b="1" dirty="0" smtClean="0">
                    <a:solidFill>
                      <a:srgbClr val="FF0000"/>
                    </a:solidFill>
                    <a:latin typeface="Gigi" panose="04040504061007020D02" pitchFamily="82" charset="0"/>
                  </a:rPr>
                  <a:t>H</a:t>
                </a:r>
                <a:r>
                  <a:rPr lang="en-US" dirty="0" smtClean="0"/>
                  <a:t> is a subset of tampering functions such that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𝐥𝐨𝐠</m:t>
                        </m:r>
                      </m:fName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fName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b="1" dirty="0">
                                <a:solidFill>
                                  <a:srgbClr val="FF0000"/>
                                </a:solidFill>
                              </a:rPr>
                              <m:t>|</m:t>
                            </m:r>
                            <m:r>
                              <m:rPr>
                                <m:nor/>
                              </m:rPr>
                              <a:rPr lang="en-US" b="1" dirty="0">
                                <a:solidFill>
                                  <a:srgbClr val="FF0000"/>
                                </a:solidFill>
                                <a:latin typeface="Gigi" panose="04040504061007020D02" pitchFamily="82" charset="0"/>
                              </a:rPr>
                              <m:t>H</m:t>
                            </m:r>
                            <m:r>
                              <m:rPr>
                                <m:nor/>
                              </m:rPr>
                              <a:rPr lang="en-US" b="1" dirty="0">
                                <a:solidFill>
                                  <a:srgbClr val="FF0000"/>
                                </a:solidFill>
                              </a:rPr>
                              <m:t>|</m:t>
                            </m:r>
                            <m:r>
                              <a:rPr lang="en-US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))&lt;</m:t>
                            </m:r>
                            <m:r>
                              <a:rPr lang="en-US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</m:func>
                      </m:e>
                    </m:func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. </a:t>
                </a:r>
              </a:p>
              <a:p>
                <a:pPr marL="0" indent="0">
                  <a:buNone/>
                </a:pPr>
                <a:r>
                  <a:rPr lang="en-US" dirty="0" smtClean="0"/>
                  <a:t>Then there exists a code that is non-malleable with respect to </a:t>
                </a:r>
                <a:r>
                  <a:rPr lang="en-US" b="1" dirty="0" smtClean="0">
                    <a:solidFill>
                      <a:srgbClr val="FF0000"/>
                    </a:solidFill>
                    <a:latin typeface="Gigi" panose="04040504061007020D02" pitchFamily="82" charset="0"/>
                  </a:rPr>
                  <a:t>H</a:t>
                </a:r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b="1" dirty="0" smtClean="0">
                    <a:solidFill>
                      <a:srgbClr val="7030A0"/>
                    </a:solidFill>
                  </a:rPr>
                  <a:t>In particular</a:t>
                </a:r>
                <a:r>
                  <a:rPr lang="en-US" dirty="0" smtClean="0"/>
                  <a:t>: a random code is non-malleable with a very high probability.</a:t>
                </a:r>
              </a:p>
              <a:p>
                <a:pPr marL="0" indent="0">
                  <a:buNone/>
                </a:pPr>
                <a:endParaRPr lang="en-US" b="1" dirty="0"/>
              </a:p>
              <a:p>
                <a:pPr marL="0" indent="0">
                  <a:buNone/>
                </a:pPr>
                <a:r>
                  <a:rPr lang="en-US" b="1" u="sng" dirty="0" smtClean="0">
                    <a:solidFill>
                      <a:srgbClr val="0070C0"/>
                    </a:solidFill>
                  </a:rPr>
                  <a:t>Note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:r>
                  <a:rPr lang="en-US" dirty="0" smtClean="0"/>
                  <a:t>The set of </a:t>
                </a:r>
                <a:r>
                  <a:rPr lang="en-US" b="1" dirty="0" smtClean="0"/>
                  <a:t>ALL </a:t>
                </a:r>
                <a:r>
                  <a:rPr lang="en-US" dirty="0" smtClean="0"/>
                  <a:t>functions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𝒉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sup>
                    </m:sSup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/>
                  <a:t>is such that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𝐥𝐨𝐠</m:t>
                          </m:r>
                        </m:fName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func>
                            <m:func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𝐥𝐨𝐠</m:t>
                              </m:r>
                            </m:fName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nor/>
                                </m:rPr>
                                <a:rPr lang="en-US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m:rPr>
                                  <m:nor/>
                                </m:rPr>
                                <a:rPr lang="en-US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ALL</m:t>
                              </m:r>
                              <m:r>
                                <m:rPr>
                                  <m:nor/>
                                </m:rPr>
                                <a:rPr lang="en-US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))</m:t>
                              </m:r>
                              <m:r>
                                <a:rPr lang="en-US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  <m:r>
                                <a:rPr lang="en-US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𝐥𝐨𝐠</m:t>
                              </m:r>
                              <m:r>
                                <a:rPr lang="en-US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399" t="-197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143625" y="185738"/>
                <a:ext cx="2820860" cy="1150143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𝑵</m:t>
                    </m:r>
                  </m:oMath>
                </a14:m>
                <a:r>
                  <a:rPr lang="en-US" sz="2400" dirty="0" smtClean="0"/>
                  <a:t> – size of the </a:t>
                </a:r>
                <a:r>
                  <a:rPr lang="en-US" sz="2400" dirty="0" err="1" smtClean="0"/>
                  <a:t>codeword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3625" y="185738"/>
                <a:ext cx="2820860" cy="11501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2221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NMC in the random oracle model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2442" y="2230202"/>
                <a:ext cx="8712043" cy="3870878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𝚷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sup>
                    </m:sSup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sup>
                    </m:sSup>
                  </m:oMath>
                </a14:m>
                <a:r>
                  <a:rPr lang="en-US" dirty="0" smtClean="0"/>
                  <a:t> – random permutation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Define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𝐄𝐧𝐜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𝑲</m:t>
                            </m:r>
                          </m:sup>
                        </m:s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𝑵</m:t>
                            </m:r>
                          </m:sup>
                        </m:sSup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𝑵</m:t>
                            </m:r>
                          </m:sup>
                        </m:s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 smtClean="0"/>
                  <a:t> 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𝐄𝐧𝐜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</m:d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𝚷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||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𝝆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, where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𝝆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←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sup>
                    </m:sSup>
                  </m:oMath>
                </a14:m>
                <a:r>
                  <a:rPr lang="en-US" dirty="0" smtClean="0"/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𝐃𝐞𝐜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d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m:rPr>
                        <m:nor/>
                      </m:rPr>
                      <a:rPr lang="en-US" b="1" dirty="0" smtClean="0">
                        <a:solidFill>
                          <a:srgbClr val="0070C0"/>
                        </a:solidFill>
                      </a:rPr>
                      <m:t>first</m:t>
                    </m:r>
                    <m:r>
                      <m:rPr>
                        <m:nor/>
                      </m:rPr>
                      <a:rPr lang="en-US" b="1" dirty="0" smtClean="0"/>
                      <m:t> 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𝑲</m:t>
                    </m:r>
                    <m:r>
                      <m:rPr>
                        <m:nor/>
                      </m:rPr>
                      <a:rPr lang="en-US" b="1" dirty="0"/>
                      <m:t> </m:t>
                    </m:r>
                    <m:r>
                      <m:rPr>
                        <m:nor/>
                      </m:rPr>
                      <a:rPr lang="en-US" b="1" dirty="0" smtClean="0">
                        <a:solidFill>
                          <a:srgbClr val="0070C0"/>
                        </a:solidFill>
                      </a:rPr>
                      <m:t>bits</m:t>
                    </m:r>
                    <m:r>
                      <m:rPr>
                        <m:nor/>
                      </m:rPr>
                      <a:rPr lang="en-US" b="1" dirty="0" smtClean="0">
                        <a:solidFill>
                          <a:srgbClr val="0070C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b="1" dirty="0" smtClean="0">
                        <a:solidFill>
                          <a:srgbClr val="0070C0"/>
                        </a:solidFill>
                      </a:rPr>
                      <m:t>of</m:t>
                    </m:r>
                    <m:r>
                      <m:rPr>
                        <m:nor/>
                      </m:rPr>
                      <a:rPr lang="en-US" b="1" dirty="0" smtClean="0">
                        <a:solidFill>
                          <a:srgbClr val="0070C0"/>
                        </a:solidFill>
                      </a:rPr>
                      <m:t> 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𝚷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d>
                      <m:d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d>
                  </m:oMath>
                </a14:m>
                <a:endParaRPr lang="en-US" b="1" dirty="0" smtClean="0"/>
              </a:p>
              <a:p>
                <a:pPr marL="0" indent="0">
                  <a:buNone/>
                </a:pPr>
                <a:endParaRPr lang="en-US" b="1" dirty="0"/>
              </a:p>
              <a:p>
                <a:pPr marL="0" indent="0" algn="r">
                  <a:buNone/>
                </a:pPr>
                <a:r>
                  <a:rPr lang="en-US" dirty="0" smtClean="0"/>
                  <a:t>For the non-malleability proof see </a:t>
                </a:r>
                <a:r>
                  <a:rPr lang="en-US" b="1" dirty="0" smtClean="0">
                    <a:solidFill>
                      <a:srgbClr val="00B050"/>
                    </a:solidFill>
                  </a:rPr>
                  <a:t>[DPW10]</a:t>
                </a:r>
                <a:r>
                  <a:rPr lang="en-US" dirty="0" smtClean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2442" y="2230202"/>
                <a:ext cx="8712043" cy="3870878"/>
              </a:xfrm>
              <a:blipFill rotWithShape="0">
                <a:blip r:embed="rId2"/>
                <a:stretch>
                  <a:fillRect l="-1259" t="-3307" r="-11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385455" y="1528762"/>
                <a:ext cx="1280286" cy="523220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𝑲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en-US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455" y="1528762"/>
                <a:ext cx="1280286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ular Callout 4"/>
          <p:cNvSpPr/>
          <p:nvPr/>
        </p:nvSpPr>
        <p:spPr>
          <a:xfrm>
            <a:off x="990600" y="1067498"/>
            <a:ext cx="5278120" cy="922528"/>
          </a:xfrm>
          <a:prstGeom prst="wedge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By </a:t>
            </a:r>
            <a:r>
              <a:rPr lang="en-US" sz="2400" b="1" dirty="0" smtClean="0">
                <a:solidFill>
                  <a:srgbClr val="00B050"/>
                </a:solidFill>
              </a:rPr>
              <a:t>[</a:t>
            </a:r>
            <a:r>
              <a:rPr lang="en-US" sz="2400" b="1" dirty="0" err="1" smtClean="0">
                <a:solidFill>
                  <a:srgbClr val="00B050"/>
                </a:solidFill>
              </a:rPr>
              <a:t>Coron</a:t>
            </a:r>
            <a:r>
              <a:rPr lang="en-US" sz="2400" b="1" dirty="0" smtClean="0">
                <a:solidFill>
                  <a:srgbClr val="00B050"/>
                </a:solidFill>
              </a:rPr>
              <a:t> et al, 2014] </a:t>
            </a:r>
            <a:r>
              <a:rPr lang="en-US" sz="2400" dirty="0" smtClean="0"/>
              <a:t>this can be constructed from a random oracle.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2350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Caveat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200" dirty="0" smtClean="0"/>
                  <a:t>This construction is meaningful only if </a:t>
                </a:r>
                <a:r>
                  <a:rPr lang="en-US" sz="3200" b="1" dirty="0" smtClean="0"/>
                  <a:t>the tampering function “has access” to the random oracle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𝚷</m:t>
                    </m:r>
                  </m:oMath>
                </a14:m>
                <a:r>
                  <a:rPr lang="en-US" sz="3200" dirty="0" smtClean="0"/>
                  <a:t>.</a:t>
                </a:r>
              </a:p>
              <a:p>
                <a:pPr marL="0" indent="0">
                  <a:buNone/>
                </a:pPr>
                <a:endParaRPr lang="en-US" sz="3200" dirty="0"/>
              </a:p>
              <a:p>
                <a:pPr marL="0" indent="0">
                  <a:buNone/>
                </a:pPr>
                <a:r>
                  <a:rPr lang="en-US" sz="3200" b="1" dirty="0" smtClean="0">
                    <a:solidFill>
                      <a:srgbClr val="0070C0"/>
                    </a:solidFill>
                  </a:rPr>
                  <a:t>Good news</a:t>
                </a:r>
                <a:r>
                  <a:rPr lang="en-US" sz="3200" b="1" dirty="0" smtClean="0"/>
                  <a:t>:</a:t>
                </a:r>
              </a:p>
              <a:p>
                <a:pPr marL="457200" lvl="1" indent="0">
                  <a:buNone/>
                </a:pPr>
                <a:r>
                  <a:rPr lang="en-US" sz="2800" dirty="0" smtClean="0"/>
                  <a:t>it is secure if the set of tampering functions is </a:t>
                </a:r>
                <a:r>
                  <a:rPr lang="en-US" sz="2800" b="1" i="1" dirty="0" smtClean="0">
                    <a:solidFill>
                      <a:srgbClr val="00B050"/>
                    </a:solidFill>
                  </a:rPr>
                  <a:t>closed</a:t>
                </a:r>
                <a:r>
                  <a:rPr lang="en-US" sz="2800" i="1" dirty="0" smtClean="0">
                    <a:solidFill>
                      <a:srgbClr val="00B050"/>
                    </a:solidFill>
                  </a:rPr>
                  <a:t> </a:t>
                </a:r>
                <a:r>
                  <a:rPr lang="en-US" sz="2800" dirty="0" smtClean="0"/>
                  <a:t>– meaning that giving access to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𝚷</m:t>
                    </m:r>
                  </m:oMath>
                </a14:m>
                <a:r>
                  <a:rPr lang="en-US" sz="2800" dirty="0" smtClean="0"/>
                  <a:t> does not change it.</a:t>
                </a:r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48" t="-24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0880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443" y="1335136"/>
            <a:ext cx="7875558" cy="525170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Introduction to tampering attacks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Introduction to error correcting/detecting codes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Definition of non-malleable codes and an existential result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Algebraic </a:t>
            </a:r>
            <a:r>
              <a:rPr lang="en-US" dirty="0" smtClean="0"/>
              <a:t>manipulation detection codes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Non-malleable codes secure against </a:t>
            </a:r>
            <a:r>
              <a:rPr lang="en-US" dirty="0" smtClean="0"/>
              <a:t>independent bit </a:t>
            </a:r>
            <a:r>
              <a:rPr lang="en-US" dirty="0" smtClean="0"/>
              <a:t>tampering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Non-malleable codes in </a:t>
            </a:r>
            <a:r>
              <a:rPr lang="en-US" dirty="0" smtClean="0"/>
              <a:t>the split-state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Extensions and applications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Left Arrow 3"/>
          <p:cNvSpPr/>
          <p:nvPr/>
        </p:nvSpPr>
        <p:spPr>
          <a:xfrm>
            <a:off x="7638797" y="3718672"/>
            <a:ext cx="978408" cy="484632"/>
          </a:xfrm>
          <a:prstGeom prst="lef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63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very restricted class off tampering: “additive attacks”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/>
          </p:nvPr>
        </p:nvGraphicFramePr>
        <p:xfrm>
          <a:off x="385509" y="3339775"/>
          <a:ext cx="8229600" cy="6890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</a:tblGrid>
              <a:tr h="689067">
                <a:tc>
                  <a:txBody>
                    <a:bodyPr/>
                    <a:lstStyle/>
                    <a:p>
                      <a:pPr algn="ctr"/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C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1</a:t>
                      </a:r>
                      <a:endParaRPr lang="pl-PL" b="1" i="0" dirty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C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2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C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3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C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4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C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5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C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6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C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7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C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8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C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9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C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10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PoleTekstowe 6"/>
          <p:cNvSpPr txBox="1"/>
          <p:nvPr/>
        </p:nvSpPr>
        <p:spPr>
          <a:xfrm>
            <a:off x="853353" y="1868639"/>
            <a:ext cx="3528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2</a:t>
            </a:r>
            <a:r>
              <a:rPr lang="en-US" sz="2400" dirty="0" smtClean="0">
                <a:latin typeface="Cambria" panose="02040503050406030204" pitchFamily="18" charset="0"/>
              </a:rPr>
              <a:t> types of functions acting on bits:</a:t>
            </a:r>
            <a:endParaRPr lang="en-US" sz="2400" dirty="0">
              <a:latin typeface="Cambria" panose="02040503050406030204" pitchFamily="18" charset="0"/>
            </a:endParaRPr>
          </a:p>
        </p:txBody>
      </p:sp>
      <p:sp>
        <p:nvSpPr>
          <p:cNvPr id="8" name="Strzałka w prawo 7"/>
          <p:cNvSpPr/>
          <p:nvPr/>
        </p:nvSpPr>
        <p:spPr>
          <a:xfrm>
            <a:off x="5417062" y="1811311"/>
            <a:ext cx="1536412" cy="542351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keep</a:t>
            </a:r>
            <a:endParaRPr lang="en-US" b="1" dirty="0">
              <a:latin typeface="Cambria" panose="02040503050406030204" pitchFamily="18" charset="0"/>
            </a:endParaRPr>
          </a:p>
        </p:txBody>
      </p:sp>
      <p:sp>
        <p:nvSpPr>
          <p:cNvPr id="9" name="Strzałka w prawo 8"/>
          <p:cNvSpPr/>
          <p:nvPr/>
        </p:nvSpPr>
        <p:spPr>
          <a:xfrm>
            <a:off x="5417062" y="2429258"/>
            <a:ext cx="1536412" cy="542351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flip</a:t>
            </a:r>
            <a:endParaRPr lang="en-US" b="1" dirty="0">
              <a:latin typeface="Cambria" panose="02040503050406030204" pitchFamily="18" charset="0"/>
            </a:endParaRPr>
          </a:p>
        </p:txBody>
      </p:sp>
      <p:sp>
        <p:nvSpPr>
          <p:cNvPr id="12" name="PoleTekstowe 11"/>
          <p:cNvSpPr txBox="1"/>
          <p:nvPr/>
        </p:nvSpPr>
        <p:spPr>
          <a:xfrm>
            <a:off x="4993766" y="1882431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latin typeface="Cambria" panose="02040503050406030204" pitchFamily="18" charset="0"/>
              </a:rPr>
              <a:t>c</a:t>
            </a:r>
          </a:p>
        </p:txBody>
      </p:sp>
      <p:sp>
        <p:nvSpPr>
          <p:cNvPr id="13" name="PoleTekstowe 12"/>
          <p:cNvSpPr txBox="1"/>
          <p:nvPr/>
        </p:nvSpPr>
        <p:spPr>
          <a:xfrm>
            <a:off x="5003719" y="2500378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latin typeface="Cambria" panose="02040503050406030204" pitchFamily="18" charset="0"/>
              </a:rPr>
              <a:t>c</a:t>
            </a:r>
          </a:p>
        </p:txBody>
      </p:sp>
      <p:sp>
        <p:nvSpPr>
          <p:cNvPr id="21" name="PoleTekstowe 20"/>
          <p:cNvSpPr txBox="1"/>
          <p:nvPr/>
        </p:nvSpPr>
        <p:spPr>
          <a:xfrm>
            <a:off x="7074560" y="1882431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c</a:t>
            </a:r>
            <a:endParaRPr lang="en-US" sz="20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PoleTekstowe 21"/>
              <p:cNvSpPr txBox="1"/>
              <p:nvPr/>
            </p:nvSpPr>
            <p:spPr>
              <a:xfrm>
                <a:off x="7074560" y="2500378"/>
                <a:ext cx="37061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</m:bar>
                    </m:oMath>
                  </m:oMathPara>
                </a14:m>
                <a:endParaRPr lang="en-US" sz="2400" b="1" i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PoleTekstow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4560" y="2500378"/>
                <a:ext cx="370614" cy="40011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Strzałka w prawo 24"/>
          <p:cNvSpPr/>
          <p:nvPr/>
        </p:nvSpPr>
        <p:spPr>
          <a:xfrm rot="5400000">
            <a:off x="213905" y="4420503"/>
            <a:ext cx="1278897" cy="542351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keep</a:t>
            </a:r>
            <a:endParaRPr lang="en-US" b="1" dirty="0">
              <a:latin typeface="Cambria" panose="02040503050406030204" pitchFamily="18" charset="0"/>
            </a:endParaRPr>
          </a:p>
        </p:txBody>
      </p:sp>
      <p:sp>
        <p:nvSpPr>
          <p:cNvPr id="26" name="Strzałka w prawo 25"/>
          <p:cNvSpPr/>
          <p:nvPr/>
        </p:nvSpPr>
        <p:spPr>
          <a:xfrm rot="5400000">
            <a:off x="5088750" y="4408809"/>
            <a:ext cx="1302283" cy="542351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flip</a:t>
            </a:r>
            <a:endParaRPr lang="en-US" b="1" dirty="0">
              <a:latin typeface="Cambria" panose="02040503050406030204" pitchFamily="18" charset="0"/>
            </a:endParaRPr>
          </a:p>
        </p:txBody>
      </p:sp>
      <p:sp>
        <p:nvSpPr>
          <p:cNvPr id="29" name="Strzałka w prawo 28"/>
          <p:cNvSpPr/>
          <p:nvPr/>
        </p:nvSpPr>
        <p:spPr>
          <a:xfrm rot="5400000">
            <a:off x="2645482" y="4408809"/>
            <a:ext cx="1302282" cy="542351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keep</a:t>
            </a:r>
            <a:endParaRPr lang="en-US" b="1" dirty="0">
              <a:latin typeface="Cambria" panose="02040503050406030204" pitchFamily="18" charset="0"/>
            </a:endParaRPr>
          </a:p>
        </p:txBody>
      </p:sp>
      <p:sp>
        <p:nvSpPr>
          <p:cNvPr id="30" name="Strzałka w prawo 29"/>
          <p:cNvSpPr/>
          <p:nvPr/>
        </p:nvSpPr>
        <p:spPr>
          <a:xfrm rot="5400000">
            <a:off x="1831058" y="4408807"/>
            <a:ext cx="1302283" cy="542351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flip</a:t>
            </a:r>
            <a:endParaRPr lang="en-US" b="1" dirty="0">
              <a:latin typeface="Cambria" panose="02040503050406030204" pitchFamily="18" charset="0"/>
            </a:endParaRPr>
          </a:p>
        </p:txBody>
      </p:sp>
      <p:sp>
        <p:nvSpPr>
          <p:cNvPr id="31" name="Strzałka w prawo 30"/>
          <p:cNvSpPr/>
          <p:nvPr/>
        </p:nvSpPr>
        <p:spPr>
          <a:xfrm rot="5400000">
            <a:off x="6717596" y="4408810"/>
            <a:ext cx="1302283" cy="542351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flip</a:t>
            </a:r>
            <a:endParaRPr lang="en-US" b="1" dirty="0"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6" name="Symbol zastępczy zawartości 5"/>
              <p:cNvGraphicFramePr>
                <a:graphicFrameLocks/>
              </p:cNvGraphicFramePr>
              <p:nvPr>
                <p:extLst/>
              </p:nvPr>
            </p:nvGraphicFramePr>
            <p:xfrm>
              <a:off x="385509" y="5354514"/>
              <a:ext cx="8229600" cy="689067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822960"/>
                    <a:gridCol w="822960"/>
                    <a:gridCol w="822960"/>
                    <a:gridCol w="822960"/>
                    <a:gridCol w="822960"/>
                    <a:gridCol w="822960"/>
                    <a:gridCol w="822960"/>
                    <a:gridCol w="822960"/>
                    <a:gridCol w="822960"/>
                    <a:gridCol w="822960"/>
                  </a:tblGrid>
                  <a:tr h="68906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b="1" i="1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C</a:t>
                          </a:r>
                          <a:r>
                            <a:rPr lang="pl-PL" b="1" i="0" baseline="-2500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1</a:t>
                          </a:r>
                          <a:endParaRPr lang="pl-PL" b="1" i="0" dirty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l-PL" b="1" i="1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C</a:t>
                          </a:r>
                          <a:r>
                            <a:rPr lang="pl-PL" b="1" i="0" baseline="-2500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2</a:t>
                          </a:r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ar>
                                  <m:barPr>
                                    <m:pos m:val="top"/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sSub>
                                      <m:sSubPr>
                                        <m:ctrlPr>
                                          <a:rPr lang="en-US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𝑪</m:t>
                                        </m:r>
                                      </m:e>
                                      <m:sub>
                                        <m:r>
                                          <a:rPr lang="en-US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𝟑</m:t>
                                        </m:r>
                                      </m:sub>
                                    </m:sSub>
                                  </m:e>
                                </m:bar>
                              </m:oMath>
                            </m:oMathPara>
                          </a14:m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l-PL" b="1" i="1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C</a:t>
                          </a:r>
                          <a:r>
                            <a:rPr lang="pl-PL" b="1" i="0" baseline="-2500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4</a:t>
                          </a:r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l-PL" b="1" i="1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C</a:t>
                          </a:r>
                          <a:r>
                            <a:rPr lang="pl-PL" b="1" i="0" baseline="-2500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5</a:t>
                          </a:r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ar>
                                  <m:barPr>
                                    <m:pos m:val="top"/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sSub>
                                      <m:sSubPr>
                                        <m:ctrlPr>
                                          <a:rPr lang="en-US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𝑪</m:t>
                                        </m:r>
                                      </m:e>
                                      <m:sub>
                                        <m:r>
                                          <a:rPr lang="en-US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𝟔</m:t>
                                        </m:r>
                                      </m:sub>
                                    </m:sSub>
                                  </m:e>
                                </m:bar>
                              </m:oMath>
                            </m:oMathPara>
                          </a14:m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ar>
                                  <m:barPr>
                                    <m:pos m:val="top"/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sSub>
                                      <m:sSubPr>
                                        <m:ctrlPr>
                                          <a:rPr lang="en-US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𝑪</m:t>
                                        </m:r>
                                      </m:e>
                                      <m:sub>
                                        <m:r>
                                          <a:rPr lang="en-US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𝟕</m:t>
                                        </m:r>
                                      </m:sub>
                                    </m:sSub>
                                  </m:e>
                                </m:bar>
                              </m:oMath>
                            </m:oMathPara>
                          </a14:m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l-PL" b="1" i="1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C</a:t>
                          </a:r>
                          <a:r>
                            <a:rPr lang="pl-PL" b="1" i="0" baseline="-2500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8</a:t>
                          </a:r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ar>
                                  <m:barPr>
                                    <m:pos m:val="top"/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sSub>
                                      <m:sSubPr>
                                        <m:ctrlPr>
                                          <a:rPr lang="en-US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𝑪</m:t>
                                        </m:r>
                                      </m:e>
                                      <m:sub>
                                        <m:r>
                                          <a:rPr lang="en-US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𝟗</m:t>
                                        </m:r>
                                      </m:sub>
                                    </m:sSub>
                                  </m:e>
                                </m:bar>
                              </m:oMath>
                            </m:oMathPara>
                          </a14:m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l-PL" b="1" i="1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C</a:t>
                          </a:r>
                          <a:r>
                            <a:rPr lang="pl-PL" b="1" i="0" baseline="-2500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10</a:t>
                          </a:r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6" name="Symbol zastępczy zawartości 5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948735140"/>
                  </p:ext>
                </p:extLst>
              </p:nvPr>
            </p:nvGraphicFramePr>
            <p:xfrm>
              <a:off x="385509" y="5354514"/>
              <a:ext cx="8229600" cy="689067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822960"/>
                    <a:gridCol w="822960"/>
                    <a:gridCol w="822960"/>
                    <a:gridCol w="822960"/>
                    <a:gridCol w="822960"/>
                    <a:gridCol w="822960"/>
                    <a:gridCol w="822960"/>
                    <a:gridCol w="822960"/>
                    <a:gridCol w="822960"/>
                    <a:gridCol w="822960"/>
                  </a:tblGrid>
                  <a:tr h="68906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b="1" i="1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C</a:t>
                          </a:r>
                          <a:r>
                            <a:rPr lang="pl-PL" b="1" i="0" baseline="-2500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1</a:t>
                          </a:r>
                          <a:endParaRPr lang="pl-PL" b="1" i="0" dirty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l-PL" b="1" i="1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C</a:t>
                          </a:r>
                          <a:r>
                            <a:rPr lang="pl-PL" b="1" i="0" baseline="-2500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2</a:t>
                          </a:r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200741" t="-877" r="-702222" b="-1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l-PL" b="1" i="1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C</a:t>
                          </a:r>
                          <a:r>
                            <a:rPr lang="pl-PL" b="1" i="0" baseline="-2500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4</a:t>
                          </a:r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l-PL" b="1" i="1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C</a:t>
                          </a:r>
                          <a:r>
                            <a:rPr lang="pl-PL" b="1" i="0" baseline="-2500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5</a:t>
                          </a:r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501481" t="-877" r="-401481" b="-1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601481" t="-877" r="-301481" b="-1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l-PL" b="1" i="1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C</a:t>
                          </a:r>
                          <a:r>
                            <a:rPr lang="pl-PL" b="1" i="0" baseline="-2500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8</a:t>
                          </a:r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801481" t="-877" r="-101481" b="-1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l-PL" b="1" i="1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C</a:t>
                          </a:r>
                          <a:r>
                            <a:rPr lang="pl-PL" b="1" i="0" baseline="-2500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10</a:t>
                          </a:r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  <p:sp>
        <p:nvSpPr>
          <p:cNvPr id="37" name="Strzałka w prawo 29"/>
          <p:cNvSpPr/>
          <p:nvPr/>
        </p:nvSpPr>
        <p:spPr>
          <a:xfrm rot="5400000">
            <a:off x="4244267" y="4432197"/>
            <a:ext cx="1302283" cy="542351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flip</a:t>
            </a:r>
            <a:endParaRPr lang="en-US" b="1" dirty="0">
              <a:latin typeface="Cambria" panose="02040503050406030204" pitchFamily="18" charset="0"/>
            </a:endParaRPr>
          </a:p>
        </p:txBody>
      </p:sp>
      <p:sp>
        <p:nvSpPr>
          <p:cNvPr id="38" name="Strzałka w prawo 28"/>
          <p:cNvSpPr/>
          <p:nvPr/>
        </p:nvSpPr>
        <p:spPr>
          <a:xfrm rot="5400000">
            <a:off x="986575" y="4408808"/>
            <a:ext cx="1302282" cy="542351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keep</a:t>
            </a:r>
            <a:endParaRPr lang="en-US" b="1" dirty="0">
              <a:latin typeface="Cambria" panose="02040503050406030204" pitchFamily="18" charset="0"/>
            </a:endParaRPr>
          </a:p>
        </p:txBody>
      </p:sp>
      <p:sp>
        <p:nvSpPr>
          <p:cNvPr id="39" name="Strzałka w prawo 28"/>
          <p:cNvSpPr/>
          <p:nvPr/>
        </p:nvSpPr>
        <p:spPr>
          <a:xfrm rot="5400000">
            <a:off x="3429844" y="4432196"/>
            <a:ext cx="1302282" cy="542351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keep</a:t>
            </a:r>
            <a:endParaRPr lang="en-US" b="1" dirty="0">
              <a:latin typeface="Cambria" panose="02040503050406030204" pitchFamily="18" charset="0"/>
            </a:endParaRPr>
          </a:p>
        </p:txBody>
      </p:sp>
      <p:sp>
        <p:nvSpPr>
          <p:cNvPr id="40" name="Strzałka w prawo 28"/>
          <p:cNvSpPr/>
          <p:nvPr/>
        </p:nvSpPr>
        <p:spPr>
          <a:xfrm rot="5400000">
            <a:off x="5873112" y="4420503"/>
            <a:ext cx="1302282" cy="542351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keep</a:t>
            </a:r>
            <a:endParaRPr lang="en-US" b="1" dirty="0">
              <a:latin typeface="Cambria" panose="02040503050406030204" pitchFamily="18" charset="0"/>
            </a:endParaRPr>
          </a:p>
        </p:txBody>
      </p:sp>
      <p:sp>
        <p:nvSpPr>
          <p:cNvPr id="41" name="Strzałka w prawo 28"/>
          <p:cNvSpPr/>
          <p:nvPr/>
        </p:nvSpPr>
        <p:spPr>
          <a:xfrm rot="5400000">
            <a:off x="7532018" y="4432197"/>
            <a:ext cx="1302282" cy="542351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keep</a:t>
            </a:r>
            <a:endParaRPr lang="en-US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8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2" grpId="0"/>
      <p:bldP spid="13" grpId="0"/>
      <p:bldP spid="21" grpId="0"/>
      <p:bldP spid="22" grpId="0"/>
      <p:bldP spid="25" grpId="0" animBg="1"/>
      <p:bldP spid="26" grpId="0" animBg="1"/>
      <p:bldP spid="29" grpId="0" animBg="1"/>
      <p:bldP spid="30" grpId="0" animBg="1"/>
      <p:bldP spid="31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other words</a:t>
            </a: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2442" y="1335135"/>
                <a:ext cx="8712043" cy="5441523"/>
              </a:xfrm>
              <a:prstGeom prst="rect">
                <a:avLst/>
              </a:prstGeo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If we treat bits as elements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then the tampering </a:t>
                </a:r>
                <a:r>
                  <a:rPr lang="en-US" dirty="0" smtClean="0"/>
                  <a:t>family has </a:t>
                </a:r>
                <a:r>
                  <a:rPr lang="en-US" dirty="0" smtClean="0"/>
                  <a:t>a form</a:t>
                </a:r>
                <a:endParaRPr lang="en-US" b="1" dirty="0" smtClean="0">
                  <a:solidFill>
                    <a:srgbClr val="FF0000"/>
                  </a:solidFill>
                  <a:latin typeface="Gigi" panose="04040504061007020D02" pitchFamily="82" charset="0"/>
                </a:endParaRPr>
              </a:p>
              <a:p>
                <a:pPr marL="0" indent="0">
                  <a:buNone/>
                </a:pPr>
                <a:endParaRPr lang="en-US" b="1" i="1" dirty="0" smtClean="0">
                  <a:solidFill>
                    <a:srgbClr val="FF0000"/>
                  </a:solidFill>
                  <a:latin typeface="Gigi" panose="04040504061007020D02" pitchFamily="82" charset="0"/>
                </a:endParaRPr>
              </a:p>
              <a:p>
                <a:pPr marL="0" indent="0">
                  <a:buNone/>
                </a:pPr>
                <a:endParaRPr lang="en-US" b="1" i="1" dirty="0">
                  <a:solidFill>
                    <a:srgbClr val="FF0000"/>
                  </a:solidFill>
                  <a:latin typeface="Gigi" panose="04040504061007020D02" pitchFamily="82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b="1" dirty="0">
                            <a:solidFill>
                              <a:srgbClr val="FF0000"/>
                            </a:solidFill>
                            <a:latin typeface="Gigi" panose="04040504061007020D02" pitchFamily="82" charset="0"/>
                            <a:cs typeface="Apple Chancery"/>
                          </a:rPr>
                          <m:t>H</m:t>
                        </m:r>
                      </m:e>
                      <m:sub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𝐀𝐃𝐃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  <a:latin typeface="Gigi" panose="04040504061007020D02" pitchFamily="82" charset="0"/>
                    <a:cs typeface="Apple Chancery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𝒉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: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𝒉</m:t>
                            </m:r>
                            <m:d>
                              <m:d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𝑪</m:t>
                                </m:r>
                              </m:e>
                            </m:d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𝑿</m:t>
                            </m:r>
                          </m:e>
                        </m:d>
                      </m:e>
                      <m: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sSubSup>
                          <m:sSubSup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𝒁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  <m:sup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p>
                        </m:sSubSup>
                      </m:sub>
                    </m:sSub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:endParaRPr lang="en-US" b="1" dirty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:endParaRPr lang="en-US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2442" y="1335135"/>
                <a:ext cx="8712043" cy="5441523"/>
              </a:xfrm>
              <a:prstGeom prst="rect">
                <a:avLst/>
              </a:prstGeom>
              <a:blipFill rotWithShape="0">
                <a:blip r:embed="rId2"/>
                <a:stretch>
                  <a:fillRect l="-1399" t="-1904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ounded Rectangular Callout 3"/>
              <p:cNvSpPr/>
              <p:nvPr/>
            </p:nvSpPr>
            <p:spPr>
              <a:xfrm>
                <a:off x="3092645" y="4325229"/>
                <a:ext cx="1814992" cy="510778"/>
              </a:xfrm>
              <a:prstGeom prst="wedgeRoundRectCallout">
                <a:avLst>
                  <a:gd name="adj1" fmla="val -14455"/>
                  <a:gd name="adj2" fmla="val -166375"/>
                  <a:gd name="adj3" fmla="val 16667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sSubSup>
                        <m:sSubSupPr>
                          <m:ctrlP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bSup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bSup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" name="Rounded Rectangular Callou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2645" y="4325229"/>
                <a:ext cx="1814992" cy="510778"/>
              </a:xfrm>
              <a:prstGeom prst="wedgeRoundRectCallout">
                <a:avLst>
                  <a:gd name="adj1" fmla="val -14455"/>
                  <a:gd name="adj2" fmla="val -166375"/>
                  <a:gd name="adj3" fmla="val 16667"/>
                </a:avLst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ounded Rectangular Callout 4"/>
              <p:cNvSpPr/>
              <p:nvPr/>
            </p:nvSpPr>
            <p:spPr>
              <a:xfrm>
                <a:off x="5644463" y="2483362"/>
                <a:ext cx="1226783" cy="510778"/>
              </a:xfrm>
              <a:prstGeom prst="wedgeRoundRectCallout">
                <a:avLst>
                  <a:gd name="adj1" fmla="val -16893"/>
                  <a:gd name="adj2" fmla="val 86294"/>
                  <a:gd name="adj3" fmla="val 16667"/>
                </a:avLst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𝑿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bSup>
                        <m:sSubSupPr>
                          <m:ctrlP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bSup>
                    </m:oMath>
                  </m:oMathPara>
                </a14:m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5" name="Rounded Rectangular Callout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4463" y="2483362"/>
                <a:ext cx="1226783" cy="510778"/>
              </a:xfrm>
              <a:prstGeom prst="wedgeRoundRectCallout">
                <a:avLst>
                  <a:gd name="adj1" fmla="val -16893"/>
                  <a:gd name="adj2" fmla="val 86294"/>
                  <a:gd name="adj3" fmla="val 16667"/>
                </a:avLst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ounded Rectangular Callout 6"/>
              <p:cNvSpPr/>
              <p:nvPr/>
            </p:nvSpPr>
            <p:spPr>
              <a:xfrm>
                <a:off x="4063768" y="2483362"/>
                <a:ext cx="1205137" cy="510778"/>
              </a:xfrm>
              <a:prstGeom prst="wedgeRoundRectCallout">
                <a:avLst>
                  <a:gd name="adj1" fmla="val -8096"/>
                  <a:gd name="adj2" fmla="val 111709"/>
                  <a:gd name="adj3" fmla="val 16667"/>
                </a:avLst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bSup>
                        <m:sSubSupPr>
                          <m:ctrlP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bSup>
                    </m:oMath>
                  </m:oMathPara>
                </a14:m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7" name="Rounded Rectangular Callout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3768" y="2483362"/>
                <a:ext cx="1205137" cy="510778"/>
              </a:xfrm>
              <a:prstGeom prst="wedgeRoundRectCallout">
                <a:avLst>
                  <a:gd name="adj1" fmla="val -8096"/>
                  <a:gd name="adj2" fmla="val 111709"/>
                  <a:gd name="adj3" fmla="val 16667"/>
                </a:avLst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ounded Rectangular Callout 7"/>
              <p:cNvSpPr/>
              <p:nvPr/>
            </p:nvSpPr>
            <p:spPr>
              <a:xfrm>
                <a:off x="5329849" y="4142367"/>
                <a:ext cx="2777925" cy="876502"/>
              </a:xfrm>
              <a:prstGeom prst="wedgeRoundRectCallout">
                <a:avLst>
                  <a:gd name="adj1" fmla="val -37335"/>
                  <a:gd name="adj2" fmla="val -110722"/>
                  <a:gd name="adj3" fmla="val 16667"/>
                </a:avLst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addition in vector space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bSup>
                  </m:oMath>
                </a14:m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8" name="Rounded Rectangular Callout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9849" y="4142367"/>
                <a:ext cx="2777925" cy="876502"/>
              </a:xfrm>
              <a:prstGeom prst="wedgeRoundRectCallout">
                <a:avLst>
                  <a:gd name="adj1" fmla="val -37335"/>
                  <a:gd name="adj2" fmla="val -110722"/>
                  <a:gd name="adj3" fmla="val 16667"/>
                </a:avLst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92688" y="5388261"/>
                <a:ext cx="840350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u="sng" dirty="0" smtClean="0"/>
                  <a:t>Terminology</a:t>
                </a:r>
                <a:endParaRPr lang="en-US" sz="2400" b="1" i="1" u="sng" dirty="0" smtClean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𝜺</m:t>
                    </m:r>
                  </m:oMath>
                </a14:m>
                <a:r>
                  <a:rPr lang="en-US" sz="2400" b="1" dirty="0" smtClean="0">
                    <a:solidFill>
                      <a:srgbClr val="7030A0"/>
                    </a:solidFill>
                  </a:rPr>
                  <a:t>-additively non-malleable codes </a:t>
                </a:r>
                <a:r>
                  <a:rPr lang="en-US" sz="2400" dirty="0" smtClean="0"/>
                  <a:t>=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𝜺</m:t>
                    </m:r>
                  </m:oMath>
                </a14:m>
                <a:r>
                  <a:rPr lang="en-US" sz="2400" dirty="0" smtClean="0"/>
                  <a:t>-non-malleable with respect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400" b="1" dirty="0">
                            <a:solidFill>
                              <a:srgbClr val="FF0000"/>
                            </a:solidFill>
                            <a:latin typeface="Gigi" panose="04040504061007020D02" pitchFamily="82" charset="0"/>
                            <a:cs typeface="Apple Chancery"/>
                          </a:rPr>
                          <m:t>H</m:t>
                        </m:r>
                      </m:e>
                      <m:sub>
                        <m:r>
                          <a:rPr lang="en-US" sz="24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𝐀𝐃𝐃</m:t>
                        </m:r>
                      </m:sub>
                    </m:sSub>
                  </m:oMath>
                </a14:m>
                <a:r>
                  <a:rPr lang="en-US" dirty="0" smtClean="0"/>
                  <a:t>.</a:t>
                </a:r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688" y="5388261"/>
                <a:ext cx="8403503" cy="1200329"/>
              </a:xfrm>
              <a:prstGeom prst="rect">
                <a:avLst/>
              </a:prstGeom>
              <a:blipFill rotWithShape="0">
                <a:blip r:embed="rId7"/>
                <a:stretch>
                  <a:fillRect l="-1088" t="-4061" b="-1066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806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401" y="261157"/>
            <a:ext cx="8712044" cy="785375"/>
          </a:xfrm>
        </p:spPr>
        <p:txBody>
          <a:bodyPr>
            <a:noAutofit/>
          </a:bodyPr>
          <a:lstStyle/>
          <a:p>
            <a:r>
              <a:rPr lang="en-US" sz="3200" dirty="0" smtClean="0"/>
              <a:t>How to design an </a:t>
            </a:r>
            <a:r>
              <a:rPr lang="en-US" sz="3200" dirty="0" smtClean="0"/>
              <a:t>additively </a:t>
            </a:r>
            <a:r>
              <a:rPr lang="en-US" sz="3200" dirty="0"/>
              <a:t>non-malleable </a:t>
            </a:r>
            <a:r>
              <a:rPr lang="en-US" sz="3200" dirty="0" smtClean="0"/>
              <a:t>code?</a:t>
            </a:r>
            <a:endParaRPr lang="pl-PL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2442" y="1250066"/>
                <a:ext cx="8712043" cy="2945758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b="1" u="sng" dirty="0" smtClean="0">
                    <a:solidFill>
                      <a:srgbClr val="FF0000"/>
                    </a:solidFill>
                  </a:rPr>
                  <a:t>Question</a:t>
                </a:r>
                <a:r>
                  <a:rPr lang="en-US" dirty="0" smtClean="0"/>
                  <a:t>: maybe the standard error correcting/detecting codes will work?</a:t>
                </a:r>
              </a:p>
              <a:p>
                <a:pPr marL="0" indent="0">
                  <a:buNone/>
                </a:pPr>
                <a:r>
                  <a:rPr lang="en-US" b="1" u="sng" dirty="0" smtClean="0">
                    <a:solidFill>
                      <a:srgbClr val="0070C0"/>
                    </a:solidFill>
                  </a:rPr>
                  <a:t>Answer</a:t>
                </a:r>
                <a:r>
                  <a:rPr lang="en-US" dirty="0" smtClean="0"/>
                  <a:t>: No!</a:t>
                </a:r>
              </a:p>
              <a:p>
                <a:pPr marL="0" indent="0">
                  <a:buNone/>
                </a:pPr>
                <a:r>
                  <a:rPr lang="en-US" b="1" u="sng" dirty="0" smtClean="0">
                    <a:solidFill>
                      <a:srgbClr val="00B050"/>
                    </a:solidFill>
                  </a:rPr>
                  <a:t>Reason</a:t>
                </a:r>
                <a:r>
                  <a:rPr lang="en-US" dirty="0" smtClean="0"/>
                  <a:t>: such codes correct up to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errors, while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m:rPr>
                            <m:nor/>
                          </m:rPr>
                          <a:rPr lang="en-US" b="1" dirty="0">
                            <a:solidFill>
                              <a:srgbClr val="FF0000"/>
                            </a:solidFill>
                            <a:latin typeface="Gigi" panose="04040504061007020D02" pitchFamily="82" charset="0"/>
                            <a:cs typeface="Apple Chancery"/>
                          </a:rPr>
                          <m:t>H</m:t>
                        </m:r>
                      </m:e>
                      <m:sub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𝐀𝐃𝐃</m:t>
                        </m:r>
                      </m:sub>
                    </m:sSub>
                  </m:oMath>
                </a14:m>
                <a:r>
                  <a:rPr lang="en-US" dirty="0" smtClean="0"/>
                  <a:t> is allowed to change every bit of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b="1" u="sng" dirty="0" smtClean="0">
                    <a:solidFill>
                      <a:srgbClr val="7030A0"/>
                    </a:solidFill>
                  </a:rPr>
                  <a:t>Example</a:t>
                </a:r>
                <a:r>
                  <a:rPr lang="en-US" dirty="0" smtClean="0"/>
                  <a:t>: </a:t>
                </a:r>
              </a:p>
              <a:p>
                <a:pPr marL="457200" lvl="1" indent="0">
                  <a:buNone/>
                </a:pPr>
                <a:r>
                  <a:rPr lang="en-US" dirty="0"/>
                  <a:t>L</a:t>
                </a:r>
                <a:r>
                  <a:rPr lang="en-US" dirty="0" smtClean="0"/>
                  <a:t>inear code 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𝐄𝐧𝐜</m:t>
                    </m:r>
                    <m:d>
                      <m:d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</m:d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𝑮</m:t>
                    </m:r>
                  </m:oMath>
                </a14:m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marL="457200" lvl="1" indent="0">
                  <a:buNone/>
                </a:pPr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𝑿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≔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,…,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𝑮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/>
                  <a:t>and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𝒉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d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𝑿</m:t>
                    </m:r>
                  </m:oMath>
                </a14:m>
                <a:endParaRPr lang="en-US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pl-PL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2442" y="1250066"/>
                <a:ext cx="8712043" cy="2945758"/>
              </a:xfrm>
              <a:blipFill rotWithShape="0">
                <a:blip r:embed="rId2"/>
                <a:stretch>
                  <a:fillRect l="-1259" t="-5797" r="-174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Arrow 3"/>
          <p:cNvSpPr/>
          <p:nvPr/>
        </p:nvSpPr>
        <p:spPr>
          <a:xfrm>
            <a:off x="2936498" y="4444793"/>
            <a:ext cx="806891" cy="764769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h</a:t>
            </a:r>
            <a:endParaRPr lang="en-US" b="1" dirty="0">
              <a:solidFill>
                <a:srgbClr val="FF0000"/>
              </a:solidFill>
              <a:latin typeface="Gigi" panose="04040504061007020D02" pitchFamily="82" charset="0"/>
              <a:cs typeface="Apple Chancery"/>
            </a:endParaRPr>
          </a:p>
        </p:txBody>
      </p:sp>
      <p:sp>
        <p:nvSpPr>
          <p:cNvPr id="5" name="Right Arrow 4"/>
          <p:cNvSpPr/>
          <p:nvPr/>
        </p:nvSpPr>
        <p:spPr>
          <a:xfrm rot="866381">
            <a:off x="4944939" y="5330070"/>
            <a:ext cx="1401013" cy="76396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Dec</a:t>
            </a:r>
            <a:endParaRPr lang="en-US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161401" y="4576039"/>
            <a:ext cx="420356" cy="40862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endParaRPr lang="en-US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19"/>
              <p:cNvSpPr txBox="1"/>
              <p:nvPr/>
            </p:nvSpPr>
            <p:spPr>
              <a:xfrm>
                <a:off x="5945336" y="6168143"/>
                <a:ext cx="2778717" cy="408623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,…,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𝑮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5336" y="6168143"/>
                <a:ext cx="2778717" cy="408623"/>
              </a:xfrm>
              <a:prstGeom prst="roundRect">
                <a:avLst/>
              </a:prstGeom>
              <a:blipFill rotWithShape="0">
                <a:blip r:embed="rId4"/>
                <a:stretch>
                  <a:fillRect b="-5634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21"/>
              <p:cNvSpPr txBox="1"/>
              <p:nvPr/>
            </p:nvSpPr>
            <p:spPr>
              <a:xfrm>
                <a:off x="1386614" y="4598451"/>
                <a:ext cx="1438505" cy="408623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𝑮</m:t>
                    </m:r>
                  </m:oMath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6614" y="4598451"/>
                <a:ext cx="1438505" cy="408623"/>
              </a:xfrm>
              <a:prstGeom prst="round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23"/>
              <p:cNvSpPr txBox="1"/>
              <p:nvPr/>
            </p:nvSpPr>
            <p:spPr>
              <a:xfrm>
                <a:off x="3843598" y="4420110"/>
                <a:ext cx="3189021" cy="875352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𝑮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𝑮</m:t>
                      </m:r>
                    </m:oMath>
                  </m:oMathPara>
                </a14:m>
                <a:endParaRPr lang="en-US" b="1" i="1" dirty="0" smtClean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3598" y="4420110"/>
                <a:ext cx="3189021" cy="875352"/>
              </a:xfrm>
              <a:prstGeom prst="round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3854767" y="5368901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b="1" dirty="0">
              <a:solidFill>
                <a:srgbClr val="FF0000"/>
              </a:solidFill>
              <a:latin typeface="Gigi" panose="04040504061007020D02" pitchFamily="82" charset="0"/>
              <a:cs typeface="Apple Chancery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297595" y="4827177"/>
                <a:ext cx="277434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𝑮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7595" y="4827177"/>
                <a:ext cx="2774349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1686008" y="5553567"/>
            <a:ext cx="1752600" cy="9144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related but not equal</a:t>
            </a:r>
            <a:endParaRPr lang="pl-PL" sz="2000" dirty="0"/>
          </a:p>
        </p:txBody>
      </p:sp>
      <p:cxnSp>
        <p:nvCxnSpPr>
          <p:cNvPr id="15" name="Curved Connector 14"/>
          <p:cNvCxnSpPr>
            <a:stCxn id="13" idx="1"/>
            <a:endCxn id="7" idx="2"/>
          </p:cNvCxnSpPr>
          <p:nvPr/>
        </p:nvCxnSpPr>
        <p:spPr>
          <a:xfrm rot="10800000">
            <a:off x="371580" y="4984663"/>
            <a:ext cx="1314429" cy="1026105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3" idx="3"/>
            <a:endCxn id="8" idx="1"/>
          </p:cNvCxnSpPr>
          <p:nvPr/>
        </p:nvCxnSpPr>
        <p:spPr>
          <a:xfrm>
            <a:off x="3438608" y="6010767"/>
            <a:ext cx="2506728" cy="36168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ight Arrow 5"/>
          <p:cNvSpPr/>
          <p:nvPr/>
        </p:nvSpPr>
        <p:spPr>
          <a:xfrm>
            <a:off x="667362" y="4415423"/>
            <a:ext cx="796660" cy="76396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Enc</a:t>
            </a:r>
            <a:endParaRPr lang="en-US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48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3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115" y="294158"/>
            <a:ext cx="7886700" cy="950900"/>
          </a:xfrm>
        </p:spPr>
        <p:txBody>
          <a:bodyPr/>
          <a:lstStyle/>
          <a:p>
            <a:r>
              <a:rPr lang="en-US" dirty="0" smtClean="0"/>
              <a:t>Example: smart cards</a:t>
            </a:r>
            <a:endParaRPr lang="pl-PL" dirty="0"/>
          </a:p>
        </p:txBody>
      </p:sp>
      <p:pic>
        <p:nvPicPr>
          <p:cNvPr id="6146" name="Picture 2" descr="https://www.iconexperience.com/_img/v_collection_png/512x512/shadow/at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8188" y="2179249"/>
            <a:ext cx="1790412" cy="1818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www.mastercard.com/au/personal/en/images/Chip%20Car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255" y="2398006"/>
            <a:ext cx="1794164" cy="1131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302942" y="1011383"/>
            <a:ext cx="1269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cs typeface="Arial" pitchFamily="34" charset="0"/>
              </a:rPr>
              <a:t>k</a:t>
            </a:r>
            <a:r>
              <a:rPr lang="en-US" sz="2400" b="1" dirty="0" smtClean="0">
                <a:solidFill>
                  <a:srgbClr val="FF0000"/>
                </a:solidFill>
                <a:cs typeface="Arial" pitchFamily="34" charset="0"/>
              </a:rPr>
              <a:t>ey</a:t>
            </a:r>
            <a:endParaRPr lang="en-US" sz="2400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6774873" y="1597509"/>
            <a:ext cx="325582" cy="1267691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black"/>
              </a:solidFill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2576507" y="1756623"/>
            <a:ext cx="3622088" cy="2414566"/>
          </a:xfrm>
          <a:prstGeom prst="leftArrow">
            <a:avLst>
              <a:gd name="adj1" fmla="val 62049"/>
              <a:gd name="adj2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card inserted</a:t>
            </a:r>
            <a:endParaRPr lang="pl-PL" sz="2000" b="1" dirty="0">
              <a:solidFill>
                <a:srgbClr val="FF000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821410" y="2865200"/>
            <a:ext cx="1895139" cy="11402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821410" y="3246200"/>
            <a:ext cx="1932791" cy="6919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Rectangular Callout 9"/>
          <p:cNvSpPr/>
          <p:nvPr/>
        </p:nvSpPr>
        <p:spPr>
          <a:xfrm>
            <a:off x="384169" y="4072429"/>
            <a:ext cx="5048361" cy="877830"/>
          </a:xfrm>
          <a:prstGeom prst="wedgeRectCallout">
            <a:avLst>
              <a:gd name="adj1" fmla="val -29889"/>
              <a:gd name="adj2" fmla="val -77251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prstClr val="black"/>
                </a:solidFill>
              </a:rPr>
              <a:t>even a </a:t>
            </a:r>
            <a:r>
              <a:rPr lang="en-US" sz="2400" b="1" dirty="0" smtClean="0">
                <a:solidFill>
                  <a:srgbClr val="FF0000"/>
                </a:solidFill>
              </a:rPr>
              <a:t>malicious</a:t>
            </a:r>
            <a:r>
              <a:rPr lang="en-US" sz="2400" b="1" dirty="0" smtClean="0">
                <a:solidFill>
                  <a:prstClr val="black"/>
                </a:solidFill>
              </a:rPr>
              <a:t> ATM </a:t>
            </a:r>
            <a:r>
              <a:rPr lang="en-US" sz="2400" dirty="0" smtClean="0">
                <a:solidFill>
                  <a:prstClr val="black"/>
                </a:solidFill>
              </a:rPr>
              <a:t>should not be able to clone the card</a:t>
            </a:r>
            <a:endParaRPr lang="pl-PL" sz="2400" dirty="0">
              <a:solidFill>
                <a:prstClr val="black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0300" y="1453436"/>
            <a:ext cx="1358068" cy="149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2.bp.blogspot.com/-PHBCcPDIDy0/V19_RGAjiGI/AAAAAAAAK0U/yL3o1Cvm5XcmnHnNBDIrisyp5tcdla9qACLcB/s1600/credit-card-track-2-data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8" r="12563"/>
          <a:stretch/>
        </p:blipFill>
        <p:spPr bwMode="auto">
          <a:xfrm>
            <a:off x="668188" y="5345698"/>
            <a:ext cx="1278816" cy="847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387700" y="5367016"/>
            <a:ext cx="57931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</a:rPr>
              <a:t>Note</a:t>
            </a:r>
            <a:r>
              <a:rPr lang="en-US" sz="2400" dirty="0" smtClean="0">
                <a:solidFill>
                  <a:prstClr val="black"/>
                </a:solidFill>
              </a:rPr>
              <a:t>: such cards are </a:t>
            </a:r>
            <a:r>
              <a:rPr lang="en-US" sz="2400" b="1" dirty="0" smtClean="0">
                <a:solidFill>
                  <a:srgbClr val="FF0000"/>
                </a:solidFill>
              </a:rPr>
              <a:t>much more secure </a:t>
            </a:r>
            <a:r>
              <a:rPr lang="en-US" sz="2400" dirty="0" smtClean="0">
                <a:solidFill>
                  <a:prstClr val="black"/>
                </a:solidFill>
              </a:rPr>
              <a:t>than cards with magnetic stripe.</a:t>
            </a:r>
          </a:p>
        </p:txBody>
      </p:sp>
    </p:spTree>
    <p:extLst>
      <p:ext uri="{BB962C8B-B14F-4D97-AF65-F5344CB8AC3E}">
        <p14:creationId xmlns:p14="http://schemas.microsoft.com/office/powerpoint/2010/main" val="1804938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Good news: very similar codes have been constructed before</a:t>
            </a:r>
            <a:endParaRPr lang="pl-P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442" y="1682750"/>
            <a:ext cx="8712043" cy="490409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In fact: their </a:t>
            </a:r>
            <a:r>
              <a:rPr lang="en-US" dirty="0"/>
              <a:t>more general version </a:t>
            </a:r>
            <a:r>
              <a:rPr lang="en-US" dirty="0" smtClean="0"/>
              <a:t>is known under </a:t>
            </a:r>
            <a:r>
              <a:rPr lang="en-US" dirty="0"/>
              <a:t>the name “</a:t>
            </a:r>
            <a:r>
              <a:rPr lang="en-US" b="1" dirty="0"/>
              <a:t>Algebraic m</a:t>
            </a:r>
            <a:r>
              <a:rPr lang="en-US" b="1" dirty="0" smtClean="0"/>
              <a:t>anipulation detection codes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Introduced in </a:t>
            </a:r>
            <a:r>
              <a:rPr lang="en-US" b="1" dirty="0">
                <a:solidFill>
                  <a:srgbClr val="00B050"/>
                </a:solidFill>
              </a:rPr>
              <a:t>[</a:t>
            </a:r>
            <a:r>
              <a:rPr lang="pl-PL" b="1" dirty="0" err="1">
                <a:solidFill>
                  <a:srgbClr val="00B050"/>
                </a:solidFill>
              </a:rPr>
              <a:t>Cramer</a:t>
            </a:r>
            <a:r>
              <a:rPr lang="pl-PL" b="1" dirty="0">
                <a:solidFill>
                  <a:srgbClr val="00B050"/>
                </a:solidFill>
              </a:rPr>
              <a:t>, </a:t>
            </a:r>
            <a:r>
              <a:rPr lang="pl-PL" b="1" dirty="0" err="1">
                <a:solidFill>
                  <a:srgbClr val="00B050"/>
                </a:solidFill>
              </a:rPr>
              <a:t>Dodis</a:t>
            </a:r>
            <a:r>
              <a:rPr lang="pl-PL" b="1" dirty="0">
                <a:solidFill>
                  <a:srgbClr val="00B050"/>
                </a:solidFill>
              </a:rPr>
              <a:t>, </a:t>
            </a:r>
            <a:r>
              <a:rPr lang="pl-PL" b="1" dirty="0" err="1">
                <a:solidFill>
                  <a:srgbClr val="00B050"/>
                </a:solidFill>
              </a:rPr>
              <a:t>Fehr</a:t>
            </a:r>
            <a:r>
              <a:rPr lang="pl-PL" b="1" dirty="0">
                <a:solidFill>
                  <a:srgbClr val="00B050"/>
                </a:solidFill>
              </a:rPr>
              <a:t>, </a:t>
            </a:r>
            <a:r>
              <a:rPr lang="pl-PL" b="1" dirty="0" err="1">
                <a:solidFill>
                  <a:srgbClr val="00B050"/>
                </a:solidFill>
              </a:rPr>
              <a:t>Padro</a:t>
            </a:r>
            <a:r>
              <a:rPr lang="pl-PL" b="1" dirty="0">
                <a:solidFill>
                  <a:srgbClr val="00B050"/>
                </a:solidFill>
              </a:rPr>
              <a:t>, </a:t>
            </a:r>
            <a:r>
              <a:rPr lang="pl-PL" b="1" dirty="0" err="1">
                <a:solidFill>
                  <a:srgbClr val="00B050"/>
                </a:solidFill>
              </a:rPr>
              <a:t>Wichs</a:t>
            </a:r>
            <a:r>
              <a:rPr lang="pl-PL" b="1" dirty="0">
                <a:solidFill>
                  <a:srgbClr val="00B050"/>
                </a:solidFill>
              </a:rPr>
              <a:t>, 2008</a:t>
            </a:r>
            <a:r>
              <a:rPr lang="en-US" b="1" dirty="0">
                <a:solidFill>
                  <a:srgbClr val="00B050"/>
                </a:solidFill>
              </a:rPr>
              <a:t>]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092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Algebraic Manipulation Detection (AMD) Codes</a:t>
            </a: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2441" y="1649370"/>
                <a:ext cx="8891558" cy="240308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US" sz="2700" dirty="0" smtClean="0"/>
              </a:p>
              <a:p>
                <a:pPr marL="0" indent="0">
                  <a:buNone/>
                </a:pPr>
                <a:r>
                  <a:rPr lang="pl-PL" sz="2700" dirty="0" err="1" smtClean="0"/>
                  <a:t>Let</a:t>
                </a:r>
                <a:r>
                  <a:rPr lang="pl-PL" sz="2700" dirty="0" smtClean="0"/>
                  <a:t> </a:t>
                </a:r>
                <a14:m>
                  <m:oMath xmlns:m="http://schemas.openxmlformats.org/officeDocument/2006/math">
                    <m:r>
                      <a:rPr lang="en-US" sz="27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𝑭</m:t>
                    </m:r>
                  </m:oMath>
                </a14:m>
                <a:r>
                  <a:rPr lang="en-US" sz="2700" dirty="0"/>
                  <a:t> and </a:t>
                </a:r>
                <a14:m>
                  <m:oMath xmlns:m="http://schemas.openxmlformats.org/officeDocument/2006/math">
                    <m:r>
                      <a:rPr lang="en-US" sz="27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𝑮</m:t>
                    </m:r>
                    <m:r>
                      <a:rPr lang="en-US" sz="27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l-PL" sz="2700" dirty="0" smtClean="0"/>
                  <a:t>be </a:t>
                </a:r>
                <a:r>
                  <a:rPr lang="en-US" sz="2700" dirty="0" smtClean="0"/>
                  <a:t>additive groups</a:t>
                </a:r>
                <a:r>
                  <a:rPr lang="pl-PL" sz="2700" dirty="0" smtClean="0"/>
                  <a:t>. </a:t>
                </a:r>
                <a:endParaRPr lang="en-US" sz="2700" dirty="0" smtClean="0"/>
              </a:p>
              <a:p>
                <a:pPr marL="0" indent="0">
                  <a:buNone/>
                </a:pPr>
                <a:r>
                  <a:rPr lang="en-US" sz="2700" dirty="0" smtClean="0"/>
                  <a:t>A </a:t>
                </a:r>
                <a:r>
                  <a:rPr lang="en-US" sz="2700" dirty="0" smtClean="0"/>
                  <a:t>code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7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𝐄𝐧𝐜</m:t>
                        </m:r>
                        <m:r>
                          <a:rPr lang="en-US" sz="27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pl-PL" sz="27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  <m:r>
                          <a:rPr lang="en-US" sz="27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pl-PL" sz="27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  <m:r>
                          <a:rPr lang="en-US" sz="27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7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𝐃𝐞𝐜</m:t>
                        </m:r>
                        <m:r>
                          <a:rPr lang="en-US" sz="27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pl-PL" sz="27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  <m:r>
                          <a:rPr lang="en-US" sz="27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pl-PL" sz="27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  <m:r>
                          <a:rPr lang="en-US" sz="27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∪{⊥}</m:t>
                        </m:r>
                      </m:e>
                    </m:d>
                  </m:oMath>
                </a14:m>
                <a:r>
                  <a:rPr lang="en-US" sz="27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700" dirty="0" smtClean="0"/>
                  <a:t>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  <m:r>
                          <a:rPr lang="en-US" sz="27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7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  <m:r>
                          <a:rPr lang="en-US" sz="27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pl-PL" sz="27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𝜺</m:t>
                        </m:r>
                      </m:e>
                    </m:d>
                  </m:oMath>
                </a14:m>
                <a:r>
                  <a:rPr lang="en-US" sz="2700" b="1" dirty="0" smtClean="0">
                    <a:solidFill>
                      <a:srgbClr val="FF0000"/>
                    </a:solidFill>
                  </a:rPr>
                  <a:t> – </a:t>
                </a:r>
                <a:r>
                  <a:rPr lang="en-US" sz="2700" b="1" dirty="0">
                    <a:solidFill>
                      <a:srgbClr val="0070C0"/>
                    </a:solidFill>
                  </a:rPr>
                  <a:t>a</a:t>
                </a:r>
                <a:r>
                  <a:rPr lang="en-US" sz="2700" b="1" dirty="0" smtClean="0">
                    <a:solidFill>
                      <a:srgbClr val="0070C0"/>
                    </a:solidFill>
                  </a:rPr>
                  <a:t>lgebraic manipulation detection code </a:t>
                </a:r>
                <a:r>
                  <a:rPr lang="en-US" sz="2700" dirty="0" smtClean="0"/>
                  <a:t>if</a:t>
                </a:r>
                <a:r>
                  <a:rPr lang="pl-PL" sz="2700" dirty="0" smtClean="0"/>
                  <a:t>:</a:t>
                </a:r>
                <a:endParaRPr lang="en-US" sz="2700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sz="2700" b="1" dirty="0" smtClean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2441" y="1649370"/>
                <a:ext cx="8891558" cy="2403085"/>
              </a:xfrm>
              <a:blipFill rotWithShape="0">
                <a:blip r:embed="rId2"/>
                <a:stretch>
                  <a:fillRect l="-130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029180" y="4136602"/>
                <a:ext cx="968534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7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∀</m:t>
                      </m:r>
                    </m:oMath>
                  </m:oMathPara>
                </a14:m>
                <a:endParaRPr lang="pl-PL" sz="72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9180" y="4136602"/>
                <a:ext cx="968534" cy="120032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962431" y="5625413"/>
                <a:ext cx="103528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pl-PL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pl-PL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2431" y="5625413"/>
                <a:ext cx="1035283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2997714" y="4495861"/>
                <a:ext cx="492808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pl-PL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𝐃𝐞𝐜</m:t>
                          </m:r>
                          <m:d>
                            <m:dPr>
                              <m:ctrlPr>
                                <a:rPr lang="pl-PL" sz="2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8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𝐄𝐧𝐜</m:t>
                              </m:r>
                              <m:r>
                                <a:rPr lang="pl-PL" sz="2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pl-PL" sz="2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  <m:r>
                                <a:rPr lang="pl-PL" sz="2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r>
                                <a:rPr lang="pl-PL" sz="2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pl-PL" sz="28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</m:e>
                          </m:d>
                          <m:r>
                            <a:rPr lang="pl-PL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≠⊥</m:t>
                          </m:r>
                        </m:e>
                      </m:d>
                      <m:r>
                        <a:rPr lang="pl-PL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pl-PL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𝜺</m:t>
                      </m:r>
                    </m:oMath>
                  </m:oMathPara>
                </a14:m>
                <a:endParaRPr lang="pl-PL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7714" y="4495861"/>
                <a:ext cx="4928080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1938097" y="5267658"/>
                <a:ext cx="109299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pl-PL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pl-PL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8097" y="5267658"/>
                <a:ext cx="1092992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ular Callout 3"/>
              <p:cNvSpPr/>
              <p:nvPr/>
            </p:nvSpPr>
            <p:spPr>
              <a:xfrm>
                <a:off x="5463960" y="3529680"/>
                <a:ext cx="2333685" cy="786552"/>
              </a:xfrm>
              <a:prstGeom prst="wedgeRectCallout">
                <a:avLst>
                  <a:gd name="adj1" fmla="val 29167"/>
                  <a:gd name="adj2" fmla="val -105106"/>
                </a:avLst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or: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𝜺</m:t>
                    </m:r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</a:rPr>
                  <a:t>-secure AMD code</a:t>
                </a:r>
                <a:endParaRPr lang="pl-PL" sz="2400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4" name="Rectangular Callou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3960" y="3529680"/>
                <a:ext cx="2333685" cy="786552"/>
              </a:xfrm>
              <a:prstGeom prst="wedgeRectCallout">
                <a:avLst>
                  <a:gd name="adj1" fmla="val 29167"/>
                  <a:gd name="adj2" fmla="val -105106"/>
                </a:avLst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8353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ular Callout 11"/>
          <p:cNvSpPr/>
          <p:nvPr/>
        </p:nvSpPr>
        <p:spPr>
          <a:xfrm>
            <a:off x="6398075" y="3923092"/>
            <a:ext cx="2566410" cy="1985875"/>
          </a:xfrm>
          <a:prstGeom prst="wedgeRoundRectCallout">
            <a:avLst>
              <a:gd name="adj1" fmla="val -13620"/>
              <a:gd name="adj2" fmla="val -84110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AMDs vs NMCs</a:t>
            </a: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2442" y="1154268"/>
                <a:ext cx="8712043" cy="212186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 smtClean="0"/>
                  <a:t>AMDs are even </a:t>
                </a:r>
                <a:r>
                  <a:rPr lang="en-US" sz="2400" dirty="0"/>
                  <a:t>stronger than the </a:t>
                </a:r>
                <a:r>
                  <a:rPr lang="en-US" sz="2400" b="1" dirty="0" smtClean="0"/>
                  <a:t>strong </a:t>
                </a:r>
                <a:r>
                  <a:rPr lang="en-US" sz="2400" b="1" dirty="0" smtClean="0"/>
                  <a:t>NMCs</a:t>
                </a:r>
                <a:r>
                  <a:rPr lang="en-US" sz="2400" dirty="0" smtClean="0"/>
                  <a:t>.</a:t>
                </a:r>
                <a:endParaRPr lang="en-US" sz="2400" b="1" dirty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r>
                  <a:rPr lang="en-US" sz="2400" b="1" u="sng" dirty="0" smtClean="0"/>
                  <a:t>More precisely</a:t>
                </a:r>
                <a:r>
                  <a:rPr lang="en-US" sz="2400" dirty="0" smtClean="0"/>
                  <a:t>: e</a:t>
                </a:r>
                <a:r>
                  <a:rPr lang="en-US" sz="2400" dirty="0" smtClean="0"/>
                  <a:t>very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pl-PL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𝜺</m:t>
                        </m:r>
                      </m:e>
                    </m:d>
                  </m:oMath>
                </a14:m>
                <a:r>
                  <a:rPr lang="en-US" sz="2400" b="1" dirty="0">
                    <a:solidFill>
                      <a:srgbClr val="FF0000"/>
                    </a:solidFill>
                  </a:rPr>
                  <a:t> – </a:t>
                </a:r>
                <a:r>
                  <a:rPr lang="en-US" sz="2400" b="1" dirty="0">
                    <a:solidFill>
                      <a:srgbClr val="0070C0"/>
                    </a:solidFill>
                  </a:rPr>
                  <a:t>a</a:t>
                </a:r>
                <a:r>
                  <a:rPr lang="en-US" sz="2400" b="1" dirty="0">
                    <a:solidFill>
                      <a:srgbClr val="0070C0"/>
                    </a:solidFill>
                  </a:rPr>
                  <a:t>lgebraic manipulation detection </a:t>
                </a:r>
                <a:r>
                  <a:rPr lang="en-US" sz="2400" b="1" dirty="0" smtClean="0">
                    <a:solidFill>
                      <a:srgbClr val="0070C0"/>
                    </a:solidFill>
                  </a:rPr>
                  <a:t>code </a:t>
                </a:r>
                <a:r>
                  <a:rPr lang="en-US" sz="2400" dirty="0" smtClean="0"/>
                  <a:t>is also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𝜺</m:t>
                    </m:r>
                  </m:oMath>
                </a14:m>
                <a:r>
                  <a:rPr lang="en-US" sz="2400" dirty="0" smtClean="0"/>
                  <a:t>-nonmalleable with respect to the class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𝑿</m:t>
                                  </m:r>
                                </m:sub>
                              </m:sSub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𝑿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𝑴</m:t>
                                  </m:r>
                                </m:e>
                              </m:d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≔</m:t>
                              </m:r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e>
                          </m:d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sub>
                      </m:sSub>
                    </m:oMath>
                  </m:oMathPara>
                </a14:m>
                <a:endParaRPr lang="en-US" sz="2400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sz="2400" b="1" u="sng" dirty="0" smtClean="0"/>
                  <a:t>Why?</a:t>
                </a:r>
                <a:endParaRPr lang="pl-PL" sz="2400" b="1" u="sng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pl-PL" sz="24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2442" y="1154268"/>
                <a:ext cx="8712043" cy="2121865"/>
              </a:xfrm>
              <a:blipFill rotWithShape="0">
                <a:blip r:embed="rId2"/>
                <a:stretch>
                  <a:fillRect l="-1049" t="-4023" b="-28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252441" y="4153928"/>
            <a:ext cx="4952044" cy="1670842"/>
            <a:chOff x="719241" y="4180892"/>
            <a:chExt cx="5967018" cy="191350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" name="TextBox 3"/>
                <p:cNvSpPr txBox="1"/>
                <p:nvPr/>
              </p:nvSpPr>
              <p:spPr>
                <a:xfrm>
                  <a:off x="3422394" y="4180892"/>
                  <a:ext cx="3263865" cy="191350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457200" indent="-457200">
                    <a:buFont typeface="+mj-lt"/>
                    <a:buAutoNum type="arabicPeriod"/>
                  </a:pPr>
                  <a:r>
                    <a:rPr lang="pl-PL" sz="2000" dirty="0" smtClean="0">
                      <a:latin typeface="Cambria" panose="02040503050406030204" pitchFamily="18" charset="0"/>
                    </a:rPr>
                    <a:t>l</a:t>
                  </a:r>
                  <a:r>
                    <a:rPr lang="en-US" sz="2000" dirty="0" smtClean="0">
                      <a:latin typeface="Cambria" panose="02040503050406030204" pitchFamily="18" charset="0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  <m:r>
                        <a:rPr lang="en-US" sz="2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𝐄𝐧𝐜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𝐌</m:t>
                          </m:r>
                        </m:e>
                      </m:d>
                      <m:r>
                        <a:rPr lang="en-US" sz="2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endParaRPr lang="en-US" sz="20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endParaRPr>
                </a:p>
                <a:p>
                  <a:pPr marL="457200" indent="-457200">
                    <a:buFont typeface="+mj-lt"/>
                    <a:buAutoNum type="arabicPeriod"/>
                  </a:pPr>
                  <a:r>
                    <a:rPr lang="en-US" sz="2000" dirty="0" smtClean="0">
                      <a:latin typeface="Cambria" panose="02040503050406030204" pitchFamily="18" charset="0"/>
                    </a:rPr>
                    <a:t>if</a:t>
                  </a:r>
                  <a:r>
                    <a:rPr lang="en-US" sz="2000" i="1" dirty="0" smtClean="0">
                      <a:latin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sub>
                      </m:sSub>
                      <m:d>
                        <m:d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sz="2000" dirty="0" smtClean="0">
                      <a:latin typeface="Cambria" panose="02040503050406030204" pitchFamily="18" charset="0"/>
                    </a:rPr>
                    <a:t>then</a:t>
                  </a:r>
                  <a:br>
                    <a:rPr lang="en-US" sz="2000" dirty="0" smtClean="0">
                      <a:latin typeface="Cambria" panose="02040503050406030204" pitchFamily="18" charset="0"/>
                    </a:rPr>
                  </a:br>
                  <a:r>
                    <a:rPr lang="en-US" sz="2000" b="1" dirty="0" smtClean="0">
                      <a:solidFill>
                        <a:srgbClr val="0000FF"/>
                      </a:solidFill>
                      <a:latin typeface="Cambria" panose="02040503050406030204" pitchFamily="18" charset="0"/>
                    </a:rPr>
                    <a:t>output </a:t>
                  </a:r>
                  <a:r>
                    <a:rPr lang="en-US" sz="2000" b="1" u="sng" dirty="0" smtClean="0">
                      <a:solidFill>
                        <a:srgbClr val="FF0000"/>
                      </a:solidFill>
                      <a:latin typeface="Cambria" panose="02040503050406030204" pitchFamily="18" charset="0"/>
                    </a:rPr>
                    <a:t>same</a:t>
                  </a:r>
                  <a:endParaRPr lang="en-US" sz="2000" b="1" i="1" u="sng" dirty="0" smtClean="0">
                    <a:solidFill>
                      <a:srgbClr val="FF0000"/>
                    </a:solidFill>
                    <a:latin typeface="Cambria" panose="02040503050406030204" pitchFamily="18" charset="0"/>
                  </a:endParaRPr>
                </a:p>
                <a:p>
                  <a:pPr marL="457200" indent="-457200">
                    <a:buFont typeface="+mj-lt"/>
                    <a:buAutoNum type="arabicPeriod"/>
                  </a:pPr>
                  <a:r>
                    <a:rPr lang="en-US" sz="2000" dirty="0" smtClean="0">
                      <a:latin typeface="Cambria" panose="02040503050406030204" pitchFamily="18" charset="0"/>
                    </a:rPr>
                    <a:t>otherwise </a:t>
                  </a:r>
                  <a:r>
                    <a:rPr lang="en-US" sz="2000" dirty="0" smtClean="0">
                      <a:latin typeface="Cambria" panose="02040503050406030204" pitchFamily="18" charset="0"/>
                    </a:rPr>
                    <a:t/>
                  </a:r>
                  <a:br>
                    <a:rPr lang="en-US" sz="2000" dirty="0" smtClean="0">
                      <a:latin typeface="Cambria" panose="02040503050406030204" pitchFamily="18" charset="0"/>
                    </a:rPr>
                  </a:br>
                  <a:r>
                    <a:rPr lang="en-US" sz="2000" b="1" dirty="0" smtClean="0">
                      <a:solidFill>
                        <a:srgbClr val="0000FF"/>
                      </a:solidFill>
                      <a:latin typeface="Cambria" panose="02040503050406030204" pitchFamily="18" charset="0"/>
                    </a:rPr>
                    <a:t>output</a:t>
                  </a:r>
                  <a:r>
                    <a:rPr lang="en-US" sz="2000" dirty="0" smtClean="0">
                      <a:solidFill>
                        <a:srgbClr val="0000FF"/>
                      </a:solidFill>
                      <a:latin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𝐃𝐞𝐜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</m:d>
                        </m:e>
                      </m:d>
                    </m:oMath>
                  </a14:m>
                  <a:endParaRPr lang="en-US" sz="2000" b="1" i="1" dirty="0">
                    <a:solidFill>
                      <a:srgbClr val="FF0000"/>
                    </a:solidFill>
                    <a:latin typeface="Cambria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22394" y="4180892"/>
                  <a:ext cx="3263865" cy="1913501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2247" t="-1818" b="-3636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Nawias klamrowy otwierający 3"/>
            <p:cNvSpPr/>
            <p:nvPr/>
          </p:nvSpPr>
          <p:spPr>
            <a:xfrm>
              <a:off x="2909311" y="4180892"/>
              <a:ext cx="391409" cy="1758418"/>
            </a:xfrm>
            <a:prstGeom prst="leftBrace">
              <a:avLst>
                <a:gd name="adj1" fmla="val 26554"/>
                <a:gd name="adj2" fmla="val 50486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600" dirty="0">
                <a:latin typeface="Cambria" panose="020405030504060302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Rectangle 5"/>
                <p:cNvSpPr/>
                <p:nvPr/>
              </p:nvSpPr>
              <p:spPr>
                <a:xfrm>
                  <a:off x="719241" y="4761764"/>
                  <a:ext cx="1949216" cy="49941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𝐒𝐭𝐫𝐨𝐧𝐠𝐄𝐱</m:t>
                        </m:r>
                        <m:sSubSup>
                          <m:sSubSup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𝐩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𝑴</m:t>
                            </m:r>
                          </m:sub>
                          <m:sup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𝒉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</m:sub>
                            </m:sSub>
                          </m:sup>
                        </m:sSub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≔</m:t>
                        </m:r>
                      </m:oMath>
                    </m:oMathPara>
                  </a14:m>
                  <a:endParaRPr lang="en-US" sz="2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9241" y="4761764"/>
                  <a:ext cx="1949216" cy="499414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752" r="-8647" b="-8451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6468480" y="4172422"/>
                <a:ext cx="2450799" cy="16312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pl-PL" sz="2000" dirty="0" smtClean="0">
                    <a:latin typeface="Cambria" panose="02040503050406030204" pitchFamily="18" charset="0"/>
                  </a:rPr>
                  <a:t>l</a:t>
                </a:r>
                <a:r>
                  <a:rPr lang="en-US" sz="2000" dirty="0" smtClean="0">
                    <a:latin typeface="Cambria" panose="02040503050406030204" pitchFamily="18" charset="0"/>
                  </a:rPr>
                  <a:t>et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sz="20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𝐄𝐧𝐜</m:t>
                    </m:r>
                    <m:d>
                      <m:d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𝐌</m:t>
                        </m:r>
                      </m:e>
                    </m:d>
                    <m:r>
                      <a:rPr lang="en-US" sz="20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000" b="1" i="1" dirty="0" smtClean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000" dirty="0" smtClean="0">
                    <a:latin typeface="Cambria" panose="02040503050406030204" pitchFamily="18" charset="0"/>
                  </a:rPr>
                  <a:t>if</a:t>
                </a:r>
                <a:r>
                  <a:rPr lang="en-US" sz="2000" i="1" dirty="0">
                    <a:latin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𝑿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 smtClean="0">
                    <a:latin typeface="Cambria" panose="02040503050406030204" pitchFamily="18" charset="0"/>
                  </a:rPr>
                  <a:t>then</a:t>
                </a:r>
                <a:br>
                  <a:rPr lang="en-US" sz="2000" dirty="0" smtClean="0">
                    <a:latin typeface="Cambria" panose="02040503050406030204" pitchFamily="18" charset="0"/>
                  </a:rPr>
                </a:br>
                <a:r>
                  <a:rPr lang="en-US" sz="2000" b="1" dirty="0" smtClean="0">
                    <a:solidFill>
                      <a:srgbClr val="0000FF"/>
                    </a:solidFill>
                    <a:latin typeface="Cambria" panose="02040503050406030204" pitchFamily="18" charset="0"/>
                  </a:rPr>
                  <a:t>output </a:t>
                </a:r>
                <a:r>
                  <a:rPr lang="en-US" sz="2000" b="1" u="sng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same</a:t>
                </a:r>
                <a:endParaRPr lang="en-US" sz="2000" b="1" i="1" u="sng" dirty="0" smtClean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000" dirty="0" smtClean="0">
                    <a:latin typeface="Cambria" panose="02040503050406030204" pitchFamily="18" charset="0"/>
                  </a:rPr>
                  <a:t>otherwise </a:t>
                </a:r>
                <a:r>
                  <a:rPr lang="en-US" sz="2000" dirty="0" smtClean="0">
                    <a:latin typeface="Cambria" panose="02040503050406030204" pitchFamily="18" charset="0"/>
                  </a:rPr>
                  <a:t/>
                </a:r>
                <a:br>
                  <a:rPr lang="en-US" sz="2000" dirty="0" smtClean="0">
                    <a:latin typeface="Cambria" panose="02040503050406030204" pitchFamily="18" charset="0"/>
                  </a:rPr>
                </a:br>
                <a:r>
                  <a:rPr lang="en-US" sz="2000" b="1" dirty="0" smtClean="0">
                    <a:solidFill>
                      <a:srgbClr val="0000FF"/>
                    </a:solidFill>
                    <a:latin typeface="Cambria" panose="02040503050406030204" pitchFamily="18" charset="0"/>
                  </a:rPr>
                  <a:t>output</a:t>
                </a:r>
                <a:r>
                  <a:rPr lang="en-US" sz="2000" dirty="0" smtClean="0">
                    <a:solidFill>
                      <a:srgbClr val="0000FF"/>
                    </a:solidFill>
                    <a:latin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⊥</m:t>
                    </m:r>
                  </m:oMath>
                </a14:m>
                <a:endParaRPr lang="en-US" sz="2000" b="1" i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8480" y="4172422"/>
                <a:ext cx="2450799" cy="1631216"/>
              </a:xfrm>
              <a:prstGeom prst="rect">
                <a:avLst/>
              </a:prstGeom>
              <a:blipFill rotWithShape="0">
                <a:blip r:embed="rId5"/>
                <a:stretch>
                  <a:fillRect l="-2488" t="-1866" b="-559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5595872" y="4757197"/>
                <a:ext cx="4812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</m:oMath>
                  </m:oMathPara>
                </a14:m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5872" y="4757197"/>
                <a:ext cx="481221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ular Callout 9"/>
          <p:cNvSpPr/>
          <p:nvPr/>
        </p:nvSpPr>
        <p:spPr>
          <a:xfrm>
            <a:off x="4513177" y="3265116"/>
            <a:ext cx="1604407" cy="854374"/>
          </a:xfrm>
          <a:prstGeom prst="wedgeRectCallout">
            <a:avLst>
              <a:gd name="adj1" fmla="val 26225"/>
              <a:gd name="adj2" fmla="val 12508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since the code is </a:t>
            </a:r>
            <a:r>
              <a:rPr lang="en-US" sz="2000" b="1" dirty="0" smtClean="0"/>
              <a:t>AMD</a:t>
            </a:r>
            <a:endParaRPr lang="pl-PL" sz="20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6512997" y="2740648"/>
                <a:ext cx="247907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doesn’t depend on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endParaRPr lang="pl-PL" sz="20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2997" y="2740648"/>
                <a:ext cx="2479077" cy="400110"/>
              </a:xfrm>
              <a:prstGeom prst="rect">
                <a:avLst/>
              </a:prstGeom>
              <a:blipFill rotWithShape="0">
                <a:blip r:embed="rId7"/>
                <a:stretch>
                  <a:fillRect l="-2457" t="-9231" b="-2769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/>
          <p:nvPr/>
        </p:nvCxnSpPr>
        <p:spPr>
          <a:xfrm flipH="1">
            <a:off x="6963223" y="4377487"/>
            <a:ext cx="1798788" cy="1122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536071" y="6258185"/>
            <a:ext cx="5583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(But not the other way around</a:t>
            </a:r>
            <a:r>
              <a:rPr lang="pl-PL" sz="2400" dirty="0" smtClean="0"/>
              <a:t> - </a:t>
            </a:r>
            <a:r>
              <a:rPr lang="en-US" sz="2400" dirty="0" smtClean="0"/>
              <a:t>exercise)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6089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/>
      <p:bldP spid="9" grpId="0"/>
      <p:bldP spid="10" grpId="0" animBg="1"/>
      <p:bldP spid="13" grpId="0"/>
      <p:bldP spid="11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Constructions of </a:t>
            </a:r>
            <a:r>
              <a:rPr lang="pl-PL" dirty="0" smtClean="0"/>
              <a:t>A</a:t>
            </a:r>
            <a:r>
              <a:rPr lang="en-US" dirty="0" smtClean="0"/>
              <a:t>MDs</a:t>
            </a: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dirty="0" smtClean="0">
                    <a:solidFill>
                      <a:srgbClr val="00B050"/>
                    </a:solidFill>
                  </a:rPr>
                  <a:t>[Cramer et al] </a:t>
                </a:r>
                <a:r>
                  <a:rPr lang="en-US" dirty="0" smtClean="0"/>
                  <a:t>– a construction for any</a:t>
                </a:r>
              </a:p>
              <a:p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𝐍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/>
                  <a:t>and</a:t>
                </a:r>
              </a:p>
              <a:p>
                <a:r>
                  <a:rPr lang="en-US" dirty="0" smtClean="0"/>
                  <a:t>a </a:t>
                </a:r>
                <a:r>
                  <a:rPr lang="en-US" b="1" dirty="0" smtClean="0">
                    <a:solidFill>
                      <a:srgbClr val="0070C0"/>
                    </a:solidFill>
                  </a:rPr>
                  <a:t>field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𝑭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/>
                  <a:t>of characteristic</a:t>
                </a:r>
                <a:r>
                  <a:rPr lang="pl-PL" dirty="0" smtClean="0"/>
                  <a:t> </a:t>
                </a:r>
                <a14:m>
                  <m:oMath xmlns:m="http://schemas.openxmlformats.org/officeDocument/2006/math">
                    <m:r>
                      <a:rPr lang="pl-PL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𝒑</m:t>
                    </m:r>
                  </m:oMath>
                </a14:m>
                <a:r>
                  <a:rPr lang="pl-PL" dirty="0" smtClean="0"/>
                  <a:t> </a:t>
                </a:r>
                <a:r>
                  <a:rPr lang="pl-PL" dirty="0" err="1" smtClean="0"/>
                  <a:t>such</a:t>
                </a:r>
                <a:r>
                  <a:rPr lang="pl-PL" dirty="0" smtClean="0"/>
                  <a:t> </a:t>
                </a:r>
                <a:r>
                  <a:rPr lang="pl-PL" dirty="0" err="1" smtClean="0"/>
                  <a:t>that</a:t>
                </a:r>
                <a:r>
                  <a:rPr lang="pl-PL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/>
                  <a:t>is not divisible by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𝒑</m:t>
                    </m:r>
                  </m:oMath>
                </a14:m>
                <a:endParaRPr lang="en-US" b="1" i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of an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pl-PL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p>
                        <m:r>
                          <a:rPr lang="pl-PL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sup>
                    </m:sSup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sup>
                    </m:sSup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𝑭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𝑭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,(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)/|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𝑭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|)</m:t>
                    </m:r>
                  </m:oMath>
                </a14:m>
                <a:r>
                  <a:rPr lang="en-US" b="1" dirty="0" smtClean="0"/>
                  <a:t>-AMD </a:t>
                </a:r>
                <a:r>
                  <a:rPr lang="en-US" dirty="0" smtClean="0"/>
                  <a:t>code 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399" t="-197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339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ular Callout 7"/>
          <p:cNvSpPr/>
          <p:nvPr/>
        </p:nvSpPr>
        <p:spPr>
          <a:xfrm>
            <a:off x="4523509" y="2029691"/>
            <a:ext cx="2867891" cy="1289827"/>
          </a:xfrm>
          <a:prstGeom prst="wedgeRectCallout">
            <a:avLst>
              <a:gd name="adj1" fmla="val 32549"/>
              <a:gd name="adj2" fmla="val -745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096" y="170056"/>
            <a:ext cx="8712044" cy="785375"/>
          </a:xfrm>
        </p:spPr>
        <p:txBody>
          <a:bodyPr/>
          <a:lstStyle/>
          <a:p>
            <a:r>
              <a:rPr lang="en-US" dirty="0" smtClean="0"/>
              <a:t>The AMD code of </a:t>
            </a:r>
            <a:r>
              <a:rPr lang="en-US" b="1" dirty="0" smtClean="0">
                <a:solidFill>
                  <a:srgbClr val="00B050"/>
                </a:solidFill>
              </a:rPr>
              <a:t>[Cramer et al]</a:t>
            </a:r>
            <a:endParaRPr lang="pl-PL" b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07860" y="1693732"/>
                <a:ext cx="8712043" cy="176135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Let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𝐄𝐧𝐜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𝑴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𝑿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p>
                              </m:sSup>
                            </m:e>
                          </m:nary>
                        </m:e>
                      </m:d>
                    </m:oMath>
                  </m:oMathPara>
                </a14:m>
                <a:endParaRPr lang="en-US" b="1" dirty="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7860" y="1693732"/>
                <a:ext cx="8712043" cy="1761355"/>
              </a:xfrm>
              <a:blipFill rotWithShape="0">
                <a:blip r:embed="rId2"/>
                <a:stretch>
                  <a:fillRect l="-1470" t="-622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ular Callout 3"/>
              <p:cNvSpPr/>
              <p:nvPr/>
            </p:nvSpPr>
            <p:spPr>
              <a:xfrm>
                <a:off x="477981" y="3661064"/>
                <a:ext cx="2667001" cy="935182"/>
              </a:xfrm>
              <a:prstGeom prst="wedgeRectCallout">
                <a:avLst>
                  <a:gd name="adj1" fmla="val 35791"/>
                  <a:gd name="adj2" fmla="val -127870"/>
                </a:avLst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message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Rectangular Callou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981" y="3661064"/>
                <a:ext cx="2667001" cy="935182"/>
              </a:xfrm>
              <a:prstGeom prst="wedgeRectCallout">
                <a:avLst>
                  <a:gd name="adj1" fmla="val 35791"/>
                  <a:gd name="adj2" fmla="val -127870"/>
                </a:avLst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ular Callout 5"/>
              <p:cNvSpPr/>
              <p:nvPr/>
            </p:nvSpPr>
            <p:spPr>
              <a:xfrm>
                <a:off x="3962398" y="3661064"/>
                <a:ext cx="2944093" cy="969819"/>
              </a:xfrm>
              <a:prstGeom prst="wedgeRectCallout">
                <a:avLst>
                  <a:gd name="adj1" fmla="val -34601"/>
                  <a:gd name="adj2" fmla="val -133955"/>
                </a:avLst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random</a:t>
                </a:r>
                <a:br>
                  <a:rPr lang="en-US" sz="2400" dirty="0" smtClean="0"/>
                </a:b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𝑿</m:t>
                    </m:r>
                  </m:oMath>
                </a14:m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6" name="Rectangular Callout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398" y="3661064"/>
                <a:ext cx="2944093" cy="969819"/>
              </a:xfrm>
              <a:prstGeom prst="wedgeRectCallout">
                <a:avLst>
                  <a:gd name="adj1" fmla="val -34601"/>
                  <a:gd name="adj2" fmla="val -133955"/>
                </a:avLst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825096" y="5621641"/>
                <a:ext cx="23917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𝐃𝐞𝐜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</m:d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≔</m:t>
                    </m:r>
                  </m:oMath>
                </a14:m>
                <a:r>
                  <a:rPr lang="en-US" sz="28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dirty="0" smtClean="0"/>
                  <a:t> </a:t>
                </a:r>
                <a:endParaRPr lang="en-US" sz="2800" dirty="0" smtClean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096" y="5621641"/>
                <a:ext cx="2391748" cy="523220"/>
              </a:xfrm>
              <a:prstGeom prst="rect">
                <a:avLst/>
              </a:prstGeom>
              <a:blipFill rotWithShape="0">
                <a:blip r:embed="rId5"/>
                <a:stretch>
                  <a:fillRect r="-330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600274" y="1199148"/>
                <a:ext cx="252235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denote it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𝑿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 </a:t>
                </a:r>
                <a:endParaRPr lang="pl-PL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0274" y="1199148"/>
                <a:ext cx="2522357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3874" t="-10667" b="-30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779982" y="5332742"/>
                <a:ext cx="317381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𝑴</m:t>
                      </m:r>
                      <m:r>
                        <m:rPr>
                          <m:nor/>
                        </m:rPr>
                        <a:rPr lang="en-US" sz="28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m:rPr>
                          <m:nor/>
                        </m:rPr>
                        <a:rPr lang="en-US" sz="2800" dirty="0"/>
                        <m:t>if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</m:d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</m:oMath>
                  </m:oMathPara>
                </a14:m>
                <a:endParaRPr lang="pl-PL" sz="2800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82" y="5332742"/>
                <a:ext cx="3173818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3824590" y="5855962"/>
                <a:ext cx="229941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⊥</m:t>
                    </m:r>
                    <m:r>
                      <m:rPr>
                        <m:nor/>
                      </m:rPr>
                      <a:rPr lang="en-US" sz="2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800" dirty="0" smtClean="0"/>
                  <a:t> otherwise</a:t>
                </a:r>
                <a:endParaRPr lang="pl-PL" sz="2800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4590" y="5855962"/>
                <a:ext cx="2299412" cy="523220"/>
              </a:xfrm>
              <a:prstGeom prst="rect">
                <a:avLst/>
              </a:prstGeom>
              <a:blipFill rotWithShape="0">
                <a:blip r:embed="rId8"/>
                <a:stretch>
                  <a:fillRect t="-12941" r="-4233" b="-3294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Left Brace 10"/>
          <p:cNvSpPr/>
          <p:nvPr/>
        </p:nvSpPr>
        <p:spPr>
          <a:xfrm>
            <a:off x="3468990" y="5387320"/>
            <a:ext cx="355600" cy="991862"/>
          </a:xfrm>
          <a:prstGeom prst="leftBrace">
            <a:avLst>
              <a:gd name="adj1" fmla="val 3580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170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build="p"/>
      <p:bldP spid="4" grpId="0" animBg="1"/>
      <p:bldP spid="6" grpId="0" animBg="1"/>
      <p:bldP spid="7" grpId="0"/>
      <p:bldP spid="9" grpId="0"/>
      <p:bldP spid="5" grpId="0"/>
      <p:bldP spid="10" grpId="0"/>
      <p:bldP spid="11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423909" y="5410212"/>
            <a:ext cx="7847255" cy="124670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Rounded Rectangle 17"/>
          <p:cNvSpPr/>
          <p:nvPr/>
        </p:nvSpPr>
        <p:spPr>
          <a:xfrm>
            <a:off x="403549" y="3760282"/>
            <a:ext cx="7867615" cy="124670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en-US" sz="2800" dirty="0" smtClean="0"/>
                  <a:t>Proof that </a:t>
                </a:r>
                <a:r>
                  <a:rPr lang="en-US" sz="2800" dirty="0"/>
                  <a:t>that this code is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pl-PL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p>
                        <m:r>
                          <a:rPr lang="pl-PL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sup>
                    </m:sSup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p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sup>
                    </m:sSup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𝑭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𝑭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,(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)/|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𝑭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|)</m:t>
                    </m:r>
                  </m:oMath>
                </a14:m>
                <a:r>
                  <a:rPr lang="en-US" sz="2800" b="1" dirty="0"/>
                  <a:t>-</a:t>
                </a:r>
                <a:r>
                  <a:rPr lang="en-US" sz="2800" b="1" dirty="0" smtClean="0"/>
                  <a:t>AMD</a:t>
                </a:r>
                <a:r>
                  <a:rPr lang="en-US" sz="2800" dirty="0" smtClean="0"/>
                  <a:t>:</a:t>
                </a:r>
                <a:endParaRPr lang="pl-PL" sz="2800" dirty="0"/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399" t="-12403" b="-3255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442" y="3241962"/>
            <a:ext cx="8712043" cy="9698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We need to show:</a:t>
            </a:r>
          </a:p>
          <a:p>
            <a:pPr marL="0" indent="0">
              <a:buNone/>
            </a:pPr>
            <a:endParaRPr lang="en-US" sz="20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/>
            </p:nvGraphicFramePr>
            <p:xfrm>
              <a:off x="2050472" y="1250818"/>
              <a:ext cx="4648201" cy="39624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1478348"/>
                    <a:gridCol w="1320200"/>
                    <a:gridCol w="1849653"/>
                  </a:tblGrid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𝑴</m:t>
                                </m:r>
                              </m:oMath>
                            </m:oMathPara>
                          </a14:m>
                          <a:endParaRPr lang="pl-PL" sz="20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</m:oMath>
                            </m:oMathPara>
                          </a14:m>
                          <a:endParaRPr lang="pl-PL" sz="20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𝑴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pl-PL" sz="20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/>
            </p:nvGraphicFramePr>
            <p:xfrm>
              <a:off x="2050472" y="1250818"/>
              <a:ext cx="4648201" cy="39624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1478348"/>
                    <a:gridCol w="1320200"/>
                    <a:gridCol w="1849653"/>
                  </a:tblGrid>
                  <a:tr h="396240"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412" t="-1515" r="-214815" b="-181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12963" t="-1515" r="-141667" b="-181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1316" t="-1515" r="-658" b="-18182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/>
            </p:nvGraphicFramePr>
            <p:xfrm>
              <a:off x="2050472" y="2331473"/>
              <a:ext cx="4648201" cy="39624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1510146"/>
                    <a:gridCol w="1281546"/>
                    <a:gridCol w="1856509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𝑴</m:t>
                                </m:r>
                                <m:r>
                                  <a:rPr lang="pl-PL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pl-PL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pl-PL" sz="2000" b="1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𝚫</m:t>
                                    </m:r>
                                  </m:e>
                                  <m:sub>
                                    <m:r>
                                      <a:rPr lang="pl-PL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pl-PL" sz="20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pl-PL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pl-PL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pl-PL" sz="2000" b="1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𝚫</m:t>
                                    </m:r>
                                  </m:e>
                                  <m:sub>
                                    <m:r>
                                      <a:rPr lang="pl-PL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pl-PL" sz="20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  <m:d>
                                  <m:dPr>
                                    <m:ctrlPr>
                                      <a:rPr lang="en-US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𝑴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𝑿</m:t>
                                    </m:r>
                                  </m:e>
                                </m:d>
                                <m:r>
                                  <a:rPr lang="pl-PL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pl-PL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pl-PL" sz="2000" b="1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𝚫</m:t>
                                    </m:r>
                                  </m:e>
                                  <m:sub>
                                    <m:r>
                                      <a:rPr lang="pl-PL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pl-PL" sz="20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/>
            </p:nvGraphicFramePr>
            <p:xfrm>
              <a:off x="2050472" y="2331473"/>
              <a:ext cx="4648201" cy="39624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1510146"/>
                    <a:gridCol w="1281546"/>
                    <a:gridCol w="1856509"/>
                  </a:tblGrid>
                  <a:tr h="396240"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403" t="-1515" r="-208468" b="-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18571" t="-1515" r="-146190" b="-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50492" t="-1515" r="-656" b="-1666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/>
            </p:nvGraphicFramePr>
            <p:xfrm>
              <a:off x="2001981" y="1791145"/>
              <a:ext cx="6096000" cy="39624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1537855"/>
                    <a:gridCol w="1323109"/>
                    <a:gridCol w="3235036"/>
                  </a:tblGrid>
                  <a:tr h="3708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pl-PL" sz="2000" b="1" dirty="0" smtClean="0">
                              <a:solidFill>
                                <a:srgbClr val="FF0000"/>
                              </a:solidFill>
                            </a:rPr>
                            <a:t>       </a:t>
                          </a:r>
                          <a14:m>
                            <m:oMath xmlns:m="http://schemas.openxmlformats.org/officeDocument/2006/math">
                              <m:r>
                                <a:rPr lang="pl-PL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pl-PL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𝚫</m:t>
                                  </m:r>
                                </m:e>
                                <m:sub>
                                  <m:r>
                                    <a:rPr lang="pl-PL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oMath>
                          </a14:m>
                          <a:endParaRPr lang="pl-PL" sz="20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pl-PL" sz="2000" b="1" dirty="0" smtClean="0">
                              <a:solidFill>
                                <a:srgbClr val="FF0000"/>
                              </a:solidFill>
                            </a:rPr>
                            <a:t>     </a:t>
                          </a:r>
                          <a14:m>
                            <m:oMath xmlns:m="http://schemas.openxmlformats.org/officeDocument/2006/math">
                              <m:r>
                                <a:rPr lang="pl-PL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pl-PL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𝚫</m:t>
                                  </m:r>
                                </m:e>
                                <m:sub>
                                  <m:r>
                                    <a:rPr lang="pl-PL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endParaRPr lang="pl-PL" sz="20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pl-PL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                 +</m:t>
                                </m:r>
                                <m:sSub>
                                  <m:sSubPr>
                                    <m:ctrlPr>
                                      <a:rPr lang="pl-PL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pl-PL" sz="2000" b="1" i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𝚫</m:t>
                                    </m:r>
                                  </m:e>
                                  <m:sub>
                                    <m:r>
                                      <a:rPr lang="pl-PL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pl-PL" sz="20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/>
            </p:nvGraphicFramePr>
            <p:xfrm>
              <a:off x="2001981" y="1791145"/>
              <a:ext cx="6096000" cy="39624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1537855"/>
                    <a:gridCol w="1323109"/>
                    <a:gridCol w="3235036"/>
                  </a:tblGrid>
                  <a:tr h="396240"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395" t="-1515" r="-296443" b="-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117051" t="-1515" r="-245622" b="-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88701" t="-1515" r="-377" b="-4545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8" name="Left Brace 7"/>
          <p:cNvSpPr/>
          <p:nvPr/>
        </p:nvSpPr>
        <p:spPr>
          <a:xfrm rot="16200000">
            <a:off x="2585829" y="2106292"/>
            <a:ext cx="370163" cy="1440877"/>
          </a:xfrm>
          <a:prstGeom prst="leftBrace">
            <a:avLst>
              <a:gd name="adj1" fmla="val 26668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001981" y="2846289"/>
                <a:ext cx="8466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l-PL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p>
                          <m:r>
                            <a:rPr lang="pl-PL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pl-PL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≔ </m:t>
                      </m:r>
                    </m:oMath>
                  </m:oMathPara>
                </a14:m>
                <a:endParaRPr lang="pl-PL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1981" y="2846289"/>
                <a:ext cx="846642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03549" y="1223462"/>
                <a:ext cx="138570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𝐄𝐧𝐜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</m:d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549" y="1223462"/>
                <a:ext cx="1385700" cy="40011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03549" y="2286357"/>
                <a:ext cx="145142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𝐄𝐧𝐜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  <m:r>
                            <a:rPr lang="pl-PL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549" y="2286357"/>
                <a:ext cx="1451423" cy="40011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23909" y="4467470"/>
                <a:ext cx="276998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en-US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</m:e>
                            <m:sub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≠(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909" y="4467470"/>
                <a:ext cx="2769989" cy="369332"/>
              </a:xfrm>
              <a:prstGeom prst="rect">
                <a:avLst/>
              </a:prstGeom>
              <a:blipFill rotWithShape="0">
                <a:blip r:embed="rId9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320636" y="4037572"/>
                <a:ext cx="619298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𝚫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𝚫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e>
                          </m:d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≤(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)/|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| 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0636" y="4037572"/>
                <a:ext cx="6192981" cy="369332"/>
              </a:xfrm>
              <a:prstGeom prst="rect">
                <a:avLst/>
              </a:prstGeom>
              <a:blipFill rotWithShape="0">
                <a:blip r:embed="rId10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440599" y="3834795"/>
                <a:ext cx="57579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∀</m:t>
                      </m:r>
                    </m:oMath>
                  </m:oMathPara>
                </a14:m>
                <a:endParaRPr lang="pl-PL" sz="3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599" y="3834795"/>
                <a:ext cx="575799" cy="646331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67412" y="6155363"/>
                <a:ext cx="277511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≠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</m:e>
                            <m:sub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≠(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412" y="6155363"/>
                <a:ext cx="2775119" cy="369332"/>
              </a:xfrm>
              <a:prstGeom prst="rect">
                <a:avLst/>
              </a:prstGeom>
              <a:blipFill rotWithShape="0">
                <a:blip r:embed="rId12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244436" y="5716678"/>
                <a:ext cx="619298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′,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𝚫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e>
                          </m:d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≤(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)/|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| 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4436" y="5716678"/>
                <a:ext cx="6192981" cy="369332"/>
              </a:xfrm>
              <a:prstGeom prst="rect">
                <a:avLst/>
              </a:prstGeom>
              <a:blipFill rotWithShape="0">
                <a:blip r:embed="rId13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364399" y="5513901"/>
                <a:ext cx="57579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∀</m:t>
                      </m:r>
                    </m:oMath>
                  </m:oMathPara>
                </a14:m>
                <a:endParaRPr lang="pl-PL" sz="3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399" y="5513901"/>
                <a:ext cx="575799" cy="646331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Up-Down Arrow 19"/>
          <p:cNvSpPr/>
          <p:nvPr/>
        </p:nvSpPr>
        <p:spPr>
          <a:xfrm>
            <a:off x="3214258" y="4586701"/>
            <a:ext cx="3567542" cy="950180"/>
          </a:xfrm>
          <a:prstGeom prst="upDownArrow">
            <a:avLst>
              <a:gd name="adj1" fmla="val 48851"/>
              <a:gd name="adj2" fmla="val 2958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equivalently</a:t>
            </a:r>
            <a:endParaRPr lang="pl-PL" dirty="0"/>
          </a:p>
        </p:txBody>
      </p:sp>
      <p:sp>
        <p:nvSpPr>
          <p:cNvPr id="21" name="Right Arrow 20"/>
          <p:cNvSpPr/>
          <p:nvPr/>
        </p:nvSpPr>
        <p:spPr>
          <a:xfrm rot="5400000">
            <a:off x="6618400" y="1732083"/>
            <a:ext cx="1387631" cy="603631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tampering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2139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 animBg="1"/>
      <p:bldP spid="3" grpId="0" build="p"/>
      <p:bldP spid="8" grpId="0" animBg="1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0" grpId="0" animBg="1"/>
      <p:bldP spid="21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en-US" sz="3200" dirty="0" smtClean="0"/>
                  <a:t>Assume that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</m:t>
                    </m:r>
                    <m:sSup>
                      <m:sSup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p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3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</m:e>
                          <m:sub>
                            <m:r>
                              <a:rPr lang="en-US" sz="32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32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</m:e>
                          <m:sub>
                            <m:r>
                              <a:rPr lang="en-US" sz="3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sz="3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≠(</m:t>
                    </m:r>
                    <m:r>
                      <a:rPr lang="en-US" sz="3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3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3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pl-PL" sz="3200" dirty="0"/>
                  <a:t/>
                </a:r>
                <a:br>
                  <a:rPr lang="pl-PL" sz="3200" dirty="0"/>
                </a:br>
                <a:r>
                  <a:rPr lang="en-US" sz="3200" dirty="0" smtClean="0"/>
                  <a:t>and transform:</a:t>
                </a:r>
                <a:endParaRPr lang="pl-PL" sz="32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748" t="-16279" b="-4883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047670" y="1653260"/>
                <a:ext cx="3799566" cy="9700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sup>
                        <m:e>
                          <m:sSubSup>
                            <m:sSubSup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  <m: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𝑿</m:t>
                                  </m:r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sz="20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𝚫</m:t>
                                      </m:r>
                                    </m:e>
                                    <m:sub>
                                      <m:r>
                                        <a:rPr lang="en-US" sz="20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670" y="1653260"/>
                <a:ext cx="3799566" cy="97000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4608463" y="1679792"/>
                <a:ext cx="3165097" cy="9700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 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sup>
                        <m:e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p>
                          </m:sSup>
                        </m:e>
                      </m:nary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pl-PL" sz="2000" dirty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8463" y="1679792"/>
                <a:ext cx="3165097" cy="97000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061299" y="1185330"/>
                <a:ext cx="357277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′,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</m:d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1299" y="1185330"/>
                <a:ext cx="3572773" cy="400110"/>
              </a:xfrm>
              <a:prstGeom prst="rect">
                <a:avLst/>
              </a:prstGeom>
              <a:blipFill rotWithShape="0"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Left Brace 12"/>
          <p:cNvSpPr/>
          <p:nvPr/>
        </p:nvSpPr>
        <p:spPr>
          <a:xfrm rot="16200000">
            <a:off x="2745981" y="874323"/>
            <a:ext cx="392028" cy="3550956"/>
          </a:xfrm>
          <a:prstGeom prst="leftBrace">
            <a:avLst>
              <a:gd name="adj1" fmla="val 18589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20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1166517" y="3293668"/>
                <a:ext cx="7230424" cy="1073202"/>
              </a:xfrm>
              <a:prstGeom prst="wedgeRoundRectCallout">
                <a:avLst>
                  <a:gd name="adj1" fmla="val -25149"/>
                  <a:gd name="adj2" fmla="val -84871"/>
                  <a:gd name="adj3" fmla="val 16667"/>
                </a:avLst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sSub>
                        <m:sSub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sz="20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pl-PL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0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𝐩𝐨𝐥𝐲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sup>
                        <m:e>
                          <m:sSubSup>
                            <m:sSubSup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  <m: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p>
                          </m:sSup>
                          <m:r>
                            <a:rPr lang="pl-PL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</m:oMath>
                  </m:oMathPara>
                </a14:m>
                <a:endParaRPr lang="pl-PL" sz="20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6517" y="3293668"/>
                <a:ext cx="7230424" cy="1073202"/>
              </a:xfrm>
              <a:prstGeom prst="wedgeRoundRectCallout">
                <a:avLst>
                  <a:gd name="adj1" fmla="val -25149"/>
                  <a:gd name="adj2" fmla="val -84871"/>
                  <a:gd name="adj3" fmla="val 16667"/>
                </a:avLst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1248087" y="5118007"/>
                <a:ext cx="7321684" cy="9700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0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𝐩𝐨𝐥𝐲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  <m:sup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sup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𝑴</m:t>
                                  </m:r>
                                </m:e>
                                <m:sub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  <m:sup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𝑴</m:t>
                                  </m:r>
                                </m:e>
                                <m:sub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p>
                          </m:sSup>
                        </m:e>
                      </m:nary>
                      <m:r>
                        <a:rPr lang="pl-PL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pl-PL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</m:e>
                        <m:sub>
                          <m:r>
                            <a:rPr lang="pl-PL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pl-PL" sz="20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8087" y="5118007"/>
                <a:ext cx="7321684" cy="97000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360219" y="4695406"/>
            <a:ext cx="39242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Subtracting </a:t>
            </a:r>
            <a:r>
              <a:rPr lang="en-US" sz="2000" b="1" dirty="0" smtClean="0"/>
              <a:t>RHS</a:t>
            </a:r>
            <a:r>
              <a:rPr lang="en-US" sz="2000" dirty="0" smtClean="0"/>
              <a:t> from </a:t>
            </a:r>
            <a:r>
              <a:rPr lang="en-US" sz="2000" b="1" dirty="0" smtClean="0"/>
              <a:t>LHS</a:t>
            </a:r>
            <a:r>
              <a:rPr lang="en-US" sz="2000" dirty="0" smtClean="0"/>
              <a:t> we get:</a:t>
            </a:r>
            <a:endParaRPr lang="pl-PL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ular Callout 16"/>
              <p:cNvSpPr/>
              <p:nvPr/>
            </p:nvSpPr>
            <p:spPr>
              <a:xfrm>
                <a:off x="4584979" y="2730984"/>
                <a:ext cx="4098185" cy="536152"/>
              </a:xfrm>
              <a:prstGeom prst="wedgeRectCallout">
                <a:avLst>
                  <a:gd name="adj1" fmla="val -30774"/>
                  <a:gd name="adj2" fmla="val 114923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/>
                  <a:t>polynomial of degree that most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endParaRPr lang="pl-PL" sz="20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7" name="Rectangular Callout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4979" y="2730984"/>
                <a:ext cx="4098185" cy="536152"/>
              </a:xfrm>
              <a:prstGeom prst="wedgeRectCallout">
                <a:avLst>
                  <a:gd name="adj1" fmla="val -30774"/>
                  <a:gd name="adj2" fmla="val 114923"/>
                </a:avLst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360219" y="6101726"/>
            <a:ext cx="54702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We now claim that this is a non-zero polynomial.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37166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 animBg="1"/>
      <p:bldP spid="14" grpId="0" animBg="1"/>
      <p:bldP spid="15" grpId="0"/>
      <p:bldP spid="16" grpId="0"/>
      <p:bldP spid="17" grpId="0" animBg="1"/>
      <p:bldP spid="18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441" y="160396"/>
            <a:ext cx="8712044" cy="785375"/>
          </a:xfrm>
        </p:spPr>
        <p:txBody>
          <a:bodyPr/>
          <a:lstStyle/>
          <a:p>
            <a:r>
              <a:rPr lang="en-US" dirty="0" smtClean="0"/>
              <a:t>Claim</a:t>
            </a: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2442" y="945771"/>
                <a:ext cx="8712043" cy="553946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000" dirty="0" smtClean="0"/>
                  <a:t>Polynomial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0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𝐩𝐨𝐥𝐲</m:t>
                      </m:r>
                      <m:d>
                        <m:d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</m:d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sup>
                        <m:e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𝑴</m:t>
                                  </m:r>
                                </m:e>
                                <m:sub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  <m:sup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𝑴</m:t>
                                  </m:r>
                                </m:e>
                                <m:sub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p>
                          </m:sSup>
                        </m:e>
                      </m:nary>
                      <m:r>
                        <a:rPr lang="pl-PL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pl-PL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</m:e>
                        <m:sub>
                          <m:r>
                            <a:rPr lang="pl-PL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sz="2000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sz="2000" dirty="0" smtClean="0"/>
                  <a:t>is non-zero.</a:t>
                </a:r>
              </a:p>
              <a:p>
                <a:pPr marL="0" indent="0">
                  <a:buNone/>
                </a:pPr>
                <a:r>
                  <a:rPr lang="en-US" sz="2000" b="1" u="sng" dirty="0" smtClean="0">
                    <a:solidFill>
                      <a:srgbClr val="7030A0"/>
                    </a:solidFill>
                  </a:rPr>
                  <a:t>Why</a:t>
                </a:r>
                <a:r>
                  <a:rPr lang="en-US" sz="2000" b="1" u="sng" dirty="0" smtClean="0">
                    <a:solidFill>
                      <a:srgbClr val="7030A0"/>
                    </a:solidFill>
                  </a:rPr>
                  <a:t>?</a:t>
                </a:r>
                <a:endParaRPr lang="en-US" sz="2000" b="1" u="sng" dirty="0">
                  <a:solidFill>
                    <a:srgbClr val="7030A0"/>
                  </a:solidFill>
                </a:endParaRPr>
              </a:p>
              <a:p>
                <a:pPr marL="0" indent="0">
                  <a:buNone/>
                </a:pPr>
                <a:r>
                  <a:rPr lang="en-US" sz="2000" dirty="0" smtClean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000" dirty="0" smtClean="0"/>
                  <a:t>then we are done (here we use the assumption that the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 smtClean="0"/>
                  <a:t>is not divisible by the characteristic of field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𝑭</m:t>
                    </m:r>
                  </m:oMath>
                </a14:m>
                <a:r>
                  <a:rPr lang="en-US" sz="2000" dirty="0" smtClean="0"/>
                  <a:t>)</a:t>
                </a:r>
              </a:p>
              <a:p>
                <a:pPr marL="0" indent="0">
                  <a:buNone/>
                </a:pPr>
                <a:r>
                  <a:rPr lang="en-US" sz="2000" dirty="0" smtClean="0"/>
                  <a:t>Otherwise </a:t>
                </a:r>
                <a:r>
                  <a:rPr lang="pl-PL" sz="2000" dirty="0" smtClean="0"/>
                  <a:t>(i</a:t>
                </a:r>
                <a:r>
                  <a:rPr lang="en-US" sz="2000" dirty="0" smtClean="0"/>
                  <a:t>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pl-PL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pl-PL" sz="2000" dirty="0" smtClean="0"/>
                  <a:t>):</a:t>
                </a:r>
                <a:endParaRPr lang="en-US" sz="2000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sup>
                        <m:e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𝑴</m:t>
                                  </m:r>
                                </m:e>
                                <m:sub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  <m:sup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𝑴</m:t>
                                  </m:r>
                                </m:e>
                                <m:sub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p>
                          </m:sSup>
                          <m:r>
                            <a:rPr lang="pl-PL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pl-PL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</m:e>
                            <m:sub>
                              <m:r>
                                <a:rPr lang="pl-PL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000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sz="2000" dirty="0" smtClean="0"/>
                  <a:t>which is equal to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 smtClean="0"/>
                  <a:t>only if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′=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r>
                  <a:rPr lang="pl-PL" sz="200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pl-PL" dirty="0" smtClean="0"/>
                  <a:t>.</a:t>
                </a:r>
                <a:endParaRPr lang="en-US" sz="2000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pl-PL" sz="2000" dirty="0" smtClean="0"/>
              </a:p>
              <a:p>
                <a:pPr marL="0" indent="0">
                  <a:buNone/>
                </a:pPr>
                <a:r>
                  <a:rPr lang="en-US" sz="2000" dirty="0" smtClean="0"/>
                  <a:t>Which </a:t>
                </a:r>
                <a:r>
                  <a:rPr lang="en-US" sz="2000" dirty="0" smtClean="0"/>
                  <a:t>contradicts the assumption that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</m:t>
                    </m:r>
                    <m:sSup>
                      <m:sSupPr>
                        <m:ctrlP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p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m:rPr>
                        <m:nor/>
                      </m:rPr>
                      <a:rPr 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dirty="0"/>
                      <m:t>and</m:t>
                    </m:r>
                    <m:r>
                      <a:rPr lang="en-US" sz="2000" b="1" i="1" dirty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</m:e>
                          <m:sub>
                            <m:r>
                              <a:rPr lang="en-US" sz="20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20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≠(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 smtClean="0"/>
                  <a:t>.</a:t>
                </a:r>
                <a:r>
                  <a:rPr lang="pl-PL" sz="2000" dirty="0"/>
                  <a:t/>
                </a:r>
                <a:br>
                  <a:rPr lang="pl-PL" sz="2000" dirty="0"/>
                </a:br>
                <a:endParaRPr lang="en-US" sz="2000" dirty="0" smtClean="0"/>
              </a:p>
              <a:p>
                <a:pPr marL="0" indent="0">
                  <a:buNone/>
                </a:pPr>
                <a:endParaRPr lang="pl-PL" sz="2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2442" y="945771"/>
                <a:ext cx="8712043" cy="5539469"/>
              </a:xfrm>
              <a:blipFill rotWithShape="0">
                <a:blip r:embed="rId2"/>
                <a:stretch>
                  <a:fillRect l="-699" t="-110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1401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Finishing the proof</a:t>
            </a: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We now know that</a:t>
                </a:r>
                <a:endParaRPr lang="en-US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′,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d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d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dirty="0" smtClean="0"/>
                  <a:t> if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𝝅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d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𝑸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/>
                  <a:t>denote the set of zeros of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US" dirty="0" smtClean="0"/>
                  <a:t>. Since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/>
                  <a:t>is of degree at most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/>
                  <a:t>thus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𝑸</m:t>
                        </m:r>
                      </m:e>
                    </m:d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dirty="0" smtClean="0"/>
                  <a:t>.</a:t>
                </a:r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Hence</a:t>
                </a:r>
                <a:br>
                  <a:rPr lang="en-US" dirty="0" smtClean="0"/>
                </a:b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′,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𝚫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e>
                          </m:d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𝑿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pl-PL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399" t="-1972" r="-167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6248477" y="5527304"/>
                <a:ext cx="24365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≤(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)/|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pl-PL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77" y="5527304"/>
                <a:ext cx="2436501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8207160" y="6260555"/>
            <a:ext cx="342199" cy="3262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285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instantiate this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Take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𝐆𝐅</m:t>
                      </m:r>
                      <m:r>
                        <a:rPr lang="en-US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𝐤</m:t>
                          </m:r>
                        </m:sup>
                      </m:sSup>
                      <m:r>
                        <a:rPr lang="en-US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pl-PL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399" t="-197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ular Callout 3"/>
              <p:cNvSpPr/>
              <p:nvPr/>
            </p:nvSpPr>
            <p:spPr>
              <a:xfrm>
                <a:off x="701226" y="2513198"/>
                <a:ext cx="7814474" cy="2535636"/>
              </a:xfrm>
              <a:prstGeom prst="wedgeRectCallout">
                <a:avLst>
                  <a:gd name="adj1" fmla="val -10997"/>
                  <a:gd name="adj2" fmla="val -5986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500" b="1" u="sng" dirty="0" smtClean="0"/>
                  <a:t>Galois Field </a:t>
                </a:r>
                <a:r>
                  <a:rPr lang="en-US" sz="2500" u="sng" dirty="0" smtClean="0"/>
                  <a:t>of order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b="1" i="1" u="sng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1" i="1" u="sng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sz="2500" b="1" i="1" u="sng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p>
                  </m:oMath>
                </a14:m>
                <a:endParaRPr lang="en-US" sz="2500" u="sng" dirty="0" smtClean="0"/>
              </a:p>
              <a:p>
                <a:r>
                  <a:rPr lang="en-US" sz="2500" dirty="0" smtClean="0"/>
                  <a:t>elements are strings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5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5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sz="25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5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5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5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sz="25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b>
                    </m:sSub>
                    <m:r>
                      <a:rPr lang="en-US" sz="25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500" b="1" dirty="0" smtClean="0">
                  <a:solidFill>
                    <a:srgbClr val="FF0000"/>
                  </a:solidFill>
                </a:endParaRPr>
              </a:p>
              <a:p>
                <a:r>
                  <a:rPr lang="en-US" sz="2500" dirty="0" smtClean="0"/>
                  <a:t>and the addition is defined as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5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5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5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5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5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5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5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5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</m:e>
                      </m:d>
                      <m:r>
                        <a:rPr lang="en-US" sz="25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25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5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Sup>
                                <m:sSubSupPr>
                                  <m:ctrlPr>
                                    <a:rPr lang="en-US" sz="25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5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𝑴</m:t>
                                  </m:r>
                                </m:e>
                                <m:sub>
                                  <m:r>
                                    <a:rPr lang="en-US" sz="25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  <m:sup>
                                  <m:r>
                                    <a:rPr lang="en-US" sz="25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</m:e>
                            <m:sub>
                              <m:r>
                                <a:rPr lang="en-US" sz="25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r>
                            <a:rPr lang="en-US" sz="25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sSubSup>
                            <m:sSubSupPr>
                              <m:ctrlPr>
                                <a:rPr lang="en-US" sz="25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5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5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b>
                            <m:sup>
                              <m:r>
                                <a:rPr lang="en-US" sz="25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en-US" sz="25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5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5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5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5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5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25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5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5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25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25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5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5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5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  <m:r>
                            <a:rPr lang="en-US" sz="25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sz="25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5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5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b>
                            <m:sup>
                              <m:r>
                                <a:rPr lang="en-US" sz="25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sz="2500" b="1" i="1" dirty="0" smtClean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r>
                  <a:rPr lang="en-US" sz="2500" b="1" u="sng" dirty="0" smtClean="0">
                    <a:solidFill>
                      <a:srgbClr val="0070C0"/>
                    </a:solidFill>
                  </a:rPr>
                  <a:t>In other words: </a:t>
                </a:r>
                <a:r>
                  <a:rPr lang="en-US" sz="2500" dirty="0" smtClean="0">
                    <a:solidFill>
                      <a:schemeClr val="tx1"/>
                    </a:solidFill>
                  </a:rPr>
                  <a:t>the additive of </a:t>
                </a:r>
                <a14:m>
                  <m:oMath xmlns:m="http://schemas.openxmlformats.org/officeDocument/2006/math">
                    <m:r>
                      <a:rPr lang="en-US" sz="25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𝐆𝐅</m:t>
                    </m:r>
                    <m:d>
                      <m:dPr>
                        <m:ctrlPr>
                          <a:rPr lang="en-US" sz="25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5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5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en-US" sz="25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𝒌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5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500" dirty="0" smtClean="0">
                    <a:solidFill>
                      <a:schemeClr val="tx1"/>
                    </a:solidFill>
                  </a:rPr>
                  <a:t>is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5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5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n-US" sz="25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  <m:sup>
                        <m:r>
                          <a:rPr lang="en-US" sz="25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bSup>
                  </m:oMath>
                </a14:m>
                <a:r>
                  <a:rPr lang="en-US" sz="2500" b="1" dirty="0" smtClean="0">
                    <a:solidFill>
                      <a:srgbClr val="FF0000"/>
                    </a:solidFill>
                  </a:rPr>
                  <a:t>.</a:t>
                </a:r>
                <a:endParaRPr lang="en-US" sz="25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Rectangular Callou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226" y="2513198"/>
                <a:ext cx="7814474" cy="2535636"/>
              </a:xfrm>
              <a:prstGeom prst="wedgeRectCallout">
                <a:avLst>
                  <a:gd name="adj1" fmla="val -10997"/>
                  <a:gd name="adj2" fmla="val -59860"/>
                </a:avLst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407013" y="5435417"/>
                <a:ext cx="8159175" cy="9232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/>
                  <a:t>Then the </a:t>
                </a:r>
                <a:r>
                  <a:rPr lang="en-US" sz="2400" b="1" dirty="0" smtClean="0">
                    <a:solidFill>
                      <a:srgbClr val="00B050"/>
                    </a:solidFill>
                  </a:rPr>
                  <a:t>[Cramer et al] </a:t>
                </a:r>
                <a:r>
                  <a:rPr lang="en-US" sz="2400" dirty="0" smtClean="0"/>
                  <a:t>construction yields an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Sup>
                      <m:sSubSup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pl-PL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m:rPr>
                            <m:sty m:val="p"/>
                          </m:rPr>
                          <a:rPr lang="pl-PL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sup>
                    </m:sSubSup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Sup>
                      <m:sSubSup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d>
                          <m:d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d>
                      </m:sup>
                    </m:sSubSup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p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b="1" dirty="0"/>
                  <a:t>-AMD </a:t>
                </a:r>
                <a:r>
                  <a:rPr lang="en-US" sz="2400" dirty="0" smtClean="0"/>
                  <a:t>code.</a:t>
                </a:r>
                <a:endParaRPr lang="pl-PL" sz="2400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013" y="5435417"/>
                <a:ext cx="8159175" cy="923201"/>
              </a:xfrm>
              <a:prstGeom prst="rect">
                <a:avLst/>
              </a:prstGeom>
              <a:blipFill rotWithShape="0">
                <a:blip r:embed="rId4"/>
                <a:stretch>
                  <a:fillRect l="-1196" t="-5298" b="-1192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3207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175" y="239865"/>
            <a:ext cx="8072175" cy="1325563"/>
          </a:xfrm>
        </p:spPr>
        <p:txBody>
          <a:bodyPr/>
          <a:lstStyle/>
          <a:p>
            <a:r>
              <a:rPr lang="en-US" dirty="0" smtClean="0"/>
              <a:t>“Black-Box Cryptography” – the </a:t>
            </a:r>
            <a:r>
              <a:rPr lang="en-US" dirty="0"/>
              <a:t>s</a:t>
            </a:r>
            <a:r>
              <a:rPr lang="en-US" dirty="0" smtClean="0"/>
              <a:t>ituation</a:t>
            </a:r>
            <a:endParaRPr lang="pl-P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174" y="1838151"/>
            <a:ext cx="8318781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In general the problem of </a:t>
            </a:r>
            <a:r>
              <a:rPr lang="en-US" b="1" dirty="0" smtClean="0">
                <a:solidFill>
                  <a:srgbClr val="7030A0"/>
                </a:solidFill>
              </a:rPr>
              <a:t>constructing basic cryptographic protocols </a:t>
            </a:r>
            <a:r>
              <a:rPr lang="en-US" dirty="0" smtClean="0"/>
              <a:t>secure in this model appears to be </a:t>
            </a:r>
            <a:r>
              <a:rPr lang="en-US" b="1" dirty="0" smtClean="0">
                <a:solidFill>
                  <a:srgbClr val="FF0000"/>
                </a:solidFill>
              </a:rPr>
              <a:t>solved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For example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dirty="0" smtClean="0"/>
              <a:t>in symmetric encryption:</a:t>
            </a:r>
          </a:p>
          <a:p>
            <a:pPr marL="457200" lvl="1" indent="0">
              <a:buNone/>
            </a:pPr>
            <a:r>
              <a:rPr lang="en-US" dirty="0" smtClean="0"/>
              <a:t>even the “ancient” cipher </a:t>
            </a:r>
            <a:r>
              <a:rPr lang="en-US" b="1" dirty="0" smtClean="0">
                <a:solidFill>
                  <a:srgbClr val="FF0000"/>
                </a:solidFill>
              </a:rPr>
              <a:t>DES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(from 1970s) is broken only because its key is too short.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(all other attacks are “theoretical”)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b="1" dirty="0" smtClean="0">
                <a:solidFill>
                  <a:srgbClr val="00B050"/>
                </a:solidFill>
              </a:rPr>
              <a:t>Can we relax?</a:t>
            </a:r>
          </a:p>
        </p:txBody>
      </p:sp>
    </p:spTree>
    <p:extLst>
      <p:ext uri="{BB962C8B-B14F-4D97-AF65-F5344CB8AC3E}">
        <p14:creationId xmlns:p14="http://schemas.microsoft.com/office/powerpoint/2010/main" val="3540552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443" y="1335136"/>
            <a:ext cx="7875558" cy="525170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Introduction to tampering attacks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Introduction to error correcting/detecting codes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Definition of non-malleable codes and an existential result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Algebraic manipulation detection codes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Non-malleable codes secure against </a:t>
            </a:r>
            <a:r>
              <a:rPr lang="en-US" dirty="0" smtClean="0"/>
              <a:t>independent bit </a:t>
            </a:r>
            <a:r>
              <a:rPr lang="en-US" dirty="0" smtClean="0"/>
              <a:t>tampering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Non-malleable codes in </a:t>
            </a:r>
            <a:r>
              <a:rPr lang="en-US" dirty="0" smtClean="0"/>
              <a:t>the split-state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Extensions and applications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Left Arrow 3"/>
          <p:cNvSpPr/>
          <p:nvPr/>
        </p:nvSpPr>
        <p:spPr>
          <a:xfrm>
            <a:off x="7801481" y="4274680"/>
            <a:ext cx="978408" cy="484632"/>
          </a:xfrm>
          <a:prstGeom prst="lef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60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A </a:t>
            </a:r>
            <a:r>
              <a:rPr lang="en-US" dirty="0" smtClean="0"/>
              <a:t>more general class: </a:t>
            </a:r>
            <a:r>
              <a:rPr lang="en-US" b="1" dirty="0" smtClean="0"/>
              <a:t>independent </a:t>
            </a:r>
            <a:r>
              <a:rPr lang="en-US" b="1" dirty="0"/>
              <a:t>b</a:t>
            </a:r>
            <a:r>
              <a:rPr lang="en-US" b="1" dirty="0" smtClean="0"/>
              <a:t>it </a:t>
            </a:r>
            <a:r>
              <a:rPr lang="en-US" b="1" dirty="0"/>
              <a:t>t</a:t>
            </a:r>
            <a:r>
              <a:rPr lang="en-US" b="1" dirty="0" smtClean="0"/>
              <a:t>ampering</a:t>
            </a:r>
            <a:endParaRPr lang="en-US" b="1" dirty="0"/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/>
          </p:nvPr>
        </p:nvGraphicFramePr>
        <p:xfrm>
          <a:off x="363069" y="3794536"/>
          <a:ext cx="8229600" cy="6890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</a:tblGrid>
              <a:tr h="689067">
                <a:tc>
                  <a:txBody>
                    <a:bodyPr/>
                    <a:lstStyle/>
                    <a:p>
                      <a:pPr algn="ctr"/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C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1</a:t>
                      </a:r>
                      <a:endParaRPr lang="pl-PL" b="1" i="0" dirty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C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2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C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3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C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4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C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5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C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6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C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7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C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8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C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9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C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10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PoleTekstowe 6"/>
          <p:cNvSpPr txBox="1"/>
          <p:nvPr/>
        </p:nvSpPr>
        <p:spPr>
          <a:xfrm>
            <a:off x="1027260" y="1700954"/>
            <a:ext cx="3528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4</a:t>
            </a:r>
            <a:r>
              <a:rPr lang="en-US" sz="2400" dirty="0" smtClean="0">
                <a:latin typeface="Cambria" panose="02040503050406030204" pitchFamily="18" charset="0"/>
              </a:rPr>
              <a:t> types of functions acting on bits:</a:t>
            </a:r>
            <a:endParaRPr lang="en-US" sz="2400" dirty="0">
              <a:latin typeface="Cambria" panose="02040503050406030204" pitchFamily="18" charset="0"/>
            </a:endParaRPr>
          </a:p>
        </p:txBody>
      </p:sp>
      <p:sp>
        <p:nvSpPr>
          <p:cNvPr id="8" name="Strzałka w prawo 7"/>
          <p:cNvSpPr/>
          <p:nvPr/>
        </p:nvSpPr>
        <p:spPr>
          <a:xfrm>
            <a:off x="5399880" y="1296274"/>
            <a:ext cx="1536412" cy="542351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keep</a:t>
            </a:r>
            <a:endParaRPr lang="en-US" b="1" dirty="0">
              <a:latin typeface="Cambria" panose="02040503050406030204" pitchFamily="18" charset="0"/>
            </a:endParaRPr>
          </a:p>
        </p:txBody>
      </p:sp>
      <p:sp>
        <p:nvSpPr>
          <p:cNvPr id="9" name="Strzałka w prawo 8"/>
          <p:cNvSpPr/>
          <p:nvPr/>
        </p:nvSpPr>
        <p:spPr>
          <a:xfrm>
            <a:off x="5399880" y="1855234"/>
            <a:ext cx="1536412" cy="542351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flip</a:t>
            </a:r>
            <a:endParaRPr lang="en-US" b="1" dirty="0">
              <a:latin typeface="Cambria" panose="02040503050406030204" pitchFamily="18" charset="0"/>
            </a:endParaRPr>
          </a:p>
        </p:txBody>
      </p:sp>
      <p:sp>
        <p:nvSpPr>
          <p:cNvPr id="10" name="Strzałka w prawo 9"/>
          <p:cNvSpPr/>
          <p:nvPr/>
        </p:nvSpPr>
        <p:spPr>
          <a:xfrm>
            <a:off x="5399880" y="2414194"/>
            <a:ext cx="1536412" cy="542351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set to 0</a:t>
            </a:r>
            <a:endParaRPr lang="en-US" b="1" dirty="0">
              <a:latin typeface="Cambria" panose="02040503050406030204" pitchFamily="18" charset="0"/>
            </a:endParaRPr>
          </a:p>
        </p:txBody>
      </p:sp>
      <p:sp>
        <p:nvSpPr>
          <p:cNvPr id="11" name="Strzałka w prawo 10"/>
          <p:cNvSpPr/>
          <p:nvPr/>
        </p:nvSpPr>
        <p:spPr>
          <a:xfrm>
            <a:off x="5399880" y="2973155"/>
            <a:ext cx="1536412" cy="542351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set to 1</a:t>
            </a:r>
            <a:endParaRPr lang="en-US" b="1" dirty="0">
              <a:latin typeface="Cambria" panose="02040503050406030204" pitchFamily="18" charset="0"/>
            </a:endParaRPr>
          </a:p>
        </p:txBody>
      </p:sp>
      <p:sp>
        <p:nvSpPr>
          <p:cNvPr id="12" name="PoleTekstowe 11"/>
          <p:cNvSpPr txBox="1"/>
          <p:nvPr/>
        </p:nvSpPr>
        <p:spPr>
          <a:xfrm>
            <a:off x="4976584" y="1371720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latin typeface="Cambria" panose="02040503050406030204" pitchFamily="18" charset="0"/>
              </a:rPr>
              <a:t>c</a:t>
            </a:r>
            <a:endParaRPr lang="en-US" sz="20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3" name="PoleTekstowe 12"/>
          <p:cNvSpPr txBox="1"/>
          <p:nvPr/>
        </p:nvSpPr>
        <p:spPr>
          <a:xfrm>
            <a:off x="4986537" y="1931665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latin typeface="Cambria" panose="02040503050406030204" pitchFamily="18" charset="0"/>
              </a:rPr>
              <a:t>c</a:t>
            </a:r>
            <a:endParaRPr lang="en-US" sz="20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PoleTekstowe 13"/>
          <p:cNvSpPr txBox="1"/>
          <p:nvPr/>
        </p:nvSpPr>
        <p:spPr>
          <a:xfrm>
            <a:off x="4992262" y="2491610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latin typeface="Cambria" panose="02040503050406030204" pitchFamily="18" charset="0"/>
              </a:rPr>
              <a:t>c</a:t>
            </a:r>
            <a:endParaRPr lang="en-US" sz="20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5" name="PoleTekstowe 14"/>
          <p:cNvSpPr txBox="1"/>
          <p:nvPr/>
        </p:nvSpPr>
        <p:spPr>
          <a:xfrm>
            <a:off x="5002215" y="3051555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latin typeface="Cambria" panose="02040503050406030204" pitchFamily="18" charset="0"/>
              </a:rPr>
              <a:t>c</a:t>
            </a:r>
            <a:endParaRPr lang="en-US" sz="20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21" name="PoleTekstowe 20"/>
          <p:cNvSpPr txBox="1"/>
          <p:nvPr/>
        </p:nvSpPr>
        <p:spPr>
          <a:xfrm>
            <a:off x="7057378" y="1383000"/>
            <a:ext cx="300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c</a:t>
            </a:r>
            <a:endParaRPr lang="en-US" sz="20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endParaRPr lang="en-US" sz="20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PoleTekstowe 21"/>
              <p:cNvSpPr txBox="1"/>
              <p:nvPr/>
            </p:nvSpPr>
            <p:spPr>
              <a:xfrm>
                <a:off x="7067331" y="1951772"/>
                <a:ext cx="4042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</m:ba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000" b="1" i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2" name="PoleTekstow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7331" y="1951772"/>
                <a:ext cx="404278" cy="36933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PoleTekstowe 22"/>
          <p:cNvSpPr txBox="1"/>
          <p:nvPr/>
        </p:nvSpPr>
        <p:spPr>
          <a:xfrm>
            <a:off x="7073056" y="2489184"/>
            <a:ext cx="336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0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24" name="PoleTekstowe 23"/>
          <p:cNvSpPr txBox="1"/>
          <p:nvPr/>
        </p:nvSpPr>
        <p:spPr>
          <a:xfrm>
            <a:off x="7083009" y="3062835"/>
            <a:ext cx="336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1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25" name="Strzałka w prawo 24"/>
          <p:cNvSpPr/>
          <p:nvPr/>
        </p:nvSpPr>
        <p:spPr>
          <a:xfrm rot="5400000">
            <a:off x="191465" y="4875264"/>
            <a:ext cx="1278897" cy="542351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keep</a:t>
            </a:r>
            <a:endParaRPr lang="en-US" b="1" dirty="0">
              <a:latin typeface="Cambria" panose="02040503050406030204" pitchFamily="18" charset="0"/>
            </a:endParaRPr>
          </a:p>
        </p:txBody>
      </p:sp>
      <p:sp>
        <p:nvSpPr>
          <p:cNvPr id="26" name="Strzałka w prawo 25"/>
          <p:cNvSpPr/>
          <p:nvPr/>
        </p:nvSpPr>
        <p:spPr>
          <a:xfrm rot="5400000">
            <a:off x="5066310" y="4863570"/>
            <a:ext cx="1302283" cy="542351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flip</a:t>
            </a:r>
            <a:endParaRPr lang="en-US" b="1" dirty="0">
              <a:latin typeface="Cambria" panose="02040503050406030204" pitchFamily="18" charset="0"/>
            </a:endParaRPr>
          </a:p>
        </p:txBody>
      </p:sp>
      <p:sp>
        <p:nvSpPr>
          <p:cNvPr id="27" name="Strzałka w prawo 26"/>
          <p:cNvSpPr/>
          <p:nvPr/>
        </p:nvSpPr>
        <p:spPr>
          <a:xfrm rot="5400000">
            <a:off x="3449158" y="4875263"/>
            <a:ext cx="1278896" cy="542351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set to 0</a:t>
            </a:r>
            <a:endParaRPr lang="en-US" b="1" dirty="0">
              <a:latin typeface="Cambria" panose="02040503050406030204" pitchFamily="18" charset="0"/>
            </a:endParaRPr>
          </a:p>
        </p:txBody>
      </p:sp>
      <p:sp>
        <p:nvSpPr>
          <p:cNvPr id="28" name="Strzałka w prawo 27"/>
          <p:cNvSpPr/>
          <p:nvPr/>
        </p:nvSpPr>
        <p:spPr>
          <a:xfrm rot="5400000">
            <a:off x="4263582" y="4875262"/>
            <a:ext cx="1278894" cy="542351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set to 1</a:t>
            </a:r>
            <a:endParaRPr lang="en-US" b="1" dirty="0">
              <a:latin typeface="Cambria" panose="02040503050406030204" pitchFamily="18" charset="0"/>
            </a:endParaRPr>
          </a:p>
        </p:txBody>
      </p:sp>
      <p:sp>
        <p:nvSpPr>
          <p:cNvPr id="29" name="Strzałka w prawo 28"/>
          <p:cNvSpPr/>
          <p:nvPr/>
        </p:nvSpPr>
        <p:spPr>
          <a:xfrm rot="5400000">
            <a:off x="2623042" y="4863570"/>
            <a:ext cx="1302282" cy="542351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keep</a:t>
            </a:r>
            <a:endParaRPr lang="en-US" b="1" dirty="0">
              <a:latin typeface="Cambria" panose="02040503050406030204" pitchFamily="18" charset="0"/>
            </a:endParaRPr>
          </a:p>
        </p:txBody>
      </p:sp>
      <p:sp>
        <p:nvSpPr>
          <p:cNvPr id="30" name="Strzałka w prawo 29"/>
          <p:cNvSpPr/>
          <p:nvPr/>
        </p:nvSpPr>
        <p:spPr>
          <a:xfrm rot="5400000">
            <a:off x="1808618" y="4863568"/>
            <a:ext cx="1302283" cy="542351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flip</a:t>
            </a:r>
            <a:endParaRPr lang="en-US" b="1" dirty="0">
              <a:latin typeface="Cambria" panose="02040503050406030204" pitchFamily="18" charset="0"/>
            </a:endParaRPr>
          </a:p>
        </p:txBody>
      </p:sp>
      <p:sp>
        <p:nvSpPr>
          <p:cNvPr id="31" name="Strzałka w prawo 30"/>
          <p:cNvSpPr/>
          <p:nvPr/>
        </p:nvSpPr>
        <p:spPr>
          <a:xfrm rot="5400000">
            <a:off x="6695156" y="4863571"/>
            <a:ext cx="1302283" cy="542351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flip</a:t>
            </a:r>
            <a:endParaRPr lang="en-US" b="1" dirty="0">
              <a:latin typeface="Cambria" panose="02040503050406030204" pitchFamily="18" charset="0"/>
            </a:endParaRPr>
          </a:p>
        </p:txBody>
      </p:sp>
      <p:sp>
        <p:nvSpPr>
          <p:cNvPr id="33" name="Strzałka w prawo 32"/>
          <p:cNvSpPr/>
          <p:nvPr/>
        </p:nvSpPr>
        <p:spPr>
          <a:xfrm rot="5400000">
            <a:off x="1005889" y="4875265"/>
            <a:ext cx="1278896" cy="542351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set to 0</a:t>
            </a:r>
            <a:endParaRPr lang="en-US" b="1" dirty="0">
              <a:latin typeface="Cambria" panose="02040503050406030204" pitchFamily="18" charset="0"/>
            </a:endParaRPr>
          </a:p>
        </p:txBody>
      </p:sp>
      <p:sp>
        <p:nvSpPr>
          <p:cNvPr id="34" name="Strzałka w prawo 33"/>
          <p:cNvSpPr/>
          <p:nvPr/>
        </p:nvSpPr>
        <p:spPr>
          <a:xfrm rot="5400000">
            <a:off x="5892428" y="4851874"/>
            <a:ext cx="1278894" cy="542351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set to 1</a:t>
            </a:r>
            <a:endParaRPr lang="en-US" b="1" dirty="0">
              <a:latin typeface="Cambria" panose="02040503050406030204" pitchFamily="18" charset="0"/>
            </a:endParaRPr>
          </a:p>
        </p:txBody>
      </p:sp>
      <p:sp>
        <p:nvSpPr>
          <p:cNvPr id="35" name="Strzałka w prawo 34"/>
          <p:cNvSpPr/>
          <p:nvPr/>
        </p:nvSpPr>
        <p:spPr>
          <a:xfrm rot="5400000">
            <a:off x="7509577" y="4886958"/>
            <a:ext cx="1302282" cy="542351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keep</a:t>
            </a:r>
            <a:endParaRPr lang="en-US" b="1" dirty="0"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6" name="Symbol zastępczy zawartości 5"/>
              <p:cNvGraphicFramePr>
                <a:graphicFrameLocks/>
              </p:cNvGraphicFramePr>
              <p:nvPr>
                <p:extLst/>
              </p:nvPr>
            </p:nvGraphicFramePr>
            <p:xfrm>
              <a:off x="363069" y="5809275"/>
              <a:ext cx="8229600" cy="689067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822960"/>
                    <a:gridCol w="822960"/>
                    <a:gridCol w="822960"/>
                    <a:gridCol w="822960"/>
                    <a:gridCol w="822960"/>
                    <a:gridCol w="822960"/>
                    <a:gridCol w="822960"/>
                    <a:gridCol w="822960"/>
                    <a:gridCol w="822960"/>
                    <a:gridCol w="822960"/>
                  </a:tblGrid>
                  <a:tr h="68906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b="1" i="1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C</a:t>
                          </a:r>
                          <a:r>
                            <a:rPr lang="pl-PL" b="1" i="0" baseline="-2500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1</a:t>
                          </a:r>
                          <a:endParaRPr lang="pl-PL" b="1" i="0" dirty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b="1" i="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0</a:t>
                          </a:r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ar>
                                  <m:barPr>
                                    <m:pos m:val="top"/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sSub>
                                      <m:sSubPr>
                                        <m:ctrlPr>
                                          <a:rPr lang="en-US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𝑪</m:t>
                                        </m:r>
                                      </m:e>
                                      <m:sub>
                                        <m:r>
                                          <a:rPr lang="en-US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𝟑</m:t>
                                        </m:r>
                                      </m:sub>
                                    </m:sSub>
                                  </m:e>
                                </m:bar>
                              </m:oMath>
                            </m:oMathPara>
                          </a14:m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l-PL" b="1" i="1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C</a:t>
                          </a:r>
                          <a:r>
                            <a:rPr lang="pl-PL" b="1" i="0" baseline="-2500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4</a:t>
                          </a:r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b="1" i="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0</a:t>
                          </a:r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ar>
                                  <m:barPr>
                                    <m:pos m:val="top"/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sSub>
                                      <m:sSubPr>
                                        <m:ctrlPr>
                                          <a:rPr lang="en-US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𝑪</m:t>
                                        </m:r>
                                      </m:e>
                                      <m:sub>
                                        <m:r>
                                          <a:rPr lang="en-US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𝟕</m:t>
                                        </m:r>
                                      </m:sub>
                                    </m:sSub>
                                  </m:e>
                                </m:bar>
                              </m:oMath>
                            </m:oMathPara>
                          </a14:m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b="1" i="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1</a:t>
                          </a:r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ar>
                                  <m:barPr>
                                    <m:pos m:val="top"/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sSub>
                                      <m:sSubPr>
                                        <m:ctrlPr>
                                          <a:rPr lang="en-US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𝑪</m:t>
                                        </m:r>
                                      </m:e>
                                      <m:sub>
                                        <m:r>
                                          <a:rPr lang="en-US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𝟗</m:t>
                                        </m:r>
                                      </m:sub>
                                    </m:sSub>
                                  </m:e>
                                </m:bar>
                              </m:oMath>
                            </m:oMathPara>
                          </a14:m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l-PL" b="1" i="1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C</a:t>
                          </a:r>
                          <a:r>
                            <a:rPr lang="pl-PL" b="1" i="0" baseline="-2500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10</a:t>
                          </a:r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36" name="Symbol zastępczy zawartości 5"/>
              <p:cNvGraphicFramePr>
                <a:graphicFrameLocks/>
              </p:cNvGraphicFramePr>
              <p:nvPr>
                <p:extLst/>
              </p:nvPr>
            </p:nvGraphicFramePr>
            <p:xfrm>
              <a:off x="363069" y="5809275"/>
              <a:ext cx="8229600" cy="689067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822960"/>
                    <a:gridCol w="822960"/>
                    <a:gridCol w="822960"/>
                    <a:gridCol w="822960"/>
                    <a:gridCol w="822960"/>
                    <a:gridCol w="822960"/>
                    <a:gridCol w="822960"/>
                    <a:gridCol w="822960"/>
                    <a:gridCol w="822960"/>
                    <a:gridCol w="822960"/>
                  </a:tblGrid>
                  <a:tr h="68906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l-PL" b="1" i="1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C</a:t>
                          </a:r>
                          <a:r>
                            <a:rPr lang="pl-PL" b="1" i="0" baseline="-2500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1</a:t>
                          </a:r>
                          <a:endParaRPr lang="pl-PL" b="1" i="0" dirty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b="1" i="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0</a:t>
                          </a:r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200741" t="-870" r="-702222" b="-17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l-PL" b="1" i="1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C</a:t>
                          </a:r>
                          <a:r>
                            <a:rPr lang="pl-PL" b="1" i="0" baseline="-2500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4</a:t>
                          </a:r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b="1" i="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0</a:t>
                          </a:r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501481" t="-870" r="-401481" b="-17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601481" t="-870" r="-301481" b="-17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b="1" i="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1</a:t>
                          </a:r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pl-PL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801481" t="-870" r="-101481" b="-17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pl-PL" b="1" i="1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C</a:t>
                          </a:r>
                          <a:r>
                            <a:rPr lang="pl-PL" b="1" i="0" baseline="-2500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10</a:t>
                          </a:r>
                          <a:endParaRPr lang="pl-PL" b="1" i="0" dirty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796243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21" grpId="0"/>
      <p:bldP spid="22" grpId="0"/>
      <p:bldP spid="23" grpId="0"/>
      <p:bldP spid="24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3" grpId="0" animBg="1"/>
      <p:bldP spid="34" grpId="0" animBg="1"/>
      <p:bldP spid="35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formally</a:t>
            </a: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2442" y="1335135"/>
                <a:ext cx="8712043" cy="5245073"/>
              </a:xfrm>
              <a:prstGeom prst="rect">
                <a:avLst/>
              </a:prstGeo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endParaRPr lang="en-US" b="1" i="1" dirty="0" smtClean="0">
                  <a:solidFill>
                    <a:srgbClr val="FF0000"/>
                  </a:solidFill>
                  <a:latin typeface="Gigi" panose="04040504061007020D02" pitchFamily="82" charset="0"/>
                </a:endParaRPr>
              </a:p>
              <a:p>
                <a:pPr marL="0" indent="0">
                  <a:buNone/>
                </a:pPr>
                <a:endParaRPr lang="en-US" b="1" i="1" dirty="0">
                  <a:solidFill>
                    <a:srgbClr val="FF0000"/>
                  </a:solidFill>
                  <a:latin typeface="Gigi" panose="04040504061007020D02" pitchFamily="82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b="1" dirty="0">
                            <a:solidFill>
                              <a:srgbClr val="FF0000"/>
                            </a:solidFill>
                            <a:latin typeface="Gigi" panose="04040504061007020D02" pitchFamily="82" charset="0"/>
                            <a:cs typeface="Apple Chancery"/>
                          </a:rPr>
                          <m:t>H</m:t>
                        </m:r>
                      </m:e>
                      <m:sub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𝐁𝐈𝐓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  <a:latin typeface="Gigi" panose="04040504061007020D02" pitchFamily="82" charset="0"/>
                    <a:cs typeface="Apple Chancery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𝒉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: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𝒉</m:t>
                            </m:r>
                            <m:d>
                              <m:d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𝒄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𝒄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𝒉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𝒄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𝒉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𝒄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  <m:sub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𝒉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𝒉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:endParaRPr lang="en-US" b="1" dirty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:endParaRPr lang="en-US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b="1" u="sng" dirty="0" smtClean="0">
                    <a:solidFill>
                      <a:srgbClr val="7030A0"/>
                    </a:solidFill>
                  </a:rPr>
                  <a:t>Q</a:t>
                </a:r>
                <a:r>
                  <a:rPr lang="en-US" dirty="0" smtClean="0"/>
                  <a:t>: Can we design codes secure against such tampering class?</a:t>
                </a:r>
              </a:p>
              <a:p>
                <a:pPr marL="0" indent="0">
                  <a:buNone/>
                </a:pPr>
                <a:r>
                  <a:rPr lang="en-US" b="1" u="sng" dirty="0" smtClean="0">
                    <a:solidFill>
                      <a:srgbClr val="FF0000"/>
                    </a:solidFill>
                  </a:rPr>
                  <a:t>A</a:t>
                </a:r>
                <a:r>
                  <a:rPr lang="en-US" dirty="0" smtClean="0"/>
                  <a:t>: Yes! 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b="1" dirty="0" smtClean="0">
                    <a:solidFill>
                      <a:srgbClr val="00B050"/>
                    </a:solidFill>
                  </a:rPr>
                  <a:t>[DPW10]</a:t>
                </a:r>
                <a:r>
                  <a:rPr lang="en-US" b="1" dirty="0"/>
                  <a:t> </a:t>
                </a:r>
                <a:r>
                  <a:rPr lang="en-US" dirty="0" smtClean="0"/>
                  <a:t>– a </a:t>
                </a:r>
                <a:r>
                  <a:rPr lang="en-US" dirty="0"/>
                  <a:t>construction of an efficient non-malleable code secure against independent bit </a:t>
                </a:r>
                <a:r>
                  <a:rPr lang="en-US" dirty="0" smtClean="0"/>
                  <a:t>tampering.</a:t>
                </a:r>
              </a:p>
              <a:p>
                <a:pPr marL="0" indent="0">
                  <a:buNone/>
                </a:pPr>
                <a:r>
                  <a:rPr lang="en-US" dirty="0" smtClean="0"/>
                  <a:t>It </a:t>
                </a:r>
                <a:r>
                  <a:rPr lang="en-US" dirty="0"/>
                  <a:t>achieves the rate of </a:t>
                </a:r>
                <a:r>
                  <a:rPr lang="en-US" dirty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cmsy10"/>
                  </a:rPr>
                  <a:t>≈</a:t>
                </a:r>
                <a:r>
                  <a:rPr lang="pl-PL" b="1" dirty="0">
                    <a:solidFill>
                      <a:srgbClr val="FF0000"/>
                    </a:solidFill>
                  </a:rPr>
                  <a:t> </a:t>
                </a:r>
                <a:r>
                  <a:rPr lang="en-US" b="1" dirty="0">
                    <a:solidFill>
                      <a:srgbClr val="FF0000"/>
                    </a:solidFill>
                  </a:rPr>
                  <a:t>0.1887</a:t>
                </a:r>
                <a:r>
                  <a:rPr lang="en-US" dirty="0"/>
                  <a:t>.</a:t>
                </a:r>
                <a:r>
                  <a:rPr lang="pl-PL" dirty="0"/>
                  <a:t> </a:t>
                </a:r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2442" y="1335135"/>
                <a:ext cx="8712043" cy="5245073"/>
              </a:xfrm>
              <a:prstGeom prst="rect">
                <a:avLst/>
              </a:prstGeom>
              <a:blipFill rotWithShape="0">
                <a:blip r:embed="rId2"/>
                <a:stretch>
                  <a:fillRect l="-1259" r="-1119" b="-233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ular Callout 5"/>
              <p:cNvSpPr/>
              <p:nvPr/>
            </p:nvSpPr>
            <p:spPr>
              <a:xfrm>
                <a:off x="6591534" y="3096618"/>
                <a:ext cx="1974656" cy="807814"/>
              </a:xfrm>
              <a:prstGeom prst="wedgeRectCallout">
                <a:avLst>
                  <a:gd name="adj1" fmla="val 30741"/>
                  <a:gd name="adj2" fmla="val -101693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Sup>
                      <m:sSubSup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  <m:sup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𝒁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sup>
                    </m:sSubSup>
                  </m:oMath>
                </a14:m>
                <a:endParaRPr lang="pl-PL" dirty="0"/>
              </a:p>
            </p:txBody>
          </p:sp>
        </mc:Choice>
        <mc:Fallback>
          <p:sp>
            <p:nvSpPr>
              <p:cNvPr id="6" name="Rectangular Callout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1534" y="3096618"/>
                <a:ext cx="1974656" cy="807814"/>
              </a:xfrm>
              <a:prstGeom prst="wedgeRectCallout">
                <a:avLst>
                  <a:gd name="adj1" fmla="val 30741"/>
                  <a:gd name="adj2" fmla="val -101693"/>
                </a:avLst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6447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ular Callout 4"/>
          <p:cNvSpPr/>
          <p:nvPr/>
        </p:nvSpPr>
        <p:spPr>
          <a:xfrm>
            <a:off x="2266677" y="4368800"/>
            <a:ext cx="4785172" cy="598692"/>
          </a:xfrm>
          <a:prstGeom prst="wedgeRectCallout">
            <a:avLst>
              <a:gd name="adj1" fmla="val 57279"/>
              <a:gd name="adj2" fmla="val 506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441" y="88924"/>
            <a:ext cx="8712044" cy="7853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Additive attacks vs. independent bit tampering</a:t>
            </a: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2442" y="1335136"/>
                <a:ext cx="8712043" cy="4089556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400" dirty="0" smtClean="0"/>
                  <a:t>Independent bit tampering is obviously</a:t>
                </a:r>
                <a:r>
                  <a:rPr lang="en-US" sz="2400" b="1" dirty="0" smtClean="0"/>
                  <a:t> </a:t>
                </a:r>
                <a:r>
                  <a:rPr lang="en-US" sz="2400" b="1" dirty="0" smtClean="0">
                    <a:solidFill>
                      <a:srgbClr val="FF0000"/>
                    </a:solidFill>
                  </a:rPr>
                  <a:t>stronger</a:t>
                </a:r>
                <a:r>
                  <a:rPr lang="en-US" sz="2400" dirty="0" smtClean="0"/>
                  <a:t>: </a:t>
                </a:r>
              </a:p>
              <a:p>
                <a:pPr marL="0" indent="0">
                  <a:buNone/>
                </a:pPr>
                <a:r>
                  <a:rPr lang="en-US" sz="2400" dirty="0" smtClean="0"/>
                  <a:t>The tampering function can </a:t>
                </a:r>
                <a:r>
                  <a:rPr lang="en-US" sz="2400" b="1" dirty="0" smtClean="0">
                    <a:solidFill>
                      <a:srgbClr val="0070C0"/>
                    </a:solidFill>
                  </a:rPr>
                  <a:t>overwrite</a:t>
                </a:r>
                <a:r>
                  <a:rPr lang="en-US" sz="2400" dirty="0" smtClean="0">
                    <a:solidFill>
                      <a:srgbClr val="0070C0"/>
                    </a:solidFill>
                  </a:rPr>
                  <a:t> </a:t>
                </a:r>
                <a:r>
                  <a:rPr lang="en-US" sz="2400" dirty="0" smtClean="0"/>
                  <a:t>the </a:t>
                </a:r>
                <a:r>
                  <a:rPr lang="en-US" sz="2400" dirty="0" err="1" smtClean="0"/>
                  <a:t>codeword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2400" dirty="0" smtClean="0"/>
                  <a:t> with another </a:t>
                </a:r>
                <a:r>
                  <a:rPr lang="en-US" sz="2400" dirty="0" err="1" smtClean="0"/>
                  <a:t>codeword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2400" dirty="0" smtClean="0"/>
                  <a:t> 			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/>
                  <a:t>no hope for the property </a:t>
                </a:r>
                <a:br>
                  <a:rPr lang="en-US" sz="2400" dirty="0" smtClean="0"/>
                </a:br>
                <a:r>
                  <a:rPr lang="en-US" sz="2400" dirty="0" smtClean="0"/>
                  <a:t>				       that “any tampering results in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2400" dirty="0" smtClean="0"/>
                  <a:t>”.</a:t>
                </a:r>
              </a:p>
              <a:p>
                <a:pPr marL="0" indent="0">
                  <a:buNone/>
                </a:pPr>
                <a:r>
                  <a:rPr lang="en-US" sz="2400" b="1" u="sng" dirty="0" smtClean="0">
                    <a:solidFill>
                      <a:srgbClr val="00B050"/>
                    </a:solidFill>
                  </a:rPr>
                  <a:t>Q:</a:t>
                </a:r>
                <a:r>
                  <a:rPr lang="en-US" sz="2400" dirty="0" smtClean="0"/>
                  <a:t> Maybe additively non-malleable that we constructed are independent bit non-malleable “by accident”?</a:t>
                </a:r>
              </a:p>
              <a:p>
                <a:pPr marL="0" indent="0">
                  <a:buNone/>
                </a:pPr>
                <a:r>
                  <a:rPr lang="en-US" sz="2400" b="1" u="sng" dirty="0" smtClean="0">
                    <a:solidFill>
                      <a:srgbClr val="00B050"/>
                    </a:solidFill>
                  </a:rPr>
                  <a:t>No:</a:t>
                </a:r>
                <a:r>
                  <a:rPr lang="en-US" sz="2400" dirty="0" smtClean="0"/>
                  <a:t> consider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𝒉</m:t>
                    </m:r>
                  </m:oMath>
                </a14:m>
                <a:r>
                  <a:rPr lang="en-US" sz="2400" dirty="0" smtClean="0"/>
                  <a:t> that overwrites the last two coordinates of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2400" dirty="0" smtClean="0"/>
                  <a:t> as follows:</a:t>
                </a:r>
                <a:br>
                  <a:rPr lang="en-US" sz="2400" dirty="0" smtClean="0"/>
                </a:b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𝒉</m:t>
                    </m:r>
                    <m:d>
                      <m:dPr>
                        <m:ctrlPr>
                          <a:rPr lang="en-US" sz="2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pl-PL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</m:d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≔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d>
                          <m:d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,…,</m:t>
                            </m:r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e>
                        </m:d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,…</m:t>
                                </m:r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d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d>
                              <m:dPr>
                                <m:ctrlP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d>
                          </m:e>
                        </m:d>
                      </m:e>
                    </m:d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pl-PL" sz="24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2442" y="1335136"/>
                <a:ext cx="8712043" cy="4089556"/>
              </a:xfrm>
              <a:blipFill rotWithShape="0">
                <a:blip r:embed="rId2"/>
                <a:stretch>
                  <a:fillRect l="-1049" t="-208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300240" y="5210807"/>
                <a:ext cx="848204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If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 then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𝐃𝐞𝐜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r>
                  <a:rPr lang="en-US" sz="2400" dirty="0" smtClean="0"/>
                  <a:t> and otherwise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𝐃𝐞𝐜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⊥</m:t>
                    </m:r>
                  </m:oMath>
                </a14:m>
                <a:r>
                  <a:rPr lang="en-US" sz="2400" dirty="0" smtClean="0"/>
                  <a:t>.</a:t>
                </a:r>
              </a:p>
              <a:p>
                <a:r>
                  <a:rPr lang="en-US" sz="2400" dirty="0" smtClean="0"/>
                  <a:t>Hence </a:t>
                </a:r>
                <a:r>
                  <a:rPr lang="en-US" sz="2400" dirty="0"/>
                  <a:t>additively non-malleable </a:t>
                </a:r>
                <a:r>
                  <a:rPr lang="en-US" sz="2400" dirty="0" smtClean="0"/>
                  <a:t>codes are </a:t>
                </a:r>
                <a:r>
                  <a:rPr lang="en-US" sz="2400" b="1" dirty="0" smtClean="0">
                    <a:solidFill>
                      <a:srgbClr val="7030A0"/>
                    </a:solidFill>
                  </a:rPr>
                  <a:t>malleable</a:t>
                </a:r>
                <a:r>
                  <a:rPr lang="en-US" sz="2400" dirty="0" smtClean="0">
                    <a:solidFill>
                      <a:srgbClr val="7030A0"/>
                    </a:solidFill>
                  </a:rPr>
                  <a:t> </a:t>
                </a:r>
                <a:r>
                  <a:rPr lang="en-US" sz="2400" dirty="0" smtClean="0"/>
                  <a:t>with resect to class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400" b="1" dirty="0">
                            <a:solidFill>
                              <a:srgbClr val="FF0000"/>
                            </a:solidFill>
                            <a:latin typeface="Gigi" panose="04040504061007020D02" pitchFamily="82" charset="0"/>
                            <a:cs typeface="Apple Chancery"/>
                          </a:rPr>
                          <m:t>H</m:t>
                        </m:r>
                      </m:e>
                      <m:sub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𝐁𝐈𝐓</m:t>
                        </m:r>
                      </m:sub>
                    </m:sSub>
                  </m:oMath>
                </a14:m>
                <a:r>
                  <a:rPr lang="en-US" sz="2400" dirty="0" smtClean="0"/>
                  <a:t>.</a:t>
                </a:r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240" y="5210807"/>
                <a:ext cx="8482041" cy="1200329"/>
              </a:xfrm>
              <a:prstGeom prst="rect">
                <a:avLst/>
              </a:prstGeom>
              <a:blipFill rotWithShape="0">
                <a:blip r:embed="rId3"/>
                <a:stretch>
                  <a:fillRect l="-1078" t="-4061" r="-287" b="-1066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7354482" y="4437313"/>
                <a:ext cx="95410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=: 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pl-PL" sz="2400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4482" y="4437313"/>
                <a:ext cx="954107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928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  <p:bldP spid="6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ular Callout 15"/>
          <p:cNvSpPr/>
          <p:nvPr/>
        </p:nvSpPr>
        <p:spPr>
          <a:xfrm>
            <a:off x="4799335" y="3493791"/>
            <a:ext cx="3404836" cy="1419283"/>
          </a:xfrm>
          <a:prstGeom prst="wedgeRectCallout">
            <a:avLst>
              <a:gd name="adj1" fmla="val -8844"/>
              <a:gd name="adj2" fmla="val -64773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Rectangular Callout 14"/>
          <p:cNvSpPr/>
          <p:nvPr/>
        </p:nvSpPr>
        <p:spPr>
          <a:xfrm>
            <a:off x="911409" y="3494708"/>
            <a:ext cx="3498955" cy="1419283"/>
          </a:xfrm>
          <a:prstGeom prst="wedgeRectCallout">
            <a:avLst>
              <a:gd name="adj1" fmla="val -8844"/>
              <a:gd name="adj2" fmla="val -6477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Construction technique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9028" y="1164261"/>
            <a:ext cx="8605457" cy="20252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Combine:</a:t>
            </a:r>
          </a:p>
          <a:p>
            <a:r>
              <a:rPr lang="en-US" sz="2400" b="1" dirty="0" smtClean="0"/>
              <a:t>AMD codes </a:t>
            </a:r>
            <a:r>
              <a:rPr lang="en-US" sz="2400" dirty="0" smtClean="0"/>
              <a:t>with</a:t>
            </a:r>
          </a:p>
          <a:p>
            <a:r>
              <a:rPr lang="en-US" sz="2400" dirty="0" smtClean="0"/>
              <a:t>a special type of linear codes called </a:t>
            </a:r>
            <a:r>
              <a:rPr lang="en-US" sz="2400" b="1" dirty="0" smtClean="0"/>
              <a:t>linear error-correcting secret-sharing</a:t>
            </a:r>
            <a:r>
              <a:rPr lang="en-US" sz="2400" dirty="0" smtClean="0"/>
              <a:t> (</a:t>
            </a:r>
            <a:r>
              <a:rPr lang="en-US" sz="2400" b="1" dirty="0" smtClean="0"/>
              <a:t>LECSS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724832" y="2878816"/>
            <a:ext cx="1059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Encode:</a:t>
            </a:r>
            <a:endParaRPr lang="pl-PL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65453" y="3970168"/>
                <a:ext cx="4459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pl-PL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453" y="3970168"/>
                <a:ext cx="445956" cy="36933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ight Arrow 6"/>
          <p:cNvSpPr/>
          <p:nvPr/>
        </p:nvSpPr>
        <p:spPr>
          <a:xfrm>
            <a:off x="1046750" y="3611598"/>
            <a:ext cx="1511870" cy="1183671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AMD</a:t>
            </a:r>
          </a:p>
          <a:p>
            <a:pPr algn="ctr"/>
            <a:r>
              <a:rPr lang="en-US" dirty="0" smtClean="0"/>
              <a:t>encode</a:t>
            </a: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>
            <a:off x="2753909" y="3611598"/>
            <a:ext cx="1539586" cy="1183671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LECSS</a:t>
            </a:r>
          </a:p>
          <a:p>
            <a:pPr algn="ctr"/>
            <a:r>
              <a:rPr lang="en-US" dirty="0" smtClean="0"/>
              <a:t>encode</a:t>
            </a: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4410364" y="3970168"/>
                <a:ext cx="38023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pl-PL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0364" y="3970168"/>
                <a:ext cx="380232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ight Arrow 10"/>
          <p:cNvSpPr/>
          <p:nvPr/>
        </p:nvSpPr>
        <p:spPr>
          <a:xfrm>
            <a:off x="4886873" y="3612056"/>
            <a:ext cx="1616845" cy="1183671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LECSS</a:t>
            </a:r>
          </a:p>
          <a:p>
            <a:pPr algn="ctr"/>
            <a:r>
              <a:rPr lang="en-US" dirty="0" smtClean="0"/>
              <a:t>decode</a:t>
            </a:r>
            <a:endParaRPr lang="pl-PL" dirty="0"/>
          </a:p>
        </p:txBody>
      </p:sp>
      <p:sp>
        <p:nvSpPr>
          <p:cNvPr id="12" name="Right Arrow 11"/>
          <p:cNvSpPr/>
          <p:nvPr/>
        </p:nvSpPr>
        <p:spPr>
          <a:xfrm>
            <a:off x="6641834" y="3611598"/>
            <a:ext cx="1465097" cy="1183671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AMD</a:t>
            </a:r>
          </a:p>
          <a:p>
            <a:pPr algn="ctr"/>
            <a:r>
              <a:rPr lang="en-US" dirty="0" smtClean="0"/>
              <a:t>decode</a:t>
            </a: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8241243" y="4018766"/>
                <a:ext cx="4459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pl-PL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1243" y="4018766"/>
                <a:ext cx="445956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5820933" y="2878816"/>
            <a:ext cx="10647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Decode:</a:t>
            </a:r>
            <a:endParaRPr lang="pl-PL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465453" y="5388534"/>
            <a:ext cx="82911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rgbClr val="FF0000"/>
                </a:solidFill>
              </a:rPr>
              <a:t>Main idea</a:t>
            </a:r>
            <a:r>
              <a:rPr lang="en-US" sz="2400" dirty="0" smtClean="0"/>
              <a:t>: </a:t>
            </a:r>
            <a:r>
              <a:rPr lang="en-US" sz="2400" b="1" dirty="0" smtClean="0"/>
              <a:t>LECSS</a:t>
            </a:r>
            <a:r>
              <a:rPr lang="en-US" sz="2400" dirty="0" smtClean="0"/>
              <a:t> codes will guarantee that the only possible attacks are either </a:t>
            </a:r>
            <a:r>
              <a:rPr lang="en-US" sz="2400" b="1" dirty="0" smtClean="0"/>
              <a:t>“</a:t>
            </a:r>
            <a:r>
              <a:rPr lang="en-US" sz="2400" b="1" dirty="0" smtClean="0">
                <a:solidFill>
                  <a:srgbClr val="0070C0"/>
                </a:solidFill>
              </a:rPr>
              <a:t>additive</a:t>
            </a:r>
            <a:r>
              <a:rPr lang="en-US" sz="2400" b="1" dirty="0" smtClean="0"/>
              <a:t>”</a:t>
            </a:r>
            <a:r>
              <a:rPr lang="en-US" sz="2400" dirty="0" smtClean="0"/>
              <a:t>, </a:t>
            </a:r>
            <a:r>
              <a:rPr lang="en-US" sz="2400" dirty="0" err="1" smtClean="0"/>
              <a:t>or</a:t>
            </a:r>
            <a:r>
              <a:rPr lang="en-US" sz="2400" b="1" dirty="0" err="1" smtClean="0"/>
              <a:t>“</a:t>
            </a:r>
            <a:r>
              <a:rPr lang="en-US" sz="2400" b="1" dirty="0" err="1" smtClean="0">
                <a:solidFill>
                  <a:srgbClr val="7030A0"/>
                </a:solidFill>
              </a:rPr>
              <a:t>constant</a:t>
            </a:r>
            <a:r>
              <a:rPr lang="en-US" sz="2400" b="1" dirty="0" smtClean="0"/>
              <a:t>”</a:t>
            </a:r>
            <a:r>
              <a:rPr lang="en-US" sz="2400" dirty="0" smtClean="0"/>
              <a:t>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551735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  <p:bldP spid="4" grpId="0"/>
      <p:bldP spid="6" grpId="0"/>
      <p:bldP spid="7" grpId="0" animBg="1"/>
      <p:bldP spid="9" grpId="0" animBg="1"/>
      <p:bldP spid="10" grpId="0"/>
      <p:bldP spid="11" grpId="0" animBg="1"/>
      <p:bldP spid="12" grpId="0" animBg="1"/>
      <p:bldP spid="13" grpId="0"/>
      <p:bldP spid="14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</a:t>
            </a:r>
            <a:r>
              <a:rPr lang="en-US" dirty="0" smtClean="0"/>
              <a:t>inear </a:t>
            </a:r>
            <a:r>
              <a:rPr lang="en-US" dirty="0"/>
              <a:t>error-correcting secret-sharing </a:t>
            </a: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2442" y="1329525"/>
                <a:ext cx="8712043" cy="484127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𝐄𝐧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</m:e>
                            <m:sub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𝐒𝐒</m:t>
                              </m:r>
                            </m:sub>
                          </m:sSub>
                          <m:r>
                            <a:rPr lang="en-US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  <m:r>
                                    <a:rPr lang="en-US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p>
                          </m:sSup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en-US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𝐃𝐞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</m:e>
                            <m:sub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𝐒𝐒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is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rgbClr val="0070C0"/>
                    </a:solidFill>
                  </a:rPr>
                  <a:t>-</a:t>
                </a:r>
                <a:r>
                  <a:rPr lang="en-US" b="1" dirty="0" smtClean="0">
                    <a:solidFill>
                      <a:srgbClr val="0070C0"/>
                    </a:solidFill>
                  </a:rPr>
                  <a:t>linear </a:t>
                </a:r>
                <a:r>
                  <a:rPr lang="en-US" b="1" dirty="0">
                    <a:solidFill>
                      <a:srgbClr val="0070C0"/>
                    </a:solidFill>
                  </a:rPr>
                  <a:t>error-correcting secret-sharing </a:t>
                </a:r>
                <a:r>
                  <a:rPr lang="en-US" b="1" dirty="0" smtClean="0">
                    <a:solidFill>
                      <a:srgbClr val="0070C0"/>
                    </a:solidFill>
                  </a:rPr>
                  <a:t>scheme</a:t>
                </a:r>
                <a:r>
                  <a:rPr lang="en-US" b="1" dirty="0" smtClean="0"/>
                  <a:t> </a:t>
                </a:r>
                <a:r>
                  <a:rPr lang="en-US" dirty="0" smtClean="0"/>
                  <a:t>(</a:t>
                </a:r>
                <a:r>
                  <a:rPr lang="en-US" b="1" dirty="0" smtClean="0">
                    <a:solidFill>
                      <a:srgbClr val="0070C0"/>
                    </a:solidFill>
                  </a:rPr>
                  <a:t>LECSS</a:t>
                </a:r>
                <a:r>
                  <a:rPr lang="en-US" dirty="0" smtClean="0"/>
                  <a:t>) if the following conditions hold:</a:t>
                </a:r>
              </a:p>
              <a:p>
                <a:r>
                  <a:rPr lang="en-US" b="1" dirty="0" smtClean="0">
                    <a:solidFill>
                      <a:srgbClr val="7030A0"/>
                    </a:solidFill>
                  </a:rPr>
                  <a:t>linearity</a:t>
                </a:r>
                <a:r>
                  <a:rPr lang="en-US" dirty="0" smtClean="0"/>
                  <a:t>: </a:t>
                </a:r>
                <a:r>
                  <a:rPr lang="en-US" dirty="0"/>
                  <a:t>For all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en-US" dirty="0" smtClean="0"/>
                  <a:t> </a:t>
                </a:r>
                <a:r>
                  <a:rPr lang="en-US" dirty="0"/>
                  <a:t>such that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</m:t>
                    </m:r>
                    <m:sSub>
                      <m:sSubPr>
                        <m:ctrlPr>
                          <a:rPr lang="en-US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b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𝐒𝐒</m:t>
                        </m:r>
                      </m:sub>
                    </m:sSub>
                    <m:d>
                      <m:d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d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≠⊥</m:t>
                    </m:r>
                  </m:oMath>
                </a14:m>
                <a:r>
                  <a:rPr lang="en-US" dirty="0" smtClean="0"/>
                  <a:t> we have that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</m:t>
                    </m:r>
                    <m:sSub>
                      <m:sSubPr>
                        <m:ctrlP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b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𝐒𝐒</m:t>
                        </m:r>
                      </m:sub>
                    </m:sSub>
                    <m:d>
                      <m:dPr>
                        <m:ctrlP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𝐂</m:t>
                        </m:r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</m:d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b="1" dirty="0" smtClean="0">
                  <a:solidFill>
                    <a:srgbClr val="FF0000"/>
                  </a:solidFill>
                </a:endParaRPr>
              </a:p>
              <a:p>
                <a:r>
                  <a:rPr lang="en-US" b="1" dirty="0" smtClean="0">
                    <a:solidFill>
                      <a:srgbClr val="7030A0"/>
                    </a:solidFill>
                  </a:rPr>
                  <a:t>distance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dirty="0"/>
                  <a:t>: </a:t>
                </a:r>
                <a:r>
                  <a:rPr lang="en-US" dirty="0" smtClean="0"/>
                  <a:t>for </a:t>
                </a:r>
                <a:r>
                  <a:rPr lang="en-US" dirty="0"/>
                  <a:t>all non-zero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acc>
                  </m:oMath>
                </a14:m>
                <a:r>
                  <a:rPr lang="en-US" dirty="0" smtClean="0"/>
                  <a:t> with </a:t>
                </a:r>
                <a:r>
                  <a:rPr lang="en-US" b="1" dirty="0" smtClean="0"/>
                  <a:t>Hamming weight </a:t>
                </a:r>
                <a:r>
                  <a:rPr lang="en-US" dirty="0" smtClean="0"/>
                  <a:t>at most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/>
                  <a:t>we </a:t>
                </a:r>
                <a:r>
                  <a:rPr lang="en-US" dirty="0" smtClean="0"/>
                  <a:t>have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</m:t>
                    </m:r>
                    <m:sSub>
                      <m:sSubPr>
                        <m:ctrlPr>
                          <a:rPr lang="en-US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b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𝐒𝐒</m:t>
                        </m:r>
                      </m:sub>
                    </m:sSub>
                    <m:d>
                      <m:dPr>
                        <m:ctrlP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</m:acc>
                      </m:e>
                    </m:d>
                    <m:r>
                      <a:rPr lang="en-US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⊥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b="1" dirty="0" smtClean="0"/>
              </a:p>
              <a:p>
                <a:r>
                  <a:rPr lang="en-US" b="1" dirty="0" smtClean="0">
                    <a:solidFill>
                      <a:srgbClr val="7030A0"/>
                    </a:solidFill>
                  </a:rPr>
                  <a:t>secrecy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dirty="0" smtClean="0"/>
                  <a:t>: see next slide. </a:t>
                </a:r>
                <a:endParaRPr lang="en-US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2442" y="1329525"/>
                <a:ext cx="8712043" cy="4841271"/>
              </a:xfrm>
              <a:blipFill rotWithShape="0">
                <a:blip r:embed="rId2"/>
                <a:stretch>
                  <a:fillRect l="-1399" r="-70" b="-277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3811833" y="3443223"/>
            <a:ext cx="5152652" cy="987327"/>
            <a:chOff x="3813370" y="3639567"/>
            <a:chExt cx="5152652" cy="987327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" name="TextBox 3"/>
                <p:cNvSpPr txBox="1"/>
                <p:nvPr/>
              </p:nvSpPr>
              <p:spPr>
                <a:xfrm>
                  <a:off x="4187726" y="3639567"/>
                  <a:ext cx="477829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⊥</m:t>
                      </m:r>
                    </m:oMath>
                  </a14:m>
                  <a:r>
                    <a:rPr lang="en-US" sz="2400" b="1" dirty="0" smtClean="0">
                      <a:solidFill>
                        <a:srgbClr val="FF0000"/>
                      </a:solidFill>
                    </a:rPr>
                    <a:t> 		          </a:t>
                  </a:r>
                  <a:r>
                    <a:rPr lang="en-US" sz="2400" dirty="0" smtClean="0"/>
                    <a:t>if</a:t>
                  </a:r>
                  <a14:m>
                    <m:oMath xmlns:m="http://schemas.openxmlformats.org/officeDocument/2006/math">
                      <m:r>
                        <a:rPr lang="en-US" sz="24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𝐃𝐞</m:t>
                      </m:r>
                      <m:sSub>
                        <m:sSubPr>
                          <m:ctrlPr>
                            <a:rPr lang="en-US" sz="2400" b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e>
                        <m:sub>
                          <m:r>
                            <a:rPr lang="en-US" sz="2400" b="1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𝐒𝐒</m:t>
                          </m:r>
                        </m:sub>
                      </m:sSub>
                      <m:d>
                        <m:dPr>
                          <m:ctrlPr>
                            <a:rPr lang="en-US" sz="2400" b="1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</m:e>
                      </m:d>
                      <m:r>
                        <a:rPr lang="en-US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⊥</m:t>
                      </m:r>
                    </m:oMath>
                  </a14:m>
                  <a:endParaRPr lang="pl-PL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87726" y="3639567"/>
                  <a:ext cx="4778296" cy="46166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128" t="-10526" b="-28947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/>
                <p:cNvSpPr txBox="1"/>
                <p:nvPr/>
              </p:nvSpPr>
              <p:spPr>
                <a:xfrm>
                  <a:off x="4158808" y="4101232"/>
                  <a:ext cx="470062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 xmlns:m="http://schemas.openxmlformats.org/officeDocument/2006/math">
                      <m:r>
                        <a:rPr lang="en-US" sz="2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𝐃𝐞</m:t>
                      </m:r>
                      <m:sSub>
                        <m:sSubPr>
                          <m:ctrlP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𝐒𝐒</m:t>
                          </m:r>
                        </m:sub>
                      </m:sSub>
                      <m:d>
                        <m:dPr>
                          <m:ctrlPr>
                            <a:rPr lang="en-US" sz="2400" b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</m:d>
                      <m:r>
                        <a:rPr lang="en-US" sz="2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𝐃𝐞</m:t>
                      </m:r>
                      <m:sSub>
                        <m:sSubPr>
                          <m:ctrlP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𝐒𝐒</m:t>
                          </m:r>
                        </m:sub>
                      </m:sSub>
                      <m:r>
                        <a:rPr lang="en-US" sz="2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sz="2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sz="2400" b="1" dirty="0" smtClean="0">
                      <a:solidFill>
                        <a:srgbClr val="FF0000"/>
                      </a:solidFill>
                    </a:rPr>
                    <a:t>   </a:t>
                  </a:r>
                  <a:r>
                    <a:rPr lang="en-US" sz="2400" dirty="0" smtClean="0"/>
                    <a:t>otherwise</a:t>
                  </a:r>
                  <a:endParaRPr lang="pl-PL" sz="2400" dirty="0"/>
                </a:p>
              </p:txBody>
            </p:sp>
          </mc:Choice>
          <mc:Fallback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58808" y="4101232"/>
                  <a:ext cx="4700628" cy="461665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389" t="-10667" b="-30667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Left Brace 5"/>
            <p:cNvSpPr/>
            <p:nvPr/>
          </p:nvSpPr>
          <p:spPr>
            <a:xfrm>
              <a:off x="3813370" y="3639567"/>
              <a:ext cx="330979" cy="987327"/>
            </a:xfrm>
            <a:prstGeom prst="leftBrace">
              <a:avLst>
                <a:gd name="adj1" fmla="val 25282"/>
                <a:gd name="adj2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ular Callout 11"/>
              <p:cNvSpPr/>
              <p:nvPr/>
            </p:nvSpPr>
            <p:spPr>
              <a:xfrm>
                <a:off x="4919698" y="5661104"/>
                <a:ext cx="4134434" cy="714963"/>
              </a:xfrm>
              <a:prstGeom prst="wedgeRectCallout">
                <a:avLst>
                  <a:gd name="adj1" fmla="val 17277"/>
                  <a:gd name="adj2" fmla="val -120185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/>
                  <a:t>H</a:t>
                </a:r>
                <a:r>
                  <a:rPr lang="en-US" sz="2000" b="1" dirty="0" smtClean="0"/>
                  <a:t>amming weight </a:t>
                </a:r>
                <a:r>
                  <a:rPr lang="en-US" sz="2000" dirty="0" smtClean="0"/>
                  <a:t>= Hamming distance from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pl-PL" sz="20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2" name="Rectangular Callout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9698" y="5661104"/>
                <a:ext cx="4134434" cy="714963"/>
              </a:xfrm>
              <a:prstGeom prst="wedgeRectCallout">
                <a:avLst>
                  <a:gd name="adj1" fmla="val 17277"/>
                  <a:gd name="adj2" fmla="val -120185"/>
                </a:avLst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257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ular Callout 33"/>
          <p:cNvSpPr/>
          <p:nvPr/>
        </p:nvSpPr>
        <p:spPr>
          <a:xfrm>
            <a:off x="271608" y="5048225"/>
            <a:ext cx="8055696" cy="382169"/>
          </a:xfrm>
          <a:prstGeom prst="wedgeRectCallout">
            <a:avLst>
              <a:gd name="adj1" fmla="val 27078"/>
              <a:gd name="adj2" fmla="val 10066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smtClean="0"/>
                  <a:t>What do we mean by “secrecy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dirty="0" smtClean="0"/>
                  <a:t>”?</a:t>
                </a:r>
                <a:endParaRPr lang="pl-PL" dirty="0"/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797" t="-24806" b="-2558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2442" y="961477"/>
                <a:ext cx="8712043" cy="126781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This is related to secret-sharing schemes.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-out-of-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US" dirty="0" smtClean="0"/>
                  <a:t> secret sharing </a:t>
                </a:r>
                <a:r>
                  <a:rPr lang="en-US" b="1" dirty="0" smtClean="0">
                    <a:solidFill>
                      <a:srgbClr val="00B050"/>
                    </a:solidFill>
                  </a:rPr>
                  <a:t>[Shamir79]</a:t>
                </a:r>
                <a:r>
                  <a:rPr lang="en-US" dirty="0" smtClean="0"/>
                  <a:t>:</a:t>
                </a:r>
                <a:endParaRPr lang="en-US" b="1" dirty="0" smtClean="0">
                  <a:solidFill>
                    <a:srgbClr val="00B050"/>
                  </a:solidFill>
                </a:endParaRPr>
              </a:p>
              <a:p>
                <a:pPr marL="0" indent="0">
                  <a:buNone/>
                </a:pPr>
                <a:endParaRPr lang="pl-PL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2442" y="961477"/>
                <a:ext cx="8712043" cy="1267819"/>
              </a:xfrm>
              <a:blipFill rotWithShape="0">
                <a:blip r:embed="rId3"/>
                <a:stretch>
                  <a:fillRect l="-1399" t="-8654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PL416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79113" y="3651706"/>
            <a:ext cx="865726" cy="700873"/>
          </a:xfrm>
          <a:prstGeom prst="rect">
            <a:avLst/>
          </a:prstGeom>
          <a:noFill/>
        </p:spPr>
      </p:pic>
      <p:pic>
        <p:nvPicPr>
          <p:cNvPr id="5" name="Picture 4" descr="PL413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66196" y="3658498"/>
            <a:ext cx="736410" cy="758127"/>
          </a:xfrm>
          <a:prstGeom prst="rect">
            <a:avLst/>
          </a:prstGeom>
          <a:noFill/>
        </p:spPr>
      </p:pic>
      <p:pic>
        <p:nvPicPr>
          <p:cNvPr id="6" name="Picture 5" descr="PL414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83617" y="3582299"/>
            <a:ext cx="795639" cy="827228"/>
          </a:xfrm>
          <a:prstGeom prst="rect">
            <a:avLst/>
          </a:prstGeom>
          <a:noFill/>
        </p:spPr>
      </p:pic>
      <p:pic>
        <p:nvPicPr>
          <p:cNvPr id="7" name="Picture 6" descr="PL412a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30507" y="3582298"/>
            <a:ext cx="810446" cy="770960"/>
          </a:xfrm>
          <a:prstGeom prst="rect">
            <a:avLst/>
          </a:prstGeom>
          <a:noFill/>
        </p:spPr>
      </p:pic>
      <p:pic>
        <p:nvPicPr>
          <p:cNvPr id="8" name="Picture 7" descr="PL415a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6837" y="3582299"/>
            <a:ext cx="850919" cy="792678"/>
          </a:xfrm>
          <a:prstGeom prst="rect">
            <a:avLst/>
          </a:prstGeom>
          <a:noFill/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Box 8"/>
              <p:cNvSpPr txBox="1">
                <a:spLocks noChangeArrowheads="1"/>
              </p:cNvSpPr>
              <p:nvPr/>
            </p:nvSpPr>
            <p:spPr bwMode="auto">
              <a:xfrm>
                <a:off x="3158759" y="2130318"/>
                <a:ext cx="2430794" cy="46166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 algn="ctr"/>
                <a:r>
                  <a:rPr lang="pl-PL" sz="2400" dirty="0" smtClean="0"/>
                  <a:t>dealer’s secret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endParaRPr lang="en-US" sz="2400" b="1" i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" name="Text 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58759" y="2130318"/>
                <a:ext cx="2430794" cy="46166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>
                <a:headEnd/>
                <a:tailEnd/>
              </a:ln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 Box 9"/>
              <p:cNvSpPr txBox="1">
                <a:spLocks noChangeArrowheads="1"/>
              </p:cNvSpPr>
              <p:nvPr/>
            </p:nvSpPr>
            <p:spPr bwMode="auto">
              <a:xfrm>
                <a:off x="785841" y="3026963"/>
                <a:ext cx="545342" cy="45313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it-IT" sz="2400" b="1" i="1" baseline="-250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2400" b="1" baseline="-25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Text 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5841" y="3026963"/>
                <a:ext cx="545342" cy="45313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  <a:ln>
                <a:headEnd/>
                <a:tailEnd/>
              </a:ln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Box 10"/>
              <p:cNvSpPr txBox="1">
                <a:spLocks noChangeArrowheads="1"/>
              </p:cNvSpPr>
              <p:nvPr/>
            </p:nvSpPr>
            <p:spPr bwMode="auto">
              <a:xfrm>
                <a:off x="7643841" y="3026963"/>
                <a:ext cx="545342" cy="45313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it-IT" sz="2400" b="1" i="1" baseline="-250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US" sz="2400" b="1" baseline="-25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1" name="Text 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43841" y="3026963"/>
                <a:ext cx="545342" cy="45313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  <a:ln>
                <a:headEnd/>
                <a:tailEnd/>
              </a:ln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 Box 11"/>
              <p:cNvSpPr txBox="1">
                <a:spLocks noChangeArrowheads="1"/>
              </p:cNvSpPr>
              <p:nvPr/>
            </p:nvSpPr>
            <p:spPr bwMode="auto">
              <a:xfrm>
                <a:off x="4138641" y="3026963"/>
                <a:ext cx="545342" cy="45313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it-IT" sz="2400" b="1" i="1" baseline="-250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sz="2400" b="1" baseline="-25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2" name="Text 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38641" y="3026963"/>
                <a:ext cx="545342" cy="453137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  <a:ln>
                <a:headEnd/>
                <a:tailEnd/>
              </a:ln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 Box 12"/>
              <p:cNvSpPr txBox="1">
                <a:spLocks noChangeArrowheads="1"/>
              </p:cNvSpPr>
              <p:nvPr/>
            </p:nvSpPr>
            <p:spPr bwMode="auto">
              <a:xfrm>
                <a:off x="2386041" y="3026963"/>
                <a:ext cx="545342" cy="45313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it-IT" sz="2400" b="1" i="1" baseline="-250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sz="2400" b="1" baseline="-25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3" name="Text 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86041" y="3026963"/>
                <a:ext cx="545342" cy="453137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  <a:ln>
                <a:headEnd/>
                <a:tailEnd/>
              </a:ln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 Box 13"/>
              <p:cNvSpPr txBox="1">
                <a:spLocks noChangeArrowheads="1"/>
              </p:cNvSpPr>
              <p:nvPr/>
            </p:nvSpPr>
            <p:spPr bwMode="auto">
              <a:xfrm>
                <a:off x="5967441" y="3026963"/>
                <a:ext cx="545342" cy="45313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it-IT" sz="2400" b="1" i="1" baseline="-250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US" sz="2400" b="1" baseline="-25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4" name="Text 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67441" y="3026963"/>
                <a:ext cx="545342" cy="453137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  <a:ln>
                <a:headEnd/>
                <a:tailEnd/>
              </a:ln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AutoShape 14"/>
          <p:cNvCxnSpPr>
            <a:cxnSpLocks noChangeShapeType="1"/>
            <a:stCxn id="9" idx="2"/>
            <a:endCxn id="10" idx="0"/>
          </p:cNvCxnSpPr>
          <p:nvPr/>
        </p:nvCxnSpPr>
        <p:spPr bwMode="auto">
          <a:xfrm flipH="1">
            <a:off x="1058512" y="2591983"/>
            <a:ext cx="3315644" cy="43498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6" name="AutoShape 15"/>
          <p:cNvCxnSpPr>
            <a:cxnSpLocks noChangeShapeType="1"/>
          </p:cNvCxnSpPr>
          <p:nvPr/>
        </p:nvCxnSpPr>
        <p:spPr bwMode="auto">
          <a:xfrm flipH="1">
            <a:off x="2674138" y="2591983"/>
            <a:ext cx="1609378" cy="43498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7" name="AutoShape 16"/>
          <p:cNvCxnSpPr>
            <a:cxnSpLocks noChangeShapeType="1"/>
            <a:stCxn id="9" idx="2"/>
            <a:endCxn id="12" idx="0"/>
          </p:cNvCxnSpPr>
          <p:nvPr/>
        </p:nvCxnSpPr>
        <p:spPr bwMode="auto">
          <a:xfrm>
            <a:off x="4374156" y="2591983"/>
            <a:ext cx="37156" cy="43498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8" name="AutoShape 17"/>
          <p:cNvCxnSpPr>
            <a:cxnSpLocks noChangeShapeType="1"/>
            <a:stCxn id="9" idx="2"/>
            <a:endCxn id="14" idx="0"/>
          </p:cNvCxnSpPr>
          <p:nvPr/>
        </p:nvCxnSpPr>
        <p:spPr bwMode="auto">
          <a:xfrm>
            <a:off x="4374156" y="2591983"/>
            <a:ext cx="1865956" cy="43498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9" name="AutoShape 18"/>
          <p:cNvCxnSpPr>
            <a:cxnSpLocks noChangeShapeType="1"/>
            <a:stCxn id="9" idx="2"/>
            <a:endCxn id="11" idx="0"/>
          </p:cNvCxnSpPr>
          <p:nvPr/>
        </p:nvCxnSpPr>
        <p:spPr bwMode="auto">
          <a:xfrm>
            <a:off x="4374156" y="2591983"/>
            <a:ext cx="3542356" cy="43498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 Box 19"/>
              <p:cNvSpPr txBox="1">
                <a:spLocks noChangeArrowheads="1"/>
              </p:cNvSpPr>
              <p:nvPr/>
            </p:nvSpPr>
            <p:spPr bwMode="auto">
              <a:xfrm>
                <a:off x="252441" y="4441643"/>
                <a:ext cx="8534400" cy="1046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marL="342900" indent="-342900">
                  <a:buFontTx/>
                  <a:buAutoNum type="arabicPeriod"/>
                </a:pPr>
                <a:r>
                  <a:rPr lang="pl-PL" sz="2400" dirty="0" smtClean="0"/>
                  <a:t>Every set of </a:t>
                </a:r>
                <a:r>
                  <a:rPr lang="en-US" sz="2400" dirty="0" smtClean="0"/>
                  <a:t>more than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pl-PL" sz="2400" dirty="0" smtClean="0"/>
                  <a:t> </a:t>
                </a:r>
                <a:r>
                  <a:rPr lang="pl-PL" sz="2400" dirty="0"/>
                  <a:t>players can </a:t>
                </a:r>
                <a:r>
                  <a:rPr lang="pl-PL" sz="2400" b="1" dirty="0">
                    <a:solidFill>
                      <a:srgbClr val="0070C0"/>
                    </a:solidFill>
                  </a:rPr>
                  <a:t>reconstruct</a:t>
                </a:r>
                <a:r>
                  <a:rPr lang="pl-PL" sz="2400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r>
                  <a:rPr lang="pl-PL" sz="2400" dirty="0" smtClean="0"/>
                  <a:t>.</a:t>
                </a:r>
                <a:r>
                  <a:rPr lang="en-US" sz="2400" dirty="0"/>
                  <a:t/>
                </a:r>
                <a:br>
                  <a:rPr lang="en-US" sz="2400" dirty="0"/>
                </a:br>
                <a:endParaRPr lang="pl-PL" sz="1400" dirty="0" smtClean="0"/>
              </a:p>
              <a:p>
                <a:pPr marL="342900" indent="-342900">
                  <a:buFontTx/>
                  <a:buAutoNum type="arabicPeriod"/>
                </a:pPr>
                <a:r>
                  <a:rPr lang="pl-PL" sz="2400" dirty="0" smtClean="0"/>
                  <a:t>Any set of </a:t>
                </a:r>
                <a:r>
                  <a:rPr lang="en-US" sz="2400" dirty="0" smtClean="0"/>
                  <a:t>at most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pl-PL" sz="2400" dirty="0" smtClean="0"/>
                  <a:t> players has </a:t>
                </a:r>
                <a:r>
                  <a:rPr lang="pl-PL" sz="2400" b="1" dirty="0" smtClean="0">
                    <a:solidFill>
                      <a:srgbClr val="0070C0"/>
                    </a:solidFill>
                  </a:rPr>
                  <a:t>no information about</a:t>
                </a:r>
                <a:r>
                  <a:rPr lang="pl-PL" sz="2400" dirty="0" smtClean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r>
                  <a:rPr lang="pl-PL" sz="2400" dirty="0" smtClean="0"/>
                  <a:t>.</a:t>
                </a:r>
                <a:endParaRPr lang="en-US" sz="2400" dirty="0" smtClean="0"/>
              </a:p>
            </p:txBody>
          </p:sp>
        </mc:Choice>
        <mc:Fallback>
          <p:sp>
            <p:nvSpPr>
              <p:cNvPr id="20" name="Text 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2441" y="4441643"/>
                <a:ext cx="8534400" cy="1046440"/>
              </a:xfrm>
              <a:prstGeom prst="rect">
                <a:avLst/>
              </a:prstGeom>
              <a:blipFill rotWithShape="0">
                <a:blip r:embed="rId15"/>
                <a:stretch>
                  <a:fillRect l="-1071" t="-4678" b="-128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 Box 20"/>
              <p:cNvSpPr txBox="1">
                <a:spLocks noChangeArrowheads="1"/>
              </p:cNvSpPr>
              <p:nvPr/>
            </p:nvSpPr>
            <p:spPr bwMode="auto">
              <a:xfrm>
                <a:off x="7563794" y="1970025"/>
                <a:ext cx="1035283" cy="83099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here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pl-PL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l-PL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1" name="Text 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63794" y="1970025"/>
                <a:ext cx="1035283" cy="830997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  <a:ln>
                <a:headEnd/>
                <a:tailEnd/>
              </a:ln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867320" y="5669284"/>
                <a:ext cx="7870572" cy="1233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for distinct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sz="2400" dirty="0" smtClean="0"/>
                  <a:t> the variables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2400" dirty="0"/>
                  <a:t> </a:t>
                </a:r>
                <a:r>
                  <a:rPr lang="en-US" sz="2400" dirty="0" smtClean="0"/>
                  <a:t>are individually independent and uniform (over some set) </a:t>
                </a:r>
              </a:p>
              <a:p>
                <a:pPr algn="ctr"/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320" y="5669284"/>
                <a:ext cx="7870572" cy="1233479"/>
              </a:xfrm>
              <a:prstGeom prst="rect">
                <a:avLst/>
              </a:prstGeom>
              <a:blipFill rotWithShape="0">
                <a:blip r:embed="rId17"/>
                <a:stretch>
                  <a:fillRect t="-4455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5964382" y="5775141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73972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1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US" dirty="0" smtClean="0"/>
                  <a:t>“</a:t>
                </a:r>
                <a:r>
                  <a:rPr lang="en-US" dirty="0"/>
                  <a:t>secrecy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dirty="0" smtClean="0"/>
                  <a:t>” of a code is defined in the same way as secrecy of secret sharing</a:t>
                </a:r>
                <a:endParaRPr lang="pl-PL" dirty="0"/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448" t="-21705" b="-8449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08540" y="1682945"/>
                <a:ext cx="8712043" cy="229441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For any fixed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p>
                  </m:oMath>
                </a14:m>
                <a:r>
                  <a:rPr lang="en-US" dirty="0"/>
                  <a:t> define the random </a:t>
                </a:r>
                <a:r>
                  <a:rPr lang="en-US" dirty="0" smtClean="0"/>
                  <a:t>variable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b>
                          </m:sSub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𝐄𝐧</m:t>
                      </m:r>
                      <m:sSub>
                        <m:sSubPr>
                          <m:ctrlPr>
                            <a:rPr lang="en-US" b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𝐒𝐒</m:t>
                          </m:r>
                        </m:sub>
                      </m:sSub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</m:d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Then </a:t>
                </a:r>
                <a:r>
                  <a:rPr lang="en-US" dirty="0"/>
                  <a:t>the random variables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dirty="0" smtClean="0"/>
                  <a:t> are such that for </a:t>
                </a:r>
                <a:r>
                  <a:rPr lang="en-US" dirty="0"/>
                  <a:t>distinct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e>
                      <m: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e>
                      <m: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dirty="0"/>
                  <a:t> the variables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sub>
                    </m:sSub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/>
                  <a:t>are individually </a:t>
                </a:r>
                <a:r>
                  <a:rPr lang="en-US" b="1" dirty="0">
                    <a:solidFill>
                      <a:srgbClr val="7030A0"/>
                    </a:solidFill>
                  </a:rPr>
                  <a:t>independent</a:t>
                </a:r>
                <a:r>
                  <a:rPr lang="en-US" dirty="0">
                    <a:solidFill>
                      <a:srgbClr val="7030A0"/>
                    </a:solidFill>
                  </a:rPr>
                  <a:t> </a:t>
                </a:r>
                <a:r>
                  <a:rPr lang="en-US" dirty="0"/>
                  <a:t>and </a:t>
                </a:r>
                <a:r>
                  <a:rPr lang="en-US" b="1" dirty="0" smtClean="0">
                    <a:solidFill>
                      <a:srgbClr val="0070C0"/>
                    </a:solidFill>
                  </a:rPr>
                  <a:t>uniform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 </a:t>
                </a:r>
                <a:r>
                  <a:rPr lang="en-US" dirty="0" smtClean="0"/>
                  <a:t>over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.</a:t>
                </a:r>
                <a:endParaRPr lang="pl-PL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8540" y="1682945"/>
                <a:ext cx="8712043" cy="2294415"/>
              </a:xfrm>
              <a:blipFill rotWithShape="0">
                <a:blip r:embed="rId3"/>
                <a:stretch>
                  <a:fillRect l="-1470" t="-3989" r="-1819" b="-292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ular Callout 3"/>
              <p:cNvSpPr/>
              <p:nvPr/>
            </p:nvSpPr>
            <p:spPr>
              <a:xfrm>
                <a:off x="639518" y="4353217"/>
                <a:ext cx="4375656" cy="904358"/>
              </a:xfrm>
              <a:prstGeom prst="wedgeRectCallout">
                <a:avLst>
                  <a:gd name="adj1" fmla="val -28012"/>
                  <a:gd name="adj2" fmla="val -104363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this is also called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sz="2400" dirty="0" smtClean="0"/>
                  <a:t>-wise independence</a:t>
                </a:r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" name="Rectangular Callou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518" y="4353217"/>
                <a:ext cx="4375656" cy="904358"/>
              </a:xfrm>
              <a:prstGeom prst="wedgeRectCallout">
                <a:avLst>
                  <a:gd name="adj1" fmla="val -28012"/>
                  <a:gd name="adj2" fmla="val -104363"/>
                </a:avLst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393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remains</a:t>
            </a:r>
            <a:endParaRPr lang="pl-P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539" y="3107838"/>
            <a:ext cx="7679838" cy="273759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Construct </a:t>
            </a:r>
            <a:r>
              <a:rPr lang="en-US" b="1" dirty="0">
                <a:solidFill>
                  <a:srgbClr val="0070C0"/>
                </a:solidFill>
              </a:rPr>
              <a:t>LECSS </a:t>
            </a:r>
            <a:r>
              <a:rPr lang="en-US" dirty="0"/>
              <a:t>codes with good parameters.</a:t>
            </a:r>
            <a:endParaRPr lang="pl-PL" dirty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Show that </a:t>
            </a:r>
            <a:r>
              <a:rPr lang="en-US" b="1" dirty="0" smtClean="0">
                <a:solidFill>
                  <a:srgbClr val="0070C0"/>
                </a:solidFill>
              </a:rPr>
              <a:t>LECSS </a:t>
            </a:r>
            <a:r>
              <a:rPr lang="en-US" dirty="0" smtClean="0"/>
              <a:t>+</a:t>
            </a:r>
            <a:r>
              <a:rPr lang="en-US" b="1" dirty="0" smtClean="0">
                <a:solidFill>
                  <a:srgbClr val="0070C0"/>
                </a:solidFill>
              </a:rPr>
              <a:t> AMD </a:t>
            </a:r>
            <a:r>
              <a:rPr lang="en-US" dirty="0" smtClean="0"/>
              <a:t>codes gives a non-malleable code secure with respect to independent bit tampering.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5" name="Rounded Rectangular Callout 4"/>
          <p:cNvSpPr/>
          <p:nvPr/>
        </p:nvSpPr>
        <p:spPr>
          <a:xfrm>
            <a:off x="1155621" y="1161232"/>
            <a:ext cx="6709341" cy="1654896"/>
          </a:xfrm>
          <a:prstGeom prst="wedgeRoundRect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We do not show this construction on this talk.</a:t>
            </a:r>
          </a:p>
          <a:p>
            <a:pPr algn="ctr"/>
            <a:r>
              <a:rPr lang="en-US" sz="2400" dirty="0" smtClean="0"/>
              <a:t>For the details see </a:t>
            </a:r>
            <a:r>
              <a:rPr lang="en-US" sz="2400" b="1" dirty="0" smtClean="0">
                <a:solidFill>
                  <a:srgbClr val="00B050"/>
                </a:solidFill>
              </a:rPr>
              <a:t>[DPW10]</a:t>
            </a:r>
            <a:r>
              <a:rPr lang="en-US" sz="2400" dirty="0" smtClean="0"/>
              <a:t>.</a:t>
            </a:r>
          </a:p>
          <a:p>
            <a:pPr algn="ctr"/>
            <a:r>
              <a:rPr lang="en-US" sz="2400" b="1" u="sng" dirty="0" smtClean="0">
                <a:solidFill>
                  <a:schemeClr val="tx1"/>
                </a:solidFill>
              </a:rPr>
              <a:t>Essentially</a:t>
            </a:r>
            <a:r>
              <a:rPr lang="en-US" sz="2400" dirty="0" smtClean="0">
                <a:solidFill>
                  <a:schemeClr val="tx1"/>
                </a:solidFill>
              </a:rPr>
              <a:t>: a random linear code is good (for the right choice of parameters)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Left Arrow 5"/>
          <p:cNvSpPr/>
          <p:nvPr/>
        </p:nvSpPr>
        <p:spPr>
          <a:xfrm>
            <a:off x="7128303" y="4734685"/>
            <a:ext cx="978408" cy="484632"/>
          </a:xfrm>
          <a:prstGeom prst="lef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68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Theorem</a:t>
            </a: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82592" y="1282622"/>
                <a:ext cx="8961408" cy="525170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 smtClean="0"/>
                  <a:t>Let:</a:t>
                </a:r>
              </a:p>
              <a:p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𝐄𝐧</m:t>
                    </m:r>
                    <m:sSub>
                      <m:sSub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b>
                        <m:r>
                          <a:rPr lang="en-US" sz="24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𝐀𝐌𝐃</m:t>
                        </m:r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p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</m:t>
                    </m:r>
                    <m:sSub>
                      <m:sSub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b>
                        <m:r>
                          <a:rPr lang="en-US" sz="24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𝐀𝐌𝐃</m:t>
                        </m:r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b="1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/>
                  <a:t>be </a:t>
                </a:r>
                <a:r>
                  <a:rPr lang="en-US" sz="2400" dirty="0"/>
                  <a:t>a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𝝆</m:t>
                    </m:r>
                  </m:oMath>
                </a14:m>
                <a:r>
                  <a:rPr lang="en-US" sz="2400" b="1" dirty="0"/>
                  <a:t>-secure AMD code</a:t>
                </a:r>
                <a:r>
                  <a:rPr lang="en-US" sz="2400" dirty="0"/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𝐄𝐧</m:t>
                    </m:r>
                    <m:sSub>
                      <m:sSubPr>
                        <m:ctrlPr>
                          <a:rPr lang="en-US" sz="2400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b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𝐒𝐒</m:t>
                        </m:r>
                      </m:sub>
                    </m:sSub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sSup>
                          <m:sSupPr>
                            <m:ctrlPr>
                              <a:rPr lang="en-US" sz="24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p>
                            <m:r>
                              <a:rPr lang="en-US" sz="24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</m:t>
                    </m:r>
                    <m:sSub>
                      <m:sSubPr>
                        <m:ctrlPr>
                          <a:rPr lang="en-US" sz="2400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b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𝐒𝐒</m:t>
                        </m:r>
                      </m:sub>
                    </m:sSub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be </a:t>
                </a:r>
                <a:r>
                  <a:rPr lang="en-US" sz="2400" dirty="0" smtClean="0"/>
                  <a:t>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</m:oMath>
                </a14:m>
                <a:r>
                  <a:rPr lang="en-US" sz="2400" b="1" dirty="0" smtClean="0"/>
                  <a:t>-LECSS </a:t>
                </a:r>
                <a:r>
                  <a:rPr lang="en-US" sz="2400" dirty="0" smtClean="0"/>
                  <a:t>with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US" sz="2400" dirty="0" smtClean="0"/>
                  <a:t>.</a:t>
                </a:r>
                <a:r>
                  <a:rPr lang="en-US" sz="2400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sz="2400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sz="2400" dirty="0" smtClean="0"/>
                  <a:t>Define </a:t>
                </a:r>
                <a:r>
                  <a:rPr lang="en-US" sz="2400" dirty="0"/>
                  <a:t>the composed code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𝐄𝐧𝐜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𝐃𝐞𝐜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smtClean="0"/>
                  <a:t>as</a:t>
                </a:r>
              </a:p>
              <a:p>
                <a14:m>
                  <m:oMath xmlns:m="http://schemas.openxmlformats.org/officeDocument/2006/math">
                    <m:r>
                      <a:rPr lang="en-US" sz="2400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𝐄𝐧𝐜</m:t>
                    </m:r>
                    <m:d>
                      <m:dPr>
                        <m:ctrlPr>
                          <a:rPr lang="en-US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</m:d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𝐄𝐧</m:t>
                    </m:r>
                    <m:sSub>
                      <m:sSubPr>
                        <m:ctrlPr>
                          <a:rPr lang="en-US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b>
                        <m:r>
                          <a:rPr lang="en-US" sz="2400" b="1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𝐒𝐒</m:t>
                        </m:r>
                      </m:sub>
                    </m:sSub>
                    <m:d>
                      <m:dPr>
                        <m:ctrlPr>
                          <a:rPr lang="en-US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𝐄𝐧</m:t>
                        </m:r>
                        <m:sSub>
                          <m:sSubPr>
                            <m:ctrlPr>
                              <a:rPr lang="en-US" sz="24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𝐜</m:t>
                            </m:r>
                          </m:e>
                          <m:sub>
                            <m:r>
                              <a:rPr lang="en-US" sz="2400" b="1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𝐀𝐌𝐃</m:t>
                            </m:r>
                          </m:sub>
                        </m:sSub>
                        <m:d>
                          <m:dPr>
                            <m:ctrlPr>
                              <a:rPr lang="en-US" sz="24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𝑴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400" b="1" u="sng" dirty="0" smtClean="0">
                    <a:solidFill>
                      <a:srgbClr val="FF0000"/>
                    </a:solidFill>
                  </a:rPr>
                  <a:t/>
                </a:r>
                <a:br>
                  <a:rPr lang="en-US" sz="2400" b="1" u="sng" dirty="0" smtClean="0">
                    <a:solidFill>
                      <a:srgbClr val="FF0000"/>
                    </a:solidFill>
                  </a:rPr>
                </a:br>
                <a:endParaRPr lang="en-US" sz="2400" b="1" u="sng" dirty="0" smtClean="0">
                  <a:solidFill>
                    <a:srgbClr val="FF000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sz="2400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𝐃𝐞𝐜</m:t>
                    </m:r>
                    <m:d>
                      <m:dPr>
                        <m:ctrlPr>
                          <a:rPr lang="en-US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d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endParaRPr lang="en-US" sz="2400" b="1" u="sng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sz="2400" b="1" u="sng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sz="2400" dirty="0"/>
                  <a:t>Then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𝐄𝐧𝐜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𝐃𝐞𝐜</m:t>
                        </m:r>
                      </m:e>
                    </m:d>
                  </m:oMath>
                </a14:m>
                <a:r>
                  <a:rPr lang="en-US" sz="2400" dirty="0" smtClean="0"/>
                  <a:t> is </a:t>
                </a:r>
                <a:r>
                  <a:rPr lang="en-US" sz="2400" dirty="0"/>
                  <a:t>non-malleable with respect to </a:t>
                </a:r>
                <a:r>
                  <a:rPr lang="en-US" sz="2400" dirty="0" smtClean="0"/>
                  <a:t>the family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400" b="1" dirty="0">
                            <a:solidFill>
                              <a:srgbClr val="FF0000"/>
                            </a:solidFill>
                            <a:latin typeface="Gigi" panose="04040504061007020D02" pitchFamily="82" charset="0"/>
                            <a:cs typeface="Apple Chancery"/>
                          </a:rPr>
                          <m:t>H</m:t>
                        </m:r>
                      </m:e>
                      <m:sub>
                        <m:r>
                          <a:rPr lang="en-US" sz="24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𝐁𝐈𝐓</m:t>
                        </m:r>
                      </m:sub>
                    </m:sSub>
                  </m:oMath>
                </a14:m>
                <a:r>
                  <a:rPr lang="en-US" sz="2400" dirty="0" smtClean="0"/>
                  <a:t> with error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𝐦𝐚𝐱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𝝆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𝛀</m:t>
                            </m:r>
                            <m:d>
                              <m:dPr>
                                <m:ctrlP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</m:sup>
                        </m:sSup>
                      </m:e>
                    </m:d>
                  </m:oMath>
                </a14:m>
                <a:r>
                  <a:rPr lang="en-US" sz="2400" dirty="0" smtClean="0"/>
                  <a:t>.</a:t>
                </a:r>
                <a:endParaRPr lang="pl-PL" sz="2400" b="1" u="sng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2592" y="1282622"/>
                <a:ext cx="8961408" cy="5251704"/>
              </a:xfrm>
              <a:blipFill rotWithShape="0">
                <a:blip r:embed="rId2"/>
                <a:stretch>
                  <a:fillRect l="-1088" t="-1624" r="-40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206687" y="3820908"/>
                <a:ext cx="617983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       		            </a:t>
                </a:r>
                <a:r>
                  <a:rPr lang="en-US" sz="2400" dirty="0" smtClean="0"/>
                  <a:t>if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</m:t>
                    </m:r>
                    <m:sSub>
                      <m:sSubPr>
                        <m:ctrlPr>
                          <a:rPr lang="en-US" sz="2400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b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𝐒𝐒</m:t>
                        </m:r>
                      </m:sub>
                    </m:sSub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)= ⊥</m:t>
                    </m:r>
                  </m:oMath>
                </a14:m>
                <a:endParaRPr lang="en-US" sz="2400" b="1" dirty="0" smtClean="0">
                  <a:solidFill>
                    <a:srgbClr val="FF000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sz="2400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</m:t>
                    </m:r>
                    <m:sSub>
                      <m:sSubPr>
                        <m:ctrlPr>
                          <a:rPr lang="en-US" sz="2400" b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b>
                        <m:r>
                          <a:rPr lang="en-US" sz="2400" b="1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𝐀𝐌𝐃</m:t>
                        </m:r>
                      </m:sub>
                    </m:sSub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</m:t>
                    </m:r>
                    <m:sSub>
                      <m:sSubPr>
                        <m:ctrlPr>
                          <a:rPr lang="en-US" sz="2400" b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b>
                        <m:r>
                          <a:rPr lang="en-US" sz="2400" b="1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𝐒𝐒</m:t>
                        </m:r>
                      </m:sub>
                    </m:sSub>
                    <m:d>
                      <m:dPr>
                        <m:ctrlPr>
                          <a:rPr lang="en-US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d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/>
                  <a:t>otherwise</a:t>
                </a:r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687" y="3820908"/>
                <a:ext cx="6179833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296" t="-5882" b="-1617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Left Brace 4"/>
          <p:cNvSpPr/>
          <p:nvPr/>
        </p:nvSpPr>
        <p:spPr>
          <a:xfrm>
            <a:off x="1920587" y="3820908"/>
            <a:ext cx="286100" cy="908790"/>
          </a:xfrm>
          <a:prstGeom prst="leftBrace">
            <a:avLst>
              <a:gd name="adj1" fmla="val 35992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5273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7075" y="5803946"/>
            <a:ext cx="8449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cs typeface="Arial" pitchFamily="34" charset="0"/>
              </a:rPr>
              <a:t>Much more </a:t>
            </a:r>
            <a:r>
              <a:rPr lang="en-US" sz="2400" dirty="0" smtClean="0">
                <a:solidFill>
                  <a:prstClr val="black"/>
                </a:solidFill>
                <a:cs typeface="Arial" pitchFamily="34" charset="0"/>
              </a:rPr>
              <a:t>powerful than the traditional  “black-box” attacks!</a:t>
            </a:r>
            <a:endParaRPr lang="en-US" sz="2400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29" name="Picture 28" descr="https://www.mastercard.com/au/personal/en/images/Chip%20Car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280" y="4122302"/>
            <a:ext cx="1794164" cy="1131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" name="TextBox 3"/>
          <p:cNvSpPr txBox="1"/>
          <p:nvPr/>
        </p:nvSpPr>
        <p:spPr>
          <a:xfrm>
            <a:off x="231516" y="47242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prstClr val="black"/>
                </a:solidFill>
                <a:cs typeface="Arial Rounded MT Bold"/>
              </a:rPr>
              <a:t>Is the black-box model realistic?</a:t>
            </a:r>
            <a:endParaRPr lang="en-US" sz="4800" dirty="0">
              <a:solidFill>
                <a:prstClr val="black"/>
              </a:solidFill>
              <a:cs typeface="Arial Rounded MT Bold"/>
            </a:endParaRPr>
          </a:p>
        </p:txBody>
      </p:sp>
      <p:sp>
        <p:nvSpPr>
          <p:cNvPr id="40" name="TextBox 3"/>
          <p:cNvSpPr txBox="1"/>
          <p:nvPr/>
        </p:nvSpPr>
        <p:spPr>
          <a:xfrm>
            <a:off x="367145" y="1478043"/>
            <a:ext cx="8160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cs typeface="Arial" pitchFamily="34" charset="0"/>
              </a:rPr>
              <a:t>No: Smart Cards can be broken by physical attacks.</a:t>
            </a:r>
          </a:p>
        </p:txBody>
      </p:sp>
      <p:sp>
        <p:nvSpPr>
          <p:cNvPr id="4" name="Rectangle 3"/>
          <p:cNvSpPr/>
          <p:nvPr/>
        </p:nvSpPr>
        <p:spPr>
          <a:xfrm>
            <a:off x="367145" y="3185702"/>
            <a:ext cx="3241965" cy="2389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  <p:pic>
        <p:nvPicPr>
          <p:cNvPr id="28" name="Picture 2" descr="https://www.iconexperience.com/_img/v_collection_png/512x512/shadow/atm.pn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4"/>
          <a:stretch/>
        </p:blipFill>
        <p:spPr bwMode="auto">
          <a:xfrm flipH="1">
            <a:off x="1721851" y="3756980"/>
            <a:ext cx="1797203" cy="1818697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7133" y="3376758"/>
            <a:ext cx="1358068" cy="149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1070975" y="2202253"/>
            <a:ext cx="7658337" cy="1190883"/>
          </a:xfrm>
          <a:prstGeom prst="wedgeRoundRectCallout">
            <a:avLst>
              <a:gd name="adj1" fmla="val -27987"/>
              <a:gd name="adj2" fmla="val 112349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prstClr val="black"/>
                </a:solidFill>
              </a:rPr>
              <a:t>The adversary obtains a temporary access to the device and can “play with it”.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In particular</a:t>
            </a:r>
            <a:r>
              <a:rPr lang="en-US" sz="2400" dirty="0" smtClean="0">
                <a:solidFill>
                  <a:prstClr val="black"/>
                </a:solidFill>
              </a:rPr>
              <a:t>: he can exploit its </a:t>
            </a:r>
            <a:r>
              <a:rPr lang="en-US" sz="2400" b="1" dirty="0" smtClean="0">
                <a:solidFill>
                  <a:srgbClr val="7030A0"/>
                </a:solidFill>
              </a:rPr>
              <a:t>physical properties </a:t>
            </a:r>
            <a:endParaRPr lang="pl-PL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8764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81481E-6 L -0.47344 0.0067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81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0" grpId="0"/>
      <p:bldP spid="6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441" y="155155"/>
            <a:ext cx="8712044" cy="785375"/>
          </a:xfrm>
        </p:spPr>
        <p:txBody>
          <a:bodyPr/>
          <a:lstStyle/>
          <a:p>
            <a:r>
              <a:rPr lang="en-US" dirty="0" smtClean="0"/>
              <a:t>Proof outline</a:t>
            </a: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2442" y="940530"/>
                <a:ext cx="8712043" cy="2740827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Fix a tampering function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𝒉</m:t>
                    </m:r>
                  </m:oMath>
                </a14:m>
                <a:r>
                  <a:rPr lang="en-US" dirty="0" smtClean="0"/>
                  <a:t> and define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⊆{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𝐬𝐞𝐭</m:t>
                    </m:r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</a:rPr>
                  <a:t> of the indices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1" dirty="0" smtClean="0"/>
                  <a:t>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b="1" dirty="0" smtClean="0"/>
                  <a:t>is constant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Consider </a:t>
                </a:r>
                <a:r>
                  <a:rPr lang="en-US" b="1" dirty="0"/>
                  <a:t>4</a:t>
                </a:r>
                <a:r>
                  <a:rPr lang="en-US" dirty="0" smtClean="0"/>
                  <a:t> cases: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d>
                      <m:dPr>
                        <m:begChr m:val="|"/>
                        <m:endChr m:val="|"/>
                        <m:ctrlPr>
                          <a:rPr lang="en-US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  <m:r>
                      <a:rPr lang="en-US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≤|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For </a:t>
                </a:r>
                <a:r>
                  <a:rPr lang="en-US" dirty="0"/>
                  <a:t>each of these cases we need to find </a:t>
                </a:r>
                <a:r>
                  <a:rPr lang="en-US" dirty="0" smtClean="0"/>
                  <a:t> a distribution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/>
                  <a:t>that satisfies the non-malleability definition</a:t>
                </a:r>
                <a:r>
                  <a:rPr lang="pl-PL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dirty="0" smtClean="0"/>
                  <a:t>On the next slides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sup>
                    </m:sSup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𝒉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𝐄𝐧𝐜</m:t>
                        </m:r>
                        <m:d>
                          <m:d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𝑴</m:t>
                            </m:r>
                          </m:e>
                        </m:d>
                      </m:e>
                    </m:d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−</m:t>
                    </m:r>
                    <m:r>
                      <a:rPr lang="en-US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𝐄𝐧𝐜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pl-PL" dirty="0"/>
                  <a:t>.</a:t>
                </a:r>
                <a:endParaRPr lang="pl-PL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2442" y="940530"/>
                <a:ext cx="8712043" cy="2740827"/>
              </a:xfrm>
              <a:blipFill rotWithShape="0">
                <a:blip r:embed="rId2"/>
                <a:stretch>
                  <a:fillRect l="-1399" t="-3778" b="-10600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ounded Rectangle 16"/>
          <p:cNvSpPr/>
          <p:nvPr/>
        </p:nvSpPr>
        <p:spPr>
          <a:xfrm>
            <a:off x="3983300" y="2009282"/>
            <a:ext cx="4899419" cy="245745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sz="1600"/>
          </a:p>
        </p:txBody>
      </p:sp>
      <p:grpSp>
        <p:nvGrpSpPr>
          <p:cNvPr id="16" name="Group 15"/>
          <p:cNvGrpSpPr/>
          <p:nvPr/>
        </p:nvGrpSpPr>
        <p:grpSpPr>
          <a:xfrm>
            <a:off x="3983300" y="2072240"/>
            <a:ext cx="4516696" cy="2286072"/>
            <a:chOff x="5384589" y="4226935"/>
            <a:chExt cx="5165675" cy="2704622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" name="TextBox 3"/>
                <p:cNvSpPr txBox="1"/>
                <p:nvPr/>
              </p:nvSpPr>
              <p:spPr>
                <a:xfrm>
                  <a:off x="7376404" y="4226935"/>
                  <a:ext cx="3173860" cy="156574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457200" indent="-457200">
                    <a:buFont typeface="+mj-lt"/>
                    <a:buAutoNum type="arabicPeriod"/>
                  </a:pPr>
                  <a:r>
                    <a:rPr lang="en-US" sz="2000" dirty="0" smtClean="0">
                      <a:latin typeface="Cambria" panose="02040503050406030204" pitchFamily="18" charset="0"/>
                    </a:rPr>
                    <a:t>sample </a:t>
                  </a:r>
                  <a:r>
                    <a:rPr lang="en-US" sz="2000" b="1" i="1" dirty="0" smtClean="0">
                      <a:solidFill>
                        <a:srgbClr val="FF0000"/>
                      </a:solidFill>
                      <a:latin typeface="Cambria" panose="02040503050406030204" pitchFamily="18" charset="0"/>
                    </a:rPr>
                    <a:t>x</a:t>
                  </a:r>
                  <a:r>
                    <a:rPr lang="en-US" sz="2000" b="1" dirty="0" smtClean="0">
                      <a:solidFill>
                        <a:srgbClr val="FF0000"/>
                      </a:solidFill>
                      <a:latin typeface="Cambria" panose="02040503050406030204" pitchFamily="18" charset="0"/>
                    </a:rPr>
                    <a:t> </a:t>
                  </a:r>
                  <a:r>
                    <a:rPr lang="en-US" sz="2000" b="1" dirty="0" smtClean="0">
                      <a:solidFill>
                        <a:srgbClr val="FF0000"/>
                      </a:solidFill>
                      <a:latin typeface="Gigi" panose="04040504061007020D02" pitchFamily="82" charset="0"/>
                      <a:ea typeface="cmsy10"/>
                      <a:cs typeface="cmsy10"/>
                    </a:rPr>
                    <a:t>←</a:t>
                  </a:r>
                  <a:r>
                    <a:rPr lang="en-US" sz="2000" b="1" dirty="0" smtClean="0">
                      <a:solidFill>
                        <a:srgbClr val="FF0000"/>
                      </a:solidFill>
                      <a:latin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</m:oMath>
                  </a14:m>
                  <a:endParaRPr lang="en-US" sz="20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endParaRPr>
                </a:p>
                <a:p>
                  <a:pPr marL="457200" indent="-457200">
                    <a:buFont typeface="+mj-lt"/>
                    <a:buAutoNum type="arabicPeriod"/>
                  </a:pPr>
                  <a:r>
                    <a:rPr lang="en-US" sz="2000" dirty="0" smtClean="0">
                      <a:latin typeface="Cambria" panose="02040503050406030204" pitchFamily="18" charset="0"/>
                    </a:rPr>
                    <a:t>if</a:t>
                  </a:r>
                  <a:r>
                    <a:rPr lang="en-US" sz="2000" i="1" dirty="0" smtClean="0">
                      <a:latin typeface="Cambria" panose="02040503050406030204" pitchFamily="18" charset="0"/>
                    </a:rPr>
                    <a:t> </a:t>
                  </a:r>
                  <a:r>
                    <a:rPr lang="en-US" sz="2000" b="1" i="1" dirty="0" smtClean="0">
                      <a:solidFill>
                        <a:srgbClr val="FF0000"/>
                      </a:solidFill>
                      <a:latin typeface="Cambria" panose="02040503050406030204" pitchFamily="18" charset="0"/>
                    </a:rPr>
                    <a:t>x </a:t>
                  </a:r>
                  <a:r>
                    <a:rPr lang="en-US" sz="2000" b="1" dirty="0" smtClean="0">
                      <a:solidFill>
                        <a:srgbClr val="FF0000"/>
                      </a:solidFill>
                      <a:latin typeface="Cambria" panose="02040503050406030204" pitchFamily="18" charset="0"/>
                    </a:rPr>
                    <a:t>= </a:t>
                  </a:r>
                  <a:r>
                    <a:rPr lang="en-US" sz="2000" b="1" u="sng" dirty="0" smtClean="0">
                      <a:solidFill>
                        <a:srgbClr val="FF0000"/>
                      </a:solidFill>
                      <a:latin typeface="Cambria" panose="02040503050406030204" pitchFamily="18" charset="0"/>
                    </a:rPr>
                    <a:t>same</a:t>
                  </a:r>
                  <a:r>
                    <a:rPr lang="en-US" sz="2000" b="1" dirty="0" smtClean="0">
                      <a:solidFill>
                        <a:srgbClr val="FF0000"/>
                      </a:solidFill>
                      <a:latin typeface="Cambria" panose="02040503050406030204" pitchFamily="18" charset="0"/>
                    </a:rPr>
                    <a:t> </a:t>
                  </a:r>
                  <a:r>
                    <a:rPr lang="en-US" sz="2000" dirty="0" smtClean="0">
                      <a:latin typeface="Cambria" panose="02040503050406030204" pitchFamily="18" charset="0"/>
                    </a:rPr>
                    <a:t>then</a:t>
                  </a:r>
                  <a:br>
                    <a:rPr lang="en-US" sz="2000" dirty="0" smtClean="0">
                      <a:latin typeface="Cambria" panose="02040503050406030204" pitchFamily="18" charset="0"/>
                    </a:rPr>
                  </a:br>
                  <a:r>
                    <a:rPr lang="en-US" sz="2000" b="1" dirty="0" smtClean="0">
                      <a:solidFill>
                        <a:srgbClr val="0000FF"/>
                      </a:solidFill>
                      <a:latin typeface="Cambria" panose="02040503050406030204" pitchFamily="18" charset="0"/>
                    </a:rPr>
                    <a:t>output</a:t>
                  </a:r>
                  <a:r>
                    <a:rPr lang="en-US" sz="2000" dirty="0" smtClean="0">
                      <a:solidFill>
                        <a:srgbClr val="0000FF"/>
                      </a:solidFill>
                      <a:latin typeface="Cambria" panose="02040503050406030204" pitchFamily="18" charset="0"/>
                    </a:rPr>
                    <a:t> </a:t>
                  </a:r>
                  <a:r>
                    <a:rPr lang="en-US" sz="2000" b="1" i="1" dirty="0" smtClean="0">
                      <a:solidFill>
                        <a:srgbClr val="FF0000"/>
                      </a:solidFill>
                      <a:latin typeface="Cambria" panose="02040503050406030204" pitchFamily="18" charset="0"/>
                    </a:rPr>
                    <a:t>M</a:t>
                  </a:r>
                </a:p>
                <a:p>
                  <a:pPr marL="457200" indent="-457200">
                    <a:buFont typeface="+mj-lt"/>
                    <a:buAutoNum type="arabicPeriod"/>
                  </a:pPr>
                  <a:r>
                    <a:rPr lang="en-US" sz="2000" dirty="0" smtClean="0">
                      <a:latin typeface="Cambria" panose="02040503050406030204" pitchFamily="18" charset="0"/>
                    </a:rPr>
                    <a:t>otherwise </a:t>
                  </a:r>
                  <a:r>
                    <a:rPr lang="en-US" sz="2000" b="1" dirty="0" smtClean="0">
                      <a:solidFill>
                        <a:srgbClr val="0000FF"/>
                      </a:solidFill>
                      <a:latin typeface="Cambria" panose="02040503050406030204" pitchFamily="18" charset="0"/>
                    </a:rPr>
                    <a:t>output</a:t>
                  </a:r>
                  <a:r>
                    <a:rPr lang="en-US" sz="2000" dirty="0" smtClean="0">
                      <a:solidFill>
                        <a:srgbClr val="0000FF"/>
                      </a:solidFill>
                      <a:latin typeface="Cambria" panose="02040503050406030204" pitchFamily="18" charset="0"/>
                    </a:rPr>
                    <a:t> </a:t>
                  </a:r>
                  <a:r>
                    <a:rPr lang="en-US" sz="2000" b="1" i="1" dirty="0" smtClean="0">
                      <a:solidFill>
                        <a:srgbClr val="FF0000"/>
                      </a:solidFill>
                      <a:latin typeface="Cambria" panose="02040503050406030204" pitchFamily="18" charset="0"/>
                    </a:rPr>
                    <a:t>x</a:t>
                  </a:r>
                  <a:endParaRPr lang="en-US" sz="2000" b="1" i="1" dirty="0">
                    <a:solidFill>
                      <a:srgbClr val="FF0000"/>
                    </a:solidFill>
                    <a:latin typeface="Cambria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76404" y="4226935"/>
                  <a:ext cx="3173860" cy="1565743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2198" t="-3226" r="-1538" b="-7373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TextBox 9"/>
            <p:cNvSpPr txBox="1"/>
            <p:nvPr/>
          </p:nvSpPr>
          <p:spPr>
            <a:xfrm>
              <a:off x="5838618" y="5606138"/>
              <a:ext cx="616858" cy="983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solidFill>
                    <a:srgbClr val="FF0000"/>
                  </a:solidFill>
                  <a:latin typeface="Gigi" panose="04040504061007020D02" pitchFamily="82" charset="0"/>
                  <a:ea typeface="cmsy10"/>
                  <a:cs typeface="cmsy10"/>
                </a:rPr>
                <a:t>∀</a:t>
              </a:r>
              <a:endParaRPr lang="en-US" sz="4800" b="1" dirty="0">
                <a:solidFill>
                  <a:srgbClr val="FF0000"/>
                </a:solidFill>
                <a:latin typeface="Gigi" panose="04040504061007020D02" pitchFamily="82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591929" y="6458032"/>
              <a:ext cx="1042636" cy="4735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M</a:t>
              </a:r>
              <a:r>
                <a:rPr lang="en-US" sz="2000" b="1" dirty="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 </a:t>
              </a:r>
              <a:r>
                <a:rPr lang="en-US" sz="2000" b="1" dirty="0" smtClean="0">
                  <a:solidFill>
                    <a:srgbClr val="FF0000"/>
                  </a:solidFill>
                  <a:latin typeface="Gigi" panose="04040504061007020D02" pitchFamily="82" charset="0"/>
                  <a:ea typeface="cmsy10"/>
                  <a:cs typeface="cmsy10"/>
                </a:rPr>
                <a:t>∈</a:t>
              </a:r>
              <a:r>
                <a:rPr lang="en-US" sz="2000" b="1" dirty="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 </a:t>
              </a:r>
              <a:r>
                <a:rPr lang="en-US" sz="2000" b="1" dirty="0">
                  <a:solidFill>
                    <a:srgbClr val="FF0000"/>
                  </a:solidFill>
                  <a:latin typeface="Gigi" panose="04040504061007020D02" pitchFamily="82" charset="0"/>
                  <a:ea typeface="cmsy10"/>
                  <a:cs typeface="Apple Chancery"/>
                </a:rPr>
                <a:t>M</a:t>
              </a:r>
              <a:r>
                <a:rPr lang="en-US" sz="2000" b="1" dirty="0">
                  <a:solidFill>
                    <a:srgbClr val="FF0000"/>
                  </a:solidFill>
                  <a:latin typeface="Apple Chancery"/>
                  <a:ea typeface="cmsy10"/>
                  <a:cs typeface="Apple Chancery"/>
                </a:rPr>
                <a:t> </a:t>
              </a:r>
              <a:endParaRPr lang="en-US" sz="2000" b="1" dirty="0">
                <a:solidFill>
                  <a:srgbClr val="FF0000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3" name="Nawias klamrowy otwierający 3"/>
            <p:cNvSpPr/>
            <p:nvPr/>
          </p:nvSpPr>
          <p:spPr>
            <a:xfrm>
              <a:off x="6785781" y="4322886"/>
              <a:ext cx="688432" cy="1446168"/>
            </a:xfrm>
            <a:prstGeom prst="leftBrace">
              <a:avLst>
                <a:gd name="adj1" fmla="val 26554"/>
                <a:gd name="adj2" fmla="val 5000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600" dirty="0">
                <a:latin typeface="Cambria" panose="020405030504060302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Rectangle 13"/>
                <p:cNvSpPr/>
                <p:nvPr/>
              </p:nvSpPr>
              <p:spPr>
                <a:xfrm>
                  <a:off x="5384589" y="4723783"/>
                  <a:ext cx="1457313" cy="5703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𝐄𝐱</m:t>
                        </m:r>
                        <m:sSubSup>
                          <m:sSubSup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𝐩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𝑴</m:t>
                            </m:r>
                          </m:sub>
                          <m:sup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sup>
                        </m:sSub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≔</m:t>
                        </m:r>
                      </m:oMath>
                    </m:oMathPara>
                  </a14:m>
                  <a:endParaRPr lang="en-US" sz="28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14" name="Rectangle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84589" y="4723783"/>
                  <a:ext cx="1457313" cy="570354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6455476" y="5846326"/>
                  <a:ext cx="3286661" cy="55806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𝐃𝐞𝐜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  <m:d>
                          <m:d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𝐄𝐧𝐜</m:t>
                            </m:r>
                            <m:d>
                              <m:dPr>
                                <m:ctrlP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𝑴</m:t>
                                </m:r>
                              </m:e>
                            </m:d>
                          </m:e>
                        </m:d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≡</m:t>
                        </m:r>
                        <m:r>
                          <a:rPr lang="en-US" sz="2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𝐄𝐱</m:t>
                        </m:r>
                        <m:sSubSup>
                          <m:sSubSup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𝐩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𝑴</m:t>
                            </m:r>
                          </m:sub>
                          <m:sup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𝑫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𝒉</m:t>
                                </m:r>
                              </m:sub>
                            </m:sSub>
                          </m:sup>
                        </m:sSubSup>
                      </m:oMath>
                    </m:oMathPara>
                  </a14:m>
                  <a:endParaRPr lang="pl-PL" sz="2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55476" y="5846326"/>
                  <a:ext cx="3286661" cy="558060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r="-3609" b="-8974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43638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7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smtClean="0"/>
                  <a:t>Case 1 (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dirty="0" smtClean="0"/>
                  <a:t>)</a:t>
                </a:r>
                <a:endParaRPr lang="pl-PL" dirty="0"/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797" t="-24806" b="-2558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2442" y="1116353"/>
                <a:ext cx="8712043" cy="259734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 smtClean="0"/>
                  <a:t>Positions in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US" sz="2400" dirty="0" smtClean="0"/>
                  <a:t> are </a:t>
                </a:r>
                <a:r>
                  <a:rPr lang="en-US" sz="2400" b="1" dirty="0" smtClean="0"/>
                  <a:t>fixed to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n-US" sz="2400" b="1" dirty="0" smtClean="0"/>
                  <a:t>or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24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2400" dirty="0" smtClean="0"/>
                  <a:t>Positions not in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US" sz="2400" dirty="0" smtClean="0"/>
                  <a:t> are either </a:t>
                </a:r>
                <a:r>
                  <a:rPr lang="en-US" sz="2400" b="1" dirty="0" smtClean="0"/>
                  <a:t>kept</a:t>
                </a:r>
                <a:r>
                  <a:rPr lang="en-US" sz="2400" dirty="0" smtClean="0"/>
                  <a:t> or </a:t>
                </a:r>
                <a:r>
                  <a:rPr lang="en-US" sz="2400" b="1" dirty="0" smtClean="0"/>
                  <a:t>negated</a:t>
                </a:r>
                <a:r>
                  <a:rPr lang="en-US" sz="24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2400" dirty="0" smtClean="0"/>
                  <a:t>So this attack can be represented as: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𝒉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d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400" dirty="0"/>
                      <m:t>“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𝑿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/>
                  <a:t>except that up to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sz="2400" dirty="0" smtClean="0"/>
                  <a:t> positions are fixed ”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2442" y="1116353"/>
                <a:ext cx="8712043" cy="2597345"/>
              </a:xfrm>
              <a:blipFill rotWithShape="0">
                <a:blip r:embed="rId3"/>
                <a:stretch>
                  <a:fillRect l="-1049" t="-328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Left Brace 3"/>
          <p:cNvSpPr/>
          <p:nvPr/>
        </p:nvSpPr>
        <p:spPr>
          <a:xfrm rot="16200000">
            <a:off x="5339143" y="612099"/>
            <a:ext cx="431956" cy="4877735"/>
          </a:xfrm>
          <a:prstGeom prst="leftBrace">
            <a:avLst>
              <a:gd name="adj1" fmla="val 25216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802205" y="3266945"/>
                <a:ext cx="8094963" cy="1569660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From “secrecy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sz="2400" dirty="0" smtClean="0"/>
                  <a:t>” the values on these positions </a:t>
                </a:r>
                <a:r>
                  <a:rPr lang="pl-PL" sz="2400" dirty="0" smtClean="0"/>
                  <a:t>in </a:t>
                </a:r>
                <a14:m>
                  <m:oMath xmlns:m="http://schemas.openxmlformats.org/officeDocument/2006/math">
                    <m:r>
                      <a:rPr lang="pl-PL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pl-PL" sz="2400" dirty="0" smtClean="0"/>
                  <a:t> </a:t>
                </a:r>
                <a:r>
                  <a:rPr lang="en-US" sz="2400" dirty="0" smtClean="0"/>
                  <a:t>are uniform and random.</a:t>
                </a:r>
              </a:p>
              <a:p>
                <a:pPr algn="ctr"/>
                <a:r>
                  <a:rPr lang="en-US" sz="2400" b="1" dirty="0" smtClean="0"/>
                  <a:t>Hence</a:t>
                </a:r>
                <a:r>
                  <a:rPr lang="en-US" sz="2400" dirty="0" smtClean="0"/>
                  <a:t> this can be represented as adding a vector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/>
                  <a:t>that is equal to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2400" dirty="0" smtClean="0"/>
                  <a:t> on positions in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US" sz="2400" dirty="0" smtClean="0"/>
                  <a:t>, and random on other positions. </a:t>
                </a:r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205" y="3266945"/>
                <a:ext cx="8094963" cy="156966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252440" y="4985580"/>
                <a:ext cx="8476433" cy="15835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Thus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𝒉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d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𝑿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sup>
                    </m:sSup>
                  </m:oMath>
                </a14:m>
                <a:r>
                  <a:rPr lang="en-US" sz="2400" dirty="0" smtClean="0"/>
                  <a:t>, where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𝑿</m:t>
                    </m:r>
                  </m:oMath>
                </a14:m>
                <a:r>
                  <a:rPr lang="en-US" sz="2400" dirty="0" smtClean="0"/>
                  <a:t> is constant,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/>
                  <a:t>is independent from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2400" dirty="0" smtClean="0"/>
                  <a:t>.</a:t>
                </a:r>
              </a:p>
              <a:p>
                <a:endParaRPr lang="en-US" sz="2400" b="1" dirty="0">
                  <a:solidFill>
                    <a:srgbClr val="FF0000"/>
                  </a:solidFill>
                </a:endParaRPr>
              </a:p>
              <a:p>
                <a:r>
                  <a:rPr lang="en-US" sz="2400" dirty="0" smtClean="0"/>
                  <a:t>We can now use the </a:t>
                </a:r>
                <a:r>
                  <a:rPr lang="en-US" sz="2400" b="1" dirty="0" smtClean="0"/>
                  <a:t>linearity </a:t>
                </a:r>
                <a:r>
                  <a:rPr lang="en-US" sz="2400" dirty="0" smtClean="0"/>
                  <a:t>of </a:t>
                </a:r>
                <a:r>
                  <a:rPr lang="en-US" sz="2400" b="1" dirty="0" smtClean="0">
                    <a:solidFill>
                      <a:srgbClr val="0070C0"/>
                    </a:solidFill>
                  </a:rPr>
                  <a:t>LECSS</a:t>
                </a:r>
                <a:r>
                  <a:rPr lang="en-US" sz="2400" dirty="0" smtClean="0"/>
                  <a:t>.</a:t>
                </a:r>
                <a:endParaRPr lang="pl-PL" sz="24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440" y="4985580"/>
                <a:ext cx="8476433" cy="1583575"/>
              </a:xfrm>
              <a:prstGeom prst="rect">
                <a:avLst/>
              </a:prstGeom>
              <a:blipFill rotWithShape="0">
                <a:blip r:embed="rId5"/>
                <a:stretch>
                  <a:fillRect l="-1078" t="-2308" b="-769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587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1 – continued </a:t>
            </a: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2442" y="1335137"/>
                <a:ext cx="8712043" cy="1789530"/>
              </a:xfr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200" b="1" dirty="0" smtClean="0">
                    <a:solidFill>
                      <a:srgbClr val="7030A0"/>
                    </a:solidFill>
                  </a:rPr>
                  <a:t>linearity</a:t>
                </a:r>
                <a:r>
                  <a:rPr lang="en-US" sz="2200" dirty="0"/>
                  <a:t>: </a:t>
                </a:r>
                <a:r>
                  <a:rPr lang="en-US" sz="2200" dirty="0"/>
                  <a:t>For all </a:t>
                </a:r>
                <a14:m>
                  <m:oMath xmlns:m="http://schemas.openxmlformats.org/officeDocument/2006/math">
                    <m:r>
                      <a:rPr lang="en-US" sz="2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en-US" sz="2200" dirty="0"/>
                  <a:t> </a:t>
                </a:r>
                <a:r>
                  <a:rPr lang="en-US" sz="2200" dirty="0"/>
                  <a:t>such that </a:t>
                </a:r>
                <a14:m>
                  <m:oMath xmlns:m="http://schemas.openxmlformats.org/officeDocument/2006/math">
                    <m:r>
                      <a:rPr lang="en-US" sz="22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</m:t>
                    </m:r>
                    <m:sSub>
                      <m:sSubPr>
                        <m:ctrlPr>
                          <a:rPr lang="en-US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b>
                        <m:r>
                          <a:rPr lang="en-US" sz="22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𝐒𝐒</m:t>
                        </m:r>
                      </m:sub>
                    </m:sSub>
                    <m:d>
                      <m:dPr>
                        <m:ctrlPr>
                          <a:rPr lang="en-US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d>
                    <m:r>
                      <a:rPr lang="en-US" sz="2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≠⊥</m:t>
                    </m:r>
                  </m:oMath>
                </a14:m>
                <a:r>
                  <a:rPr lang="en-US" sz="2200" dirty="0"/>
                  <a:t> we have </a:t>
                </a:r>
                <a:r>
                  <a:rPr lang="en-US" sz="2200" dirty="0" smtClean="0"/>
                  <a:t>that</a:t>
                </a:r>
              </a:p>
              <a:p>
                <a:pPr marL="0" indent="0">
                  <a:buNone/>
                </a:pPr>
                <a:endParaRPr lang="en-US" sz="2200" dirty="0"/>
              </a:p>
              <a:p>
                <a:pPr marL="0" indent="0">
                  <a:buNone/>
                </a:pPr>
                <a:r>
                  <a:rPr lang="en-US" sz="2200" dirty="0"/>
                  <a:t>	</a:t>
                </a:r>
                <a14:m>
                  <m:oMath xmlns:m="http://schemas.openxmlformats.org/officeDocument/2006/math">
                    <m:r>
                      <a:rPr lang="en-US" sz="22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</m:t>
                    </m:r>
                    <m:sSub>
                      <m:sSubPr>
                        <m:ctrlPr>
                          <a:rPr lang="en-US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b>
                        <m:r>
                          <a:rPr lang="en-US" sz="22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𝐒𝐒</m:t>
                        </m:r>
                      </m:sub>
                    </m:sSub>
                    <m:d>
                      <m:dPr>
                        <m:ctrlPr>
                          <a:rPr lang="en-US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𝐂</m:t>
                        </m:r>
                        <m:r>
                          <a:rPr lang="en-US" sz="22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</m:d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2200" dirty="0" smtClean="0"/>
              </a:p>
              <a:p>
                <a:pPr marL="0" indent="0">
                  <a:buNone/>
                </a:pPr>
                <a:endParaRPr lang="pl-PL" sz="2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2442" y="1335137"/>
                <a:ext cx="8712043" cy="1789530"/>
              </a:xfrm>
              <a:blipFill rotWithShape="0">
                <a:blip r:embed="rId2"/>
                <a:stretch>
                  <a:fillRect l="-767" t="-369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3285797" y="1901345"/>
            <a:ext cx="5248254" cy="987327"/>
            <a:chOff x="3813370" y="3639567"/>
            <a:chExt cx="5248254" cy="987327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/>
                <p:cNvSpPr txBox="1"/>
                <p:nvPr/>
              </p:nvSpPr>
              <p:spPr>
                <a:xfrm>
                  <a:off x="4187726" y="3639567"/>
                  <a:ext cx="4873898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⊥</m:t>
                      </m:r>
                    </m:oMath>
                  </a14:m>
                  <a:r>
                    <a:rPr lang="en-US" sz="2200" b="1" dirty="0" smtClean="0">
                      <a:solidFill>
                        <a:srgbClr val="FF0000"/>
                      </a:solidFill>
                    </a:rPr>
                    <a:t> 		               </a:t>
                  </a:r>
                  <a:r>
                    <a:rPr lang="en-US" sz="2200" dirty="0" smtClean="0"/>
                    <a:t>if</a:t>
                  </a:r>
                  <a14:m>
                    <m:oMath xmlns:m="http://schemas.openxmlformats.org/officeDocument/2006/math">
                      <m:r>
                        <a:rPr lang="en-US" sz="22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1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𝐃𝐞</m:t>
                      </m:r>
                      <m:sSub>
                        <m:sSubPr>
                          <m:ctrlPr>
                            <a:rPr lang="en-US" sz="2200" b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e>
                        <m:sub>
                          <m:r>
                            <a:rPr lang="en-US" sz="2200" b="1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𝐒𝐒</m:t>
                          </m:r>
                        </m:sub>
                      </m:sSub>
                      <m:d>
                        <m:dPr>
                          <m:ctrlPr>
                            <a:rPr lang="en-US" sz="2200" b="1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</m:e>
                      </m:d>
                      <m:r>
                        <a:rPr lang="en-US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⊥</m:t>
                      </m:r>
                    </m:oMath>
                  </a14:m>
                  <a:endParaRPr lang="pl-PL" sz="22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87726" y="3639567"/>
                  <a:ext cx="4873898" cy="430887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t="-9859" b="-26761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TextBox 5"/>
                <p:cNvSpPr txBox="1"/>
                <p:nvPr/>
              </p:nvSpPr>
              <p:spPr>
                <a:xfrm>
                  <a:off x="4158807" y="4101232"/>
                  <a:ext cx="4734287" cy="4308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 xmlns:m="http://schemas.openxmlformats.org/officeDocument/2006/math">
                      <m:r>
                        <a:rPr lang="en-US" sz="2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𝐃𝐞</m:t>
                      </m:r>
                      <m:sSub>
                        <m:sSubPr>
                          <m:ctrlPr>
                            <a:rPr lang="en-US" sz="2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e>
                        <m:sub>
                          <m:r>
                            <a:rPr lang="en-US" sz="2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𝐒𝐒</m:t>
                          </m:r>
                        </m:sub>
                      </m:sSub>
                      <m:d>
                        <m:dPr>
                          <m:ctrlPr>
                            <a:rPr lang="en-US" sz="2200" b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</m:d>
                      <m:r>
                        <a:rPr lang="en-US" sz="2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𝐃𝐞</m:t>
                      </m:r>
                      <m:sSub>
                        <m:sSubPr>
                          <m:ctrlPr>
                            <a:rPr lang="en-US" sz="2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e>
                        <m:sub>
                          <m:r>
                            <a:rPr lang="en-US" sz="2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𝐒𝐒</m:t>
                          </m:r>
                        </m:sub>
                      </m:sSub>
                      <m:r>
                        <a:rPr lang="en-US" sz="2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sz="2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sz="2200" b="1" dirty="0" smtClean="0">
                      <a:solidFill>
                        <a:srgbClr val="FF0000"/>
                      </a:solidFill>
                    </a:rPr>
                    <a:t>   </a:t>
                  </a:r>
                  <a:r>
                    <a:rPr lang="en-US" sz="2200" dirty="0" smtClean="0"/>
                    <a:t>otherwise</a:t>
                  </a:r>
                  <a:endParaRPr lang="pl-PL" sz="2200" dirty="0"/>
                </a:p>
              </p:txBody>
            </p:sp>
          </mc:Choice>
          <mc:Fallback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58807" y="4101232"/>
                  <a:ext cx="4734287" cy="430887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129" t="-10000" b="-28571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Left Brace 6"/>
            <p:cNvSpPr/>
            <p:nvPr/>
          </p:nvSpPr>
          <p:spPr>
            <a:xfrm>
              <a:off x="3813370" y="3639567"/>
              <a:ext cx="330979" cy="987327"/>
            </a:xfrm>
            <a:prstGeom prst="leftBrace">
              <a:avLst>
                <a:gd name="adj1" fmla="val 25282"/>
                <a:gd name="adj2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22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292798" y="3329649"/>
                <a:ext cx="7156575" cy="4437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/>
                  <a:t>From the previous slide we know that </a:t>
                </a:r>
                <a14:m>
                  <m:oMath xmlns:m="http://schemas.openxmlformats.org/officeDocument/2006/math">
                    <m:r>
                      <a:rPr lang="en-US" sz="2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𝒉</m:t>
                    </m:r>
                    <m:d>
                      <m:dPr>
                        <m:ctrlPr>
                          <a:rPr lang="en-US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d>
                    <m:r>
                      <a:rPr lang="en-US" sz="2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𝑿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sup>
                    </m:sSup>
                    <m:r>
                      <a:rPr lang="en-US" sz="2200" b="1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pl-PL" sz="22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98" y="3329649"/>
                <a:ext cx="7156575" cy="443711"/>
              </a:xfrm>
              <a:prstGeom prst="rect">
                <a:avLst/>
              </a:prstGeom>
              <a:blipFill rotWithShape="0">
                <a:blip r:embed="rId5"/>
                <a:stretch>
                  <a:fillRect l="-1107" t="-6849" b="-2739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5679637" y="3969106"/>
                <a:ext cx="3238002" cy="436979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pl-PL" sz="2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p>
                        <m:r>
                          <a:rPr lang="pl-PL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sup>
                    </m:sSup>
                  </m:oMath>
                </a14:m>
                <a:r>
                  <a:rPr lang="en-US" sz="2200" dirty="0" smtClean="0"/>
                  <a:t> (independent from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2200" dirty="0" smtClean="0"/>
                  <a:t>)</a:t>
                </a:r>
                <a:endParaRPr lang="pl-PL" sz="22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9637" y="3969106"/>
                <a:ext cx="3238002" cy="436979"/>
              </a:xfrm>
              <a:prstGeom prst="rect">
                <a:avLst/>
              </a:prstGeom>
              <a:blipFill rotWithShape="0">
                <a:blip r:embed="rId6"/>
                <a:stretch>
                  <a:fillRect t="-5263" r="-1682" b="-23684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292798" y="4291774"/>
                <a:ext cx="5197448" cy="8130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/>
                  <a:t>Let 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𝒑</m:t>
                    </m:r>
                  </m:oMath>
                </a14:m>
                <a:r>
                  <a:rPr lang="en-US" sz="22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200" dirty="0" smtClean="0"/>
                  <a:t>be probability that </a:t>
                </a:r>
                <a14:m>
                  <m:oMath xmlns:m="http://schemas.openxmlformats.org/officeDocument/2006/math">
                    <m:r>
                      <a:rPr lang="en-US" sz="22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</m:t>
                    </m:r>
                    <m:sSub>
                      <m:sSubPr>
                        <m:ctrlPr>
                          <a:rPr lang="en-US" sz="2200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b>
                        <m:r>
                          <a:rPr lang="en-US" sz="2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𝐒𝐒</m:t>
                        </m:r>
                      </m:sub>
                    </m:sSub>
                    <m:d>
                      <m:dPr>
                        <m:ctrlP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</m:e>
                          <m:sup>
                            <m:r>
                              <a:rPr lang="pl-PL" sz="2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𝑴</m:t>
                            </m:r>
                          </m:sup>
                        </m:sSup>
                      </m:e>
                    </m:d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=⊥</m:t>
                    </m:r>
                  </m:oMath>
                </a14:m>
                <a:endParaRPr lang="en-US" sz="2200" dirty="0" smtClean="0"/>
              </a:p>
              <a:p>
                <a:r>
                  <a:rPr lang="en-US" sz="2200" dirty="0"/>
                  <a:t>We get:</a:t>
                </a:r>
                <a:endParaRPr lang="pl-PL" sz="22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98" y="4291774"/>
                <a:ext cx="5197448" cy="813043"/>
              </a:xfrm>
              <a:prstGeom prst="rect">
                <a:avLst/>
              </a:prstGeom>
              <a:blipFill rotWithShape="0">
                <a:blip r:embed="rId7"/>
                <a:stretch>
                  <a:fillRect l="-1524" t="-3759" b="-1503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/>
          <p:cNvGrpSpPr/>
          <p:nvPr/>
        </p:nvGrpSpPr>
        <p:grpSpPr>
          <a:xfrm>
            <a:off x="2328582" y="4940731"/>
            <a:ext cx="4958058" cy="987327"/>
            <a:chOff x="3813370" y="3639567"/>
            <a:chExt cx="4590133" cy="987327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4187726" y="3639567"/>
                  <a:ext cx="3525564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⊥</m:t>
                      </m:r>
                    </m:oMath>
                  </a14:m>
                  <a:r>
                    <a:rPr lang="en-US" sz="2200" b="1" dirty="0" smtClean="0">
                      <a:solidFill>
                        <a:srgbClr val="FF0000"/>
                      </a:solidFill>
                    </a:rPr>
                    <a:t>                    </a:t>
                  </a:r>
                  <a:r>
                    <a:rPr lang="en-US" sz="2200" dirty="0" smtClean="0"/>
                    <a:t>with probability </a:t>
                  </a:r>
                  <a14:m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</m:oMath>
                  </a14:m>
                  <a:endParaRPr lang="pl-PL" sz="22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87726" y="3639567"/>
                  <a:ext cx="3525564" cy="430887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t="-8451" b="-28169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4158807" y="4101232"/>
                  <a:ext cx="4244696" cy="4308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 xmlns:m="http://schemas.openxmlformats.org/officeDocument/2006/math">
                      <m:r>
                        <a:rPr lang="en-US" sz="2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𝐃𝐞𝐜</m:t>
                      </m:r>
                      <m:d>
                        <m:dPr>
                          <m:ctrlPr>
                            <a:rPr lang="en-US" sz="2200" b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</m:d>
                      <m:r>
                        <a:rPr lang="en-US" sz="2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𝒁</m:t>
                      </m:r>
                    </m:oMath>
                  </a14:m>
                  <a:r>
                    <a:rPr lang="en-US" sz="2200" i="1" dirty="0" smtClean="0"/>
                    <a:t> </a:t>
                  </a:r>
                  <a:r>
                    <a:rPr lang="en-US" sz="2200" dirty="0" smtClean="0"/>
                    <a:t>with probability </a:t>
                  </a:r>
                  <a14:m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</m:oMath>
                  </a14:m>
                  <a:endParaRPr lang="pl-PL" sz="22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58807" y="4101232"/>
                  <a:ext cx="4244696" cy="430887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l="-133" t="-9859" b="-28169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Left Brace 14"/>
            <p:cNvSpPr/>
            <p:nvPr/>
          </p:nvSpPr>
          <p:spPr>
            <a:xfrm>
              <a:off x="3813370" y="3639567"/>
              <a:ext cx="330979" cy="987327"/>
            </a:xfrm>
            <a:prstGeom prst="leftBrace">
              <a:avLst>
                <a:gd name="adj1" fmla="val 25282"/>
                <a:gd name="adj2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22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252441" y="5186952"/>
                <a:ext cx="214398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𝐃𝐞</m:t>
                      </m:r>
                      <m:sSub>
                        <m:sSubPr>
                          <m:ctrlP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e>
                        <m:sub>
                          <m:r>
                            <a:rPr lang="en-US" sz="22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𝐒𝐒</m:t>
                          </m:r>
                        </m:sub>
                      </m:sSub>
                      <m:d>
                        <m:dPr>
                          <m:ctrlP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  <m: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  <m: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441" y="5186952"/>
                <a:ext cx="2143985" cy="430887"/>
              </a:xfrm>
              <a:prstGeom prst="rect">
                <a:avLst/>
              </a:prstGeom>
              <a:blipFill rotWithShape="0">
                <a:blip r:embed="rId10"/>
                <a:stretch>
                  <a:fillRect b="-1831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ular Callout 16"/>
              <p:cNvSpPr/>
              <p:nvPr/>
            </p:nvSpPr>
            <p:spPr>
              <a:xfrm>
                <a:off x="3102314" y="6020575"/>
                <a:ext cx="2872884" cy="408781"/>
              </a:xfrm>
              <a:prstGeom prst="wedgeRectCallout">
                <a:avLst>
                  <a:gd name="adj1" fmla="val -12959"/>
                  <a:gd name="adj2" fmla="val -83091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22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𝐃𝐞</m:t>
                      </m:r>
                      <m:sSub>
                        <m:sSubPr>
                          <m:ctrlP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e>
                        <m:sub>
                          <m:r>
                            <a:rPr lang="en-US" sz="22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𝐒𝐒</m:t>
                          </m:r>
                        </m:sub>
                      </m:sSub>
                      <m:d>
                        <m:dPr>
                          <m:ctrlP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2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</m:e>
                            <m:sup>
                              <m:r>
                                <a:rPr lang="pl-PL" sz="2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pl-PL" sz="2200" dirty="0"/>
              </a:p>
            </p:txBody>
          </p:sp>
        </mc:Choice>
        <mc:Fallback>
          <p:sp>
            <p:nvSpPr>
              <p:cNvPr id="17" name="Rectangular Callout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2314" y="6020575"/>
                <a:ext cx="2872884" cy="408781"/>
              </a:xfrm>
              <a:prstGeom prst="wedgeRectCallout">
                <a:avLst>
                  <a:gd name="adj1" fmla="val -12959"/>
                  <a:gd name="adj2" fmla="val -83091"/>
                </a:avLst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Left Brace 8"/>
          <p:cNvSpPr/>
          <p:nvPr/>
        </p:nvSpPr>
        <p:spPr>
          <a:xfrm rot="16200000">
            <a:off x="6618181" y="3361103"/>
            <a:ext cx="347809" cy="967693"/>
          </a:xfrm>
          <a:prstGeom prst="leftBrace">
            <a:avLst>
              <a:gd name="adj1" fmla="val 32526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sz="2200"/>
          </a:p>
        </p:txBody>
      </p:sp>
      <p:sp>
        <p:nvSpPr>
          <p:cNvPr id="18" name="Rectangular Callout 17"/>
          <p:cNvSpPr/>
          <p:nvPr/>
        </p:nvSpPr>
        <p:spPr>
          <a:xfrm>
            <a:off x="7152574" y="4940732"/>
            <a:ext cx="1811912" cy="1554222"/>
          </a:xfrm>
          <a:prstGeom prst="wedgeRectCallout">
            <a:avLst>
              <a:gd name="adj1" fmla="val -126099"/>
              <a:gd name="adj2" fmla="val 3687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so it’s an “additive attack” and the </a:t>
            </a:r>
            <a:r>
              <a:rPr lang="en-US" sz="2000" b="1" dirty="0" smtClean="0"/>
              <a:t>AMD code</a:t>
            </a:r>
            <a:r>
              <a:rPr lang="en-US" sz="2000" dirty="0" smtClean="0"/>
              <a:t> take care of </a:t>
            </a:r>
            <a:r>
              <a:rPr lang="en-US" sz="2000" dirty="0"/>
              <a:t>i</a:t>
            </a:r>
            <a:r>
              <a:rPr lang="en-US" sz="2000" dirty="0" smtClean="0"/>
              <a:t>t!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01044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8" grpId="0"/>
      <p:bldP spid="10" grpId="0" animBg="1"/>
      <p:bldP spid="16" grpId="0"/>
      <p:bldP spid="17" grpId="0" animBg="1"/>
      <p:bldP spid="9" grpId="0" animBg="1"/>
      <p:bldP spid="18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Case 4 (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≤|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dirty="0" smtClean="0"/>
                  <a:t>)</a:t>
                </a:r>
                <a:endParaRPr lang="pl-PL" dirty="0"/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797" t="-24806" b="-2558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400" dirty="0" smtClean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sz="2400" dirty="0" smtClean="0"/>
                  <a:t>  then at most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sz="2400" dirty="0" smtClean="0"/>
                  <a:t> bits of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𝒉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 depend on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/>
                  <a:t>(the remaining ones are constant).</a:t>
                </a:r>
              </a:p>
              <a:p>
                <a:pPr marL="0" indent="0">
                  <a:buNone/>
                </a:pPr>
                <a:r>
                  <a:rPr lang="en-US" sz="2400" dirty="0" smtClean="0"/>
                  <a:t>So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𝒉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 can be represented as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𝒁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US" sz="2400" b="1" i="1" dirty="0" smtClean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 smtClean="0"/>
                  <a:t>where:</a:t>
                </a:r>
              </a:p>
              <a:p>
                <a:pPr/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𝒁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/>
                  <a:t>is constant and does not depend on</a:t>
                </a:r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endParaRPr lang="en-US" sz="2400" b="1" dirty="0" smtClean="0">
                  <a:solidFill>
                    <a:srgbClr val="FF0000"/>
                  </a:solidFill>
                </a:endParaRPr>
              </a:p>
              <a:p>
                <a:pPr/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consists of at most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bits of</a:t>
                </a:r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endParaRPr lang="en-US" sz="2400" b="1" dirty="0" smtClean="0">
                  <a:solidFill>
                    <a:srgbClr val="FF0000"/>
                  </a:solidFill>
                </a:endParaRPr>
              </a:p>
              <a:p>
                <a:pPr/>
                <a:endParaRPr lang="en-US" sz="2400" b="1" dirty="0" smtClean="0">
                  <a:solidFill>
                    <a:srgbClr val="FF0000"/>
                  </a:solidFill>
                </a:endParaRPr>
              </a:p>
              <a:p>
                <a:pPr/>
                <a:endParaRPr lang="en-US" sz="2400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sz="2400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sz="2400" dirty="0" smtClean="0"/>
                  <a:t>Hence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𝒉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/>
                  <a:t>is independent from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2400" dirty="0" smtClean="0"/>
                  <a:t>, and therefore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𝐃𝐞𝐜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  <m:d>
                          <m:d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/>
                  <a:t>also does not depend on it.</a:t>
                </a:r>
              </a:p>
              <a:p>
                <a:pPr marL="0" indent="0">
                  <a:buNone/>
                </a:pPr>
                <a:r>
                  <a:rPr lang="en-US" dirty="0" smtClean="0"/>
                  <a:t> </a:t>
                </a:r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049" t="-1624" r="-111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ular Callout 4"/>
              <p:cNvSpPr/>
              <p:nvPr/>
            </p:nvSpPr>
            <p:spPr>
              <a:xfrm>
                <a:off x="2018793" y="4425512"/>
                <a:ext cx="5772501" cy="830997"/>
              </a:xfrm>
              <a:prstGeom prst="wedgeRectCallout">
                <a:avLst>
                  <a:gd name="adj1" fmla="val -16761"/>
                  <a:gd name="adj2" fmla="val -69792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 smtClean="0"/>
                  <a:t>From “secrecy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sz="2400" dirty="0"/>
                  <a:t>” </a:t>
                </a:r>
                <a:r>
                  <a:rPr lang="en-US" sz="2400" dirty="0" smtClean="0"/>
                  <a:t>the </a:t>
                </a:r>
                <a:r>
                  <a:rPr lang="en-US" sz="2400" dirty="0"/>
                  <a:t>values on these </a:t>
                </a:r>
                <a:r>
                  <a:rPr lang="en-US" sz="2400" dirty="0" smtClean="0"/>
                  <a:t>positions do not depend on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5" name="Rectangular Callout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8793" y="4425512"/>
                <a:ext cx="5772501" cy="830997"/>
              </a:xfrm>
              <a:prstGeom prst="wedgeRectCallout">
                <a:avLst>
                  <a:gd name="adj1" fmla="val -16761"/>
                  <a:gd name="adj2" fmla="val -69792"/>
                </a:avLst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7617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Case 2 (“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dirty="0" smtClean="0"/>
                  <a:t>”)</a:t>
                </a:r>
                <a:endParaRPr lang="pl-PL" dirty="0"/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797" t="-24806" b="-2558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2442" y="1335135"/>
                <a:ext cx="8712043" cy="5054445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400" dirty="0" smtClean="0"/>
                  <a:t>We show that with overwhelming probability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</m:t>
                    </m:r>
                    <m:sSub>
                      <m:sSubPr>
                        <m:ctrlPr>
                          <a:rPr lang="en-US" sz="2400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b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𝐒𝐒</m:t>
                        </m:r>
                      </m:sub>
                    </m:sSub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  <m:d>
                          <m:d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</m:d>
                      </m:e>
                    </m:d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⊥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400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sz="2400" dirty="0" smtClean="0"/>
                  <a:t>For a message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r>
                  <a:rPr lang="en-US" sz="2400" dirty="0" smtClean="0"/>
                  <a:t> again let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𝒉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d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2400" dirty="0" smtClean="0"/>
                  <a:t>From the </a:t>
                </a:r>
                <a:r>
                  <a:rPr lang="en-US" sz="2400" dirty="0"/>
                  <a:t>linearity </a:t>
                </a:r>
                <a:r>
                  <a:rPr lang="en-US" sz="2400" dirty="0" smtClean="0"/>
                  <a:t>of</a:t>
                </a:r>
                <a:r>
                  <a:rPr lang="en-US" sz="2400" b="1" dirty="0" smtClean="0">
                    <a:solidFill>
                      <a:srgbClr val="7030A0"/>
                    </a:solidFill>
                  </a:rPr>
                  <a:t> LECSS </a:t>
                </a:r>
                <a:r>
                  <a:rPr lang="en-US" sz="2400" dirty="0" smtClean="0"/>
                  <a:t>it suffices to show that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</m:t>
                    </m:r>
                    <m:sSub>
                      <m:sSubPr>
                        <m:ctrlP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b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𝐒𝐒</m:t>
                        </m:r>
                      </m:sub>
                    </m:sSub>
                    <m:d>
                      <m:dPr>
                        <m:ctrlP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𝑴</m:t>
                            </m:r>
                          </m:sup>
                        </m:sSup>
                      </m:e>
                    </m:d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/>
                  <a:t>with overwhelming probability.</a:t>
                </a:r>
              </a:p>
              <a:p>
                <a:pPr marL="0" indent="0">
                  <a:buNone/>
                </a:pPr>
                <a:r>
                  <a:rPr lang="en-US" sz="2400" dirty="0" smtClean="0"/>
                  <a:t>We know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sup>
                    </m:sSup>
                  </m:oMath>
                </a14:m>
                <a:r>
                  <a:rPr lang="en-US" sz="2400" dirty="0" smtClean="0"/>
                  <a:t> is fixed on some set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𝑩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,…,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</m:d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∖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US" sz="2400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sz="2400" dirty="0" smtClean="0"/>
                  <a:t>of positions.  Let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𝑾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Sup>
                      <m:sSubSup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bSup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/>
                  <a:t>be a vector that agrees 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sup>
                    </m:sSup>
                  </m:oMath>
                </a14:m>
                <a:r>
                  <a:rPr lang="en-US" sz="2400" dirty="0" smtClean="0"/>
                  <a:t> on positions in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US" sz="2400" dirty="0" smtClean="0"/>
                  <a:t> and such that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𝐃𝐞𝐜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𝑾</m:t>
                        </m:r>
                      </m:e>
                    </m:d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 ⊥</m:t>
                    </m:r>
                  </m:oMath>
                </a14:m>
                <a:endParaRPr lang="en-US" sz="2400" dirty="0" smtClean="0"/>
              </a:p>
              <a:p>
                <a:pPr marL="0" indent="0">
                  <a:buNone/>
                </a:pPr>
                <a:r>
                  <a:rPr lang="en-US" sz="2400" dirty="0" smtClean="0"/>
                  <a:t>(if no such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𝑾</m:t>
                    </m:r>
                  </m:oMath>
                </a14:m>
                <a:r>
                  <a:rPr lang="en-US" sz="2400" dirty="0" smtClean="0"/>
                  <a:t> exists then we are done). </a:t>
                </a:r>
              </a:p>
              <a:p>
                <a:pPr marL="0" indent="0">
                  <a:buNone/>
                </a:pPr>
                <a:r>
                  <a:rPr lang="en-US" sz="2400" dirty="0" smtClean="0"/>
                  <a:t>Since the remaining positions are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sz="2400" dirty="0" smtClean="0"/>
                  <a:t>-wise independent (from “secrecy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sz="2400" dirty="0" smtClean="0"/>
                  <a:t>”), thus: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𝑷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𝑴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𝑾</m:t>
                        </m:r>
                      </m:e>
                    </m:d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sup>
                    </m:sSup>
                  </m:oMath>
                </a14:m>
                <a:r>
                  <a:rPr lang="en-US" sz="2400" dirty="0" smtClean="0"/>
                  <a:t>.</a:t>
                </a:r>
              </a:p>
              <a:p>
                <a:pPr marL="0" indent="0">
                  <a:buNone/>
                </a:pPr>
                <a:endParaRPr lang="en-US" sz="2400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2442" y="1335135"/>
                <a:ext cx="8712043" cy="5054445"/>
              </a:xfrm>
              <a:blipFill rotWithShape="0">
                <a:blip r:embed="rId3"/>
                <a:stretch>
                  <a:fillRect l="-1049" t="-1327" b="-518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584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923" y="261996"/>
            <a:ext cx="8712044" cy="785375"/>
          </a:xfrm>
        </p:spPr>
        <p:txBody>
          <a:bodyPr/>
          <a:lstStyle/>
          <a:p>
            <a:r>
              <a:rPr lang="en-US" dirty="0"/>
              <a:t>Case </a:t>
            </a:r>
            <a:r>
              <a:rPr lang="en-US" dirty="0" smtClean="0"/>
              <a:t>2 – continued </a:t>
            </a: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41833" y="3996506"/>
                <a:ext cx="8398571" cy="243896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 smtClean="0"/>
                  <a:t>Hence what remains is to show that the Hamming distance between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p>
                        <m:r>
                          <a:rPr lang="pl-PL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000" dirty="0" smtClean="0"/>
                  <a:t>and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𝑾</m:t>
                    </m:r>
                  </m:oMath>
                </a14:m>
                <a:r>
                  <a:rPr lang="en-US" sz="20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000" dirty="0" smtClean="0"/>
                  <a:t>is less than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sz="2000" dirty="0" smtClean="0"/>
                  <a:t> with high probability.</a:t>
                </a:r>
              </a:p>
              <a:p>
                <a:pPr marL="0" indent="0">
                  <a:buNone/>
                </a:pPr>
                <a:r>
                  <a:rPr lang="en-US" sz="2000" dirty="0" smtClean="0"/>
                  <a:t>Since each bit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p>
                        <m:r>
                          <a:rPr lang="pl-PL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000" dirty="0" smtClean="0"/>
                  <a:t>(on positions from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US" sz="2000" dirty="0" smtClean="0"/>
                  <a:t>) is uniform over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000" dirty="0" smtClean="0"/>
                  <a:t>thus</a:t>
                </a:r>
                <a:r>
                  <a:rPr lang="en-US" sz="20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000" dirty="0" smtClean="0"/>
                  <a:t>the </a:t>
                </a:r>
                <a:r>
                  <a:rPr lang="en-US" sz="2000" b="1" dirty="0" smtClean="0"/>
                  <a:t>expected </a:t>
                </a:r>
                <a:r>
                  <a:rPr lang="en-US" sz="2000" dirty="0" smtClean="0"/>
                  <a:t>Hamming distance between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p>
                        <m:r>
                          <a:rPr lang="pl-PL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sup>
                    </m:sSup>
                  </m:oMath>
                </a14:m>
                <a:r>
                  <a:rPr lang="en-US" sz="2000" b="1" dirty="0">
                    <a:solidFill>
                      <a:srgbClr val="FF0000"/>
                    </a:solidFill>
                  </a:rPr>
                  <a:t> </a:t>
                </a:r>
                <a:r>
                  <a:rPr lang="en-US" sz="2000" dirty="0"/>
                  <a:t>and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𝑾</m:t>
                    </m:r>
                  </m:oMath>
                </a14:m>
                <a:r>
                  <a:rPr lang="en-US" sz="2000" b="1" dirty="0">
                    <a:solidFill>
                      <a:srgbClr val="FF0000"/>
                    </a:solidFill>
                  </a:rPr>
                  <a:t> </a:t>
                </a:r>
                <a:r>
                  <a:rPr lang="en-US" sz="2000" dirty="0" smtClean="0"/>
                  <a:t>is equal to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2000" dirty="0" smtClean="0"/>
                  <a:t>.</a:t>
                </a:r>
              </a:p>
              <a:p>
                <a:pPr marL="0" indent="0">
                  <a:buNone/>
                </a:pPr>
                <a:endParaRPr 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1833" y="3996506"/>
                <a:ext cx="8398571" cy="2438964"/>
              </a:xfrm>
              <a:blipFill rotWithShape="0">
                <a:blip r:embed="rId2"/>
                <a:stretch>
                  <a:fillRect l="-726" t="-2750" r="-87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4166145" y="2973660"/>
            <a:ext cx="123416" cy="117806"/>
          </a:xfrm>
          <a:prstGeom prst="ellipse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Oval 5"/>
          <p:cNvSpPr/>
          <p:nvPr/>
        </p:nvSpPr>
        <p:spPr>
          <a:xfrm>
            <a:off x="3299418" y="2199506"/>
            <a:ext cx="1868069" cy="166611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7" name="Straight Connector 6"/>
          <p:cNvCxnSpPr/>
          <p:nvPr/>
        </p:nvCxnSpPr>
        <p:spPr>
          <a:xfrm>
            <a:off x="4300601" y="3009204"/>
            <a:ext cx="872327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eft Brace 7"/>
          <p:cNvSpPr/>
          <p:nvPr/>
        </p:nvSpPr>
        <p:spPr>
          <a:xfrm rot="5400000">
            <a:off x="4586787" y="2434517"/>
            <a:ext cx="255247" cy="872324"/>
          </a:xfrm>
          <a:prstGeom prst="leftBrace">
            <a:avLst>
              <a:gd name="adj1" fmla="val 26075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Oval 11"/>
          <p:cNvSpPr/>
          <p:nvPr/>
        </p:nvSpPr>
        <p:spPr>
          <a:xfrm>
            <a:off x="2978325" y="2432982"/>
            <a:ext cx="123416" cy="117806"/>
          </a:xfrm>
          <a:prstGeom prst="ellipse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4162704" y="2305475"/>
                <a:ext cx="1446230" cy="369332"/>
              </a:xfrm>
              <a:prstGeom prst="rect">
                <a:avLst/>
              </a:prstGeom>
              <a:pattFill prst="pct5">
                <a:fgClr>
                  <a:schemeClr val="lt1"/>
                </a:fgClr>
                <a:bgClr>
                  <a:schemeClr val="bg1"/>
                </a:bgClr>
              </a:pattFill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distance</a:t>
                </a:r>
                <a:r>
                  <a:rPr lang="pl-PL" dirty="0" smtClean="0"/>
                  <a:t> </a:t>
                </a:r>
                <a14:m>
                  <m:oMath xmlns:m="http://schemas.openxmlformats.org/officeDocument/2006/math">
                    <m:r>
                      <a:rPr lang="pl-PL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pl-PL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endParaRPr lang="pl-PL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2704" y="2305475"/>
                <a:ext cx="1446230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2905" t="-6154" b="-1846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4001658" y="3104546"/>
                <a:ext cx="4635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𝑾</m:t>
                      </m:r>
                    </m:oMath>
                  </m:oMathPara>
                </a14:m>
                <a:endParaRPr lang="pl-PL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1658" y="3104546"/>
                <a:ext cx="463588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2816530" y="2558673"/>
                <a:ext cx="540596" cy="3742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</m:e>
                        <m:sup>
                          <m:r>
                            <a:rPr lang="pl-PL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sup>
                      </m:sSup>
                    </m:oMath>
                  </m:oMathPara>
                </a14:m>
                <a:endParaRPr lang="pl-PL" dirty="0"/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6530" y="2558673"/>
                <a:ext cx="540596" cy="37427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387923" y="1047371"/>
                <a:ext cx="7814473" cy="10552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Observe that if </a:t>
                </a:r>
                <a14:m>
                  <m:oMath xmlns:m="http://schemas.openxmlformats.org/officeDocument/2006/math">
                    <m:r>
                      <a:rPr lang="en-US" sz="20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𝐃𝐞𝐜</m:t>
                    </m:r>
                    <m:d>
                      <m:dPr>
                        <m:ctrlP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</m:e>
                          <m:sup>
                            <m:r>
                              <a:rPr lang="pl-PL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𝑴</m:t>
                            </m:r>
                          </m:sup>
                        </m:sSup>
                      </m:e>
                    </m:d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 ⊥</m:t>
                    </m:r>
                  </m:oMath>
                </a14:m>
                <a:r>
                  <a:rPr lang="en-US" sz="2000" dirty="0" smtClean="0"/>
                  <a:t> then the Hamming distance between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p>
                        <m:r>
                          <a:rPr lang="pl-PL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sup>
                    </m:sSup>
                  </m:oMath>
                </a14:m>
                <a:r>
                  <a:rPr lang="en-US" sz="2000" dirty="0" smtClean="0"/>
                  <a:t> and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𝑾</m:t>
                    </m:r>
                  </m:oMath>
                </a14:m>
                <a:r>
                  <a:rPr lang="en-US" sz="2000" dirty="0" smtClean="0"/>
                  <a:t> has to be at least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sz="2000" dirty="0" smtClean="0"/>
                  <a:t> </a:t>
                </a:r>
                <a:r>
                  <a:rPr lang="en-US" sz="2000" dirty="0"/>
                  <a:t>(</a:t>
                </a:r>
                <a:r>
                  <a:rPr lang="en-US" sz="2000" dirty="0" smtClean="0"/>
                  <a:t>from the “distance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sz="2000" dirty="0" smtClean="0"/>
                  <a:t>” property of the LECSS code)</a:t>
                </a:r>
                <a:endParaRPr lang="pl-PL" sz="2000" b="1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23" y="1047371"/>
                <a:ext cx="7814473" cy="1055289"/>
              </a:xfrm>
              <a:prstGeom prst="rect">
                <a:avLst/>
              </a:prstGeom>
              <a:blipFill rotWithShape="0">
                <a:blip r:embed="rId6"/>
                <a:stretch>
                  <a:fillRect l="-858" t="-2312" b="-924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ular Callout 16"/>
              <p:cNvSpPr/>
              <p:nvPr/>
            </p:nvSpPr>
            <p:spPr>
              <a:xfrm>
                <a:off x="5466178" y="5623942"/>
                <a:ext cx="2933712" cy="758505"/>
              </a:xfrm>
              <a:prstGeom prst="wedgeRectCallout">
                <a:avLst>
                  <a:gd name="adj1" fmla="val 6320"/>
                  <a:gd name="adj2" fmla="val -8246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/</m:t>
                    </m:r>
                  </m:oMath>
                </a14:m>
                <a:r>
                  <a:rPr lang="en-US" sz="2000" b="1" dirty="0" smtClean="0">
                    <a:solidFill>
                      <a:srgbClr val="FF0000"/>
                    </a:solidFill>
                  </a:rPr>
                  <a:t>4 </a:t>
                </a:r>
                <a:r>
                  <a:rPr lang="en-US" sz="2000" dirty="0" smtClean="0"/>
                  <a:t>since we assumed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pl-PL" sz="20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7" name="Rectangular Callout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6178" y="5623942"/>
                <a:ext cx="2933712" cy="758505"/>
              </a:xfrm>
              <a:prstGeom prst="wedgeRectCallout">
                <a:avLst>
                  <a:gd name="adj1" fmla="val 6320"/>
                  <a:gd name="adj2" fmla="val -82460"/>
                </a:avLst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ular Callout 17"/>
              <p:cNvSpPr/>
              <p:nvPr/>
            </p:nvSpPr>
            <p:spPr>
              <a:xfrm>
                <a:off x="531905" y="5407637"/>
                <a:ext cx="4103945" cy="1015376"/>
              </a:xfrm>
              <a:prstGeom prst="wedgeRectCallout">
                <a:avLst>
                  <a:gd name="adj1" fmla="val 73231"/>
                  <a:gd name="adj2" fmla="val -20373"/>
                </a:avLst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/>
                  <a:t>Note that this is less than code’s distance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sz="20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000" dirty="0" smtClean="0"/>
                  <a:t>which was assumed to be larger than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pl-PL" sz="20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8" name="Rectangular Callout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905" y="5407637"/>
                <a:ext cx="4103945" cy="1015376"/>
              </a:xfrm>
              <a:prstGeom prst="wedgeRectCallout">
                <a:avLst>
                  <a:gd name="adj1" fmla="val 73231"/>
                  <a:gd name="adj2" fmla="val -20373"/>
                </a:avLst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12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2" grpId="0" animBg="1"/>
      <p:bldP spid="13" grpId="0" animBg="1"/>
      <p:bldP spid="14" grpId="0"/>
      <p:bldP spid="15" grpId="0"/>
      <p:bldP spid="17" grpId="0" animBg="1"/>
      <p:bldP spid="18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2 – the final step</a:t>
            </a: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So, we know that the </a:t>
                </a:r>
                <a:r>
                  <a:rPr lang="en-US" b="1" dirty="0"/>
                  <a:t>expected </a:t>
                </a:r>
                <a:r>
                  <a:rPr lang="en-US" dirty="0"/>
                  <a:t>Hamming distance between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p>
                        <m:r>
                          <a:rPr lang="pl-PL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sup>
                    </m:sSup>
                  </m:oMath>
                </a14:m>
                <a:r>
                  <a:rPr lang="en-US" b="1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𝑾</m:t>
                    </m:r>
                  </m:oMath>
                </a14:m>
                <a:r>
                  <a:rPr lang="en-US" b="1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/>
                  <a:t>is smaller than the code distance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We would like to get that is it is smaller than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dirty="0" smtClean="0"/>
                  <a:t> with very high probability.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What to do? 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Apply the concentration of measure bounds (</a:t>
                </a:r>
                <a:r>
                  <a:rPr lang="en-US" dirty="0" err="1" smtClean="0"/>
                  <a:t>Chernoff</a:t>
                </a:r>
                <a:r>
                  <a:rPr lang="en-US" dirty="0" smtClean="0"/>
                  <a:t>-type) for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dirty="0" smtClean="0"/>
                  <a:t>-wise dependence (see </a:t>
                </a:r>
                <a:r>
                  <a:rPr lang="en-US" b="1" dirty="0" smtClean="0">
                    <a:solidFill>
                      <a:srgbClr val="00B050"/>
                    </a:solidFill>
                  </a:rPr>
                  <a:t>[DPW10] </a:t>
                </a:r>
                <a:r>
                  <a:rPr lang="en-US" dirty="0" smtClean="0"/>
                  <a:t>for details).</a:t>
                </a:r>
                <a:endParaRPr lang="pl-PL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399" t="-1972" r="-216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390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smtClean="0"/>
                  <a:t>Case 3 (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d>
                      <m:dPr>
                        <m:begChr m:val="|"/>
                        <m:endChr m:val="|"/>
                        <m:ctrlPr>
                          <a:rPr lang="en-US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  <m:r>
                      <a:rPr lang="en-US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dirty="0" smtClean="0"/>
                  <a:t>)</a:t>
                </a:r>
                <a:endParaRPr lang="pl-PL" dirty="0"/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797" t="-24806" b="-2558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2442" y="1093694"/>
                <a:ext cx="8712043" cy="5493146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We again</a:t>
                </a:r>
                <a:r>
                  <a:rPr lang="pl-PL" dirty="0" smtClean="0"/>
                  <a:t> </a:t>
                </a:r>
                <a:r>
                  <a:rPr lang="en-US" dirty="0" smtClean="0"/>
                  <a:t>show </a:t>
                </a:r>
                <a:r>
                  <a:rPr lang="en-US" dirty="0"/>
                  <a:t>that with overwhelming probability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𝐃𝐞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e>
                        <m:sub>
                          <m:r>
                            <a:rPr lang="en-US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𝐒𝐒</m:t>
                          </m:r>
                        </m:sub>
                      </m:sSub>
                      <m:d>
                        <m:d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  <m:d>
                            <m:d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</m:d>
                        </m:e>
                      </m:d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⊥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pl-PL" dirty="0" smtClean="0"/>
                  <a:t>The proof </a:t>
                </a:r>
                <a:r>
                  <a:rPr lang="en-US" dirty="0" smtClean="0"/>
                  <a:t>is similar to </a:t>
                </a:r>
                <a:r>
                  <a:rPr lang="en-US" b="1" dirty="0" smtClean="0"/>
                  <a:t>Case 2</a:t>
                </a:r>
                <a:r>
                  <a:rPr lang="en-US" dirty="0" smtClean="0"/>
                  <a:t>, except that we directly focus on showing 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</m:t>
                    </m:r>
                    <m:sSub>
                      <m:sSub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b>
                        <m:r>
                          <a:rPr lang="en-US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𝐒𝐒</m:t>
                        </m:r>
                      </m:sub>
                    </m:sSub>
                    <m:d>
                      <m:d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  <m:d>
                          <m:d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</m:d>
                      </m:e>
                    </m:d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⊥</m:t>
                    </m:r>
                  </m:oMath>
                </a14:m>
                <a:r>
                  <a:rPr lang="en-US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/>
                  <a:t>(in </a:t>
                </a:r>
                <a:r>
                  <a:rPr lang="en-US" b="1" dirty="0" smtClean="0"/>
                  <a:t>Case 2</a:t>
                </a:r>
                <a:r>
                  <a:rPr lang="en-US" dirty="0" smtClean="0"/>
                  <a:t> we were showing that 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</m:t>
                    </m:r>
                    <m:sSub>
                      <m:sSub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b>
                        <m:r>
                          <a:rPr lang="en-US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𝐒𝐒</m:t>
                        </m:r>
                      </m:sub>
                    </m:sSub>
                    <m:d>
                      <m:d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  <m:d>
                          <m:d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</m:d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d>
                    <m:r>
                      <a:rPr lang="en-US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b="1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/>
                  <a:t>).</a:t>
                </a:r>
                <a:endParaRPr lang="pl-PL" dirty="0" smtClean="0"/>
              </a:p>
              <a:p>
                <a:pPr marL="0" indent="0">
                  <a:buNone/>
                </a:pPr>
                <a:endParaRPr lang="pl-PL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Observe that</a:t>
                </a:r>
                <a:r>
                  <a:rPr lang="pl-PL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𝒉</m:t>
                    </m:r>
                    <m:d>
                      <m:d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</m:d>
                  </m:oMath>
                </a14:m>
                <a:r>
                  <a:rPr lang="en-US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/>
                  <a:t>is </a:t>
                </a:r>
              </a:p>
              <a:p>
                <a:r>
                  <a:rPr lang="en-US" dirty="0" smtClean="0"/>
                  <a:t>“fixed” on at least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dirty="0" smtClean="0"/>
                  <a:t> positions, and</a:t>
                </a:r>
              </a:p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dirty="0" smtClean="0"/>
                  <a:t>-wise independent of the remaining positions.</a:t>
                </a:r>
              </a:p>
              <a:p>
                <a:endParaRPr lang="en-US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So, using the same analysis, as in </a:t>
                </a:r>
                <a:r>
                  <a:rPr lang="en-US" b="1" dirty="0" smtClean="0"/>
                  <a:t>Case 2 </a:t>
                </a:r>
                <a:r>
                  <a:rPr lang="en-US" dirty="0" smtClean="0"/>
                  <a:t>(where it was applied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sup>
                    </m:sSup>
                  </m:oMath>
                </a14:m>
                <a:r>
                  <a:rPr lang="en-US" dirty="0" smtClean="0"/>
                  <a:t>)  we get that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𝑷</m:t>
                    </m:r>
                    <m:d>
                      <m:dPr>
                        <m:ctrlPr>
                          <a:rPr lang="en-US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𝐃𝐞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𝐜</m:t>
                            </m:r>
                          </m:e>
                          <m:sub>
                            <m:r>
                              <a:rPr lang="en-US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𝐒𝐒</m:t>
                            </m:r>
                          </m:sub>
                        </m:sSub>
                        <m:d>
                          <m:d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𝒉</m:t>
                            </m:r>
                            <m:d>
                              <m:d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𝑪</m:t>
                                </m:r>
                              </m:e>
                            </m:d>
                          </m:e>
                        </m:d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 ⊥</m:t>
                        </m:r>
                      </m:e>
                    </m:d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is overwhelming. </a:t>
                </a:r>
                <a:endParaRPr lang="en-US" b="1" dirty="0" smtClean="0">
                  <a:solidFill>
                    <a:srgbClr val="FF0000"/>
                  </a:solidFill>
                </a:endParaRPr>
              </a:p>
              <a:p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2442" y="1093694"/>
                <a:ext cx="8712043" cy="5493146"/>
              </a:xfrm>
              <a:blipFill rotWithShape="0">
                <a:blip r:embed="rId3"/>
                <a:stretch>
                  <a:fillRect l="-1259" t="-3104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Left Brace 3"/>
          <p:cNvSpPr/>
          <p:nvPr/>
        </p:nvSpPr>
        <p:spPr>
          <a:xfrm rot="16200000">
            <a:off x="2539331" y="2251138"/>
            <a:ext cx="316497" cy="1394039"/>
          </a:xfrm>
          <a:prstGeom prst="leftBrace">
            <a:avLst>
              <a:gd name="adj1" fmla="val 22464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427280" y="3106406"/>
                <a:ext cx="540597" cy="3742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l-PL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</m:e>
                        <m:sup>
                          <m:r>
                            <a:rPr lang="pl-PL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sup>
                      </m:sSup>
                    </m:oMath>
                  </m:oMathPara>
                </a14:m>
                <a:endParaRPr lang="pl-PL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7280" y="3106406"/>
                <a:ext cx="540597" cy="37427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8420334" y="6232506"/>
            <a:ext cx="342199" cy="35433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40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443" y="1335136"/>
            <a:ext cx="7875558" cy="525170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Introduction to tampering attacks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Introduction to error correcting/detecting codes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Definition of non-malleable codes and an existential result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Algebraic manipulation detection codes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Non-malleable codes secure against </a:t>
            </a:r>
            <a:r>
              <a:rPr lang="en-US" dirty="0" smtClean="0"/>
              <a:t>independent bit </a:t>
            </a:r>
            <a:r>
              <a:rPr lang="en-US" dirty="0" smtClean="0"/>
              <a:t>tampering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Non-malleable codes in </a:t>
            </a:r>
            <a:r>
              <a:rPr lang="en-US" dirty="0" smtClean="0"/>
              <a:t>the split-state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Extensions and applications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Left Arrow 3"/>
          <p:cNvSpPr/>
          <p:nvPr/>
        </p:nvSpPr>
        <p:spPr>
          <a:xfrm>
            <a:off x="7857580" y="5032005"/>
            <a:ext cx="978408" cy="484632"/>
          </a:xfrm>
          <a:prstGeom prst="lef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98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Split-state model</a:t>
            </a:r>
            <a:br>
              <a:rPr lang="en-US" dirty="0"/>
            </a:b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Symbol zastępczy zawartości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42876"/>
                <a:ext cx="8229600" cy="349665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Suppose </a:t>
                </a:r>
                <a:r>
                  <a:rPr lang="en-US" dirty="0" smtClean="0"/>
                  <a:t>that </a:t>
                </a:r>
                <a:endParaRPr lang="en-US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b="1" i="1" dirty="0" smtClean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𝐄𝐧𝐜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m:rPr>
                          <m:nor/>
                        </m:rPr>
                        <a:rPr lang="en-US" b="1" dirty="0">
                          <a:solidFill>
                            <a:srgbClr val="FF0000"/>
                          </a:solidFill>
                          <a:latin typeface="Gigi" panose="04040504061007020D02" pitchFamily="82" charset="0"/>
                        </a:rPr>
                        <m:t>M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en-US" b="1" dirty="0">
                          <a:solidFill>
                            <a:srgbClr val="FF0000"/>
                          </a:solidFill>
                          <a:latin typeface="Gigi" panose="04040504061007020D02" pitchFamily="82" charset="0"/>
                        </a:rPr>
                        <m:t>L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US" b="1" dirty="0">
                          <a:solidFill>
                            <a:srgbClr val="FF0000"/>
                          </a:solidFill>
                          <a:latin typeface="Gigi" panose="04040504061007020D02" pitchFamily="82" charset="0"/>
                        </a:rPr>
                        <m:t>R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𝐃𝐞𝐜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m:rPr>
                          <m:nor/>
                        </m:rPr>
                        <a:rPr lang="en-US" b="1" dirty="0">
                          <a:solidFill>
                            <a:srgbClr val="FF0000"/>
                          </a:solidFill>
                          <a:latin typeface="Gigi" panose="04040504061007020D02" pitchFamily="82" charset="0"/>
                        </a:rPr>
                        <m:t>L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US" b="1" dirty="0">
                          <a:solidFill>
                            <a:srgbClr val="FF0000"/>
                          </a:solidFill>
                          <a:latin typeface="Gigi" panose="04040504061007020D02" pitchFamily="82" charset="0"/>
                        </a:rPr>
                        <m:t>R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en-US" b="1" dirty="0">
                          <a:solidFill>
                            <a:srgbClr val="FF0000"/>
                          </a:solidFill>
                          <a:latin typeface="Gigi" panose="04040504061007020D02" pitchFamily="82" charset="0"/>
                        </a:rPr>
                        <m:t>M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:r>
                  <a:rPr lang="en-US" b="1" dirty="0" err="1">
                    <a:solidFill>
                      <a:srgbClr val="FF0000"/>
                    </a:solidFill>
                  </a:rPr>
                  <a:t>Enc</a:t>
                </a:r>
                <a:r>
                  <a:rPr lang="en-US" b="1" dirty="0">
                    <a:solidFill>
                      <a:srgbClr val="FF0000"/>
                    </a:solidFill>
                  </a:rPr>
                  <a:t>(</a:t>
                </a:r>
                <a:r>
                  <a:rPr lang="en-US" b="1" i="1" dirty="0">
                    <a:solidFill>
                      <a:srgbClr val="FF0000"/>
                    </a:solidFill>
                  </a:rPr>
                  <a:t>M</a:t>
                </a:r>
                <a:r>
                  <a:rPr lang="en-US" b="1" dirty="0">
                    <a:solidFill>
                      <a:srgbClr val="FF0000"/>
                    </a:solidFill>
                  </a:rPr>
                  <a:t>) = (</a:t>
                </a:r>
                <a:r>
                  <a:rPr lang="en-US" b="1" i="1" dirty="0" smtClean="0">
                    <a:solidFill>
                      <a:srgbClr val="FF0000"/>
                    </a:solidFill>
                  </a:rPr>
                  <a:t>L, </a:t>
                </a:r>
                <a:r>
                  <a:rPr lang="en-US" b="1" i="1" dirty="0">
                    <a:solidFill>
                      <a:srgbClr val="FF0000"/>
                    </a:solidFill>
                  </a:rPr>
                  <a:t>R</a:t>
                </a:r>
                <a:r>
                  <a:rPr lang="en-US" b="1" dirty="0">
                    <a:solidFill>
                      <a:srgbClr val="FF0000"/>
                    </a:solidFill>
                  </a:rPr>
                  <a:t>) 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/>
                </a:r>
                <a:br>
                  <a:rPr lang="en-US" b="1" dirty="0" smtClean="0">
                    <a:solidFill>
                      <a:srgbClr val="FF0000"/>
                    </a:solidFill>
                  </a:rPr>
                </a:br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b="1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US" b="1" i="1" dirty="0" err="1" smtClean="0">
                    <a:solidFill>
                      <a:srgbClr val="FF0000"/>
                    </a:solidFill>
                  </a:rPr>
                  <a:t>f,g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)</a:t>
                </a:r>
                <a:r>
                  <a:rPr lang="en-US" dirty="0" smtClean="0"/>
                  <a:t> – arbitrary tampering functions</a:t>
                </a:r>
              </a:p>
              <a:p>
                <a:pPr marL="0" indent="0">
                  <a:buNone/>
                </a:pPr>
                <a:r>
                  <a:rPr lang="en-US" b="1" i="1" dirty="0" smtClean="0">
                    <a:solidFill>
                      <a:srgbClr val="FF0000"/>
                    </a:solidFill>
                  </a:rPr>
                  <a:t>f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/>
                  <a:t>and</a:t>
                </a:r>
                <a:r>
                  <a:rPr lang="en-US" b="1" dirty="0" smtClean="0"/>
                  <a:t> </a:t>
                </a:r>
                <a:r>
                  <a:rPr lang="en-US" b="1" i="1" dirty="0" smtClean="0">
                    <a:solidFill>
                      <a:srgbClr val="FF0000"/>
                    </a:solidFill>
                  </a:rPr>
                  <a:t>g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/>
                  <a:t>are applied separately to </a:t>
                </a:r>
                <a:r>
                  <a:rPr lang="en-US" b="1" i="1" dirty="0" smtClean="0">
                    <a:solidFill>
                      <a:srgbClr val="FF0000"/>
                    </a:solidFill>
                  </a:rPr>
                  <a:t>L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/>
                  <a:t>and </a:t>
                </a:r>
                <a:r>
                  <a:rPr lang="en-US" b="1" i="1" dirty="0" smtClean="0">
                    <a:solidFill>
                      <a:srgbClr val="FF0000"/>
                    </a:solidFill>
                  </a:rPr>
                  <a:t>R</a:t>
                </a:r>
                <a:r>
                  <a:rPr lang="en-US" dirty="0" smtClean="0"/>
                  <a:t> :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Symbol zastępczy zawartości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42876"/>
                <a:ext cx="8229600" cy="3496650"/>
              </a:xfrm>
              <a:blipFill rotWithShape="0">
                <a:blip r:embed="rId2"/>
                <a:stretch>
                  <a:fillRect l="-1481" t="-4181" b="-243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3"/>
          <p:cNvSpPr txBox="1"/>
          <p:nvPr/>
        </p:nvSpPr>
        <p:spPr>
          <a:xfrm>
            <a:off x="3086448" y="5011804"/>
            <a:ext cx="50315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L</a:t>
            </a:r>
            <a:endParaRPr lang="en-US" sz="32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3529741" y="5071574"/>
            <a:ext cx="1459889" cy="507996"/>
          </a:xfrm>
          <a:prstGeom prst="rightArrow">
            <a:avLst>
              <a:gd name="adj1" fmla="val 100000"/>
              <a:gd name="adj2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f</a:t>
            </a:r>
            <a:endParaRPr lang="en-US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TextBox 10"/>
          <p:cNvSpPr txBox="1"/>
          <p:nvPr/>
        </p:nvSpPr>
        <p:spPr>
          <a:xfrm>
            <a:off x="5008224" y="4994794"/>
            <a:ext cx="59293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L’</a:t>
            </a:r>
            <a:endParaRPr lang="en-US" sz="32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8" name="TextBox 11"/>
          <p:cNvSpPr txBox="1"/>
          <p:nvPr/>
        </p:nvSpPr>
        <p:spPr>
          <a:xfrm>
            <a:off x="5008224" y="5804014"/>
            <a:ext cx="5437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R’</a:t>
            </a:r>
            <a:endParaRPr lang="en-US" sz="32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9" name="TextBox 14"/>
          <p:cNvSpPr txBox="1"/>
          <p:nvPr/>
        </p:nvSpPr>
        <p:spPr>
          <a:xfrm>
            <a:off x="6211271" y="5521720"/>
            <a:ext cx="2324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Dec(</a:t>
            </a:r>
            <a:r>
              <a:rPr lang="en-US" sz="28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L’,R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’)=</a:t>
            </a:r>
            <a:r>
              <a:rPr lang="en-US" sz="28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’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0" name="TextBox 15"/>
          <p:cNvSpPr txBox="1"/>
          <p:nvPr/>
        </p:nvSpPr>
        <p:spPr>
          <a:xfrm>
            <a:off x="1175676" y="5559773"/>
            <a:ext cx="13724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Enc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en-US" sz="28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1" name="Right Arrow 19"/>
          <p:cNvSpPr/>
          <p:nvPr/>
        </p:nvSpPr>
        <p:spPr>
          <a:xfrm rot="19765072">
            <a:off x="2417676" y="5411316"/>
            <a:ext cx="642191" cy="296914"/>
          </a:xfrm>
          <a:prstGeom prst="rightArrow">
            <a:avLst/>
          </a:prstGeom>
          <a:solidFill>
            <a:srgbClr val="599DE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2" name="Right Arrow 20"/>
          <p:cNvSpPr/>
          <p:nvPr/>
        </p:nvSpPr>
        <p:spPr>
          <a:xfrm rot="1475326">
            <a:off x="2419464" y="5896434"/>
            <a:ext cx="642191" cy="296914"/>
          </a:xfrm>
          <a:prstGeom prst="rightArrow">
            <a:avLst/>
          </a:prstGeom>
          <a:solidFill>
            <a:srgbClr val="599DE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3" name="Right Arrow 21"/>
          <p:cNvSpPr/>
          <p:nvPr/>
        </p:nvSpPr>
        <p:spPr>
          <a:xfrm rot="19765072">
            <a:off x="5537961" y="5873865"/>
            <a:ext cx="642191" cy="296914"/>
          </a:xfrm>
          <a:prstGeom prst="rightArrow">
            <a:avLst/>
          </a:prstGeom>
          <a:solidFill>
            <a:srgbClr val="599DE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4" name="Right Arrow 22"/>
          <p:cNvSpPr/>
          <p:nvPr/>
        </p:nvSpPr>
        <p:spPr>
          <a:xfrm rot="1475326">
            <a:off x="5539916" y="5382624"/>
            <a:ext cx="638533" cy="296914"/>
          </a:xfrm>
          <a:prstGeom prst="rightArrow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5" name="Right Arrow 8"/>
          <p:cNvSpPr/>
          <p:nvPr/>
        </p:nvSpPr>
        <p:spPr>
          <a:xfrm>
            <a:off x="3529741" y="5875945"/>
            <a:ext cx="1459889" cy="507996"/>
          </a:xfrm>
          <a:prstGeom prst="rightArrow">
            <a:avLst>
              <a:gd name="adj1" fmla="val 100000"/>
              <a:gd name="adj2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</a:rPr>
              <a:t>g</a:t>
            </a:r>
            <a:endParaRPr lang="en-US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701675" y="1739593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7" name="TextBox 3"/>
          <p:cNvSpPr txBox="1"/>
          <p:nvPr/>
        </p:nvSpPr>
        <p:spPr>
          <a:xfrm>
            <a:off x="3086448" y="5887992"/>
            <a:ext cx="44304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R</a:t>
            </a:r>
            <a:endParaRPr lang="en-US" sz="32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97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 animBg="1"/>
      <p:bldP spid="7" grpId="0"/>
      <p:bldP spid="8" grpId="0"/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Box 3"/>
          <p:cNvSpPr txBox="1"/>
          <p:nvPr/>
        </p:nvSpPr>
        <p:spPr>
          <a:xfrm>
            <a:off x="187037" y="267793"/>
            <a:ext cx="876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prstClr val="black"/>
                </a:solidFill>
                <a:cs typeface="Arial Rounded MT Bold"/>
              </a:rPr>
              <a:t>Physical attacks on the implementation</a:t>
            </a:r>
            <a:endParaRPr lang="en-US" sz="6000" dirty="0">
              <a:solidFill>
                <a:prstClr val="black"/>
              </a:solidFill>
              <a:cs typeface="Arial Rounded MT Bold"/>
            </a:endParaRPr>
          </a:p>
        </p:txBody>
      </p:sp>
      <p:pic>
        <p:nvPicPr>
          <p:cNvPr id="30" name="Picture 2" descr="http://static.wixstatic.com/media/996704_49ab193947ac49019975a030d3f5aa28.png_srz_p_196_146_75_22_0.50_1.20_0.00_png_srz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6357" r="11860" b="2035"/>
          <a:stretch/>
        </p:blipFill>
        <p:spPr bwMode="auto">
          <a:xfrm>
            <a:off x="3927720" y="2280027"/>
            <a:ext cx="4135268" cy="222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MCHH00742_000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26924" y="2454147"/>
            <a:ext cx="1333115" cy="1505478"/>
          </a:xfrm>
          <a:prstGeom prst="rect">
            <a:avLst/>
          </a:prstGeom>
          <a:noFill/>
        </p:spPr>
      </p:pic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497466" y="2129555"/>
            <a:ext cx="2643502" cy="132343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prstClr val="black"/>
                </a:solidFill>
              </a:rPr>
              <a:t>1. Information</a:t>
            </a:r>
            <a:br>
              <a:rPr lang="en-US" sz="2000" b="1" dirty="0" smtClean="0">
                <a:solidFill>
                  <a:prstClr val="black"/>
                </a:solidFill>
              </a:rPr>
            </a:br>
            <a:r>
              <a:rPr lang="en-US" sz="2000" b="1" dirty="0" smtClean="0">
                <a:solidFill>
                  <a:prstClr val="black"/>
                </a:solidFill>
              </a:rPr>
              <a:t>leakage</a:t>
            </a:r>
          </a:p>
          <a:p>
            <a:pPr algn="ctr"/>
            <a:r>
              <a:rPr lang="en-US" sz="2000" b="1" dirty="0" smtClean="0">
                <a:solidFill>
                  <a:prstClr val="black"/>
                </a:solidFill>
              </a:rPr>
              <a:t/>
            </a:r>
            <a:br>
              <a:rPr lang="en-US" sz="2000" b="1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(side-channel attacks) </a:t>
            </a:r>
            <a:endParaRPr lang="en-US" sz="2000" dirty="0">
              <a:solidFill>
                <a:prstClr val="black"/>
              </a:solidFill>
            </a:endParaRPr>
          </a:p>
        </p:txBody>
      </p:sp>
      <p:pic>
        <p:nvPicPr>
          <p:cNvPr id="34" name="Picture 9" descr="MCj04238480000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36103" y="3707799"/>
            <a:ext cx="1152465" cy="1254565"/>
          </a:xfrm>
          <a:prstGeom prst="rect">
            <a:avLst/>
          </a:prstGeom>
          <a:noFill/>
        </p:spPr>
      </p:pic>
      <p:sp>
        <p:nvSpPr>
          <p:cNvPr id="36" name="AutoShape 8"/>
          <p:cNvSpPr>
            <a:spLocks noChangeArrowheads="1"/>
          </p:cNvSpPr>
          <p:nvPr/>
        </p:nvSpPr>
        <p:spPr bwMode="auto">
          <a:xfrm rot="344537" flipV="1">
            <a:off x="2273094" y="3489074"/>
            <a:ext cx="4303942" cy="2007303"/>
          </a:xfrm>
          <a:custGeom>
            <a:avLst/>
            <a:gdLst>
              <a:gd name="G0" fmla="+- 979793 0 0"/>
              <a:gd name="G1" fmla="+- 11058635 0 0"/>
              <a:gd name="G2" fmla="+- 979793 0 11058635"/>
              <a:gd name="G3" fmla="+- 10800 0 0"/>
              <a:gd name="G4" fmla="+- 0 0 979793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4651 0 0"/>
              <a:gd name="G9" fmla="+- 0 0 11058635"/>
              <a:gd name="G10" fmla="+- 4651 0 2700"/>
              <a:gd name="G11" fmla="cos G10 979793"/>
              <a:gd name="G12" fmla="sin G10 979793"/>
              <a:gd name="G13" fmla="cos 13500 979793"/>
              <a:gd name="G14" fmla="sin 13500 979793"/>
              <a:gd name="G15" fmla="+- G11 10800 0"/>
              <a:gd name="G16" fmla="+- G12 10800 0"/>
              <a:gd name="G17" fmla="+- G13 10800 0"/>
              <a:gd name="G18" fmla="+- G14 10800 0"/>
              <a:gd name="G19" fmla="*/ 4651 1 2"/>
              <a:gd name="G20" fmla="+- G19 5400 0"/>
              <a:gd name="G21" fmla="cos G20 979793"/>
              <a:gd name="G22" fmla="sin G20 979793"/>
              <a:gd name="G23" fmla="+- G21 10800 0"/>
              <a:gd name="G24" fmla="+- G12 G23 G22"/>
              <a:gd name="G25" fmla="+- G22 G23 G11"/>
              <a:gd name="G26" fmla="cos 10800 979793"/>
              <a:gd name="G27" fmla="sin 10800 979793"/>
              <a:gd name="G28" fmla="cos 4651 979793"/>
              <a:gd name="G29" fmla="sin 4651 979793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11058635"/>
              <a:gd name="G36" fmla="sin G34 11058635"/>
              <a:gd name="G37" fmla="+/ 11058635 979793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4651 G39"/>
              <a:gd name="G43" fmla="sin 4651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1147 w 21600"/>
              <a:gd name="T5" fmla="*/ 5 h 21600"/>
              <a:gd name="T6" fmla="*/ 3222 w 21600"/>
              <a:gd name="T7" fmla="*/ 12308 h 21600"/>
              <a:gd name="T8" fmla="*/ 10949 w 21600"/>
              <a:gd name="T9" fmla="*/ 6151 h 21600"/>
              <a:gd name="T10" fmla="*/ 23843 w 21600"/>
              <a:gd name="T11" fmla="*/ 14282 h 21600"/>
              <a:gd name="T12" fmla="*/ 16774 w 21600"/>
              <a:gd name="T13" fmla="*/ 18373 h 21600"/>
              <a:gd name="T14" fmla="*/ 12684 w 21600"/>
              <a:gd name="T15" fmla="*/ 1130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5293" y="11999"/>
                </a:moveTo>
                <a:cubicBezTo>
                  <a:pt x="15398" y="11608"/>
                  <a:pt x="15451" y="11205"/>
                  <a:pt x="15451" y="10800"/>
                </a:cubicBezTo>
                <a:cubicBezTo>
                  <a:pt x="15451" y="8231"/>
                  <a:pt x="13368" y="6149"/>
                  <a:pt x="10800" y="6149"/>
                </a:cubicBezTo>
                <a:cubicBezTo>
                  <a:pt x="8231" y="6149"/>
                  <a:pt x="6149" y="8231"/>
                  <a:pt x="6149" y="10800"/>
                </a:cubicBezTo>
                <a:cubicBezTo>
                  <a:pt x="6148" y="11104"/>
                  <a:pt x="6178" y="11409"/>
                  <a:pt x="6238" y="11708"/>
                </a:cubicBezTo>
                <a:lnTo>
                  <a:pt x="207" y="12908"/>
                </a:lnTo>
                <a:cubicBezTo>
                  <a:pt x="69" y="12214"/>
                  <a:pt x="0" y="11507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740"/>
                  <a:pt x="21477" y="12677"/>
                  <a:pt x="21234" y="13586"/>
                </a:cubicBezTo>
                <a:lnTo>
                  <a:pt x="23843" y="14282"/>
                </a:lnTo>
                <a:lnTo>
                  <a:pt x="16774" y="18373"/>
                </a:lnTo>
                <a:lnTo>
                  <a:pt x="12684" y="11303"/>
                </a:lnTo>
                <a:lnTo>
                  <a:pt x="15293" y="11999"/>
                </a:lnTo>
                <a:close/>
              </a:path>
            </a:pathLst>
          </a:custGeom>
          <a:solidFill>
            <a:srgbClr val="FFEDD5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endParaRPr lang="en-US" sz="140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5611660" y="4888109"/>
            <a:ext cx="2741004" cy="10156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prstClr val="black"/>
                </a:solidFill>
              </a:rPr>
              <a:t>2. Tampering attacks</a:t>
            </a:r>
            <a:br>
              <a:rPr lang="en-US" sz="2000" b="1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(malicious modifications)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3401291" y="1175854"/>
            <a:ext cx="3740727" cy="1752600"/>
          </a:xfrm>
          <a:prstGeom prst="wedgeRoundRectCallout">
            <a:avLst>
              <a:gd name="adj1" fmla="val -66365"/>
              <a:gd name="adj2" fmla="val 28113"/>
              <a:gd name="adj3" fmla="val 16667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u="sng" dirty="0">
                <a:solidFill>
                  <a:prstClr val="white"/>
                </a:solidFill>
                <a:cs typeface="Arial" pitchFamily="34" charset="0"/>
              </a:rPr>
              <a:t>Example</a:t>
            </a:r>
            <a:r>
              <a:rPr lang="en-US" sz="2000" dirty="0">
                <a:solidFill>
                  <a:prstClr val="white"/>
                </a:solidFill>
                <a:cs typeface="Arial" pitchFamily="34" charset="0"/>
              </a:rPr>
              <a:t>: power consumption measurements</a:t>
            </a:r>
            <a:endParaRPr lang="en-US" sz="14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90597" y="2129555"/>
            <a:ext cx="2684377" cy="5014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ounded Rectangular Callout 5"/>
          <p:cNvSpPr/>
          <p:nvPr/>
        </p:nvSpPr>
        <p:spPr>
          <a:xfrm>
            <a:off x="139504" y="5072784"/>
            <a:ext cx="3890466" cy="1420091"/>
          </a:xfrm>
          <a:prstGeom prst="wedgeRoundRectCallout">
            <a:avLst>
              <a:gd name="adj1" fmla="val 57334"/>
              <a:gd name="adj2" fmla="val -35061"/>
              <a:gd name="adj3" fmla="val 1666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u="sng" dirty="0" smtClean="0">
                <a:solidFill>
                  <a:prstClr val="white"/>
                </a:solidFill>
              </a:rPr>
              <a:t>Example</a:t>
            </a:r>
            <a:r>
              <a:rPr lang="en-US" sz="2000" dirty="0" smtClean="0">
                <a:solidFill>
                  <a:prstClr val="white"/>
                </a:solidFill>
              </a:rPr>
              <a:t>: raising </a:t>
            </a:r>
            <a:r>
              <a:rPr lang="en-US" sz="2000" b="1" dirty="0" smtClean="0">
                <a:solidFill>
                  <a:prstClr val="white"/>
                </a:solidFill>
              </a:rPr>
              <a:t>voltage</a:t>
            </a:r>
            <a:r>
              <a:rPr lang="en-US" sz="2000" dirty="0" smtClean="0">
                <a:solidFill>
                  <a:prstClr val="white"/>
                </a:solidFill>
              </a:rPr>
              <a:t> or </a:t>
            </a:r>
            <a:r>
              <a:rPr lang="en-US" sz="2000" b="1" dirty="0" smtClean="0">
                <a:solidFill>
                  <a:prstClr val="white"/>
                </a:solidFill>
              </a:rPr>
              <a:t>temperature</a:t>
            </a:r>
            <a:r>
              <a:rPr lang="en-US" sz="2000" dirty="0" smtClean="0">
                <a:solidFill>
                  <a:prstClr val="white"/>
                </a:solidFill>
              </a:rPr>
              <a:t>, tampering with </a:t>
            </a:r>
            <a:r>
              <a:rPr lang="en-US" sz="2000" b="1" dirty="0" smtClean="0">
                <a:solidFill>
                  <a:prstClr val="white"/>
                </a:solidFill>
              </a:rPr>
              <a:t>clock</a:t>
            </a:r>
            <a:r>
              <a:rPr lang="en-US" sz="2000" dirty="0" smtClean="0">
                <a:solidFill>
                  <a:prstClr val="white"/>
                </a:solidFill>
              </a:rPr>
              <a:t>, focusing </a:t>
            </a:r>
            <a:r>
              <a:rPr lang="en-US" sz="2000" b="1" dirty="0" smtClean="0">
                <a:solidFill>
                  <a:prstClr val="white"/>
                </a:solidFill>
              </a:rPr>
              <a:t>UV light </a:t>
            </a:r>
            <a:r>
              <a:rPr lang="en-US" sz="2000" dirty="0" smtClean="0">
                <a:solidFill>
                  <a:prstClr val="white"/>
                </a:solidFill>
              </a:rPr>
              <a:t>on the  device…</a:t>
            </a:r>
            <a:endParaRPr lang="pl-PL" sz="2000" dirty="0">
              <a:solidFill>
                <a:prstClr val="white"/>
              </a:solidFill>
            </a:endParaRPr>
          </a:p>
        </p:txBody>
      </p:sp>
      <p:sp>
        <p:nvSpPr>
          <p:cNvPr id="48" name="Rectangular Callout 47"/>
          <p:cNvSpPr/>
          <p:nvPr/>
        </p:nvSpPr>
        <p:spPr>
          <a:xfrm>
            <a:off x="4889339" y="5871451"/>
            <a:ext cx="3263011" cy="595600"/>
          </a:xfrm>
          <a:prstGeom prst="wedgeRectCallout">
            <a:avLst>
              <a:gd name="adj1" fmla="val 16842"/>
              <a:gd name="adj2" fmla="val -76133"/>
            </a:avLst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prstClr val="black"/>
                </a:solidFill>
              </a:rPr>
              <a:t>today we focus on this</a:t>
            </a:r>
            <a:endParaRPr lang="en-US" sz="2000" b="1" dirty="0">
              <a:solidFill>
                <a:prstClr val="black"/>
              </a:solidFill>
            </a:endParaRPr>
          </a:p>
        </p:txBody>
      </p:sp>
      <p:pic>
        <p:nvPicPr>
          <p:cNvPr id="49" name="Picture 2" descr="https://img.clipartfest.com/109716e99ed3386f10235b40911632fa_hammer-20clipart-clipart-panda-hammer-clipart-images_2400-123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233" y="4755623"/>
            <a:ext cx="1312847" cy="67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1358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6" grpId="0" animBg="1"/>
      <p:bldP spid="33" grpId="0" animBg="1"/>
      <p:bldP spid="4" grpId="0" animBg="1"/>
      <p:bldP spid="6" grpId="0" animBg="1"/>
      <p:bldP spid="48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Split-state model: 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442" y="2133600"/>
            <a:ext cx="8712043" cy="4453240"/>
          </a:xfrm>
        </p:spPr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ambria" panose="02040503050406030204" pitchFamily="18" charset="0"/>
              </a:rPr>
              <a:t>easily </a:t>
            </a:r>
            <a:r>
              <a:rPr lang="en-US" b="1" dirty="0">
                <a:solidFill>
                  <a:srgbClr val="008000"/>
                </a:solidFill>
                <a:latin typeface="Cambria" panose="02040503050406030204" pitchFamily="18" charset="0"/>
              </a:rPr>
              <a:t>implementable</a:t>
            </a:r>
            <a:r>
              <a:rPr lang="en-US" dirty="0">
                <a:solidFill>
                  <a:srgbClr val="008000"/>
                </a:solidFill>
                <a:latin typeface="Cambria" panose="02040503050406030204" pitchFamily="18" charset="0"/>
              </a:rPr>
              <a:t> </a:t>
            </a:r>
            <a:r>
              <a:rPr lang="en-US" dirty="0">
                <a:latin typeface="Cambria" panose="02040503050406030204" pitchFamily="18" charset="0"/>
              </a:rPr>
              <a:t>in practice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ambria" panose="02040503050406030204" pitchFamily="18" charset="0"/>
              </a:rPr>
              <a:t>well-studied model in the </a:t>
            </a:r>
            <a:r>
              <a:rPr lang="en-US" b="1" dirty="0">
                <a:solidFill>
                  <a:srgbClr val="008000"/>
                </a:solidFill>
                <a:latin typeface="Cambria" panose="02040503050406030204" pitchFamily="18" charset="0"/>
              </a:rPr>
              <a:t>leakage</a:t>
            </a:r>
            <a:r>
              <a:rPr lang="en-US" dirty="0">
                <a:latin typeface="Cambria" panose="02040503050406030204" pitchFamily="18" charset="0"/>
              </a:rPr>
              <a:t>-resilient crypto</a:t>
            </a:r>
          </a:p>
          <a:p>
            <a:pPr marL="285750" indent="-285750">
              <a:buFont typeface="Arial"/>
              <a:buChar char="•"/>
            </a:pPr>
            <a:r>
              <a:rPr lang="en-US" b="1" dirty="0">
                <a:solidFill>
                  <a:srgbClr val="008000"/>
                </a:solidFill>
                <a:latin typeface="Cambria" panose="02040503050406030204" pitchFamily="18" charset="0"/>
              </a:rPr>
              <a:t>generalizes</a:t>
            </a:r>
            <a:r>
              <a:rPr lang="en-US" dirty="0">
                <a:solidFill>
                  <a:srgbClr val="008000"/>
                </a:solidFill>
                <a:latin typeface="Cambria" panose="02040503050406030204" pitchFamily="18" charset="0"/>
              </a:rPr>
              <a:t> </a:t>
            </a:r>
            <a:r>
              <a:rPr lang="en-US" dirty="0">
                <a:latin typeface="Cambria" panose="02040503050406030204" pitchFamily="18" charset="0"/>
              </a:rPr>
              <a:t>some other models (e.g. the independent bit tampering)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87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1640" y="47040"/>
            <a:ext cx="8722360" cy="838636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An open problem from </a:t>
            </a:r>
            <a:r>
              <a:rPr lang="en-US" sz="3600" b="1" dirty="0" smtClean="0">
                <a:solidFill>
                  <a:srgbClr val="00B050"/>
                </a:solidFill>
              </a:rPr>
              <a:t>[DPW10]</a:t>
            </a:r>
            <a:endParaRPr lang="en-US" sz="3600" b="1" dirty="0">
              <a:solidFill>
                <a:srgbClr val="00B05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471612"/>
            <a:ext cx="8229600" cy="29107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</a:t>
            </a:r>
            <a:r>
              <a:rPr lang="en-US" dirty="0" smtClean="0"/>
              <a:t>onstruct an explicit and efficient non-malleable code secure in  </a:t>
            </a:r>
            <a:r>
              <a:rPr lang="en-US" b="1" dirty="0" smtClean="0">
                <a:solidFill>
                  <a:srgbClr val="008000"/>
                </a:solidFill>
              </a:rPr>
              <a:t>the split-state model</a:t>
            </a:r>
            <a:r>
              <a:rPr lang="en-US" dirty="0" smtClean="0">
                <a:solidFill>
                  <a:srgbClr val="008000"/>
                </a:solidFill>
              </a:rPr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Closed in the </a:t>
            </a:r>
            <a:r>
              <a:rPr lang="en-US" dirty="0"/>
              <a:t>recent </a:t>
            </a:r>
            <a:r>
              <a:rPr lang="en-US" b="1" dirty="0">
                <a:solidFill>
                  <a:srgbClr val="7030A0"/>
                </a:solidFill>
              </a:rPr>
              <a:t>(2012-2015)</a:t>
            </a:r>
            <a:r>
              <a:rPr lang="en-US" dirty="0"/>
              <a:t> </a:t>
            </a:r>
            <a:r>
              <a:rPr lang="en-US" dirty="0" smtClean="0"/>
              <a:t>line of work.</a:t>
            </a:r>
          </a:p>
          <a:p>
            <a:pPr marL="0" indent="0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dirty="0" smtClean="0"/>
              <a:t>(we will now talk more about it)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04FA-7EBA-6342-9551-607F6EB5E4E1}" type="slidenum">
              <a:rPr lang="en-US" smtClean="0"/>
              <a:t>81</a:t>
            </a:fld>
            <a:endParaRPr lang="en-US"/>
          </a:p>
        </p:txBody>
      </p:sp>
      <p:sp>
        <p:nvSpPr>
          <p:cNvPr id="45" name="Content Placeholder 2"/>
          <p:cNvSpPr txBox="1">
            <a:spLocks/>
          </p:cNvSpPr>
          <p:nvPr/>
        </p:nvSpPr>
        <p:spPr>
          <a:xfrm>
            <a:off x="701675" y="1282393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042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8606" y="96044"/>
            <a:ext cx="840819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Progress towards solving this problem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00B050"/>
                </a:solidFill>
              </a:rPr>
              <a:t>[DPW10]</a:t>
            </a:r>
            <a:r>
              <a:rPr lang="en-US" dirty="0" smtClean="0">
                <a:solidFill>
                  <a:srgbClr val="00B050"/>
                </a:solidFill>
              </a:rPr>
              <a:t>: </a:t>
            </a:r>
            <a:r>
              <a:rPr lang="en-US" dirty="0" err="1" smtClean="0"/>
              <a:t>existen</a:t>
            </a:r>
            <a:r>
              <a:rPr lang="pl-PL" dirty="0" err="1" smtClean="0"/>
              <a:t>tial</a:t>
            </a:r>
            <a:r>
              <a:rPr lang="en-US" dirty="0" smtClean="0"/>
              <a:t> result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00B050"/>
                </a:solidFill>
              </a:rPr>
              <a:t>[Liu and Lysyanskaya, Crypto 2012]</a:t>
            </a:r>
            <a:r>
              <a:rPr lang="en-US" dirty="0" smtClean="0">
                <a:solidFill>
                  <a:srgbClr val="00B050"/>
                </a:solidFill>
              </a:rPr>
              <a:t>: </a:t>
            </a:r>
            <a:r>
              <a:rPr lang="en-US" b="1" dirty="0" smtClean="0">
                <a:solidFill>
                  <a:srgbClr val="0000FF"/>
                </a:solidFill>
              </a:rPr>
              <a:t>computational</a:t>
            </a:r>
            <a:r>
              <a:rPr lang="en-US" b="1" dirty="0" smtClean="0"/>
              <a:t>-</a:t>
            </a:r>
            <a:r>
              <a:rPr lang="en-US" dirty="0" smtClean="0"/>
              <a:t>security, assuming </a:t>
            </a:r>
            <a:r>
              <a:rPr lang="en-US" b="1" dirty="0" smtClean="0">
                <a:solidFill>
                  <a:srgbClr val="0000FF"/>
                </a:solidFill>
              </a:rPr>
              <a:t>common reference string</a:t>
            </a:r>
          </a:p>
          <a:p>
            <a:pPr marL="457200" lvl="1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b="1" dirty="0" smtClean="0">
                <a:solidFill>
                  <a:srgbClr val="00B050"/>
                </a:solidFill>
              </a:rPr>
              <a:t>[D., Kazana, Obremski, Crypto 2013]</a:t>
            </a:r>
            <a:r>
              <a:rPr lang="en-US" dirty="0" smtClean="0"/>
              <a:t>: secure encoding for </a:t>
            </a:r>
            <a:r>
              <a:rPr lang="en-US" b="1" dirty="0" smtClean="0">
                <a:solidFill>
                  <a:srgbClr val="FF0000"/>
                </a:solidFill>
              </a:rPr>
              <a:t>1</a:t>
            </a:r>
            <a:r>
              <a:rPr lang="en-US" b="1" dirty="0" smtClean="0">
                <a:solidFill>
                  <a:srgbClr val="0070C0"/>
                </a:solidFill>
              </a:rPr>
              <a:t>-bit messages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en-US" b="1" dirty="0" err="1">
                <a:solidFill>
                  <a:srgbClr val="FF0000"/>
                </a:solidFill>
                <a:latin typeface="Cambria" panose="02040503050406030204" pitchFamily="18" charset="0"/>
              </a:rPr>
              <a:t>Enc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 : {0,1} </a:t>
            </a:r>
            <a:r>
              <a:rPr lang="en-US" b="1" dirty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cmsy10"/>
              </a:rPr>
              <a:t>→ </a:t>
            </a:r>
            <a:r>
              <a:rPr lang="en-US" b="1" dirty="0">
                <a:solidFill>
                  <a:srgbClr val="FF0000"/>
                </a:solidFill>
                <a:latin typeface="Gigi" panose="04040504061007020D02" pitchFamily="82" charset="0"/>
                <a:cs typeface="Apple Chancery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, Dec: </a:t>
            </a:r>
            <a:r>
              <a:rPr lang="en-US" b="1" dirty="0">
                <a:solidFill>
                  <a:srgbClr val="FF0000"/>
                </a:solidFill>
                <a:latin typeface="Gigi" panose="04040504061007020D02" pitchFamily="82" charset="0"/>
                <a:cs typeface="Apple Chancery"/>
              </a:rPr>
              <a:t>C </a:t>
            </a:r>
            <a:r>
              <a:rPr lang="en-US" b="1" dirty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cmsy10"/>
              </a:rPr>
              <a:t>→ 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{0,1</a:t>
            </a:r>
            <a:r>
              <a:rPr lang="en-US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})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 smtClean="0">
                <a:solidFill>
                  <a:srgbClr val="00B050"/>
                </a:solidFill>
              </a:rPr>
              <a:t>[</a:t>
            </a:r>
            <a:r>
              <a:rPr lang="en-US" b="1" dirty="0">
                <a:solidFill>
                  <a:srgbClr val="00B050"/>
                </a:solidFill>
              </a:rPr>
              <a:t>Aggarwal, Dodis, and Lovett, STOC 2014</a:t>
            </a:r>
            <a:r>
              <a:rPr lang="en-US" b="1" dirty="0" smtClean="0">
                <a:solidFill>
                  <a:srgbClr val="00B050"/>
                </a:solidFill>
              </a:rPr>
              <a:t>]</a:t>
            </a:r>
            <a:r>
              <a:rPr lang="en-US" b="1" dirty="0" smtClean="0"/>
              <a:t>: </a:t>
            </a:r>
            <a:r>
              <a:rPr lang="en-US" dirty="0" smtClean="0"/>
              <a:t>first result for messages of arbitrary length.</a:t>
            </a:r>
          </a:p>
          <a:p>
            <a:pPr marL="457200" indent="-457200">
              <a:buFont typeface="+mj-lt"/>
              <a:buAutoNum type="arabicPeriod"/>
            </a:pPr>
            <a:r>
              <a:rPr lang="pl-PL" b="1" dirty="0">
                <a:solidFill>
                  <a:srgbClr val="00B050"/>
                </a:solidFill>
              </a:rPr>
              <a:t>[</a:t>
            </a:r>
            <a:r>
              <a:rPr lang="pl-PL" b="1" dirty="0" err="1">
                <a:solidFill>
                  <a:srgbClr val="00B050"/>
                </a:solidFill>
              </a:rPr>
              <a:t>Chattopadhyay</a:t>
            </a:r>
            <a:r>
              <a:rPr lang="pl-PL" b="1" dirty="0">
                <a:solidFill>
                  <a:srgbClr val="00B050"/>
                </a:solidFill>
              </a:rPr>
              <a:t> and </a:t>
            </a:r>
            <a:r>
              <a:rPr lang="pl-PL" b="1" dirty="0" err="1">
                <a:solidFill>
                  <a:srgbClr val="00B050"/>
                </a:solidFill>
              </a:rPr>
              <a:t>Zuckerman</a:t>
            </a:r>
            <a:r>
              <a:rPr lang="pl-PL" b="1" dirty="0">
                <a:solidFill>
                  <a:srgbClr val="00B050"/>
                </a:solidFill>
              </a:rPr>
              <a:t>, FOCS’14</a:t>
            </a:r>
            <a:r>
              <a:rPr lang="pl-PL" b="1" dirty="0" smtClean="0">
                <a:solidFill>
                  <a:srgbClr val="00B050"/>
                </a:solidFill>
              </a:rPr>
              <a:t>]</a:t>
            </a:r>
            <a:r>
              <a:rPr lang="en-US" dirty="0" smtClean="0"/>
              <a:t> </a:t>
            </a:r>
            <a:r>
              <a:rPr lang="en-US" dirty="0" smtClean="0"/>
              <a:t>improving capacity</a:t>
            </a:r>
            <a:r>
              <a:rPr lang="en-US" dirty="0" smtClean="0"/>
              <a:t>.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b="1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04FA-7EBA-6342-9551-607F6EB5E4E1}" type="slidenum">
              <a:rPr lang="en-US" smtClean="0"/>
              <a:t>82</a:t>
            </a:fld>
            <a:endParaRPr lang="en-US"/>
          </a:p>
        </p:txBody>
      </p:sp>
      <p:sp>
        <p:nvSpPr>
          <p:cNvPr id="4" name="Rectangular Callout 3"/>
          <p:cNvSpPr/>
          <p:nvPr/>
        </p:nvSpPr>
        <p:spPr>
          <a:xfrm>
            <a:off x="3342354" y="2643187"/>
            <a:ext cx="3564731" cy="612648"/>
          </a:xfrm>
          <a:prstGeom prst="wedgeRect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we will show this now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1825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810" y="364471"/>
            <a:ext cx="8685427" cy="807688"/>
          </a:xfrm>
        </p:spPr>
        <p:txBody>
          <a:bodyPr>
            <a:normAutofit/>
          </a:bodyPr>
          <a:lstStyle/>
          <a:p>
            <a:r>
              <a:rPr lang="en-US" dirty="0" smtClean="0"/>
              <a:t>Fact</a:t>
            </a:r>
            <a:endParaRPr lang="en-US" sz="32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04FA-7EBA-6342-9551-607F6EB5E4E1}" type="slidenum">
              <a:rPr lang="en-US" smtClean="0"/>
              <a:t>83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84481" y="1026060"/>
                <a:ext cx="8424014" cy="54523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Cambria" panose="02040503050406030204" pitchFamily="18" charset="0"/>
                  </a:rPr>
                  <a:t>Scheme</a:t>
                </a:r>
                <a:r>
                  <a:rPr lang="en-US" sz="2800" dirty="0" smtClean="0">
                    <a:solidFill>
                      <a:schemeClr val="tx2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(</a:t>
                </a:r>
                <a:r>
                  <a:rPr lang="en-US" sz="2800" b="1" dirty="0" err="1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Enc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: {0,1} 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cmsy10"/>
                  </a:rPr>
                  <a:t>→ </a:t>
                </a:r>
                <a:r>
                  <a:rPr lang="en-US" sz="2800" b="1" dirty="0">
                    <a:solidFill>
                      <a:srgbClr val="FF0000"/>
                    </a:solidFill>
                    <a:latin typeface="Gigi" panose="04040504061007020D02" pitchFamily="82" charset="0"/>
                    <a:cs typeface="Apple Chancery"/>
                  </a:rPr>
                  <a:t>C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, Dec: </a:t>
                </a:r>
                <a:r>
                  <a:rPr lang="en-US" sz="2800" b="1" dirty="0">
                    <a:solidFill>
                      <a:srgbClr val="FF0000"/>
                    </a:solidFill>
                    <a:latin typeface="Gigi" panose="04040504061007020D02" pitchFamily="82" charset="0"/>
                    <a:cs typeface="Apple Chancery"/>
                  </a:rPr>
                  <a:t>C 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cmsy10"/>
                  </a:rPr>
                  <a:t>→ 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{0,1} )</a:t>
                </a:r>
                <a:r>
                  <a:rPr lang="en-US" sz="2800" b="1" dirty="0" smtClean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is</a:t>
                </a:r>
                <a:r>
                  <a:rPr lang="en-US" sz="2800" b="1" dirty="0" smtClean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cmmi10"/>
                    <a:ea typeface="cmmi10"/>
                    <a:cs typeface="cmmi10"/>
                  </a:rPr>
                  <a:t>𝜖</a:t>
                </a:r>
                <a:r>
                  <a:rPr lang="en-US" sz="2800" b="1" dirty="0" smtClean="0">
                    <a:solidFill>
                      <a:srgbClr val="0000FF"/>
                    </a:solidFill>
                    <a:latin typeface="Cambria" panose="02040503050406030204" pitchFamily="18" charset="0"/>
                  </a:rPr>
                  <a:t>-non-malleable 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with respect to family 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Gigi" panose="04040504061007020D02" pitchFamily="82" charset="0"/>
                    <a:cs typeface="Apple Chancery"/>
                  </a:rPr>
                  <a:t>H</a:t>
                </a:r>
                <a:r>
                  <a:rPr lang="en-US" sz="2800" b="1" dirty="0" smtClean="0">
                    <a:solidFill>
                      <a:srgbClr val="7EB606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if</a:t>
                </a:r>
                <a:r>
                  <a:rPr lang="en-US" sz="2800" dirty="0" smtClean="0">
                    <a:solidFill>
                      <a:schemeClr val="tx2"/>
                    </a:solidFill>
                    <a:latin typeface="Cambria" panose="02040503050406030204" pitchFamily="18" charset="0"/>
                  </a:rPr>
                  <a:t>:</a:t>
                </a:r>
              </a:p>
              <a:p>
                <a:endParaRPr lang="en-US" sz="2800" dirty="0" smtClean="0">
                  <a:solidFill>
                    <a:schemeClr val="tx2"/>
                  </a:solidFill>
                  <a:latin typeface="Cambria" panose="02040503050406030204" pitchFamily="18" charset="0"/>
                </a:endParaRPr>
              </a:p>
              <a:p>
                <a:endParaRPr lang="en-US" sz="2800" dirty="0" smtClean="0">
                  <a:solidFill>
                    <a:schemeClr val="tx2"/>
                  </a:solidFill>
                  <a:latin typeface="Cambria" panose="02040503050406030204" pitchFamily="18" charset="0"/>
                </a:endParaRPr>
              </a:p>
              <a:p>
                <a:endParaRPr lang="en-US" sz="2800" dirty="0" smtClean="0">
                  <a:solidFill>
                    <a:schemeClr val="tx2"/>
                  </a:solidFill>
                  <a:latin typeface="Cambria" panose="02040503050406030204" pitchFamily="18" charset="0"/>
                </a:endParaRPr>
              </a:p>
              <a:p>
                <a:r>
                  <a:rPr lang="en-US" sz="28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         				             P(</a:t>
                </a:r>
                <a:r>
                  <a:rPr lang="en-US" sz="28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M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Symbol"/>
                    <a:sym typeface="Symbol"/>
                  </a:rPr>
                  <a:t>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28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h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’(</a:t>
                </a:r>
                <a:r>
                  <a:rPr lang="en-US" sz="28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M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))</a:t>
                </a:r>
                <a:r>
                  <a:rPr lang="pl-PL" sz="28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pl-PL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pl-PL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pl-PL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pl-PL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pl-PL" sz="28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𝝐</m:t>
                    </m:r>
                  </m:oMath>
                </a14:m>
                <a:endParaRPr lang="pl-PL" sz="2800" b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  <a:p>
                <a:r>
                  <a:rPr lang="en-US" sz="2800" b="1" dirty="0" smtClean="0">
                    <a:solidFill>
                      <a:srgbClr val="FF0000"/>
                    </a:solidFill>
                    <a:latin typeface="cmmi10"/>
                    <a:ea typeface="cmmi10"/>
                    <a:cs typeface="cmmi10"/>
                  </a:rPr>
                  <a:t/>
                </a:r>
                <a:br>
                  <a:rPr lang="en-US" sz="2800" b="1" dirty="0" smtClean="0">
                    <a:solidFill>
                      <a:srgbClr val="FF0000"/>
                    </a:solidFill>
                    <a:latin typeface="cmmi10"/>
                    <a:ea typeface="cmmi10"/>
                    <a:cs typeface="cmmi10"/>
                  </a:rPr>
                </a:br>
                <a:endParaRPr lang="en-US" sz="2800" b="1" dirty="0" smtClean="0">
                  <a:solidFill>
                    <a:srgbClr val="FF0000"/>
                  </a:solidFill>
                  <a:latin typeface="cmmi10"/>
                  <a:ea typeface="cmmi10"/>
                  <a:cs typeface="cmmi10"/>
                </a:endParaRPr>
              </a:p>
              <a:p>
                <a:endParaRPr lang="en-US" sz="2800" b="1" dirty="0" smtClean="0">
                  <a:solidFill>
                    <a:srgbClr val="FF0000"/>
                  </a:solidFill>
                  <a:latin typeface="cmmi10"/>
                  <a:ea typeface="cmmi10"/>
                  <a:cs typeface="cmmi10"/>
                </a:endParaRPr>
              </a:p>
              <a:p>
                <a:endParaRPr lang="en-US" sz="2800" b="1" dirty="0" smtClean="0">
                  <a:solidFill>
                    <a:srgbClr val="FF0000"/>
                  </a:solidFill>
                  <a:latin typeface="cmmi10"/>
                  <a:ea typeface="cmmi10"/>
                  <a:cs typeface="cmmi10"/>
                </a:endParaRPr>
              </a:p>
              <a:p>
                <a:r>
                  <a:rPr lang="en-US" sz="2800" dirty="0" smtClean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where</a:t>
                </a:r>
                <a:r>
                  <a:rPr lang="en-US" sz="2800" dirty="0" smtClean="0">
                    <a:solidFill>
                      <a:schemeClr val="tx2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28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M</a:t>
                </a:r>
                <a:r>
                  <a:rPr lang="en-US" sz="2800" b="1" dirty="0" smtClean="0">
                    <a:solidFill>
                      <a:srgbClr val="7EB606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is uniformly distributed over 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{0,1}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Cambria" panose="02040503050406030204" pitchFamily="18" charset="0"/>
                  </a:rPr>
                  <a:t>.</a:t>
                </a:r>
                <a:endParaRPr lang="en-US" sz="2800" dirty="0" smtClean="0">
                  <a:solidFill>
                    <a:srgbClr val="000000"/>
                  </a:solidFill>
                  <a:latin typeface="cmmi10"/>
                </a:endParaRPr>
              </a:p>
              <a:p>
                <a:endParaRPr lang="en-US" sz="2800" dirty="0">
                  <a:solidFill>
                    <a:schemeClr val="tx2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481" y="1026060"/>
                <a:ext cx="8424014" cy="5452390"/>
              </a:xfrm>
              <a:prstGeom prst="rect">
                <a:avLst/>
              </a:prstGeom>
              <a:blipFill rotWithShape="0">
                <a:blip r:embed="rId2"/>
                <a:stretch>
                  <a:fillRect l="-1520" t="-178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bjaśnienie prostokątne 14"/>
          <p:cNvSpPr/>
          <p:nvPr/>
        </p:nvSpPr>
        <p:spPr>
          <a:xfrm>
            <a:off x="3960905" y="2206820"/>
            <a:ext cx="3648935" cy="799675"/>
          </a:xfrm>
          <a:prstGeom prst="wedgeRectCallout">
            <a:avLst>
              <a:gd name="adj1" fmla="val 23724"/>
              <a:gd name="adj2" fmla="val 8330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dirty="0" err="1" smtClean="0">
                <a:latin typeface="Cambria" panose="02040503050406030204" pitchFamily="18" charset="0"/>
              </a:rPr>
              <a:t>Recall</a:t>
            </a:r>
            <a:r>
              <a:rPr lang="pl-PL" sz="2000" dirty="0" smtClean="0">
                <a:latin typeface="Cambria" panose="02040503050406030204" pitchFamily="18" charset="0"/>
              </a:rPr>
              <a:t>:</a:t>
            </a:r>
          </a:p>
          <a:p>
            <a:pPr algn="ctr"/>
            <a:r>
              <a:rPr lang="pl-PL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h</a:t>
            </a:r>
            <a:r>
              <a:rPr lang="pl-PL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’(M) = Dec(</a:t>
            </a:r>
            <a:r>
              <a:rPr lang="pl-PL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h</a:t>
            </a:r>
            <a:r>
              <a:rPr lang="pl-PL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pl-PL" sz="20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Enc</a:t>
            </a:r>
            <a:r>
              <a:rPr lang="pl-PL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(M))</a:t>
            </a:r>
            <a:endParaRPr lang="pl-PL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57172" y="4035801"/>
            <a:ext cx="10118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h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cmsy10"/>
              </a:rPr>
              <a:t>∈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Gigi" panose="04040504061007020D02" pitchFamily="82" charset="0"/>
                <a:cs typeface="Apple Chancery"/>
              </a:rPr>
              <a:t>H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39026" y="1359891"/>
                <a:ext cx="2448106" cy="32932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∀</m:t>
                      </m:r>
                    </m:oMath>
                  </m:oMathPara>
                </a14:m>
                <a:endParaRPr lang="en-US" sz="20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026" y="1359891"/>
                <a:ext cx="2448106" cy="329320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3501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" grpId="0"/>
      <p:bldP spid="4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ytuł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hard to negate </a:t>
                </a:r>
                <a14:m>
                  <m:oMath xmlns:m="http://schemas.openxmlformats.org/officeDocument/2006/math">
                    <m:r>
                      <a:rPr lang="pl-PL" b="0" i="0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 smtClean="0">
                    <a:latin typeface="Gigi" panose="04040504061007020D02" pitchFamily="82" charset="0"/>
                    <a:ea typeface="cmsy10"/>
                    <a:cs typeface="cmsy10"/>
                  </a:rPr>
                  <a:t> </a:t>
                </a:r>
                <a:r>
                  <a:rPr lang="en-US" dirty="0" smtClean="0">
                    <a:ea typeface="cmsy10"/>
                    <a:cs typeface="cmsy10"/>
                  </a:rPr>
                  <a:t>non-malleable</a:t>
                </a:r>
                <a:endParaRPr lang="en-US" dirty="0">
                  <a:latin typeface="Gigi" panose="04040504061007020D02" pitchFamily="82" charset="0"/>
                </a:endParaRPr>
              </a:p>
            </p:txBody>
          </p:sp>
        </mc:Choice>
        <mc:Fallback xmlns="">
          <p:sp>
            <p:nvSpPr>
              <p:cNvPr id="2" name="Tytu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797" t="-29457" b="-2093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907085" y="6247269"/>
            <a:ext cx="2057400" cy="365125"/>
          </a:xfrm>
        </p:spPr>
        <p:txBody>
          <a:bodyPr/>
          <a:lstStyle/>
          <a:p>
            <a:fld id="{465A04FA-7EBA-6342-9551-607F6EB5E4E1}" type="slidenum">
              <a:rPr lang="en-US" smtClean="0"/>
              <a:t>84</a:t>
            </a:fld>
            <a:endParaRPr lang="en-US"/>
          </a:p>
        </p:txBody>
      </p:sp>
      <p:sp>
        <p:nvSpPr>
          <p:cNvPr id="8" name="PoleTekstowe 7"/>
          <p:cNvSpPr txBox="1"/>
          <p:nvPr/>
        </p:nvSpPr>
        <p:spPr>
          <a:xfrm>
            <a:off x="113004" y="2563716"/>
            <a:ext cx="2625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mbria" panose="02040503050406030204" pitchFamily="18" charset="0"/>
              </a:rPr>
              <a:t>look at the distributions of:</a:t>
            </a:r>
            <a:endParaRPr lang="en-US" sz="2400" dirty="0">
              <a:latin typeface="Cambria" panose="02040503050406030204" pitchFamily="18" charset="0"/>
            </a:endParaRPr>
          </a:p>
        </p:txBody>
      </p:sp>
      <p:sp>
        <p:nvSpPr>
          <p:cNvPr id="9" name="PoleTekstowe 8"/>
          <p:cNvSpPr txBox="1"/>
          <p:nvPr/>
        </p:nvSpPr>
        <p:spPr>
          <a:xfrm>
            <a:off x="612885" y="3585194"/>
            <a:ext cx="8290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h’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(0):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1425722" y="3599164"/>
            <a:ext cx="2697504" cy="5174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Cambria" panose="02040503050406030204" pitchFamily="18" charset="0"/>
              </a:rPr>
              <a:t>probability of 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0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4123226" y="3599164"/>
            <a:ext cx="4671441" cy="51743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Cambria" panose="02040503050406030204" pitchFamily="18" charset="0"/>
              </a:rPr>
              <a:t>probability of 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1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PoleTekstowe 13"/>
          <p:cNvSpPr txBox="1"/>
          <p:nvPr/>
        </p:nvSpPr>
        <p:spPr>
          <a:xfrm>
            <a:off x="612885" y="4647025"/>
            <a:ext cx="8290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h’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(1):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1425722" y="4660995"/>
            <a:ext cx="1933175" cy="5174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Cambria" panose="02040503050406030204" pitchFamily="18" charset="0"/>
              </a:rPr>
              <a:t>probability of 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0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3358898" y="4660995"/>
            <a:ext cx="5435770" cy="51743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Cambria" panose="02040503050406030204" pitchFamily="18" charset="0"/>
              </a:rPr>
              <a:t>probability of 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1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32" name="Prostokąt 31"/>
          <p:cNvSpPr/>
          <p:nvPr/>
        </p:nvSpPr>
        <p:spPr>
          <a:xfrm>
            <a:off x="3358898" y="3599164"/>
            <a:ext cx="764328" cy="50175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sz="1600" dirty="0">
              <a:latin typeface="Cambria" panose="02040503050406030204" pitchFamily="18" charset="0"/>
            </a:endParaRPr>
          </a:p>
        </p:txBody>
      </p:sp>
      <p:sp>
        <p:nvSpPr>
          <p:cNvPr id="33" name="Prostokąt 32"/>
          <p:cNvSpPr/>
          <p:nvPr/>
        </p:nvSpPr>
        <p:spPr>
          <a:xfrm>
            <a:off x="3358898" y="4647025"/>
            <a:ext cx="764328" cy="50175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sz="1600" dirty="0">
              <a:latin typeface="Cambria" panose="02040503050406030204" pitchFamily="18" charset="0"/>
            </a:endParaRPr>
          </a:p>
        </p:txBody>
      </p:sp>
      <p:sp>
        <p:nvSpPr>
          <p:cNvPr id="34" name="Nawias klamrowy otwierający 33"/>
          <p:cNvSpPr/>
          <p:nvPr/>
        </p:nvSpPr>
        <p:spPr>
          <a:xfrm rot="16200000">
            <a:off x="2184662" y="4528602"/>
            <a:ext cx="397497" cy="1950977"/>
          </a:xfrm>
          <a:prstGeom prst="leftBrace">
            <a:avLst>
              <a:gd name="adj1" fmla="val 24927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sz="1600" dirty="0">
              <a:latin typeface="Cambria" panose="02040503050406030204" pitchFamily="18" charset="0"/>
            </a:endParaRPr>
          </a:p>
        </p:txBody>
      </p:sp>
      <p:sp>
        <p:nvSpPr>
          <p:cNvPr id="35" name="Nawias klamrowy otwierający 34"/>
          <p:cNvSpPr/>
          <p:nvPr/>
        </p:nvSpPr>
        <p:spPr>
          <a:xfrm rot="16200000">
            <a:off x="6269800" y="3158769"/>
            <a:ext cx="397497" cy="4690642"/>
          </a:xfrm>
          <a:prstGeom prst="leftBrace">
            <a:avLst>
              <a:gd name="adj1" fmla="val 24927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sz="1600" dirty="0">
              <a:latin typeface="Cambria" panose="02040503050406030204" pitchFamily="18" charset="0"/>
            </a:endParaRPr>
          </a:p>
        </p:txBody>
      </p:sp>
      <p:sp>
        <p:nvSpPr>
          <p:cNvPr id="38" name="Nawias klamrowy otwierający 37"/>
          <p:cNvSpPr/>
          <p:nvPr/>
        </p:nvSpPr>
        <p:spPr>
          <a:xfrm rot="16200000">
            <a:off x="3542315" y="5121925"/>
            <a:ext cx="397497" cy="764328"/>
          </a:xfrm>
          <a:prstGeom prst="leftBrace">
            <a:avLst>
              <a:gd name="adj1" fmla="val 24927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sz="1600" dirty="0">
              <a:latin typeface="Cambria" panose="02040503050406030204" pitchFamily="18" charset="0"/>
            </a:endParaRPr>
          </a:p>
        </p:txBody>
      </p:sp>
      <p:sp>
        <p:nvSpPr>
          <p:cNvPr id="44" name="PoleTekstowe 43"/>
          <p:cNvSpPr txBox="1"/>
          <p:nvPr/>
        </p:nvSpPr>
        <p:spPr>
          <a:xfrm>
            <a:off x="679662" y="5847159"/>
            <a:ext cx="4379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D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: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45" name="Prostokąt 44"/>
          <p:cNvSpPr/>
          <p:nvPr/>
        </p:nvSpPr>
        <p:spPr>
          <a:xfrm>
            <a:off x="1425722" y="5838050"/>
            <a:ext cx="1933175" cy="5174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Cambria" panose="02040503050406030204" pitchFamily="18" charset="0"/>
              </a:rPr>
              <a:t>probability of 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0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46" name="Prostokąt 45"/>
          <p:cNvSpPr/>
          <p:nvPr/>
        </p:nvSpPr>
        <p:spPr>
          <a:xfrm>
            <a:off x="3358900" y="5847159"/>
            <a:ext cx="764328" cy="50832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u="sng" dirty="0">
                <a:solidFill>
                  <a:srgbClr val="FF0000"/>
                </a:solidFill>
                <a:latin typeface="Cambria" panose="02040503050406030204" pitchFamily="18" charset="0"/>
              </a:rPr>
              <a:t>same</a:t>
            </a:r>
          </a:p>
        </p:txBody>
      </p:sp>
      <p:sp>
        <p:nvSpPr>
          <p:cNvPr id="47" name="Prostokąt 46"/>
          <p:cNvSpPr/>
          <p:nvPr/>
        </p:nvSpPr>
        <p:spPr>
          <a:xfrm>
            <a:off x="4142429" y="5838049"/>
            <a:ext cx="4671441" cy="51743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Cambria" panose="02040503050406030204" pitchFamily="18" charset="0"/>
              </a:rPr>
              <a:t>probability of </a:t>
            </a:r>
            <a:r>
              <a:rPr lang="en-US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1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Objaśnienie w chmurce 48"/>
              <p:cNvSpPr/>
              <p:nvPr/>
            </p:nvSpPr>
            <p:spPr>
              <a:xfrm>
                <a:off x="3941602" y="2617479"/>
                <a:ext cx="4853065" cy="478257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pl-PL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  <m:r>
                            <a:rPr lang="pl-PL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’</m:t>
                          </m:r>
                          <m:d>
                            <m:dPr>
                              <m:ctrlPr>
                                <a:rPr lang="pl-PL" sz="24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4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pl-PL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pl-PL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pl-PL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pl-PL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pl-PL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  <m:r>
                            <a:rPr lang="pl-PL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’</m:t>
                          </m:r>
                          <m:d>
                            <m:dPr>
                              <m:ctrlPr>
                                <a:rPr lang="pl-PL" sz="24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4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e>
                          </m:d>
                          <m:r>
                            <a:rPr lang="pl-PL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pl-PL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pl-PL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pl-PL" sz="2400" b="1" dirty="0">
                  <a:solidFill>
                    <a:srgbClr val="FF0000"/>
                  </a:solidFill>
                  <a:latin typeface="cmmi10"/>
                  <a:ea typeface="cmmi10"/>
                  <a:cs typeface="cmmi10"/>
                </a:endParaRPr>
              </a:p>
            </p:txBody>
          </p:sp>
        </mc:Choice>
        <mc:Fallback xmlns="">
          <p:sp>
            <p:nvSpPr>
              <p:cNvPr id="49" name="Objaśnienie w chmurc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1602" y="2617479"/>
                <a:ext cx="4853065" cy="47825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Objaśnienie w chmurce 48"/>
              <p:cNvSpPr/>
              <p:nvPr/>
            </p:nvSpPr>
            <p:spPr>
              <a:xfrm>
                <a:off x="113004" y="1056480"/>
                <a:ext cx="6271572" cy="1022321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pl-PL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pl-PL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  <m:r>
                            <a:rPr lang="pl-PL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’</m:t>
                          </m:r>
                          <m:d>
                            <m:dPr>
                              <m:ctrlPr>
                                <a:rPr lang="pl-PL" sz="24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4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pl-PL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pl-PL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pl-PL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pl-PL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pl-PL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  <m:r>
                            <a:rPr lang="pl-PL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’</m:t>
                          </m:r>
                          <m:d>
                            <m:dPr>
                              <m:ctrlPr>
                                <a:rPr lang="pl-PL" sz="24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l-PL" sz="24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e>
                          </m:d>
                          <m:r>
                            <a:rPr lang="pl-PL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pl-PL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pl-PL" sz="2400" b="1" dirty="0">
                  <a:solidFill>
                    <a:srgbClr val="FF0000"/>
                  </a:solidFill>
                  <a:latin typeface="cmmi10"/>
                  <a:ea typeface="cmmi10"/>
                  <a:cs typeface="cmmi10"/>
                </a:endParaRPr>
              </a:p>
            </p:txBody>
          </p:sp>
        </mc:Choice>
        <mc:Fallback xmlns="">
          <p:sp>
            <p:nvSpPr>
              <p:cNvPr id="21" name="Objaśnienie w chmurc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04" y="1056480"/>
                <a:ext cx="6271572" cy="102232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Up-Down Arrow 2"/>
          <p:cNvSpPr/>
          <p:nvPr/>
        </p:nvSpPr>
        <p:spPr>
          <a:xfrm rot="19121800">
            <a:off x="6559887" y="1825409"/>
            <a:ext cx="484632" cy="763690"/>
          </a:xfrm>
          <a:prstGeom prst="up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00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 animBg="1"/>
      <p:bldP spid="12" grpId="0" animBg="1"/>
      <p:bldP spid="14" grpId="0"/>
      <p:bldP spid="15" grpId="0" animBg="1"/>
      <p:bldP spid="16" grpId="0" animBg="1"/>
      <p:bldP spid="32" grpId="0" animBg="1"/>
      <p:bldP spid="33" grpId="0" animBg="1"/>
      <p:bldP spid="34" grpId="0" animBg="1"/>
      <p:bldP spid="35" grpId="0" animBg="1"/>
      <p:bldP spid="38" grpId="0" animBg="1"/>
      <p:bldP spid="44" grpId="0"/>
      <p:bldP spid="45" grpId="0" animBg="1"/>
      <p:bldP spid="46" grpId="0" animBg="1"/>
      <p:bldP spid="47" grpId="0" animBg="1"/>
      <p:bldP spid="49" grpId="0" animBg="1"/>
      <p:bldP spid="3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ytuł 1"/>
              <p:cNvSpPr>
                <a:spLocks noGrp="1"/>
              </p:cNvSpPr>
              <p:nvPr>
                <p:ph type="title"/>
              </p:nvPr>
            </p:nvSpPr>
            <p:spPr>
              <a:xfrm>
                <a:off x="420092" y="240086"/>
                <a:ext cx="8229600" cy="747748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>
                    <a:ea typeface="cmsy10"/>
                    <a:cs typeface="cmsy10"/>
                  </a:rPr>
                  <a:t>non-malleable</a:t>
                </a:r>
                <a:r>
                  <a:rPr lang="pl-PL" dirty="0">
                    <a:latin typeface="Gigi" panose="04040504061007020D02" pitchFamily="82" charset="0"/>
                    <a:ea typeface="cmsy10"/>
                    <a:cs typeface="cmsy10"/>
                  </a:rPr>
                  <a:t>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  <a:ea typeface="cmsy10"/>
                        <a:cs typeface="cmsy10"/>
                      </a:rPr>
                      <m:t>⇒</m:t>
                    </m:r>
                  </m:oMath>
                </a14:m>
                <a:r>
                  <a:rPr lang="en-US" dirty="0" smtClean="0">
                    <a:latin typeface="Gigi" panose="04040504061007020D02" pitchFamily="82" charset="0"/>
                    <a:ea typeface="cmsy10"/>
                    <a:cs typeface="cmsy10"/>
                  </a:rPr>
                  <a:t> </a:t>
                </a:r>
                <a:r>
                  <a:rPr lang="en-US" dirty="0"/>
                  <a:t>hard to negate </a:t>
                </a:r>
                <a:endParaRPr lang="en-US" dirty="0">
                  <a:latin typeface="Gigi" panose="04040504061007020D02" pitchFamily="82" charset="0"/>
                </a:endParaRPr>
              </a:p>
            </p:txBody>
          </p:sp>
        </mc:Choice>
        <mc:Fallback xmlns="">
          <p:sp>
            <p:nvSpPr>
              <p:cNvPr id="2" name="Tytu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20092" y="240086"/>
                <a:ext cx="8229600" cy="747748"/>
              </a:xfrm>
              <a:blipFill rotWithShape="0">
                <a:blip r:embed="rId2"/>
                <a:stretch>
                  <a:fillRect l="-3037" t="-30081" b="-2682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640281" y="6178248"/>
            <a:ext cx="2133600" cy="365125"/>
          </a:xfrm>
        </p:spPr>
        <p:txBody>
          <a:bodyPr/>
          <a:lstStyle/>
          <a:p>
            <a:fld id="{465A04FA-7EBA-6342-9551-607F6EB5E4E1}" type="slidenum">
              <a:rPr lang="en-US" smtClean="0"/>
              <a:t>85</a:t>
            </a:fld>
            <a:endParaRPr lang="en-US"/>
          </a:p>
        </p:txBody>
      </p:sp>
      <p:sp>
        <p:nvSpPr>
          <p:cNvPr id="8" name="PoleTekstowe 7"/>
          <p:cNvSpPr txBox="1"/>
          <p:nvPr/>
        </p:nvSpPr>
        <p:spPr>
          <a:xfrm>
            <a:off x="221207" y="1275267"/>
            <a:ext cx="2188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ambria" panose="02040503050406030204" pitchFamily="18" charset="0"/>
              </a:rPr>
              <a:t>distributions of</a:t>
            </a:r>
            <a:endParaRPr lang="en-US" sz="2400" dirty="0">
              <a:latin typeface="Cambria" panose="02040503050406030204" pitchFamily="18" charset="0"/>
            </a:endParaRPr>
          </a:p>
        </p:txBody>
      </p:sp>
      <p:sp>
        <p:nvSpPr>
          <p:cNvPr id="9" name="PoleTekstowe 8"/>
          <p:cNvSpPr txBox="1"/>
          <p:nvPr/>
        </p:nvSpPr>
        <p:spPr>
          <a:xfrm>
            <a:off x="257532" y="1922102"/>
            <a:ext cx="957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h’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(0):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1280746" y="2919540"/>
            <a:ext cx="3736107" cy="5174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ambria" panose="02040503050406030204" pitchFamily="18" charset="0"/>
              </a:rPr>
              <a:t>probability of 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0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6520608" y="2919540"/>
            <a:ext cx="2253272" cy="51743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ambria" panose="02040503050406030204" pitchFamily="18" charset="0"/>
              </a:rPr>
              <a:t>probability of 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1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PoleTekstowe 13"/>
          <p:cNvSpPr txBox="1"/>
          <p:nvPr/>
        </p:nvSpPr>
        <p:spPr>
          <a:xfrm>
            <a:off x="257532" y="4116085"/>
            <a:ext cx="957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h’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(1):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1280746" y="4116085"/>
            <a:ext cx="3736107" cy="5174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ambria" panose="02040503050406030204" pitchFamily="18" charset="0"/>
              </a:rPr>
              <a:t>probability of 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0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5016854" y="4116085"/>
            <a:ext cx="3757027" cy="51743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ambria" panose="02040503050406030204" pitchFamily="18" charset="0"/>
              </a:rPr>
              <a:t>probability of 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1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32" name="Prostokąt 31"/>
          <p:cNvSpPr/>
          <p:nvPr/>
        </p:nvSpPr>
        <p:spPr>
          <a:xfrm>
            <a:off x="5016854" y="2919540"/>
            <a:ext cx="1484486" cy="51743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400" b="1" u="sng" dirty="0">
                <a:solidFill>
                  <a:srgbClr val="FF0000"/>
                </a:solidFill>
                <a:latin typeface="Cambria" panose="02040503050406030204" pitchFamily="18" charset="0"/>
              </a:rPr>
              <a:t>same</a:t>
            </a:r>
          </a:p>
        </p:txBody>
      </p:sp>
      <p:sp>
        <p:nvSpPr>
          <p:cNvPr id="26" name="PoleTekstowe 25"/>
          <p:cNvSpPr txBox="1"/>
          <p:nvPr/>
        </p:nvSpPr>
        <p:spPr>
          <a:xfrm>
            <a:off x="361980" y="2947029"/>
            <a:ext cx="487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D: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27" name="Prostokąt 26"/>
          <p:cNvSpPr/>
          <p:nvPr/>
        </p:nvSpPr>
        <p:spPr>
          <a:xfrm>
            <a:off x="1280746" y="1875499"/>
            <a:ext cx="5220594" cy="5174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ambria" panose="02040503050406030204" pitchFamily="18" charset="0"/>
              </a:rPr>
              <a:t>probability of 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0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28" name="Prostokąt 27"/>
          <p:cNvSpPr/>
          <p:nvPr/>
        </p:nvSpPr>
        <p:spPr>
          <a:xfrm>
            <a:off x="6501340" y="1875499"/>
            <a:ext cx="2272541" cy="51743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ambria" panose="02040503050406030204" pitchFamily="18" charset="0"/>
              </a:rPr>
              <a:t>probability of 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1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2304680" y="5039434"/>
            <a:ext cx="18058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  <a:latin typeface="Cambria" panose="02040503050406030204" pitchFamily="18" charset="0"/>
              </a:rPr>
              <a:t>P</a:t>
            </a:r>
            <a:r>
              <a:rPr lang="pl-PL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pl-PL" sz="24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h</a:t>
            </a:r>
            <a:r>
              <a:rPr lang="pl-PL" sz="2400" b="1" dirty="0">
                <a:solidFill>
                  <a:srgbClr val="FF0000"/>
                </a:solidFill>
                <a:latin typeface="Cambria" panose="02040503050406030204" pitchFamily="18" charset="0"/>
              </a:rPr>
              <a:t>’(1</a:t>
            </a:r>
            <a:r>
              <a:rPr lang="pl-PL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 = 0)</a:t>
            </a:r>
            <a:endParaRPr lang="pl-PL" sz="2400" dirty="0">
              <a:latin typeface="Cambria" panose="02040503050406030204" pitchFamily="18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6777891" y="980854"/>
            <a:ext cx="18731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P(</a:t>
            </a:r>
            <a:r>
              <a:rPr lang="en-US" sz="24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h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’(</a:t>
            </a:r>
            <a:r>
              <a:rPr lang="pl-PL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0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</a:t>
            </a:r>
            <a:r>
              <a:rPr lang="pl-PL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pl-PL" sz="2400" b="1" dirty="0">
                <a:solidFill>
                  <a:srgbClr val="FF0000"/>
                </a:solidFill>
                <a:latin typeface="Cambria" panose="02040503050406030204" pitchFamily="18" charset="0"/>
              </a:rPr>
              <a:t>= </a:t>
            </a:r>
            <a:r>
              <a:rPr lang="pl-PL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1) </a:t>
            </a:r>
            <a:endParaRPr lang="pl-PL" sz="2400" dirty="0">
              <a:latin typeface="Cambria" panose="02040503050406030204" pitchFamily="18" charset="0"/>
            </a:endParaRPr>
          </a:p>
        </p:txBody>
      </p:sp>
      <p:sp>
        <p:nvSpPr>
          <p:cNvPr id="7" name="Nawias klamrowy otwierający 6"/>
          <p:cNvSpPr/>
          <p:nvPr/>
        </p:nvSpPr>
        <p:spPr>
          <a:xfrm rot="16200000">
            <a:off x="2942581" y="3011326"/>
            <a:ext cx="412442" cy="3736107"/>
          </a:xfrm>
          <a:prstGeom prst="leftBrace">
            <a:avLst>
              <a:gd name="adj1" fmla="val 30994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latin typeface="Cambria" panose="02040503050406030204" pitchFamily="18" charset="0"/>
            </a:endParaRPr>
          </a:p>
        </p:txBody>
      </p:sp>
      <p:sp>
        <p:nvSpPr>
          <p:cNvPr id="40" name="Nawias klamrowy otwierający 39"/>
          <p:cNvSpPr/>
          <p:nvPr/>
        </p:nvSpPr>
        <p:spPr>
          <a:xfrm rot="5400000">
            <a:off x="7431389" y="533008"/>
            <a:ext cx="412442" cy="2272541"/>
          </a:xfrm>
          <a:prstGeom prst="leftBrace">
            <a:avLst>
              <a:gd name="adj1" fmla="val 30994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dirty="0"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Prostokąt 12"/>
              <p:cNvSpPr/>
              <p:nvPr/>
            </p:nvSpPr>
            <p:spPr>
              <a:xfrm>
                <a:off x="188820" y="5877880"/>
                <a:ext cx="586506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l-PL" sz="2800" b="1" dirty="0" smtClean="0">
                    <a:latin typeface="Cambria" panose="02040503050406030204" pitchFamily="18" charset="0"/>
                  </a:rPr>
                  <a:t>Hence: </a:t>
                </a:r>
                <a:r>
                  <a:rPr lang="pl-PL" sz="28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P</a:t>
                </a:r>
                <a:r>
                  <a:rPr lang="pl-PL" sz="2800" b="1" dirty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(</a:t>
                </a:r>
                <a:r>
                  <a:rPr lang="pl-PL" sz="2800" b="1" i="1" dirty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h</a:t>
                </a:r>
                <a:r>
                  <a:rPr lang="pl-PL" sz="2800" b="1" dirty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’(1)=0) + P(</a:t>
                </a:r>
                <a:r>
                  <a:rPr lang="pl-PL" sz="2800" b="1" i="1" dirty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h</a:t>
                </a:r>
                <a:r>
                  <a:rPr lang="pl-PL" sz="2800" b="1" dirty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’(0)=1) </a:t>
                </a:r>
                <a14:m>
                  <m:oMath xmlns:m="http://schemas.openxmlformats.org/officeDocument/2006/math">
                    <m:r>
                      <a:rPr lang="pl-PL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pl-PL" sz="28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pl-PL" sz="2800" b="1" dirty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1</a:t>
                </a:r>
                <a:endParaRPr lang="pl-PL" sz="2800" b="1" dirty="0">
                  <a:solidFill>
                    <a:srgbClr val="FF0000"/>
                  </a:solidFill>
                  <a:latin typeface="cmmi10"/>
                  <a:ea typeface="cmmi10"/>
                  <a:cs typeface="cmmi10"/>
                </a:endParaRPr>
              </a:p>
            </p:txBody>
          </p:sp>
        </mc:Choice>
        <mc:Fallback xmlns="">
          <p:sp>
            <p:nvSpPr>
              <p:cNvPr id="13" name="Prostokąt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820" y="5877880"/>
                <a:ext cx="5865068" cy="523220"/>
              </a:xfrm>
              <a:prstGeom prst="rect">
                <a:avLst/>
              </a:prstGeom>
              <a:blipFill rotWithShape="0">
                <a:blip r:embed="rId3"/>
                <a:stretch>
                  <a:fillRect l="-1663" t="-15116" r="-1663" b="-27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994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 animBg="1"/>
      <p:bldP spid="16" grpId="0" animBg="1"/>
      <p:bldP spid="27" grpId="0" animBg="1"/>
      <p:bldP spid="28" grpId="0" animBg="1"/>
      <p:bldP spid="4" grpId="0"/>
      <p:bldP spid="6" grpId="0"/>
      <p:bldP spid="7" grpId="0" animBg="1"/>
      <p:bldP spid="40" grpId="0" animBg="1"/>
      <p:bldP spid="13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Look again at our problem: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465527"/>
            <a:ext cx="8229600" cy="673387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smtClean="0">
                <a:solidFill>
                  <a:srgbClr val="FF0000"/>
                </a:solidFill>
              </a:rPr>
              <a:t>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cmsy10"/>
              </a:rPr>
              <a:t>←</a:t>
            </a:r>
            <a:r>
              <a:rPr lang="en-US" b="1" dirty="0" smtClean="0">
                <a:solidFill>
                  <a:srgbClr val="FF0000"/>
                </a:solidFill>
              </a:rPr>
              <a:t> {0,1}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04FA-7EBA-6342-9551-607F6EB5E4E1}" type="slidenum">
              <a:rPr lang="en-US" smtClean="0"/>
              <a:t>86</a:t>
            </a:fld>
            <a:endParaRPr lang="en-US"/>
          </a:p>
        </p:txBody>
      </p:sp>
      <p:pic>
        <p:nvPicPr>
          <p:cNvPr id="6" name="Picture 19" descr="MCj0415808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3237" y="2565975"/>
            <a:ext cx="1368425" cy="1438275"/>
          </a:xfrm>
          <a:prstGeom prst="rect">
            <a:avLst/>
          </a:prstGeom>
          <a:noFill/>
        </p:spPr>
      </p:pic>
      <p:pic>
        <p:nvPicPr>
          <p:cNvPr id="7" name="Picture 20" descr="MCj0411466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5037" y="2648048"/>
            <a:ext cx="1401763" cy="1457325"/>
          </a:xfrm>
          <a:prstGeom prst="rect">
            <a:avLst/>
          </a:prstGeom>
          <a:noFill/>
        </p:spPr>
      </p:pic>
      <p:sp>
        <p:nvSpPr>
          <p:cNvPr id="8" name="PoleTekstowe 7"/>
          <p:cNvSpPr txBox="1"/>
          <p:nvPr/>
        </p:nvSpPr>
        <p:spPr>
          <a:xfrm>
            <a:off x="3745966" y="1981199"/>
            <a:ext cx="1547218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Enc</a:t>
            </a:r>
            <a:r>
              <a:rPr lang="en-US" sz="32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en-US" sz="32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r>
              <a:rPr lang="en-US" sz="32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</a:t>
            </a:r>
            <a:endParaRPr lang="en-US" sz="32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cxnSp>
        <p:nvCxnSpPr>
          <p:cNvPr id="10" name="Łącznik prosty ze strzałką 9"/>
          <p:cNvCxnSpPr>
            <a:stCxn id="8" idx="1"/>
            <a:endCxn id="6" idx="0"/>
          </p:cNvCxnSpPr>
          <p:nvPr/>
        </p:nvCxnSpPr>
        <p:spPr>
          <a:xfrm flipH="1">
            <a:off x="1187450" y="2273587"/>
            <a:ext cx="2558516" cy="2923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ze strzałką 11"/>
          <p:cNvCxnSpPr>
            <a:stCxn id="8" idx="3"/>
            <a:endCxn id="7" idx="0"/>
          </p:cNvCxnSpPr>
          <p:nvPr/>
        </p:nvCxnSpPr>
        <p:spPr>
          <a:xfrm>
            <a:off x="5293184" y="2273587"/>
            <a:ext cx="2692735" cy="3744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PoleTekstowe 14"/>
          <p:cNvSpPr txBox="1"/>
          <p:nvPr/>
        </p:nvSpPr>
        <p:spPr>
          <a:xfrm>
            <a:off x="947693" y="3376711"/>
            <a:ext cx="41069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L</a:t>
            </a:r>
            <a:endParaRPr lang="en-US" sz="32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6" name="PoleTekstowe 15"/>
          <p:cNvSpPr txBox="1"/>
          <p:nvPr/>
        </p:nvSpPr>
        <p:spPr>
          <a:xfrm>
            <a:off x="7758132" y="3376711"/>
            <a:ext cx="455574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R</a:t>
            </a:r>
            <a:endParaRPr lang="en-US" sz="32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8" name="PoleTekstowe 17"/>
          <p:cNvSpPr txBox="1"/>
          <p:nvPr/>
        </p:nvSpPr>
        <p:spPr>
          <a:xfrm>
            <a:off x="931279" y="4199203"/>
            <a:ext cx="443519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L’</a:t>
            </a:r>
            <a:endParaRPr lang="en-US" sz="32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9" name="PoleTekstowe 18"/>
          <p:cNvSpPr txBox="1"/>
          <p:nvPr/>
        </p:nvSpPr>
        <p:spPr>
          <a:xfrm>
            <a:off x="7729641" y="4341829"/>
            <a:ext cx="54374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R’</a:t>
            </a:r>
            <a:endParaRPr lang="en-US" sz="32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cxnSp>
        <p:nvCxnSpPr>
          <p:cNvPr id="21" name="Łącznik prosty ze strzałką 20"/>
          <p:cNvCxnSpPr>
            <a:stCxn id="15" idx="2"/>
            <a:endCxn id="18" idx="0"/>
          </p:cNvCxnSpPr>
          <p:nvPr/>
        </p:nvCxnSpPr>
        <p:spPr>
          <a:xfrm>
            <a:off x="1153038" y="3961486"/>
            <a:ext cx="1" cy="2377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ze strzałką 23"/>
          <p:cNvCxnSpPr>
            <a:stCxn id="16" idx="2"/>
            <a:endCxn id="19" idx="0"/>
          </p:cNvCxnSpPr>
          <p:nvPr/>
        </p:nvCxnSpPr>
        <p:spPr>
          <a:xfrm>
            <a:off x="7985919" y="3961486"/>
            <a:ext cx="15592" cy="38034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PoleTekstowe 29"/>
          <p:cNvSpPr txBox="1"/>
          <p:nvPr/>
        </p:nvSpPr>
        <p:spPr>
          <a:xfrm>
            <a:off x="3125738" y="4525788"/>
            <a:ext cx="2892523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r>
              <a:rPr lang="en-US" sz="32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’ := Dec(</a:t>
            </a:r>
            <a:r>
              <a:rPr lang="en-US" sz="32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L</a:t>
            </a:r>
            <a:r>
              <a:rPr lang="en-US" sz="32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’,</a:t>
            </a:r>
            <a:r>
              <a:rPr lang="en-US" sz="32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R</a:t>
            </a:r>
            <a:r>
              <a:rPr lang="en-US" sz="32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’)</a:t>
            </a:r>
            <a:endParaRPr lang="en-US" sz="32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cxnSp>
        <p:nvCxnSpPr>
          <p:cNvPr id="36" name="Łącznik prosty ze strzałką 35"/>
          <p:cNvCxnSpPr>
            <a:stCxn id="18" idx="3"/>
            <a:endCxn id="30" idx="1"/>
          </p:cNvCxnSpPr>
          <p:nvPr/>
        </p:nvCxnSpPr>
        <p:spPr>
          <a:xfrm>
            <a:off x="1374798" y="4491591"/>
            <a:ext cx="1750940" cy="3265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ze strzałką 37"/>
          <p:cNvCxnSpPr>
            <a:stCxn id="19" idx="1"/>
            <a:endCxn id="30" idx="3"/>
          </p:cNvCxnSpPr>
          <p:nvPr/>
        </p:nvCxnSpPr>
        <p:spPr>
          <a:xfrm flipH="1">
            <a:off x="6018261" y="4634217"/>
            <a:ext cx="1711380" cy="18395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6" name="PoleTekstowe 45"/>
              <p:cNvSpPr txBox="1"/>
              <p:nvPr/>
            </p:nvSpPr>
            <p:spPr>
              <a:xfrm>
                <a:off x="398207" y="5124699"/>
                <a:ext cx="7986781" cy="12937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u="sng" dirty="0" smtClean="0">
                    <a:solidFill>
                      <a:srgbClr val="008000"/>
                    </a:solidFill>
                    <a:latin typeface="Cambria" panose="02040503050406030204" pitchFamily="18" charset="0"/>
                  </a:rPr>
                  <a:t>Goal</a:t>
                </a:r>
                <a:r>
                  <a:rPr lang="en-US" sz="3200" b="1" dirty="0" smtClean="0">
                    <a:latin typeface="Cambria" panose="02040503050406030204" pitchFamily="18" charset="0"/>
                  </a:rPr>
                  <a:t>:</a:t>
                </a:r>
                <a:r>
                  <a:rPr lang="pl-PL" sz="3200" b="1" dirty="0" smtClean="0">
                    <a:latin typeface="Cambria" panose="02040503050406030204" pitchFamily="18" charset="0"/>
                  </a:rPr>
                  <a:t/>
                </a:r>
                <a:br>
                  <a:rPr lang="pl-PL" sz="3200" b="1" dirty="0" smtClean="0">
                    <a:latin typeface="Cambria" panose="02040503050406030204" pitchFamily="18" charset="0"/>
                  </a:rPr>
                </a:br>
                <a:r>
                  <a:rPr lang="pl-PL" sz="3200" dirty="0">
                    <a:latin typeface="Cambria" panose="02040503050406030204" pitchFamily="18" charset="0"/>
                  </a:rPr>
                  <a:t>c</a:t>
                </a:r>
                <a:r>
                  <a:rPr lang="en-US" sz="3200" dirty="0" err="1" smtClean="0">
                    <a:latin typeface="Cambria" panose="02040503050406030204" pitchFamily="18" charset="0"/>
                  </a:rPr>
                  <a:t>onstruct</a:t>
                </a:r>
                <a:r>
                  <a:rPr lang="en-US" sz="3200" dirty="0" smtClean="0">
                    <a:latin typeface="Cambria" panose="02040503050406030204" pitchFamily="18" charset="0"/>
                  </a:rPr>
                  <a:t> encoding where 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P(</a:t>
                </a:r>
                <a:r>
                  <a:rPr lang="en-US" sz="32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M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’ 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Symbol"/>
                    <a:sym typeface="Symbol"/>
                  </a:rPr>
                  <a:t>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32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M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)</a:t>
                </a:r>
                <a14:m>
                  <m:oMath xmlns:m="http://schemas.openxmlformats.org/officeDocument/2006/math">
                    <m:r>
                      <a:rPr lang="pl-PL" sz="32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pl-PL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pl-PL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pl-PL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pl-PL" sz="3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 </m:t>
                    </m:r>
                    <m:r>
                      <a:rPr lang="pl-PL" sz="3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𝝐</m:t>
                    </m:r>
                  </m:oMath>
                </a14:m>
                <a:endParaRPr lang="pl-PL" sz="3200" b="1" dirty="0" smtClean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46" name="PoleTekstowe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207" y="5124699"/>
                <a:ext cx="7986781" cy="1293752"/>
              </a:xfrm>
              <a:prstGeom prst="rect">
                <a:avLst/>
              </a:prstGeom>
              <a:blipFill rotWithShape="0">
                <a:blip r:embed="rId4"/>
                <a:stretch>
                  <a:fillRect l="-1908" t="-6132" b="-613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716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  <p:bldP spid="16" grpId="0" animBg="1"/>
      <p:bldP spid="18" grpId="0" animBg="1"/>
      <p:bldP spid="19" grpId="0" animBg="1"/>
      <p:bldP spid="30" grpId="0" animBg="1"/>
      <p:bldP spid="46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</a:t>
            </a: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Encode message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r>
                  <a:rPr lang="en-US" dirty="0" smtClean="0"/>
                  <a:t> using a two-source extractor encoding.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b="1" u="sng" dirty="0" smtClean="0">
                    <a:solidFill>
                      <a:srgbClr val="7030A0"/>
                    </a:solidFill>
                  </a:rPr>
                  <a:t>Motivation</a:t>
                </a:r>
                <a:r>
                  <a:rPr lang="en-US" dirty="0" smtClean="0"/>
                  <a:t>: it’s a very popular tool for protecting against side-channel leakage, so maybe it will also work against tampering.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pl-PL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399" t="-1972" r="-83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362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Two-source extractor encoding</a:t>
            </a: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𝑭</m:t>
                    </m:r>
                  </m:oMath>
                </a14:m>
                <a:r>
                  <a:rPr lang="en-US" dirty="0"/>
                  <a:t> – finite </a:t>
                </a:r>
                <a:r>
                  <a:rPr lang="en-US" dirty="0" smtClean="0"/>
                  <a:t>field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𝐄𝐧𝐜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𝐃𝐞𝐜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Defined as</a:t>
                </a:r>
                <a:endParaRPr lang="en-US" dirty="0"/>
              </a:p>
              <a:p>
                <a:r>
                  <a:rPr lang="en-US" b="1" dirty="0">
                    <a:solidFill>
                      <a:srgbClr val="FF0000"/>
                    </a:solidFill>
                  </a:rPr>
                  <a:t>Enc(</a:t>
                </a:r>
                <a:r>
                  <a:rPr lang="en-US" b="1" i="1" dirty="0">
                    <a:solidFill>
                      <a:srgbClr val="FF0000"/>
                    </a:solidFill>
                  </a:rPr>
                  <a:t>M</a:t>
                </a:r>
                <a:r>
                  <a:rPr lang="en-US" b="1" dirty="0">
                    <a:solidFill>
                      <a:srgbClr val="FF0000"/>
                    </a:solidFill>
                  </a:rPr>
                  <a:t>) := </a:t>
                </a:r>
                <a:r>
                  <a:rPr lang="en-US" b="1" dirty="0"/>
                  <a:t>random</a:t>
                </a:r>
                <a:r>
                  <a:rPr lang="en-US" b="1" dirty="0">
                    <a:solidFill>
                      <a:srgbClr val="FF0000"/>
                    </a:solidFill>
                  </a:rPr>
                  <a:t> (</a:t>
                </a:r>
                <a:r>
                  <a:rPr lang="en-US" b="1" i="1" dirty="0">
                    <a:solidFill>
                      <a:srgbClr val="FF0000"/>
                    </a:solidFill>
                  </a:rPr>
                  <a:t>L,R</a:t>
                </a:r>
                <a:r>
                  <a:rPr lang="en-US" b="1" dirty="0">
                    <a:solidFill>
                      <a:srgbClr val="FF0000"/>
                    </a:solidFill>
                  </a:rPr>
                  <a:t>) </a:t>
                </a:r>
                <a:r>
                  <a:rPr lang="en-US" b="1" dirty="0">
                    <a:solidFill>
                      <a:srgbClr val="000000"/>
                    </a:solidFill>
                  </a:rPr>
                  <a:t>such </a:t>
                </a:r>
                <a:r>
                  <a:rPr lang="en-US" b="1" dirty="0">
                    <a:solidFill>
                      <a:srgbClr val="000000"/>
                    </a:solidFill>
                  </a:rPr>
                  <a:t>that </a:t>
                </a:r>
                <a14:m>
                  <m:oMath xmlns:m="http://schemas.openxmlformats.org/officeDocument/2006/math">
                    <m:d>
                      <m:dPr>
                        <m:begChr m:val="〈"/>
                        <m:endChr m:val="〉"/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</m:d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endParaRPr lang="en-US" b="1" dirty="0" smtClean="0">
                  <a:solidFill>
                    <a:srgbClr val="FF0000"/>
                  </a:solidFill>
                </a:endParaRPr>
              </a:p>
              <a:p>
                <a:r>
                  <a:rPr lang="en-US" b="1" dirty="0" smtClean="0">
                    <a:solidFill>
                      <a:srgbClr val="FF0000"/>
                    </a:solidFill>
                  </a:rPr>
                  <a:t>Dec(</a:t>
                </a:r>
                <a:r>
                  <a:rPr lang="en-US" b="1" i="1" dirty="0" smtClean="0">
                    <a:solidFill>
                      <a:srgbClr val="FF0000"/>
                    </a:solidFill>
                  </a:rPr>
                  <a:t>L,R</a:t>
                </a:r>
                <a:r>
                  <a:rPr lang="en-US" b="1" dirty="0">
                    <a:solidFill>
                      <a:srgbClr val="FF0000"/>
                    </a:solidFill>
                  </a:rPr>
                  <a:t>) :=</a:t>
                </a:r>
                <a:r>
                  <a:rPr lang="en-US" b="1" dirty="0">
                    <a:solidFill>
                      <a:srgbClr val="FF0000"/>
                    </a:solidFill>
                    <a:ea typeface="cmsy10"/>
                    <a:cs typeface="cmsy1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〈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𝑳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〉</m:t>
                    </m:r>
                  </m:oMath>
                </a14:m>
                <a:endParaRPr lang="en-US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pl-PL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399" t="-197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ular Callout 3"/>
              <p:cNvSpPr/>
              <p:nvPr/>
            </p:nvSpPr>
            <p:spPr>
              <a:xfrm>
                <a:off x="3111500" y="4751294"/>
                <a:ext cx="5852985" cy="1608440"/>
              </a:xfrm>
              <a:prstGeom prst="wedgeRectCallout">
                <a:avLst>
                  <a:gd name="adj1" fmla="val 12172"/>
                  <a:gd name="adj2" fmla="val -82007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“inner product”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〈"/>
                          <m:endChr m:val="〉"/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),(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,….,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pl-PL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" name="Rectangular Callou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1500" y="4751294"/>
                <a:ext cx="5852985" cy="1608440"/>
              </a:xfrm>
              <a:prstGeom prst="wedgeRectCallout">
                <a:avLst>
                  <a:gd name="adj1" fmla="val 12172"/>
                  <a:gd name="adj2" fmla="val -82007"/>
                </a:avLst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9032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is it used in leakage-resilient cryptography?</a:t>
            </a:r>
            <a:endParaRPr lang="pl-P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2442" y="1619250"/>
                <a:ext cx="8712043" cy="496759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200" b="1" u="sng" dirty="0" smtClean="0">
                    <a:solidFill>
                      <a:srgbClr val="7030A0"/>
                    </a:solidFill>
                  </a:rPr>
                  <a:t>Informally</a:t>
                </a:r>
                <a:r>
                  <a:rPr lang="en-US" sz="2200" dirty="0" smtClean="0"/>
                  <a:t>: </a:t>
                </a:r>
              </a:p>
              <a:p>
                <a:r>
                  <a:rPr lang="en-US" sz="2200" dirty="0" smtClean="0"/>
                  <a:t>complete knowledge of one of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𝑳</m:t>
                    </m:r>
                  </m:oMath>
                </a14:m>
                <a:r>
                  <a:rPr lang="en-US" sz="2200" dirty="0" smtClean="0"/>
                  <a:t> and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r>
                  <a:rPr lang="en-US" sz="2200" dirty="0" smtClean="0"/>
                  <a:t>, and </a:t>
                </a:r>
              </a:p>
              <a:p>
                <a:r>
                  <a:rPr lang="en-US" sz="2200" dirty="0" smtClean="0"/>
                  <a:t>a partial knowledge the other one</a:t>
                </a:r>
              </a:p>
              <a:p>
                <a:pPr marL="0" indent="0">
                  <a:buNone/>
                </a:pPr>
                <a:r>
                  <a:rPr lang="en-US" sz="2200" dirty="0" smtClean="0"/>
                  <a:t>does not reveal much information about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sz="2200" b="1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200" b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sz="2200" dirty="0" smtClean="0"/>
                  <a:t>This </a:t>
                </a:r>
                <a:r>
                  <a:rPr lang="en-US" sz="2200" dirty="0"/>
                  <a:t>follows from the fact that the inner product is a </a:t>
                </a:r>
                <a:r>
                  <a:rPr lang="en-US" sz="2200" b="1" dirty="0">
                    <a:solidFill>
                      <a:srgbClr val="0070C0"/>
                    </a:solidFill>
                  </a:rPr>
                  <a:t>strong randomness </a:t>
                </a:r>
                <a:r>
                  <a:rPr lang="en-US" sz="2200" b="1" dirty="0" smtClean="0">
                    <a:solidFill>
                      <a:srgbClr val="0070C0"/>
                    </a:solidFill>
                  </a:rPr>
                  <a:t>extractor</a:t>
                </a:r>
                <a:r>
                  <a:rPr lang="en-US" sz="2200" dirty="0" smtClean="0"/>
                  <a:t> (</a:t>
                </a:r>
                <a:r>
                  <a:rPr lang="en-US" sz="2200" dirty="0"/>
                  <a:t>s</a:t>
                </a:r>
                <a:r>
                  <a:rPr lang="en-US" sz="2200" dirty="0" smtClean="0"/>
                  <a:t>ee Kai-Min Chung’s lecture for an introduction to extractors and min-entropy).</a:t>
                </a:r>
                <a:endParaRPr lang="en-US" sz="2200" dirty="0"/>
              </a:p>
              <a:p>
                <a:pPr marL="0" indent="0">
                  <a:buNone/>
                </a:pPr>
                <a:r>
                  <a:rPr lang="en-US" sz="2200" dirty="0" smtClean="0"/>
                  <a:t>Recall that </a:t>
                </a:r>
                <a14:m>
                  <m:oMath xmlns:m="http://schemas.openxmlformats.org/officeDocument/2006/math">
                    <m:r>
                      <a:rPr lang="en-US" sz="22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𝐞𝐱𝐭</m:t>
                    </m:r>
                  </m:oMath>
                </a14:m>
                <a:r>
                  <a:rPr lang="en-US" sz="2200" dirty="0" smtClean="0"/>
                  <a:t> is an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𝝐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𝒌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 smtClean="0"/>
                  <a:t>-strong two source extractor if </a:t>
                </a:r>
              </a:p>
              <a:p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d>
                      <m:dPr>
                        <m:ctrlP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𝐞𝐱𝐭</m:t>
                        </m:r>
                        <m:d>
                          <m:dPr>
                            <m:ctrlPr>
                              <a:rPr lang="en-US" sz="2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𝑳</m:t>
                            </m:r>
                            <m:r>
                              <a:rPr lang="en-US" sz="2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</m:d>
                      </m:e>
                      <m:e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</m:d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𝝐</m:t>
                    </m:r>
                  </m:oMath>
                </a14:m>
                <a:r>
                  <a:rPr lang="en-US" sz="22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200" dirty="0" smtClean="0"/>
                  <a:t>(provided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en-US" sz="2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𝐦𝐢𝐧</m:t>
                        </m:r>
                      </m:sub>
                    </m:sSub>
                    <m:d>
                      <m:dPr>
                        <m:ctrlP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</m:d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sz="2200" dirty="0" smtClean="0"/>
                  <a:t>), and</a:t>
                </a:r>
              </a:p>
              <a:p>
                <a14:m>
                  <m:oMath xmlns:m="http://schemas.openxmlformats.org/officeDocument/2006/math">
                    <m:r>
                      <a:rPr lang="en-US" sz="2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d>
                      <m:dPr>
                        <m:ctrlPr>
                          <a:rPr lang="en-US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𝐞𝐱𝐭</m:t>
                        </m:r>
                        <m:d>
                          <m:dPr>
                            <m:ctrlPr>
                              <a:rPr lang="en-US" sz="2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𝑳</m:t>
                            </m:r>
                            <m:r>
                              <a:rPr lang="en-US" sz="2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</m:d>
                      </m:e>
                      <m:e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</m:d>
                    <m:r>
                      <a:rPr lang="en-US" sz="2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𝝐</m:t>
                    </m:r>
                  </m:oMath>
                </a14:m>
                <a:r>
                  <a:rPr lang="en-US" sz="2200" dirty="0" smtClean="0"/>
                  <a:t> </a:t>
                </a:r>
                <a:r>
                  <a:rPr lang="en-US" sz="2200" dirty="0"/>
                  <a:t>(provided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en-US" sz="22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𝐦𝐢𝐧</m:t>
                        </m:r>
                      </m:sub>
                    </m:sSub>
                    <m:d>
                      <m:dPr>
                        <m:ctrlPr>
                          <a:rPr lang="en-US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</m:d>
                    <m:r>
                      <a:rPr lang="en-US" sz="2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sz="2200" dirty="0" smtClean="0"/>
                  <a:t>). </a:t>
                </a:r>
              </a:p>
              <a:p>
                <a:pPr marL="0" indent="0">
                  <a:buNone/>
                </a:pPr>
                <a:r>
                  <a:rPr lang="en-US" sz="2200" dirty="0" smtClean="0"/>
                  <a:t>(This can also be extended to </a:t>
                </a:r>
                <a:r>
                  <a:rPr lang="en-US" sz="2200" b="1" dirty="0" smtClean="0"/>
                  <a:t>average case</a:t>
                </a:r>
                <a:r>
                  <a:rPr lang="en-US" sz="2200" dirty="0" smtClean="0"/>
                  <a:t> extractors by using the notion of conditional entropy.)</a:t>
                </a:r>
              </a:p>
              <a:p>
                <a:endParaRPr lang="pl-PL" sz="22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2442" y="1619250"/>
                <a:ext cx="8712043" cy="4967590"/>
              </a:xfrm>
              <a:blipFill rotWithShape="0">
                <a:blip r:embed="rId2"/>
                <a:stretch>
                  <a:fillRect l="-909" t="-1595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653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can the adversary exploit the tampering attacks?</a:t>
            </a:r>
            <a:endParaRPr lang="pl-P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4314" y="1848758"/>
            <a:ext cx="7886700" cy="841375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Example</a:t>
            </a:r>
            <a:r>
              <a:rPr lang="en-US" dirty="0" smtClean="0"/>
              <a:t>: related key attacks</a:t>
            </a:r>
            <a:endParaRPr lang="pl-PL" dirty="0"/>
          </a:p>
        </p:txBody>
      </p:sp>
      <p:pic>
        <p:nvPicPr>
          <p:cNvPr id="5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4347" y="2884436"/>
            <a:ext cx="2312386" cy="1923781"/>
          </a:xfrm>
          <a:prstGeom prst="rect">
            <a:avLst/>
          </a:prstGeom>
        </p:spPr>
      </p:pic>
      <p:sp>
        <p:nvSpPr>
          <p:cNvPr id="7" name="Strzałka w lewo 10"/>
          <p:cNvSpPr/>
          <p:nvPr/>
        </p:nvSpPr>
        <p:spPr>
          <a:xfrm>
            <a:off x="2721552" y="3695364"/>
            <a:ext cx="3630300" cy="579833"/>
          </a:xfrm>
          <a:prstGeom prst="leftArrow">
            <a:avLst>
              <a:gd name="adj1" fmla="val 70584"/>
              <a:gd name="adj2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black"/>
                </a:solidFill>
              </a:rPr>
              <a:t>     tampers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9" descr="MCj0423848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50365" y="3008016"/>
            <a:ext cx="1830649" cy="1816939"/>
          </a:xfrm>
          <a:prstGeom prst="rect">
            <a:avLst/>
          </a:prstGeom>
          <a:noFill/>
        </p:spPr>
      </p:pic>
      <p:sp>
        <p:nvSpPr>
          <p:cNvPr id="10" name="Strzałka w lewo i prawo 9"/>
          <p:cNvSpPr/>
          <p:nvPr/>
        </p:nvSpPr>
        <p:spPr>
          <a:xfrm>
            <a:off x="2923881" y="2973885"/>
            <a:ext cx="3537464" cy="598692"/>
          </a:xfrm>
          <a:prstGeom prst="leftRightArrow">
            <a:avLst>
              <a:gd name="adj1" fmla="val 73280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interacts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Strzałka w lewo i prawo 12"/>
          <p:cNvSpPr/>
          <p:nvPr/>
        </p:nvSpPr>
        <p:spPr>
          <a:xfrm>
            <a:off x="2927490" y="4381043"/>
            <a:ext cx="3424362" cy="621476"/>
          </a:xfrm>
          <a:prstGeom prst="leftRightArrow">
            <a:avLst>
              <a:gd name="adj1" fmla="val 73280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interacts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90169" y="2973885"/>
            <a:ext cx="600742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cs typeface="Arial" pitchFamily="34" charset="0"/>
              </a:rPr>
              <a:t>key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188828" y="4291671"/>
                <a:ext cx="739305" cy="40011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000" b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𝐤𝐞𝐲</m:t>
                      </m:r>
                      <m:r>
                        <a:rPr lang="en-US" sz="2000" b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sz="2000" b="1" dirty="0">
                  <a:solidFill>
                    <a:srgbClr val="FF0000"/>
                  </a:solidFill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828" y="4291671"/>
                <a:ext cx="739305" cy="40011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Down Arrow 14"/>
          <p:cNvSpPr/>
          <p:nvPr/>
        </p:nvSpPr>
        <p:spPr>
          <a:xfrm>
            <a:off x="1427749" y="3426785"/>
            <a:ext cx="325582" cy="839081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ular Callout 15"/>
              <p:cNvSpPr/>
              <p:nvPr/>
            </p:nvSpPr>
            <p:spPr>
              <a:xfrm>
                <a:off x="628649" y="5374714"/>
                <a:ext cx="8231333" cy="1229344"/>
              </a:xfrm>
              <a:prstGeom prst="wedgeRectCallout">
                <a:avLst>
                  <a:gd name="adj1" fmla="val -35941"/>
                  <a:gd name="adj2" fmla="val -101147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𝐤𝐞𝐲</m:t>
                    </m:r>
                    <m:r>
                      <a:rPr lang="en-US" sz="2400" b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is “related” to </a:t>
                </a:r>
                <a:r>
                  <a:rPr lang="en-US" sz="2400" b="1" dirty="0" smtClean="0">
                    <a:solidFill>
                      <a:srgbClr val="FF0000"/>
                    </a:solidFill>
                  </a:rPr>
                  <a:t>key</a:t>
                </a:r>
              </a:p>
              <a:p>
                <a:pPr algn="ctr"/>
                <a:r>
                  <a:rPr lang="en-US" sz="2400" b="1" dirty="0" smtClean="0">
                    <a:solidFill>
                      <a:srgbClr val="0070C0"/>
                    </a:solidFill>
                  </a:rPr>
                  <a:t>For example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:</a:t>
                </a:r>
              </a:p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it’s equal to </a:t>
                </a:r>
                <a14:m>
                  <m:oMath xmlns:m="http://schemas.openxmlformats.org/officeDocument/2006/math">
                    <m:r>
                      <a:rPr lang="en-US" sz="2400" b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𝐤𝐞𝐲</m:t>
                    </m:r>
                  </m:oMath>
                </a14:m>
                <a:r>
                  <a:rPr lang="pl-PL" sz="2400" dirty="0" smtClean="0">
                    <a:solidFill>
                      <a:prstClr val="black"/>
                    </a:solidFill>
                  </a:rPr>
                  <a:t> with 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all the</a:t>
                </a:r>
                <a:r>
                  <a:rPr lang="pl-PL" sz="24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bit</a:t>
                </a:r>
                <a:r>
                  <a:rPr lang="pl-PL" sz="2400" dirty="0" smtClean="0">
                    <a:solidFill>
                      <a:prstClr val="black"/>
                    </a:solidFill>
                  </a:rPr>
                  <a:t>s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 negated.</a:t>
                </a:r>
                <a:endParaRPr lang="pl-PL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Rectangular Callout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49" y="5374714"/>
                <a:ext cx="8231333" cy="1229344"/>
              </a:xfrm>
              <a:prstGeom prst="wedgeRectCallout">
                <a:avLst>
                  <a:gd name="adj1" fmla="val -35941"/>
                  <a:gd name="adj2" fmla="val -101147"/>
                </a:avLst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0" name="Picture 2" descr="https://img.clipartfest.com/109716e99ed3386f10235b40911632fa_hammer-20clipart-clipart-panda-hammer-clipart-images_2400-123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628" y="3572577"/>
            <a:ext cx="1312847" cy="67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02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65142" y="358483"/>
                <a:ext cx="8796308" cy="154911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In leakage-resilient cryptography “leakage from a variable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r>
                  <a:rPr lang="en-US" dirty="0" smtClean="0"/>
                  <a:t>” is often captured by a function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𝒇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dirty="0" smtClean="0"/>
                  <a:t>(applied to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r>
                  <a:rPr lang="en-US" dirty="0" smtClean="0"/>
                  <a:t>) with short output.</a:t>
                </a:r>
                <a:endParaRPr lang="pl-PL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5142" y="358483"/>
                <a:ext cx="8796308" cy="1549116"/>
              </a:xfrm>
              <a:blipFill rotWithShape="0">
                <a:blip r:embed="rId2"/>
                <a:stretch>
                  <a:fillRect l="-1386" t="-708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ela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642499"/>
              </p:ext>
            </p:extLst>
          </p:nvPr>
        </p:nvGraphicFramePr>
        <p:xfrm>
          <a:off x="7886327" y="2005055"/>
          <a:ext cx="648990" cy="43040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8990"/>
              </a:tblGrid>
              <a:tr h="4304039">
                <a:tc>
                  <a:txBody>
                    <a:bodyPr/>
                    <a:lstStyle/>
                    <a:p>
                      <a:endParaRPr lang="pl-PL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088531"/>
              </p:ext>
            </p:extLst>
          </p:nvPr>
        </p:nvGraphicFramePr>
        <p:xfrm>
          <a:off x="7889954" y="1963260"/>
          <a:ext cx="648990" cy="43458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8990"/>
              </a:tblGrid>
              <a:tr h="798597">
                <a:tc>
                  <a:txBody>
                    <a:bodyPr/>
                    <a:lstStyle/>
                    <a:p>
                      <a:endParaRPr lang="pl-PL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</a:tr>
              <a:tr h="404246">
                <a:tc>
                  <a:txBody>
                    <a:bodyPr/>
                    <a:lstStyle/>
                    <a:p>
                      <a:endParaRPr lang="pl-PL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3366FF"/>
                    </a:solidFill>
                  </a:tcPr>
                </a:tc>
              </a:tr>
              <a:tr h="1535902">
                <a:tc>
                  <a:txBody>
                    <a:bodyPr/>
                    <a:lstStyle/>
                    <a:p>
                      <a:endParaRPr lang="pl-PL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04246">
                <a:tc>
                  <a:txBody>
                    <a:bodyPr/>
                    <a:lstStyle/>
                    <a:p>
                      <a:endParaRPr lang="pl-PL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04246">
                <a:tc>
                  <a:txBody>
                    <a:bodyPr/>
                    <a:lstStyle/>
                    <a:p>
                      <a:endParaRPr lang="pl-PL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</a:tr>
              <a:tr h="798597">
                <a:tc>
                  <a:txBody>
                    <a:bodyPr/>
                    <a:lstStyle/>
                    <a:p>
                      <a:endParaRPr lang="pl-PL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6" name="Prostokąt 9"/>
          <p:cNvSpPr/>
          <p:nvPr/>
        </p:nvSpPr>
        <p:spPr>
          <a:xfrm>
            <a:off x="7991852" y="1374113"/>
            <a:ext cx="4379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Gigi" panose="04040504061007020D02" pitchFamily="82" charset="0"/>
                <a:cs typeface="Apple Chancery"/>
              </a:rPr>
              <a:t>R</a:t>
            </a:r>
            <a:endParaRPr lang="en-US" sz="2800" dirty="0">
              <a:latin typeface="Cambria" panose="02040503050406030204" pitchFamily="18" charset="0"/>
            </a:endParaRPr>
          </a:p>
        </p:txBody>
      </p:sp>
      <p:sp>
        <p:nvSpPr>
          <p:cNvPr id="7" name="Trapez 19"/>
          <p:cNvSpPr/>
          <p:nvPr/>
        </p:nvSpPr>
        <p:spPr>
          <a:xfrm rot="5400000" flipV="1">
            <a:off x="7011944" y="1976339"/>
            <a:ext cx="751602" cy="809034"/>
          </a:xfrm>
          <a:prstGeom prst="trapezoid">
            <a:avLst>
              <a:gd name="adj" fmla="val 6523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dirty="0">
              <a:latin typeface="Cambria" panose="02040503050406030204" pitchFamily="18" charset="0"/>
            </a:endParaRPr>
          </a:p>
        </p:txBody>
      </p:sp>
      <p:sp>
        <p:nvSpPr>
          <p:cNvPr id="8" name="Trapez 20"/>
          <p:cNvSpPr/>
          <p:nvPr/>
        </p:nvSpPr>
        <p:spPr>
          <a:xfrm rot="5400000" flipV="1">
            <a:off x="7171677" y="2568208"/>
            <a:ext cx="432135" cy="809034"/>
          </a:xfrm>
          <a:prstGeom prst="trapezoid">
            <a:avLst>
              <a:gd name="adj" fmla="val 6523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dirty="0">
              <a:latin typeface="Cambria" panose="02040503050406030204" pitchFamily="18" charset="0"/>
            </a:endParaRPr>
          </a:p>
        </p:txBody>
      </p:sp>
      <p:sp>
        <p:nvSpPr>
          <p:cNvPr id="9" name="Trapez 21"/>
          <p:cNvSpPr/>
          <p:nvPr/>
        </p:nvSpPr>
        <p:spPr>
          <a:xfrm rot="5400000" flipV="1">
            <a:off x="6611590" y="3560433"/>
            <a:ext cx="1552312" cy="809034"/>
          </a:xfrm>
          <a:prstGeom prst="trapezoid">
            <a:avLst>
              <a:gd name="adj" fmla="val 9593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dirty="0">
              <a:latin typeface="Cambria" panose="02040503050406030204" pitchFamily="18" charset="0"/>
            </a:endParaRPr>
          </a:p>
        </p:txBody>
      </p:sp>
      <p:sp>
        <p:nvSpPr>
          <p:cNvPr id="10" name="Trapez 22"/>
          <p:cNvSpPr/>
          <p:nvPr/>
        </p:nvSpPr>
        <p:spPr>
          <a:xfrm rot="5400000" flipV="1">
            <a:off x="7223364" y="4500969"/>
            <a:ext cx="328760" cy="809034"/>
          </a:xfrm>
          <a:prstGeom prst="trapezoid">
            <a:avLst>
              <a:gd name="adj" fmla="val 6523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dirty="0">
              <a:latin typeface="Cambria" panose="02040503050406030204" pitchFamily="18" charset="0"/>
            </a:endParaRPr>
          </a:p>
        </p:txBody>
      </p:sp>
      <p:sp>
        <p:nvSpPr>
          <p:cNvPr id="11" name="Trapez 23"/>
          <p:cNvSpPr/>
          <p:nvPr/>
        </p:nvSpPr>
        <p:spPr>
          <a:xfrm rot="5400000" flipH="1" flipV="1">
            <a:off x="7229005" y="4902488"/>
            <a:ext cx="317479" cy="809034"/>
          </a:xfrm>
          <a:prstGeom prst="trapezoid">
            <a:avLst>
              <a:gd name="adj" fmla="val 6523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dirty="0">
              <a:latin typeface="Cambria" panose="02040503050406030204" pitchFamily="18" charset="0"/>
            </a:endParaRPr>
          </a:p>
        </p:txBody>
      </p:sp>
      <p:sp>
        <p:nvSpPr>
          <p:cNvPr id="12" name="Trapez 24"/>
          <p:cNvSpPr/>
          <p:nvPr/>
        </p:nvSpPr>
        <p:spPr>
          <a:xfrm rot="5400000" flipV="1">
            <a:off x="7003070" y="5500686"/>
            <a:ext cx="769349" cy="809034"/>
          </a:xfrm>
          <a:prstGeom prst="trapezoid">
            <a:avLst>
              <a:gd name="adj" fmla="val 6523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dirty="0">
              <a:latin typeface="Cambria" panose="02040503050406030204" pitchFamily="18" charset="0"/>
            </a:endParaRPr>
          </a:p>
        </p:txBody>
      </p:sp>
      <p:grpSp>
        <p:nvGrpSpPr>
          <p:cNvPr id="13" name="Grupa 28"/>
          <p:cNvGrpSpPr/>
          <p:nvPr/>
        </p:nvGrpSpPr>
        <p:grpSpPr>
          <a:xfrm>
            <a:off x="6858000" y="1635723"/>
            <a:ext cx="877949" cy="369332"/>
            <a:chOff x="0" y="1128196"/>
            <a:chExt cx="877949" cy="369332"/>
          </a:xfrm>
        </p:grpSpPr>
        <p:cxnSp>
          <p:nvCxnSpPr>
            <p:cNvPr id="14" name="Łącznik prosty ze strzałką 26"/>
            <p:cNvCxnSpPr/>
            <p:nvPr/>
          </p:nvCxnSpPr>
          <p:spPr>
            <a:xfrm flipH="1">
              <a:off x="0" y="1334468"/>
              <a:ext cx="877949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PoleTekstowe 27"/>
            <p:cNvSpPr txBox="1"/>
            <p:nvPr/>
          </p:nvSpPr>
          <p:spPr>
            <a:xfrm>
              <a:off x="305059" y="1128196"/>
              <a:ext cx="26802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i="1" dirty="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f</a:t>
              </a:r>
              <a:endParaRPr lang="pl-PL" b="1" i="1" dirty="0">
                <a:solidFill>
                  <a:srgbClr val="FF0000"/>
                </a:solidFill>
                <a:latin typeface="Cambria" panose="02040503050406030204" pitchFamily="18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4800572" y="2778024"/>
                <a:ext cx="101341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pl-PL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572" y="2778024"/>
                <a:ext cx="1013419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Tabela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6789239"/>
              </p:ext>
            </p:extLst>
          </p:nvPr>
        </p:nvGraphicFramePr>
        <p:xfrm>
          <a:off x="663633" y="2092885"/>
          <a:ext cx="648990" cy="43040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8990"/>
              </a:tblGrid>
              <a:tr h="4304039">
                <a:tc>
                  <a:txBody>
                    <a:bodyPr/>
                    <a:lstStyle/>
                    <a:p>
                      <a:endParaRPr lang="pl-PL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19" name="Prostokąt 9"/>
          <p:cNvSpPr/>
          <p:nvPr/>
        </p:nvSpPr>
        <p:spPr>
          <a:xfrm>
            <a:off x="744663" y="1526285"/>
            <a:ext cx="4379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Gigi" panose="04040504061007020D02" pitchFamily="82" charset="0"/>
                <a:cs typeface="Apple Chancery"/>
              </a:rPr>
              <a:t>L</a:t>
            </a:r>
            <a:endParaRPr lang="en-US" sz="2800" dirty="0"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2212553" y="2844488"/>
                <a:ext cx="46679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𝑳</m:t>
                      </m:r>
                    </m:oMath>
                  </m:oMathPara>
                </a14:m>
                <a:endParaRPr lang="pl-PL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2553" y="2844488"/>
                <a:ext cx="466794" cy="523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Łącznik prosty ze strzałką 26"/>
          <p:cNvCxnSpPr/>
          <p:nvPr/>
        </p:nvCxnSpPr>
        <p:spPr>
          <a:xfrm>
            <a:off x="1343430" y="3090576"/>
            <a:ext cx="936078" cy="164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76131" y="2382182"/>
            <a:ext cx="882960" cy="969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1590132" y="3533411"/>
                <a:ext cx="4876409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It can be shown that</a:t>
                </a:r>
              </a:p>
              <a:p>
                <a:pPr algn="ctr"/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𝐦𝐢𝐧</m:t>
                        </m:r>
                      </m:sub>
                    </m:sSub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 </a:t>
                </a:r>
                <a:r>
                  <a:rPr lang="en-US" sz="2400" dirty="0" smtClean="0"/>
                  <a:t>is large </a:t>
                </a:r>
              </a:p>
              <a:p>
                <a:r>
                  <a:rPr lang="en-US" sz="2400" dirty="0" smtClean="0"/>
                  <a:t>(if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</m:d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sz="2400" dirty="0" smtClean="0"/>
                  <a:t> is short).</a:t>
                </a:r>
              </a:p>
              <a:p>
                <a:r>
                  <a:rPr lang="en-US" sz="2400" dirty="0" smtClean="0"/>
                  <a:t>So even if the adversary learns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𝑳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/>
                  <a:t>he doesn’t know much about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𝐞𝐱𝐭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𝑳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 smtClean="0"/>
              </a:p>
              <a:p>
                <a:pPr algn="r"/>
                <a:endParaRPr lang="en-US" sz="2400" dirty="0" smtClean="0"/>
              </a:p>
              <a:p>
                <a:pPr algn="r"/>
                <a:r>
                  <a:rPr lang="en-US" sz="2400" dirty="0" smtClean="0"/>
                  <a:t>(and symmetrically).</a:t>
                </a:r>
                <a:endParaRPr lang="en-US" sz="2400" b="1" dirty="0" smtClean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132" y="3533411"/>
                <a:ext cx="4876409" cy="2677656"/>
              </a:xfrm>
              <a:prstGeom prst="rect">
                <a:avLst/>
              </a:prstGeom>
              <a:blipFill rotWithShape="0">
                <a:blip r:embed="rId6"/>
                <a:stretch>
                  <a:fillRect l="-2000" t="-1822" r="-1875" b="-432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184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6" grpId="0"/>
      <p:bldP spid="19" grpId="0"/>
      <p:bldP spid="20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911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Is this encoding non-malleable?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Symbol zastępczy zawartości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38714"/>
                <a:ext cx="8229600" cy="5346848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en-US" b="1" u="sng" dirty="0" smtClean="0">
                    <a:solidFill>
                      <a:srgbClr val="FF0000"/>
                    </a:solidFill>
                  </a:rPr>
                  <a:t>No!</a:t>
                </a:r>
                <a:r>
                  <a:rPr lang="en-US" dirty="0" smtClean="0"/>
                  <a:t> </a:t>
                </a:r>
              </a:p>
              <a:p>
                <a:pPr marL="0" indent="0">
                  <a:buNone/>
                </a:pPr>
                <a:endParaRPr lang="en-US" b="1" dirty="0">
                  <a:solidFill>
                    <a:srgbClr val="FF0000"/>
                  </a:solidFill>
                  <a:latin typeface="Gigi" panose="04040504061007020D02" pitchFamily="82" charset="0"/>
                  <a:ea typeface="cmsy10"/>
                  <a:cs typeface="cmsy10"/>
                </a:endParaRPr>
              </a:p>
              <a:p>
                <a:pPr marL="0" indent="0">
                  <a:buNone/>
                </a:pPr>
                <a:r>
                  <a:rPr lang="en-US" b="1" u="sng" dirty="0" smtClean="0">
                    <a:solidFill>
                      <a:srgbClr val="008000"/>
                    </a:solidFill>
                    <a:ea typeface="cmsy10"/>
                    <a:cs typeface="cmsy10"/>
                  </a:rPr>
                  <a:t>Problem</a:t>
                </a:r>
                <a:r>
                  <a:rPr lang="en-US" b="1" dirty="0" smtClean="0">
                    <a:solidFill>
                      <a:srgbClr val="008000"/>
                    </a:solidFill>
                    <a:ea typeface="cmsy10"/>
                    <a:cs typeface="cmsy10"/>
                  </a:rPr>
                  <a:t>: </a:t>
                </a:r>
                <a:r>
                  <a:rPr lang="en-US" dirty="0" smtClean="0">
                    <a:ea typeface="cmsy10"/>
                    <a:cs typeface="cmsy10"/>
                  </a:rPr>
                  <a:t>linearity of the inner product (let </a:t>
                </a:r>
                <a:r>
                  <a:rPr lang="en-US" b="1" i="1" dirty="0" smtClean="0">
                    <a:solidFill>
                      <a:srgbClr val="FF0000"/>
                    </a:solidFill>
                    <a:ea typeface="cmsy10"/>
                    <a:cs typeface="cmsy10"/>
                  </a:rPr>
                  <a:t>c</a:t>
                </a:r>
                <a:r>
                  <a:rPr lang="en-US" b="1" dirty="0" smtClean="0">
                    <a:solidFill>
                      <a:srgbClr val="FF0000"/>
                    </a:solidFill>
                    <a:ea typeface="cmsy10"/>
                    <a:cs typeface="cmsy10"/>
                  </a:rPr>
                  <a:t> </a:t>
                </a:r>
                <a:r>
                  <a:rPr lang="en-US" b="1" dirty="0" smtClean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cmsy10"/>
                  </a:rPr>
                  <a:t>∈</a:t>
                </a:r>
                <a:r>
                  <a:rPr lang="en-US" b="1" dirty="0" smtClean="0">
                    <a:solidFill>
                      <a:srgbClr val="FF0000"/>
                    </a:solidFill>
                    <a:ea typeface="cmsy10"/>
                    <a:cs typeface="cmsy10"/>
                  </a:rPr>
                  <a:t> </a:t>
                </a:r>
                <a:r>
                  <a:rPr lang="en-US" b="1" dirty="0">
                    <a:solidFill>
                      <a:srgbClr val="FF0000"/>
                    </a:solidFill>
                    <a:latin typeface="Gigi" panose="04040504061007020D02" pitchFamily="82" charset="0"/>
                  </a:rPr>
                  <a:t>F</a:t>
                </a:r>
                <a:r>
                  <a:rPr lang="en-US" dirty="0" smtClean="0">
                    <a:ea typeface="cmsy10"/>
                    <a:cs typeface="cmsy10"/>
                  </a:rPr>
                  <a:t>)</a:t>
                </a:r>
                <a:br>
                  <a:rPr lang="en-US" dirty="0" smtClean="0">
                    <a:ea typeface="cmsy10"/>
                    <a:cs typeface="cmsy10"/>
                  </a:rPr>
                </a:br>
                <a:endParaRPr lang="en-US" dirty="0" smtClean="0">
                  <a:ea typeface="cmsy10"/>
                  <a:cs typeface="cmsy1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〈"/>
                          <m:endChr m:val="〉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msy10"/>
                              <a:cs typeface="cmsy1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msy10"/>
                              <a:cs typeface="cmsy10"/>
                            </a:rPr>
                            <m:t>𝒄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msy10"/>
                              <a:cs typeface="cmsy10"/>
                            </a:rPr>
                            <m:t>⋅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msy10"/>
                              <a:cs typeface="cmsy10"/>
                            </a:rPr>
                            <m:t>𝑳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msy10"/>
                              <a:cs typeface="cmsy10"/>
                            </a:rPr>
                            <m:t>,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msy10"/>
                              <a:cs typeface="cmsy10"/>
                            </a:rPr>
                            <m:t>𝑹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msy10"/>
                          <a:cs typeface="cmsy1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msy10"/>
                          <a:cs typeface="cmsy10"/>
                        </a:rPr>
                        <m:t>𝒄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msy10"/>
                          <a:cs typeface="cmsy10"/>
                        </a:rPr>
                        <m:t>⋅〈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msy10"/>
                          <a:cs typeface="cmsy10"/>
                        </a:rPr>
                        <m:t>𝑳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msy10"/>
                          <a:cs typeface="cmsy10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msy10"/>
                          <a:cs typeface="cmsy10"/>
                        </a:rPr>
                        <m:t>𝑹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msy10"/>
                          <a:cs typeface="cmsy10"/>
                        </a:rPr>
                        <m:t>〉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  <a:latin typeface="Gigi" panose="04040504061007020D02" pitchFamily="82" charset="0"/>
                  <a:ea typeface="cmsy10"/>
                  <a:cs typeface="cmsy10"/>
                </a:endParaRPr>
              </a:p>
              <a:p>
                <a:pPr marL="0" indent="0">
                  <a:buNone/>
                </a:pPr>
                <a:r>
                  <a:rPr lang="en-US" b="1" dirty="0" smtClean="0">
                    <a:solidFill>
                      <a:srgbClr val="008000"/>
                    </a:solidFill>
                    <a:ea typeface="cmsy10"/>
                    <a:cs typeface="cmsy10"/>
                  </a:rPr>
                  <a:t>So</a:t>
                </a:r>
                <a:r>
                  <a:rPr lang="en-US" dirty="0" smtClean="0">
                    <a:solidFill>
                      <a:srgbClr val="000000"/>
                    </a:solidFill>
                    <a:ea typeface="cmsy10"/>
                    <a:cs typeface="cmsy10"/>
                  </a:rPr>
                  <a:t>: if we choose </a:t>
                </a:r>
              </a:p>
              <a:p>
                <a:pPr marL="0" indent="0" algn="ctr">
                  <a:buNone/>
                </a:pPr>
                <a:r>
                  <a:rPr lang="en-US" b="1" dirty="0" smtClean="0">
                    <a:solidFill>
                      <a:srgbClr val="FF0000"/>
                    </a:solidFill>
                    <a:ea typeface="cmsy10"/>
                    <a:cs typeface="cmsy10"/>
                  </a:rPr>
                  <a:t>f(</a:t>
                </a:r>
                <a:r>
                  <a:rPr lang="en-US" b="1" i="1" dirty="0" smtClean="0">
                    <a:solidFill>
                      <a:srgbClr val="FF0000"/>
                    </a:solidFill>
                    <a:ea typeface="cmsy10"/>
                    <a:cs typeface="cmsy10"/>
                  </a:rPr>
                  <a:t>L</a:t>
                </a:r>
                <a:r>
                  <a:rPr lang="en-US" b="1" dirty="0" smtClean="0">
                    <a:solidFill>
                      <a:srgbClr val="FF0000"/>
                    </a:solidFill>
                    <a:ea typeface="cmsy10"/>
                    <a:cs typeface="cmsy10"/>
                  </a:rPr>
                  <a:t>) = </a:t>
                </a:r>
                <a:r>
                  <a:rPr lang="en-US" b="1" i="1" dirty="0" smtClean="0">
                    <a:solidFill>
                      <a:srgbClr val="FF0000"/>
                    </a:solidFill>
                    <a:ea typeface="cmsy10"/>
                    <a:cs typeface="cmsy10"/>
                  </a:rPr>
                  <a:t>c </a:t>
                </a:r>
                <a:r>
                  <a:rPr lang="en-US" b="1" i="1" dirty="0" smtClean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cmsy10"/>
                  </a:rPr>
                  <a:t>⋅</a:t>
                </a:r>
                <a:r>
                  <a:rPr lang="en-US" b="1" i="1" dirty="0" smtClean="0">
                    <a:solidFill>
                      <a:srgbClr val="FF0000"/>
                    </a:solidFill>
                    <a:ea typeface="cmsy10"/>
                    <a:cs typeface="cmsy10"/>
                  </a:rPr>
                  <a:t> </a:t>
                </a:r>
                <a:r>
                  <a:rPr lang="en-US" b="1" i="1" dirty="0" smtClean="0">
                    <a:solidFill>
                      <a:srgbClr val="FF0000"/>
                    </a:solidFill>
                  </a:rPr>
                  <a:t>L </a:t>
                </a:r>
                <a:r>
                  <a:rPr lang="en-US" dirty="0" smtClean="0"/>
                  <a:t>and</a:t>
                </a:r>
                <a:r>
                  <a:rPr lang="en-US" b="1" dirty="0" smtClean="0"/>
                  <a:t> 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g(</a:t>
                </a:r>
                <a:r>
                  <a:rPr lang="en-US" b="1" i="1" dirty="0" smtClean="0">
                    <a:solidFill>
                      <a:srgbClr val="FF0000"/>
                    </a:solidFill>
                  </a:rPr>
                  <a:t>R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) = </a:t>
                </a:r>
                <a:r>
                  <a:rPr lang="en-US" b="1" i="1" dirty="0">
                    <a:solidFill>
                      <a:srgbClr val="FF0000"/>
                    </a:solidFill>
                  </a:rPr>
                  <a:t>R</a:t>
                </a:r>
                <a:endParaRPr lang="en-US" b="1" i="1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0000"/>
                    </a:solidFill>
                    <a:ea typeface="cmsy10"/>
                    <a:cs typeface="cmsy10"/>
                  </a:rPr>
                  <a:t>then </a:t>
                </a:r>
                <a:r>
                  <a:rPr lang="en-US" b="1" i="1" dirty="0" smtClean="0">
                    <a:solidFill>
                      <a:srgbClr val="FF0000"/>
                    </a:solidFill>
                    <a:ea typeface="cmsy10"/>
                    <a:cs typeface="cmsy10"/>
                  </a:rPr>
                  <a:t>M</a:t>
                </a:r>
                <a:r>
                  <a:rPr lang="en-US" b="1" dirty="0" smtClean="0">
                    <a:solidFill>
                      <a:srgbClr val="FF0000"/>
                    </a:solidFill>
                    <a:ea typeface="cmsy10"/>
                    <a:cs typeface="cmsy10"/>
                  </a:rPr>
                  <a:t>’ = </a:t>
                </a:r>
                <a:r>
                  <a:rPr lang="en-US" b="1" i="1" dirty="0" smtClean="0">
                    <a:solidFill>
                      <a:srgbClr val="FF0000"/>
                    </a:solidFill>
                    <a:ea typeface="cmsy10"/>
                    <a:cs typeface="cmsy10"/>
                  </a:rPr>
                  <a:t>c</a:t>
                </a:r>
                <a:r>
                  <a:rPr lang="en-US" b="1" dirty="0" smtClean="0">
                    <a:solidFill>
                      <a:srgbClr val="FF0000"/>
                    </a:solidFill>
                    <a:ea typeface="cmsy10"/>
                    <a:cs typeface="cmsy10"/>
                  </a:rPr>
                  <a:t> </a:t>
                </a:r>
                <a:r>
                  <a:rPr lang="en-US" b="1" dirty="0" smtClean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cmsy10"/>
                  </a:rPr>
                  <a:t>⋅</a:t>
                </a:r>
                <a:r>
                  <a:rPr lang="en-US" b="1" dirty="0" smtClean="0">
                    <a:solidFill>
                      <a:srgbClr val="FF0000"/>
                    </a:solidFill>
                    <a:ea typeface="cmsy10"/>
                    <a:cs typeface="cmsy10"/>
                  </a:rPr>
                  <a:t> </a:t>
                </a:r>
                <a:r>
                  <a:rPr lang="en-US" b="1" i="1" dirty="0" smtClean="0">
                    <a:solidFill>
                      <a:srgbClr val="FF0000"/>
                    </a:solidFill>
                    <a:ea typeface="cmsy10"/>
                    <a:cs typeface="cmsy10"/>
                  </a:rPr>
                  <a:t>M</a:t>
                </a:r>
                <a:endParaRPr lang="en-US" b="1" i="1" dirty="0" smtClean="0">
                  <a:solidFill>
                    <a:srgbClr val="008000"/>
                  </a:solidFill>
                  <a:ea typeface="cmsy10"/>
                  <a:cs typeface="cmsy10"/>
                </a:endParaRPr>
              </a:p>
            </p:txBody>
          </p:sp>
        </mc:Choice>
        <mc:Fallback>
          <p:sp>
            <p:nvSpPr>
              <p:cNvPr id="6" name="Symbol zastępczy zawartości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38714"/>
                <a:ext cx="8229600" cy="5346848"/>
              </a:xfrm>
              <a:blipFill rotWithShape="0">
                <a:blip r:embed="rId2"/>
                <a:stretch>
                  <a:fillRect l="-1481" t="-193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8116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b="1" dirty="0">
                <a:solidFill>
                  <a:srgbClr val="FF0000"/>
                </a:solidFill>
              </a:rPr>
              <a:t>F</a:t>
            </a:r>
            <a:r>
              <a:rPr lang="en-US" b="1" dirty="0" smtClean="0">
                <a:solidFill>
                  <a:srgbClr val="FF0000"/>
                </a:solidFill>
              </a:rPr>
              <a:t> = Z</a:t>
            </a:r>
            <a:r>
              <a:rPr lang="en-US" b="1" baseline="-25000" dirty="0" smtClean="0">
                <a:solidFill>
                  <a:srgbClr val="FF0000"/>
                </a:solidFill>
              </a:rPr>
              <a:t>2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then then </a:t>
            </a:r>
            <a:r>
              <a:rPr lang="en-US" b="1" i="1" dirty="0" smtClean="0">
                <a:solidFill>
                  <a:srgbClr val="FF0000"/>
                </a:solidFill>
              </a:rPr>
              <a:t>c</a:t>
            </a:r>
            <a:r>
              <a:rPr lang="en-US" dirty="0" smtClean="0"/>
              <a:t> can only be </a:t>
            </a:r>
            <a:r>
              <a:rPr lang="en-US" b="1" dirty="0" smtClean="0">
                <a:solidFill>
                  <a:srgbClr val="FF0000"/>
                </a:solidFill>
              </a:rPr>
              <a:t>0</a:t>
            </a:r>
            <a:r>
              <a:rPr lang="en-US" dirty="0" smtClean="0"/>
              <a:t> or </a:t>
            </a:r>
            <a:r>
              <a:rPr lang="en-US" b="1" dirty="0" smtClean="0">
                <a:solidFill>
                  <a:srgbClr val="FF0000"/>
                </a:solidFill>
              </a:rPr>
              <a:t>1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if </a:t>
            </a:r>
            <a:r>
              <a:rPr lang="en-US" b="1" i="1" dirty="0" smtClean="0">
                <a:solidFill>
                  <a:srgbClr val="FF0000"/>
                </a:solidFill>
              </a:rPr>
              <a:t>c</a:t>
            </a:r>
            <a:r>
              <a:rPr lang="en-US" b="1" dirty="0" smtClean="0">
                <a:solidFill>
                  <a:srgbClr val="FF0000"/>
                </a:solidFill>
              </a:rPr>
              <a:t> = 0 </a:t>
            </a:r>
            <a:r>
              <a:rPr lang="en-US" dirty="0" smtClean="0"/>
              <a:t>then it is a “</a:t>
            </a:r>
            <a:r>
              <a:rPr lang="en-US" b="1" dirty="0" smtClean="0">
                <a:solidFill>
                  <a:srgbClr val="008000"/>
                </a:solidFill>
              </a:rPr>
              <a:t>constant attack</a:t>
            </a:r>
            <a:r>
              <a:rPr lang="en-US" dirty="0" smtClean="0"/>
              <a:t>”:</a:t>
            </a:r>
          </a:p>
          <a:p>
            <a:pPr marL="0" indent="0" algn="ctr">
              <a:buNone/>
            </a:pPr>
            <a:r>
              <a:rPr lang="en-US" b="1" i="1" dirty="0" smtClean="0">
                <a:solidFill>
                  <a:srgbClr val="FF0000"/>
                </a:solidFill>
              </a:rPr>
              <a:t>M</a:t>
            </a:r>
            <a:r>
              <a:rPr lang="en-US" b="1" dirty="0" smtClean="0">
                <a:solidFill>
                  <a:srgbClr val="FF0000"/>
                </a:solidFill>
              </a:rPr>
              <a:t>’ = 0</a:t>
            </a:r>
            <a:r>
              <a:rPr lang="en-US" dirty="0" smtClean="0"/>
              <a:t> for every </a:t>
            </a:r>
            <a:r>
              <a:rPr lang="en-US" b="1" i="1" dirty="0" smtClean="0">
                <a:solidFill>
                  <a:srgbClr val="FF0000"/>
                </a:solidFill>
              </a:rPr>
              <a:t>M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if </a:t>
            </a:r>
            <a:r>
              <a:rPr lang="en-US" b="1" i="1" dirty="0" smtClean="0">
                <a:solidFill>
                  <a:srgbClr val="FF0000"/>
                </a:solidFill>
              </a:rPr>
              <a:t>c</a:t>
            </a:r>
            <a:r>
              <a:rPr lang="en-US" b="1" dirty="0" smtClean="0">
                <a:solidFill>
                  <a:srgbClr val="FF0000"/>
                </a:solidFill>
              </a:rPr>
              <a:t> = 1 </a:t>
            </a:r>
            <a:r>
              <a:rPr lang="en-US" dirty="0" smtClean="0"/>
              <a:t>then it is an “</a:t>
            </a:r>
            <a:r>
              <a:rPr lang="en-US" b="1" dirty="0" smtClean="0">
                <a:solidFill>
                  <a:srgbClr val="008000"/>
                </a:solidFill>
              </a:rPr>
              <a:t>identity attack</a:t>
            </a:r>
            <a:r>
              <a:rPr lang="en-US" dirty="0" smtClean="0"/>
              <a:t>”</a:t>
            </a:r>
          </a:p>
          <a:p>
            <a:pPr marL="0" indent="0" algn="ctr">
              <a:buNone/>
            </a:pPr>
            <a:r>
              <a:rPr lang="en-US" b="1" i="1" dirty="0" smtClean="0">
                <a:solidFill>
                  <a:srgbClr val="FF0000"/>
                </a:solidFill>
              </a:rPr>
              <a:t>M’ </a:t>
            </a:r>
            <a:r>
              <a:rPr lang="en-US" b="1" dirty="0" smtClean="0">
                <a:solidFill>
                  <a:srgbClr val="FF0000"/>
                </a:solidFill>
              </a:rPr>
              <a:t>= </a:t>
            </a:r>
            <a:r>
              <a:rPr lang="en-US" b="1" i="1" dirty="0" smtClean="0">
                <a:solidFill>
                  <a:srgbClr val="FF0000"/>
                </a:solidFill>
              </a:rPr>
              <a:t>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for every </a:t>
            </a:r>
            <a:r>
              <a:rPr lang="en-US" b="1" i="1" dirty="0" smtClean="0">
                <a:solidFill>
                  <a:srgbClr val="FF0000"/>
                </a:solidFill>
              </a:rPr>
              <a:t>M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04FA-7EBA-6342-9551-607F6EB5E4E1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50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Hope: maybe it works over </a:t>
            </a:r>
            <a:r>
              <a:rPr lang="en-US" b="1" dirty="0" smtClean="0">
                <a:solidFill>
                  <a:srgbClr val="FF0000"/>
                </a:solidFill>
              </a:rPr>
              <a:t>Z</a:t>
            </a:r>
            <a:r>
              <a:rPr lang="en-US" b="1" baseline="-25000" dirty="0" smtClean="0">
                <a:solidFill>
                  <a:srgbClr val="FF0000"/>
                </a:solidFill>
              </a:rPr>
              <a:t>2</a:t>
            </a:r>
            <a:endParaRPr lang="en-US" b="1" baseline="-250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134762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Unfortunately here another attack is possible: </a:t>
                </a:r>
              </a:p>
              <a:p>
                <a:pPr marL="0" indent="0">
                  <a:buNone/>
                </a:pPr>
                <a:r>
                  <a:rPr lang="en-US" dirty="0" smtClean="0"/>
                  <a:t>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 := 1 </a:t>
                </a:r>
                <a:r>
                  <a:rPr lang="en-US" dirty="0" smtClean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:= 1 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Symbol zastępczy zawartości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1347623"/>
              </a:xfrm>
              <a:blipFill rotWithShape="0">
                <a:blip r:embed="rId2"/>
                <a:stretch>
                  <a:fillRect l="-1481" t="-81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04FA-7EBA-6342-9551-607F6EB5E4E1}" type="slidenum">
              <a:rPr lang="en-US" smtClean="0"/>
              <a:t>93</a:t>
            </a:fld>
            <a:endParaRPr lang="en-US"/>
          </a:p>
        </p:txBody>
      </p:sp>
      <p:graphicFrame>
        <p:nvGraphicFramePr>
          <p:cNvPr id="6" name="Symbol zastępczy zawartości 5"/>
          <p:cNvGraphicFramePr>
            <a:graphicFrameLocks/>
          </p:cNvGraphicFramePr>
          <p:nvPr>
            <p:extLst/>
          </p:nvPr>
        </p:nvGraphicFramePr>
        <p:xfrm>
          <a:off x="598234" y="3308460"/>
          <a:ext cx="3559984" cy="5479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4998"/>
                <a:gridCol w="444998"/>
                <a:gridCol w="444998"/>
                <a:gridCol w="444998"/>
                <a:gridCol w="444998"/>
                <a:gridCol w="444998"/>
                <a:gridCol w="444998"/>
                <a:gridCol w="444998"/>
              </a:tblGrid>
              <a:tr h="547946">
                <a:tc>
                  <a:txBody>
                    <a:bodyPr/>
                    <a:lstStyle/>
                    <a:p>
                      <a:pPr algn="ctr"/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L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1</a:t>
                      </a:r>
                      <a:endParaRPr lang="pl-PL" b="1" i="0" dirty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L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2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L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3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L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4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L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5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L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6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L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7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L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8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7" name="Symbol zastępczy zawartości 5"/>
          <p:cNvGraphicFramePr>
            <a:graphicFrameLocks/>
          </p:cNvGraphicFramePr>
          <p:nvPr>
            <p:extLst/>
          </p:nvPr>
        </p:nvGraphicFramePr>
        <p:xfrm>
          <a:off x="4842506" y="3308460"/>
          <a:ext cx="3559984" cy="5479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4998"/>
                <a:gridCol w="444998"/>
                <a:gridCol w="444998"/>
                <a:gridCol w="444998"/>
                <a:gridCol w="444998"/>
                <a:gridCol w="444998"/>
                <a:gridCol w="444998"/>
                <a:gridCol w="444998"/>
              </a:tblGrid>
              <a:tr h="547946">
                <a:tc>
                  <a:txBody>
                    <a:bodyPr/>
                    <a:lstStyle/>
                    <a:p>
                      <a:pPr algn="ctr"/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R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1</a:t>
                      </a:r>
                      <a:endParaRPr lang="pl-PL" b="1" i="0" dirty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R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2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R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3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R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4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R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5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R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6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R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7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R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8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8" name="Symbol zastępczy zawartości 5"/>
          <p:cNvGraphicFramePr>
            <a:graphicFrameLocks/>
          </p:cNvGraphicFramePr>
          <p:nvPr>
            <p:extLst/>
          </p:nvPr>
        </p:nvGraphicFramePr>
        <p:xfrm>
          <a:off x="598234" y="4636853"/>
          <a:ext cx="3559984" cy="5479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4998"/>
                <a:gridCol w="444998"/>
                <a:gridCol w="444998"/>
                <a:gridCol w="444998"/>
                <a:gridCol w="444998"/>
                <a:gridCol w="444998"/>
                <a:gridCol w="444998"/>
                <a:gridCol w="444998"/>
              </a:tblGrid>
              <a:tr h="547946">
                <a:tc>
                  <a:txBody>
                    <a:bodyPr/>
                    <a:lstStyle/>
                    <a:p>
                      <a:pPr algn="ctr"/>
                      <a:r>
                        <a:rPr lang="pl-PL" b="1" i="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1</a:t>
                      </a:r>
                      <a:endParaRPr lang="pl-PL" b="1" i="0" dirty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L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2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L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3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L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4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L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5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L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6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L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7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L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8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9" name="Symbol zastępczy zawartości 5"/>
          <p:cNvGraphicFramePr>
            <a:graphicFrameLocks/>
          </p:cNvGraphicFramePr>
          <p:nvPr>
            <p:extLst/>
          </p:nvPr>
        </p:nvGraphicFramePr>
        <p:xfrm>
          <a:off x="4842506" y="4636853"/>
          <a:ext cx="3559984" cy="5479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4998"/>
                <a:gridCol w="444998"/>
                <a:gridCol w="444998"/>
                <a:gridCol w="444998"/>
                <a:gridCol w="444998"/>
                <a:gridCol w="444998"/>
                <a:gridCol w="444998"/>
                <a:gridCol w="444998"/>
              </a:tblGrid>
              <a:tr h="547946">
                <a:tc>
                  <a:txBody>
                    <a:bodyPr/>
                    <a:lstStyle/>
                    <a:p>
                      <a:pPr algn="ctr"/>
                      <a:r>
                        <a:rPr lang="pl-PL" b="1" i="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1</a:t>
                      </a:r>
                      <a:endParaRPr lang="pl-PL" b="1" i="0" dirty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R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2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R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3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R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4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R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5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R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6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R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7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i="1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R</a:t>
                      </a:r>
                      <a:r>
                        <a:rPr lang="pl-PL" b="1" i="0" baseline="-2500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8</a:t>
                      </a:r>
                      <a:endParaRPr lang="pl-PL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Strzałka w dół 9"/>
          <p:cNvSpPr/>
          <p:nvPr/>
        </p:nvSpPr>
        <p:spPr>
          <a:xfrm>
            <a:off x="1865643" y="3919126"/>
            <a:ext cx="1097436" cy="591437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f</a:t>
            </a:r>
            <a:endParaRPr lang="en-US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1" name="Strzałka w dół 10"/>
          <p:cNvSpPr/>
          <p:nvPr/>
        </p:nvSpPr>
        <p:spPr>
          <a:xfrm>
            <a:off x="6004482" y="3919126"/>
            <a:ext cx="1097436" cy="591437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g</a:t>
            </a:r>
            <a:endParaRPr lang="en-US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PoleTekstowe 11"/>
          <p:cNvSpPr txBox="1"/>
          <p:nvPr/>
        </p:nvSpPr>
        <p:spPr>
          <a:xfrm>
            <a:off x="457200" y="5521146"/>
            <a:ext cx="81940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  <a:latin typeface="Cambria" panose="02040503050406030204" pitchFamily="18" charset="0"/>
              </a:rPr>
              <a:t>Note</a:t>
            </a:r>
            <a:r>
              <a:rPr lang="en-US" sz="2800" dirty="0" smtClean="0">
                <a:latin typeface="Cambria" panose="02040503050406030204" pitchFamily="18" charset="0"/>
              </a:rPr>
              <a:t>: the inner product changes </a:t>
            </a:r>
            <a:r>
              <a:rPr lang="en-US" sz="2800" dirty="0" err="1" smtClean="0">
                <a:latin typeface="Cambria" panose="02040503050406030204" pitchFamily="18" charset="0"/>
              </a:rPr>
              <a:t>iff</a:t>
            </a:r>
            <a:r>
              <a:rPr lang="en-US" sz="2800" dirty="0" smtClean="0">
                <a:latin typeface="Cambria" panose="02040503050406030204" pitchFamily="18" charset="0"/>
              </a:rPr>
              <a:t> </a:t>
            </a:r>
            <a:r>
              <a:rPr lang="en-US" sz="28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L</a:t>
            </a:r>
            <a:r>
              <a:rPr lang="en-US" sz="2800" b="1" baseline="-250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1</a:t>
            </a:r>
            <a:r>
              <a:rPr lang="en-US" sz="28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R</a:t>
            </a:r>
            <a:r>
              <a:rPr lang="en-US" sz="2800" b="1" baseline="-250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1 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= 0.</a:t>
            </a:r>
          </a:p>
          <a:p>
            <a:r>
              <a:rPr lang="en-US" sz="2800" dirty="0" smtClean="0">
                <a:latin typeface="Cambria" panose="02040503050406030204" pitchFamily="18" charset="0"/>
              </a:rPr>
              <a:t>This happens with probability 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3/4</a:t>
            </a:r>
            <a:r>
              <a:rPr lang="en-US" sz="2800" dirty="0" smtClean="0">
                <a:latin typeface="Cambria" panose="02040503050406030204" pitchFamily="18" charset="0"/>
              </a:rPr>
              <a:t>.</a:t>
            </a:r>
          </a:p>
          <a:p>
            <a:endParaRPr lang="en-US" sz="28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endParaRPr lang="en-US" sz="2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45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animBg="1"/>
      <p:bldP spid="11" grpId="0" animBg="1"/>
      <p:bldP spid="12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attack from the previous slide does not work if </a:t>
            </a:r>
            <a:r>
              <a:rPr lang="en-US" b="1" dirty="0" smtClean="0">
                <a:solidFill>
                  <a:srgbClr val="FF0000"/>
                </a:solidFill>
              </a:rPr>
              <a:t>|F|</a:t>
            </a:r>
            <a:r>
              <a:rPr lang="en-US" dirty="0" smtClean="0"/>
              <a:t> is exponential.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This is because 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P(</a:t>
            </a:r>
            <a:r>
              <a:rPr lang="en-US" b="1" dirty="0">
                <a:solidFill>
                  <a:srgbClr val="FF0000"/>
                </a:solidFill>
              </a:rPr>
              <a:t>L</a:t>
            </a:r>
            <a:r>
              <a:rPr lang="en-US" b="1" baseline="-25000" dirty="0">
                <a:solidFill>
                  <a:srgbClr val="FF0000"/>
                </a:solidFill>
              </a:rPr>
              <a:t>1</a:t>
            </a:r>
            <a:r>
              <a:rPr lang="en-US" b="1" dirty="0">
                <a:solidFill>
                  <a:srgbClr val="FF0000"/>
                </a:solidFill>
              </a:rPr>
              <a:t>R</a:t>
            </a:r>
            <a:r>
              <a:rPr lang="en-US" b="1" baseline="-25000" dirty="0">
                <a:solidFill>
                  <a:srgbClr val="FF0000"/>
                </a:solidFill>
              </a:rPr>
              <a:t>1 </a:t>
            </a:r>
            <a:r>
              <a:rPr lang="en-US" b="1" dirty="0" smtClean="0">
                <a:solidFill>
                  <a:srgbClr val="FF0000"/>
                </a:solidFill>
                <a:latin typeface="Symbol"/>
                <a:sym typeface="Symbol"/>
              </a:rPr>
              <a:t></a:t>
            </a:r>
            <a:r>
              <a:rPr lang="en-US" b="1" dirty="0" smtClean="0">
                <a:solidFill>
                  <a:srgbClr val="FF0000"/>
                </a:solidFill>
              </a:rPr>
              <a:t> 0) </a:t>
            </a:r>
            <a:r>
              <a:rPr lang="en-US" b="1" dirty="0" smtClean="0">
                <a:solidFill>
                  <a:srgbClr val="FF0000"/>
                </a:solidFill>
                <a:latin typeface="Gigi" panose="04040504061007020D02" pitchFamily="82" charset="0"/>
                <a:ea typeface="cmsy10"/>
                <a:cs typeface="cmsy10"/>
              </a:rPr>
              <a:t>≈</a:t>
            </a:r>
            <a:r>
              <a:rPr lang="en-US" b="1" dirty="0" smtClean="0">
                <a:solidFill>
                  <a:srgbClr val="FF0000"/>
                </a:solidFill>
              </a:rPr>
              <a:t>  (1 – 1/|</a:t>
            </a:r>
            <a:r>
              <a:rPr lang="en-US" b="1" dirty="0">
                <a:solidFill>
                  <a:srgbClr val="FF0000"/>
                </a:solidFill>
              </a:rPr>
              <a:t>F</a:t>
            </a:r>
            <a:r>
              <a:rPr lang="en-US" b="1" dirty="0" smtClean="0">
                <a:solidFill>
                  <a:srgbClr val="FF0000"/>
                </a:solidFill>
              </a:rPr>
              <a:t>|)</a:t>
            </a:r>
            <a:r>
              <a:rPr lang="en-US" b="1" baseline="30000" dirty="0" smtClean="0">
                <a:solidFill>
                  <a:srgbClr val="FF0000"/>
                </a:solidFill>
              </a:rPr>
              <a:t>2</a:t>
            </a:r>
          </a:p>
          <a:p>
            <a:pPr marL="0" indent="0" algn="ctr">
              <a:buNone/>
            </a:pPr>
            <a:endParaRPr lang="en-US" b="1" baseline="30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b="1" baseline="30000" dirty="0">
              <a:solidFill>
                <a:srgbClr val="FF0000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04FA-7EBA-6342-9551-607F6EB5E4E1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0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So, this is the situation</a:t>
            </a:r>
            <a:r>
              <a:rPr lang="pl-PL" dirty="0" smtClean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Symbol zastępczy zawartości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881966750"/>
                  </p:ext>
                </p:extLst>
              </p:nvPr>
            </p:nvGraphicFramePr>
            <p:xfrm>
              <a:off x="627107" y="1851079"/>
              <a:ext cx="7964255" cy="249634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3329660"/>
                    <a:gridCol w="2282945"/>
                    <a:gridCol w="2351650"/>
                  </a:tblGrid>
                  <a:tr h="767466">
                    <a:tc>
                      <a:txBody>
                        <a:bodyPr/>
                        <a:lstStyle/>
                        <a:p>
                          <a:pPr algn="ctr"/>
                          <a:endParaRPr lang="en-US" sz="2800" noProof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noProof="0" dirty="0" smtClean="0">
                              <a:latin typeface="Cambria" panose="02040503050406030204" pitchFamily="18" charset="0"/>
                            </a:rPr>
                            <a:t>large</a:t>
                          </a:r>
                          <a:r>
                            <a:rPr lang="pl-PL" sz="2800" baseline="0" noProof="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:r>
                            <a:rPr lang="en-US" sz="2800" b="1" dirty="0" smtClean="0">
                              <a:solidFill>
                                <a:srgbClr val="FF0000"/>
                              </a:solidFill>
                              <a:latin typeface="+mn-lt"/>
                            </a:rPr>
                            <a:t>F</a:t>
                          </a:r>
                          <a:endParaRPr lang="en-US" sz="2800" b="1" noProof="0" dirty="0">
                            <a:solidFill>
                              <a:srgbClr val="FF0000"/>
                            </a:solidFill>
                            <a:latin typeface="+mn-lt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smtClean="0">
                              <a:solidFill>
                                <a:srgbClr val="FF0000"/>
                              </a:solidFill>
                              <a:latin typeface="+mn-lt"/>
                            </a:rPr>
                            <a:t>F</a:t>
                          </a:r>
                          <a:r>
                            <a:rPr lang="en-US" sz="2800" b="1" baseline="0" noProof="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 = {0,1}</a:t>
                          </a:r>
                          <a:endParaRPr lang="en-US" sz="2800" b="1" noProof="0" dirty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78399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noProof="0" dirty="0" smtClean="0">
                              <a:latin typeface="Cambria" panose="02040503050406030204" pitchFamily="18" charset="0"/>
                            </a:rPr>
                            <a:t>the “linear</a:t>
                          </a:r>
                          <a:r>
                            <a:rPr lang="en-US" sz="2800" baseline="0" noProof="0" dirty="0" smtClean="0">
                              <a:latin typeface="Cambria" panose="02040503050406030204" pitchFamily="18" charset="0"/>
                            </a:rPr>
                            <a:t> attack”</a:t>
                          </a:r>
                          <a:endParaRPr lang="en-US" sz="2800" noProof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noProof="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works</a:t>
                          </a:r>
                          <a:endParaRPr lang="en-US" sz="2800" b="1" noProof="0" dirty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noProof="0" dirty="0" smtClean="0">
                              <a:solidFill>
                                <a:srgbClr val="008000"/>
                              </a:solidFill>
                              <a:latin typeface="Cambria" panose="02040503050406030204" pitchFamily="18" charset="0"/>
                            </a:rPr>
                            <a:t>doesn’t work</a:t>
                          </a:r>
                          <a:endParaRPr lang="en-US" sz="2800" b="1" noProof="0" dirty="0">
                            <a:solidFill>
                              <a:srgbClr val="008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800" noProof="0" dirty="0" smtClean="0">
                              <a:latin typeface="Cambria" panose="02040503050406030204" pitchFamily="18" charset="0"/>
                            </a:rPr>
                            <a:t>the “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8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800" b="1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 := 1 </a:t>
                          </a:r>
                          <a:r>
                            <a:rPr lang="en-US" sz="2800" dirty="0" smtClean="0">
                              <a:latin typeface="Cambria" panose="02040503050406030204" pitchFamily="18" charset="0"/>
                            </a:rPr>
                            <a:t>and </a:t>
                          </a:r>
                          <a:r>
                            <a:rPr lang="pl-PL" sz="2800" dirty="0" smtClean="0">
                              <a:latin typeface="Cambria" panose="02040503050406030204" pitchFamily="18" charset="0"/>
                            </a:rPr>
                            <a:t/>
                          </a:r>
                          <a:br>
                            <a:rPr lang="pl-PL" sz="2800" dirty="0" smtClean="0">
                              <a:latin typeface="Cambria" panose="02040503050406030204" pitchFamily="18" charset="0"/>
                            </a:rPr>
                          </a:b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8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800" b="1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= 1</a:t>
                          </a:r>
                          <a:r>
                            <a:rPr lang="en-US" sz="2800" b="0" dirty="0" smtClean="0">
                              <a:solidFill>
                                <a:srgbClr val="000000"/>
                              </a:solidFill>
                              <a:latin typeface="Cambria" panose="02040503050406030204" pitchFamily="18" charset="0"/>
                            </a:rPr>
                            <a:t>”</a:t>
                          </a:r>
                          <a:r>
                            <a:rPr lang="en-US" sz="2800" b="1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 </a:t>
                          </a:r>
                          <a:r>
                            <a:rPr lang="en-US" sz="2800" b="1" baseline="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 </a:t>
                          </a:r>
                          <a:r>
                            <a:rPr lang="en-US" sz="2800" b="0" baseline="0" dirty="0" smtClean="0">
                              <a:solidFill>
                                <a:schemeClr val="tx1"/>
                              </a:solidFill>
                              <a:latin typeface="Cambria" panose="02040503050406030204" pitchFamily="18" charset="0"/>
                            </a:rPr>
                            <a:t>attack</a:t>
                          </a:r>
                          <a:r>
                            <a:rPr lang="en-US" sz="2800" b="0" noProof="0" dirty="0" smtClean="0">
                              <a:solidFill>
                                <a:schemeClr val="tx1"/>
                              </a:solidFill>
                              <a:latin typeface="Cambria" panose="02040503050406030204" pitchFamily="18" charset="0"/>
                            </a:rPr>
                            <a:t> </a:t>
                          </a:r>
                          <a:endParaRPr lang="en-US" sz="2800" b="0" noProof="0" dirty="0">
                            <a:solidFill>
                              <a:schemeClr val="tx1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noProof="0" dirty="0" smtClean="0">
                              <a:solidFill>
                                <a:srgbClr val="008000"/>
                              </a:solidFill>
                              <a:latin typeface="Cambria" panose="02040503050406030204" pitchFamily="18" charset="0"/>
                            </a:rPr>
                            <a:t>doesn’t work</a:t>
                          </a:r>
                          <a:endParaRPr lang="en-US" sz="2800" b="1" noProof="0" dirty="0">
                            <a:solidFill>
                              <a:srgbClr val="008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noProof="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works</a:t>
                          </a:r>
                          <a:endParaRPr lang="en-US" sz="2800" b="1" noProof="0" dirty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Symbol zastępczy zawartości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881966750"/>
                  </p:ext>
                </p:extLst>
              </p:nvPr>
            </p:nvGraphicFramePr>
            <p:xfrm>
              <a:off x="627107" y="1851079"/>
              <a:ext cx="7964255" cy="249634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3329660"/>
                    <a:gridCol w="2282945"/>
                    <a:gridCol w="2351650"/>
                  </a:tblGrid>
                  <a:tr h="767466">
                    <a:tc>
                      <a:txBody>
                        <a:bodyPr/>
                        <a:lstStyle/>
                        <a:p>
                          <a:pPr algn="ctr"/>
                          <a:endParaRPr lang="en-US" sz="2800" noProof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noProof="0" dirty="0" smtClean="0">
                              <a:latin typeface="Cambria" panose="02040503050406030204" pitchFamily="18" charset="0"/>
                            </a:rPr>
                            <a:t>large</a:t>
                          </a:r>
                          <a:r>
                            <a:rPr lang="pl-PL" sz="2800" baseline="0" noProof="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:r>
                            <a:rPr lang="en-US" sz="2800" b="1" dirty="0" smtClean="0">
                              <a:solidFill>
                                <a:srgbClr val="FF0000"/>
                              </a:solidFill>
                              <a:latin typeface="+mn-lt"/>
                            </a:rPr>
                            <a:t>F</a:t>
                          </a:r>
                          <a:endParaRPr lang="en-US" sz="2800" b="1" noProof="0" dirty="0">
                            <a:solidFill>
                              <a:srgbClr val="FF0000"/>
                            </a:solidFill>
                            <a:latin typeface="+mn-lt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smtClean="0">
                              <a:solidFill>
                                <a:srgbClr val="FF0000"/>
                              </a:solidFill>
                              <a:latin typeface="+mn-lt"/>
                            </a:rPr>
                            <a:t>F</a:t>
                          </a:r>
                          <a:r>
                            <a:rPr lang="en-US" sz="2800" b="1" baseline="0" noProof="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 = {0,1}</a:t>
                          </a:r>
                          <a:endParaRPr lang="en-US" sz="2800" b="1" noProof="0" dirty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78399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noProof="0" dirty="0" smtClean="0">
                              <a:latin typeface="Cambria" panose="02040503050406030204" pitchFamily="18" charset="0"/>
                            </a:rPr>
                            <a:t>the “linear</a:t>
                          </a:r>
                          <a:r>
                            <a:rPr lang="en-US" sz="2800" baseline="0" noProof="0" dirty="0" smtClean="0">
                              <a:latin typeface="Cambria" panose="02040503050406030204" pitchFamily="18" charset="0"/>
                            </a:rPr>
                            <a:t> attack”</a:t>
                          </a:r>
                          <a:endParaRPr lang="en-US" sz="2800" noProof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noProof="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works</a:t>
                          </a:r>
                          <a:endParaRPr lang="en-US" sz="2800" b="1" noProof="0" dirty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noProof="0" dirty="0" smtClean="0">
                              <a:solidFill>
                                <a:srgbClr val="008000"/>
                              </a:solidFill>
                              <a:latin typeface="Cambria" panose="02040503050406030204" pitchFamily="18" charset="0"/>
                            </a:rPr>
                            <a:t>doesn’t work</a:t>
                          </a:r>
                          <a:endParaRPr lang="en-US" sz="2800" b="1" noProof="0" dirty="0">
                            <a:solidFill>
                              <a:srgbClr val="008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9448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83" t="-164103" r="-139488" b="-17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noProof="0" dirty="0" smtClean="0">
                              <a:solidFill>
                                <a:srgbClr val="008000"/>
                              </a:solidFill>
                              <a:latin typeface="Cambria" panose="02040503050406030204" pitchFamily="18" charset="0"/>
                            </a:rPr>
                            <a:t>doesn’t work</a:t>
                          </a:r>
                          <a:endParaRPr lang="en-US" sz="2800" b="1" noProof="0" dirty="0">
                            <a:solidFill>
                              <a:srgbClr val="008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noProof="0" dirty="0" smtClean="0">
                              <a:solidFill>
                                <a:srgbClr val="FF0000"/>
                              </a:solidFill>
                              <a:latin typeface="Cambria" panose="02040503050406030204" pitchFamily="18" charset="0"/>
                            </a:rPr>
                            <a:t>works</a:t>
                          </a:r>
                          <a:endParaRPr lang="en-US" sz="2800" b="1" noProof="0" dirty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rgbClr r="0" g="0" b="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04FA-7EBA-6342-9551-607F6EB5E4E1}" type="slidenum">
              <a:rPr lang="en-US" smtClean="0"/>
              <a:t>95</a:t>
            </a:fld>
            <a:endParaRPr lang="en-US"/>
          </a:p>
        </p:txBody>
      </p:sp>
      <p:sp>
        <p:nvSpPr>
          <p:cNvPr id="7" name="PoleTekstowe 6"/>
          <p:cNvSpPr txBox="1"/>
          <p:nvPr/>
        </p:nvSpPr>
        <p:spPr>
          <a:xfrm>
            <a:off x="736852" y="4986211"/>
            <a:ext cx="75409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8000"/>
                </a:solidFill>
                <a:latin typeface="Cambria" panose="02040503050406030204" pitchFamily="18" charset="0"/>
              </a:rPr>
              <a:t>Question</a:t>
            </a:r>
            <a:r>
              <a:rPr lang="en-US" sz="2800" dirty="0" smtClean="0">
                <a:latin typeface="Cambria" panose="02040503050406030204" pitchFamily="18" charset="0"/>
              </a:rPr>
              <a:t>: is it possible to combine these two solutions so that none of these attacks works?</a:t>
            </a:r>
            <a:endParaRPr lang="en-US" sz="2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982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Answer: </a:t>
            </a:r>
            <a:r>
              <a:rPr lang="en-US" sz="3600" b="1" dirty="0" smtClean="0">
                <a:solidFill>
                  <a:srgbClr val="00B050"/>
                </a:solidFill>
              </a:rPr>
              <a:t>yes</a:t>
            </a:r>
            <a:r>
              <a:rPr lang="en-US" sz="3600" dirty="0" smtClean="0"/>
              <a:t>!</a:t>
            </a:r>
            <a:r>
              <a:rPr lang="pl-PL" sz="3600" dirty="0"/>
              <a:t> (for </a:t>
            </a:r>
            <a:r>
              <a:rPr lang="en-US" sz="3600" dirty="0" smtClean="0"/>
              <a:t>messages of length </a:t>
            </a:r>
            <a:r>
              <a:rPr lang="pl-PL" sz="3600" b="1" dirty="0" smtClean="0">
                <a:solidFill>
                  <a:srgbClr val="FF0000"/>
                </a:solidFill>
              </a:rPr>
              <a:t>1</a:t>
            </a:r>
            <a:r>
              <a:rPr lang="en-US" sz="3600" dirty="0" smtClean="0"/>
              <a:t>)</a:t>
            </a:r>
            <a:r>
              <a:rPr lang="pl-PL" sz="3600" dirty="0"/>
              <a:t/>
            </a:r>
            <a:br>
              <a:rPr lang="pl-PL" sz="3600" dirty="0"/>
            </a:br>
            <a:endParaRPr lang="en-US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ymbol zastępczy zawartości 2"/>
              <p:cNvSpPr>
                <a:spLocks noGrp="1"/>
              </p:cNvSpPr>
              <p:nvPr>
                <p:ph idx="1"/>
              </p:nvPr>
            </p:nvSpPr>
            <p:spPr>
              <a:xfrm>
                <a:off x="422702" y="1376520"/>
                <a:ext cx="8229600" cy="131066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 smtClean="0"/>
                  <a:t>Define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𝐄𝐧𝐜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𝐃𝐞𝐜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1" dirty="0" smtClean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:endParaRPr lang="en-US" sz="2400" dirty="0">
                  <a:cs typeface="Apple Chancery"/>
                </a:endParaRPr>
              </a:p>
            </p:txBody>
          </p:sp>
        </mc:Choice>
        <mc:Fallback>
          <p:sp>
            <p:nvSpPr>
              <p:cNvPr id="3" name="Symbol zastępczy zawartości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2702" y="1376520"/>
                <a:ext cx="8229600" cy="1310665"/>
              </a:xfrm>
              <a:blipFill rotWithShape="0">
                <a:blip r:embed="rId2"/>
                <a:stretch>
                  <a:fillRect l="-1111" t="-651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PoleTekstowe 5"/>
          <p:cNvSpPr txBox="1"/>
          <p:nvPr/>
        </p:nvSpPr>
        <p:spPr>
          <a:xfrm>
            <a:off x="367443" y="3229742"/>
            <a:ext cx="1598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Enc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en-US" sz="24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r>
              <a:rPr lang="en-US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 := 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Nawias klamrowy otwierający 6"/>
          <p:cNvSpPr/>
          <p:nvPr/>
        </p:nvSpPr>
        <p:spPr>
          <a:xfrm>
            <a:off x="2127429" y="2783393"/>
            <a:ext cx="768206" cy="1458232"/>
          </a:xfrm>
          <a:prstGeom prst="leftBrace">
            <a:avLst>
              <a:gd name="adj1" fmla="val 30785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 dirty="0"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PoleTekstowe 7"/>
              <p:cNvSpPr txBox="1"/>
              <p:nvPr/>
            </p:nvSpPr>
            <p:spPr>
              <a:xfrm>
                <a:off x="2627579" y="2936255"/>
                <a:ext cx="568033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latin typeface="Cambria" panose="02040503050406030204" pitchFamily="18" charset="0"/>
                  </a:rPr>
                  <a:t>random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(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L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,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R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) </a:t>
                </a:r>
                <a:r>
                  <a:rPr lang="en-US" sz="2400" dirty="0" smtClean="0">
                    <a:latin typeface="Cambria" panose="02040503050406030204" pitchFamily="18" charset="0"/>
                  </a:rPr>
                  <a:t>such that </a:t>
                </a:r>
                <a14:m>
                  <m:oMath xmlns:m="http://schemas.openxmlformats.org/officeDocument/2006/math">
                    <m:d>
                      <m:dPr>
                        <m:begChr m:val="〈"/>
                        <m:endChr m:val="〉"/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</m:d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2400" dirty="0" smtClean="0">
                    <a:latin typeface="Cambria" panose="02040503050406030204" pitchFamily="18" charset="0"/>
                  </a:rPr>
                  <a:t>if 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M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= 0</a:t>
                </a:r>
                <a:endParaRPr lang="en-US" sz="2400" b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8" name="PoleTekstow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579" y="2936255"/>
                <a:ext cx="5680338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1609" t="-10667" r="-751" b="-30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PoleTekstowe 8"/>
              <p:cNvSpPr txBox="1"/>
              <p:nvPr/>
            </p:nvSpPr>
            <p:spPr>
              <a:xfrm>
                <a:off x="2627579" y="3594158"/>
                <a:ext cx="568033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latin typeface="Cambria" panose="02040503050406030204" pitchFamily="18" charset="0"/>
                  </a:rPr>
                  <a:t>random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(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L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,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R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) </a:t>
                </a:r>
                <a:r>
                  <a:rPr lang="en-US" sz="2400" dirty="0" smtClean="0">
                    <a:latin typeface="Cambria" panose="02040503050406030204" pitchFamily="18" charset="0"/>
                  </a:rPr>
                  <a:t>such that </a:t>
                </a:r>
                <a14:m>
                  <m:oMath xmlns:m="http://schemas.openxmlformats.org/officeDocument/2006/math">
                    <m:d>
                      <m:dPr>
                        <m:begChr m:val="〈"/>
                        <m:endChr m:val="〉"/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</m:d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2400" b="1" dirty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</a:t>
                </a:r>
                <a:r>
                  <a:rPr lang="en-US" sz="2400" dirty="0" smtClean="0">
                    <a:latin typeface="Cambria" panose="02040503050406030204" pitchFamily="18" charset="0"/>
                  </a:rPr>
                  <a:t>if </a:t>
                </a:r>
                <a:r>
                  <a:rPr lang="en-US" sz="2400" b="1" i="1" dirty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M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= 1</a:t>
                </a:r>
                <a:endParaRPr lang="en-US" sz="2400" b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9" name="PoleTekstow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579" y="3594158"/>
                <a:ext cx="5680338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1609" t="-10667" r="-751" b="-30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PoleTekstowe 9"/>
              <p:cNvSpPr txBox="1"/>
              <p:nvPr/>
            </p:nvSpPr>
            <p:spPr>
              <a:xfrm>
                <a:off x="422702" y="4870223"/>
                <a:ext cx="854178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Dec(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L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,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R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) </a:t>
                </a:r>
                <a:r>
                  <a:rPr lang="en-US" sz="2400" dirty="0" smtClean="0">
                    <a:latin typeface="Cambria" panose="02040503050406030204" pitchFamily="18" charset="0"/>
                  </a:rPr>
                  <a:t>just computes </a:t>
                </a:r>
                <a14:m>
                  <m:oMath xmlns:m="http://schemas.openxmlformats.org/officeDocument/2006/math">
                    <m:d>
                      <m:dPr>
                        <m:begChr m:val="〈"/>
                        <m:endChr m:val="〉"/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</m:d>
                  </m:oMath>
                </a14:m>
                <a:r>
                  <a:rPr lang="en-US" sz="2400" dirty="0" smtClean="0">
                    <a:latin typeface="Cambria" panose="02040503050406030204" pitchFamily="18" charset="0"/>
                  </a:rPr>
                  <a:t> and checks if it is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0</a:t>
                </a:r>
                <a:r>
                  <a:rPr lang="en-US" sz="2400" dirty="0" smtClean="0">
                    <a:latin typeface="Cambria" panose="02040503050406030204" pitchFamily="18" charset="0"/>
                  </a:rPr>
                  <a:t>.</a:t>
                </a:r>
              </a:p>
              <a:p>
                <a:endParaRPr lang="en-US" sz="2400" b="1" dirty="0" smtClean="0">
                  <a:solidFill>
                    <a:srgbClr val="008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0" name="PoleTekstow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702" y="4870223"/>
                <a:ext cx="8541783" cy="830997"/>
              </a:xfrm>
              <a:prstGeom prst="rect">
                <a:avLst/>
              </a:prstGeom>
              <a:blipFill rotWithShape="0">
                <a:blip r:embed="rId5"/>
                <a:stretch>
                  <a:fillRect l="-1070" t="-588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3770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 animBg="1"/>
      <p:bldP spid="8" grpId="0"/>
      <p:bldP spid="9" grpId="0"/>
      <p:bldP spid="10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fact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52442" y="1392286"/>
                <a:ext cx="8712043" cy="525170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300" dirty="0" smtClean="0">
                    <a:latin typeface="Cambria" panose="02040503050406030204" pitchFamily="18" charset="0"/>
                  </a:rPr>
                  <a:t>The </a:t>
                </a:r>
                <a:r>
                  <a:rPr lang="en-US" sz="2300" dirty="0">
                    <a:latin typeface="Cambria" panose="02040503050406030204" pitchFamily="18" charset="0"/>
                  </a:rPr>
                  <a:t>inner product can be replaced by </a:t>
                </a:r>
                <a:r>
                  <a:rPr lang="en-US" sz="2300" b="1" dirty="0">
                    <a:solidFill>
                      <a:srgbClr val="0000FF"/>
                    </a:solidFill>
                    <a:latin typeface="Cambria" panose="02040503050406030204" pitchFamily="18" charset="0"/>
                  </a:rPr>
                  <a:t>any sufficiently strong two-source extractor </a:t>
                </a:r>
                <a:r>
                  <a:rPr lang="en-US" sz="2300" dirty="0">
                    <a:latin typeface="Cambria" panose="02040503050406030204" pitchFamily="18" charset="0"/>
                  </a:rPr>
                  <a:t>with large </a:t>
                </a:r>
                <a:r>
                  <a:rPr lang="en-US" sz="2300" dirty="0" smtClean="0">
                    <a:latin typeface="Cambria" panose="02040503050406030204" pitchFamily="18" charset="0"/>
                  </a:rPr>
                  <a:t>output.</a:t>
                </a:r>
              </a:p>
              <a:p>
                <a:pPr marL="0" indent="0">
                  <a:buNone/>
                </a:pPr>
                <a:r>
                  <a:rPr lang="en-US" sz="2300" dirty="0" smtClean="0"/>
                  <a:t>Let </a:t>
                </a:r>
                <a:r>
                  <a:rPr lang="en-US" sz="2300" b="1" dirty="0" err="1">
                    <a:solidFill>
                      <a:srgbClr val="FF0000"/>
                    </a:solidFill>
                  </a:rPr>
                  <a:t>ext</a:t>
                </a:r>
                <a:r>
                  <a:rPr lang="en-US" sz="2300" b="1" dirty="0">
                    <a:solidFill>
                      <a:srgbClr val="FF0000"/>
                    </a:solidFill>
                  </a:rPr>
                  <a:t>: </a:t>
                </a:r>
                <a:r>
                  <a:rPr lang="en-US" sz="2300" b="1" dirty="0">
                    <a:solidFill>
                      <a:srgbClr val="FF0000"/>
                    </a:solidFill>
                    <a:latin typeface="Gigi" panose="04040504061007020D02" pitchFamily="82" charset="0"/>
                    <a:cs typeface="Apple Chancery"/>
                  </a:rPr>
                  <a:t>L</a:t>
                </a:r>
                <a:r>
                  <a:rPr lang="en-US" sz="2300" b="1" dirty="0">
                    <a:solidFill>
                      <a:srgbClr val="FF0000"/>
                    </a:solidFill>
                  </a:rPr>
                  <a:t> </a:t>
                </a:r>
                <a:r>
                  <a:rPr lang="en-US" sz="2300" dirty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cmsy10"/>
                  </a:rPr>
                  <a:t>×</a:t>
                </a:r>
                <a:r>
                  <a:rPr lang="en-US" sz="2300" b="1" dirty="0">
                    <a:solidFill>
                      <a:srgbClr val="FF0000"/>
                    </a:solidFill>
                  </a:rPr>
                  <a:t> </a:t>
                </a:r>
                <a:r>
                  <a:rPr lang="en-US" sz="2300" b="1" dirty="0">
                    <a:solidFill>
                      <a:srgbClr val="FF0000"/>
                    </a:solidFill>
                    <a:latin typeface="Gigi" panose="04040504061007020D02" pitchFamily="82" charset="0"/>
                    <a:cs typeface="Apple Chancery"/>
                  </a:rPr>
                  <a:t>R</a:t>
                </a:r>
                <a:r>
                  <a:rPr lang="en-US" sz="2300" b="1" dirty="0">
                    <a:solidFill>
                      <a:srgbClr val="FF0000"/>
                    </a:solidFill>
                    <a:latin typeface="Apple Chancery"/>
                    <a:cs typeface="Apple Chancery"/>
                  </a:rPr>
                  <a:t> </a:t>
                </a:r>
                <a:r>
                  <a:rPr lang="en-US" sz="2300" b="1" dirty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cmsy10"/>
                  </a:rPr>
                  <a:t>→ </a:t>
                </a:r>
                <a:r>
                  <a:rPr lang="en-US" sz="2300" b="1" dirty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Apple Chancery"/>
                  </a:rPr>
                  <a:t>M</a:t>
                </a:r>
                <a:r>
                  <a:rPr lang="en-US" sz="2300" b="1" dirty="0">
                    <a:solidFill>
                      <a:srgbClr val="FF0000"/>
                    </a:solidFill>
                    <a:latin typeface="Apple Chancery"/>
                    <a:ea typeface="cmsy10"/>
                    <a:cs typeface="Apple Chancery"/>
                  </a:rPr>
                  <a:t> </a:t>
                </a:r>
                <a:r>
                  <a:rPr lang="en-US" sz="2300" dirty="0">
                    <a:ea typeface="cmsy10"/>
                    <a:cs typeface="Apple Chancery"/>
                  </a:rPr>
                  <a:t>be 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3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msy10"/>
                            <a:cs typeface="Apple Chancery"/>
                          </a:rPr>
                        </m:ctrlPr>
                      </m:dPr>
                      <m:e>
                        <m:r>
                          <a:rPr lang="en-US" sz="23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msy10"/>
                            <a:cs typeface="Apple Chancery"/>
                          </a:rPr>
                          <m:t>𝒌</m:t>
                        </m:r>
                        <m:r>
                          <a:rPr lang="en-US" sz="23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msy10"/>
                            <a:cs typeface="Apple Chancery"/>
                          </a:rPr>
                          <m:t>,</m:t>
                        </m:r>
                        <m:r>
                          <a:rPr lang="en-US" sz="23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msy10"/>
                            <a:cs typeface="Apple Chancery"/>
                          </a:rPr>
                          <m:t>𝝐</m:t>
                        </m:r>
                      </m:e>
                    </m:d>
                  </m:oMath>
                </a14:m>
                <a:r>
                  <a:rPr lang="en-US" sz="2300" b="1" dirty="0">
                    <a:solidFill>
                      <a:srgbClr val="008000"/>
                    </a:solidFill>
                    <a:ea typeface="cmsy10"/>
                    <a:cs typeface="Apple Chancery"/>
                  </a:rPr>
                  <a:t>-strong two-source </a:t>
                </a:r>
                <a:r>
                  <a:rPr lang="en-US" sz="2300" b="1" dirty="0" smtClean="0">
                    <a:solidFill>
                      <a:srgbClr val="008000"/>
                    </a:solidFill>
                    <a:ea typeface="cmsy10"/>
                    <a:cs typeface="Apple Chancery"/>
                  </a:rPr>
                  <a:t>extractor</a:t>
                </a:r>
                <a:r>
                  <a:rPr lang="en-US" sz="2300" dirty="0" smtClean="0">
                    <a:ea typeface="cmsy10"/>
                    <a:cs typeface="Apple Chancery"/>
                  </a:rPr>
                  <a:t>.  And let </a:t>
                </a:r>
                <a14:m>
                  <m:oMath xmlns:m="http://schemas.openxmlformats.org/officeDocument/2006/math">
                    <m:r>
                      <a:rPr lang="en-US" sz="23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US" sz="23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300" dirty="0" smtClean="0">
                    <a:ea typeface="cmsy10"/>
                    <a:cs typeface="Apple Chancery"/>
                  </a:rPr>
                  <a:t> </a:t>
                </a:r>
                <a:r>
                  <a:rPr lang="en-US" sz="2300" b="1" dirty="0" smtClean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Apple Chancery"/>
                  </a:rPr>
                  <a:t>M</a:t>
                </a:r>
                <a:r>
                  <a:rPr lang="en-US" sz="2300" dirty="0" smtClean="0">
                    <a:ea typeface="cmsy10"/>
                    <a:cs typeface="Apple Chancery"/>
                  </a:rPr>
                  <a:t>. Define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23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𝐄𝐧𝐜</m:t>
                    </m:r>
                    <m:r>
                      <a:rPr lang="en-US" sz="23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sz="23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n-US" sz="23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3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300" b="1" dirty="0" smtClean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cmsy10"/>
                  </a:rPr>
                  <a:t>→ </a:t>
                </a:r>
                <a:r>
                  <a:rPr lang="en-US" sz="2300" b="1" dirty="0" smtClean="0">
                    <a:solidFill>
                      <a:srgbClr val="FF0000"/>
                    </a:solidFill>
                    <a:latin typeface="Gigi" panose="04040504061007020D02" pitchFamily="82" charset="0"/>
                    <a:cs typeface="Apple Chancery"/>
                  </a:rPr>
                  <a:t>L</a:t>
                </a:r>
                <a:r>
                  <a:rPr lang="en-US" sz="23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300" dirty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cmsy10"/>
                  </a:rPr>
                  <a:t>×</a:t>
                </a:r>
                <a:r>
                  <a:rPr lang="en-US" sz="2300" b="1" dirty="0">
                    <a:solidFill>
                      <a:srgbClr val="FF0000"/>
                    </a:solidFill>
                  </a:rPr>
                  <a:t> </a:t>
                </a:r>
                <a:r>
                  <a:rPr lang="en-US" sz="2300" b="1" dirty="0">
                    <a:solidFill>
                      <a:srgbClr val="FF0000"/>
                    </a:solidFill>
                    <a:latin typeface="Gigi" panose="04040504061007020D02" pitchFamily="82" charset="0"/>
                    <a:cs typeface="Apple Chancery"/>
                  </a:rPr>
                  <a:t>R</a:t>
                </a:r>
                <a14:m>
                  <m:oMath xmlns:m="http://schemas.openxmlformats.org/officeDocument/2006/math">
                    <m:r>
                      <a:rPr lang="en-US" sz="23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3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𝐃𝐞𝐜</m:t>
                    </m:r>
                    <m:r>
                      <a:rPr lang="en-US" sz="23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m:rPr>
                        <m:nor/>
                      </m:rPr>
                      <a:rPr lang="en-US" sz="2300" b="1" dirty="0">
                        <a:solidFill>
                          <a:srgbClr val="FF0000"/>
                        </a:solidFill>
                        <a:latin typeface="Gigi" panose="04040504061007020D02" pitchFamily="82" charset="0"/>
                        <a:cs typeface="Apple Chancery"/>
                      </a:rPr>
                      <m:t>L</m:t>
                    </m:r>
                    <m:r>
                      <m:rPr>
                        <m:nor/>
                      </m:rPr>
                      <a:rPr lang="en-US" sz="2300" b="1" dirty="0">
                        <a:solidFill>
                          <a:srgbClr val="FF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2300" dirty="0">
                        <a:solidFill>
                          <a:srgbClr val="FF0000"/>
                        </a:solidFill>
                        <a:latin typeface="Gigi" panose="04040504061007020D02" pitchFamily="82" charset="0"/>
                        <a:ea typeface="cmsy10"/>
                        <a:cs typeface="cmsy10"/>
                      </a:rPr>
                      <m:t>×</m:t>
                    </m:r>
                    <m:r>
                      <m:rPr>
                        <m:nor/>
                      </m:rPr>
                      <a:rPr lang="en-US" sz="2300" b="1" dirty="0">
                        <a:solidFill>
                          <a:srgbClr val="FF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2300" b="1" dirty="0">
                        <a:solidFill>
                          <a:srgbClr val="FF0000"/>
                        </a:solidFill>
                        <a:latin typeface="Gigi" panose="04040504061007020D02" pitchFamily="82" charset="0"/>
                        <a:cs typeface="Apple Chancery"/>
                      </a:rPr>
                      <m:t>R</m:t>
                    </m:r>
                    <m:r>
                      <m:rPr>
                        <m:nor/>
                      </m:rPr>
                      <a:rPr lang="en-US" sz="2300" b="1" dirty="0">
                        <a:solidFill>
                          <a:srgbClr val="FF0000"/>
                        </a:solidFill>
                        <a:latin typeface="Apple Chancery"/>
                        <a:cs typeface="Apple Chancery"/>
                      </a:rPr>
                      <m:t> </m:t>
                    </m:r>
                    <m:r>
                      <m:rPr>
                        <m:nor/>
                      </m:rPr>
                      <a:rPr lang="en-US" sz="2300" b="1" dirty="0">
                        <a:solidFill>
                          <a:srgbClr val="FF0000"/>
                        </a:solidFill>
                        <a:latin typeface="Gigi" panose="04040504061007020D02" pitchFamily="82" charset="0"/>
                        <a:ea typeface="cmsy10"/>
                        <a:cs typeface="cmsy10"/>
                      </a:rPr>
                      <m:t>→</m:t>
                    </m:r>
                    <m:sSub>
                      <m:sSubPr>
                        <m:ctrlPr>
                          <a:rPr lang="en-US" sz="23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3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300" b="1" dirty="0" smtClean="0">
                  <a:solidFill>
                    <a:srgbClr val="FF0000"/>
                  </a:solidFill>
                  <a:ea typeface="cmsy10"/>
                  <a:cs typeface="Apple Chancery"/>
                </a:endParaRPr>
              </a:p>
              <a:p>
                <a:pPr marL="0" indent="0">
                  <a:buNone/>
                </a:pPr>
                <a:r>
                  <a:rPr lang="en-US" sz="2300" dirty="0" smtClean="0">
                    <a:ea typeface="cmsy10"/>
                    <a:cs typeface="Apple Chancery"/>
                  </a:rPr>
                  <a:t>as</a:t>
                </a:r>
                <a:endParaRPr lang="en-US" sz="2300" dirty="0" smtClean="0">
                  <a:ea typeface="cmsy10"/>
                  <a:cs typeface="Apple Chancery"/>
                </a:endParaRPr>
              </a:p>
              <a:p>
                <a:pPr marL="0" indent="0">
                  <a:buNone/>
                </a:pPr>
                <a:endParaRPr lang="en-US" sz="2300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sz="2300" dirty="0">
                  <a:latin typeface="Cambria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2300" dirty="0" smtClean="0">
                  <a:latin typeface="Cambria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23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2442" y="1392286"/>
                <a:ext cx="8712043" cy="5251704"/>
              </a:xfrm>
              <a:blipFill rotWithShape="0">
                <a:blip r:embed="rId2"/>
                <a:stretch>
                  <a:fillRect l="-979" t="-150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oleTekstowe 5"/>
          <p:cNvSpPr txBox="1"/>
          <p:nvPr/>
        </p:nvSpPr>
        <p:spPr>
          <a:xfrm>
            <a:off x="252441" y="4566451"/>
            <a:ext cx="1540806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Enc</a:t>
            </a:r>
            <a:r>
              <a:rPr lang="en-US" sz="23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en-US" sz="23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r>
              <a:rPr lang="en-US" sz="23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 := </a:t>
            </a:r>
            <a:endParaRPr lang="en-US" sz="23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6" name="Nawias klamrowy otwierający 6"/>
          <p:cNvSpPr/>
          <p:nvPr/>
        </p:nvSpPr>
        <p:spPr>
          <a:xfrm>
            <a:off x="2012427" y="4120102"/>
            <a:ext cx="768206" cy="1458232"/>
          </a:xfrm>
          <a:prstGeom prst="leftBrace">
            <a:avLst>
              <a:gd name="adj1" fmla="val 30785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300" dirty="0"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PoleTekstowe 7"/>
              <p:cNvSpPr txBox="1"/>
              <p:nvPr/>
            </p:nvSpPr>
            <p:spPr>
              <a:xfrm>
                <a:off x="2512577" y="4272964"/>
                <a:ext cx="6062685" cy="4462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300" dirty="0" smtClean="0">
                    <a:latin typeface="Cambria" panose="02040503050406030204" pitchFamily="18" charset="0"/>
                  </a:rPr>
                  <a:t>random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3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  <m:r>
                          <a:rPr lang="en-US" sz="23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3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</m:d>
                  </m:oMath>
                </a14:m>
                <a:r>
                  <a:rPr lang="en-US" sz="2300" dirty="0" smtClean="0">
                    <a:latin typeface="Cambria" panose="02040503050406030204" pitchFamily="18" charset="0"/>
                  </a:rPr>
                  <a:t> such that </a:t>
                </a:r>
                <a14:m>
                  <m:oMath xmlns:m="http://schemas.openxmlformats.org/officeDocument/2006/math">
                    <m:r>
                      <a:rPr lang="en-US" sz="23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𝐞𝐱𝐭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  <m:r>
                          <a:rPr lang="en-US" sz="23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3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</m:d>
                    <m:r>
                      <a:rPr lang="en-US" sz="23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US" sz="23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300" dirty="0" smtClean="0">
                    <a:latin typeface="Cambria" panose="02040503050406030204" pitchFamily="18" charset="0"/>
                  </a:rPr>
                  <a:t> if </a:t>
                </a:r>
                <a:r>
                  <a:rPr lang="en-US" sz="23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M</a:t>
                </a:r>
                <a:r>
                  <a:rPr lang="en-US" sz="23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= 0</a:t>
                </a:r>
                <a:endParaRPr lang="en-US" sz="2300" b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7" name="PoleTekstow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2577" y="4272964"/>
                <a:ext cx="6062685" cy="446276"/>
              </a:xfrm>
              <a:prstGeom prst="rect">
                <a:avLst/>
              </a:prstGeom>
              <a:blipFill rotWithShape="0">
                <a:blip r:embed="rId3"/>
                <a:stretch>
                  <a:fillRect l="-1407" t="-10959" b="-3013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PoleTekstowe 8"/>
              <p:cNvSpPr txBox="1"/>
              <p:nvPr/>
            </p:nvSpPr>
            <p:spPr>
              <a:xfrm>
                <a:off x="2512577" y="4930867"/>
                <a:ext cx="5922583" cy="4462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300" dirty="0" smtClean="0">
                    <a:latin typeface="Cambria" panose="02040503050406030204" pitchFamily="18" charset="0"/>
                  </a:rPr>
                  <a:t>random </a:t>
                </a:r>
                <a:r>
                  <a:rPr lang="en-US" sz="23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(</a:t>
                </a:r>
                <a:r>
                  <a:rPr lang="en-US" sz="23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L</a:t>
                </a:r>
                <a:r>
                  <a:rPr lang="en-US" sz="23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,</a:t>
                </a:r>
                <a:r>
                  <a:rPr lang="en-US" sz="23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R</a:t>
                </a:r>
                <a:r>
                  <a:rPr lang="en-US" sz="23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) </a:t>
                </a:r>
                <a:r>
                  <a:rPr lang="en-US" sz="2300" dirty="0" smtClean="0">
                    <a:latin typeface="Cambria" panose="02040503050406030204" pitchFamily="18" charset="0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sz="2300" b="1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𝐞𝐱𝐭</m:t>
                    </m:r>
                    <m:d>
                      <m:dPr>
                        <m:ctrlPr>
                          <a:rPr lang="en-US" sz="23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  <m:r>
                          <a:rPr lang="en-US" sz="23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3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</m:d>
                    <m:r>
                      <a:rPr lang="en-US" sz="23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3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US" sz="23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300" dirty="0" smtClean="0">
                    <a:latin typeface="Cambria" panose="02040503050406030204" pitchFamily="18" charset="0"/>
                  </a:rPr>
                  <a:t>if </a:t>
                </a:r>
                <a:r>
                  <a:rPr lang="en-US" sz="2300" b="1" i="1" dirty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M</a:t>
                </a:r>
                <a:r>
                  <a:rPr lang="en-US" sz="23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= 1</a:t>
                </a:r>
                <a:endParaRPr lang="en-US" sz="2300" b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8" name="PoleTekstow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2577" y="4930867"/>
                <a:ext cx="5922583" cy="446276"/>
              </a:xfrm>
              <a:prstGeom prst="rect">
                <a:avLst/>
              </a:prstGeom>
              <a:blipFill rotWithShape="0">
                <a:blip r:embed="rId4"/>
                <a:stretch>
                  <a:fillRect l="-1440" t="-10959" r="-103" b="-3013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PoleTekstowe 9"/>
              <p:cNvSpPr txBox="1"/>
              <p:nvPr/>
            </p:nvSpPr>
            <p:spPr>
              <a:xfrm>
                <a:off x="252441" y="6027003"/>
                <a:ext cx="8541783" cy="80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3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Dec(</a:t>
                </a:r>
                <a:r>
                  <a:rPr lang="en-US" sz="23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L</a:t>
                </a:r>
                <a:r>
                  <a:rPr lang="en-US" sz="23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,</a:t>
                </a:r>
                <a:r>
                  <a:rPr lang="en-US" sz="2300" b="1" i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R</a:t>
                </a:r>
                <a:r>
                  <a:rPr lang="en-US" sz="2300" b="1" dirty="0" smtClean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) </a:t>
                </a:r>
                <a:r>
                  <a:rPr lang="en-US" sz="2300" dirty="0" smtClean="0">
                    <a:latin typeface="Cambria" panose="02040503050406030204" pitchFamily="18" charset="0"/>
                  </a:rPr>
                  <a:t>just </a:t>
                </a:r>
                <a:r>
                  <a:rPr lang="en-US" sz="2300" dirty="0" smtClean="0">
                    <a:latin typeface="Cambria" panose="02040503050406030204" pitchFamily="18" charset="0"/>
                  </a:rPr>
                  <a:t>checks if </a:t>
                </a:r>
                <a14:m>
                  <m:oMath xmlns:m="http://schemas.openxmlformats.org/officeDocument/2006/math">
                    <m:r>
                      <a:rPr lang="en-US" sz="23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𝐞𝐱𝐭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  <m:r>
                          <a:rPr lang="en-US" sz="23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3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</m:d>
                    <m:r>
                      <a:rPr lang="en-US" sz="23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r>
                  <a:rPr lang="en-US" sz="2300" dirty="0" smtClean="0">
                    <a:latin typeface="Cambria" panose="02040503050406030204" pitchFamily="18" charset="0"/>
                  </a:rPr>
                  <a:t>.</a:t>
                </a:r>
                <a:endParaRPr lang="en-US" sz="2300" dirty="0" smtClean="0">
                  <a:latin typeface="Cambria" panose="02040503050406030204" pitchFamily="18" charset="0"/>
                </a:endParaRPr>
              </a:p>
              <a:p>
                <a:endParaRPr lang="en-US" sz="2300" b="1" dirty="0" smtClean="0">
                  <a:solidFill>
                    <a:srgbClr val="008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9" name="PoleTekstow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441" y="6027003"/>
                <a:ext cx="8541783" cy="800219"/>
              </a:xfrm>
              <a:prstGeom prst="rect">
                <a:avLst/>
              </a:prstGeom>
              <a:blipFill rotWithShape="0">
                <a:blip r:embed="rId5"/>
                <a:stretch>
                  <a:fillRect l="-999" t="-610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6200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/>
      <p:bldP spid="9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Theorem </a:t>
            </a:r>
            <a:r>
              <a:rPr lang="en-US" b="1" dirty="0" smtClean="0">
                <a:solidFill>
                  <a:srgbClr val="00B050"/>
                </a:solidFill>
              </a:rPr>
              <a:t>[DKO13] </a:t>
            </a:r>
            <a:r>
              <a:rPr lang="en-US" dirty="0" smtClean="0"/>
              <a:t>(informally)</a:t>
            </a:r>
            <a:endParaRPr lang="pl-PL" b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If </a:t>
                </a:r>
                <a:r>
                  <a:rPr lang="en-US" b="1" dirty="0" err="1">
                    <a:solidFill>
                      <a:srgbClr val="FF0000"/>
                    </a:solidFill>
                  </a:rPr>
                  <a:t>ext</a:t>
                </a:r>
                <a:r>
                  <a:rPr lang="en-US" b="1" dirty="0">
                    <a:solidFill>
                      <a:srgbClr val="FF0000"/>
                    </a:solidFill>
                  </a:rPr>
                  <a:t>: </a:t>
                </a:r>
                <a:r>
                  <a:rPr lang="en-US" b="1" dirty="0">
                    <a:solidFill>
                      <a:srgbClr val="FF0000"/>
                    </a:solidFill>
                    <a:latin typeface="Gigi" panose="04040504061007020D02" pitchFamily="82" charset="0"/>
                    <a:cs typeface="Apple Chancery"/>
                  </a:rPr>
                  <a:t>L</a:t>
                </a:r>
                <a:r>
                  <a:rPr lang="en-US" b="1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cmsy10"/>
                  </a:rPr>
                  <a:t>×</a:t>
                </a:r>
                <a:r>
                  <a:rPr lang="en-US" b="1" dirty="0">
                    <a:solidFill>
                      <a:srgbClr val="FF0000"/>
                    </a:solidFill>
                  </a:rPr>
                  <a:t> </a:t>
                </a:r>
                <a:r>
                  <a:rPr lang="en-US" b="1" dirty="0">
                    <a:solidFill>
                      <a:srgbClr val="FF0000"/>
                    </a:solidFill>
                    <a:latin typeface="Gigi" panose="04040504061007020D02" pitchFamily="82" charset="0"/>
                    <a:cs typeface="Apple Chancery"/>
                  </a:rPr>
                  <a:t>R</a:t>
                </a:r>
                <a:r>
                  <a:rPr lang="en-US" b="1" dirty="0">
                    <a:solidFill>
                      <a:srgbClr val="FF0000"/>
                    </a:solidFill>
                    <a:latin typeface="Apple Chancery"/>
                    <a:cs typeface="Apple Chancery"/>
                  </a:rPr>
                  <a:t> </a:t>
                </a:r>
                <a:r>
                  <a:rPr lang="en-US" b="1" dirty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cmsy10"/>
                  </a:rPr>
                  <a:t>→ </a:t>
                </a:r>
                <a:r>
                  <a:rPr lang="en-US" b="1" dirty="0">
                    <a:solidFill>
                      <a:srgbClr val="FF0000"/>
                    </a:solidFill>
                    <a:latin typeface="Gigi" panose="04040504061007020D02" pitchFamily="82" charset="0"/>
                    <a:ea typeface="cmsy10"/>
                    <a:cs typeface="Apple Chancery"/>
                  </a:rPr>
                  <a:t>M</a:t>
                </a:r>
                <a:r>
                  <a:rPr lang="en-US" b="1" dirty="0">
                    <a:solidFill>
                      <a:srgbClr val="FF0000"/>
                    </a:solidFill>
                    <a:latin typeface="Apple Chancery"/>
                    <a:ea typeface="cmsy10"/>
                    <a:cs typeface="Apple Chancery"/>
                  </a:rPr>
                  <a:t> </a:t>
                </a:r>
                <a:r>
                  <a:rPr lang="en-US" dirty="0">
                    <a:ea typeface="cmsy10"/>
                    <a:cs typeface="Apple Chancery"/>
                  </a:rPr>
                  <a:t>be 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msy10"/>
                            <a:cs typeface="Apple Chancery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msy10"/>
                            <a:cs typeface="Apple Chancery"/>
                          </a:rPr>
                          <m:t>𝒌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msy10"/>
                            <a:cs typeface="Apple Chancery"/>
                          </a:rPr>
                          <m:t>,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msy10"/>
                            <a:cs typeface="Apple Chancery"/>
                          </a:rPr>
                          <m:t>𝝐</m:t>
                        </m:r>
                      </m:e>
                    </m:d>
                  </m:oMath>
                </a14:m>
                <a:r>
                  <a:rPr lang="en-US" b="1" dirty="0">
                    <a:solidFill>
                      <a:srgbClr val="0070C0"/>
                    </a:solidFill>
                    <a:ea typeface="cmsy10"/>
                    <a:cs typeface="Apple Chancery"/>
                  </a:rPr>
                  <a:t>-strong two-source </a:t>
                </a:r>
                <a:r>
                  <a:rPr lang="en-US" b="1" dirty="0" smtClean="0">
                    <a:solidFill>
                      <a:srgbClr val="008000"/>
                    </a:solidFill>
                    <a:ea typeface="cmsy10"/>
                    <a:cs typeface="Apple Chancery"/>
                  </a:rPr>
                  <a:t>extractor</a:t>
                </a:r>
                <a:r>
                  <a:rPr lang="en-US" dirty="0" smtClean="0">
                    <a:ea typeface="cmsy10"/>
                    <a:cs typeface="Apple Chancery"/>
                  </a:rPr>
                  <a:t> then the construction from previous slide is</a:t>
                </a:r>
                <a:r>
                  <a:rPr lang="en-US" dirty="0" smtClean="0"/>
                  <a:t> 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𝝐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rgbClr val="0070C0"/>
                    </a:solidFill>
                    <a:ea typeface="cmsy10"/>
                    <a:cs typeface="Apple Chancery"/>
                  </a:rPr>
                  <a:t>-non-malleable code in the split-state model </a:t>
                </a:r>
              </a:p>
              <a:p>
                <a:pPr marL="0" indent="0">
                  <a:buNone/>
                </a:pPr>
                <a:r>
                  <a:rPr lang="en-US" dirty="0" smtClean="0">
                    <a:ea typeface="cmsy10"/>
                    <a:cs typeface="Apple Chancery"/>
                  </a:rPr>
                  <a:t>(where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𝝐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  <a:ea typeface="cmsy10"/>
                    <a:cs typeface="Apple Chancery"/>
                  </a:rPr>
                  <a:t> </a:t>
                </a:r>
                <a:r>
                  <a:rPr lang="en-US" dirty="0" smtClean="0"/>
                  <a:t>is small provided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𝝐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  <a:ea typeface="cmsy10"/>
                    <a:cs typeface="Apple Chancery"/>
                  </a:rPr>
                  <a:t> </a:t>
                </a:r>
                <a:r>
                  <a:rPr lang="en-US" dirty="0" smtClean="0"/>
                  <a:t>is small, and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dirty="0" smtClean="0"/>
                  <a:t> is “reasonably larger that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dirty="0" smtClean="0"/>
                  <a:t>”).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This can be extended to cover side-channel leakage from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𝑳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  <a:ea typeface="cmsy10"/>
                    <a:cs typeface="Apple Chancery"/>
                  </a:rPr>
                  <a:t> </a:t>
                </a:r>
                <a:r>
                  <a:rPr lang="en-US" dirty="0" smtClean="0">
                    <a:ea typeface="cmsy10"/>
                    <a:cs typeface="Apple Chancery"/>
                  </a:rPr>
                  <a:t>and</a:t>
                </a:r>
                <a:r>
                  <a:rPr lang="en-US" b="1" dirty="0" smtClean="0">
                    <a:solidFill>
                      <a:srgbClr val="FF0000"/>
                    </a:solidFill>
                    <a:ea typeface="cmsy10"/>
                    <a:cs typeface="Apple Chancery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r>
                  <a:rPr lang="en-US" dirty="0" smtClean="0"/>
                  <a:t>. The “amount” of tolerated leakage depends on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dirty="0" smtClean="0"/>
                  <a:t>.</a:t>
                </a:r>
                <a:endParaRPr lang="en-US" b="1" dirty="0" smtClean="0">
                  <a:solidFill>
                    <a:srgbClr val="FF0000"/>
                  </a:solidFill>
                  <a:ea typeface="cmsy10"/>
                  <a:cs typeface="Apple Chancery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399" t="-2436" r="-125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0812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Proof: </a:t>
            </a:r>
            <a:r>
              <a:rPr lang="en-US" dirty="0" smtClean="0"/>
              <a:t>the general</a:t>
            </a:r>
            <a:r>
              <a:rPr lang="pl-PL" dirty="0" smtClean="0"/>
              <a:t> </a:t>
            </a:r>
            <a:r>
              <a:rPr lang="pl-PL" dirty="0" smtClean="0"/>
              <a:t>idea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2441" y="2877637"/>
            <a:ext cx="8712043" cy="34562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First observe that: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b="1" i="1" dirty="0" smtClean="0">
                <a:solidFill>
                  <a:srgbClr val="FF0000"/>
                </a:solidFill>
              </a:rPr>
              <a:t>f</a:t>
            </a:r>
            <a:r>
              <a:rPr lang="en-US" i="1" dirty="0" smtClean="0"/>
              <a:t> </a:t>
            </a:r>
            <a:r>
              <a:rPr lang="en-US" dirty="0" smtClean="0"/>
              <a:t>or </a:t>
            </a:r>
            <a:r>
              <a:rPr lang="en-US" b="1" i="1" dirty="0" smtClean="0">
                <a:solidFill>
                  <a:srgbClr val="FF0000"/>
                </a:solidFill>
              </a:rPr>
              <a:t>g</a:t>
            </a:r>
            <a:r>
              <a:rPr lang="en-US" i="1" dirty="0" smtClean="0"/>
              <a:t> </a:t>
            </a:r>
            <a:r>
              <a:rPr lang="en-US" dirty="0" smtClean="0"/>
              <a:t>are both constant then obviously </a:t>
            </a:r>
            <a:r>
              <a:rPr lang="en-US" b="1" i="1" dirty="0" smtClean="0">
                <a:solidFill>
                  <a:srgbClr val="FF0000"/>
                </a:solidFill>
              </a:rPr>
              <a:t>M’</a:t>
            </a:r>
            <a:r>
              <a:rPr lang="en-US" i="1" dirty="0" smtClean="0"/>
              <a:t> </a:t>
            </a:r>
            <a:r>
              <a:rPr lang="en-US" dirty="0" smtClean="0"/>
              <a:t>is not correlated with </a:t>
            </a:r>
            <a:r>
              <a:rPr lang="en-US" b="1" dirty="0" smtClean="0">
                <a:solidFill>
                  <a:srgbClr val="FF0000"/>
                </a:solidFill>
              </a:rPr>
              <a:t>M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Actually: it’s enough if </a:t>
            </a:r>
            <a:r>
              <a:rPr lang="en-US" b="1" dirty="0" smtClean="0"/>
              <a:t>one of </a:t>
            </a:r>
            <a:r>
              <a:rPr lang="en-US" b="1" i="1" dirty="0" smtClean="0">
                <a:solidFill>
                  <a:srgbClr val="FF0000"/>
                </a:solidFill>
              </a:rPr>
              <a:t>f</a:t>
            </a:r>
            <a:r>
              <a:rPr lang="en-US" dirty="0" smtClean="0"/>
              <a:t> and </a:t>
            </a:r>
            <a:r>
              <a:rPr lang="en-US" b="1" i="1" dirty="0" smtClean="0">
                <a:solidFill>
                  <a:srgbClr val="FF0000"/>
                </a:solidFill>
              </a:rPr>
              <a:t>g</a:t>
            </a:r>
            <a:r>
              <a:rPr lang="en-US" dirty="0" smtClean="0"/>
              <a:t> is constant.</a:t>
            </a:r>
          </a:p>
          <a:p>
            <a:pPr marL="0" indent="0">
              <a:buNone/>
            </a:pPr>
            <a:r>
              <a:rPr lang="en-US" dirty="0" smtClean="0"/>
              <a:t>Or </a:t>
            </a:r>
            <a:r>
              <a:rPr lang="en-US" dirty="0" smtClean="0"/>
              <a:t>even: if it “</a:t>
            </a:r>
            <a:r>
              <a:rPr lang="en-US" b="1" dirty="0" smtClean="0"/>
              <a:t>glues</a:t>
            </a:r>
            <a:r>
              <a:rPr lang="en-US" dirty="0" smtClean="0"/>
              <a:t>” sufficiently many inputs.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Box 3"/>
          <p:cNvSpPr txBox="1"/>
          <p:nvPr/>
        </p:nvSpPr>
        <p:spPr>
          <a:xfrm>
            <a:off x="3099148" y="1313986"/>
            <a:ext cx="50315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L</a:t>
            </a:r>
            <a:endParaRPr lang="en-US" sz="32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3542441" y="1373756"/>
            <a:ext cx="1459889" cy="507996"/>
          </a:xfrm>
          <a:prstGeom prst="rightArrow">
            <a:avLst>
              <a:gd name="adj1" fmla="val 100000"/>
              <a:gd name="adj2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f</a:t>
            </a:r>
            <a:endParaRPr lang="en-US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8" name="TextBox 10"/>
          <p:cNvSpPr txBox="1"/>
          <p:nvPr/>
        </p:nvSpPr>
        <p:spPr>
          <a:xfrm>
            <a:off x="5020924" y="1296976"/>
            <a:ext cx="59293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L’</a:t>
            </a:r>
            <a:endParaRPr lang="en-US" sz="32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9" name="TextBox 11"/>
          <p:cNvSpPr txBox="1"/>
          <p:nvPr/>
        </p:nvSpPr>
        <p:spPr>
          <a:xfrm>
            <a:off x="5020924" y="2106196"/>
            <a:ext cx="5437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R’</a:t>
            </a:r>
            <a:endParaRPr lang="en-US" sz="32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0" name="TextBox 14"/>
          <p:cNvSpPr txBox="1"/>
          <p:nvPr/>
        </p:nvSpPr>
        <p:spPr>
          <a:xfrm>
            <a:off x="6223971" y="1823902"/>
            <a:ext cx="2324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Dec(</a:t>
            </a:r>
            <a:r>
              <a:rPr lang="en-US" sz="28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L’,R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’)=</a:t>
            </a:r>
            <a:r>
              <a:rPr lang="en-US" sz="28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’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1" name="TextBox 15"/>
          <p:cNvSpPr txBox="1"/>
          <p:nvPr/>
        </p:nvSpPr>
        <p:spPr>
          <a:xfrm>
            <a:off x="1188376" y="1861955"/>
            <a:ext cx="13724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Enc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en-US" sz="28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)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Right Arrow 19"/>
          <p:cNvSpPr/>
          <p:nvPr/>
        </p:nvSpPr>
        <p:spPr>
          <a:xfrm rot="19765072">
            <a:off x="2430376" y="1713498"/>
            <a:ext cx="642191" cy="296914"/>
          </a:xfrm>
          <a:prstGeom prst="rightArrow">
            <a:avLst/>
          </a:prstGeom>
          <a:solidFill>
            <a:srgbClr val="599DE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3" name="Right Arrow 20"/>
          <p:cNvSpPr/>
          <p:nvPr/>
        </p:nvSpPr>
        <p:spPr>
          <a:xfrm rot="1475326">
            <a:off x="2432164" y="2198616"/>
            <a:ext cx="642191" cy="296914"/>
          </a:xfrm>
          <a:prstGeom prst="rightArrow">
            <a:avLst/>
          </a:prstGeom>
          <a:solidFill>
            <a:srgbClr val="599DE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4" name="Right Arrow 21"/>
          <p:cNvSpPr/>
          <p:nvPr/>
        </p:nvSpPr>
        <p:spPr>
          <a:xfrm rot="19765072">
            <a:off x="5550661" y="2176047"/>
            <a:ext cx="642191" cy="296914"/>
          </a:xfrm>
          <a:prstGeom prst="rightArrow">
            <a:avLst/>
          </a:prstGeom>
          <a:solidFill>
            <a:srgbClr val="599DE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5" name="Right Arrow 22"/>
          <p:cNvSpPr/>
          <p:nvPr/>
        </p:nvSpPr>
        <p:spPr>
          <a:xfrm rot="1475326">
            <a:off x="5552616" y="1684806"/>
            <a:ext cx="638533" cy="296914"/>
          </a:xfrm>
          <a:prstGeom prst="rightArrow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6" name="Right Arrow 8"/>
          <p:cNvSpPr/>
          <p:nvPr/>
        </p:nvSpPr>
        <p:spPr>
          <a:xfrm>
            <a:off x="3542441" y="2178127"/>
            <a:ext cx="1459889" cy="507996"/>
          </a:xfrm>
          <a:prstGeom prst="rightArrow">
            <a:avLst>
              <a:gd name="adj1" fmla="val 100000"/>
              <a:gd name="adj2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srgbClr val="FF0000"/>
                </a:solidFill>
                <a:latin typeface="Cambria" panose="02040503050406030204" pitchFamily="18" charset="0"/>
              </a:rPr>
              <a:t>g</a:t>
            </a:r>
            <a:endParaRPr lang="en-US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7" name="TextBox 3"/>
          <p:cNvSpPr txBox="1"/>
          <p:nvPr/>
        </p:nvSpPr>
        <p:spPr>
          <a:xfrm>
            <a:off x="3099148" y="2190174"/>
            <a:ext cx="44304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R</a:t>
            </a:r>
            <a:endParaRPr lang="en-US" sz="32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17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17831</TotalTime>
  <Words>5050</Words>
  <Application>Microsoft Office PowerPoint</Application>
  <PresentationFormat>On-screen Show (4:3)</PresentationFormat>
  <Paragraphs>1332</Paragraphs>
  <Slides>118</Slides>
  <Notes>5</Notes>
  <HiddenSlides>2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118</vt:i4>
      </vt:variant>
    </vt:vector>
  </HeadingPairs>
  <TitlesOfParts>
    <vt:vector size="131" baseType="lpstr">
      <vt:lpstr>Symbol</vt:lpstr>
      <vt:lpstr>Cambria Math</vt:lpstr>
      <vt:lpstr>Calibri</vt:lpstr>
      <vt:lpstr>Apple Chancery</vt:lpstr>
      <vt:lpstr>Cambria</vt:lpstr>
      <vt:lpstr>Arial Black</vt:lpstr>
      <vt:lpstr>cmmi10</vt:lpstr>
      <vt:lpstr>Arial</vt:lpstr>
      <vt:lpstr>cmsy10</vt:lpstr>
      <vt:lpstr>Arial Rounded MT Bold</vt:lpstr>
      <vt:lpstr>Gigi</vt:lpstr>
      <vt:lpstr>Office Theme</vt:lpstr>
      <vt:lpstr>1_Office Theme</vt:lpstr>
      <vt:lpstr>Introduction to  Non-Malleable Codes</vt:lpstr>
      <vt:lpstr>Plan</vt:lpstr>
      <vt:lpstr>Non-Malleable Codes</vt:lpstr>
      <vt:lpstr>PowerPoint Presentation</vt:lpstr>
      <vt:lpstr>Example: smart cards</vt:lpstr>
      <vt:lpstr>“Black-Box Cryptography” – the situation</vt:lpstr>
      <vt:lpstr>PowerPoint Presentation</vt:lpstr>
      <vt:lpstr>PowerPoint Presentation</vt:lpstr>
      <vt:lpstr>How can the adversary exploit the tampering attacks?</vt:lpstr>
      <vt:lpstr>This way the adversary obtains more power than in the black-box model!</vt:lpstr>
      <vt:lpstr>Countermeasures?</vt:lpstr>
      <vt:lpstr>An idea: incorporate physical attacks to the formal model</vt:lpstr>
      <vt:lpstr>Question</vt:lpstr>
      <vt:lpstr>Plan</vt:lpstr>
      <vt:lpstr>“Codes” (or: “encoding schemes”)</vt:lpstr>
      <vt:lpstr>Code properties – abstractly </vt:lpstr>
      <vt:lpstr>Traditional applications of codes</vt:lpstr>
      <vt:lpstr>Error-correcting codes</vt:lpstr>
      <vt:lpstr>A simple code that detects d=1 error</vt:lpstr>
      <vt:lpstr>More generally</vt:lpstr>
      <vt:lpstr>Which matrices make good error-detecting codes?</vt:lpstr>
      <vt:lpstr>Plan</vt:lpstr>
      <vt:lpstr>Question</vt:lpstr>
      <vt:lpstr>For example</vt:lpstr>
      <vt:lpstr>Consider the following tampering experiment</vt:lpstr>
      <vt:lpstr>What functions can the adversary induce?</vt:lpstr>
      <vt:lpstr>Non-Malleable Codes (NMC)</vt:lpstr>
      <vt:lpstr>Non-malleability in cryptography</vt:lpstr>
      <vt:lpstr>Can we have an NMC secure against the family of all functions?</vt:lpstr>
      <vt:lpstr>Moral</vt:lpstr>
      <vt:lpstr>A very popular topic</vt:lpstr>
      <vt:lpstr>Security definition: first attempt</vt:lpstr>
      <vt:lpstr>How to deal with the identity functions?</vt:lpstr>
      <vt:lpstr>Strongly Non-Malleable Codes</vt:lpstr>
      <vt:lpstr>(Standard) Non-Malleable Codes</vt:lpstr>
      <vt:lpstr>Relaxing these definitions a bit...</vt:lpstr>
      <vt:lpstr>To define “closeness to uniform” recall the definition of the statistical distance</vt:lpstr>
      <vt:lpstr>Recall also the conditional versions</vt:lpstr>
      <vt:lpstr>One way to look at it</vt:lpstr>
      <vt:lpstr>Why it protects against the related key attacks? </vt:lpstr>
      <vt:lpstr>NMCs: strong vs. standard</vt:lpstr>
      <vt:lpstr>Results of [D., Pietrzak and Wichs 2010]</vt:lpstr>
      <vt:lpstr>The existential result</vt:lpstr>
      <vt:lpstr>NMC in the random oracle model</vt:lpstr>
      <vt:lpstr>Caveat</vt:lpstr>
      <vt:lpstr>Plan</vt:lpstr>
      <vt:lpstr>A very restricted class off tampering: “additive attacks” </vt:lpstr>
      <vt:lpstr>In other words</vt:lpstr>
      <vt:lpstr>How to design an additively non-malleable code?</vt:lpstr>
      <vt:lpstr>Good news: very similar codes have been constructed before</vt:lpstr>
      <vt:lpstr>Algebraic Manipulation Detection (AMD) Codes</vt:lpstr>
      <vt:lpstr>AMDs vs NMCs</vt:lpstr>
      <vt:lpstr>Constructions of AMDs</vt:lpstr>
      <vt:lpstr>The AMD code of [Cramer et al]</vt:lpstr>
      <vt:lpstr>Proof that that this code is (F^d,F^d×F×F,(d+1)/|F|)-AMD:</vt:lpstr>
      <vt:lpstr>Assume that M≠M^′,(Δ_1,Δ_2 )≠(0,0) and transform:</vt:lpstr>
      <vt:lpstr>Claim</vt:lpstr>
      <vt:lpstr>Finishing the proof</vt:lpstr>
      <vt:lpstr>How to instantiate this</vt:lpstr>
      <vt:lpstr>Plan</vt:lpstr>
      <vt:lpstr>A more general class: independent bit tampering</vt:lpstr>
      <vt:lpstr>More formally</vt:lpstr>
      <vt:lpstr>Additive attacks vs. independent bit tampering</vt:lpstr>
      <vt:lpstr>Construction technique</vt:lpstr>
      <vt:lpstr>Linear error-correcting secret-sharing </vt:lpstr>
      <vt:lpstr>What do we mean by “secrecy t”?</vt:lpstr>
      <vt:lpstr>“secrecy t” of a code is defined in the same way as secrecy of secret sharing</vt:lpstr>
      <vt:lpstr>What remains</vt:lpstr>
      <vt:lpstr>Theorem</vt:lpstr>
      <vt:lpstr>Proof outline</vt:lpstr>
      <vt:lpstr>Case 1 (|A|≤t)</vt:lpstr>
      <vt:lpstr>Case 1 – continued </vt:lpstr>
      <vt:lpstr>Case 4 (n-t≤|A|)</vt:lpstr>
      <vt:lpstr>Case 2 (“t&lt;|A|&lt;n/2”)</vt:lpstr>
      <vt:lpstr>Case 2 – continued </vt:lpstr>
      <vt:lpstr>Case 2 – the final step</vt:lpstr>
      <vt:lpstr>Case 3 (n/2 ≤|A|&lt;n-t)</vt:lpstr>
      <vt:lpstr>Plan</vt:lpstr>
      <vt:lpstr>Split-state model </vt:lpstr>
      <vt:lpstr>Split-state model: motivation</vt:lpstr>
      <vt:lpstr>An open problem from [DPW10]</vt:lpstr>
      <vt:lpstr>Progress towards solving this problem</vt:lpstr>
      <vt:lpstr>Fact</vt:lpstr>
      <vt:lpstr>hard to negate ⇒ non-malleable</vt:lpstr>
      <vt:lpstr>non-malleable ⇒ hard to negate </vt:lpstr>
      <vt:lpstr>Look again at our problem:</vt:lpstr>
      <vt:lpstr>Idea</vt:lpstr>
      <vt:lpstr>Two-source extractor encoding</vt:lpstr>
      <vt:lpstr>Why is it used in leakage-resilient cryptography?</vt:lpstr>
      <vt:lpstr>PowerPoint Presentation</vt:lpstr>
      <vt:lpstr>Is this encoding non-malleable?</vt:lpstr>
      <vt:lpstr>Observation</vt:lpstr>
      <vt:lpstr>Hope: maybe it works over Z2</vt:lpstr>
      <vt:lpstr>Observation</vt:lpstr>
      <vt:lpstr>So, this is the situation:</vt:lpstr>
      <vt:lpstr>Answer: yes! (for messages of length 1) </vt:lpstr>
      <vt:lpstr>In fact</vt:lpstr>
      <vt:lpstr>Theorem [DKO13] (informally)</vt:lpstr>
      <vt:lpstr>Proof: the general idea</vt:lpstr>
      <vt:lpstr>Why is this?</vt:lpstr>
      <vt:lpstr>Hence</vt:lpstr>
      <vt:lpstr>Now, suppose f and g don’t glue too many elements together</vt:lpstr>
      <vt:lpstr>Putting it together</vt:lpstr>
      <vt:lpstr>Full proof is more complicated</vt:lpstr>
      <vt:lpstr>Encoding for messages of arbitrary length [Aggarwal, Dodis, and Lovett, STOC 2014]</vt:lpstr>
      <vt:lpstr>Why affine? Look at this:</vt:lpstr>
      <vt:lpstr>Main observation of [ADL14]</vt:lpstr>
      <vt:lpstr>A construction with linear blow-up</vt:lpstr>
      <vt:lpstr>Plan</vt:lpstr>
      <vt:lpstr>Continual non-malleable codes [Faust, Mukherjee, Nielsen, Venturi, TCC 2014]</vt:lpstr>
      <vt:lpstr>Actually, their model is a bit stronger</vt:lpstr>
      <vt:lpstr>The construction of [FMNV14]</vt:lpstr>
      <vt:lpstr>Plan</vt:lpstr>
      <vt:lpstr>An application of the NMC</vt:lpstr>
      <vt:lpstr>How it works</vt:lpstr>
      <vt:lpstr>Conclusion</vt:lpstr>
      <vt:lpstr>Thank you!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Stefan Dziembowski</dc:creator>
  <cp:lastModifiedBy>Stefan</cp:lastModifiedBy>
  <cp:revision>564</cp:revision>
  <dcterms:created xsi:type="dcterms:W3CDTF">2015-07-03T16:44:25Z</dcterms:created>
  <dcterms:modified xsi:type="dcterms:W3CDTF">2018-01-06T11:54:38Z</dcterms:modified>
</cp:coreProperties>
</file>