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996F118-B18C-4527-936C-F9F62B3F1EC7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16E6338-3A42-43EB-B22B-E0F26D5B0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F118-B18C-4527-936C-F9F62B3F1EC7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E6338-3A42-43EB-B22B-E0F26D5B0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F118-B18C-4527-936C-F9F62B3F1EC7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E6338-3A42-43EB-B22B-E0F26D5B0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996F118-B18C-4527-936C-F9F62B3F1EC7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16E6338-3A42-43EB-B22B-E0F26D5B0E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996F118-B18C-4527-936C-F9F62B3F1EC7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16E6338-3A42-43EB-B22B-E0F26D5B0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F118-B18C-4527-936C-F9F62B3F1EC7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E6338-3A42-43EB-B22B-E0F26D5B0E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F118-B18C-4527-936C-F9F62B3F1EC7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E6338-3A42-43EB-B22B-E0F26D5B0E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996F118-B18C-4527-936C-F9F62B3F1EC7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16E6338-3A42-43EB-B22B-E0F26D5B0E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F118-B18C-4527-936C-F9F62B3F1EC7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E6338-3A42-43EB-B22B-E0F26D5B0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996F118-B18C-4527-936C-F9F62B3F1EC7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16E6338-3A42-43EB-B22B-E0F26D5B0E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996F118-B18C-4527-936C-F9F62B3F1EC7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16E6338-3A42-43EB-B22B-E0F26D5B0E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996F118-B18C-4527-936C-F9F62B3F1EC7}" type="datetimeFigureOut">
              <a:rPr lang="en-US" smtClean="0"/>
              <a:pPr/>
              <a:t>11/29/2013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16E6338-3A42-43EB-B22B-E0F26D5B0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914400"/>
            <a:ext cx="6172200" cy="1894362"/>
          </a:xfrm>
        </p:spPr>
        <p:txBody>
          <a:bodyPr/>
          <a:lstStyle/>
          <a:p>
            <a:r>
              <a:rPr lang="en-US" dirty="0" smtClean="0"/>
              <a:t>2 DFA versus Normal DFA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4419600"/>
            <a:ext cx="6172200" cy="13716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Pavan</a:t>
            </a:r>
            <a:r>
              <a:rPr lang="en-US" dirty="0" smtClean="0"/>
              <a:t> Kumar </a:t>
            </a:r>
            <a:r>
              <a:rPr lang="en-US" dirty="0" err="1" smtClean="0"/>
              <a:t>Akulakrishna</a:t>
            </a:r>
            <a:r>
              <a:rPr lang="en-US" dirty="0" smtClean="0"/>
              <a:t> (</a:t>
            </a:r>
            <a:r>
              <a:rPr lang="en-US" dirty="0" err="1" smtClean="0"/>
              <a:t>M.Tech</a:t>
            </a:r>
            <a:r>
              <a:rPr lang="en-US" dirty="0" smtClean="0"/>
              <a:t>, SERC)</a:t>
            </a:r>
          </a:p>
          <a:p>
            <a:r>
              <a:rPr lang="en-US" dirty="0" smtClean="0"/>
              <a:t>SR No: 06-02-01-10-51-12-1-09469</a:t>
            </a:r>
          </a:p>
          <a:p>
            <a:endParaRPr lang="en-US" dirty="0" smtClean="0"/>
          </a:p>
          <a:p>
            <a:r>
              <a:rPr lang="en-US" dirty="0" smtClean="0"/>
              <a:t>Under Guidance of : Prof. Deepak </a:t>
            </a:r>
            <a:r>
              <a:rPr lang="en-US" dirty="0" err="1" smtClean="0"/>
              <a:t>D’souza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2 way DFA is a </a:t>
            </a:r>
            <a:r>
              <a:rPr lang="en-US" dirty="0" smtClean="0"/>
              <a:t>convenient </a:t>
            </a:r>
            <a:r>
              <a:rPr lang="en-US" dirty="0" smtClean="0"/>
              <a:t>representation for some regular languages, much like </a:t>
            </a:r>
            <a:r>
              <a:rPr lang="en-US" dirty="0" smtClean="0"/>
              <a:t>NFA</a:t>
            </a:r>
          </a:p>
          <a:p>
            <a:endParaRPr lang="en-US" dirty="0" smtClean="0"/>
          </a:p>
          <a:p>
            <a:r>
              <a:rPr lang="en-US" dirty="0" smtClean="0"/>
              <a:t>Converting </a:t>
            </a:r>
            <a:r>
              <a:rPr lang="en-US" dirty="0" smtClean="0"/>
              <a:t>it to a normal DFA can be tedious as it involves constructing and identifying identical tables.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24755" y="2967335"/>
            <a:ext cx="32944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Thank Q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 Question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Is 2 way DFA more powerful than a one way DFA?</a:t>
            </a:r>
          </a:p>
          <a:p>
            <a:pPr>
              <a:buNone/>
            </a:pPr>
            <a:r>
              <a:rPr lang="en-US" dirty="0" smtClean="0"/>
              <a:t>                                   “OR”</a:t>
            </a:r>
          </a:p>
          <a:p>
            <a:r>
              <a:rPr lang="en-US" dirty="0" smtClean="0"/>
              <a:t>Does the ability to do multiple scans on the tape gives rise to an increase in ‘</a:t>
            </a:r>
            <a:r>
              <a:rPr lang="en-US" b="1" dirty="0" smtClean="0"/>
              <a:t>POWER</a:t>
            </a:r>
            <a:r>
              <a:rPr lang="en-US" dirty="0" smtClean="0"/>
              <a:t>’ of the 2DFA?</a:t>
            </a:r>
          </a:p>
          <a:p>
            <a:endParaRPr lang="en-US" dirty="0" smtClean="0"/>
          </a:p>
          <a:p>
            <a:r>
              <a:rPr lang="en-US" dirty="0" smtClean="0"/>
              <a:t>Not Intuitively clear!</a:t>
            </a:r>
          </a:p>
          <a:p>
            <a:r>
              <a:rPr lang="en-US" dirty="0" smtClean="0"/>
              <a:t>Need to develop a formal model.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2DFA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Consider a String w: which is broken down into two parts say x and z.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Right to Left </a:t>
            </a:r>
            <a:r>
              <a:rPr lang="en-US" dirty="0" smtClean="0">
                <a:sym typeface="Wingdings" pitchFamily="2" charset="2"/>
              </a:rPr>
              <a:t> Q</a:t>
            </a:r>
          </a:p>
          <a:p>
            <a:r>
              <a:rPr lang="en-US" dirty="0" smtClean="0">
                <a:sym typeface="Wingdings" pitchFamily="2" charset="2"/>
              </a:rPr>
              <a:t>Left to Right  P</a:t>
            </a:r>
          </a:p>
          <a:p>
            <a:r>
              <a:rPr lang="en-US" dirty="0" smtClean="0">
                <a:sym typeface="Wingdings" pitchFamily="2" charset="2"/>
              </a:rPr>
              <a:t>If next time Right to Left Q, then Left to Right will be P. i.e.,  </a:t>
            </a:r>
            <a:r>
              <a:rPr lang="en-US" dirty="0" err="1" smtClean="0">
                <a:sym typeface="Wingdings" pitchFamily="2" charset="2"/>
              </a:rPr>
              <a:t>T</a:t>
            </a:r>
            <a:r>
              <a:rPr lang="en-US" sz="1500" dirty="0" err="1" smtClean="0">
                <a:sym typeface="Wingdings" pitchFamily="2" charset="2"/>
              </a:rPr>
              <a:t>x</a:t>
            </a:r>
            <a:r>
              <a:rPr lang="en-US" dirty="0" smtClean="0">
                <a:sym typeface="Wingdings" pitchFamily="2" charset="2"/>
              </a:rPr>
              <a:t> (Q)=P</a:t>
            </a:r>
          </a:p>
          <a:p>
            <a:r>
              <a:rPr lang="en-US" dirty="0" smtClean="0">
                <a:sym typeface="Wingdings" pitchFamily="2" charset="2"/>
              </a:rPr>
              <a:t>If never emerges? Let </a:t>
            </a:r>
            <a:r>
              <a:rPr lang="en-US" dirty="0" err="1" smtClean="0">
                <a:sym typeface="Wingdings" pitchFamily="2" charset="2"/>
              </a:rPr>
              <a:t>T</a:t>
            </a:r>
            <a:r>
              <a:rPr lang="en-US" sz="1500" dirty="0" err="1" smtClean="0">
                <a:sym typeface="Wingdings" pitchFamily="2" charset="2"/>
              </a:rPr>
              <a:t>x</a:t>
            </a:r>
            <a:r>
              <a:rPr lang="en-US" dirty="0" smtClean="0">
                <a:sym typeface="Wingdings" pitchFamily="2" charset="2"/>
              </a:rPr>
              <a:t> (Q) = ┴</a:t>
            </a:r>
          </a:p>
          <a:p>
            <a:r>
              <a:rPr lang="en-US" dirty="0" smtClean="0">
                <a:sym typeface="Wingdings" pitchFamily="2" charset="2"/>
              </a:rPr>
              <a:t>The first time it emerges from x without having been to z. Call the state </a:t>
            </a:r>
            <a:r>
              <a:rPr lang="en-US" dirty="0" err="1" smtClean="0">
                <a:sym typeface="Wingdings" pitchFamily="2" charset="2"/>
              </a:rPr>
              <a:t>T</a:t>
            </a:r>
            <a:r>
              <a:rPr lang="en-US" sz="1500" dirty="0" err="1" smtClean="0">
                <a:sym typeface="Wingdings" pitchFamily="2" charset="2"/>
              </a:rPr>
              <a:t>x</a:t>
            </a:r>
            <a:r>
              <a:rPr lang="en-US" dirty="0" smtClean="0">
                <a:sym typeface="Wingdings" pitchFamily="2" charset="2"/>
              </a:rPr>
              <a:t>(</a:t>
            </a:r>
            <a:r>
              <a:rPr lang="en-US" b="1" dirty="0" smtClean="0">
                <a:sym typeface="Wingdings" pitchFamily="2" charset="2"/>
              </a:rPr>
              <a:t>.</a:t>
            </a:r>
            <a:r>
              <a:rPr lang="en-US" dirty="0" smtClean="0">
                <a:sym typeface="Wingdings" pitchFamily="2" charset="2"/>
              </a:rPr>
              <a:t>).</a:t>
            </a:r>
          </a:p>
        </p:txBody>
      </p:sp>
      <p:sp>
        <p:nvSpPr>
          <p:cNvPr id="4" name="Rectangle 3"/>
          <p:cNvSpPr/>
          <p:nvPr/>
        </p:nvSpPr>
        <p:spPr>
          <a:xfrm>
            <a:off x="1447800" y="2590800"/>
            <a:ext cx="2590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x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4191000" y="2590800"/>
            <a:ext cx="1828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z</a:t>
            </a:r>
            <a:endParaRPr lang="en-US" b="1" dirty="0"/>
          </a:p>
        </p:txBody>
      </p:sp>
      <p:sp>
        <p:nvSpPr>
          <p:cNvPr id="6" name="U-Turn Arrow 5"/>
          <p:cNvSpPr/>
          <p:nvPr/>
        </p:nvSpPr>
        <p:spPr>
          <a:xfrm>
            <a:off x="3810000" y="2057400"/>
            <a:ext cx="1143000" cy="457200"/>
          </a:xfrm>
          <a:prstGeom prst="uturnArrow">
            <a:avLst>
              <a:gd name="adj1" fmla="val 25000"/>
              <a:gd name="adj2" fmla="val 25000"/>
              <a:gd name="adj3" fmla="val 14565"/>
              <a:gd name="adj4" fmla="val 43750"/>
              <a:gd name="adj5" fmla="val 95290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U-Turn Arrow 6"/>
          <p:cNvSpPr/>
          <p:nvPr/>
        </p:nvSpPr>
        <p:spPr>
          <a:xfrm flipH="1" flipV="1">
            <a:off x="3733800" y="3048000"/>
            <a:ext cx="1219200" cy="457200"/>
          </a:xfrm>
          <a:prstGeom prst="uturnArrow">
            <a:avLst>
              <a:gd name="adj1" fmla="val 25000"/>
              <a:gd name="adj2" fmla="val 23551"/>
              <a:gd name="adj3" fmla="val 27899"/>
              <a:gd name="adj4" fmla="val 36666"/>
              <a:gd name="adj5" fmla="val 99348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114800" y="2362200"/>
            <a:ext cx="0" cy="9144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876800" y="1981200"/>
            <a:ext cx="340157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</a:t>
            </a:r>
            <a:endParaRPr lang="en-US" sz="1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61828" y="3200400"/>
            <a:ext cx="356188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Q</a:t>
            </a:r>
            <a:endParaRPr lang="en-US" sz="1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a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</a:t>
            </a:r>
            <a:r>
              <a:rPr lang="en-US" sz="1400" dirty="0" err="1" smtClean="0"/>
              <a:t>x</a:t>
            </a:r>
            <a:r>
              <a:rPr lang="en-US" dirty="0" smtClean="0"/>
              <a:t> (q) depends only on x and q.</a:t>
            </a:r>
          </a:p>
          <a:p>
            <a:r>
              <a:rPr lang="en-US" dirty="0" smtClean="0"/>
              <a:t>Write down </a:t>
            </a:r>
            <a:r>
              <a:rPr lang="en-US" dirty="0" err="1" smtClean="0"/>
              <a:t>T</a:t>
            </a:r>
            <a:r>
              <a:rPr lang="en-US" sz="1400" dirty="0" err="1" smtClean="0"/>
              <a:t>x</a:t>
            </a:r>
            <a:r>
              <a:rPr lang="en-US" dirty="0" smtClean="0"/>
              <a:t>(q) for all possible states q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T: (Q U {</a:t>
            </a:r>
            <a:r>
              <a:rPr lang="en-US" b="1" dirty="0" smtClean="0"/>
              <a:t>.</a:t>
            </a:r>
            <a:r>
              <a:rPr lang="en-US" dirty="0" smtClean="0"/>
              <a:t>}) </a:t>
            </a:r>
            <a:r>
              <a:rPr lang="en-US" dirty="0" smtClean="0">
                <a:sym typeface="Wingdings" pitchFamily="2" charset="2"/>
              </a:rPr>
              <a:t> (Q U {┴})</a:t>
            </a:r>
          </a:p>
          <a:p>
            <a:r>
              <a:rPr lang="en-US" dirty="0" smtClean="0">
                <a:sym typeface="Wingdings" pitchFamily="2" charset="2"/>
              </a:rPr>
              <a:t>Possible such tables taking |Q| = k are, (k+1)^(k+1).</a:t>
            </a:r>
          </a:p>
          <a:p>
            <a:r>
              <a:rPr lang="en-US" dirty="0" smtClean="0">
                <a:sym typeface="Wingdings" pitchFamily="2" charset="2"/>
              </a:rPr>
              <a:t>Hence,  a finite information can be passed.</a:t>
            </a:r>
          </a:p>
          <a:p>
            <a:endParaRPr lang="en-US" dirty="0" smtClean="0">
              <a:sym typeface="Wingdings" pitchFamily="2" charset="2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4343400"/>
          <a:ext cx="6248400" cy="227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400"/>
                <a:gridCol w="1041400"/>
                <a:gridCol w="1041400"/>
                <a:gridCol w="1041400"/>
                <a:gridCol w="1041400"/>
                <a:gridCol w="1041400"/>
              </a:tblGrid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…….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ym typeface="Wingdings" pitchFamily="2" charset="2"/>
                        </a:rPr>
                        <a:t>┴</a:t>
                      </a:r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Q1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dirty="0" smtClean="0"/>
                        <a:t>Q2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……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……..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Myhill</a:t>
            </a:r>
            <a:r>
              <a:rPr lang="en-US" dirty="0" smtClean="0"/>
              <a:t> </a:t>
            </a:r>
            <a:r>
              <a:rPr lang="en-US" dirty="0" err="1" smtClean="0"/>
              <a:t>Nerode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there are tables </a:t>
            </a:r>
            <a:r>
              <a:rPr lang="en-US" dirty="0" err="1" smtClean="0"/>
              <a:t>T</a:t>
            </a:r>
            <a:r>
              <a:rPr lang="en-US" sz="1400" dirty="0" err="1" smtClean="0"/>
              <a:t>x</a:t>
            </a:r>
            <a:r>
              <a:rPr lang="en-US" dirty="0" smtClean="0"/>
              <a:t> == T</a:t>
            </a:r>
            <a:r>
              <a:rPr lang="en-US" sz="1400" dirty="0" smtClean="0"/>
              <a:t>y</a:t>
            </a:r>
            <a:r>
              <a:rPr lang="en-US" dirty="0" smtClean="0"/>
              <a:t> and M accepts </a:t>
            </a:r>
            <a:r>
              <a:rPr lang="en-US" dirty="0" err="1" smtClean="0"/>
              <a:t>xz</a:t>
            </a:r>
            <a:r>
              <a:rPr lang="en-US" dirty="0" smtClean="0"/>
              <a:t>. Then, </a:t>
            </a:r>
            <a:r>
              <a:rPr lang="en-US" dirty="0" err="1" smtClean="0"/>
              <a:t>yz</a:t>
            </a:r>
            <a:r>
              <a:rPr lang="en-US" dirty="0" smtClean="0"/>
              <a:t> is also said to be accepted.</a:t>
            </a:r>
          </a:p>
          <a:p>
            <a:endParaRPr lang="en-US" dirty="0" smtClean="0"/>
          </a:p>
          <a:p>
            <a:r>
              <a:rPr lang="en-US" dirty="0" smtClean="0"/>
              <a:t>Let L(M) denote the language accepted by the machine.</a:t>
            </a:r>
          </a:p>
          <a:p>
            <a:endParaRPr lang="en-US" dirty="0" smtClean="0"/>
          </a:p>
          <a:p>
            <a:r>
              <a:rPr lang="en-US" dirty="0" smtClean="0"/>
              <a:t>Define a Equivalence relation on strings x and y: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If </a:t>
            </a:r>
            <a:r>
              <a:rPr lang="en-US" dirty="0" err="1" smtClean="0"/>
              <a:t>T</a:t>
            </a:r>
            <a:r>
              <a:rPr lang="en-US" sz="1400" dirty="0" err="1" smtClean="0"/>
              <a:t>x</a:t>
            </a:r>
            <a:r>
              <a:rPr lang="en-US" dirty="0" smtClean="0"/>
              <a:t> = T</a:t>
            </a:r>
            <a:r>
              <a:rPr lang="en-US" sz="1400" dirty="0" smtClean="0"/>
              <a:t>y</a:t>
            </a:r>
            <a:r>
              <a:rPr lang="en-US" dirty="0" smtClean="0"/>
              <a:t>, x </a:t>
            </a:r>
            <a:r>
              <a:rPr lang="en-US" dirty="0" smtClean="0"/>
              <a:t>≡</a:t>
            </a:r>
            <a:r>
              <a:rPr lang="en-US" sz="1400" dirty="0" smtClean="0"/>
              <a:t>L(M)</a:t>
            </a:r>
            <a:r>
              <a:rPr lang="en-US" dirty="0" smtClean="0"/>
              <a:t> </a:t>
            </a:r>
            <a:r>
              <a:rPr lang="en-US" dirty="0" smtClean="0"/>
              <a:t>y.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≡</a:t>
            </a:r>
            <a:r>
              <a:rPr lang="en-US" sz="1600" dirty="0" smtClean="0"/>
              <a:t>L(M)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Right congruence,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x</a:t>
            </a:r>
            <a:r>
              <a:rPr lang="en-US" dirty="0" smtClean="0"/>
              <a:t> </a:t>
            </a:r>
            <a:r>
              <a:rPr lang="en-US" dirty="0" smtClean="0"/>
              <a:t>≡</a:t>
            </a:r>
            <a:r>
              <a:rPr lang="en-US" sz="1400" dirty="0" smtClean="0"/>
              <a:t>L(M) </a:t>
            </a:r>
            <a:r>
              <a:rPr lang="en-US" dirty="0" smtClean="0"/>
              <a:t>y then </a:t>
            </a:r>
            <a:r>
              <a:rPr lang="en-US" dirty="0" err="1" smtClean="0"/>
              <a:t>xa</a:t>
            </a:r>
            <a:r>
              <a:rPr lang="en-US" dirty="0" smtClean="0"/>
              <a:t> ≡</a:t>
            </a:r>
            <a:r>
              <a:rPr lang="en-US" sz="1400" dirty="0" smtClean="0"/>
              <a:t>L(M)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endParaRPr lang="en-US" dirty="0" smtClean="0"/>
          </a:p>
          <a:p>
            <a:r>
              <a:rPr lang="en-US" dirty="0" smtClean="0"/>
              <a:t>Refines L(M)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If </a:t>
            </a:r>
            <a:r>
              <a:rPr lang="en-US" dirty="0" err="1" smtClean="0"/>
              <a:t>T</a:t>
            </a:r>
            <a:r>
              <a:rPr lang="en-US" sz="1400" dirty="0" err="1" smtClean="0"/>
              <a:t>x</a:t>
            </a:r>
            <a:r>
              <a:rPr lang="en-US" dirty="0" smtClean="0"/>
              <a:t> = T</a:t>
            </a:r>
            <a:r>
              <a:rPr lang="en-US" sz="1400" dirty="0" smtClean="0"/>
              <a:t>y</a:t>
            </a:r>
            <a:r>
              <a:rPr lang="en-US" dirty="0" smtClean="0"/>
              <a:t> , either both x and y accepted or rejected.</a:t>
            </a:r>
          </a:p>
          <a:p>
            <a:pPr marL="457200" indent="-457200"/>
            <a:r>
              <a:rPr lang="en-US" dirty="0" smtClean="0"/>
              <a:t>Finite Index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No. of Equivalence classes = No. of Unique Tables [i.e., (k+1)^(k+1)].</a:t>
            </a:r>
          </a:p>
          <a:p>
            <a:pPr marL="457200" indent="-457200"/>
            <a:endParaRPr lang="en-US" dirty="0" smtClean="0"/>
          </a:p>
          <a:p>
            <a:pPr marL="457200" indent="-457200"/>
            <a:r>
              <a:rPr lang="en-US" dirty="0" smtClean="0"/>
              <a:t>Hence, by </a:t>
            </a:r>
            <a:r>
              <a:rPr lang="en-US" dirty="0" err="1" smtClean="0"/>
              <a:t>Myhill-Nerode</a:t>
            </a:r>
            <a:r>
              <a:rPr lang="en-US" dirty="0" smtClean="0"/>
              <a:t> theorem, L(M) is a Regular Language.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Inferences Drawn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2DFA is </a:t>
            </a:r>
            <a:r>
              <a:rPr lang="en-US" b="1" dirty="0" smtClean="0"/>
              <a:t>NO </a:t>
            </a:r>
            <a:r>
              <a:rPr lang="en-US" dirty="0" smtClean="0"/>
              <a:t>more powerful than a normal DFA</a:t>
            </a:r>
          </a:p>
          <a:p>
            <a:endParaRPr lang="en-US" b="1" dirty="0" smtClean="0"/>
          </a:p>
          <a:p>
            <a:r>
              <a:rPr lang="en-US" dirty="0" smtClean="0"/>
              <a:t>We can construct a one way DFA equivalent to a 2 DFA viz.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Indentify equivalence classes.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Use construction defined by ≡ </a:t>
            </a:r>
            <a:r>
              <a:rPr lang="en-US" dirty="0" smtClean="0">
                <a:sym typeface="Wingdings" pitchFamily="2" charset="2"/>
              </a:rPr>
              <a:t> M</a:t>
            </a:r>
            <a:r>
              <a:rPr lang="en-US" sz="1400" dirty="0" smtClean="0"/>
              <a:t>≡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Equivalent DFA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Formally, a DFA equivalent to 2 DFA looks as:</a:t>
            </a:r>
          </a:p>
          <a:p>
            <a:endParaRPr lang="en-US" dirty="0" smtClean="0"/>
          </a:p>
          <a:p>
            <a:r>
              <a:rPr lang="en-US" dirty="0" smtClean="0"/>
              <a:t>D=(Q’,S’,</a:t>
            </a:r>
            <a:r>
              <a:rPr lang="el-GR" dirty="0" smtClean="0"/>
              <a:t>Σ</a:t>
            </a:r>
            <a:r>
              <a:rPr lang="en-US" dirty="0" smtClean="0"/>
              <a:t> U{├, </a:t>
            </a:r>
            <a:r>
              <a:rPr lang="en-US" dirty="0" smtClean="0"/>
              <a:t>┤</a:t>
            </a:r>
            <a:r>
              <a:rPr lang="en-US" dirty="0" smtClean="0"/>
              <a:t>}, </a:t>
            </a:r>
            <a:r>
              <a:rPr lang="en-US" dirty="0" err="1" smtClean="0"/>
              <a:t>δ,F</a:t>
            </a:r>
            <a:r>
              <a:rPr lang="en-US" dirty="0" smtClean="0"/>
              <a:t>’)</a:t>
            </a:r>
            <a:endParaRPr lang="en-US" dirty="0" smtClean="0"/>
          </a:p>
          <a:p>
            <a:r>
              <a:rPr lang="en-US" dirty="0" smtClean="0"/>
              <a:t>Q</a:t>
            </a:r>
            <a:r>
              <a:rPr lang="en-US" dirty="0" smtClean="0"/>
              <a:t>’ </a:t>
            </a:r>
            <a:r>
              <a:rPr lang="en-US" dirty="0" smtClean="0"/>
              <a:t>= { </a:t>
            </a:r>
            <a:r>
              <a:rPr lang="en-US" dirty="0" smtClean="0"/>
              <a:t>T: (Q U {</a:t>
            </a:r>
            <a:r>
              <a:rPr lang="en-US" b="1" dirty="0" smtClean="0"/>
              <a:t>.</a:t>
            </a:r>
            <a:r>
              <a:rPr lang="en-US" dirty="0" smtClean="0"/>
              <a:t>}) </a:t>
            </a:r>
            <a:r>
              <a:rPr lang="en-US" dirty="0" smtClean="0">
                <a:sym typeface="Wingdings" pitchFamily="2" charset="2"/>
              </a:rPr>
              <a:t> (Q U {┴</a:t>
            </a:r>
            <a:r>
              <a:rPr lang="en-US" dirty="0" smtClean="0">
                <a:sym typeface="Wingdings" pitchFamily="2" charset="2"/>
              </a:rPr>
              <a:t>}) }</a:t>
            </a:r>
          </a:p>
          <a:p>
            <a:r>
              <a:rPr lang="en-US" dirty="0" smtClean="0"/>
              <a:t>S</a:t>
            </a:r>
            <a:r>
              <a:rPr lang="en-US" dirty="0" smtClean="0"/>
              <a:t>’ = </a:t>
            </a:r>
            <a:r>
              <a:rPr lang="en-US" dirty="0" smtClean="0"/>
              <a:t>T</a:t>
            </a:r>
            <a:r>
              <a:rPr lang="el-GR" sz="1400" dirty="0" smtClean="0"/>
              <a:t>ε</a:t>
            </a:r>
            <a:endParaRPr lang="en-US" sz="1400" dirty="0" smtClean="0"/>
          </a:p>
          <a:p>
            <a:r>
              <a:rPr lang="en-US" dirty="0" smtClean="0"/>
              <a:t>δ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T</a:t>
            </a:r>
            <a:r>
              <a:rPr lang="en-US" sz="1400" dirty="0" err="1" smtClean="0"/>
              <a:t>x</a:t>
            </a:r>
            <a:r>
              <a:rPr lang="en-US" dirty="0" smtClean="0"/>
              <a:t>, a) = </a:t>
            </a:r>
            <a:r>
              <a:rPr lang="en-US" dirty="0" err="1" smtClean="0"/>
              <a:t>T</a:t>
            </a:r>
            <a:r>
              <a:rPr lang="en-US" sz="1400" dirty="0" err="1" smtClean="0"/>
              <a:t>xa</a:t>
            </a:r>
            <a:endParaRPr lang="en-US" sz="1400" dirty="0" smtClean="0"/>
          </a:p>
          <a:p>
            <a:r>
              <a:rPr lang="en-US" dirty="0" smtClean="0"/>
              <a:t>F</a:t>
            </a:r>
            <a:r>
              <a:rPr lang="en-US" dirty="0" smtClean="0"/>
              <a:t>’ = {</a:t>
            </a:r>
            <a:r>
              <a:rPr lang="en-US" dirty="0" err="1" smtClean="0"/>
              <a:t>T</a:t>
            </a:r>
            <a:r>
              <a:rPr lang="en-US" sz="1400" dirty="0" err="1" smtClean="0"/>
              <a:t>x</a:t>
            </a:r>
            <a:r>
              <a:rPr lang="en-US" dirty="0" smtClean="0"/>
              <a:t> | x </a:t>
            </a:r>
            <a:r>
              <a:rPr lang="en-US" dirty="0" smtClean="0"/>
              <a:t>Є</a:t>
            </a:r>
            <a:r>
              <a:rPr lang="en-US" dirty="0" smtClean="0"/>
              <a:t> </a:t>
            </a:r>
            <a:r>
              <a:rPr lang="en-US" dirty="0" smtClean="0"/>
              <a:t>L(M</a:t>
            </a:r>
            <a:r>
              <a:rPr lang="en-US" dirty="0" smtClean="0"/>
              <a:t>) }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2 DFA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u="sng" dirty="0" smtClean="0"/>
              <a:t>A 2DFA is more compact than a DFA</a:t>
            </a:r>
            <a:r>
              <a:rPr lang="en-US" dirty="0" smtClean="0"/>
              <a:t>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i.e., L(M)= {x </a:t>
            </a:r>
            <a:r>
              <a:rPr lang="en-US" dirty="0" smtClean="0"/>
              <a:t>Є</a:t>
            </a:r>
            <a:r>
              <a:rPr lang="en-US" dirty="0" smtClean="0"/>
              <a:t> {a, b}* | #a(x) is multiple of 7 and #b(x) is multiple of 5}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Normal DFA would have 35 states.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2 DFA can be constructed using 14 states, including the accept and reject states (t, r).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i="1" u="sng" dirty="0" smtClean="0"/>
              <a:t>A 2DFA has single accept and reject states</a:t>
            </a:r>
          </a:p>
          <a:p>
            <a:pPr>
              <a:buNone/>
            </a:pPr>
            <a:endParaRPr lang="en-US" i="1" u="sng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Whereas, a DFA may have multiple final states.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E.g. L(M) = {x </a:t>
            </a:r>
            <a:r>
              <a:rPr lang="en-US" dirty="0" smtClean="0"/>
              <a:t>Є</a:t>
            </a:r>
            <a:r>
              <a:rPr lang="en-US" dirty="0" smtClean="0"/>
              <a:t> {a, b}* | #a(x) is multiple of 7 or #b(x) is multiple of 5}.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Normal DFA has 12 final states.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155</TotalTime>
  <Words>639</Words>
  <Application>Microsoft Office PowerPoint</Application>
  <PresentationFormat>On-screen Show (4:3)</PresentationFormat>
  <Paragraphs>98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2 DFA versus Normal DFA</vt:lpstr>
      <vt:lpstr>Fundamental Question  </vt:lpstr>
      <vt:lpstr>Understanding the 2DFA Behavior</vt:lpstr>
      <vt:lpstr>Constructing a Table</vt:lpstr>
      <vt:lpstr>Using Myhill Nerode Theorem</vt:lpstr>
      <vt:lpstr>Properties of ≡L(M)</vt:lpstr>
      <vt:lpstr>Inferences Drawn</vt:lpstr>
      <vt:lpstr>Constructing Equivalent DFA</vt:lpstr>
      <vt:lpstr>Advantages Of 2 DFA</vt:lpstr>
      <vt:lpstr>Conclusions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DFA versus Normal DFA</dc:title>
  <dc:creator>Pavan</dc:creator>
  <cp:lastModifiedBy>Pavan</cp:lastModifiedBy>
  <cp:revision>19</cp:revision>
  <dcterms:created xsi:type="dcterms:W3CDTF">2013-11-29T05:48:42Z</dcterms:created>
  <dcterms:modified xsi:type="dcterms:W3CDTF">2013-11-29T08:35:32Z</dcterms:modified>
</cp:coreProperties>
</file>