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1798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680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4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554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805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639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056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822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034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354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29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955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807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91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55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51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57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88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753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81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82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Probabilistic Automaton 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Ashish Srivastava</a:t>
            </a:r>
          </a:p>
          <a:p>
            <a:pPr>
              <a:spcBef>
                <a:spcPts val="0"/>
              </a:spcBef>
              <a:buNone/>
            </a:pPr>
            <a:r>
              <a:rPr lang="en-GB"/>
              <a:t>Harshil Pathak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GB"/>
              <a:t>epsilon-PFA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l="16554" t="6698" r="4574" b="15504"/>
          <a:stretch/>
        </p:blipFill>
        <p:spPr>
          <a:xfrm>
            <a:off x="523375" y="1030500"/>
            <a:ext cx="7211726" cy="40012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6596650" y="1034100"/>
            <a:ext cx="858300" cy="54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/>
              <a:t>DPFA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Clr>
                <a:schemeClr val="dk1"/>
              </a:buClr>
              <a:buSzPct val="50000"/>
              <a:buFont typeface="Arial" panose="020B0604020202020204" pitchFamily="34" charset="0"/>
              <a:buChar char="•"/>
            </a:pPr>
            <a:r>
              <a:rPr lang="en-GB" sz="2200" dirty="0"/>
              <a:t>Even though determinism restricts the class of distributions that can be generated, we introduce deterministic probabilistic finite-state automata because of the following reasons:</a:t>
            </a:r>
          </a:p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Parsing is easier as only one path has to be followed.</a:t>
            </a:r>
          </a:p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Some intractable problems (finding the most probable string, comparing two distributions) become tractable.</a:t>
            </a:r>
          </a:p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There are a number of positive learning results for DPFA that do not hold for PFA .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2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-988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/>
              <a:t>DPFA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18774" t="15906" r="9236" b="3675"/>
          <a:stretch/>
        </p:blipFill>
        <p:spPr>
          <a:xfrm>
            <a:off x="524600" y="970225"/>
            <a:ext cx="6583123" cy="41364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6231675" y="980025"/>
            <a:ext cx="878699" cy="5270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/>
              <a:t>Computing Probability of “abab”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18997" t="16422" r="8491" b="4469"/>
          <a:stretch/>
        </p:blipFill>
        <p:spPr>
          <a:xfrm>
            <a:off x="517825" y="1073450"/>
            <a:ext cx="6630451" cy="4068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6251950" y="1074650"/>
            <a:ext cx="896399" cy="52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6812950" y="4961000"/>
            <a:ext cx="107999" cy="1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-988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/>
              <a:t>PFA is strictly more powerful than DPFA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l="26613" t="12088" r="7675" b="2361"/>
          <a:stretch/>
        </p:blipFill>
        <p:spPr>
          <a:xfrm>
            <a:off x="508125" y="1027350"/>
            <a:ext cx="5800099" cy="4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5386825" y="1040875"/>
            <a:ext cx="885300" cy="9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84775" y="1027350"/>
            <a:ext cx="790799" cy="31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l="20258" t="8678" r="4570" b="13135"/>
          <a:stretch/>
        </p:blipFill>
        <p:spPr>
          <a:xfrm>
            <a:off x="480325" y="1055675"/>
            <a:ext cx="6873772" cy="40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6197875" y="1054375"/>
            <a:ext cx="905699" cy="118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/>
              <a:t>Computing Probabilities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The computation of the probability of a string is by dynamic programming : O(n</a:t>
            </a:r>
            <a:r>
              <a:rPr lang="en-GB" sz="2200" baseline="30000" dirty="0"/>
              <a:t>2</a:t>
            </a:r>
            <a:r>
              <a:rPr lang="en-GB" sz="2200" dirty="0"/>
              <a:t>m)</a:t>
            </a:r>
          </a:p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Backward and Forward algorithm (popularly used in Hidden Markov </a:t>
            </a:r>
            <a:r>
              <a:rPr lang="en-GB" sz="2200" dirty="0" smtClean="0"/>
              <a:t>Models</a:t>
            </a:r>
            <a:r>
              <a:rPr lang="en-GB" sz="2200" dirty="0"/>
              <a:t>)</a:t>
            </a:r>
          </a:p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If we want the most probable derivation to define the probability of a string, then we can use the Viterbi algorithm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200" dirty="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/>
              <a:t>Learning Paradigm for DPFA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8953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200"/>
              <a:t>Given a class of stochastic languages or distributions C over Σ*, an algorithm A Probably Approximately Correctly (PAC) learns C if there is a polynomial q such that for all c in C, all 𝝐 &gt; 0 and      ẟ &gt; 0, A is given a sample S</a:t>
            </a:r>
            <a:r>
              <a:rPr lang="en-GB" sz="2200" baseline="-25000"/>
              <a:t>n</a:t>
            </a:r>
            <a:r>
              <a:rPr lang="en-GB" sz="2200"/>
              <a:t> and produces a hypothesis G</a:t>
            </a:r>
            <a:r>
              <a:rPr lang="en-GB" sz="2200" baseline="-25000"/>
              <a:t>n</a:t>
            </a:r>
            <a:r>
              <a:rPr lang="en-GB" sz="2200"/>
              <a:t>, such that Pr[D(c||G</a:t>
            </a:r>
            <a:r>
              <a:rPr lang="en-GB" sz="2200" baseline="-25000"/>
              <a:t>n</a:t>
            </a:r>
            <a:r>
              <a:rPr lang="en-GB" sz="2200"/>
              <a:t>) &gt; </a:t>
            </a:r>
            <a:r>
              <a:rPr lang="en-GB" sz="2200">
                <a:solidFill>
                  <a:schemeClr val="dk1"/>
                </a:solidFill>
              </a:rPr>
              <a:t>𝝐</a:t>
            </a:r>
            <a:r>
              <a:rPr lang="en-GB" sz="2200"/>
              <a:t>] &lt; </a:t>
            </a:r>
            <a:r>
              <a:rPr lang="en-GB" sz="2200">
                <a:solidFill>
                  <a:schemeClr val="dk1"/>
                </a:solidFill>
              </a:rPr>
              <a:t>ẟ</a:t>
            </a:r>
            <a:r>
              <a:rPr lang="en-GB" sz="2200"/>
              <a:t>, whenever m &gt; q(1/</a:t>
            </a:r>
            <a:r>
              <a:rPr lang="en-GB" sz="2200">
                <a:solidFill>
                  <a:schemeClr val="dk1"/>
                </a:solidFill>
              </a:rPr>
              <a:t>𝝐</a:t>
            </a:r>
            <a:r>
              <a:rPr lang="en-GB" sz="2200"/>
              <a:t>,1/</a:t>
            </a:r>
            <a:r>
              <a:rPr lang="en-GB" sz="2200">
                <a:solidFill>
                  <a:schemeClr val="dk1"/>
                </a:solidFill>
              </a:rPr>
              <a:t>ẟ</a:t>
            </a:r>
            <a:r>
              <a:rPr lang="en-GB" sz="2200"/>
              <a:t>, |c|), where |c| is some measure of the complexity of the target. We say </a:t>
            </a:r>
            <a:r>
              <a:rPr lang="en-GB" sz="2200">
                <a:solidFill>
                  <a:schemeClr val="dk1"/>
                </a:solidFill>
              </a:rPr>
              <a:t>ẟ</a:t>
            </a:r>
            <a:r>
              <a:rPr lang="en-GB" sz="2200"/>
              <a:t> is the confidence parameter and </a:t>
            </a:r>
            <a:r>
              <a:rPr lang="en-GB" sz="2200">
                <a:solidFill>
                  <a:schemeClr val="dk1"/>
                </a:solidFill>
              </a:rPr>
              <a:t>𝝐</a:t>
            </a:r>
            <a:r>
              <a:rPr lang="en-GB" sz="2200"/>
              <a:t> is the error parameter.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/>
              <a:t>PAC Learning for DPFA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04024"/>
            <a:ext cx="8310323" cy="299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/>
              <a:t>Distance measure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Two distributions over Σ* : D and D’</a:t>
            </a:r>
          </a:p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 err="1"/>
              <a:t>Kullback</a:t>
            </a:r>
            <a:r>
              <a:rPr lang="en-GB" sz="2400" dirty="0"/>
              <a:t> </a:t>
            </a:r>
            <a:r>
              <a:rPr lang="en-GB" sz="2400" dirty="0" err="1"/>
              <a:t>Leibler</a:t>
            </a:r>
            <a:r>
              <a:rPr lang="en-GB" sz="2400" dirty="0"/>
              <a:t> divergence (or relative entropy) between D and D’ :</a:t>
            </a:r>
          </a:p>
          <a:p>
            <a:pPr marL="457200" lvl="0" rtl="0">
              <a:spcBef>
                <a:spcPts val="0"/>
              </a:spcBef>
            </a:pPr>
            <a:r>
              <a:rPr lang="en-GB" sz="2400" smtClean="0">
                <a:solidFill>
                  <a:schemeClr val="dk1"/>
                </a:solidFill>
              </a:rPr>
              <a:t>		Σ</a:t>
            </a:r>
            <a:r>
              <a:rPr lang="en-GB" sz="2400" baseline="-25000" smtClean="0">
                <a:solidFill>
                  <a:schemeClr val="dk1"/>
                </a:solidFill>
              </a:rPr>
              <a:t>w</a:t>
            </a:r>
            <a:r>
              <a:rPr lang="en-GB" sz="2400" baseline="-25000" dirty="0" err="1">
                <a:solidFill>
                  <a:schemeClr val="dk1"/>
                </a:solidFill>
              </a:rPr>
              <a:t>∈Σ</a:t>
            </a:r>
            <a:r>
              <a:rPr lang="en-GB" sz="2400" baseline="-25000" dirty="0">
                <a:solidFill>
                  <a:schemeClr val="dk1"/>
                </a:solidFill>
              </a:rPr>
              <a:t>* </a:t>
            </a:r>
            <a:r>
              <a:rPr lang="en-GB" sz="2400" dirty="0" err="1">
                <a:solidFill>
                  <a:schemeClr val="dk1"/>
                </a:solidFill>
              </a:rPr>
              <a:t>Pr</a:t>
            </a:r>
            <a:r>
              <a:rPr lang="en-GB" sz="2400" baseline="-25000" dirty="0" err="1">
                <a:solidFill>
                  <a:schemeClr val="dk1"/>
                </a:solidFill>
              </a:rPr>
              <a:t>D</a:t>
            </a:r>
            <a:r>
              <a:rPr lang="en-GB" sz="2400" dirty="0">
                <a:solidFill>
                  <a:schemeClr val="dk1"/>
                </a:solidFill>
              </a:rPr>
              <a:t>(W) * [log (</a:t>
            </a:r>
            <a:r>
              <a:rPr lang="en-GB" sz="2400" dirty="0" err="1">
                <a:solidFill>
                  <a:schemeClr val="dk1"/>
                </a:solidFill>
              </a:rPr>
              <a:t>Pr</a:t>
            </a:r>
            <a:r>
              <a:rPr lang="en-GB" sz="2400" baseline="-25000" dirty="0" err="1">
                <a:solidFill>
                  <a:schemeClr val="dk1"/>
                </a:solidFill>
              </a:rPr>
              <a:t>D</a:t>
            </a:r>
            <a:r>
              <a:rPr lang="en-GB" sz="2400" dirty="0">
                <a:solidFill>
                  <a:schemeClr val="dk1"/>
                </a:solidFill>
              </a:rPr>
              <a:t>(w) / </a:t>
            </a:r>
            <a:r>
              <a:rPr lang="en-GB" sz="2400" dirty="0" err="1">
                <a:solidFill>
                  <a:schemeClr val="dk1"/>
                </a:solidFill>
              </a:rPr>
              <a:t>Pr</a:t>
            </a:r>
            <a:r>
              <a:rPr lang="en-GB" sz="2400" baseline="-25000" dirty="0" err="1">
                <a:solidFill>
                  <a:schemeClr val="dk1"/>
                </a:solidFill>
              </a:rPr>
              <a:t>D</a:t>
            </a:r>
            <a:r>
              <a:rPr lang="en-GB" sz="2400" baseline="-25000" dirty="0">
                <a:solidFill>
                  <a:schemeClr val="dk1"/>
                </a:solidFill>
              </a:rPr>
              <a:t>’</a:t>
            </a:r>
            <a:r>
              <a:rPr lang="en-GB" sz="2400" dirty="0">
                <a:solidFill>
                  <a:schemeClr val="dk1"/>
                </a:solidFill>
              </a:rPr>
              <a:t>(w))]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4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1223878"/>
            <a:ext cx="7772400" cy="363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Introduction to Probabilistic Automaton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Deterministic Probabilistic Finite Automata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Probabilistic Finite Automaton</a:t>
            </a:r>
          </a:p>
          <a:p>
            <a:pPr marL="457200" lvl="0" indent="-381000" algn="l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Probably Approximately Correct (PAC) learnability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584575" y="-31845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/>
              <a:t>Outline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/>
              <a:t>References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-GB" sz="1800"/>
              <a:t>Clark, Alexander, and Franck Thollard. "PAC-learnability of probabilistic deterministic finite state automata." The Journal of Machine Learning Research 5 (2004): 473-497.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-GB" sz="1800"/>
              <a:t>De la Higuera, Colin. Grammatical inference: learning automata and grammars. Cambridge University Press, 2010.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-GB" sz="1800"/>
              <a:t>Probabilistic Finite State Machines. Franck Thollard.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-GB" sz="1800"/>
              <a:t>Stoelinga, Mariëlle. "An introduction to probabilistic automata." Bulletin of the EATCS 78.176-198 (2002): 2.</a:t>
            </a:r>
          </a:p>
          <a:p>
            <a:pPr marL="457200" lvl="0" indent="-342900">
              <a:spcBef>
                <a:spcPts val="0"/>
              </a:spcBef>
              <a:buSzPct val="100000"/>
              <a:buAutoNum type="arabicPeriod"/>
            </a:pPr>
            <a:r>
              <a:rPr lang="en-GB" sz="1800"/>
              <a:t>Vidal, Enrique, et al. "Probabilistic finite-state machines-part I." Pattern Analysis and Machine Intelligence, IEEE Transactions on 27.7 (2005): 1013-1025.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412400"/>
            <a:ext cx="8229600" cy="451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	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						</a:t>
            </a:r>
          </a:p>
          <a:p>
            <a:pPr marL="2743200" indent="0">
              <a:spcBef>
                <a:spcPts val="0"/>
              </a:spcBef>
              <a:buNone/>
            </a:pPr>
            <a:r>
              <a:rPr lang="en-GB"/>
              <a:t>  Thank You!!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GB"/>
              <a:t>Motivation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2200" dirty="0"/>
              <a:t>Serves the purpose of </a:t>
            </a:r>
            <a:r>
              <a:rPr lang="en-GB" sz="2200" dirty="0" err="1"/>
              <a:t>modeling</a:t>
            </a:r>
            <a:r>
              <a:rPr lang="en-GB" sz="2200" dirty="0"/>
              <a:t> and </a:t>
            </a:r>
            <a:r>
              <a:rPr lang="en-GB" sz="2200" dirty="0" err="1"/>
              <a:t>analyzing</a:t>
            </a:r>
            <a:r>
              <a:rPr lang="en-GB" sz="2200" dirty="0"/>
              <a:t> asynchronous, concurrent systems with discrete probabilistic choice in a formal and precise way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randomized, distributed algorithms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probabilistic communication protocols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the Binary Exponential Back Off protocol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fault tolerant systems 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speech recognition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1359024"/>
            <a:ext cx="7772400" cy="404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It’s an extension (generalization) of Finite Automata.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It includes the probability of a transition into the transition function.</a:t>
            </a:r>
          </a:p>
          <a:p>
            <a:pPr marL="457200" lvl="0" indent="-381000" algn="l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Languages recognised by probabilistic automaton are called stochastic languages.  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685800" y="181796"/>
            <a:ext cx="7772400" cy="65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000"/>
              <a:t>Probabilistic Automaton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85800" y="-24545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000"/>
              <a:t>Definition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84600" y="914336"/>
            <a:ext cx="7772400" cy="393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Finite set of states Q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finite set of input symbols Σ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a transition function ẟ:Q x Σ -&gt; 2</a:t>
            </a:r>
            <a:r>
              <a:rPr lang="en-GB" sz="2400" baseline="30000">
                <a:solidFill>
                  <a:srgbClr val="000000"/>
                </a:solidFill>
              </a:rPr>
              <a:t>Q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transition probabilities P: Q x Σ x Q -&gt; [0,1]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final-state probabilities F: Q -&gt; [0,1]</a:t>
            </a:r>
          </a:p>
          <a:p>
            <a:pPr marL="457200" lvl="0" indent="-3810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-GB" sz="2400">
                <a:solidFill>
                  <a:srgbClr val="000000"/>
                </a:solidFill>
              </a:rPr>
              <a:t>Stochastic Matrix P gives the probability of transition from one state to another taking a particular symbol.</a:t>
            </a:r>
          </a:p>
          <a:p>
            <a:pPr algn="l" rtl="0">
              <a:spcBef>
                <a:spcPts val="0"/>
              </a:spcBef>
              <a:buNone/>
            </a:pPr>
            <a:r>
              <a:rPr lang="en-GB" sz="2400">
                <a:solidFill>
                  <a:srgbClr val="000000"/>
                </a:solidFill>
              </a:rPr>
              <a:t> 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-GB" sz="2400">
                <a:solidFill>
                  <a:srgbClr val="000000"/>
                </a:solidFill>
              </a:rPr>
              <a:t>    ∀q∈Q,    F(q) + Σ</a:t>
            </a:r>
            <a:r>
              <a:rPr lang="en-GB" sz="2400" baseline="-25000">
                <a:solidFill>
                  <a:srgbClr val="000000"/>
                </a:solidFill>
              </a:rPr>
              <a:t>a,q</a:t>
            </a:r>
            <a:r>
              <a:rPr lang="en-GB" sz="2400">
                <a:solidFill>
                  <a:srgbClr val="000000"/>
                </a:solidFill>
              </a:rPr>
              <a:t> p(q,a,q’) = 1</a:t>
            </a:r>
          </a:p>
          <a:p>
            <a:pPr marL="457200" lvl="0" indent="0" algn="l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/>
              <a:t>Distributions over strings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Given a finite alphabet Σ, the set Σ* of all strings over Σ is enumerable and therefore a distribution can be defined.</a:t>
            </a:r>
          </a:p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A probabilistic language D is a probability distribution over Σ* .</a:t>
            </a:r>
          </a:p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The probability of a string x ∈ Σ* under the distribution D is denoted by a non-negative value </a:t>
            </a:r>
            <a:r>
              <a:rPr lang="en-GB" sz="2400" dirty="0" err="1"/>
              <a:t>Pr</a:t>
            </a:r>
            <a:r>
              <a:rPr lang="en-GB" sz="2400" baseline="-25000" dirty="0" err="1"/>
              <a:t>D</a:t>
            </a:r>
            <a:r>
              <a:rPr lang="en-GB" sz="2400" dirty="0"/>
              <a:t>(x) and these probabilities must add to one.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-988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/>
              <a:t>Usefulness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742950"/>
            <a:ext cx="84788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They do not tell us if a string belongs to a language.</a:t>
            </a:r>
          </a:p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They are good candidates for grammar induction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/>
              <a:t> e.g. Having seen so far “</a:t>
            </a:r>
            <a:r>
              <a:rPr lang="en-GB" sz="2200" dirty="0" err="1"/>
              <a:t>abbaba</a:t>
            </a:r>
            <a:r>
              <a:rPr lang="en-GB" sz="2200" dirty="0"/>
              <a:t>”, what is the next symbol</a:t>
            </a:r>
          </a:p>
          <a:p>
            <a:pPr marL="5715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dk1"/>
                </a:solidFill>
              </a:rPr>
              <a:t>This distribution, if learnt from data, can in turn be used to disambiguate, by finding the most probable string corresponding to a pattern, or to predict by proposing the next symbol for a given prefix, when the structure of the automaton is unknown.</a:t>
            </a:r>
          </a:p>
          <a:p>
            <a:pPr marL="5715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dk1"/>
                </a:solidFill>
              </a:rPr>
              <a:t>If the structure is known, the problem becomes probability estimation problem.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/>
              <a:t>PFA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l="19219" t="16687" r="10561" b="4335"/>
          <a:stretch/>
        </p:blipFill>
        <p:spPr>
          <a:xfrm>
            <a:off x="461900" y="1010775"/>
            <a:ext cx="6420926" cy="40620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6197875" y="1034100"/>
            <a:ext cx="689400" cy="53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/>
              <a:t>Probability of string “aba” in given PFA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l="16820" t="29688" r="18032" b="15333"/>
          <a:stretch/>
        </p:blipFill>
        <p:spPr>
          <a:xfrm>
            <a:off x="547250" y="1070275"/>
            <a:ext cx="5957450" cy="28263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592275" y="4218700"/>
            <a:ext cx="8406299" cy="72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Pr(aba) = 0.7*0.4*0.1*1 + 0.7*0.4*0.35*0.2 = 0.028 + 0.0252 = 0.0532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752</Words>
  <Application>Microsoft Office PowerPoint</Application>
  <PresentationFormat>On-screen Show (16:9)</PresentationFormat>
  <Paragraphs>71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light-gradient</vt:lpstr>
      <vt:lpstr>Probabilistic Automaton </vt:lpstr>
      <vt:lpstr>Outline</vt:lpstr>
      <vt:lpstr>Motivation</vt:lpstr>
      <vt:lpstr>Probabilistic Automaton</vt:lpstr>
      <vt:lpstr>Definition</vt:lpstr>
      <vt:lpstr>Distributions over strings</vt:lpstr>
      <vt:lpstr>Usefulness</vt:lpstr>
      <vt:lpstr>PFA</vt:lpstr>
      <vt:lpstr>Probability of string “aba” in given PFA</vt:lpstr>
      <vt:lpstr>epsilon-PFA</vt:lpstr>
      <vt:lpstr>DPFA</vt:lpstr>
      <vt:lpstr>DPFA</vt:lpstr>
      <vt:lpstr>Computing Probability of “abab”</vt:lpstr>
      <vt:lpstr>PFA is strictly more powerful than DPFA</vt:lpstr>
      <vt:lpstr>PowerPoint Presentation</vt:lpstr>
      <vt:lpstr>Computing Probabilities</vt:lpstr>
      <vt:lpstr>Learning Paradigm for DPFA</vt:lpstr>
      <vt:lpstr>PAC Learning for DPFA</vt:lpstr>
      <vt:lpstr>Distance measure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Automaton </dc:title>
  <cp:lastModifiedBy>user</cp:lastModifiedBy>
  <cp:revision>2</cp:revision>
  <dcterms:modified xsi:type="dcterms:W3CDTF">2015-11-27T11:26:51Z</dcterms:modified>
</cp:coreProperties>
</file>