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74" r:id="rId5"/>
  </p:sldMasterIdLst>
  <p:notesMasterIdLst>
    <p:notesMasterId r:id="rId35"/>
  </p:notesMasterIdLst>
  <p:handoutMasterIdLst>
    <p:handoutMasterId r:id="rId36"/>
  </p:handoutMasterIdLst>
  <p:sldIdLst>
    <p:sldId id="257" r:id="rId6"/>
    <p:sldId id="269" r:id="rId7"/>
    <p:sldId id="270" r:id="rId8"/>
    <p:sldId id="294" r:id="rId9"/>
    <p:sldId id="271" r:id="rId10"/>
    <p:sldId id="272" r:id="rId11"/>
    <p:sldId id="274" r:id="rId12"/>
    <p:sldId id="295" r:id="rId13"/>
    <p:sldId id="281" r:id="rId14"/>
    <p:sldId id="282" r:id="rId15"/>
    <p:sldId id="283" r:id="rId16"/>
    <p:sldId id="284" r:id="rId17"/>
    <p:sldId id="285" r:id="rId18"/>
    <p:sldId id="287" r:id="rId19"/>
    <p:sldId id="288" r:id="rId20"/>
    <p:sldId id="289" r:id="rId21"/>
    <p:sldId id="290" r:id="rId22"/>
    <p:sldId id="291" r:id="rId23"/>
    <p:sldId id="292" r:id="rId24"/>
    <p:sldId id="293" r:id="rId25"/>
    <p:sldId id="296" r:id="rId26"/>
    <p:sldId id="301" r:id="rId27"/>
    <p:sldId id="297" r:id="rId28"/>
    <p:sldId id="298" r:id="rId29"/>
    <p:sldId id="302" r:id="rId30"/>
    <p:sldId id="303" r:id="rId31"/>
    <p:sldId id="304" r:id="rId32"/>
    <p:sldId id="299" r:id="rId33"/>
    <p:sldId id="30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5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8A37E4-7D8A-3F40-B6A0-E83EFAE858DE}" type="datetime1">
              <a:rPr lang="en-IN" smtClean="0"/>
              <a:t>01/12/16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3469B9-FB41-4648-80FB-D2F97DDCE0C7}" type="slidenum">
              <a:rPr lang="en-US" smtClean="0"/>
              <a:t>‹#›</a:t>
            </a:fld>
            <a:endParaRPr lang="en-US"/>
          </a:p>
        </p:txBody>
      </p:sp>
    </p:spTree>
    <p:extLst>
      <p:ext uri="{BB962C8B-B14F-4D97-AF65-F5344CB8AC3E}">
        <p14:creationId xmlns:p14="http://schemas.microsoft.com/office/powerpoint/2010/main" val="3255756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68DE80-0DF4-ED47-BD8A-51F7F9B1C221}" type="datetime1">
              <a:rPr lang="en-IN" smtClean="0"/>
              <a:t>01/12/16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37B609-DFC3-46CB-A80E-7761AC8240D3}" type="slidenum">
              <a:rPr lang="en-US" smtClean="0"/>
              <a:t>‹#›</a:t>
            </a:fld>
            <a:endParaRPr lang="en-US"/>
          </a:p>
        </p:txBody>
      </p:sp>
    </p:spTree>
    <p:extLst>
      <p:ext uri="{BB962C8B-B14F-4D97-AF65-F5344CB8AC3E}">
        <p14:creationId xmlns:p14="http://schemas.microsoft.com/office/powerpoint/2010/main" val="26413939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A258BDF-00B9-DA41-9F74-B3F11CCFAA24}" type="datetime1">
              <a:rPr lang="en-IN" smtClean="0"/>
              <a:t>01/12/16</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problems are unrelated to TM’s but are related to matters like CFL that were NOT developed for the purpose of exposing</a:t>
            </a:r>
            <a:r>
              <a:rPr lang="en-US" baseline="0" dirty="0" smtClean="0"/>
              <a:t> un-decidable problem. What we mean is that we study </a:t>
            </a:r>
            <a:r>
              <a:rPr lang="en-US" baseline="0" dirty="0" err="1" smtClean="0"/>
              <a:t>grammers</a:t>
            </a:r>
            <a:r>
              <a:rPr lang="en-US" baseline="0" dirty="0" smtClean="0"/>
              <a:t> for usual matters like describing the structure of programming language . We have no intent to describe problems that turn out to be </a:t>
            </a:r>
            <a:r>
              <a:rPr lang="en-US" baseline="0" dirty="0" err="1" smtClean="0"/>
              <a:t>undecidable</a:t>
            </a:r>
            <a:r>
              <a:rPr lang="en-US" baseline="0" dirty="0" smtClean="0"/>
              <a:t>. It just </a:t>
            </a:r>
            <a:r>
              <a:rPr lang="en-US" baseline="0" dirty="0" err="1" smtClean="0"/>
              <a:t>turnned</a:t>
            </a:r>
            <a:r>
              <a:rPr lang="en-US" baseline="0" dirty="0" smtClean="0"/>
              <a:t> out that there are </a:t>
            </a:r>
            <a:r>
              <a:rPr lang="en-US" baseline="0" dirty="0" err="1" smtClean="0"/>
              <a:t>undecidable</a:t>
            </a:r>
            <a:r>
              <a:rPr lang="en-US" baseline="0" dirty="0" smtClean="0"/>
              <a:t> problems lurking in CFG</a:t>
            </a:r>
            <a:endParaRPr lang="en-US" dirty="0"/>
          </a:p>
        </p:txBody>
      </p:sp>
      <p:sp>
        <p:nvSpPr>
          <p:cNvPr id="4" name="Slide Number Placeholder 3"/>
          <p:cNvSpPr>
            <a:spLocks noGrp="1"/>
          </p:cNvSpPr>
          <p:nvPr>
            <p:ph type="sldNum" sz="quarter" idx="10"/>
          </p:nvPr>
        </p:nvSpPr>
        <p:spPr/>
        <p:txBody>
          <a:bodyPr/>
          <a:lstStyle/>
          <a:p>
            <a:fld id="{C337B609-DFC3-46CB-A80E-7761AC8240D3}" type="slidenum">
              <a:rPr lang="en-US" smtClean="0"/>
              <a:t>3</a:t>
            </a:fld>
            <a:endParaRPr lang="en-US"/>
          </a:p>
        </p:txBody>
      </p:sp>
    </p:spTree>
    <p:extLst>
      <p:ext uri="{BB962C8B-B14F-4D97-AF65-F5344CB8AC3E}">
        <p14:creationId xmlns:p14="http://schemas.microsoft.com/office/powerpoint/2010/main" val="351309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Reasons . : you cannot start</a:t>
            </a:r>
            <a:r>
              <a:rPr lang="en-US" baseline="0" dirty="0" smtClean="0"/>
              <a:t> with index 2 pair as ( 100,001) both have starting characters </a:t>
            </a:r>
            <a:r>
              <a:rPr lang="en-US" baseline="0" dirty="0" err="1" smtClean="0"/>
              <a:t>deifferent</a:t>
            </a:r>
            <a:r>
              <a:rPr lang="en-US" baseline="0" dirty="0" smtClean="0"/>
              <a:t>. So no matter what combination we use we will not get a soln.</a:t>
            </a:r>
          </a:p>
          <a:p>
            <a:r>
              <a:rPr lang="en-US" baseline="0" dirty="0" smtClean="0"/>
              <a:t>Further if we start with index 1 pair in which one string is prefix of the other (0, 01) the if we build a </a:t>
            </a:r>
            <a:r>
              <a:rPr lang="en-US" baseline="0" dirty="0" err="1" smtClean="0"/>
              <a:t>soln</a:t>
            </a:r>
            <a:endParaRPr lang="en-US" dirty="0"/>
          </a:p>
        </p:txBody>
      </p:sp>
      <p:sp>
        <p:nvSpPr>
          <p:cNvPr id="4" name="Slide Number Placeholder 3"/>
          <p:cNvSpPr>
            <a:spLocks noGrp="1"/>
          </p:cNvSpPr>
          <p:nvPr>
            <p:ph type="sldNum" sz="quarter" idx="10"/>
          </p:nvPr>
        </p:nvSpPr>
        <p:spPr/>
        <p:txBody>
          <a:bodyPr/>
          <a:lstStyle/>
          <a:p>
            <a:fld id="{C337B609-DFC3-46CB-A80E-7761AC8240D3}" type="slidenum">
              <a:rPr lang="en-US" smtClean="0"/>
              <a:t>6</a:t>
            </a:fld>
            <a:endParaRPr lang="en-US"/>
          </a:p>
        </p:txBody>
      </p:sp>
    </p:spTree>
    <p:extLst>
      <p:ext uri="{BB962C8B-B14F-4D97-AF65-F5344CB8AC3E}">
        <p14:creationId xmlns:p14="http://schemas.microsoft.com/office/powerpoint/2010/main" val="3426012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Reasons . : you cannot start</a:t>
            </a:r>
            <a:r>
              <a:rPr lang="en-US" baseline="0" dirty="0" smtClean="0"/>
              <a:t> with index 2 pair as ( 100,001) both have starting characters </a:t>
            </a:r>
            <a:r>
              <a:rPr lang="en-US" baseline="0" dirty="0" err="1" smtClean="0"/>
              <a:t>deifferent</a:t>
            </a:r>
            <a:r>
              <a:rPr lang="en-US" baseline="0" dirty="0" smtClean="0"/>
              <a:t>. So no matter what combination we use we will not get a soln.</a:t>
            </a:r>
          </a:p>
          <a:p>
            <a:r>
              <a:rPr lang="en-US" baseline="0" dirty="0" smtClean="0"/>
              <a:t>Further if we start with index 1 pair in which one string is prefix of the other (0, 01) the if we build a </a:t>
            </a:r>
            <a:r>
              <a:rPr lang="en-US" baseline="0" dirty="0" err="1" smtClean="0"/>
              <a:t>soln</a:t>
            </a:r>
            <a:endParaRPr lang="en-US" dirty="0"/>
          </a:p>
        </p:txBody>
      </p:sp>
      <p:sp>
        <p:nvSpPr>
          <p:cNvPr id="4" name="Slide Number Placeholder 3"/>
          <p:cNvSpPr>
            <a:spLocks noGrp="1"/>
          </p:cNvSpPr>
          <p:nvPr>
            <p:ph type="sldNum" sz="quarter" idx="10"/>
          </p:nvPr>
        </p:nvSpPr>
        <p:spPr/>
        <p:txBody>
          <a:bodyPr/>
          <a:lstStyle/>
          <a:p>
            <a:fld id="{C337B609-DFC3-46CB-A80E-7761AC8240D3}" type="slidenum">
              <a:rPr lang="en-US" smtClean="0"/>
              <a:t>7</a:t>
            </a:fld>
            <a:endParaRPr lang="en-US"/>
          </a:p>
        </p:txBody>
      </p:sp>
    </p:spTree>
    <p:extLst>
      <p:ext uri="{BB962C8B-B14F-4D97-AF65-F5344CB8AC3E}">
        <p14:creationId xmlns:p14="http://schemas.microsoft.com/office/powerpoint/2010/main" val="3426012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7B609-DFC3-46CB-A80E-7761AC8240D3}" type="slidenum">
              <a:rPr lang="en-US" smtClean="0"/>
              <a:t>26</a:t>
            </a:fld>
            <a:endParaRPr lang="en-US"/>
          </a:p>
        </p:txBody>
      </p:sp>
    </p:spTree>
    <p:extLst>
      <p:ext uri="{BB962C8B-B14F-4D97-AF65-F5344CB8AC3E}">
        <p14:creationId xmlns:p14="http://schemas.microsoft.com/office/powerpoint/2010/main" val="2711368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7620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7620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xmlns:p14="http://schemas.microsoft.com/office/powerpoint/2010/main">
    <p:fade/>
  </p:transition>
  <p:hf sldNum="0" hdr="0" ftr="0" dt="0"/>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extLst>
              <a:ext uri="{28A0092B-C50C-407E-A947-70E740481C1C}">
                <a14:useLocalDpi xmlns:a14="http://schemas.microsoft.com/office/drawing/2010/main" val="0"/>
              </a:ext>
            </a:extLst>
          </a:blip>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xmlns:p14="http://schemas.microsoft.com/office/powerpoint/2010/main">
    <p:fade/>
  </p:transition>
  <p:hf sldNum="0" hdr="0" ftr="0" dt="0"/>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515105"/>
            <a:ext cx="7543800" cy="1523495"/>
          </a:xfrm>
        </p:spPr>
        <p:txBody>
          <a:bodyPr/>
          <a:lstStyle/>
          <a:p>
            <a:pPr algn="ctr"/>
            <a:r>
              <a:rPr lang="en-US" dirty="0" smtClean="0"/>
              <a:t>Un-decidability of Post Correspondence Problem</a:t>
            </a:r>
            <a:endParaRPr lang="en-US" dirty="0"/>
          </a:p>
        </p:txBody>
      </p:sp>
      <p:sp>
        <p:nvSpPr>
          <p:cNvPr id="3" name="Subtitle 2"/>
          <p:cNvSpPr>
            <a:spLocks noGrp="1"/>
          </p:cNvSpPr>
          <p:nvPr>
            <p:ph type="subTitle" idx="1"/>
          </p:nvPr>
        </p:nvSpPr>
        <p:spPr>
          <a:xfrm>
            <a:off x="6521449" y="5487988"/>
            <a:ext cx="2622551" cy="1370012"/>
          </a:xfrm>
        </p:spPr>
        <p:txBody>
          <a:bodyPr>
            <a:normAutofit/>
          </a:bodyPr>
          <a:lstStyle/>
          <a:p>
            <a:r>
              <a:rPr lang="en-US" dirty="0" smtClean="0"/>
              <a:t>Gaurav Sharma</a:t>
            </a:r>
          </a:p>
          <a:p>
            <a:r>
              <a:rPr lang="en-US" dirty="0" smtClean="0"/>
              <a:t>ME-CSA</a:t>
            </a:r>
          </a:p>
          <a:p>
            <a:endParaRPr lang="en-US" dirty="0"/>
          </a:p>
        </p:txBody>
      </p:sp>
      <p:sp>
        <p:nvSpPr>
          <p:cNvPr id="4" name="TextBox 3"/>
          <p:cNvSpPr txBox="1"/>
          <p:nvPr/>
        </p:nvSpPr>
        <p:spPr>
          <a:xfrm>
            <a:off x="3733800" y="6324600"/>
            <a:ext cx="1676400" cy="369332"/>
          </a:xfrm>
          <a:prstGeom prst="rect">
            <a:avLst/>
          </a:prstGeom>
          <a:noFill/>
        </p:spPr>
        <p:txBody>
          <a:bodyPr wrap="square" rtlCol="0">
            <a:spAutoFit/>
          </a:bodyPr>
          <a:lstStyle/>
          <a:p>
            <a:r>
              <a:rPr lang="en-US" dirty="0" smtClean="0"/>
              <a:t>(01 Dec 2016)</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00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2997" y="-1142998"/>
            <a:ext cx="6858002" cy="9144002"/>
          </a:xfrm>
          <a:prstGeom prst="rect">
            <a:avLst/>
          </a:prstGeom>
        </p:spPr>
      </p:pic>
    </p:spTree>
    <p:extLst>
      <p:ext uri="{BB962C8B-B14F-4D97-AF65-F5344CB8AC3E}">
        <p14:creationId xmlns:p14="http://schemas.microsoft.com/office/powerpoint/2010/main" val="33862634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2998" y="-1142999"/>
            <a:ext cx="6858001" cy="9144001"/>
          </a:xfrm>
          <a:prstGeom prst="rect">
            <a:avLst/>
          </a:prstGeom>
        </p:spPr>
      </p:pic>
    </p:spTree>
    <p:extLst>
      <p:ext uri="{BB962C8B-B14F-4D97-AF65-F5344CB8AC3E}">
        <p14:creationId xmlns:p14="http://schemas.microsoft.com/office/powerpoint/2010/main" val="28875378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1"/>
          </a:xfrm>
          <a:prstGeom prst="rect">
            <a:avLst/>
          </a:prstGeom>
        </p:spPr>
      </p:pic>
    </p:spTree>
    <p:extLst>
      <p:ext uri="{BB962C8B-B14F-4D97-AF65-F5344CB8AC3E}">
        <p14:creationId xmlns:p14="http://schemas.microsoft.com/office/powerpoint/2010/main" val="35237770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000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1" y="-1142999"/>
            <a:ext cx="6857999" cy="9144002"/>
          </a:xfrm>
          <a:prstGeom prst="rect">
            <a:avLst/>
          </a:prstGeom>
        </p:spPr>
      </p:pic>
    </p:spTree>
    <p:extLst>
      <p:ext uri="{BB962C8B-B14F-4D97-AF65-F5344CB8AC3E}">
        <p14:creationId xmlns:p14="http://schemas.microsoft.com/office/powerpoint/2010/main" val="30908332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39247" y="-1139249"/>
            <a:ext cx="6857999" cy="9136497"/>
          </a:xfrm>
          <a:prstGeom prst="rect">
            <a:avLst/>
          </a:prstGeom>
        </p:spPr>
      </p:pic>
    </p:spTree>
    <p:extLst>
      <p:ext uri="{BB962C8B-B14F-4D97-AF65-F5344CB8AC3E}">
        <p14:creationId xmlns:p14="http://schemas.microsoft.com/office/powerpoint/2010/main" val="22564072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29795686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52320" y="-1152319"/>
            <a:ext cx="6839359" cy="9144000"/>
          </a:xfrm>
          <a:prstGeom prst="rect">
            <a:avLst/>
          </a:prstGeom>
        </p:spPr>
      </p:pic>
    </p:spTree>
    <p:extLst>
      <p:ext uri="{BB962C8B-B14F-4D97-AF65-F5344CB8AC3E}">
        <p14:creationId xmlns:p14="http://schemas.microsoft.com/office/powerpoint/2010/main" val="29795686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37621" y="-1148379"/>
            <a:ext cx="6868755" cy="9144003"/>
          </a:xfrm>
          <a:prstGeom prst="rect">
            <a:avLst/>
          </a:prstGeom>
        </p:spPr>
      </p:pic>
    </p:spTree>
    <p:extLst>
      <p:ext uri="{BB962C8B-B14F-4D97-AF65-F5344CB8AC3E}">
        <p14:creationId xmlns:p14="http://schemas.microsoft.com/office/powerpoint/2010/main" val="29795686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2571" y="-1143429"/>
            <a:ext cx="6858001" cy="9144857"/>
          </a:xfrm>
          <a:prstGeom prst="rect">
            <a:avLst/>
          </a:prstGeom>
        </p:spPr>
      </p:pic>
    </p:spTree>
    <p:extLst>
      <p:ext uri="{BB962C8B-B14F-4D97-AF65-F5344CB8AC3E}">
        <p14:creationId xmlns:p14="http://schemas.microsoft.com/office/powerpoint/2010/main" val="29795686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61945" y="-1161943"/>
            <a:ext cx="6858002" cy="9181892"/>
          </a:xfrm>
          <a:prstGeom prst="rect">
            <a:avLst/>
          </a:prstGeom>
        </p:spPr>
      </p:pic>
    </p:spTree>
    <p:extLst>
      <p:ext uri="{BB962C8B-B14F-4D97-AF65-F5344CB8AC3E}">
        <p14:creationId xmlns:p14="http://schemas.microsoft.com/office/powerpoint/2010/main" val="6563452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smtClean="0"/>
              <a:t>The  Path Ahead</a:t>
            </a:r>
            <a:endParaRPr lang="en-US" dirty="0"/>
          </a:p>
        </p:txBody>
      </p:sp>
      <p:sp>
        <p:nvSpPr>
          <p:cNvPr id="3" name="Text Placeholder 2"/>
          <p:cNvSpPr>
            <a:spLocks noGrp="1"/>
          </p:cNvSpPr>
          <p:nvPr>
            <p:ph type="body" sz="quarter" idx="10"/>
          </p:nvPr>
        </p:nvSpPr>
        <p:spPr>
          <a:xfrm>
            <a:off x="0" y="1219200"/>
            <a:ext cx="4114800" cy="6212982"/>
          </a:xfrm>
        </p:spPr>
        <p:txBody>
          <a:bodyPr/>
          <a:lstStyle/>
          <a:p>
            <a:r>
              <a:rPr lang="en-US" dirty="0" smtClean="0"/>
              <a:t>Introduction</a:t>
            </a:r>
          </a:p>
          <a:p>
            <a:pPr marL="0" indent="0">
              <a:buNone/>
            </a:pPr>
            <a:endParaRPr lang="en-US" dirty="0" smtClean="0"/>
          </a:p>
          <a:p>
            <a:r>
              <a:rPr lang="en-US" dirty="0" smtClean="0"/>
              <a:t>Post </a:t>
            </a:r>
            <a:r>
              <a:rPr lang="en-US" smtClean="0"/>
              <a:t>Correspondence  </a:t>
            </a:r>
            <a:r>
              <a:rPr lang="en-US" smtClean="0"/>
              <a:t>Problem</a:t>
            </a:r>
            <a:endParaRPr lang="en-US" dirty="0" smtClean="0"/>
          </a:p>
          <a:p>
            <a:pPr marL="0" indent="0">
              <a:buNone/>
            </a:pPr>
            <a:endParaRPr lang="en-US" dirty="0" smtClean="0"/>
          </a:p>
          <a:p>
            <a:r>
              <a:rPr lang="en-US" dirty="0" smtClean="0"/>
              <a:t>Proof</a:t>
            </a:r>
          </a:p>
          <a:p>
            <a:endParaRPr lang="en-US" dirty="0"/>
          </a:p>
          <a:p>
            <a:r>
              <a:rPr lang="en-US" dirty="0" smtClean="0"/>
              <a:t>Ambiguity Problem of CFG</a:t>
            </a:r>
          </a:p>
          <a:p>
            <a:pPr marL="0" indent="0">
              <a:buNone/>
            </a:pPr>
            <a:endParaRPr lang="en-US" dirty="0" smtClean="0"/>
          </a:p>
          <a:p>
            <a:r>
              <a:rPr lang="en-US" dirty="0" smtClean="0"/>
              <a:t>Conclusion</a:t>
            </a:r>
          </a:p>
          <a:p>
            <a:endParaRPr lang="en-US" dirty="0"/>
          </a:p>
        </p:txBody>
      </p:sp>
      <p:pic>
        <p:nvPicPr>
          <p:cNvPr id="4" name="Picture 4" descr="long-road-ahe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39988"/>
            <a:ext cx="5029200"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Road-to-success1-300x19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14488"/>
            <a:ext cx="18176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ree-vector-curvy-road-ahead-sign-clip-art_109587_Curvy_Road_Ahead_Sign_clip_art_mediu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1589088"/>
            <a:ext cx="1017587"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6045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946" y="-1140347"/>
            <a:ext cx="6854706" cy="9135400"/>
          </a:xfrm>
          <a:prstGeom prst="rect">
            <a:avLst/>
          </a:prstGeom>
        </p:spPr>
      </p:pic>
    </p:spTree>
    <p:extLst>
      <p:ext uri="{BB962C8B-B14F-4D97-AF65-F5344CB8AC3E}">
        <p14:creationId xmlns:p14="http://schemas.microsoft.com/office/powerpoint/2010/main" val="30846562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200400"/>
            <a:ext cx="8458200" cy="1523495"/>
          </a:xfrm>
        </p:spPr>
        <p:txBody>
          <a:bodyPr/>
          <a:lstStyle/>
          <a:p>
            <a:pPr algn="ctr"/>
            <a:r>
              <a:rPr lang="en-US" dirty="0" smtClean="0"/>
              <a:t>Ambiguity Problem of CFG</a:t>
            </a:r>
            <a:endParaRPr lang="en-US" dirty="0"/>
          </a:p>
        </p:txBody>
      </p:sp>
    </p:spTree>
    <p:extLst>
      <p:ext uri="{BB962C8B-B14F-4D97-AF65-F5344CB8AC3E}">
        <p14:creationId xmlns:p14="http://schemas.microsoft.com/office/powerpoint/2010/main" val="25008256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smtClean="0"/>
              <a:t>Ambiguity Problem of CFG</a:t>
            </a:r>
            <a:endParaRPr lang="en-US" dirty="0"/>
          </a:p>
        </p:txBody>
      </p:sp>
      <p:sp>
        <p:nvSpPr>
          <p:cNvPr id="3" name="Text Placeholder 2"/>
          <p:cNvSpPr>
            <a:spLocks noGrp="1"/>
          </p:cNvSpPr>
          <p:nvPr>
            <p:ph type="body" sz="quarter" idx="10"/>
          </p:nvPr>
        </p:nvSpPr>
        <p:spPr>
          <a:xfrm>
            <a:off x="381000" y="2365423"/>
            <a:ext cx="8382000" cy="1977977"/>
          </a:xfrm>
        </p:spPr>
        <p:txBody>
          <a:bodyPr/>
          <a:lstStyle/>
          <a:p>
            <a:r>
              <a:rPr lang="en-US" dirty="0"/>
              <a:t>Using PCP to prove the </a:t>
            </a:r>
            <a:r>
              <a:rPr lang="en-US" dirty="0" smtClean="0"/>
              <a:t>un-decidability </a:t>
            </a:r>
            <a:r>
              <a:rPr lang="en-US" dirty="0"/>
              <a:t>of the </a:t>
            </a:r>
            <a:r>
              <a:rPr lang="en-US" dirty="0" smtClean="0"/>
              <a:t>problem</a:t>
            </a:r>
          </a:p>
          <a:p>
            <a:pPr marL="0" indent="0">
              <a:buNone/>
            </a:pPr>
            <a:endParaRPr lang="en-US" dirty="0"/>
          </a:p>
          <a:p>
            <a:r>
              <a:rPr lang="en-US" dirty="0"/>
              <a:t>"Is a given CFG ambiguous ?"</a:t>
            </a:r>
          </a:p>
        </p:txBody>
      </p:sp>
    </p:spTree>
    <p:extLst>
      <p:ext uri="{BB962C8B-B14F-4D97-AF65-F5344CB8AC3E}">
        <p14:creationId xmlns:p14="http://schemas.microsoft.com/office/powerpoint/2010/main" val="1661803970"/>
      </p:ext>
    </p:extLst>
  </p:cSld>
  <p:clrMapOvr>
    <a:masterClrMapping/>
  </p:clrMapOvr>
  <p:transition xmlns:p14="http://schemas.microsoft.com/office/powerpoint/2010/mai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smtClean="0"/>
              <a:t>Construction</a:t>
            </a:r>
            <a:endParaRPr lang="en-US" dirty="0"/>
          </a:p>
        </p:txBody>
      </p:sp>
      <p:sp>
        <p:nvSpPr>
          <p:cNvPr id="3" name="Content Placeholder 2"/>
          <p:cNvSpPr>
            <a:spLocks noGrp="1"/>
          </p:cNvSpPr>
          <p:nvPr>
            <p:ph idx="1"/>
          </p:nvPr>
        </p:nvSpPr>
        <p:spPr>
          <a:xfrm>
            <a:off x="381000" y="1412875"/>
            <a:ext cx="8382000" cy="5474319"/>
          </a:xfrm>
        </p:spPr>
        <p:txBody>
          <a:bodyPr/>
          <a:lstStyle/>
          <a:p>
            <a:r>
              <a:rPr lang="en-US" dirty="0"/>
              <a:t>Consider a PCP instance with k pairs, such that </a:t>
            </a:r>
            <a:r>
              <a:rPr lang="en-US" dirty="0" err="1" smtClean="0"/>
              <a:t>i</a:t>
            </a:r>
            <a:r>
              <a:rPr lang="en-US" baseline="30000" dirty="0" err="1" smtClean="0"/>
              <a:t>th</a:t>
            </a:r>
            <a:r>
              <a:rPr lang="en-US" dirty="0" smtClean="0"/>
              <a:t> </a:t>
            </a:r>
            <a:r>
              <a:rPr lang="en-US" dirty="0"/>
              <a:t>pair </a:t>
            </a:r>
            <a:r>
              <a:rPr lang="en-US" dirty="0" smtClean="0"/>
              <a:t>is (</a:t>
            </a:r>
            <a:r>
              <a:rPr lang="mr-IN" dirty="0" smtClean="0"/>
              <a:t>w</a:t>
            </a:r>
            <a:r>
              <a:rPr lang="en-US" baseline="-25000" dirty="0" err="1" smtClean="0"/>
              <a:t>i</a:t>
            </a:r>
            <a:r>
              <a:rPr lang="mr-IN" dirty="0" smtClean="0"/>
              <a:t> </a:t>
            </a:r>
            <a:r>
              <a:rPr lang="en-US" dirty="0" smtClean="0"/>
              <a:t>,</a:t>
            </a:r>
            <a:r>
              <a:rPr lang="mr-IN" dirty="0" smtClean="0"/>
              <a:t>x</a:t>
            </a:r>
            <a:r>
              <a:rPr lang="en-US" baseline="-25000" dirty="0" err="1" smtClean="0"/>
              <a:t>i</a:t>
            </a:r>
            <a:r>
              <a:rPr lang="mr-IN" dirty="0" smtClean="0"/>
              <a:t> </a:t>
            </a:r>
            <a:r>
              <a:rPr lang="en-US" dirty="0"/>
              <a:t>)</a:t>
            </a:r>
            <a:r>
              <a:rPr lang="mr-IN" dirty="0" smtClean="0"/>
              <a:t>.</a:t>
            </a:r>
            <a:endParaRPr lang="mr-IN" dirty="0"/>
          </a:p>
          <a:p>
            <a:r>
              <a:rPr lang="en-US" dirty="0" smtClean="0"/>
              <a:t>Assume </a:t>
            </a:r>
            <a:r>
              <a:rPr lang="en-US" dirty="0"/>
              <a:t>k index symbols </a:t>
            </a:r>
            <a:r>
              <a:rPr lang="en-US" dirty="0" smtClean="0"/>
              <a:t>a</a:t>
            </a:r>
            <a:r>
              <a:rPr lang="en-US" baseline="-25000" dirty="0" smtClean="0"/>
              <a:t>1</a:t>
            </a:r>
            <a:r>
              <a:rPr lang="en-US" dirty="0" smtClean="0"/>
              <a:t>,</a:t>
            </a:r>
            <a:r>
              <a:rPr lang="mr-IN" dirty="0" smtClean="0"/>
              <a:t>……</a:t>
            </a:r>
            <a:r>
              <a:rPr lang="en-US" dirty="0" smtClean="0"/>
              <a:t>, </a:t>
            </a:r>
            <a:r>
              <a:rPr lang="en-US" dirty="0" err="1" smtClean="0"/>
              <a:t>a</a:t>
            </a:r>
            <a:r>
              <a:rPr lang="en-US" baseline="-25000" dirty="0" err="1" smtClean="0"/>
              <a:t>k</a:t>
            </a:r>
            <a:r>
              <a:rPr lang="en-US" dirty="0" smtClean="0"/>
              <a:t> </a:t>
            </a:r>
            <a:r>
              <a:rPr lang="en-US" dirty="0"/>
              <a:t>.</a:t>
            </a:r>
          </a:p>
          <a:p>
            <a:r>
              <a:rPr lang="en-US" dirty="0" smtClean="0"/>
              <a:t>Introduce </a:t>
            </a:r>
            <a:r>
              <a:rPr lang="en-US" dirty="0"/>
              <a:t>two non-terminals A and B, that will </a:t>
            </a:r>
            <a:r>
              <a:rPr lang="en-US" dirty="0" smtClean="0"/>
              <a:t>incorporate productions </a:t>
            </a:r>
            <a:r>
              <a:rPr lang="en-US" dirty="0"/>
              <a:t>for </a:t>
            </a:r>
            <a:r>
              <a:rPr lang="en-US" dirty="0" smtClean="0"/>
              <a:t>first </a:t>
            </a:r>
            <a:r>
              <a:rPr lang="en-US" dirty="0"/>
              <a:t>and second element of a PCP pair, for </a:t>
            </a:r>
            <a:r>
              <a:rPr lang="en-US" dirty="0" smtClean="0"/>
              <a:t>all pairs</a:t>
            </a:r>
            <a:r>
              <a:rPr lang="en-US" dirty="0"/>
              <a:t>.</a:t>
            </a:r>
          </a:p>
          <a:p>
            <a:r>
              <a:rPr lang="en-US" dirty="0" smtClean="0"/>
              <a:t>For </a:t>
            </a:r>
            <a:r>
              <a:rPr lang="en-US" dirty="0"/>
              <a:t>each PCP pair (</a:t>
            </a:r>
            <a:r>
              <a:rPr lang="mr-IN" dirty="0"/>
              <a:t>w</a:t>
            </a:r>
            <a:r>
              <a:rPr lang="en-US" baseline="-25000" dirty="0" err="1"/>
              <a:t>i</a:t>
            </a:r>
            <a:r>
              <a:rPr lang="mr-IN" dirty="0"/>
              <a:t> </a:t>
            </a:r>
            <a:r>
              <a:rPr lang="en-US" dirty="0"/>
              <a:t>,</a:t>
            </a:r>
            <a:r>
              <a:rPr lang="mr-IN" dirty="0"/>
              <a:t>x</a:t>
            </a:r>
            <a:r>
              <a:rPr lang="en-US" baseline="-25000" dirty="0" err="1"/>
              <a:t>i</a:t>
            </a:r>
            <a:r>
              <a:rPr lang="mr-IN" dirty="0"/>
              <a:t> </a:t>
            </a:r>
            <a:r>
              <a:rPr lang="en-US" dirty="0"/>
              <a:t>)</a:t>
            </a:r>
            <a:r>
              <a:rPr lang="en-US" dirty="0" smtClean="0"/>
              <a:t>, </a:t>
            </a:r>
            <a:r>
              <a:rPr lang="en-US" dirty="0"/>
              <a:t>add following productions in </a:t>
            </a:r>
            <a:r>
              <a:rPr lang="en-US" dirty="0" smtClean="0"/>
              <a:t>the grammar</a:t>
            </a:r>
            <a:r>
              <a:rPr lang="en-US" dirty="0"/>
              <a:t>:</a:t>
            </a:r>
          </a:p>
          <a:p>
            <a:r>
              <a:rPr lang="en-US" dirty="0"/>
              <a:t>A </a:t>
            </a:r>
            <a:r>
              <a:rPr lang="en-US" dirty="0" smtClean="0"/>
              <a:t>        </a:t>
            </a:r>
            <a:r>
              <a:rPr lang="en-US" dirty="0" err="1" smtClean="0"/>
              <a:t>w</a:t>
            </a:r>
            <a:r>
              <a:rPr lang="en-US" baseline="-25000" dirty="0" err="1" smtClean="0"/>
              <a:t>i</a:t>
            </a:r>
            <a:r>
              <a:rPr lang="en-US" dirty="0" err="1" smtClean="0"/>
              <a:t>A</a:t>
            </a:r>
            <a:r>
              <a:rPr lang="en-US" dirty="0" smtClean="0"/>
              <a:t> </a:t>
            </a:r>
            <a:r>
              <a:rPr lang="en-US" dirty="0" err="1" smtClean="0"/>
              <a:t>a</a:t>
            </a:r>
            <a:r>
              <a:rPr lang="en-US" baseline="-25000" dirty="0" err="1" smtClean="0"/>
              <a:t>i</a:t>
            </a:r>
            <a:r>
              <a:rPr lang="en-US" dirty="0" smtClean="0"/>
              <a:t> </a:t>
            </a:r>
            <a:r>
              <a:rPr lang="en-US" dirty="0"/>
              <a:t>|</a:t>
            </a:r>
            <a:r>
              <a:rPr lang="en-US" dirty="0" err="1" smtClean="0"/>
              <a:t>w</a:t>
            </a:r>
            <a:r>
              <a:rPr lang="en-US" baseline="-25000" dirty="0" err="1" smtClean="0"/>
              <a:t>i</a:t>
            </a:r>
            <a:r>
              <a:rPr lang="en-US" dirty="0" err="1" smtClean="0"/>
              <a:t>a</a:t>
            </a:r>
            <a:r>
              <a:rPr lang="en-US" baseline="-25000" dirty="0" err="1" smtClean="0"/>
              <a:t>i</a:t>
            </a:r>
            <a:r>
              <a:rPr lang="en-US" dirty="0" smtClean="0"/>
              <a:t> </a:t>
            </a:r>
            <a:r>
              <a:rPr lang="en-US" dirty="0"/>
              <a:t>, and</a:t>
            </a:r>
          </a:p>
          <a:p>
            <a:r>
              <a:rPr lang="en-US" dirty="0"/>
              <a:t>B </a:t>
            </a:r>
            <a:r>
              <a:rPr lang="en-US" dirty="0" smtClean="0"/>
              <a:t>        </a:t>
            </a:r>
            <a:r>
              <a:rPr lang="en-US" dirty="0" err="1" smtClean="0"/>
              <a:t>x</a:t>
            </a:r>
            <a:r>
              <a:rPr lang="en-US" baseline="-25000" dirty="0" err="1" smtClean="0"/>
              <a:t>i</a:t>
            </a:r>
            <a:r>
              <a:rPr lang="en-US" dirty="0" err="1" smtClean="0"/>
              <a:t>Ba</a:t>
            </a:r>
            <a:r>
              <a:rPr lang="en-US" baseline="-25000" dirty="0" err="1" smtClean="0"/>
              <a:t>i</a:t>
            </a:r>
            <a:r>
              <a:rPr lang="en-US" dirty="0" smtClean="0"/>
              <a:t> </a:t>
            </a:r>
            <a:r>
              <a:rPr lang="en-US" dirty="0"/>
              <a:t>|</a:t>
            </a:r>
            <a:r>
              <a:rPr lang="en-US" dirty="0" smtClean="0"/>
              <a:t>x</a:t>
            </a:r>
            <a:r>
              <a:rPr lang="en-US" baseline="-25000" dirty="0" smtClean="0"/>
              <a:t>i</a:t>
            </a:r>
            <a:r>
              <a:rPr lang="en-US" dirty="0" smtClean="0"/>
              <a:t> </a:t>
            </a:r>
            <a:r>
              <a:rPr lang="en-US" dirty="0" err="1" smtClean="0"/>
              <a:t>a</a:t>
            </a:r>
            <a:r>
              <a:rPr lang="en-US" baseline="-25000" dirty="0" err="1" smtClean="0"/>
              <a:t>i</a:t>
            </a:r>
            <a:endParaRPr lang="en-US" dirty="0"/>
          </a:p>
          <a:p>
            <a:r>
              <a:rPr lang="en-US" dirty="0" smtClean="0"/>
              <a:t>And finally </a:t>
            </a:r>
            <a:r>
              <a:rPr lang="en-US" dirty="0"/>
              <a:t>the production</a:t>
            </a:r>
            <a:r>
              <a:rPr lang="en-US" dirty="0" smtClean="0"/>
              <a:t>: S        A|B</a:t>
            </a:r>
            <a:endParaRPr lang="en-US" dirty="0"/>
          </a:p>
        </p:txBody>
      </p:sp>
      <p:cxnSp>
        <p:nvCxnSpPr>
          <p:cNvPr id="5" name="Straight Arrow Connector 4"/>
          <p:cNvCxnSpPr/>
          <p:nvPr/>
        </p:nvCxnSpPr>
        <p:spPr>
          <a:xfrm>
            <a:off x="1143000" y="55626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143000" y="60960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562600" y="66294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48811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smtClean="0"/>
              <a:t>Example </a:t>
            </a:r>
            <a:endParaRPr lang="en-US" dirty="0"/>
          </a:p>
        </p:txBody>
      </p:sp>
      <p:sp>
        <p:nvSpPr>
          <p:cNvPr id="3" name="Text Placeholder 2"/>
          <p:cNvSpPr>
            <a:spLocks noGrp="1"/>
          </p:cNvSpPr>
          <p:nvPr>
            <p:ph type="body" sz="quarter" idx="10"/>
          </p:nvPr>
        </p:nvSpPr>
        <p:spPr>
          <a:xfrm>
            <a:off x="381000" y="1411552"/>
            <a:ext cx="8382000" cy="4587922"/>
          </a:xfrm>
        </p:spPr>
        <p:txBody>
          <a:bodyPr/>
          <a:lstStyle/>
          <a:p>
            <a:r>
              <a:rPr lang="en-US" dirty="0"/>
              <a:t>Consider a PCP instance (</a:t>
            </a:r>
            <a:r>
              <a:rPr lang="en-US" dirty="0" smtClean="0"/>
              <a:t>a , </a:t>
            </a:r>
            <a:r>
              <a:rPr lang="en-US" dirty="0" err="1"/>
              <a:t>ab</a:t>
            </a:r>
            <a:r>
              <a:rPr lang="en-US" dirty="0" smtClean="0"/>
              <a:t>), </a:t>
            </a:r>
            <a:r>
              <a:rPr lang="en-US" dirty="0"/>
              <a:t>(</a:t>
            </a:r>
            <a:r>
              <a:rPr lang="en-US" dirty="0" smtClean="0"/>
              <a:t>baa, </a:t>
            </a:r>
            <a:r>
              <a:rPr lang="en-US" dirty="0" err="1"/>
              <a:t>aab</a:t>
            </a:r>
            <a:r>
              <a:rPr lang="en-US" dirty="0" smtClean="0"/>
              <a:t>)</a:t>
            </a:r>
            <a:r>
              <a:rPr lang="en-US" dirty="0"/>
              <a:t>,</a:t>
            </a:r>
            <a:r>
              <a:rPr lang="en-US" dirty="0" smtClean="0"/>
              <a:t>(</a:t>
            </a:r>
            <a:r>
              <a:rPr lang="en-US" dirty="0" err="1" smtClean="0"/>
              <a:t>bba</a:t>
            </a:r>
            <a:r>
              <a:rPr lang="en-US" dirty="0" smtClean="0"/>
              <a:t> , </a:t>
            </a:r>
            <a:r>
              <a:rPr lang="en-US" dirty="0" err="1"/>
              <a:t>ba</a:t>
            </a:r>
            <a:r>
              <a:rPr lang="en-US" dirty="0"/>
              <a:t>).</a:t>
            </a:r>
          </a:p>
          <a:p>
            <a:r>
              <a:rPr lang="en-US" dirty="0" smtClean="0"/>
              <a:t>using 1, 2, </a:t>
            </a:r>
            <a:r>
              <a:rPr lang="en-US" dirty="0"/>
              <a:t>3 as index symbols for these pairs in order,</a:t>
            </a:r>
          </a:p>
          <a:p>
            <a:r>
              <a:rPr lang="en-US" dirty="0"/>
              <a:t>A </a:t>
            </a:r>
            <a:r>
              <a:rPr lang="en-US" dirty="0" smtClean="0"/>
              <a:t>       aA1|baaA2|bbaA3|a1|baa2|bba3</a:t>
            </a:r>
          </a:p>
          <a:p>
            <a:pPr marL="0" indent="0">
              <a:buNone/>
            </a:pPr>
            <a:endParaRPr lang="en-US" dirty="0"/>
          </a:p>
          <a:p>
            <a:r>
              <a:rPr lang="en-US" dirty="0"/>
              <a:t>B </a:t>
            </a:r>
            <a:r>
              <a:rPr lang="en-US" dirty="0" smtClean="0"/>
              <a:t>       abB1|aabB2|baB3|ab1|aab2|ba3</a:t>
            </a:r>
          </a:p>
          <a:p>
            <a:r>
              <a:rPr lang="en-US" dirty="0"/>
              <a:t>S        A|B</a:t>
            </a:r>
          </a:p>
          <a:p>
            <a:pPr marL="0" indent="0">
              <a:buNone/>
            </a:pPr>
            <a:endParaRPr lang="en-US" dirty="0"/>
          </a:p>
        </p:txBody>
      </p:sp>
      <p:cxnSp>
        <p:nvCxnSpPr>
          <p:cNvPr id="4" name="Straight Arrow Connector 3"/>
          <p:cNvCxnSpPr/>
          <p:nvPr/>
        </p:nvCxnSpPr>
        <p:spPr>
          <a:xfrm>
            <a:off x="1143000" y="36576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1143000" y="46482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143000" y="51816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27560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341906"/>
          </a:xfrm>
        </p:spPr>
        <p:txBody>
          <a:bodyPr/>
          <a:lstStyle/>
          <a:p>
            <a:r>
              <a:rPr lang="en-US" dirty="0" smtClean="0"/>
              <a:t>Reduction of PCP to Ambiguity Problem</a:t>
            </a:r>
            <a:endParaRPr lang="en-US" dirty="0"/>
          </a:p>
        </p:txBody>
      </p:sp>
      <p:sp>
        <p:nvSpPr>
          <p:cNvPr id="3" name="Text Placeholder 2"/>
          <p:cNvSpPr>
            <a:spLocks noGrp="1"/>
          </p:cNvSpPr>
          <p:nvPr>
            <p:ph type="body" sz="quarter" idx="10"/>
          </p:nvPr>
        </p:nvSpPr>
        <p:spPr>
          <a:xfrm>
            <a:off x="381000" y="2227025"/>
            <a:ext cx="8382000" cy="2421175"/>
          </a:xfrm>
        </p:spPr>
        <p:txBody>
          <a:bodyPr/>
          <a:lstStyle/>
          <a:p>
            <a:r>
              <a:rPr lang="en-US" dirty="0"/>
              <a:t>Given a PCP instance, construct corresponding grammar, </a:t>
            </a:r>
            <a:r>
              <a:rPr lang="en-US" dirty="0" smtClean="0"/>
              <a:t>with variables </a:t>
            </a:r>
            <a:r>
              <a:rPr lang="en-US" dirty="0"/>
              <a:t>A and B</a:t>
            </a:r>
            <a:r>
              <a:rPr lang="en-US" dirty="0" smtClean="0"/>
              <a:t>.</a:t>
            </a:r>
          </a:p>
          <a:p>
            <a:pPr marL="0" indent="0">
              <a:buNone/>
            </a:pPr>
            <a:endParaRPr lang="en-US" dirty="0"/>
          </a:p>
          <a:p>
            <a:r>
              <a:rPr lang="en-US" dirty="0" smtClean="0"/>
              <a:t>The </a:t>
            </a:r>
            <a:r>
              <a:rPr lang="en-US" dirty="0"/>
              <a:t>resulting grammar is ambiguous if and only if there is </a:t>
            </a:r>
            <a:r>
              <a:rPr lang="en-US" dirty="0" smtClean="0"/>
              <a:t>a solution </a:t>
            </a:r>
            <a:r>
              <a:rPr lang="en-US" dirty="0"/>
              <a:t>to the PCP instance.</a:t>
            </a:r>
          </a:p>
        </p:txBody>
      </p:sp>
    </p:spTree>
    <p:extLst>
      <p:ext uri="{BB962C8B-B14F-4D97-AF65-F5344CB8AC3E}">
        <p14:creationId xmlns:p14="http://schemas.microsoft.com/office/powerpoint/2010/main" val="1648728718"/>
      </p:ext>
    </p:extLst>
  </p:cSld>
  <p:clrMapOvr>
    <a:masterClrMapping/>
  </p:clrMapOvr>
  <p:transition xmlns:p14="http://schemas.microsoft.com/office/powerpoint/2010/mai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smtClean="0"/>
              <a:t>Example </a:t>
            </a:r>
            <a:endParaRPr lang="en-US" dirty="0"/>
          </a:p>
        </p:txBody>
      </p:sp>
      <p:sp>
        <p:nvSpPr>
          <p:cNvPr id="3" name="Text Placeholder 2"/>
          <p:cNvSpPr>
            <a:spLocks noGrp="1"/>
          </p:cNvSpPr>
          <p:nvPr>
            <p:ph type="body" sz="quarter" idx="10"/>
          </p:nvPr>
        </p:nvSpPr>
        <p:spPr>
          <a:xfrm>
            <a:off x="381000" y="1411552"/>
            <a:ext cx="8382000" cy="4686411"/>
          </a:xfrm>
        </p:spPr>
        <p:txBody>
          <a:bodyPr/>
          <a:lstStyle/>
          <a:p>
            <a:r>
              <a:rPr lang="en-US" u="sng" dirty="0" smtClean="0"/>
              <a:t>Reduction to Ambiguity</a:t>
            </a:r>
            <a:endParaRPr lang="en-US" dirty="0"/>
          </a:p>
          <a:p>
            <a:pPr marL="0" indent="0">
              <a:buNone/>
            </a:pPr>
            <a:r>
              <a:rPr lang="en-US" dirty="0" smtClean="0"/>
              <a:t>	A        </a:t>
            </a:r>
            <a:r>
              <a:rPr lang="en-US" dirty="0"/>
              <a:t>aA1|baaA2|bbaA3|a1|baa2|bba3</a:t>
            </a:r>
          </a:p>
          <a:p>
            <a:pPr marL="0" indent="0">
              <a:buNone/>
            </a:pPr>
            <a:r>
              <a:rPr lang="en-US" dirty="0" smtClean="0"/>
              <a:t>	B        </a:t>
            </a:r>
            <a:r>
              <a:rPr lang="en-US" dirty="0"/>
              <a:t>abB1|aabB2|baB3|ab1|aab2|ba3</a:t>
            </a:r>
          </a:p>
          <a:p>
            <a:pPr marL="0" indent="0">
              <a:buNone/>
            </a:pPr>
            <a:r>
              <a:rPr lang="en-US" dirty="0" smtClean="0"/>
              <a:t>	S        </a:t>
            </a:r>
            <a:r>
              <a:rPr lang="en-US" dirty="0"/>
              <a:t>A|</a:t>
            </a:r>
            <a:r>
              <a:rPr lang="en-US" dirty="0" smtClean="0"/>
              <a:t>B</a:t>
            </a:r>
          </a:p>
          <a:p>
            <a:r>
              <a:rPr lang="en-US" dirty="0"/>
              <a:t>There is a solution 1,3.</a:t>
            </a:r>
          </a:p>
          <a:p>
            <a:r>
              <a:rPr lang="en-US" dirty="0" smtClean="0"/>
              <a:t>Correspondingly</a:t>
            </a:r>
            <a:r>
              <a:rPr lang="en-US" dirty="0"/>
              <a:t>, abba31 has two leftmost derivations </a:t>
            </a:r>
            <a:r>
              <a:rPr lang="en-US" dirty="0" smtClean="0"/>
              <a:t>starting from </a:t>
            </a:r>
            <a:r>
              <a:rPr lang="en-US" dirty="0"/>
              <a:t>A and B.</a:t>
            </a:r>
          </a:p>
          <a:p>
            <a:pPr marL="0" indent="0">
              <a:buNone/>
            </a:pPr>
            <a:r>
              <a:rPr lang="en-US" dirty="0" smtClean="0"/>
              <a:t>	</a:t>
            </a:r>
            <a:r>
              <a:rPr lang="en-US" dirty="0"/>
              <a:t>S </a:t>
            </a:r>
            <a:r>
              <a:rPr lang="en-US" dirty="0" smtClean="0"/>
              <a:t>         A	   aA1         abba31</a:t>
            </a:r>
          </a:p>
          <a:p>
            <a:pPr marL="0" indent="0">
              <a:buNone/>
            </a:pPr>
            <a:r>
              <a:rPr lang="en-US" dirty="0"/>
              <a:t>	S          </a:t>
            </a:r>
            <a:r>
              <a:rPr lang="en-US" dirty="0" smtClean="0"/>
              <a:t>B</a:t>
            </a:r>
            <a:r>
              <a:rPr lang="en-US" dirty="0"/>
              <a:t>	   </a:t>
            </a:r>
            <a:r>
              <a:rPr lang="en-US" dirty="0" smtClean="0"/>
              <a:t>abB1         abba31</a:t>
            </a:r>
          </a:p>
        </p:txBody>
      </p:sp>
      <p:cxnSp>
        <p:nvCxnSpPr>
          <p:cNvPr id="4" name="Straight Arrow Connector 3"/>
          <p:cNvCxnSpPr/>
          <p:nvPr/>
        </p:nvCxnSpPr>
        <p:spPr>
          <a:xfrm>
            <a:off x="1600200" y="22098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1600200" y="27432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600200" y="32766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752600" y="52578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743200" y="53340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191000" y="53340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752600" y="58674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743200" y="58674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191000" y="58674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3144456"/>
      </p:ext>
    </p:extLst>
  </p:cSld>
  <p:clrMapOvr>
    <a:masterClrMapping/>
  </p:clrMapOvr>
  <p:transition xmlns:p14="http://schemas.microsoft.com/office/powerpoint/2010/mai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smtClean="0"/>
              <a:t>Example</a:t>
            </a:r>
            <a:endParaRPr lang="en-US" dirty="0"/>
          </a:p>
        </p:txBody>
      </p:sp>
      <p:sp>
        <p:nvSpPr>
          <p:cNvPr id="3" name="Content Placeholder 2"/>
          <p:cNvSpPr>
            <a:spLocks noGrp="1"/>
          </p:cNvSpPr>
          <p:nvPr>
            <p:ph idx="1"/>
          </p:nvPr>
        </p:nvSpPr>
        <p:spPr>
          <a:xfrm>
            <a:off x="381000" y="2403475"/>
            <a:ext cx="8382000" cy="1863725"/>
          </a:xfrm>
        </p:spPr>
        <p:txBody>
          <a:bodyPr/>
          <a:lstStyle/>
          <a:p>
            <a:r>
              <a:rPr lang="en-US" dirty="0"/>
              <a:t>If </a:t>
            </a:r>
            <a:r>
              <a:rPr lang="en-US" dirty="0" smtClean="0"/>
              <a:t>a</a:t>
            </a:r>
            <a:r>
              <a:rPr lang="en-US" baseline="-25000" dirty="0" smtClean="0"/>
              <a:t>1</a:t>
            </a:r>
            <a:r>
              <a:rPr lang="en-US" dirty="0" smtClean="0"/>
              <a:t> a</a:t>
            </a:r>
            <a:r>
              <a:rPr lang="en-US" baseline="-25000" dirty="0" smtClean="0"/>
              <a:t>2</a:t>
            </a:r>
            <a:r>
              <a:rPr lang="en-US" dirty="0" smtClean="0"/>
              <a:t> a</a:t>
            </a:r>
            <a:r>
              <a:rPr lang="en-US" baseline="-25000" dirty="0" smtClean="0"/>
              <a:t>3</a:t>
            </a:r>
            <a:r>
              <a:rPr lang="en-US" dirty="0" smtClean="0"/>
              <a:t> </a:t>
            </a:r>
            <a:r>
              <a:rPr lang="en-US" dirty="0"/>
              <a:t>... </a:t>
            </a:r>
            <a:r>
              <a:rPr lang="en-US" dirty="0" err="1" smtClean="0"/>
              <a:t>a</a:t>
            </a:r>
            <a:r>
              <a:rPr lang="en-US" baseline="-25000" dirty="0" err="1" smtClean="0"/>
              <a:t>k</a:t>
            </a:r>
            <a:r>
              <a:rPr lang="en-US" dirty="0" smtClean="0"/>
              <a:t> </a:t>
            </a:r>
            <a:r>
              <a:rPr lang="en-US" dirty="0"/>
              <a:t>is a solution then </a:t>
            </a:r>
            <a:r>
              <a:rPr lang="en-US" dirty="0" smtClean="0"/>
              <a:t>w</a:t>
            </a:r>
            <a:r>
              <a:rPr lang="en-US" baseline="-25000" dirty="0" smtClean="0"/>
              <a:t>1</a:t>
            </a:r>
            <a:r>
              <a:rPr lang="en-US" dirty="0" smtClean="0"/>
              <a:t> </a:t>
            </a:r>
            <a:r>
              <a:rPr lang="en-US" dirty="0"/>
              <a:t>..</a:t>
            </a:r>
            <a:r>
              <a:rPr lang="en-US" dirty="0" err="1" smtClean="0"/>
              <a:t>w</a:t>
            </a:r>
            <a:r>
              <a:rPr lang="en-US" baseline="-25000" dirty="0" err="1" smtClean="0"/>
              <a:t>k</a:t>
            </a:r>
            <a:r>
              <a:rPr lang="en-US" dirty="0" smtClean="0"/>
              <a:t> a</a:t>
            </a:r>
            <a:r>
              <a:rPr lang="en-US" baseline="-25000" dirty="0" smtClean="0"/>
              <a:t>k</a:t>
            </a:r>
            <a:r>
              <a:rPr lang="en-US" dirty="0" smtClean="0"/>
              <a:t>.</a:t>
            </a:r>
            <a:r>
              <a:rPr lang="en-US" dirty="0"/>
              <a:t>.</a:t>
            </a:r>
            <a:r>
              <a:rPr lang="en-US" dirty="0" smtClean="0"/>
              <a:t>a</a:t>
            </a:r>
            <a:r>
              <a:rPr lang="en-US" baseline="-25000" dirty="0" smtClean="0"/>
              <a:t>1</a:t>
            </a:r>
            <a:r>
              <a:rPr lang="en-US" dirty="0" smtClean="0"/>
              <a:t> </a:t>
            </a:r>
            <a:r>
              <a:rPr lang="en-US" dirty="0"/>
              <a:t>equals </a:t>
            </a:r>
            <a:r>
              <a:rPr lang="en-US" dirty="0" smtClean="0"/>
              <a:t>x</a:t>
            </a:r>
            <a:r>
              <a:rPr lang="en-US" baseline="-25000" dirty="0" smtClean="0"/>
              <a:t>1</a:t>
            </a:r>
            <a:r>
              <a:rPr lang="en-US" dirty="0" smtClean="0"/>
              <a:t> </a:t>
            </a:r>
            <a:r>
              <a:rPr lang="en-US" dirty="0"/>
              <a:t>..</a:t>
            </a:r>
            <a:r>
              <a:rPr lang="en-US" dirty="0" err="1" smtClean="0"/>
              <a:t>x</a:t>
            </a:r>
            <a:r>
              <a:rPr lang="en-US" baseline="-25000" dirty="0" err="1" smtClean="0"/>
              <a:t>k</a:t>
            </a:r>
            <a:r>
              <a:rPr lang="en-US" dirty="0" smtClean="0"/>
              <a:t> </a:t>
            </a:r>
            <a:r>
              <a:rPr lang="en-US" dirty="0" err="1" smtClean="0"/>
              <a:t>a</a:t>
            </a:r>
            <a:r>
              <a:rPr lang="en-US" baseline="-25000" dirty="0" err="1" smtClean="0"/>
              <a:t>k</a:t>
            </a:r>
            <a:r>
              <a:rPr lang="en-US" dirty="0" smtClean="0"/>
              <a:t> .</a:t>
            </a:r>
            <a:r>
              <a:rPr lang="en-US" dirty="0"/>
              <a:t>.</a:t>
            </a:r>
            <a:r>
              <a:rPr lang="en-US" dirty="0" smtClean="0"/>
              <a:t>a</a:t>
            </a:r>
            <a:r>
              <a:rPr lang="en-US" baseline="-25000" dirty="0" smtClean="0"/>
              <a:t>1</a:t>
            </a:r>
            <a:r>
              <a:rPr lang="en-US" dirty="0" smtClean="0"/>
              <a:t> </a:t>
            </a:r>
            <a:r>
              <a:rPr lang="en-US" dirty="0"/>
              <a:t>and has two derivations one starting from S </a:t>
            </a:r>
            <a:r>
              <a:rPr lang="en-US" dirty="0" smtClean="0"/>
              <a:t>       A </a:t>
            </a:r>
            <a:r>
              <a:rPr lang="en-US" dirty="0"/>
              <a:t>and </a:t>
            </a:r>
            <a:r>
              <a:rPr lang="en-US" dirty="0" smtClean="0"/>
              <a:t>other from </a:t>
            </a:r>
            <a:r>
              <a:rPr lang="en-US" dirty="0"/>
              <a:t>S </a:t>
            </a:r>
            <a:r>
              <a:rPr lang="en-US" dirty="0" smtClean="0"/>
              <a:t>      B</a:t>
            </a:r>
            <a:r>
              <a:rPr lang="en-US" dirty="0"/>
              <a:t>.</a:t>
            </a:r>
          </a:p>
          <a:p>
            <a:pPr marL="0" indent="0">
              <a:buNone/>
            </a:pPr>
            <a:endParaRPr lang="en-US" dirty="0"/>
          </a:p>
          <a:p>
            <a:endParaRPr lang="en-US" dirty="0"/>
          </a:p>
          <a:p>
            <a:endParaRPr lang="en-US" dirty="0"/>
          </a:p>
          <a:p>
            <a:endParaRPr lang="en-US" dirty="0"/>
          </a:p>
        </p:txBody>
      </p:sp>
      <p:cxnSp>
        <p:nvCxnSpPr>
          <p:cNvPr id="4" name="Straight Arrow Connector 3"/>
          <p:cNvCxnSpPr/>
          <p:nvPr/>
        </p:nvCxnSpPr>
        <p:spPr>
          <a:xfrm>
            <a:off x="3352800" y="35052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7162800" y="35052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5291172"/>
      </p:ext>
    </p:extLst>
  </p:cSld>
  <p:clrMapOvr>
    <a:masterClrMapping/>
  </p:clrMapOvr>
  <p:transition xmlns:p14="http://schemas.microsoft.com/office/powerpoint/2010/mai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200400"/>
            <a:ext cx="8458200" cy="1523495"/>
          </a:xfrm>
        </p:spPr>
        <p:txBody>
          <a:bodyPr/>
          <a:lstStyle/>
          <a:p>
            <a:pPr algn="ctr"/>
            <a:r>
              <a:rPr lang="en-US" dirty="0" smtClean="0"/>
              <a:t>Conclusion</a:t>
            </a:r>
            <a:endParaRPr lang="en-US" dirty="0"/>
          </a:p>
        </p:txBody>
      </p:sp>
    </p:spTree>
    <p:extLst>
      <p:ext uri="{BB962C8B-B14F-4D97-AF65-F5344CB8AC3E}">
        <p14:creationId xmlns:p14="http://schemas.microsoft.com/office/powerpoint/2010/main" val="33604492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200400"/>
            <a:ext cx="8458200" cy="1523495"/>
          </a:xfrm>
        </p:spPr>
        <p:txBody>
          <a:bodyPr/>
          <a:lstStyle/>
          <a:p>
            <a:pPr algn="ctr"/>
            <a:r>
              <a:rPr lang="en-US" dirty="0" smtClean="0"/>
              <a:t>Questions</a:t>
            </a:r>
            <a:endParaRPr lang="en-US" dirty="0"/>
          </a:p>
        </p:txBody>
      </p:sp>
    </p:spTree>
    <p:extLst>
      <p:ext uri="{BB962C8B-B14F-4D97-AF65-F5344CB8AC3E}">
        <p14:creationId xmlns:p14="http://schemas.microsoft.com/office/powerpoint/2010/main" val="15659863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smtClean="0"/>
              <a:t>Introduction</a:t>
            </a:r>
            <a:endParaRPr lang="en-US" dirty="0"/>
          </a:p>
        </p:txBody>
      </p:sp>
      <p:sp>
        <p:nvSpPr>
          <p:cNvPr id="3" name="Text Placeholder 2"/>
          <p:cNvSpPr>
            <a:spLocks noGrp="1"/>
          </p:cNvSpPr>
          <p:nvPr>
            <p:ph type="body" sz="quarter" idx="10"/>
          </p:nvPr>
        </p:nvSpPr>
        <p:spPr>
          <a:xfrm>
            <a:off x="381000" y="1789541"/>
            <a:ext cx="8382000" cy="3849259"/>
          </a:xfrm>
        </p:spPr>
        <p:txBody>
          <a:bodyPr/>
          <a:lstStyle/>
          <a:p>
            <a:r>
              <a:rPr lang="en-US" dirty="0" smtClean="0"/>
              <a:t>Post Correspondence Problem (PCP) is an example of a problem that does not mentions  TM’s in its statement and yet it is un-decidable </a:t>
            </a:r>
          </a:p>
          <a:p>
            <a:pPr marL="0" indent="0">
              <a:buNone/>
            </a:pPr>
            <a:endParaRPr lang="en-US" dirty="0" smtClean="0"/>
          </a:p>
          <a:p>
            <a:r>
              <a:rPr lang="en-US" dirty="0" smtClean="0"/>
              <a:t>Not important in itself but from PCP we can prove many other non-TM problems un-decidable ( ex problems related to CFL’s)</a:t>
            </a:r>
          </a:p>
          <a:p>
            <a:endParaRPr lang="en-US" dirty="0"/>
          </a:p>
        </p:txBody>
      </p:sp>
    </p:spTree>
    <p:extLst>
      <p:ext uri="{BB962C8B-B14F-4D97-AF65-F5344CB8AC3E}">
        <p14:creationId xmlns:p14="http://schemas.microsoft.com/office/powerpoint/2010/main" val="907173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032750" cy="1523495"/>
          </a:xfrm>
        </p:spPr>
        <p:txBody>
          <a:bodyPr/>
          <a:lstStyle/>
          <a:p>
            <a:r>
              <a:rPr lang="en-US" dirty="0" smtClean="0"/>
              <a:t>Post Correspondence Problem</a:t>
            </a:r>
            <a:endParaRPr lang="en-US" dirty="0"/>
          </a:p>
        </p:txBody>
      </p:sp>
    </p:spTree>
    <p:extLst>
      <p:ext uri="{BB962C8B-B14F-4D97-AF65-F5344CB8AC3E}">
        <p14:creationId xmlns:p14="http://schemas.microsoft.com/office/powerpoint/2010/main" val="14941045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smtClean="0"/>
              <a:t>Post Correspondence Problem</a:t>
            </a:r>
            <a:endParaRPr lang="en-US" dirty="0"/>
          </a:p>
        </p:txBody>
      </p:sp>
      <p:sp>
        <p:nvSpPr>
          <p:cNvPr id="3" name="Text Placeholder 2"/>
          <p:cNvSpPr>
            <a:spLocks noGrp="1"/>
          </p:cNvSpPr>
          <p:nvPr>
            <p:ph type="body" sz="quarter" idx="10"/>
          </p:nvPr>
        </p:nvSpPr>
        <p:spPr>
          <a:xfrm>
            <a:off x="381000" y="1411552"/>
            <a:ext cx="8382000" cy="5774914"/>
          </a:xfrm>
        </p:spPr>
        <p:txBody>
          <a:bodyPr/>
          <a:lstStyle/>
          <a:p>
            <a:r>
              <a:rPr lang="en-US" u="sng" dirty="0" smtClean="0"/>
              <a:t>PCP Instance</a:t>
            </a:r>
          </a:p>
          <a:p>
            <a:pPr marL="0" indent="0">
              <a:buNone/>
            </a:pPr>
            <a:endParaRPr lang="en-US" u="sng" dirty="0" smtClean="0"/>
          </a:p>
          <a:p>
            <a:pPr lvl="1"/>
            <a:r>
              <a:rPr lang="en-US" dirty="0" smtClean="0"/>
              <a:t>An instance of PCP is a set of pairs of non-empty strings over some input alphabet </a:t>
            </a:r>
            <a:r>
              <a:rPr lang="en-US" dirty="0" err="1" smtClean="0"/>
              <a:t>Σ</a:t>
            </a:r>
            <a:r>
              <a:rPr lang="en-US" dirty="0"/>
              <a:t> </a:t>
            </a:r>
            <a:r>
              <a:rPr lang="en-US" dirty="0" smtClean="0"/>
              <a:t>, ex . (w</a:t>
            </a:r>
            <a:r>
              <a:rPr lang="en-US" baseline="-25000" dirty="0" smtClean="0"/>
              <a:t>1</a:t>
            </a:r>
            <a:r>
              <a:rPr lang="en-US" dirty="0" smtClean="0"/>
              <a:t> , x</a:t>
            </a:r>
            <a:r>
              <a:rPr lang="en-US" baseline="-25000" dirty="0" smtClean="0"/>
              <a:t>1</a:t>
            </a:r>
            <a:r>
              <a:rPr lang="en-US" dirty="0" smtClean="0"/>
              <a:t>) , </a:t>
            </a:r>
            <a:r>
              <a:rPr lang="en-US" dirty="0"/>
              <a:t>(</a:t>
            </a:r>
            <a:r>
              <a:rPr lang="en-US" dirty="0" smtClean="0"/>
              <a:t>w</a:t>
            </a:r>
            <a:r>
              <a:rPr lang="en-US" baseline="-25000" dirty="0" smtClean="0"/>
              <a:t>2</a:t>
            </a:r>
            <a:r>
              <a:rPr lang="en-US" dirty="0" smtClean="0"/>
              <a:t> </a:t>
            </a:r>
            <a:r>
              <a:rPr lang="en-US" dirty="0"/>
              <a:t>, </a:t>
            </a:r>
            <a:r>
              <a:rPr lang="en-US" dirty="0" smtClean="0"/>
              <a:t>x</a:t>
            </a:r>
            <a:r>
              <a:rPr lang="en-US" baseline="-25000" dirty="0"/>
              <a:t>2</a:t>
            </a:r>
            <a:r>
              <a:rPr lang="en-US" dirty="0" smtClean="0"/>
              <a:t>) , </a:t>
            </a:r>
            <a:r>
              <a:rPr lang="en-US" dirty="0"/>
              <a:t>(</a:t>
            </a:r>
            <a:r>
              <a:rPr lang="en-US" dirty="0" smtClean="0"/>
              <a:t>w</a:t>
            </a:r>
            <a:r>
              <a:rPr lang="en-US" baseline="-25000" dirty="0" smtClean="0"/>
              <a:t>3</a:t>
            </a:r>
            <a:r>
              <a:rPr lang="en-US" dirty="0" smtClean="0"/>
              <a:t> </a:t>
            </a:r>
            <a:r>
              <a:rPr lang="en-US" dirty="0"/>
              <a:t>, </a:t>
            </a:r>
            <a:r>
              <a:rPr lang="en-US" dirty="0" smtClean="0"/>
              <a:t>x</a:t>
            </a:r>
            <a:r>
              <a:rPr lang="en-US" baseline="-25000" dirty="0" smtClean="0"/>
              <a:t>3</a:t>
            </a:r>
            <a:r>
              <a:rPr lang="en-US" dirty="0" smtClean="0"/>
              <a:t>) ,</a:t>
            </a:r>
            <a:r>
              <a:rPr lang="mr-IN" dirty="0" smtClean="0"/>
              <a:t>…</a:t>
            </a:r>
            <a:r>
              <a:rPr lang="en-US" dirty="0" smtClean="0"/>
              <a:t>, </a:t>
            </a:r>
            <a:r>
              <a:rPr lang="en-US" dirty="0"/>
              <a:t>(</a:t>
            </a:r>
            <a:r>
              <a:rPr lang="en-US" dirty="0" err="1" smtClean="0"/>
              <a:t>w</a:t>
            </a:r>
            <a:r>
              <a:rPr lang="en-US" baseline="-25000" dirty="0" err="1"/>
              <a:t>n</a:t>
            </a:r>
            <a:r>
              <a:rPr lang="en-US" dirty="0" smtClean="0"/>
              <a:t>, </a:t>
            </a:r>
            <a:r>
              <a:rPr lang="en-US" dirty="0" err="1" smtClean="0"/>
              <a:t>x</a:t>
            </a:r>
            <a:r>
              <a:rPr lang="en-US" baseline="-25000" dirty="0" err="1" smtClean="0"/>
              <a:t>n</a:t>
            </a:r>
            <a:r>
              <a:rPr lang="en-US" dirty="0" smtClean="0"/>
              <a:t>) .</a:t>
            </a:r>
          </a:p>
          <a:p>
            <a:pPr marL="517525" lvl="1" indent="0">
              <a:buNone/>
            </a:pPr>
            <a:endParaRPr lang="en-US" dirty="0" smtClean="0"/>
          </a:p>
          <a:p>
            <a:pPr lvl="1"/>
            <a:r>
              <a:rPr lang="en-US" dirty="0" smtClean="0"/>
              <a:t>The answer to any instance of PCP problem is “YES” </a:t>
            </a:r>
            <a:r>
              <a:rPr lang="en-US" dirty="0" err="1" smtClean="0"/>
              <a:t>iff</a:t>
            </a:r>
            <a:r>
              <a:rPr lang="en-US" dirty="0" smtClean="0"/>
              <a:t> there exist a  non empty sequence of indices i</a:t>
            </a:r>
            <a:r>
              <a:rPr lang="en-US" baseline="-25000" dirty="0" smtClean="0"/>
              <a:t>1</a:t>
            </a:r>
            <a:r>
              <a:rPr lang="en-US" dirty="0" smtClean="0"/>
              <a:t> ,i</a:t>
            </a:r>
            <a:r>
              <a:rPr lang="en-US" baseline="-25000" dirty="0" smtClean="0"/>
              <a:t>2</a:t>
            </a:r>
            <a:r>
              <a:rPr lang="en-US" dirty="0" smtClean="0"/>
              <a:t> , i</a:t>
            </a:r>
            <a:r>
              <a:rPr lang="en-US" baseline="-25000" dirty="0" smtClean="0"/>
              <a:t>1</a:t>
            </a:r>
            <a:r>
              <a:rPr lang="en-US" dirty="0" smtClean="0"/>
              <a:t> , </a:t>
            </a:r>
            <a:r>
              <a:rPr lang="mr-IN" dirty="0" smtClean="0"/>
              <a:t>…</a:t>
            </a:r>
            <a:r>
              <a:rPr lang="en-US" dirty="0" smtClean="0"/>
              <a:t>. , </a:t>
            </a:r>
            <a:r>
              <a:rPr lang="en-US" dirty="0" err="1" smtClean="0"/>
              <a:t>i</a:t>
            </a:r>
            <a:r>
              <a:rPr lang="en-US" baseline="-25000" dirty="0" err="1" smtClean="0"/>
              <a:t>k</a:t>
            </a:r>
            <a:r>
              <a:rPr lang="en-US" baseline="-25000" dirty="0" smtClean="0"/>
              <a:t> </a:t>
            </a:r>
            <a:r>
              <a:rPr lang="en-US" dirty="0" smtClean="0"/>
              <a:t> such that w</a:t>
            </a:r>
            <a:r>
              <a:rPr lang="en-US" baseline="-25000" dirty="0" smtClean="0"/>
              <a:t>i1</a:t>
            </a:r>
            <a:r>
              <a:rPr lang="en-US" dirty="0" smtClean="0"/>
              <a:t> . w</a:t>
            </a:r>
            <a:r>
              <a:rPr lang="en-US" baseline="-25000" dirty="0" smtClean="0"/>
              <a:t>i2</a:t>
            </a:r>
            <a:r>
              <a:rPr lang="en-US" dirty="0" smtClean="0"/>
              <a:t> </a:t>
            </a:r>
            <a:r>
              <a:rPr lang="mr-IN" dirty="0" smtClean="0"/>
              <a:t>…</a:t>
            </a:r>
            <a:r>
              <a:rPr lang="en-US" dirty="0" smtClean="0"/>
              <a:t>.</a:t>
            </a:r>
            <a:r>
              <a:rPr lang="en-US" dirty="0" err="1" smtClean="0"/>
              <a:t>w</a:t>
            </a:r>
            <a:r>
              <a:rPr lang="en-US" baseline="-25000" dirty="0" err="1" smtClean="0"/>
              <a:t>ik</a:t>
            </a:r>
            <a:r>
              <a:rPr lang="en-US" baseline="-25000" dirty="0" smtClean="0"/>
              <a:t> </a:t>
            </a:r>
            <a:r>
              <a:rPr lang="en-US" dirty="0" smtClean="0"/>
              <a:t> = x</a:t>
            </a:r>
            <a:r>
              <a:rPr lang="en-US" baseline="-25000" dirty="0" smtClean="0"/>
              <a:t>i1</a:t>
            </a:r>
            <a:r>
              <a:rPr lang="en-US" dirty="0" smtClean="0"/>
              <a:t> .x</a:t>
            </a:r>
            <a:r>
              <a:rPr lang="en-US" baseline="-25000" dirty="0" smtClean="0"/>
              <a:t>i2</a:t>
            </a:r>
            <a:r>
              <a:rPr lang="en-US" dirty="0"/>
              <a:t> </a:t>
            </a:r>
            <a:r>
              <a:rPr lang="en-US" dirty="0" smtClean="0"/>
              <a:t> </a:t>
            </a:r>
            <a:r>
              <a:rPr lang="mr-IN" dirty="0" smtClean="0"/>
              <a:t>…</a:t>
            </a:r>
            <a:r>
              <a:rPr lang="en-US" dirty="0" smtClean="0"/>
              <a:t>..</a:t>
            </a:r>
            <a:r>
              <a:rPr lang="en-US" dirty="0" err="1" smtClean="0"/>
              <a:t>x</a:t>
            </a:r>
            <a:r>
              <a:rPr lang="en-US" baseline="-25000" dirty="0" err="1" smtClean="0"/>
              <a:t>ik</a:t>
            </a:r>
            <a:r>
              <a:rPr lang="en-US" baseline="-25000" dirty="0" smtClean="0"/>
              <a:t> </a:t>
            </a:r>
            <a:r>
              <a:rPr lang="en-US" dirty="0" smtClean="0"/>
              <a:t> .</a:t>
            </a:r>
            <a:endParaRPr lang="en-US" dirty="0"/>
          </a:p>
          <a:p>
            <a:pPr lvl="1"/>
            <a:endParaRPr lang="en-US" dirty="0"/>
          </a:p>
          <a:p>
            <a:pPr lvl="1"/>
            <a:endParaRPr lang="en-US" dirty="0" smtClean="0"/>
          </a:p>
          <a:p>
            <a:pPr lvl="1"/>
            <a:endParaRPr lang="en-US" dirty="0"/>
          </a:p>
        </p:txBody>
      </p:sp>
    </p:spTree>
    <p:extLst>
      <p:ext uri="{BB962C8B-B14F-4D97-AF65-F5344CB8AC3E}">
        <p14:creationId xmlns:p14="http://schemas.microsoft.com/office/powerpoint/2010/main" val="20237355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381000" y="1411553"/>
            <a:ext cx="8382000" cy="2647904"/>
          </a:xfrm>
        </p:spPr>
        <p:txBody>
          <a:bodyPr/>
          <a:lstStyle/>
          <a:p>
            <a:r>
              <a:rPr lang="en-US" u="sng" dirty="0" smtClean="0"/>
              <a:t>PCP Example-1</a:t>
            </a:r>
          </a:p>
          <a:p>
            <a:pPr lvl="1"/>
            <a:r>
              <a:rPr lang="mr-IN" dirty="0" smtClean="0"/>
              <a:t>Let </a:t>
            </a:r>
            <a:r>
              <a:rPr lang="en-US" dirty="0" err="1"/>
              <a:t>Σ</a:t>
            </a:r>
            <a:r>
              <a:rPr lang="mr-IN" dirty="0" smtClean="0"/>
              <a:t> </a:t>
            </a:r>
            <a:r>
              <a:rPr lang="mr-IN" dirty="0"/>
              <a:t>= </a:t>
            </a:r>
            <a:r>
              <a:rPr lang="en-US" dirty="0" smtClean="0"/>
              <a:t>{</a:t>
            </a:r>
            <a:r>
              <a:rPr lang="mr-IN" dirty="0" smtClean="0"/>
              <a:t>0</a:t>
            </a:r>
            <a:r>
              <a:rPr lang="en-US" dirty="0" smtClean="0"/>
              <a:t> ,</a:t>
            </a:r>
            <a:r>
              <a:rPr lang="mr-IN" dirty="0" smtClean="0"/>
              <a:t>1</a:t>
            </a:r>
            <a:r>
              <a:rPr lang="en-US" dirty="0" smtClean="0"/>
              <a:t>}</a:t>
            </a:r>
            <a:endParaRPr lang="mr-IN" dirty="0"/>
          </a:p>
          <a:p>
            <a:pPr lvl="1"/>
            <a:r>
              <a:rPr lang="en-US" dirty="0" smtClean="0"/>
              <a:t>Let the PCP </a:t>
            </a:r>
            <a:r>
              <a:rPr lang="en-US" dirty="0"/>
              <a:t>instance </a:t>
            </a:r>
            <a:r>
              <a:rPr lang="en-US" dirty="0" smtClean="0"/>
              <a:t>consist of </a:t>
            </a:r>
            <a:r>
              <a:rPr lang="en-US" dirty="0"/>
              <a:t>two pairs : (0,01), (100,001).</a:t>
            </a:r>
          </a:p>
          <a:p>
            <a:pPr lvl="1"/>
            <a:r>
              <a:rPr lang="en-US" dirty="0" smtClean="0"/>
              <a:t> We claim that there is no solution for this PCP instance !</a:t>
            </a:r>
            <a:r>
              <a:rPr lang="is-IS" dirty="0" smtClean="0"/>
              <a:t> </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3514280501"/>
              </p:ext>
            </p:extLst>
          </p:nvPr>
        </p:nvGraphicFramePr>
        <p:xfrm>
          <a:off x="2286000" y="5105400"/>
          <a:ext cx="990600" cy="1112520"/>
        </p:xfrm>
        <a:graphic>
          <a:graphicData uri="http://schemas.openxmlformats.org/drawingml/2006/table">
            <a:tbl>
              <a:tblPr firstRow="1" bandRow="1">
                <a:tableStyleId>{5C22544A-7EE6-4342-B048-85BDC9FD1C3A}</a:tableStyleId>
              </a:tblPr>
              <a:tblGrid>
                <a:gridCol w="990600"/>
              </a:tblGrid>
              <a:tr h="370840">
                <a:tc>
                  <a:txBody>
                    <a:bodyPr/>
                    <a:lstStyle/>
                    <a:p>
                      <a:pPr algn="ctr"/>
                      <a:r>
                        <a:rPr lang="en-US" dirty="0" smtClean="0"/>
                        <a:t>1</a:t>
                      </a:r>
                      <a:endParaRPr lang="en-US" dirty="0"/>
                    </a:p>
                  </a:txBody>
                  <a:tcPr/>
                </a:tc>
              </a:tr>
              <a:tr h="370840">
                <a:tc>
                  <a:txBody>
                    <a:bodyPr/>
                    <a:lstStyle/>
                    <a:p>
                      <a:pPr algn="ctr"/>
                      <a:r>
                        <a:rPr lang="en-US" dirty="0" smtClean="0"/>
                        <a:t>0</a:t>
                      </a:r>
                      <a:endParaRPr lang="en-US" dirty="0"/>
                    </a:p>
                  </a:txBody>
                  <a:tcPr/>
                </a:tc>
              </a:tr>
              <a:tr h="370840">
                <a:tc>
                  <a:txBody>
                    <a:bodyPr/>
                    <a:lstStyle/>
                    <a:p>
                      <a:pPr algn="ctr"/>
                      <a:r>
                        <a:rPr lang="en-US" dirty="0" smtClean="0"/>
                        <a:t>01</a:t>
                      </a:r>
                      <a:endParaRPr lang="en-US"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75061100"/>
              </p:ext>
            </p:extLst>
          </p:nvPr>
        </p:nvGraphicFramePr>
        <p:xfrm>
          <a:off x="1143000" y="5105400"/>
          <a:ext cx="990600" cy="1112520"/>
        </p:xfrm>
        <a:graphic>
          <a:graphicData uri="http://schemas.openxmlformats.org/drawingml/2006/table">
            <a:tbl>
              <a:tblPr firstRow="1" bandRow="1">
                <a:tableStyleId>{00A15C55-8517-42AA-B614-E9B94910E393}</a:tableStyleId>
              </a:tblPr>
              <a:tblGrid>
                <a:gridCol w="990600"/>
              </a:tblGrid>
              <a:tr h="370840">
                <a:tc>
                  <a:txBody>
                    <a:bodyPr/>
                    <a:lstStyle/>
                    <a:p>
                      <a:pPr algn="ctr"/>
                      <a:r>
                        <a:rPr lang="en-US" dirty="0" smtClean="0"/>
                        <a:t>2</a:t>
                      </a:r>
                      <a:endParaRPr lang="en-US" dirty="0"/>
                    </a:p>
                  </a:txBody>
                  <a:tcPr/>
                </a:tc>
              </a:tr>
              <a:tr h="370840">
                <a:tc>
                  <a:txBody>
                    <a:bodyPr/>
                    <a:lstStyle/>
                    <a:p>
                      <a:pPr algn="ctr"/>
                      <a:r>
                        <a:rPr lang="en-US" dirty="0" smtClean="0"/>
                        <a:t>100</a:t>
                      </a:r>
                      <a:endParaRPr lang="en-US" dirty="0"/>
                    </a:p>
                  </a:txBody>
                  <a:tcPr/>
                </a:tc>
              </a:tr>
              <a:tr h="370840">
                <a:tc>
                  <a:txBody>
                    <a:bodyPr/>
                    <a:lstStyle/>
                    <a:p>
                      <a:pPr algn="ctr"/>
                      <a:r>
                        <a:rPr lang="en-US" dirty="0" smtClean="0"/>
                        <a:t>001</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82292473"/>
              </p:ext>
            </p:extLst>
          </p:nvPr>
        </p:nvGraphicFramePr>
        <p:xfrm>
          <a:off x="4267200" y="5105400"/>
          <a:ext cx="990600" cy="1112520"/>
        </p:xfrm>
        <a:graphic>
          <a:graphicData uri="http://schemas.openxmlformats.org/drawingml/2006/table">
            <a:tbl>
              <a:tblPr firstRow="1" bandRow="1">
                <a:tableStyleId>{5C22544A-7EE6-4342-B048-85BDC9FD1C3A}</a:tableStyleId>
              </a:tblPr>
              <a:tblGrid>
                <a:gridCol w="990600"/>
              </a:tblGrid>
              <a:tr h="370840">
                <a:tc>
                  <a:txBody>
                    <a:bodyPr/>
                    <a:lstStyle/>
                    <a:p>
                      <a:pPr algn="ctr"/>
                      <a:r>
                        <a:rPr lang="en-US" dirty="0" smtClean="0"/>
                        <a:t>1</a:t>
                      </a:r>
                      <a:endParaRPr lang="en-US" dirty="0"/>
                    </a:p>
                  </a:txBody>
                  <a:tcPr/>
                </a:tc>
              </a:tr>
              <a:tr h="370840">
                <a:tc>
                  <a:txBody>
                    <a:bodyPr/>
                    <a:lstStyle/>
                    <a:p>
                      <a:pPr algn="ctr"/>
                      <a:r>
                        <a:rPr lang="en-US" dirty="0" smtClean="0"/>
                        <a:t>0</a:t>
                      </a:r>
                      <a:endParaRPr lang="en-US" dirty="0"/>
                    </a:p>
                  </a:txBody>
                  <a:tcPr/>
                </a:tc>
              </a:tr>
              <a:tr h="370840">
                <a:tc>
                  <a:txBody>
                    <a:bodyPr/>
                    <a:lstStyle/>
                    <a:p>
                      <a:pPr algn="ctr"/>
                      <a:r>
                        <a:rPr lang="en-US" dirty="0" smtClean="0"/>
                        <a:t>01</a:t>
                      </a:r>
                      <a:endParaRPr lang="en-US"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16611751"/>
              </p:ext>
            </p:extLst>
          </p:nvPr>
        </p:nvGraphicFramePr>
        <p:xfrm>
          <a:off x="5410200" y="5105400"/>
          <a:ext cx="990600" cy="1112520"/>
        </p:xfrm>
        <a:graphic>
          <a:graphicData uri="http://schemas.openxmlformats.org/drawingml/2006/table">
            <a:tbl>
              <a:tblPr firstRow="1" bandRow="1">
                <a:tableStyleId>{00A15C55-8517-42AA-B614-E9B94910E393}</a:tableStyleId>
              </a:tblPr>
              <a:tblGrid>
                <a:gridCol w="990600"/>
              </a:tblGrid>
              <a:tr h="370840">
                <a:tc>
                  <a:txBody>
                    <a:bodyPr/>
                    <a:lstStyle/>
                    <a:p>
                      <a:pPr algn="ctr"/>
                      <a:r>
                        <a:rPr lang="en-US" dirty="0" smtClean="0"/>
                        <a:t>2</a:t>
                      </a:r>
                      <a:endParaRPr lang="en-US" dirty="0"/>
                    </a:p>
                  </a:txBody>
                  <a:tcPr/>
                </a:tc>
              </a:tr>
              <a:tr h="370840">
                <a:tc>
                  <a:txBody>
                    <a:bodyPr/>
                    <a:lstStyle/>
                    <a:p>
                      <a:pPr algn="ctr"/>
                      <a:r>
                        <a:rPr lang="en-US" dirty="0" smtClean="0"/>
                        <a:t>100</a:t>
                      </a:r>
                      <a:endParaRPr lang="en-US" dirty="0"/>
                    </a:p>
                  </a:txBody>
                  <a:tcPr/>
                </a:tc>
              </a:tr>
              <a:tr h="370840">
                <a:tc>
                  <a:txBody>
                    <a:bodyPr/>
                    <a:lstStyle/>
                    <a:p>
                      <a:pPr algn="ctr"/>
                      <a:r>
                        <a:rPr lang="en-US" dirty="0" smtClean="0"/>
                        <a:t>001</a:t>
                      </a:r>
                      <a:endParaRPr lang="en-US"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936052112"/>
              </p:ext>
            </p:extLst>
          </p:nvPr>
        </p:nvGraphicFramePr>
        <p:xfrm>
          <a:off x="6553200" y="5105400"/>
          <a:ext cx="990600" cy="1112520"/>
        </p:xfrm>
        <a:graphic>
          <a:graphicData uri="http://schemas.openxmlformats.org/drawingml/2006/table">
            <a:tbl>
              <a:tblPr firstRow="1" bandRow="1">
                <a:tableStyleId>{5C22544A-7EE6-4342-B048-85BDC9FD1C3A}</a:tableStyleId>
              </a:tblPr>
              <a:tblGrid>
                <a:gridCol w="990600"/>
              </a:tblGrid>
              <a:tr h="370840">
                <a:tc>
                  <a:txBody>
                    <a:bodyPr/>
                    <a:lstStyle/>
                    <a:p>
                      <a:pPr algn="ctr"/>
                      <a:r>
                        <a:rPr lang="en-US" dirty="0" smtClean="0"/>
                        <a:t>1</a:t>
                      </a:r>
                      <a:endParaRPr lang="en-US" dirty="0"/>
                    </a:p>
                  </a:txBody>
                  <a:tcPr/>
                </a:tc>
              </a:tr>
              <a:tr h="370840">
                <a:tc>
                  <a:txBody>
                    <a:bodyPr/>
                    <a:lstStyle/>
                    <a:p>
                      <a:pPr algn="ctr"/>
                      <a:r>
                        <a:rPr lang="en-US" dirty="0" smtClean="0"/>
                        <a:t>0</a:t>
                      </a:r>
                      <a:endParaRPr lang="en-US" dirty="0"/>
                    </a:p>
                  </a:txBody>
                  <a:tcPr/>
                </a:tc>
              </a:tr>
              <a:tr h="370840">
                <a:tc>
                  <a:txBody>
                    <a:bodyPr/>
                    <a:lstStyle/>
                    <a:p>
                      <a:pPr algn="ctr"/>
                      <a:r>
                        <a:rPr lang="en-US" dirty="0" smtClean="0"/>
                        <a:t>01</a:t>
                      </a:r>
                      <a:endParaRPr lang="en-US"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160733424"/>
              </p:ext>
            </p:extLst>
          </p:nvPr>
        </p:nvGraphicFramePr>
        <p:xfrm>
          <a:off x="4267200" y="3810000"/>
          <a:ext cx="990600" cy="1112520"/>
        </p:xfrm>
        <a:graphic>
          <a:graphicData uri="http://schemas.openxmlformats.org/drawingml/2006/table">
            <a:tbl>
              <a:tblPr firstRow="1" bandRow="1">
                <a:tableStyleId>{5C22544A-7EE6-4342-B048-85BDC9FD1C3A}</a:tableStyleId>
              </a:tblPr>
              <a:tblGrid>
                <a:gridCol w="990600"/>
              </a:tblGrid>
              <a:tr h="370840">
                <a:tc>
                  <a:txBody>
                    <a:bodyPr/>
                    <a:lstStyle/>
                    <a:p>
                      <a:pPr algn="ctr"/>
                      <a:r>
                        <a:rPr lang="en-US" dirty="0" smtClean="0"/>
                        <a:t>1</a:t>
                      </a:r>
                      <a:endParaRPr lang="en-US" dirty="0"/>
                    </a:p>
                  </a:txBody>
                  <a:tcPr/>
                </a:tc>
              </a:tr>
              <a:tr h="370840">
                <a:tc>
                  <a:txBody>
                    <a:bodyPr/>
                    <a:lstStyle/>
                    <a:p>
                      <a:pPr algn="ctr"/>
                      <a:r>
                        <a:rPr lang="en-US" dirty="0" smtClean="0"/>
                        <a:t>0</a:t>
                      </a:r>
                      <a:endParaRPr lang="en-US" dirty="0"/>
                    </a:p>
                  </a:txBody>
                  <a:tcPr/>
                </a:tc>
              </a:tr>
              <a:tr h="370840">
                <a:tc>
                  <a:txBody>
                    <a:bodyPr/>
                    <a:lstStyle/>
                    <a:p>
                      <a:pPr algn="ctr"/>
                      <a:r>
                        <a:rPr lang="en-US" dirty="0" smtClean="0"/>
                        <a:t>01</a:t>
                      </a:r>
                      <a:endParaRPr lang="en-US"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240204304"/>
              </p:ext>
            </p:extLst>
          </p:nvPr>
        </p:nvGraphicFramePr>
        <p:xfrm>
          <a:off x="6553200" y="3810000"/>
          <a:ext cx="990600" cy="1112520"/>
        </p:xfrm>
        <a:graphic>
          <a:graphicData uri="http://schemas.openxmlformats.org/drawingml/2006/table">
            <a:tbl>
              <a:tblPr firstRow="1" bandRow="1">
                <a:tableStyleId>{00A15C55-8517-42AA-B614-E9B94910E393}</a:tableStyleId>
              </a:tblPr>
              <a:tblGrid>
                <a:gridCol w="990600"/>
              </a:tblGrid>
              <a:tr h="370840">
                <a:tc>
                  <a:txBody>
                    <a:bodyPr/>
                    <a:lstStyle/>
                    <a:p>
                      <a:pPr algn="ctr"/>
                      <a:r>
                        <a:rPr lang="en-US" dirty="0" smtClean="0"/>
                        <a:t>2</a:t>
                      </a:r>
                      <a:endParaRPr lang="en-US" dirty="0"/>
                    </a:p>
                  </a:txBody>
                  <a:tcPr/>
                </a:tc>
              </a:tr>
              <a:tr h="370840">
                <a:tc>
                  <a:txBody>
                    <a:bodyPr/>
                    <a:lstStyle/>
                    <a:p>
                      <a:pPr algn="ctr"/>
                      <a:r>
                        <a:rPr lang="en-US" dirty="0" smtClean="0"/>
                        <a:t>100</a:t>
                      </a:r>
                      <a:endParaRPr lang="en-US" dirty="0"/>
                    </a:p>
                  </a:txBody>
                  <a:tcPr/>
                </a:tc>
              </a:tr>
              <a:tr h="370840">
                <a:tc>
                  <a:txBody>
                    <a:bodyPr/>
                    <a:lstStyle/>
                    <a:p>
                      <a:pPr algn="ctr"/>
                      <a:r>
                        <a:rPr lang="en-US" dirty="0" smtClean="0"/>
                        <a:t>001</a:t>
                      </a:r>
                      <a:endParaRPr lang="en-US"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505241861"/>
              </p:ext>
            </p:extLst>
          </p:nvPr>
        </p:nvGraphicFramePr>
        <p:xfrm>
          <a:off x="5410200" y="3810000"/>
          <a:ext cx="990600" cy="1112520"/>
        </p:xfrm>
        <a:graphic>
          <a:graphicData uri="http://schemas.openxmlformats.org/drawingml/2006/table">
            <a:tbl>
              <a:tblPr firstRow="1" bandRow="1">
                <a:tableStyleId>{00A15C55-8517-42AA-B614-E9B94910E393}</a:tableStyleId>
              </a:tblPr>
              <a:tblGrid>
                <a:gridCol w="990600"/>
              </a:tblGrid>
              <a:tr h="370840">
                <a:tc>
                  <a:txBody>
                    <a:bodyPr/>
                    <a:lstStyle/>
                    <a:p>
                      <a:pPr algn="ctr"/>
                      <a:r>
                        <a:rPr lang="en-US" dirty="0" smtClean="0"/>
                        <a:t>2</a:t>
                      </a:r>
                      <a:endParaRPr lang="en-US" dirty="0"/>
                    </a:p>
                  </a:txBody>
                  <a:tcPr/>
                </a:tc>
              </a:tr>
              <a:tr h="370840">
                <a:tc>
                  <a:txBody>
                    <a:bodyPr/>
                    <a:lstStyle/>
                    <a:p>
                      <a:pPr algn="ctr"/>
                      <a:r>
                        <a:rPr lang="en-US" dirty="0" smtClean="0"/>
                        <a:t>100</a:t>
                      </a:r>
                      <a:endParaRPr lang="en-US" dirty="0"/>
                    </a:p>
                  </a:txBody>
                  <a:tcPr/>
                </a:tc>
              </a:tr>
              <a:tr h="370840">
                <a:tc>
                  <a:txBody>
                    <a:bodyPr/>
                    <a:lstStyle/>
                    <a:p>
                      <a:pPr algn="ctr"/>
                      <a:r>
                        <a:rPr lang="en-US" dirty="0" smtClean="0"/>
                        <a:t>001</a:t>
                      </a:r>
                      <a:endParaRPr lang="en-US" dirty="0"/>
                    </a:p>
                  </a:txBody>
                  <a:tcPr/>
                </a:tc>
              </a:tr>
            </a:tbl>
          </a:graphicData>
        </a:graphic>
      </p:graphicFrame>
    </p:spTree>
    <p:extLst>
      <p:ext uri="{BB962C8B-B14F-4D97-AF65-F5344CB8AC3E}">
        <p14:creationId xmlns:p14="http://schemas.microsoft.com/office/powerpoint/2010/main" val="209444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a:xfrm>
            <a:off x="381000" y="1411553"/>
            <a:ext cx="8382000" cy="3504549"/>
          </a:xfrm>
        </p:spPr>
        <p:txBody>
          <a:bodyPr/>
          <a:lstStyle/>
          <a:p>
            <a:r>
              <a:rPr lang="en-US" u="sng" dirty="0" smtClean="0"/>
              <a:t>PCP Example-2</a:t>
            </a:r>
          </a:p>
          <a:p>
            <a:pPr lvl="1"/>
            <a:r>
              <a:rPr lang="mr-IN" sz="3200" dirty="0"/>
              <a:t>Let </a:t>
            </a:r>
            <a:r>
              <a:rPr lang="en-US" sz="3200" dirty="0" err="1"/>
              <a:t>Σ</a:t>
            </a:r>
            <a:r>
              <a:rPr lang="mr-IN" sz="3200" dirty="0"/>
              <a:t> = </a:t>
            </a:r>
            <a:r>
              <a:rPr lang="en-US" sz="3200" dirty="0"/>
              <a:t>{</a:t>
            </a:r>
            <a:r>
              <a:rPr lang="mr-IN" sz="3200" dirty="0"/>
              <a:t>0</a:t>
            </a:r>
            <a:r>
              <a:rPr lang="en-US" sz="3200" dirty="0"/>
              <a:t> ,</a:t>
            </a:r>
            <a:r>
              <a:rPr lang="mr-IN" sz="3200" dirty="0"/>
              <a:t>1</a:t>
            </a:r>
            <a:r>
              <a:rPr lang="en-US" sz="3200" dirty="0"/>
              <a:t>}</a:t>
            </a:r>
            <a:endParaRPr lang="mr-IN" sz="3200" dirty="0"/>
          </a:p>
          <a:p>
            <a:pPr lvl="1"/>
            <a:r>
              <a:rPr lang="en-US" sz="3200" dirty="0"/>
              <a:t>Let the PCP instance consist of three pairs : (0,01), (100,001), (</a:t>
            </a:r>
            <a:r>
              <a:rPr lang="en-US" sz="3200" dirty="0" smtClean="0"/>
              <a:t>110,10</a:t>
            </a:r>
            <a:r>
              <a:rPr lang="en-US" sz="3200" dirty="0"/>
              <a:t>).</a:t>
            </a:r>
          </a:p>
          <a:p>
            <a:pPr lvl="1"/>
            <a:r>
              <a:rPr lang="en-US" sz="3200" dirty="0"/>
              <a:t> We have a solution </a:t>
            </a:r>
            <a:r>
              <a:rPr lang="mr-IN" sz="3200" dirty="0"/>
              <a:t>–</a:t>
            </a:r>
            <a:r>
              <a:rPr lang="en-US" sz="3200" dirty="0"/>
              <a:t> 0110</a:t>
            </a:r>
          </a:p>
          <a:p>
            <a:pPr lvl="1"/>
            <a:r>
              <a:rPr lang="en-US" sz="3200" dirty="0" smtClean="0"/>
              <a:t>In fact , any sequence of indexes in 12</a:t>
            </a:r>
            <a:r>
              <a:rPr lang="en-US" sz="3200" baseline="30000" dirty="0" smtClean="0"/>
              <a:t>*</a:t>
            </a:r>
            <a:r>
              <a:rPr lang="en-US" sz="3200" dirty="0" smtClean="0"/>
              <a:t>3 is a solution</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2528584440"/>
              </p:ext>
            </p:extLst>
          </p:nvPr>
        </p:nvGraphicFramePr>
        <p:xfrm>
          <a:off x="1524000" y="5181600"/>
          <a:ext cx="990600" cy="1112520"/>
        </p:xfrm>
        <a:graphic>
          <a:graphicData uri="http://schemas.openxmlformats.org/drawingml/2006/table">
            <a:tbl>
              <a:tblPr firstRow="1" bandRow="1">
                <a:tableStyleId>{5C22544A-7EE6-4342-B048-85BDC9FD1C3A}</a:tableStyleId>
              </a:tblPr>
              <a:tblGrid>
                <a:gridCol w="990600"/>
              </a:tblGrid>
              <a:tr h="370840">
                <a:tc>
                  <a:txBody>
                    <a:bodyPr/>
                    <a:lstStyle/>
                    <a:p>
                      <a:pPr algn="ctr"/>
                      <a:r>
                        <a:rPr lang="en-US" dirty="0" smtClean="0"/>
                        <a:t>1</a:t>
                      </a:r>
                      <a:endParaRPr lang="en-US" dirty="0"/>
                    </a:p>
                  </a:txBody>
                  <a:tcPr/>
                </a:tc>
              </a:tr>
              <a:tr h="370840">
                <a:tc>
                  <a:txBody>
                    <a:bodyPr/>
                    <a:lstStyle/>
                    <a:p>
                      <a:pPr algn="ctr"/>
                      <a:r>
                        <a:rPr lang="en-US" dirty="0" smtClean="0"/>
                        <a:t>0</a:t>
                      </a:r>
                      <a:endParaRPr lang="en-US" dirty="0"/>
                    </a:p>
                  </a:txBody>
                  <a:tcPr/>
                </a:tc>
              </a:tr>
              <a:tr h="370840">
                <a:tc>
                  <a:txBody>
                    <a:bodyPr/>
                    <a:lstStyle/>
                    <a:p>
                      <a:pPr algn="ctr"/>
                      <a:r>
                        <a:rPr lang="en-US" dirty="0" smtClean="0"/>
                        <a:t>01</a:t>
                      </a:r>
                      <a:endParaRPr lang="en-US"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6428610"/>
              </p:ext>
            </p:extLst>
          </p:nvPr>
        </p:nvGraphicFramePr>
        <p:xfrm>
          <a:off x="2667000" y="5181600"/>
          <a:ext cx="990600" cy="1112520"/>
        </p:xfrm>
        <a:graphic>
          <a:graphicData uri="http://schemas.openxmlformats.org/drawingml/2006/table">
            <a:tbl>
              <a:tblPr firstRow="1" bandRow="1">
                <a:tableStyleId>{F5AB1C69-6EDB-4FF4-983F-18BD219EF322}</a:tableStyleId>
              </a:tblPr>
              <a:tblGrid>
                <a:gridCol w="990600"/>
              </a:tblGrid>
              <a:tr h="370840">
                <a:tc>
                  <a:txBody>
                    <a:bodyPr/>
                    <a:lstStyle/>
                    <a:p>
                      <a:pPr algn="ctr"/>
                      <a:r>
                        <a:rPr lang="en-US" dirty="0" smtClean="0"/>
                        <a:t>3</a:t>
                      </a:r>
                      <a:endParaRPr lang="en-US" dirty="0"/>
                    </a:p>
                  </a:txBody>
                  <a:tcPr/>
                </a:tc>
              </a:tr>
              <a:tr h="370840">
                <a:tc>
                  <a:txBody>
                    <a:bodyPr/>
                    <a:lstStyle/>
                    <a:p>
                      <a:pPr algn="ctr"/>
                      <a:r>
                        <a:rPr lang="en-US" dirty="0" smtClean="0"/>
                        <a:t>110</a:t>
                      </a:r>
                      <a:endParaRPr lang="en-US" dirty="0"/>
                    </a:p>
                  </a:txBody>
                  <a:tcPr/>
                </a:tc>
              </a:tr>
              <a:tr h="370840">
                <a:tc>
                  <a:txBody>
                    <a:bodyPr/>
                    <a:lstStyle/>
                    <a:p>
                      <a:pPr algn="ctr"/>
                      <a:r>
                        <a:rPr lang="en-US" dirty="0" smtClean="0"/>
                        <a:t>10</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95295170"/>
              </p:ext>
            </p:extLst>
          </p:nvPr>
        </p:nvGraphicFramePr>
        <p:xfrm>
          <a:off x="4800600" y="5181600"/>
          <a:ext cx="990600" cy="1112520"/>
        </p:xfrm>
        <a:graphic>
          <a:graphicData uri="http://schemas.openxmlformats.org/drawingml/2006/table">
            <a:tbl>
              <a:tblPr firstRow="1" bandRow="1">
                <a:tableStyleId>{5C22544A-7EE6-4342-B048-85BDC9FD1C3A}</a:tableStyleId>
              </a:tblPr>
              <a:tblGrid>
                <a:gridCol w="990600"/>
              </a:tblGrid>
              <a:tr h="370840">
                <a:tc>
                  <a:txBody>
                    <a:bodyPr/>
                    <a:lstStyle/>
                    <a:p>
                      <a:pPr algn="ctr"/>
                      <a:r>
                        <a:rPr lang="en-US" dirty="0" smtClean="0"/>
                        <a:t>1</a:t>
                      </a:r>
                      <a:endParaRPr lang="en-US" dirty="0"/>
                    </a:p>
                  </a:txBody>
                  <a:tcPr/>
                </a:tc>
              </a:tr>
              <a:tr h="370840">
                <a:tc>
                  <a:txBody>
                    <a:bodyPr/>
                    <a:lstStyle/>
                    <a:p>
                      <a:pPr algn="ctr"/>
                      <a:r>
                        <a:rPr lang="en-US" dirty="0" smtClean="0"/>
                        <a:t>0</a:t>
                      </a:r>
                      <a:endParaRPr lang="en-US" dirty="0"/>
                    </a:p>
                  </a:txBody>
                  <a:tcPr/>
                </a:tc>
              </a:tr>
              <a:tr h="370840">
                <a:tc>
                  <a:txBody>
                    <a:bodyPr/>
                    <a:lstStyle/>
                    <a:p>
                      <a:pPr algn="ctr"/>
                      <a:r>
                        <a:rPr lang="en-US" dirty="0" smtClean="0"/>
                        <a:t>01</a:t>
                      </a:r>
                      <a:endParaRPr lang="en-US"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2036671"/>
              </p:ext>
            </p:extLst>
          </p:nvPr>
        </p:nvGraphicFramePr>
        <p:xfrm>
          <a:off x="5943600" y="5181600"/>
          <a:ext cx="990600" cy="1112520"/>
        </p:xfrm>
        <a:graphic>
          <a:graphicData uri="http://schemas.openxmlformats.org/drawingml/2006/table">
            <a:tbl>
              <a:tblPr firstRow="1" bandRow="1">
                <a:tableStyleId>{00A15C55-8517-42AA-B614-E9B94910E393}</a:tableStyleId>
              </a:tblPr>
              <a:tblGrid>
                <a:gridCol w="990600"/>
              </a:tblGrid>
              <a:tr h="370840">
                <a:tc>
                  <a:txBody>
                    <a:bodyPr/>
                    <a:lstStyle/>
                    <a:p>
                      <a:pPr algn="ctr"/>
                      <a:r>
                        <a:rPr lang="en-US" dirty="0" smtClean="0"/>
                        <a:t>2</a:t>
                      </a:r>
                      <a:endParaRPr lang="en-US" dirty="0"/>
                    </a:p>
                  </a:txBody>
                  <a:tcPr/>
                </a:tc>
              </a:tr>
              <a:tr h="370840">
                <a:tc>
                  <a:txBody>
                    <a:bodyPr/>
                    <a:lstStyle/>
                    <a:p>
                      <a:pPr algn="ctr"/>
                      <a:r>
                        <a:rPr lang="en-US" dirty="0" smtClean="0"/>
                        <a:t>100</a:t>
                      </a:r>
                      <a:endParaRPr lang="en-US" dirty="0"/>
                    </a:p>
                  </a:txBody>
                  <a:tcPr/>
                </a:tc>
              </a:tr>
              <a:tr h="370840">
                <a:tc>
                  <a:txBody>
                    <a:bodyPr/>
                    <a:lstStyle/>
                    <a:p>
                      <a:pPr algn="ctr"/>
                      <a:r>
                        <a:rPr lang="en-US" dirty="0" smtClean="0"/>
                        <a:t>001</a:t>
                      </a:r>
                      <a:endParaRPr lang="en-US"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701895908"/>
              </p:ext>
            </p:extLst>
          </p:nvPr>
        </p:nvGraphicFramePr>
        <p:xfrm>
          <a:off x="7086600" y="5181600"/>
          <a:ext cx="990600" cy="1112520"/>
        </p:xfrm>
        <a:graphic>
          <a:graphicData uri="http://schemas.openxmlformats.org/drawingml/2006/table">
            <a:tbl>
              <a:tblPr firstRow="1" bandRow="1">
                <a:tableStyleId>{F5AB1C69-6EDB-4FF4-983F-18BD219EF322}</a:tableStyleId>
              </a:tblPr>
              <a:tblGrid>
                <a:gridCol w="990600"/>
              </a:tblGrid>
              <a:tr h="370840">
                <a:tc>
                  <a:txBody>
                    <a:bodyPr/>
                    <a:lstStyle/>
                    <a:p>
                      <a:pPr algn="ctr"/>
                      <a:r>
                        <a:rPr lang="en-US" dirty="0" smtClean="0"/>
                        <a:t>3</a:t>
                      </a:r>
                      <a:endParaRPr lang="en-US" dirty="0"/>
                    </a:p>
                  </a:txBody>
                  <a:tcPr/>
                </a:tc>
              </a:tr>
              <a:tr h="370840">
                <a:tc>
                  <a:txBody>
                    <a:bodyPr/>
                    <a:lstStyle/>
                    <a:p>
                      <a:pPr algn="ctr"/>
                      <a:r>
                        <a:rPr lang="en-US" dirty="0" smtClean="0"/>
                        <a:t>110</a:t>
                      </a:r>
                      <a:endParaRPr lang="en-US" dirty="0"/>
                    </a:p>
                  </a:txBody>
                  <a:tcPr/>
                </a:tc>
              </a:tr>
              <a:tr h="370840">
                <a:tc>
                  <a:txBody>
                    <a:bodyPr/>
                    <a:lstStyle/>
                    <a:p>
                      <a:pPr algn="ctr"/>
                      <a:r>
                        <a:rPr lang="en-US" dirty="0" smtClean="0"/>
                        <a:t>10</a:t>
                      </a:r>
                      <a:endParaRPr lang="en-US" dirty="0"/>
                    </a:p>
                  </a:txBody>
                  <a:tcPr/>
                </a:tc>
              </a:tr>
            </a:tbl>
          </a:graphicData>
        </a:graphic>
      </p:graphicFrame>
    </p:spTree>
    <p:extLst>
      <p:ext uri="{BB962C8B-B14F-4D97-AF65-F5344CB8AC3E}">
        <p14:creationId xmlns:p14="http://schemas.microsoft.com/office/powerpoint/2010/main" val="21789076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3200400"/>
            <a:ext cx="3657600" cy="1523495"/>
          </a:xfrm>
        </p:spPr>
        <p:txBody>
          <a:bodyPr/>
          <a:lstStyle/>
          <a:p>
            <a:pPr algn="ctr"/>
            <a:r>
              <a:rPr lang="en-US" dirty="0" smtClean="0"/>
              <a:t>Proof of PCP</a:t>
            </a:r>
            <a:endParaRPr lang="en-US" dirty="0"/>
          </a:p>
        </p:txBody>
      </p:sp>
    </p:spTree>
    <p:extLst>
      <p:ext uri="{BB962C8B-B14F-4D97-AF65-F5344CB8AC3E}">
        <p14:creationId xmlns:p14="http://schemas.microsoft.com/office/powerpoint/2010/main" val="16440474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TC00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3907" y="-1123907"/>
            <a:ext cx="6896186" cy="9144000"/>
          </a:xfrm>
          <a:prstGeom prst="rect">
            <a:avLst/>
          </a:prstGeom>
        </p:spPr>
      </p:pic>
    </p:spTree>
    <p:extLst>
      <p:ext uri="{BB962C8B-B14F-4D97-AF65-F5344CB8AC3E}">
        <p14:creationId xmlns:p14="http://schemas.microsoft.com/office/powerpoint/2010/main" val="37210606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M10286712">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2100-01-01T00:00:00+00:00</AssetExpire>
    <IntlLangReviewDate xmlns="4873beb7-5857-4685-be1f-d57550cc96cc" xsi:nil="true"/>
    <SubmitterId xmlns="4873beb7-5857-4685-be1f-d57550cc96cc" xsi:nil="true"/>
    <IntlLangReview xmlns="4873beb7-5857-4685-be1f-d57550cc96cc" xsi:nil="true"/>
    <EditorialStatus xmlns="4873beb7-5857-4685-be1f-d57550cc96cc" xsi:nil="true"/>
    <OriginAsset xmlns="4873beb7-5857-4685-be1f-d57550cc96cc" xsi:nil="true"/>
    <Markets xmlns="4873beb7-5857-4685-be1f-d57550cc96cc"/>
    <AcquiredFrom xmlns="4873beb7-5857-4685-be1f-d57550cc96cc" xsi:nil="true"/>
    <AssetStart xmlns="4873beb7-5857-4685-be1f-d57550cc96cc">2009-05-30T20:46:05+00:00</AssetStart>
    <PublishStatusLookup xmlns="4873beb7-5857-4685-be1f-d57550cc96cc">
      <Value>265104</Value>
      <Value>1317079</Value>
    </PublishStatusLookup>
    <MarketSpecific xmlns="4873beb7-5857-4685-be1f-d57550cc96cc" xsi:nil="true"/>
    <APAuthor xmlns="4873beb7-5857-4685-be1f-d57550cc96cc">
      <UserInfo>
        <DisplayName/>
        <AccountId>191</AccountId>
        <AccountType/>
      </UserInfo>
    </APAuthor>
    <IntlLangReviewer xmlns="4873beb7-5857-4685-be1f-d57550cc96cc" xsi:nil="true"/>
    <CSXSubmissionDate xmlns="4873beb7-5857-4685-be1f-d57550cc96cc" xsi:nil="true"/>
    <NumericId xmlns="4873beb7-5857-4685-be1f-d57550cc96cc">-1</NumericId>
    <ParentAssetId xmlns="4873beb7-5857-4685-be1f-d57550cc96cc" xsi:nil="true"/>
    <OriginalSourceMarket xmlns="4873beb7-5857-4685-be1f-d57550cc96cc" xsi:nil="true"/>
    <ApprovalStatus xmlns="4873beb7-5857-4685-be1f-d57550cc96cc">InProgress</ApprovalStatus>
    <SourceTitle xmlns="4873beb7-5857-4685-be1f-d57550cc96cc">Sample presentation slides (Blue with white bar design)</SourceTitl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TemplateStatus xmlns="4873beb7-5857-4685-be1f-d57550cc96cc">Complete</TemplateStatus>
    <OutputCachingOn xmlns="4873beb7-5857-4685-be1f-d57550cc96cc">false</OutputCachingOn>
    <IsSearchable xmlns="4873beb7-5857-4685-be1f-d57550cc96cc">false</IsSearchable>
    <HandoffToMSDN xmlns="4873beb7-5857-4685-be1f-d57550cc96cc" xsi:nil="true"/>
    <UALocRecommendation xmlns="4873beb7-5857-4685-be1f-d57550cc96cc">Localize</UALocRecommendation>
    <UALocComments xmlns="4873beb7-5857-4685-be1f-d57550cc96cc" xsi:nil="true"/>
    <ShowIn xmlns="4873beb7-5857-4685-be1f-d57550cc96cc">Show everywhere</ShowIn>
    <ThumbnailAssetId xmlns="4873beb7-5857-4685-be1f-d57550cc96cc" xsi:nil="true"/>
    <ContentItem xmlns="4873beb7-5857-4685-be1f-d57550cc96cc" xsi:nil="true"/>
    <LastModifiedDateTime xmlns="4873beb7-5857-4685-be1f-d57550cc96cc" xsi:nil="true"/>
    <ClipArtFilename xmlns="4873beb7-5857-4685-be1f-d57550cc96cc" xsi:nil="true"/>
    <CSXHash xmlns="4873beb7-5857-4685-be1f-d57550cc96cc" xsi:nil="true"/>
    <DirectSourceMarket xmlns="4873beb7-5857-4685-be1f-d57550cc96cc" xsi:nil="true"/>
    <PlannedPubDate xmlns="4873beb7-5857-4685-be1f-d57550cc96cc" xsi:nil="true"/>
    <ArtSampleDocs xmlns="4873beb7-5857-4685-be1f-d57550cc96cc" xsi:nil="true"/>
    <TrustLevel xmlns="4873beb7-5857-4685-be1f-d57550cc96cc">1 Microsoft Managed Content</TrustLevel>
    <CSXSubmissionMarket xmlns="4873beb7-5857-4685-be1f-d57550cc96cc" xsi:nil="true"/>
    <VoteCount xmlns="4873beb7-5857-4685-be1f-d57550cc96cc" xsi:nil="true"/>
    <BusinessGroup xmlns="4873beb7-5857-4685-be1f-d57550cc96cc" xsi:nil="true"/>
    <TimesCloned xmlns="4873beb7-5857-4685-be1f-d57550cc96cc" xsi:nil="true"/>
    <AverageRating xmlns="4873beb7-5857-4685-be1f-d57550cc96cc" xsi:nil="true"/>
    <Provider xmlns="4873beb7-5857-4685-be1f-d57550cc96cc">EY006220130</Provider>
    <UACurrentWords xmlns="4873beb7-5857-4685-be1f-d57550cc96cc">0</UACurrentWords>
    <AssetId xmlns="4873beb7-5857-4685-be1f-d57550cc96cc">TP010286712</AssetId>
    <APEditor xmlns="4873beb7-5857-4685-be1f-d57550cc96cc">
      <UserInfo>
        <DisplayName/>
        <AccountId>92</AccountId>
        <AccountType/>
      </UserInfo>
    </APEditor>
    <DSATActionTaken xmlns="4873beb7-5857-4685-be1f-d57550cc96cc" xsi:nil="true"/>
    <IsDeleted xmlns="4873beb7-5857-4685-be1f-d57550cc96cc">false</IsDeleted>
    <PublishTargets xmlns="4873beb7-5857-4685-be1f-d57550cc96cc">OfficeOnline</PublishTargets>
    <ApprovalLog xmlns="4873beb7-5857-4685-be1f-d57550cc96cc" xsi:nil="true"/>
    <BugNumber xmlns="4873beb7-5857-4685-be1f-d57550cc96cc">193. 196. 196</BugNumber>
    <CrawlForDependencies xmlns="4873beb7-5857-4685-be1f-d57550cc96cc">false</CrawlForDependencies>
    <LastHandOff xmlns="4873beb7-5857-4685-be1f-d57550cc96cc" xsi:nil="true"/>
    <Milestone xmlns="4873beb7-5857-4685-be1f-d57550cc96cc" xsi:nil="true"/>
    <UANotes xmlns="4873beb7-5857-4685-be1f-d57550cc96cc">FedEx</UANotes>
    <PrimaryImageGen xmlns="4873beb7-5857-4685-be1f-d57550cc96cc">true</PrimaryImageGen>
    <TPFriendlyName xmlns="4873beb7-5857-4685-be1f-d57550cc96cc">Sample presentation slides (Blue with white bar design)</TPFriendlyName>
    <OpenTemplate xmlns="4873beb7-5857-4685-be1f-d57550cc96cc">true</OpenTemplate>
    <TPInstallLocation xmlns="4873beb7-5857-4685-be1f-d57550cc96cc">{My Templates}</TPInstallLocation>
    <TPCommandLine xmlns="4873beb7-5857-4685-be1f-d57550cc96cc">{PP} /n {FilePath}</TPCommandLine>
    <TPAppVersion xmlns="4873beb7-5857-4685-be1f-d57550cc96cc">12</TPAppVersion>
    <TPLaunchHelpLinkType xmlns="4873beb7-5857-4685-be1f-d57550cc96cc">Template</TPLaunchHelpLinkType>
    <TPLaunchHelpLink xmlns="4873beb7-5857-4685-be1f-d57550cc96cc" xsi:nil="true"/>
    <TPApplication xmlns="4873beb7-5857-4685-be1f-d57550cc96cc">PowerPoint</TPApplication>
    <TPNamespace xmlns="4873beb7-5857-4685-be1f-d57550cc96cc">POWERPNT</TPNamespace>
    <TPExecutable xmlns="4873beb7-5857-4685-be1f-d57550cc96cc" xsi:nil="true"/>
    <TPComponent xmlns="4873beb7-5857-4685-be1f-d57550cc96cc">PPTFiles</TPComponent>
    <TPClientViewer xmlns="4873beb7-5857-4685-be1f-d57550cc96cc">Microsoft Office PowerPoint</TPClientViewer>
    <LastPublishResultLookup xmlns="4873beb7-5857-4685-be1f-d57550cc96cc" xsi:nil="true"/>
    <PolicheckWords xmlns="4873beb7-5857-4685-be1f-d57550cc96cc" xsi:nil="true"/>
    <FriendlyTitle xmlns="4873beb7-5857-4685-be1f-d57550cc96cc" xsi:nil="true"/>
    <Manager xmlns="4873beb7-5857-4685-be1f-d57550cc96cc" xsi:nil="true"/>
    <EditorialTags xmlns="4873beb7-5857-4685-be1f-d57550cc96cc" xsi:nil="true"/>
    <LegacyData xmlns="4873beb7-5857-4685-be1f-d57550cc96cc" xsi:nil="true"/>
    <Downloads xmlns="4873beb7-5857-4685-be1f-d57550cc96cc">0</Downloads>
    <Providers xmlns="4873beb7-5857-4685-be1f-d57550cc96cc" xsi:nil="true"/>
    <TemplateTemplateType xmlns="4873beb7-5857-4685-be1f-d57550cc96cc">PowerPoint 12 Default</TemplateTemplateType>
    <OOCacheId xmlns="4873beb7-5857-4685-be1f-d57550cc96cc" xsi:nil="true"/>
    <BlockPublish xmlns="4873beb7-5857-4685-be1f-d57550cc96cc" xsi:nil="true"/>
    <CampaignTagsTaxHTField0 xmlns="4873beb7-5857-4685-be1f-d57550cc96cc">
      <Terms xmlns="http://schemas.microsoft.com/office/infopath/2007/PartnerControls"/>
    </CampaignTagsTaxHTField0>
    <LocLastLocAttemptVersionLookup xmlns="4873beb7-5857-4685-be1f-d57550cc96cc">116751</LocLastLocAttemptVersionLookup>
    <LocLastLocAttemptVersionTypeLookup xmlns="4873beb7-5857-4685-be1f-d57550cc96cc" xsi:nil="true"/>
    <LocOverallPreviewStatusLookup xmlns="4873beb7-5857-4685-be1f-d57550cc96cc" xsi:nil="true"/>
    <LocOverallPublishStatusLookup xmlns="4873beb7-5857-4685-be1f-d57550cc96cc" xsi:nil="true"/>
    <TaxCatchAll xmlns="4873beb7-5857-4685-be1f-d57550cc96cc"/>
    <LocNewPublishedVersionLookup xmlns="4873beb7-5857-4685-be1f-d57550cc96cc" xsi:nil="true"/>
    <LocPublishedDependentAssetsLookup xmlns="4873beb7-5857-4685-be1f-d57550cc96cc" xsi:nil="true"/>
    <LocComments xmlns="4873beb7-5857-4685-be1f-d57550cc96cc" xsi:nil="true"/>
    <LocProcessedForMarketsLookup xmlns="4873beb7-5857-4685-be1f-d57550cc96cc" xsi:nil="true"/>
    <LocRecommendedHandoff xmlns="4873beb7-5857-4685-be1f-d57550cc96cc" xsi:nil="true"/>
    <LocManualTestRequired xmlns="4873beb7-5857-4685-be1f-d57550cc96cc" xsi:nil="true"/>
    <LocProcessedForHandoffsLookup xmlns="4873beb7-5857-4685-be1f-d57550cc96cc" xsi:nil="true"/>
    <LocOverallHandbackStatusLookup xmlns="4873beb7-5857-4685-be1f-d57550cc96cc" xsi:nil="true"/>
    <LocalizationTagsTaxHTField0 xmlns="4873beb7-5857-4685-be1f-d57550cc96cc">
      <Terms xmlns="http://schemas.microsoft.com/office/infopath/2007/PartnerControls"/>
    </LocalizationTagsTaxHTField0>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InternalTagsTaxHTField0 xmlns="4873beb7-5857-4685-be1f-d57550cc96cc">
      <Terms xmlns="http://schemas.microsoft.com/office/infopath/2007/PartnerControls"/>
    </InternalTagsTaxHTField0>
    <RecommendationsModifier xmlns="4873beb7-5857-4685-be1f-d57550cc96cc" xsi:nil="true"/>
    <ScenarioTagsTaxHTField0 xmlns="4873beb7-5857-4685-be1f-d57550cc96cc">
      <Terms xmlns="http://schemas.microsoft.com/office/infopath/2007/PartnerControls"/>
    </ScenarioTagsTaxHTField0>
    <OriginalRelease xmlns="4873beb7-5857-4685-be1f-d57550cc96cc">14</OriginalRelease>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73FCF6F-3856-4654-BB51-DBE563B51F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55BEB5-907B-4DBA-A1A8-A729D4402E16}">
  <ds:schemaRefs>
    <ds:schemaRef ds:uri="http://schemas.microsoft.com/office/2006/metadata/properties"/>
    <ds:schemaRef ds:uri="http://schemas.microsoft.com/office/infopath/2007/PartnerControls"/>
    <ds:schemaRef ds:uri="4873beb7-5857-4685-be1f-d57550cc96cc"/>
  </ds:schemaRefs>
</ds:datastoreItem>
</file>

<file path=customXml/itemProps3.xml><?xml version="1.0" encoding="utf-8"?>
<ds:datastoreItem xmlns:ds="http://schemas.openxmlformats.org/officeDocument/2006/customXml" ds:itemID="{ED4EFCEB-569C-4ABB-BB90-13511EAD60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TM10286712</Template>
  <TotalTime>6993</TotalTime>
  <Words>911</Words>
  <Application>Microsoft Macintosh PowerPoint</Application>
  <PresentationFormat>On-screen Show (4:3)</PresentationFormat>
  <Paragraphs>127</Paragraphs>
  <Slides>29</Slides>
  <Notes>5</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TM10286712</vt:lpstr>
      <vt:lpstr>White with Courier font for code slides</vt:lpstr>
      <vt:lpstr>Un-decidability of Post Correspondence Problem</vt:lpstr>
      <vt:lpstr>The  Path Ahead</vt:lpstr>
      <vt:lpstr>Introduction</vt:lpstr>
      <vt:lpstr>Post Correspondence Problem</vt:lpstr>
      <vt:lpstr>Post Correspondence Problem</vt:lpstr>
      <vt:lpstr>PowerPoint Presentation</vt:lpstr>
      <vt:lpstr>PowerPoint Presentation</vt:lpstr>
      <vt:lpstr>Proof of PCP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Ambiguity Problem of CFG</vt:lpstr>
      <vt:lpstr>Ambiguity Problem of CFG</vt:lpstr>
      <vt:lpstr>Construction</vt:lpstr>
      <vt:lpstr>Example </vt:lpstr>
      <vt:lpstr>Reduction of PCP to Ambiguity Problem</vt:lpstr>
      <vt:lpstr>Example </vt:lpstr>
      <vt:lpstr>Example</vt:lpstr>
      <vt:lpstr>Conclusion</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presentation slides (Blue with white bar design)</dc:title>
  <dc:creator>Microsoft Corp.</dc:creator>
  <cp:lastModifiedBy>Gaurav gaurav</cp:lastModifiedBy>
  <cp:revision>26</cp:revision>
  <dcterms:created xsi:type="dcterms:W3CDTF">2008-08-22T01:53:47Z</dcterms:created>
  <dcterms:modified xsi:type="dcterms:W3CDTF">2016-12-01T04:33:06Z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mageGenCounter">
    <vt:lpwstr>0</vt:lpwstr>
  </property>
  <property fmtid="{D5CDD505-2E9C-101B-9397-08002B2CF9AE}" pid="4" name="ViolationReportStatus">
    <vt:lpwstr>None</vt:lpwstr>
  </property>
  <property fmtid="{D5CDD505-2E9C-101B-9397-08002B2CF9AE}" pid="5" name="ImageGenStatus">
    <vt:lpwstr>0</vt:lpwstr>
  </property>
  <property fmtid="{D5CDD505-2E9C-101B-9397-08002B2CF9AE}" pid="6" name="PolicheckStatus">
    <vt:lpwstr>0</vt:lpwstr>
  </property>
  <property fmtid="{D5CDD505-2E9C-101B-9397-08002B2CF9AE}" pid="7" name="Applications">
    <vt:lpwstr>65;#zpp120;#79;#tpl120;#419;#zpp140</vt:lpwstr>
  </property>
  <property fmtid="{D5CDD505-2E9C-101B-9397-08002B2CF9AE}" pid="8" name="PolicheckCounter">
    <vt:lpwstr>0</vt:lpwstr>
  </property>
  <property fmtid="{D5CDD505-2E9C-101B-9397-08002B2CF9AE}" pid="9" name="APTrustLevel">
    <vt:r8>1</vt:r8>
  </property>
</Properties>
</file>