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57" r:id="rId4"/>
    <p:sldId id="258" r:id="rId5"/>
    <p:sldId id="259" r:id="rId6"/>
    <p:sldId id="263" r:id="rId7"/>
    <p:sldId id="264" r:id="rId8"/>
    <p:sldId id="267" r:id="rId9"/>
    <p:sldId id="265" r:id="rId10"/>
    <p:sldId id="266" r:id="rId11"/>
    <p:sldId id="268" r:id="rId12"/>
    <p:sldId id="260" r:id="rId13"/>
    <p:sldId id="286" r:id="rId14"/>
    <p:sldId id="261" r:id="rId15"/>
    <p:sldId id="262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309" r:id="rId24"/>
    <p:sldId id="310" r:id="rId25"/>
    <p:sldId id="311" r:id="rId26"/>
    <p:sldId id="312" r:id="rId27"/>
    <p:sldId id="313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33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60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44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69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23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195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40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21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44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9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2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5B345-02A3-456D-A008-41174C8AE6F1}" type="datetimeFigureOut">
              <a:rPr lang="en-IN" smtClean="0"/>
              <a:t>25-10-2019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AA907-914A-4294-A8C3-B780F1ABA75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act.uni-saarland.de/teaching/automata-games-verification-08/notes/notes4.pdf" TargetMode="External"/><Relationship Id="rId2" Type="http://schemas.openxmlformats.org/officeDocument/2006/relationships/hyperlink" Target="https://www.react.uni-saarland.de/teaching/automata-games-verification-08/notes/notes3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ptel.ac.in/courses/106/106/106106136/" TargetMode="External"/><Relationship Id="rId2" Type="http://schemas.openxmlformats.org/officeDocument/2006/relationships/hyperlink" Target="https://www.cmi.ac.in/~madhavan/papers/pdf/iisc2011-buchi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b="1" dirty="0" smtClean="0"/>
              <a:t>Büchi Automata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3711"/>
            <a:ext cx="9144000" cy="165576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IN" dirty="0" err="1" smtClean="0"/>
              <a:t>Nabarun</a:t>
            </a:r>
            <a:r>
              <a:rPr lang="en-IN" dirty="0" smtClean="0"/>
              <a:t> </a:t>
            </a:r>
            <a:r>
              <a:rPr lang="en-IN" dirty="0" err="1" smtClean="0"/>
              <a:t>Deka</a:t>
            </a:r>
            <a:r>
              <a:rPr lang="en-IN" dirty="0" smtClean="0"/>
              <a:t>(UG Maths)</a:t>
            </a:r>
          </a:p>
          <a:p>
            <a:r>
              <a:rPr lang="en-IN" dirty="0"/>
              <a:t> </a:t>
            </a:r>
            <a:r>
              <a:rPr lang="en-IN" dirty="0" smtClean="0"/>
              <a:t>       Deepak </a:t>
            </a:r>
            <a:r>
              <a:rPr lang="en-IN" dirty="0" err="1" smtClean="0"/>
              <a:t>Poonia</a:t>
            </a:r>
            <a:r>
              <a:rPr lang="en-IN" dirty="0" smtClean="0"/>
              <a:t>(</a:t>
            </a:r>
            <a:r>
              <a:rPr lang="en-IN" dirty="0" err="1" smtClean="0"/>
              <a:t>Mtech</a:t>
            </a:r>
            <a:r>
              <a:rPr lang="en-IN" dirty="0" smtClean="0"/>
              <a:t> CSA)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629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2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IN" dirty="0" smtClean="0"/>
              <a:t>Accepts all words over {</a:t>
            </a:r>
            <a:r>
              <a:rPr lang="en-IN" dirty="0" err="1" smtClean="0"/>
              <a:t>a,b</a:t>
            </a:r>
            <a:r>
              <a:rPr lang="en-IN" dirty="0" smtClean="0"/>
              <a:t>} that have Only finitely many </a:t>
            </a:r>
            <a:r>
              <a:rPr lang="en-IN" b="1" dirty="0" smtClean="0"/>
              <a:t>a</a:t>
            </a:r>
            <a:r>
              <a:rPr lang="en-IN" dirty="0" smtClean="0"/>
              <a:t>’s.</a:t>
            </a:r>
          </a:p>
          <a:p>
            <a:pPr marL="0" indent="0" algn="ctr">
              <a:buNone/>
            </a:pPr>
            <a:endParaRPr lang="en-IN" dirty="0"/>
          </a:p>
        </p:txBody>
      </p:sp>
      <p:pic>
        <p:nvPicPr>
          <p:cNvPr id="4" name="Google Shape;14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5087" y="2724944"/>
            <a:ext cx="6981825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24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2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IN" dirty="0" smtClean="0"/>
              <a:t>Accepts all words over {</a:t>
            </a:r>
            <a:r>
              <a:rPr lang="en-IN" dirty="0" err="1" smtClean="0"/>
              <a:t>a,b</a:t>
            </a:r>
            <a:r>
              <a:rPr lang="en-IN" dirty="0" smtClean="0"/>
              <a:t>} that have Only finitely many </a:t>
            </a:r>
            <a:r>
              <a:rPr lang="en-IN" b="1" dirty="0" smtClean="0"/>
              <a:t>a</a:t>
            </a:r>
            <a:r>
              <a:rPr lang="en-IN" dirty="0" smtClean="0"/>
              <a:t>’s.</a:t>
            </a:r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IN" dirty="0" smtClean="0"/>
              <a:t>Observe that this is NBA.</a:t>
            </a:r>
            <a:endParaRPr lang="en-IN" dirty="0"/>
          </a:p>
        </p:txBody>
      </p:sp>
      <p:pic>
        <p:nvPicPr>
          <p:cNvPr id="4" name="Google Shape;14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05087" y="2724944"/>
            <a:ext cx="6981825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10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/>
              <a:t>Deterministic B</a:t>
            </a:r>
            <a:r>
              <a:rPr lang="el-GR" b="1" u="sng" dirty="0" smtClean="0"/>
              <a:t>ϋ</a:t>
            </a:r>
            <a:r>
              <a:rPr lang="en-IN" b="1" u="sng" dirty="0" smtClean="0"/>
              <a:t>chi Automata</a:t>
            </a:r>
            <a:r>
              <a:rPr lang="en-IN" b="1" dirty="0" smtClean="0"/>
              <a:t> :</a:t>
            </a:r>
            <a:endParaRPr lang="en-I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Limit languages : </a:t>
                </a:r>
              </a:p>
              <a:p>
                <a:pPr marL="0" indent="0">
                  <a:buNone/>
                </a:pPr>
                <a:r>
                  <a:rPr lang="en-IN" dirty="0" smtClean="0"/>
                  <a:t>Let U ⊆ Σ</a:t>
                </a:r>
                <a:r>
                  <a:rPr lang="en-IN" dirty="0"/>
                  <a:t>*</a:t>
                </a:r>
                <a:r>
                  <a:rPr lang="en-IN" dirty="0" smtClean="0"/>
                  <a:t> be a language of finite strings. The limit of U, </a:t>
                </a:r>
                <a:r>
                  <a:rPr lang="en-IN" dirty="0" err="1" smtClean="0"/>
                  <a:t>lim</a:t>
                </a:r>
                <a:r>
                  <a:rPr lang="en-IN" dirty="0" smtClean="0"/>
                  <a:t>(U) is the set </a:t>
                </a:r>
              </a:p>
              <a:p>
                <a:pPr marL="0" indent="0" algn="ctr">
                  <a:buNone/>
                </a:pPr>
                <a:r>
                  <a:rPr lang="en-IN" dirty="0" err="1"/>
                  <a:t>l</a:t>
                </a:r>
                <a:r>
                  <a:rPr lang="en-IN" dirty="0" err="1" smtClean="0"/>
                  <a:t>im</a:t>
                </a:r>
                <a:r>
                  <a:rPr lang="en-IN" dirty="0" smtClean="0"/>
                  <a:t>(U) = {α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Σ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/>
                          <m:t>ω</m:t>
                        </m:r>
                      </m:sup>
                    </m:sSup>
                  </m:oMath>
                </a14:m>
                <a:r>
                  <a:rPr lang="en-IN" dirty="0" smtClean="0"/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∃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/>
                          <m:t>ω</m:t>
                        </m:r>
                      </m:sup>
                    </m:sSup>
                  </m:oMath>
                </a14:m>
                <a:r>
                  <a:rPr lang="en-IN" dirty="0"/>
                  <a:t>n </a:t>
                </a:r>
                <a:r>
                  <a:rPr lang="en-IN" dirty="0" smtClean="0"/>
                  <a:t>∈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 smtClean="0"/>
                  <a:t>: α[0..n] ∈ U}</a:t>
                </a:r>
              </a:p>
              <a:p>
                <a:pPr marL="0" indent="0">
                  <a:buNone/>
                </a:pPr>
                <a:r>
                  <a:rPr lang="en-IN" dirty="0"/>
                  <a:t>So, a word belongs to </a:t>
                </a:r>
                <a:r>
                  <a:rPr lang="en-IN" dirty="0" err="1"/>
                  <a:t>lim</a:t>
                </a:r>
                <a:r>
                  <a:rPr lang="en-IN" dirty="0"/>
                  <a:t>(U) </a:t>
                </a:r>
                <a:r>
                  <a:rPr lang="en-IN" dirty="0" err="1"/>
                  <a:t>iff</a:t>
                </a:r>
                <a:r>
                  <a:rPr lang="en-IN" dirty="0"/>
                  <a:t> it has infinitely many prefixes in U.</a:t>
                </a:r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40946" y="2975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396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/>
              <a:t>Deterministic B</a:t>
            </a:r>
            <a:r>
              <a:rPr lang="el-GR" b="1" u="sng" dirty="0" smtClean="0"/>
              <a:t>ϋ</a:t>
            </a:r>
            <a:r>
              <a:rPr lang="en-IN" b="1" u="sng" dirty="0" smtClean="0"/>
              <a:t>chi Automata</a:t>
            </a:r>
            <a:r>
              <a:rPr lang="en-IN" b="1" dirty="0" smtClean="0"/>
              <a:t> :</a:t>
            </a:r>
            <a:endParaRPr lang="en-I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Limit languages : </a:t>
                </a:r>
              </a:p>
              <a:p>
                <a:pPr marL="0" indent="0">
                  <a:buNone/>
                </a:pPr>
                <a:r>
                  <a:rPr lang="en-IN" dirty="0" smtClean="0"/>
                  <a:t>Let U ⊆ Σ</a:t>
                </a:r>
                <a:r>
                  <a:rPr lang="en-IN" dirty="0"/>
                  <a:t>*</a:t>
                </a:r>
                <a:r>
                  <a:rPr lang="en-IN" dirty="0" smtClean="0"/>
                  <a:t> be a language of finite strings. The limit of U, </a:t>
                </a:r>
                <a:r>
                  <a:rPr lang="en-IN" dirty="0" err="1" smtClean="0"/>
                  <a:t>lim</a:t>
                </a:r>
                <a:r>
                  <a:rPr lang="en-IN" dirty="0" smtClean="0"/>
                  <a:t>(U) is the set </a:t>
                </a:r>
              </a:p>
              <a:p>
                <a:pPr marL="0" indent="0" algn="ctr">
                  <a:buNone/>
                </a:pPr>
                <a:r>
                  <a:rPr lang="en-IN" dirty="0" err="1"/>
                  <a:t>l</a:t>
                </a:r>
                <a:r>
                  <a:rPr lang="en-IN" dirty="0" err="1" smtClean="0"/>
                  <a:t>im</a:t>
                </a:r>
                <a:r>
                  <a:rPr lang="en-IN" dirty="0" smtClean="0"/>
                  <a:t>(U) = {α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Σ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/>
                          <m:t>ω</m:t>
                        </m:r>
                      </m:sup>
                    </m:sSup>
                  </m:oMath>
                </a14:m>
                <a:r>
                  <a:rPr lang="en-IN" dirty="0" smtClean="0"/>
                  <a:t>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∃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/>
                          <m:t>ω</m:t>
                        </m:r>
                      </m:sup>
                    </m:sSup>
                  </m:oMath>
                </a14:m>
                <a:r>
                  <a:rPr lang="en-IN" dirty="0"/>
                  <a:t>n </a:t>
                </a:r>
                <a:r>
                  <a:rPr lang="en-IN" dirty="0" smtClean="0"/>
                  <a:t>∈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 smtClean="0"/>
                  <a:t>: α[0..n] ∈ U}</a:t>
                </a:r>
              </a:p>
              <a:p>
                <a:pPr marL="0" indent="0">
                  <a:buNone/>
                </a:pPr>
                <a:endParaRPr lang="en-IN" dirty="0" smtClean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accent6"/>
                    </a:solidFill>
                  </a:rPr>
                  <a:t>Theorem 1:</a:t>
                </a:r>
                <a:r>
                  <a:rPr lang="en-IN" dirty="0" smtClean="0"/>
                  <a:t> A language L 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Σ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/>
                          <m:t>ω</m:t>
                        </m:r>
                      </m:sup>
                    </m:sSup>
                  </m:oMath>
                </a14:m>
                <a:r>
                  <a:rPr lang="en-IN" dirty="0" smtClean="0"/>
                  <a:t>  is recognizable by a deterministic B</a:t>
                </a:r>
                <a:r>
                  <a:rPr lang="el-GR" dirty="0" smtClean="0"/>
                  <a:t>ϋ</a:t>
                </a:r>
                <a:r>
                  <a:rPr lang="en-IN" dirty="0" smtClean="0"/>
                  <a:t>chi automaton </a:t>
                </a:r>
                <a:r>
                  <a:rPr lang="en-IN" dirty="0" err="1" smtClean="0"/>
                  <a:t>iff</a:t>
                </a:r>
                <a:r>
                  <a:rPr lang="en-IN" dirty="0" smtClean="0"/>
                  <a:t> L is of the form </a:t>
                </a:r>
                <a:r>
                  <a:rPr lang="en-IN" dirty="0" err="1" smtClean="0"/>
                  <a:t>lim</a:t>
                </a:r>
                <a:r>
                  <a:rPr lang="en-IN" dirty="0" smtClean="0"/>
                  <a:t>(U) for some regular language U ⊆ </a:t>
                </a:r>
                <a:r>
                  <a:rPr lang="en-IN" dirty="0"/>
                  <a:t>Σ*.</a:t>
                </a:r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 smtClean="0"/>
                  <a:t>Proof :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986" b="-37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40946" y="2975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714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Proof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(Only if part) : Treat the DBA as a DFA over finite words.</a:t>
            </a:r>
          </a:p>
          <a:p>
            <a:pPr marL="0" indent="0">
              <a:buNone/>
            </a:pPr>
            <a:r>
              <a:rPr lang="en-IN" dirty="0" smtClean="0"/>
              <a:t>(If part) : Treat the DFA as DBA.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997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/>
              <a:t>NBA Vs. DBA</a:t>
            </a:r>
            <a:r>
              <a:rPr lang="en-IN" dirty="0" smtClean="0"/>
              <a:t>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NBA has strictly more power than DBA.</a:t>
            </a:r>
          </a:p>
          <a:p>
            <a:r>
              <a:rPr lang="en-IN" dirty="0" smtClean="0"/>
              <a:t>There exists languages that can be recognized by NBAs But No DBA can recognize them.</a:t>
            </a:r>
          </a:p>
          <a:p>
            <a:pPr lvl="0"/>
            <a:r>
              <a:rPr lang="en-IN" dirty="0" smtClean="0"/>
              <a:t>Example : Can we design a </a:t>
            </a:r>
            <a:r>
              <a:rPr lang="en-IN" u="sng" dirty="0" smtClean="0"/>
              <a:t>deterministic</a:t>
            </a:r>
            <a:r>
              <a:rPr lang="en-IN" dirty="0" smtClean="0"/>
              <a:t> Buchi automaton that accepts the set of words over {a , b} with only finite number of a’s?</a:t>
            </a:r>
          </a:p>
          <a:p>
            <a:pPr marL="0" lv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713423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/>
              <a:t>NBA Vs. DBA</a:t>
            </a:r>
            <a:r>
              <a:rPr lang="en-IN" dirty="0" smtClean="0"/>
              <a:t>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NBA has strictly more power than DBA.</a:t>
            </a:r>
          </a:p>
          <a:p>
            <a:r>
              <a:rPr lang="en-IN" dirty="0" smtClean="0"/>
              <a:t>There exists languages that can be recognized by NBAs But No DBA can recognize them.</a:t>
            </a:r>
          </a:p>
          <a:p>
            <a:pPr lvl="0"/>
            <a:r>
              <a:rPr lang="en-IN" dirty="0" smtClean="0"/>
              <a:t>Example : Can we design a </a:t>
            </a:r>
            <a:r>
              <a:rPr lang="en-IN" u="sng" dirty="0" smtClean="0"/>
              <a:t>deterministic</a:t>
            </a:r>
            <a:r>
              <a:rPr lang="en-IN" dirty="0" smtClean="0"/>
              <a:t> Buchi automaton that accepts the set of words over {a , b} with only finite number of a’s?</a:t>
            </a:r>
          </a:p>
          <a:p>
            <a:pPr marL="0" lvl="0" indent="0">
              <a:buNone/>
            </a:pPr>
            <a:endParaRPr lang="en-IN" dirty="0" smtClean="0"/>
          </a:p>
          <a:p>
            <a:r>
              <a:rPr lang="en-IN" dirty="0" smtClean="0"/>
              <a:t>No DBA can recognize this language.</a:t>
            </a:r>
          </a:p>
          <a:p>
            <a:pPr marL="0" indent="0">
              <a:buNone/>
            </a:pPr>
            <a:r>
              <a:rPr lang="en-IN" dirty="0" smtClean="0"/>
              <a:t>   Why?</a:t>
            </a:r>
          </a:p>
        </p:txBody>
      </p:sp>
    </p:spTree>
    <p:extLst>
      <p:ext uri="{BB962C8B-B14F-4D97-AF65-F5344CB8AC3E}">
        <p14:creationId xmlns:p14="http://schemas.microsoft.com/office/powerpoint/2010/main" val="251413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Proof : 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Proof by contradiction.</a:t>
                </a:r>
              </a:p>
              <a:p>
                <a:r>
                  <a:rPr lang="en-IN" dirty="0" smtClean="0"/>
                  <a:t>Assume some DBA recognizes this language L.</a:t>
                </a:r>
              </a:p>
              <a:p>
                <a:r>
                  <a:rPr lang="en-IN" dirty="0" smtClean="0"/>
                  <a:t>So, by Theorem 1, L is of the form </a:t>
                </a:r>
                <a:r>
                  <a:rPr lang="en-IN" dirty="0" err="1" smtClean="0"/>
                  <a:t>lim</a:t>
                </a:r>
                <a:r>
                  <a:rPr lang="en-IN" dirty="0" smtClean="0"/>
                  <a:t>(U) for some regular language U.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/>
                          <m:t>w</m:t>
                        </m:r>
                      </m:sup>
                    </m:sSup>
                    <m:r>
                      <m:rPr>
                        <m:nor/>
                      </m:rPr>
                      <a:rPr lang="en-IN" dirty="0"/>
                      <m:t>∈</m:t>
                    </m:r>
                    <m:r>
                      <m:rPr>
                        <m:nor/>
                      </m:rPr>
                      <a:rPr lang="en-IN" b="0" i="0" dirty="0" smtClean="0"/>
                      <m:t> </m:t>
                    </m:r>
                  </m:oMath>
                </a14:m>
                <a:r>
                  <a:rPr lang="en-IN" dirty="0" smtClean="0"/>
                  <a:t>L </a:t>
                </a:r>
                <a:r>
                  <a:rPr lang="en-IN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∃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n</a:t>
                </a:r>
                <a:r>
                  <a:rPr lang="en-IN" baseline="-25000" dirty="0" smtClean="0">
                    <a:sym typeface="Wingdings" panose="05000000000000000000" pitchFamily="2" charset="2"/>
                  </a:rPr>
                  <a:t>0 </a:t>
                </a:r>
                <a:r>
                  <a:rPr lang="en-IN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b="0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="0" i="0" baseline="-2500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dirty="0"/>
                      <m:t>∈</m:t>
                    </m:r>
                    <m:r>
                      <m:rPr>
                        <m:nor/>
                      </m:rPr>
                      <a:rPr lang="en-IN" b="0" i="0" dirty="0" smtClean="0"/>
                      <m:t> 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U.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/>
                          <m:t>w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∈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L 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∃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n</a:t>
                </a:r>
                <a:r>
                  <a:rPr lang="en-IN" baseline="-25000" dirty="0">
                    <a:sym typeface="Wingdings" panose="05000000000000000000" pitchFamily="2" charset="2"/>
                  </a:rPr>
                  <a:t>1</a:t>
                </a:r>
                <a:r>
                  <a:rPr lang="en-IN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="0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∈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U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/>
                          <m:t>w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∈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L 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∃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n</a:t>
                </a:r>
                <a:r>
                  <a:rPr lang="en-IN" baseline="-25000" dirty="0" smtClean="0">
                    <a:sym typeface="Wingdings" panose="05000000000000000000" pitchFamily="2" charset="2"/>
                  </a:rPr>
                  <a:t>2</a:t>
                </a:r>
                <a:r>
                  <a:rPr lang="en-IN" dirty="0" smtClean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="0" i="1" baseline="-250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∈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U</a:t>
                </a:r>
              </a:p>
              <a:p>
                <a:r>
                  <a:rPr lang="en-IN" dirty="0" smtClean="0">
                    <a:sym typeface="Wingdings" panose="05000000000000000000" pitchFamily="2" charset="2"/>
                  </a:rPr>
                  <a:t>Similarly,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a….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="0" i="1" baseline="-2500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∈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U</a:t>
                </a:r>
              </a:p>
              <a:p>
                <a:r>
                  <a:rPr lang="en-IN" dirty="0" smtClean="0">
                    <a:sym typeface="Wingdings" panose="05000000000000000000" pitchFamily="2" charset="2"/>
                  </a:rPr>
                  <a:t>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baseline="-2500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a….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i="1" baseline="-25000" dirty="0">
                            <a:latin typeface="Cambria Math" panose="02040503050406030204" pitchFamily="18" charset="0"/>
                          </a:rPr>
                          <m:t>i</m:t>
                        </m:r>
                      </m:sup>
                    </m:sSup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….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/>
                      <m:t>∈</m:t>
                    </m:r>
                  </m:oMath>
                </a14:m>
                <a:r>
                  <a:rPr lang="en-IN" dirty="0" smtClean="0">
                    <a:sym typeface="Wingdings" panose="05000000000000000000" pitchFamily="2" charset="2"/>
                  </a:rPr>
                  <a:t> Lim(U) = L (by Theorem 1)</a:t>
                </a:r>
              </a:p>
              <a:p>
                <a:r>
                  <a:rPr lang="en-IN" dirty="0" smtClean="0">
                    <a:sym typeface="Wingdings" panose="05000000000000000000" pitchFamily="2" charset="2"/>
                  </a:rPr>
                  <a:t>Hence, Contradiction.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57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/>
              <a:t>Characterizing B</a:t>
            </a:r>
            <a:r>
              <a:rPr lang="el-GR" b="1" u="sng" dirty="0" smtClean="0"/>
              <a:t>ϋ</a:t>
            </a:r>
            <a:r>
              <a:rPr lang="en-IN" b="1" u="sng" dirty="0" smtClean="0"/>
              <a:t>chi-recognizable languages</a:t>
            </a:r>
            <a:r>
              <a:rPr lang="en-IN" dirty="0" smtClean="0"/>
              <a:t>: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Let U ⊆ </a:t>
                </a:r>
                <a:r>
                  <a:rPr lang="el-GR" dirty="0" smtClean="0"/>
                  <a:t>Σ</a:t>
                </a:r>
                <a:r>
                  <a:rPr lang="en-IN" dirty="0" smtClean="0"/>
                  <a:t>*</a:t>
                </a:r>
                <a:r>
                  <a:rPr lang="el-GR" dirty="0" smtClean="0"/>
                  <a:t>. </a:t>
                </a:r>
                <a:r>
                  <a:rPr lang="en-IN" dirty="0" smtClean="0"/>
                  <a:t>Then define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U</m:t>
                        </m:r>
                      </m:e>
                      <m:sup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</m:sup>
                    </m:sSup>
                  </m:oMath>
                </a14:m>
                <a:r>
                  <a:rPr lang="el-GR" dirty="0" smtClean="0"/>
                  <a:t>= {α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p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</m:sup>
                    </m:sSup>
                  </m:oMath>
                </a14:m>
                <a:r>
                  <a:rPr lang="el-GR" dirty="0" smtClean="0"/>
                  <a:t> | α = </a:t>
                </a:r>
                <a:r>
                  <a:rPr lang="en-IN" dirty="0" smtClean="0"/>
                  <a:t>u</a:t>
                </a:r>
                <a:r>
                  <a:rPr lang="en-IN" baseline="-25000" dirty="0" smtClean="0"/>
                  <a:t>0</a:t>
                </a:r>
                <a:r>
                  <a:rPr lang="en-IN" dirty="0" smtClean="0"/>
                  <a:t>u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u</a:t>
                </a:r>
                <a:r>
                  <a:rPr lang="en-IN" baseline="-25000" dirty="0" smtClean="0"/>
                  <a:t>2</a:t>
                </a:r>
                <a:r>
                  <a:rPr lang="en-IN" dirty="0" smtClean="0"/>
                  <a:t> ··· where </a:t>
                </a:r>
                <a:r>
                  <a:rPr lang="en-IN" dirty="0" err="1" smtClean="0"/>
                  <a:t>u</a:t>
                </a:r>
                <a:r>
                  <a:rPr lang="en-IN" baseline="-25000" dirty="0" err="1" smtClean="0"/>
                  <a:t>i</a:t>
                </a:r>
                <a:r>
                  <a:rPr lang="en-IN" dirty="0" smtClean="0"/>
                  <a:t> ∈ U for all </a:t>
                </a:r>
                <a:r>
                  <a:rPr lang="en-IN" dirty="0" err="1" smtClean="0"/>
                  <a:t>i</a:t>
                </a:r>
                <a:r>
                  <a:rPr lang="en-IN" dirty="0" smtClean="0"/>
                  <a:t>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m:rPr>
                            <m:nor/>
                          </m:rPr>
                          <a:rPr lang="en-IN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dirty="0" smtClean="0"/>
                  <a:t>}.</a:t>
                </a:r>
              </a:p>
              <a:p>
                <a:r>
                  <a:rPr lang="en-IN" dirty="0" smtClean="0"/>
                  <a:t>Let U </a:t>
                </a:r>
                <a:r>
                  <a:rPr lang="en-IN" dirty="0"/>
                  <a:t>⊆ </a:t>
                </a:r>
                <a:r>
                  <a:rPr lang="el-GR" dirty="0" smtClean="0"/>
                  <a:t>Σ</a:t>
                </a:r>
                <a:r>
                  <a:rPr lang="en-IN" dirty="0" smtClean="0"/>
                  <a:t>* and L </a:t>
                </a:r>
                <a:r>
                  <a:rPr lang="en-IN" dirty="0"/>
                  <a:t>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p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</m:sup>
                    </m:sSup>
                  </m:oMath>
                </a14:m>
                <a:r>
                  <a:rPr lang="en-IN" dirty="0" smtClean="0"/>
                  <a:t> then define</a:t>
                </a:r>
              </a:p>
              <a:p>
                <a:pPr marL="0" indent="0" algn="ctr">
                  <a:buNone/>
                </a:pPr>
                <a:r>
                  <a:rPr lang="en-IN" dirty="0" smtClean="0"/>
                  <a:t>UL = {</a:t>
                </a:r>
                <a:r>
                  <a:rPr lang="el-GR" dirty="0" smtClean="0"/>
                  <a:t>α | ∃</a:t>
                </a:r>
                <a:r>
                  <a:rPr lang="en-IN" dirty="0" smtClean="0"/>
                  <a:t>u ∈ U : ∃</a:t>
                </a:r>
                <a:r>
                  <a:rPr lang="el-GR" dirty="0" smtClean="0"/>
                  <a:t>β ∈ </a:t>
                </a:r>
                <a:r>
                  <a:rPr lang="en-IN" dirty="0" smtClean="0"/>
                  <a:t>L : </a:t>
                </a:r>
                <a:r>
                  <a:rPr lang="el-GR" dirty="0" smtClean="0"/>
                  <a:t>α = </a:t>
                </a:r>
                <a:r>
                  <a:rPr lang="en-IN" dirty="0" smtClean="0"/>
                  <a:t>u</a:t>
                </a:r>
                <a:r>
                  <a:rPr lang="el-GR" dirty="0" smtClean="0"/>
                  <a:t>β}.</a:t>
                </a:r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39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/>
              <a:t>Characterizing B</a:t>
            </a:r>
            <a:r>
              <a:rPr lang="el-GR" b="1" u="sng" dirty="0"/>
              <a:t>ϋ</a:t>
            </a:r>
            <a:r>
              <a:rPr lang="en-IN" b="1" u="sng" dirty="0"/>
              <a:t>chi-recognizable languages</a:t>
            </a:r>
            <a:r>
              <a:rPr lang="en-IN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 smtClean="0">
                    <a:solidFill>
                      <a:schemeClr val="accent6"/>
                    </a:solidFill>
                  </a:rPr>
                  <a:t>- regu</a:t>
                </a:r>
                <a:r>
                  <a:rPr lang="en-IN" dirty="0" smtClean="0">
                    <a:solidFill>
                      <a:schemeClr val="accent6"/>
                    </a:solidFill>
                  </a:rPr>
                  <a:t>lar expression : </a:t>
                </a:r>
              </a:p>
              <a:p>
                <a:pPr marL="0" indent="0">
                  <a:buNone/>
                </a:pPr>
                <a:r>
                  <a:rPr lang="en-IN" dirty="0" smtClean="0"/>
                  <a:t>  G = U</a:t>
                </a:r>
                <a:r>
                  <a:rPr lang="en-IN" baseline="-25000" dirty="0" smtClean="0"/>
                  <a:t>1 </a:t>
                </a:r>
                <a:r>
                  <a:rPr lang="en-IN" dirty="0" smtClean="0"/>
                  <a:t>V</a:t>
                </a:r>
                <a:r>
                  <a:rPr lang="en-IN" baseline="-25000" dirty="0" smtClean="0"/>
                  <a:t>1</a:t>
                </a:r>
                <a14:m>
                  <m:oMath xmlns:m="http://schemas.openxmlformats.org/officeDocument/2006/math">
                    <m:r>
                      <a:rPr lang="en-IN" b="0" i="1" baseline="3000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IN" b="0" i="1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0" baseline="-2500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/>
                  <a:t>+ U</a:t>
                </a:r>
                <a:r>
                  <a:rPr lang="en-IN" baseline="-25000" dirty="0" smtClean="0"/>
                  <a:t>2 </a:t>
                </a:r>
                <a:r>
                  <a:rPr lang="en-IN" dirty="0"/>
                  <a:t>V</a:t>
                </a:r>
                <a:r>
                  <a:rPr lang="en-IN" baseline="-25000" dirty="0" smtClean="0"/>
                  <a:t>2</a:t>
                </a:r>
                <a14:m>
                  <m:oMath xmlns:m="http://schemas.openxmlformats.org/officeDocument/2006/math">
                    <m:r>
                      <a:rPr lang="en-IN" i="1" baseline="30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+ …. + U</a:t>
                </a:r>
                <a:r>
                  <a:rPr lang="en-IN" baseline="-25000" dirty="0" smtClean="0"/>
                  <a:t>n </a:t>
                </a:r>
                <a:r>
                  <a:rPr lang="en-IN" dirty="0"/>
                  <a:t>V</a:t>
                </a:r>
                <a:r>
                  <a:rPr lang="en-IN" baseline="-25000" dirty="0" smtClean="0"/>
                  <a:t>n</a:t>
                </a:r>
                <a14:m>
                  <m:oMath xmlns:m="http://schemas.openxmlformats.org/officeDocument/2006/math">
                    <m:r>
                      <a:rPr lang="en-IN" i="1" baseline="3000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 smtClean="0"/>
                  <a:t> </a:t>
                </a:r>
              </a:p>
              <a:p>
                <a:pPr marL="0" indent="0">
                  <a:buNone/>
                </a:pPr>
                <a:r>
                  <a:rPr lang="en-IN" dirty="0" smtClean="0"/>
                  <a:t> Is called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 smtClean="0"/>
                  <a:t> regular expression, Where  U</a:t>
                </a:r>
                <a:r>
                  <a:rPr lang="en-IN" baseline="-25000" dirty="0" smtClean="0"/>
                  <a:t>1, </a:t>
                </a:r>
                <a:r>
                  <a:rPr lang="en-IN" dirty="0" smtClean="0"/>
                  <a:t>U</a:t>
                </a:r>
                <a:r>
                  <a:rPr lang="en-IN" baseline="-25000" dirty="0" smtClean="0"/>
                  <a:t>2 , </a:t>
                </a:r>
                <a:r>
                  <a:rPr lang="en-IN" dirty="0" smtClean="0"/>
                  <a:t>V</a:t>
                </a:r>
                <a:r>
                  <a:rPr lang="en-IN" baseline="-25000" dirty="0" smtClean="0"/>
                  <a:t>1, </a:t>
                </a:r>
                <a:r>
                  <a:rPr lang="en-IN" dirty="0" smtClean="0"/>
                  <a:t>V</a:t>
                </a:r>
                <a:r>
                  <a:rPr lang="en-IN" baseline="-25000" dirty="0" smtClean="0"/>
                  <a:t>2… </a:t>
                </a:r>
                <a:r>
                  <a:rPr lang="en-IN" dirty="0" smtClean="0"/>
                  <a:t>are regular expressions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∈ ∉</m:t>
                    </m:r>
                  </m:oMath>
                </a14:m>
                <a:r>
                  <a:rPr lang="en-IN" dirty="0" smtClean="0"/>
                  <a:t> L(V</a:t>
                </a:r>
                <a:r>
                  <a:rPr lang="en-IN" baseline="-25000" dirty="0" smtClean="0"/>
                  <a:t>i</a:t>
                </a:r>
                <a:r>
                  <a:rPr lang="en-IN" dirty="0" smtClean="0"/>
                  <a:t>), for all 1 ≤ </a:t>
                </a:r>
                <a:r>
                  <a:rPr lang="en-IN" dirty="0" err="1" smtClean="0"/>
                  <a:t>i</a:t>
                </a:r>
                <a:r>
                  <a:rPr lang="en-IN" dirty="0"/>
                  <a:t> </a:t>
                </a:r>
                <a:r>
                  <a:rPr lang="en-IN" dirty="0" smtClean="0"/>
                  <a:t>≤ n </a:t>
                </a:r>
                <a:endParaRPr lang="en-IN" dirty="0" smtClean="0"/>
              </a:p>
              <a:p>
                <a:r>
                  <a:rPr lang="en-IN" dirty="0" smtClean="0">
                    <a:solidFill>
                      <a:schemeClr val="accent6"/>
                    </a:solidFill>
                  </a:rPr>
                  <a:t>ω-regular </a:t>
                </a:r>
                <a:r>
                  <a:rPr lang="en-IN" dirty="0" smtClean="0">
                    <a:solidFill>
                      <a:schemeClr val="accent6"/>
                    </a:solidFill>
                  </a:rPr>
                  <a:t>languages</a:t>
                </a:r>
                <a:r>
                  <a:rPr lang="en-IN" dirty="0" smtClean="0"/>
                  <a:t> : A language L 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/>
                          <m:t>Σ</m:t>
                        </m:r>
                      </m:e>
                      <m:sup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</m:sup>
                    </m:sSup>
                  </m:oMath>
                </a14:m>
                <a:r>
                  <a:rPr lang="en-IN" dirty="0" smtClean="0"/>
                  <a:t> is said to be ω-regular if it is of the form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IN" baseline="-25000" dirty="0" err="1" smtClean="0"/>
                  <a:t>i</a:t>
                </a:r>
                <a:r>
                  <a:rPr lang="en-IN" baseline="-25000" dirty="0" smtClean="0"/>
                  <a:t>∈[1..n]</a:t>
                </a:r>
                <a:r>
                  <a:rPr lang="en-IN" dirty="0" smtClean="0"/>
                  <a:t> </a:t>
                </a:r>
                <a:r>
                  <a:rPr lang="en-IN" dirty="0" err="1" smtClean="0"/>
                  <a:t>U</a:t>
                </a:r>
                <a:r>
                  <a:rPr lang="en-IN" baseline="-25000" dirty="0" err="1" smtClean="0"/>
                  <a:t>i</a:t>
                </a:r>
                <a:r>
                  <a:rPr lang="en-IN" dirty="0" err="1" smtClean="0"/>
                  <a:t>V</a:t>
                </a:r>
                <a:r>
                  <a:rPr lang="en-IN" baseline="-25000" dirty="0" err="1" smtClean="0"/>
                  <a:t>i</a:t>
                </a:r>
                <a:r>
                  <a:rPr lang="en-IN" baseline="34000" dirty="0" err="1" smtClean="0"/>
                  <a:t>ω</a:t>
                </a:r>
                <a:r>
                  <a:rPr lang="en-IN" baseline="30000" dirty="0" smtClean="0"/>
                  <a:t> </a:t>
                </a:r>
                <a:r>
                  <a:rPr lang="en-IN" dirty="0" smtClean="0"/>
                  <a:t>, where each </a:t>
                </a:r>
                <a:r>
                  <a:rPr lang="en-IN" dirty="0" err="1" smtClean="0"/>
                  <a:t>U</a:t>
                </a:r>
                <a:r>
                  <a:rPr lang="en-IN" baseline="-25000" dirty="0" err="1" smtClean="0"/>
                  <a:t>i</a:t>
                </a:r>
                <a:r>
                  <a:rPr lang="en-IN" dirty="0" smtClean="0"/>
                  <a:t> and V</a:t>
                </a:r>
                <a:r>
                  <a:rPr lang="en-IN" baseline="-25000" dirty="0" smtClean="0"/>
                  <a:t>i</a:t>
                </a:r>
                <a:r>
                  <a:rPr lang="en-IN" dirty="0" smtClean="0"/>
                  <a:t> is a regular language of finite words</a:t>
                </a:r>
                <a:r>
                  <a:rPr lang="en-IN" dirty="0" smtClean="0"/>
                  <a:t>.</a:t>
                </a:r>
              </a:p>
              <a:p>
                <a:pPr marL="0" indent="0">
                  <a:buNone/>
                </a:pPr>
                <a:r>
                  <a:rPr lang="en-IN" dirty="0" smtClean="0"/>
                  <a:t> i.e.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 smtClean="0"/>
                  <a:t>- regular language is the language described by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IN" dirty="0" smtClean="0"/>
                  <a:t> regular expression.</a:t>
                </a:r>
                <a:endParaRPr lang="en-IN" dirty="0" smtClean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11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Overview :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IN" dirty="0" smtClean="0"/>
                  <a:t>Buchi’s Motivation.</a:t>
                </a:r>
              </a:p>
              <a:p>
                <a:r>
                  <a:rPr lang="en-IN" dirty="0" err="1" smtClean="0"/>
                  <a:t>Buchi</a:t>
                </a:r>
                <a:r>
                  <a:rPr lang="en-IN" dirty="0" smtClean="0"/>
                  <a:t> Automata (Definition)</a:t>
                </a:r>
              </a:p>
              <a:p>
                <a:r>
                  <a:rPr lang="en-IN" dirty="0" smtClean="0"/>
                  <a:t>Deterministic </a:t>
                </a:r>
                <a:r>
                  <a:rPr lang="en-IN" dirty="0" err="1" smtClean="0"/>
                  <a:t>Buchi</a:t>
                </a:r>
                <a:r>
                  <a:rPr lang="en-IN" dirty="0" smtClean="0"/>
                  <a:t> Automata and it’s characterization</a:t>
                </a:r>
              </a:p>
              <a:p>
                <a:r>
                  <a:rPr lang="en-IN" dirty="0" smtClean="0"/>
                  <a:t>Non-deterministic </a:t>
                </a:r>
                <a:r>
                  <a:rPr lang="en-IN" dirty="0" err="1" smtClean="0"/>
                  <a:t>Buchi</a:t>
                </a:r>
                <a:r>
                  <a:rPr lang="en-IN" dirty="0" smtClean="0"/>
                  <a:t> automata are more powerful than Deterministic </a:t>
                </a:r>
                <a:r>
                  <a:rPr lang="en-IN" dirty="0" err="1" smtClean="0"/>
                  <a:t>Buchi</a:t>
                </a:r>
                <a:r>
                  <a:rPr lang="en-IN" dirty="0" smtClean="0"/>
                  <a:t> Automata.</a:t>
                </a:r>
              </a:p>
              <a:p>
                <a:r>
                  <a:rPr lang="en-IN" dirty="0" smtClean="0"/>
                  <a:t>Characterization of </a:t>
                </a:r>
                <a:r>
                  <a:rPr lang="en-IN" dirty="0" err="1" smtClean="0"/>
                  <a:t>Buchi</a:t>
                </a:r>
                <a:r>
                  <a:rPr lang="en-IN" dirty="0" smtClean="0"/>
                  <a:t> Recognizable languages.</a:t>
                </a:r>
              </a:p>
              <a:p>
                <a:r>
                  <a:rPr lang="en-IN" dirty="0" smtClean="0"/>
                  <a:t>Closure Properties (Union, Intersection, Projection)</a:t>
                </a:r>
              </a:p>
              <a:p>
                <a:r>
                  <a:rPr lang="en-IN" dirty="0" smtClean="0"/>
                  <a:t>MSO Theory of one successor</a:t>
                </a:r>
              </a:p>
              <a:p>
                <a:r>
                  <a:rPr lang="en-IN" dirty="0" smtClean="0"/>
                  <a:t>Equivalence of S1S formula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/>
                  <a:t>regular languages.</a:t>
                </a:r>
              </a:p>
              <a:p>
                <a:r>
                  <a:rPr lang="en-IN" dirty="0" smtClean="0"/>
                  <a:t>Complementation of </a:t>
                </a:r>
                <a:r>
                  <a:rPr lang="en-IN" dirty="0" err="1" smtClean="0"/>
                  <a:t>Buchi</a:t>
                </a:r>
                <a:r>
                  <a:rPr lang="en-IN" dirty="0" smtClean="0"/>
                  <a:t> Automata</a:t>
                </a:r>
              </a:p>
              <a:p>
                <a:endParaRPr lang="en-IN" dirty="0" smtClean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866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Characterizing B</a:t>
            </a:r>
            <a:r>
              <a:rPr lang="el-GR" b="1" u="sng" dirty="0"/>
              <a:t>ϋ</a:t>
            </a:r>
            <a:r>
              <a:rPr lang="en-IN" b="1" u="sng" dirty="0"/>
              <a:t>chi-recognizable languages</a:t>
            </a:r>
            <a:r>
              <a:rPr lang="en-IN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N" dirty="0" smtClean="0"/>
              <a:t>Theorem 2 :  A language is B</a:t>
            </a:r>
            <a:r>
              <a:rPr lang="el-GR" dirty="0" smtClean="0"/>
              <a:t>ϋ</a:t>
            </a:r>
            <a:r>
              <a:rPr lang="en-IN" dirty="0" smtClean="0"/>
              <a:t>chi-recognizable </a:t>
            </a:r>
            <a:r>
              <a:rPr lang="en-IN" dirty="0" err="1" smtClean="0"/>
              <a:t>iff</a:t>
            </a:r>
            <a:r>
              <a:rPr lang="en-IN" dirty="0" smtClean="0"/>
              <a:t> it is ω-regular.</a:t>
            </a:r>
          </a:p>
          <a:p>
            <a:pPr marL="0" indent="0" algn="ctr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09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Proof :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IN" dirty="0" smtClean="0"/>
                  <a:t>Theorem 2 :  A language is B</a:t>
                </a:r>
                <a:r>
                  <a:rPr lang="el-GR" dirty="0" smtClean="0"/>
                  <a:t>ϋ</a:t>
                </a:r>
                <a:r>
                  <a:rPr lang="en-IN" dirty="0" smtClean="0"/>
                  <a:t>chi-recognizable </a:t>
                </a:r>
                <a:r>
                  <a:rPr lang="en-IN" dirty="0" err="1" smtClean="0"/>
                  <a:t>iff</a:t>
                </a:r>
                <a:r>
                  <a:rPr lang="en-IN" dirty="0" smtClean="0"/>
                  <a:t> it is ω-regular.</a:t>
                </a:r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(Only If part) : Let L be recognized by a B</a:t>
                </a:r>
                <a:r>
                  <a:rPr lang="el-GR" dirty="0" smtClean="0"/>
                  <a:t>ϋ</a:t>
                </a:r>
                <a:r>
                  <a:rPr lang="en-IN" dirty="0" smtClean="0"/>
                  <a:t>chi automaton</a:t>
                </a:r>
              </a:p>
              <a:p>
                <a:pPr marL="0" indent="0" algn="ctr">
                  <a:buNone/>
                </a:pPr>
                <a:r>
                  <a:rPr lang="en-IN" dirty="0" smtClean="0"/>
                  <a:t> A </a:t>
                </a:r>
                <a:r>
                  <a:rPr lang="en-IN" dirty="0"/>
                  <a:t>= (Q, Σ, δ, S, F</a:t>
                </a:r>
                <a:r>
                  <a:rPr lang="en-IN" dirty="0" smtClean="0"/>
                  <a:t>).</a:t>
                </a:r>
              </a:p>
              <a:p>
                <a:r>
                  <a:rPr lang="en-IN" dirty="0" smtClean="0"/>
                  <a:t>For s, s’ ∈ Q, let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baseline="-25000" dirty="0" err="1" smtClean="0"/>
                  <a:t>ss’</a:t>
                </a:r>
                <a:r>
                  <a:rPr lang="en-IN" dirty="0" smtClean="0"/>
                  <a:t> = {w ∈ Σ* | s  </a:t>
                </a:r>
                <a:r>
                  <a:rPr lang="en-IN" baseline="30000" dirty="0" smtClean="0"/>
                  <a:t>w</a:t>
                </a:r>
                <a:r>
                  <a:rPr lang="en-IN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IN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IN" dirty="0" smtClean="0"/>
                  <a:t>  s’ } </a:t>
                </a:r>
              </a:p>
              <a:p>
                <a:r>
                  <a:rPr lang="en-IN" dirty="0" smtClean="0"/>
                  <a:t>It is easy to see that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baseline="-25000" dirty="0" err="1" smtClean="0"/>
                  <a:t>ss’</a:t>
                </a:r>
                <a:r>
                  <a:rPr lang="en-IN" dirty="0" smtClean="0"/>
                  <a:t> is regular.</a:t>
                </a:r>
              </a:p>
              <a:p>
                <a:r>
                  <a:rPr lang="en-IN" dirty="0" smtClean="0"/>
                  <a:t>it follows that we can write L(A) 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IN" baseline="-25000" dirty="0" err="1" smtClean="0"/>
                  <a:t>s∈S,f</a:t>
                </a:r>
                <a:r>
                  <a:rPr lang="en-IN" baseline="-25000" dirty="0" smtClean="0"/>
                  <a:t> ∈ F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baseline="-25000" dirty="0" err="1" smtClean="0"/>
                  <a:t>sf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IN" b="0" i="1" baseline="-25000" smtClean="0">
                            <a:latin typeface="Cambria Math" panose="02040503050406030204" pitchFamily="18" charset="0"/>
                          </a:rPr>
                          <m:t>𝑓𝑓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IN" dirty="0" smtClean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880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Proof :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 smtClean="0"/>
                  <a:t>(If part) :</a:t>
                </a:r>
              </a:p>
              <a:p>
                <a:pPr marL="0" indent="0">
                  <a:buNone/>
                </a:pPr>
                <a:r>
                  <a:rPr lang="en-IN" dirty="0" smtClean="0"/>
                  <a:t>the set of B</a:t>
                </a:r>
                <a:r>
                  <a:rPr lang="el-GR" dirty="0" smtClean="0"/>
                  <a:t>ϋ</a:t>
                </a:r>
                <a:r>
                  <a:rPr lang="en-IN" dirty="0" smtClean="0"/>
                  <a:t>chi-recognizable languages satisfies the following closure properties: </a:t>
                </a:r>
              </a:p>
              <a:p>
                <a:pPr marL="571500" indent="-571500">
                  <a:buAutoNum type="romanLcParenBoth"/>
                </a:pPr>
                <a:r>
                  <a:rPr lang="en-IN" dirty="0" smtClean="0"/>
                  <a:t>If U is regular, then U</a:t>
                </a:r>
                <a:r>
                  <a:rPr lang="el-GR" baseline="30000" dirty="0" smtClean="0"/>
                  <a:t>ω</a:t>
                </a:r>
                <a:r>
                  <a:rPr lang="el-GR" dirty="0" smtClean="0"/>
                  <a:t> </a:t>
                </a:r>
                <a:r>
                  <a:rPr lang="en-IN" dirty="0" smtClean="0"/>
                  <a:t>is B</a:t>
                </a:r>
                <a:r>
                  <a:rPr lang="el-GR" dirty="0" smtClean="0"/>
                  <a:t>ϋ</a:t>
                </a:r>
                <a:r>
                  <a:rPr lang="en-IN" dirty="0" smtClean="0"/>
                  <a:t>chi-recognizable. </a:t>
                </a:r>
              </a:p>
              <a:p>
                <a:pPr marL="571500" indent="-571500">
                  <a:buAutoNum type="romanLcParenBoth"/>
                </a:pPr>
                <a:r>
                  <a:rPr lang="en-IN" dirty="0" smtClean="0"/>
                  <a:t>If U is regular and L is B</a:t>
                </a:r>
                <a:r>
                  <a:rPr lang="el-GR" dirty="0" smtClean="0"/>
                  <a:t>ϋ</a:t>
                </a:r>
                <a:r>
                  <a:rPr lang="en-IN" dirty="0" smtClean="0"/>
                  <a:t>chi-recognizable then UL is </a:t>
                </a:r>
                <a:r>
                  <a:rPr lang="en-IN" dirty="0" err="1" smtClean="0"/>
                  <a:t>Buchi</a:t>
                </a:r>
                <a:r>
                  <a:rPr lang="en-IN" dirty="0" smtClean="0"/>
                  <a:t> </a:t>
                </a:r>
                <a:r>
                  <a:rPr lang="en-IN" dirty="0" smtClean="0"/>
                  <a:t>recognizable. </a:t>
                </a:r>
              </a:p>
              <a:p>
                <a:pPr marL="0" indent="0">
                  <a:buNone/>
                </a:pPr>
                <a:r>
                  <a:rPr lang="en-IN" dirty="0" smtClean="0"/>
                  <a:t>(iii) If L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, L</a:t>
                </a:r>
                <a:r>
                  <a:rPr lang="en-IN" baseline="-25000" dirty="0" smtClean="0"/>
                  <a:t>2</a:t>
                </a:r>
                <a:r>
                  <a:rPr lang="en-IN" dirty="0" smtClean="0"/>
                  <a:t>,...,L</a:t>
                </a:r>
                <a:r>
                  <a:rPr lang="en-IN" baseline="-25000" dirty="0" smtClean="0"/>
                  <a:t>n</a:t>
                </a:r>
                <a:r>
                  <a:rPr lang="en-IN" dirty="0" smtClean="0"/>
                  <a:t> are B</a:t>
                </a:r>
                <a:r>
                  <a:rPr lang="el-GR" dirty="0" smtClean="0"/>
                  <a:t>ϋ</a:t>
                </a:r>
                <a:r>
                  <a:rPr lang="en-IN" dirty="0" smtClean="0"/>
                  <a:t>chi-recognizable, so is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IN" dirty="0" smtClean="0"/>
                  <a:t> </a:t>
                </a:r>
                <a:r>
                  <a:rPr lang="en-IN" baseline="-25000" dirty="0" err="1" smtClean="0"/>
                  <a:t>i</a:t>
                </a:r>
                <a:r>
                  <a:rPr lang="en-IN" baseline="-25000" dirty="0" smtClean="0"/>
                  <a:t>∈[1..n]</a:t>
                </a:r>
                <a:r>
                  <a:rPr lang="en-IN" dirty="0" smtClean="0"/>
                  <a:t> L</a:t>
                </a:r>
                <a:r>
                  <a:rPr lang="en-IN" baseline="-25000" dirty="0" smtClean="0"/>
                  <a:t>i</a:t>
                </a:r>
                <a:r>
                  <a:rPr lang="en-IN" dirty="0"/>
                  <a:t> </a:t>
                </a:r>
                <a:r>
                  <a:rPr lang="en-IN" dirty="0" smtClean="0"/>
                  <a:t>. </a:t>
                </a:r>
              </a:p>
              <a:p>
                <a:pPr marL="0" indent="0">
                  <a:buNone/>
                </a:pPr>
                <a:r>
                  <a:rPr lang="en-IN" dirty="0" smtClean="0"/>
                  <a:t>From this, it follows that every language of the form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⋃</m:t>
                    </m:r>
                  </m:oMath>
                </a14:m>
                <a:r>
                  <a:rPr lang="en-IN" baseline="-25000" dirty="0" err="1" smtClean="0"/>
                  <a:t>i</a:t>
                </a:r>
                <a:r>
                  <a:rPr lang="en-IN" baseline="-25000" dirty="0" smtClean="0"/>
                  <a:t>∈[1..n]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N" baseline="-25000" dirty="0" err="1" smtClean="0"/>
                  <a:t>i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IN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IN" dirty="0" smtClean="0"/>
                  <a:t> , where each </a:t>
                </a:r>
                <a:r>
                  <a:rPr lang="en-IN" dirty="0" err="1" smtClean="0"/>
                  <a:t>U</a:t>
                </a:r>
                <a:r>
                  <a:rPr lang="en-IN" baseline="-25000" dirty="0" err="1" smtClean="0"/>
                  <a:t>i</a:t>
                </a:r>
                <a:r>
                  <a:rPr lang="en-IN" dirty="0" smtClean="0"/>
                  <a:t> and V</a:t>
                </a:r>
                <a:r>
                  <a:rPr lang="en-IN" baseline="-25000" dirty="0" smtClean="0"/>
                  <a:t>i</a:t>
                </a:r>
                <a:r>
                  <a:rPr lang="en-IN" dirty="0" smtClean="0"/>
                  <a:t> is regular, is B</a:t>
                </a:r>
                <a:r>
                  <a:rPr lang="el-GR" dirty="0" smtClean="0"/>
                  <a:t>ϋ</a:t>
                </a:r>
                <a:r>
                  <a:rPr lang="en-IN" dirty="0" smtClean="0"/>
                  <a:t>chi-recognizable.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b="-1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79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421827"/>
            <a:ext cx="10515600" cy="4351338"/>
          </a:xfrm>
        </p:spPr>
        <p:txBody>
          <a:bodyPr/>
          <a:lstStyle/>
          <a:p>
            <a:r>
              <a:rPr lang="en-IN" dirty="0"/>
              <a:t>If U is regular, then U</a:t>
            </a:r>
            <a:r>
              <a:rPr lang="el-GR" baseline="30000" dirty="0"/>
              <a:t>ω</a:t>
            </a:r>
            <a:r>
              <a:rPr lang="el-GR" dirty="0"/>
              <a:t> </a:t>
            </a:r>
            <a:r>
              <a:rPr lang="en-IN" dirty="0"/>
              <a:t>is B</a:t>
            </a:r>
            <a:r>
              <a:rPr lang="el-GR" dirty="0"/>
              <a:t>ϋ</a:t>
            </a:r>
            <a:r>
              <a:rPr lang="en-IN" dirty="0"/>
              <a:t>chi-recognizable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" y="1031983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5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421827"/>
            <a:ext cx="10515600" cy="4351338"/>
          </a:xfrm>
        </p:spPr>
        <p:txBody>
          <a:bodyPr/>
          <a:lstStyle/>
          <a:p>
            <a:r>
              <a:rPr lang="en-IN" dirty="0"/>
              <a:t>If U is regular, then U</a:t>
            </a:r>
            <a:r>
              <a:rPr lang="el-GR" baseline="30000" dirty="0"/>
              <a:t>ω</a:t>
            </a:r>
            <a:r>
              <a:rPr lang="el-GR" dirty="0"/>
              <a:t> </a:t>
            </a:r>
            <a:r>
              <a:rPr lang="en-IN" dirty="0"/>
              <a:t>is B</a:t>
            </a:r>
            <a:r>
              <a:rPr lang="el-GR" dirty="0"/>
              <a:t>ϋ</a:t>
            </a:r>
            <a:r>
              <a:rPr lang="en-IN" dirty="0"/>
              <a:t>chi-recognizable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1031983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3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5918"/>
            <a:ext cx="10515600" cy="4351338"/>
          </a:xfrm>
        </p:spPr>
        <p:txBody>
          <a:bodyPr/>
          <a:lstStyle/>
          <a:p>
            <a:r>
              <a:rPr lang="en-IN" dirty="0"/>
              <a:t>If U is regular and L is B</a:t>
            </a:r>
            <a:r>
              <a:rPr lang="el-GR" dirty="0"/>
              <a:t>ϋ</a:t>
            </a:r>
            <a:r>
              <a:rPr lang="en-IN" dirty="0"/>
              <a:t>chi-recognizable then UL is </a:t>
            </a:r>
            <a:r>
              <a:rPr lang="en-IN" dirty="0" err="1"/>
              <a:t>Buchi</a:t>
            </a:r>
            <a:r>
              <a:rPr lang="en-IN" dirty="0"/>
              <a:t> recognizable.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1112760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9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5918"/>
            <a:ext cx="10515600" cy="4351338"/>
          </a:xfrm>
        </p:spPr>
        <p:txBody>
          <a:bodyPr/>
          <a:lstStyle/>
          <a:p>
            <a:r>
              <a:rPr lang="en-IN" dirty="0"/>
              <a:t>If U is regular and L is B</a:t>
            </a:r>
            <a:r>
              <a:rPr lang="el-GR" dirty="0"/>
              <a:t>ϋ</a:t>
            </a:r>
            <a:r>
              <a:rPr lang="en-IN" dirty="0"/>
              <a:t>chi-recognizable then UL is </a:t>
            </a:r>
            <a:r>
              <a:rPr lang="en-IN" dirty="0" err="1"/>
              <a:t>Buchi</a:t>
            </a:r>
            <a:r>
              <a:rPr lang="en-IN" dirty="0"/>
              <a:t> recognizable.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1083499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07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5918"/>
            <a:ext cx="10515600" cy="4351338"/>
          </a:xfrm>
        </p:spPr>
        <p:txBody>
          <a:bodyPr/>
          <a:lstStyle/>
          <a:p>
            <a:r>
              <a:rPr lang="en-IN" dirty="0"/>
              <a:t>If U is regular and L is B</a:t>
            </a:r>
            <a:r>
              <a:rPr lang="el-GR" dirty="0"/>
              <a:t>ϋ</a:t>
            </a:r>
            <a:r>
              <a:rPr lang="en-IN" dirty="0"/>
              <a:t>chi-recognizable then UL is </a:t>
            </a:r>
            <a:r>
              <a:rPr lang="en-IN" dirty="0" err="1"/>
              <a:t>Buchi</a:t>
            </a:r>
            <a:r>
              <a:rPr lang="en-IN" dirty="0"/>
              <a:t> recognizable.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1096377"/>
            <a:ext cx="10058400" cy="56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7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Closure Properties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Buchi recognizable languages are closed under the following operations:</a:t>
            </a:r>
          </a:p>
          <a:p>
            <a:r>
              <a:rPr lang="en-IN" dirty="0" smtClean="0"/>
              <a:t>Finite Union.</a:t>
            </a:r>
          </a:p>
          <a:p>
            <a:r>
              <a:rPr lang="en-IN" dirty="0" smtClean="0"/>
              <a:t>Finite Intersection.</a:t>
            </a:r>
          </a:p>
          <a:p>
            <a:r>
              <a:rPr lang="en-IN" dirty="0" smtClean="0"/>
              <a:t>Projection</a:t>
            </a:r>
          </a:p>
          <a:p>
            <a:r>
              <a:rPr lang="en-IN" dirty="0" smtClean="0"/>
              <a:t>Complementation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6765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Closure under Finite Union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IN" dirty="0" smtClean="0"/>
              <a:t>Let L</a:t>
            </a:r>
            <a:r>
              <a:rPr lang="en-IN" baseline="-25000" dirty="0" smtClean="0"/>
              <a:t>1</a:t>
            </a:r>
            <a:r>
              <a:rPr lang="en-IN" dirty="0" smtClean="0"/>
              <a:t> and L</a:t>
            </a:r>
            <a:r>
              <a:rPr lang="en-IN" baseline="-25000" dirty="0" smtClean="0"/>
              <a:t>2</a:t>
            </a:r>
            <a:r>
              <a:rPr lang="en-IN" dirty="0" smtClean="0"/>
              <a:t> be languages over ∑</a:t>
            </a:r>
            <a:r>
              <a:rPr lang="en-IN" baseline="30000" dirty="0" smtClean="0"/>
              <a:t>⍵</a:t>
            </a:r>
            <a:r>
              <a:rPr lang="en-IN" dirty="0" smtClean="0"/>
              <a:t> , that are recognised by </a:t>
            </a:r>
            <a:r>
              <a:rPr lang="en-IN" dirty="0" err="1" smtClean="0"/>
              <a:t>Büchi</a:t>
            </a:r>
            <a:r>
              <a:rPr lang="en-IN" dirty="0" smtClean="0"/>
              <a:t> automata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IN" dirty="0" smtClean="0"/>
              <a:t>B</a:t>
            </a:r>
            <a:r>
              <a:rPr lang="en-IN" baseline="-25000" dirty="0" smtClean="0"/>
              <a:t>1</a:t>
            </a:r>
            <a:r>
              <a:rPr lang="en-IN" dirty="0" smtClean="0"/>
              <a:t> = </a:t>
            </a:r>
            <a:r>
              <a:rPr lang="en-IN" dirty="0"/>
              <a:t>(</a:t>
            </a:r>
            <a:r>
              <a:rPr lang="en-IN" dirty="0" smtClean="0"/>
              <a:t>Q</a:t>
            </a:r>
            <a:r>
              <a:rPr lang="en-IN" baseline="-25000" dirty="0" smtClean="0"/>
              <a:t>1</a:t>
            </a:r>
            <a:r>
              <a:rPr lang="en-IN" dirty="0" smtClean="0"/>
              <a:t>, </a:t>
            </a:r>
            <a:r>
              <a:rPr lang="en-IN" dirty="0"/>
              <a:t>Σ, </a:t>
            </a:r>
            <a:r>
              <a:rPr lang="en-IN" dirty="0" smtClean="0"/>
              <a:t>δ</a:t>
            </a:r>
            <a:r>
              <a:rPr lang="en-IN" baseline="-25000" dirty="0" smtClean="0"/>
              <a:t>1</a:t>
            </a:r>
            <a:r>
              <a:rPr lang="en-IN" dirty="0" smtClean="0"/>
              <a:t>, S</a:t>
            </a:r>
            <a:r>
              <a:rPr lang="en-IN" baseline="-25000" dirty="0" smtClean="0"/>
              <a:t>1</a:t>
            </a:r>
            <a:r>
              <a:rPr lang="en-IN" dirty="0" smtClean="0"/>
              <a:t>, F</a:t>
            </a:r>
            <a:r>
              <a:rPr lang="en-IN" baseline="-25000" dirty="0" smtClean="0"/>
              <a:t>1</a:t>
            </a:r>
            <a:r>
              <a:rPr lang="en-IN" dirty="0" smtClean="0"/>
              <a:t>) and B</a:t>
            </a:r>
            <a:r>
              <a:rPr lang="en-IN" baseline="-25000" dirty="0" smtClean="0"/>
              <a:t>2</a:t>
            </a:r>
            <a:r>
              <a:rPr lang="en-IN" dirty="0" smtClean="0"/>
              <a:t> = </a:t>
            </a:r>
            <a:r>
              <a:rPr lang="en-IN" dirty="0"/>
              <a:t>(</a:t>
            </a:r>
            <a:r>
              <a:rPr lang="en-IN" dirty="0" smtClean="0"/>
              <a:t>Q</a:t>
            </a:r>
            <a:r>
              <a:rPr lang="en-IN" baseline="-25000" dirty="0" smtClean="0"/>
              <a:t>2</a:t>
            </a:r>
            <a:r>
              <a:rPr lang="en-IN" dirty="0" smtClean="0"/>
              <a:t>, </a:t>
            </a:r>
            <a:r>
              <a:rPr lang="en-IN" dirty="0"/>
              <a:t>Σ, </a:t>
            </a:r>
            <a:r>
              <a:rPr lang="en-IN" dirty="0" smtClean="0"/>
              <a:t>δ</a:t>
            </a:r>
            <a:r>
              <a:rPr lang="en-IN" baseline="-25000" dirty="0" smtClean="0"/>
              <a:t>2</a:t>
            </a:r>
            <a:r>
              <a:rPr lang="en-IN" dirty="0" smtClean="0"/>
              <a:t>, S</a:t>
            </a:r>
            <a:r>
              <a:rPr lang="en-IN" baseline="-25000" dirty="0" smtClean="0"/>
              <a:t>2</a:t>
            </a:r>
            <a:r>
              <a:rPr lang="en-IN" dirty="0" smtClean="0"/>
              <a:t> , F</a:t>
            </a:r>
            <a:r>
              <a:rPr lang="en-IN" baseline="-25000" dirty="0" smtClean="0"/>
              <a:t>2</a:t>
            </a:r>
            <a:r>
              <a:rPr lang="en-IN" dirty="0" smtClean="0"/>
              <a:t> ) respectively, then,</a:t>
            </a:r>
          </a:p>
          <a:p>
            <a:pPr marL="0" lvl="0" indent="0">
              <a:spcBef>
                <a:spcPts val="0"/>
              </a:spcBef>
              <a:buNone/>
            </a:pPr>
            <a:endParaRPr lang="en-IN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IN" dirty="0" smtClean="0"/>
              <a:t>Recogniser for L</a:t>
            </a:r>
            <a:r>
              <a:rPr lang="en-IN" baseline="-25000" dirty="0" smtClean="0"/>
              <a:t>1</a:t>
            </a:r>
            <a:r>
              <a:rPr lang="en-IN" dirty="0" smtClean="0"/>
              <a:t> U L</a:t>
            </a:r>
            <a:r>
              <a:rPr lang="en-IN" baseline="-25000" dirty="0" smtClean="0"/>
              <a:t>2</a:t>
            </a:r>
            <a:r>
              <a:rPr lang="en-IN" dirty="0" smtClean="0"/>
              <a:t> is  :</a:t>
            </a:r>
          </a:p>
          <a:p>
            <a:pPr marL="0" lvl="0" indent="0">
              <a:spcBef>
                <a:spcPts val="0"/>
              </a:spcBef>
              <a:buNone/>
            </a:pPr>
            <a:endParaRPr lang="en-IN" dirty="0" smtClean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IN" dirty="0" smtClean="0"/>
              <a:t>B = (Q</a:t>
            </a:r>
            <a:r>
              <a:rPr lang="en-IN" baseline="-25000" dirty="0" smtClean="0"/>
              <a:t>1</a:t>
            </a:r>
            <a:r>
              <a:rPr lang="en-IN" dirty="0" smtClean="0"/>
              <a:t>∪ Q</a:t>
            </a:r>
            <a:r>
              <a:rPr lang="en-IN" baseline="-25000" dirty="0" smtClean="0"/>
              <a:t>2</a:t>
            </a:r>
            <a:r>
              <a:rPr lang="en-IN" dirty="0" smtClean="0"/>
              <a:t> , </a:t>
            </a:r>
            <a:r>
              <a:rPr lang="en-IN" dirty="0"/>
              <a:t>δ</a:t>
            </a:r>
            <a:r>
              <a:rPr lang="en-IN" baseline="-25000" dirty="0"/>
              <a:t>1</a:t>
            </a:r>
            <a:r>
              <a:rPr lang="en-IN" dirty="0" smtClean="0"/>
              <a:t> ∪ δ</a:t>
            </a:r>
            <a:r>
              <a:rPr lang="en-IN" baseline="-25000" dirty="0" smtClean="0"/>
              <a:t>2</a:t>
            </a:r>
            <a:r>
              <a:rPr lang="en-IN" dirty="0" smtClean="0"/>
              <a:t> , S</a:t>
            </a:r>
            <a:r>
              <a:rPr lang="en-IN" baseline="-25000" dirty="0" smtClean="0"/>
              <a:t>1</a:t>
            </a:r>
            <a:r>
              <a:rPr lang="en-IN" dirty="0" smtClean="0"/>
              <a:t>∪ S</a:t>
            </a:r>
            <a:r>
              <a:rPr lang="en-IN" baseline="-25000" dirty="0" smtClean="0"/>
              <a:t>2</a:t>
            </a:r>
            <a:r>
              <a:rPr lang="en-IN" dirty="0" smtClean="0"/>
              <a:t> , F</a:t>
            </a:r>
            <a:r>
              <a:rPr lang="en-IN" baseline="-25000" dirty="0" smtClean="0"/>
              <a:t>1</a:t>
            </a:r>
            <a:r>
              <a:rPr lang="en-IN" dirty="0" smtClean="0"/>
              <a:t> ∪ </a:t>
            </a:r>
            <a:r>
              <a:rPr lang="en-IN" dirty="0"/>
              <a:t>F</a:t>
            </a:r>
            <a:r>
              <a:rPr lang="en-IN" baseline="-25000" dirty="0" smtClean="0"/>
              <a:t>2</a:t>
            </a:r>
            <a:r>
              <a:rPr lang="en-IN" dirty="0" smtClean="0"/>
              <a:t> ). </a:t>
            </a:r>
          </a:p>
          <a:p>
            <a:pPr marL="0" lvl="0" indent="0">
              <a:spcBef>
                <a:spcPts val="0"/>
              </a:spcBef>
              <a:buNone/>
            </a:pPr>
            <a:endParaRPr lang="en-IN" dirty="0" smtClean="0"/>
          </a:p>
          <a:p>
            <a:pPr marL="0" lv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IN" dirty="0" smtClean="0"/>
              <a:t>It is easy to see that for every word w ∈ ∑</a:t>
            </a:r>
            <a:r>
              <a:rPr lang="en-IN" baseline="30000" dirty="0" smtClean="0"/>
              <a:t>⍵</a:t>
            </a:r>
            <a:r>
              <a:rPr lang="en-IN" dirty="0" smtClean="0"/>
              <a:t>, the NBA B has an accepting run on w </a:t>
            </a:r>
            <a:r>
              <a:rPr lang="en-IN" dirty="0" err="1" smtClean="0"/>
              <a:t>iff</a:t>
            </a:r>
            <a:r>
              <a:rPr lang="en-IN" dirty="0" smtClean="0"/>
              <a:t> at least one of the NBA’s B</a:t>
            </a:r>
            <a:r>
              <a:rPr lang="en-IN" baseline="-25000" dirty="0" smtClean="0"/>
              <a:t>1</a:t>
            </a:r>
            <a:r>
              <a:rPr lang="en-IN" dirty="0" smtClean="0"/>
              <a:t> and B</a:t>
            </a:r>
            <a:r>
              <a:rPr lang="en-IN" baseline="-25000" dirty="0" smtClean="0"/>
              <a:t>2</a:t>
            </a:r>
            <a:r>
              <a:rPr lang="en-IN" dirty="0" smtClean="0"/>
              <a:t> has an accepting run on w.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156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Motivation 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</a:t>
            </a:r>
            <a:r>
              <a:rPr lang="el-GR" dirty="0" smtClean="0"/>
              <a:t>ϋ</a:t>
            </a:r>
            <a:r>
              <a:rPr lang="en-IN" dirty="0" smtClean="0"/>
              <a:t>chi’s motivation: Decision procedure for deciding truth of first-order logic statements about natural numbers and their ordering.</a:t>
            </a:r>
          </a:p>
          <a:p>
            <a:r>
              <a:rPr lang="en-IN" dirty="0" smtClean="0"/>
              <a:t>He was interested in showing that the Monadic second order(MSO) logic of infinite sequences was decidable.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599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Closure under finite intersection :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Naïve approach : We can try Product construction like we did for Automata over finite words.</a:t>
                </a:r>
              </a:p>
              <a:p>
                <a:r>
                  <a:rPr lang="en-IN" dirty="0" smtClean="0"/>
                  <a:t>Issue is in defining the accept states.</a:t>
                </a:r>
              </a:p>
              <a:p>
                <a:r>
                  <a:rPr lang="en-IN" dirty="0" smtClean="0"/>
                  <a:t>Example : Let </a:t>
                </a:r>
              </a:p>
              <a:p>
                <a:pPr marL="0" indent="0" algn="ctr">
                  <a:buNone/>
                </a:pPr>
                <a:r>
                  <a:rPr lang="en-IN" dirty="0" smtClean="0"/>
                  <a:t>L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 = {w | w[2n] = a,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IN" dirty="0" smtClean="0"/>
                  <a:t>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IN" dirty="0" smtClean="0"/>
                  <a:t>}</a:t>
                </a:r>
              </a:p>
              <a:p>
                <a:pPr marL="0" indent="0" algn="ctr">
                  <a:buNone/>
                </a:pPr>
                <a:r>
                  <a:rPr lang="en-IN" dirty="0" smtClean="0"/>
                  <a:t>L</a:t>
                </a:r>
                <a:r>
                  <a:rPr lang="en-IN" baseline="-25000" dirty="0" smtClean="0"/>
                  <a:t>2</a:t>
                </a:r>
                <a:r>
                  <a:rPr lang="en-IN" dirty="0" smtClean="0"/>
                  <a:t> = {w | w[2n+1] = b,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IN" dirty="0" smtClean="0"/>
                  <a:t>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IN" dirty="0" smtClean="0"/>
                  <a:t>}</a:t>
                </a:r>
              </a:p>
              <a:p>
                <a:pPr marL="0" indent="0">
                  <a:buNone/>
                </a:pPr>
                <a:r>
                  <a:rPr lang="en-IN" dirty="0" smtClean="0"/>
                  <a:t>Then if we do the usual product construction, it will fail.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206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/>
              <a:t>Construction for Intersection </a:t>
            </a:r>
            <a:r>
              <a:rPr lang="en-IN" dirty="0" smtClean="0"/>
              <a:t>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69" y="1365160"/>
            <a:ext cx="10332261" cy="4373921"/>
          </a:xfrm>
        </p:spPr>
      </p:pic>
      <p:sp>
        <p:nvSpPr>
          <p:cNvPr id="6" name="TextBox 5"/>
          <p:cNvSpPr txBox="1"/>
          <p:nvPr/>
        </p:nvSpPr>
        <p:spPr>
          <a:xfrm>
            <a:off x="1326524" y="5739081"/>
            <a:ext cx="5718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G = S1 × G2 × {2}.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r>
              <a:rPr lang="en-IN" dirty="0" smtClean="0"/>
              <a:t>Image source : Survey report of Buchi Automata by </a:t>
            </a:r>
            <a:r>
              <a:rPr lang="en-IN" dirty="0" err="1" smtClean="0"/>
              <a:t>Madhvan</a:t>
            </a:r>
            <a:r>
              <a:rPr lang="en-IN" dirty="0" smtClean="0"/>
              <a:t> </a:t>
            </a:r>
            <a:r>
              <a:rPr lang="en-IN" dirty="0" err="1" smtClean="0"/>
              <a:t>Mukund</a:t>
            </a:r>
            <a:r>
              <a:rPr lang="en-IN" dirty="0" smtClean="0"/>
              <a:t>, 2011.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3796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/>
              <a:t>Construction for Intersection </a:t>
            </a:r>
            <a:r>
              <a:rPr lang="en-IN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We can verify that L(A) = L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IN" dirty="0" smtClean="0"/>
                  <a:t> L</a:t>
                </a:r>
                <a:r>
                  <a:rPr lang="en-IN" baseline="-25000" dirty="0" smtClean="0"/>
                  <a:t>2</a:t>
                </a:r>
                <a:r>
                  <a:rPr lang="en-IN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751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/>
              <a:t>Closure under Projection</a:t>
            </a:r>
            <a:r>
              <a:rPr lang="en-IN" dirty="0" smtClean="0"/>
              <a:t> :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N" baseline="-25000" dirty="0" smtClean="0"/>
                  <a:t>1</a:t>
                </a:r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N" baseline="-25000" dirty="0" smtClean="0"/>
                  <a:t>2</a:t>
                </a:r>
                <a:r>
                  <a:rPr lang="en-IN" dirty="0" smtClean="0"/>
                  <a:t> be two alphabets with a projection map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dirty="0" smtClean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N" baseline="-25000" dirty="0"/>
                  <a:t>1</a:t>
                </a:r>
                <a:r>
                  <a:rPr lang="en-IN" dirty="0" smtClean="0"/>
                  <a:t> </a:t>
                </a:r>
                <a:r>
                  <a:rPr lang="en-IN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IN" baseline="-25000" dirty="0"/>
                  <a:t>2</a:t>
                </a:r>
                <a:endParaRPr lang="en-IN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ym typeface="Wingdings" panose="05000000000000000000" pitchFamily="2" charset="2"/>
                  </a:rPr>
                  <a:t>Let L be a language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0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baseline="-25000" dirty="0"/>
                  <a:t> </a:t>
                </a:r>
                <a:r>
                  <a:rPr lang="en-IN" dirty="0" smtClean="0">
                    <a:sym typeface="Wingdings" panose="05000000000000000000" pitchFamily="2" charset="2"/>
                  </a:rPr>
                  <a:t>recognized by the automaton</a:t>
                </a:r>
              </a:p>
              <a:p>
                <a:pPr marL="0" indent="0" algn="ctr">
                  <a:buNone/>
                </a:pPr>
                <a:r>
                  <a:rPr lang="en-IN" dirty="0" smtClean="0"/>
                  <a:t>A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 = (Q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0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 smtClean="0"/>
                  <a:t>,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 smtClean="0"/>
                  <a:t>,S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,F</a:t>
                </a:r>
                <a:r>
                  <a:rPr lang="en-IN" baseline="-25000" dirty="0" smtClean="0"/>
                  <a:t>1</a:t>
                </a:r>
                <a:r>
                  <a:rPr lang="en-IN" dirty="0" smtClean="0"/>
                  <a:t>)</a:t>
                </a:r>
              </a:p>
              <a:p>
                <a:pPr marL="0" indent="0">
                  <a:buNone/>
                </a:pPr>
                <a:r>
                  <a:rPr lang="en-IN" dirty="0" smtClean="0"/>
                  <a:t>Define</a:t>
                </a:r>
              </a:p>
              <a:p>
                <a:pPr marL="0" indent="0">
                  <a:buNone/>
                </a:pPr>
                <a:r>
                  <a:rPr lang="en-IN" dirty="0"/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dirty="0" smtClean="0"/>
                  <a:t>(L) = {w| w[</a:t>
                </a:r>
                <a:r>
                  <a:rPr lang="en-IN" dirty="0" err="1" smtClean="0"/>
                  <a:t>i</a:t>
                </a:r>
                <a:r>
                  <a:rPr lang="en-IN" dirty="0" smtClean="0"/>
                  <a:t>] =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dirty="0" smtClean="0"/>
                  <a:t>(v[</a:t>
                </a:r>
                <a:r>
                  <a:rPr lang="en-IN" dirty="0" err="1" smtClean="0"/>
                  <a:t>i</a:t>
                </a:r>
                <a:r>
                  <a:rPr lang="en-IN" dirty="0" smtClean="0"/>
                  <a:t>]) for some v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N" dirty="0" smtClean="0"/>
                  <a:t> L}</a:t>
                </a:r>
              </a:p>
              <a:p>
                <a:pPr marL="0" indent="0">
                  <a:buNone/>
                </a:pPr>
                <a:r>
                  <a:rPr lang="en-IN" dirty="0" smtClean="0"/>
                  <a:t>Then, we can construct an automaton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dirty="0" smtClean="0"/>
                  <a:t>(L) as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6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/>
              <a:t>Closure under </a:t>
            </a:r>
            <a:r>
              <a:rPr lang="en-IN" b="1" u="sng" dirty="0" smtClean="0"/>
              <a:t>Projection</a:t>
            </a:r>
            <a:r>
              <a:rPr lang="en-IN" b="1" dirty="0" smtClean="0"/>
              <a:t> :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 A </a:t>
                </a:r>
                <a:r>
                  <a:rPr lang="en-IN" dirty="0"/>
                  <a:t>= (Q</a:t>
                </a:r>
                <a:r>
                  <a:rPr lang="en-IN" baseline="-25000" dirty="0"/>
                  <a:t>1</a:t>
                </a:r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0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dirty="0"/>
                  <a:t>,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dirty="0"/>
                  <a:t>,S</a:t>
                </a:r>
                <a:r>
                  <a:rPr lang="en-IN" baseline="-25000" dirty="0"/>
                  <a:t>1</a:t>
                </a:r>
                <a:r>
                  <a:rPr lang="en-IN" dirty="0"/>
                  <a:t>,F</a:t>
                </a:r>
                <a:r>
                  <a:rPr lang="en-IN" baseline="-25000" dirty="0"/>
                  <a:t>1</a:t>
                </a:r>
                <a:r>
                  <a:rPr lang="en-IN" dirty="0"/>
                  <a:t>)</a:t>
                </a:r>
              </a:p>
              <a:p>
                <a:r>
                  <a:rPr lang="en-IN" dirty="0"/>
                  <a:t>	</a:t>
                </a:r>
                <a:r>
                  <a:rPr lang="en-IN" dirty="0" smtClean="0"/>
                  <a:t>where</a:t>
                </a:r>
              </a:p>
              <a:p>
                <a:pPr marL="0" indent="0">
                  <a:buNone/>
                </a:pPr>
                <a:r>
                  <a:rPr lang="en-IN" dirty="0"/>
                  <a:t>	</a:t>
                </a:r>
                <a:r>
                  <a:rPr lang="en-IN" dirty="0" smtClean="0"/>
                  <a:t>(</a:t>
                </a:r>
                <a:r>
                  <a:rPr lang="en-IN" dirty="0" err="1" smtClean="0"/>
                  <a:t>q,a,q</a:t>
                </a:r>
                <a:r>
                  <a:rPr lang="en-IN" dirty="0" smtClean="0"/>
                  <a:t>’)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N" dirty="0" smtClean="0"/>
                  <a:t> </a:t>
                </a:r>
                <a:r>
                  <a:rPr lang="en-IN" dirty="0" err="1" smtClean="0"/>
                  <a:t>iff</a:t>
                </a:r>
                <a:r>
                  <a:rPr lang="en-IN" dirty="0" smtClean="0"/>
                  <a:t> (</a:t>
                </a:r>
                <a:r>
                  <a:rPr lang="en-IN" dirty="0" err="1" smtClean="0"/>
                  <a:t>q,b,q</a:t>
                </a:r>
                <a:r>
                  <a:rPr lang="en-IN" dirty="0" smtClean="0"/>
                  <a:t>’)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IN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 smtClean="0"/>
                  <a:t> for some b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IN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dirty="0" smtClean="0"/>
                  <a:t> 	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dirty="0" smtClean="0"/>
                  <a:t>(b) = a </a:t>
                </a:r>
              </a:p>
              <a:p>
                <a:pPr marL="0" indent="0">
                  <a:buNone/>
                </a:pPr>
                <a:r>
                  <a:rPr lang="en-IN" dirty="0" smtClean="0"/>
                  <a:t>It is easy to see that L(A) =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dirty="0" smtClean="0"/>
                  <a:t>(L)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/>
              <a:t>Closure under complementation </a:t>
            </a:r>
            <a:r>
              <a:rPr lang="en-IN" dirty="0" smtClean="0"/>
              <a:t>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construction for complementation is highly non-trivial, so we will visit it at the end.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8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MSO theory of one successor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Buchi’s</a:t>
            </a:r>
            <a:r>
              <a:rPr lang="en-US" dirty="0" smtClean="0"/>
              <a:t> original motivation to study automata on infinite words was to solve a decision problem from logic. </a:t>
            </a:r>
          </a:p>
          <a:p>
            <a:r>
              <a:rPr lang="en-US" dirty="0" smtClean="0"/>
              <a:t>The logic he looked at is called the Monadic Second Order logic of One successor (abbreviated as S1S).</a:t>
            </a:r>
          </a:p>
          <a:p>
            <a:r>
              <a:rPr lang="en-US" dirty="0" smtClean="0"/>
              <a:t>The logic is interpreted over the natural numbers (N_0). Its called a logic of one successor because we are dealing with the natural numbers, where each number has one unique successor.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20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MSO theory of one successor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Formally, the logic is defined as follows: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Terms : </a:t>
            </a:r>
            <a:r>
              <a:rPr lang="en-US" dirty="0" smtClean="0"/>
              <a:t>0, x, y, z, </a:t>
            </a:r>
            <a:r>
              <a:rPr lang="en-US" dirty="0" err="1" smtClean="0"/>
              <a:t>succ</a:t>
            </a:r>
            <a:r>
              <a:rPr lang="en-US" dirty="0" smtClean="0"/>
              <a:t>(x), </a:t>
            </a:r>
            <a:r>
              <a:rPr lang="en-US" dirty="0" err="1" smtClean="0"/>
              <a:t>succ</a:t>
            </a:r>
            <a:r>
              <a:rPr lang="en-US" dirty="0" smtClean="0"/>
              <a:t>(</a:t>
            </a:r>
            <a:r>
              <a:rPr lang="en-US" dirty="0" err="1" smtClean="0"/>
              <a:t>succ</a:t>
            </a:r>
            <a:r>
              <a:rPr lang="en-US" dirty="0" smtClean="0"/>
              <a:t>(y)), </a:t>
            </a:r>
            <a:r>
              <a:rPr lang="en-US" dirty="0" err="1" smtClean="0"/>
              <a:t>succ</a:t>
            </a:r>
            <a:r>
              <a:rPr lang="en-US" dirty="0" smtClean="0"/>
              <a:t>(0)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Atomic Formulas: </a:t>
            </a:r>
            <a:r>
              <a:rPr lang="en-US" dirty="0" smtClean="0"/>
              <a:t>Let </a:t>
            </a:r>
            <a:r>
              <a:rPr lang="en-US" dirty="0" err="1" smtClean="0"/>
              <a:t>t,t</a:t>
            </a:r>
            <a:r>
              <a:rPr lang="en-US" dirty="0" smtClean="0"/>
              <a:t>’ be terms. The atomic formulas are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dirty="0" smtClean="0"/>
              <a:t>t = t’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	</a:t>
            </a:r>
            <a:r>
              <a:rPr lang="en-US" dirty="0" smtClean="0"/>
              <a:t>t \in X , where X is a subset variable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Formulas: </a:t>
            </a:r>
            <a:r>
              <a:rPr lang="en-US" dirty="0" smtClean="0"/>
              <a:t>These are built from atomic formulas using Boolean operators AND, OR and NOT, and the existential quantifier \exists. (since it’s a second order logic, we can quantify over subsets also)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We have the usual notion of interpretation of formulas.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29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91" y="2156999"/>
            <a:ext cx="5271423" cy="4316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91" y="3183631"/>
            <a:ext cx="5134713" cy="438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91" y="4045628"/>
            <a:ext cx="9906862" cy="461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91" y="4755225"/>
            <a:ext cx="8893497" cy="8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3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S1S formulas as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– regular languages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7251"/>
            <a:ext cx="8524875" cy="76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3498"/>
            <a:ext cx="8305800" cy="73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21170"/>
            <a:ext cx="8429625" cy="69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48203"/>
            <a:ext cx="8305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B</a:t>
            </a:r>
            <a:r>
              <a:rPr lang="el-GR" b="1" dirty="0" smtClean="0"/>
              <a:t>ϋ</a:t>
            </a:r>
            <a:r>
              <a:rPr lang="en-IN" b="1" dirty="0" smtClean="0"/>
              <a:t>chi Automata 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6"/>
                </a:solidFill>
              </a:rPr>
              <a:t>Definition :</a:t>
            </a:r>
          </a:p>
          <a:p>
            <a:pPr marL="0" indent="0">
              <a:buNone/>
            </a:pPr>
            <a:r>
              <a:rPr lang="en-IN" dirty="0"/>
              <a:t>A</a:t>
            </a:r>
            <a:r>
              <a:rPr lang="en-IN" dirty="0" smtClean="0"/>
              <a:t> B</a:t>
            </a:r>
            <a:r>
              <a:rPr lang="el-GR" dirty="0" smtClean="0"/>
              <a:t>ϋ</a:t>
            </a:r>
            <a:r>
              <a:rPr lang="en-IN" dirty="0" smtClean="0"/>
              <a:t>chi Automaton is a finite automaton A = (Q, Σ, δ, S, F), where</a:t>
            </a:r>
          </a:p>
          <a:p>
            <a:pPr marL="0" indent="0">
              <a:buNone/>
            </a:pPr>
            <a:r>
              <a:rPr lang="en-IN" dirty="0" smtClean="0"/>
              <a:t>Q : Finite set of states.</a:t>
            </a:r>
          </a:p>
          <a:p>
            <a:pPr marL="0" indent="0">
              <a:buNone/>
            </a:pPr>
            <a:r>
              <a:rPr lang="en-IN" dirty="0" smtClean="0"/>
              <a:t>Σ : Finite set of input alphabet.</a:t>
            </a:r>
          </a:p>
          <a:p>
            <a:pPr marL="0" indent="0">
              <a:buNone/>
            </a:pPr>
            <a:r>
              <a:rPr lang="en-IN" dirty="0" smtClean="0"/>
              <a:t>S :  Set of Start states.</a:t>
            </a:r>
          </a:p>
          <a:p>
            <a:pPr marL="0" indent="0">
              <a:buNone/>
            </a:pPr>
            <a:r>
              <a:rPr lang="en-IN" dirty="0" smtClean="0"/>
              <a:t>F :  Set of final states.</a:t>
            </a:r>
          </a:p>
          <a:p>
            <a:pPr marL="0" indent="0">
              <a:buNone/>
            </a:pPr>
            <a:r>
              <a:rPr lang="en-IN" dirty="0" smtClean="0"/>
              <a:t>δ ⊆ (Q × Σ × Q ) is the transition relation.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7535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7966"/>
            <a:ext cx="8162925" cy="657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3235"/>
            <a:ext cx="8286750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95369"/>
            <a:ext cx="8286750" cy="657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7503"/>
            <a:ext cx="8382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5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7" y="1690688"/>
            <a:ext cx="7943850" cy="571500"/>
          </a:xfrm>
        </p:spPr>
      </p:pic>
      <p:sp>
        <p:nvSpPr>
          <p:cNvPr id="7" name="TextBox 6"/>
          <p:cNvSpPr txBox="1"/>
          <p:nvPr/>
        </p:nvSpPr>
        <p:spPr>
          <a:xfrm>
            <a:off x="838200" y="2601532"/>
            <a:ext cx="107141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Proof Strategy : </a:t>
            </a:r>
          </a:p>
          <a:p>
            <a:r>
              <a:rPr lang="en-US" sz="3200" dirty="0" smtClean="0"/>
              <a:t>Step 1 : Simplify the syntax (This is purely for convenience)</a:t>
            </a:r>
          </a:p>
          <a:p>
            <a:r>
              <a:rPr lang="en-US" sz="3200" dirty="0" smtClean="0"/>
              <a:t>Step 2 : Induct on the structure of the simplified formula –</a:t>
            </a:r>
          </a:p>
          <a:p>
            <a:r>
              <a:rPr lang="en-US" sz="3200" dirty="0" smtClean="0"/>
              <a:t>	</a:t>
            </a:r>
            <a:r>
              <a:rPr lang="en-US" sz="3200" dirty="0" err="1" smtClean="0"/>
              <a:t>i</a:t>
            </a:r>
            <a:r>
              <a:rPr lang="en-US" sz="3200" dirty="0" smtClean="0"/>
              <a:t>) Construct automatons that recognize atomic formulas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ii) Use the closure properties of </a:t>
            </a:r>
            <a:r>
              <a:rPr lang="el-GR" sz="3200" dirty="0" smtClean="0"/>
              <a:t>ω</a:t>
            </a:r>
            <a:r>
              <a:rPr lang="en-US" sz="3200" dirty="0" smtClean="0"/>
              <a:t> – regular languages to construct automatons for general formulas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6617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of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remove all individual variables from the formula. Our simplified formula has only set variables.</a:t>
            </a:r>
          </a:p>
          <a:p>
            <a:r>
              <a:rPr lang="en-US" dirty="0" smtClean="0"/>
              <a:t>Atomic formulas: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7" y="3538336"/>
            <a:ext cx="88487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04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of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nested occurrences of successor function.</a:t>
            </a:r>
          </a:p>
          <a:p>
            <a:r>
              <a:rPr lang="en-US" dirty="0" smtClean="0"/>
              <a:t>Example : for the atomic formula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we replace it by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0" y="3014260"/>
            <a:ext cx="3212052" cy="514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89" y="5164159"/>
            <a:ext cx="6422071" cy="5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6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of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then eliminate the atomic formula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by replacing it with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52" y="2644126"/>
            <a:ext cx="1437002" cy="565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91" y="4626065"/>
            <a:ext cx="5134713" cy="4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10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of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we eliminate singleton variables using the formula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example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will be written 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90" y="2398391"/>
            <a:ext cx="7697609" cy="777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47" y="3948619"/>
            <a:ext cx="4239936" cy="485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0" y="5495834"/>
            <a:ext cx="6901886" cy="39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9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Automaton for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54" y="509811"/>
            <a:ext cx="1739315" cy="8301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78" y="2380377"/>
            <a:ext cx="7885971" cy="27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6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Automaton for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2" y="660859"/>
            <a:ext cx="2218595" cy="7340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9" y="2189407"/>
            <a:ext cx="8831000" cy="24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5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inductive step follows from the closure properties of regular languages.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381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with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construction works for formulas.</a:t>
            </a:r>
          </a:p>
          <a:p>
            <a:r>
              <a:rPr lang="en-US" dirty="0" smtClean="0"/>
              <a:t>If the formula is a sentence, when we project out the last free variable, we will end up with an unlabeled directed graph. We just check if there is an </a:t>
            </a:r>
            <a:r>
              <a:rPr lang="en-US" dirty="0" err="1" smtClean="0"/>
              <a:t>unlabelled</a:t>
            </a:r>
            <a:r>
              <a:rPr lang="en-US" dirty="0" smtClean="0"/>
              <a:t> path that starts from a start state and visits a final state infinitely often.</a:t>
            </a:r>
          </a:p>
          <a:p>
            <a:r>
              <a:rPr lang="en-US" dirty="0" smtClean="0"/>
              <a:t>This is equivalent to checking if the graph has a strongly connected component X which contains a final state f, and is reachable from some start state.</a:t>
            </a:r>
          </a:p>
        </p:txBody>
      </p:sp>
    </p:spTree>
    <p:extLst>
      <p:ext uri="{BB962C8B-B14F-4D97-AF65-F5344CB8AC3E}">
        <p14:creationId xmlns:p14="http://schemas.microsoft.com/office/powerpoint/2010/main" val="298290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Acceptance Condition for B</a:t>
            </a:r>
            <a:r>
              <a:rPr lang="el-GR" b="1" dirty="0" smtClean="0"/>
              <a:t>ϋ</a:t>
            </a:r>
            <a:r>
              <a:rPr lang="en-IN" b="1" dirty="0" smtClean="0"/>
              <a:t>chi Automata :</a:t>
            </a:r>
            <a:endParaRPr lang="en-IN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In any run ρ of a word </a:t>
                </a:r>
                <a:r>
                  <a:rPr lang="el-GR" dirty="0" smtClean="0"/>
                  <a:t>α</a:t>
                </a:r>
                <a:r>
                  <a:rPr lang="en-IN" dirty="0" smtClean="0"/>
                  <a:t>, some states of Q are visited only finite number of times and some others are visited infinitely often. Let us call these sets fin(ρ) and </a:t>
                </a:r>
                <a:r>
                  <a:rPr lang="en-IN" dirty="0" err="1" smtClean="0"/>
                  <a:t>inf</a:t>
                </a:r>
                <a:r>
                  <a:rPr lang="en-IN" dirty="0" smtClean="0"/>
                  <a:t>(ρ).</a:t>
                </a:r>
              </a:p>
              <a:p>
                <a:r>
                  <a:rPr lang="en-IN" dirty="0" smtClean="0"/>
                  <a:t>language accepted by such an automaton is </a:t>
                </a:r>
              </a:p>
              <a:p>
                <a:pPr marL="0" indent="0" algn="ctr">
                  <a:buNone/>
                </a:pPr>
                <a:r>
                  <a:rPr lang="en-IN" dirty="0" smtClean="0"/>
                  <a:t>L(A) = {</a:t>
                </a:r>
                <a:r>
                  <a:rPr lang="el-GR" dirty="0"/>
                  <a:t>α</a:t>
                </a:r>
                <a:r>
                  <a:rPr lang="en-IN" dirty="0" smtClean="0"/>
                  <a:t> | there is a run ρ over </a:t>
                </a:r>
                <a:r>
                  <a:rPr lang="el-GR" dirty="0"/>
                  <a:t>α</a:t>
                </a:r>
                <a:r>
                  <a:rPr lang="en-IN" dirty="0" smtClean="0"/>
                  <a:t> such that </a:t>
                </a:r>
                <a:r>
                  <a:rPr lang="en-IN" dirty="0" err="1" smtClean="0"/>
                  <a:t>inf</a:t>
                </a:r>
                <a:r>
                  <a:rPr lang="en-IN" dirty="0" smtClean="0"/>
                  <a:t>(ρ) ∩ F </a:t>
                </a:r>
                <a:r>
                  <a:rPr lang="en-IN" dirty="0"/>
                  <a:t>≠</a:t>
                </a:r>
                <a:r>
                  <a:rPr lang="en-IN" dirty="0" smtClean="0"/>
                  <a:t> ∅}. </a:t>
                </a:r>
              </a:p>
              <a:p>
                <a:pPr marL="0" indent="0">
                  <a:buNone/>
                </a:pPr>
                <a:endParaRPr lang="en-IN" dirty="0" smtClean="0"/>
              </a:p>
              <a:p>
                <a:r>
                  <a:rPr lang="en-IN" dirty="0" smtClean="0"/>
                  <a:t>A language L 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IN" dirty="0"/>
                          <m:t>Σ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IN" dirty="0" smtClean="0"/>
                  <a:t> is said to be </a:t>
                </a:r>
                <a:r>
                  <a:rPr lang="en-IN" dirty="0" err="1" smtClean="0"/>
                  <a:t>buchi</a:t>
                </a:r>
                <a:r>
                  <a:rPr lang="en-IN" dirty="0" smtClean="0"/>
                  <a:t> recognizable</a:t>
                </a:r>
                <a:r>
                  <a:rPr lang="en-IN" dirty="0" smtClean="0"/>
                  <a:t> </a:t>
                </a:r>
                <a:r>
                  <a:rPr lang="en-IN" dirty="0" smtClean="0"/>
                  <a:t>if it is accepted by some B</a:t>
                </a:r>
                <a:r>
                  <a:rPr lang="el-GR" dirty="0" smtClean="0"/>
                  <a:t>ϋ</a:t>
                </a:r>
                <a:r>
                  <a:rPr lang="en-IN" dirty="0" smtClean="0"/>
                  <a:t>chi automaton.</a:t>
                </a: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2487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</a:t>
            </a:r>
            <a:r>
              <a:rPr lang="en-US" dirty="0" smtClean="0"/>
              <a:t>- regular languages are S1S definable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9" y="1944710"/>
            <a:ext cx="9547334" cy="3804421"/>
          </a:xfrm>
        </p:spPr>
      </p:pic>
    </p:spTree>
    <p:extLst>
      <p:ext uri="{BB962C8B-B14F-4D97-AF65-F5344CB8AC3E}">
        <p14:creationId xmlns:p14="http://schemas.microsoft.com/office/powerpoint/2010/main" val="302321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</a:t>
            </a:r>
            <a:r>
              <a:rPr lang="en-US" dirty="0" smtClean="0"/>
              <a:t>- regular languages are S1S definable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50" y="2575776"/>
            <a:ext cx="8105005" cy="5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55" y="463227"/>
            <a:ext cx="9239250" cy="971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55" y="1618311"/>
            <a:ext cx="83248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31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Complementing deterministic </a:t>
            </a:r>
            <a:r>
              <a:rPr lang="en-US" dirty="0" err="1" smtClean="0"/>
              <a:t>Buchi</a:t>
            </a:r>
            <a:r>
              <a:rPr lang="en-US" dirty="0" smtClean="0"/>
              <a:t> automata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2372519"/>
            <a:ext cx="8362950" cy="3257550"/>
          </a:xfrm>
        </p:spPr>
      </p:pic>
    </p:spTree>
    <p:extLst>
      <p:ext uri="{BB962C8B-B14F-4D97-AF65-F5344CB8AC3E}">
        <p14:creationId xmlns:p14="http://schemas.microsoft.com/office/powerpoint/2010/main" val="1444174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Complementing non deterministic </a:t>
            </a:r>
            <a:r>
              <a:rPr lang="en-US" dirty="0" err="1" smtClean="0"/>
              <a:t>Buchi</a:t>
            </a:r>
            <a:r>
              <a:rPr lang="en-US" dirty="0" smtClean="0"/>
              <a:t>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https://www.react.uni-saarland.de/teaching/automata-games-verification-08/notes/notes3.pdf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https://www.react.uni-saarland.de/teaching/automata-games-verification-08/notes/notes4.pdf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35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900" indent="-45720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en-IN" u="sng" dirty="0"/>
              <a:t>https://www.cmi.ac.in/~sri/Courses/MCSV/Slides/lecture6.pdf</a:t>
            </a:r>
          </a:p>
          <a:p>
            <a:pPr marL="596900" indent="-45720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en-IN" u="sng" dirty="0" smtClean="0"/>
              <a:t>https://www.cmi.ac.in</a:t>
            </a:r>
            <a:r>
              <a:rPr lang="en-IN" u="sng" dirty="0"/>
              <a:t>/~kumar/words/lecture07.pdf</a:t>
            </a:r>
          </a:p>
          <a:p>
            <a:pPr marL="596900" indent="-45720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en-IN" u="sng" dirty="0" smtClean="0">
                <a:hlinkClick r:id="rId2"/>
              </a:rPr>
              <a:t>https</a:t>
            </a:r>
            <a:r>
              <a:rPr lang="en-IN" u="sng" dirty="0">
                <a:hlinkClick r:id="rId2"/>
              </a:rPr>
              <a:t>://www.cmi.ac.in/~</a:t>
            </a:r>
            <a:r>
              <a:rPr lang="en-IN" u="sng" dirty="0" smtClean="0">
                <a:hlinkClick r:id="rId2"/>
              </a:rPr>
              <a:t>madhavan/papers/pdf/iisc2011-buchi.pdf</a:t>
            </a:r>
            <a:endParaRPr lang="en-IN" u="sng" dirty="0" smtClean="0"/>
          </a:p>
          <a:p>
            <a:pPr marL="596900" indent="-457200">
              <a:lnSpc>
                <a:spcPct val="115000"/>
              </a:lnSpc>
              <a:spcBef>
                <a:spcPts val="0"/>
              </a:spcBef>
              <a:buSzPts val="1400"/>
            </a:pPr>
            <a:r>
              <a:rPr lang="en-IN" dirty="0">
                <a:hlinkClick r:id="rId3"/>
              </a:rPr>
              <a:t>https://nptel.ac.in/courses/106/106/106106136/</a:t>
            </a:r>
            <a:endParaRPr lang="en-IN" u="sng" dirty="0" smtClean="0"/>
          </a:p>
          <a:p>
            <a:pPr marL="596900" indent="-457200">
              <a:lnSpc>
                <a:spcPct val="115000"/>
              </a:lnSpc>
              <a:spcBef>
                <a:spcPts val="0"/>
              </a:spcBef>
              <a:buSzPts val="1400"/>
            </a:pPr>
            <a:endParaRPr lang="en-IN" u="sng" dirty="0" smtClean="0"/>
          </a:p>
          <a:p>
            <a:pPr marL="596900" indent="-457200">
              <a:lnSpc>
                <a:spcPct val="115000"/>
              </a:lnSpc>
              <a:spcBef>
                <a:spcPts val="0"/>
              </a:spcBef>
              <a:buSzPts val="1400"/>
            </a:pP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51943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1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IN" dirty="0" smtClean="0"/>
              <a:t>Accepts all words over {</a:t>
            </a:r>
            <a:r>
              <a:rPr lang="en-IN" dirty="0" err="1" smtClean="0"/>
              <a:t>a,b</a:t>
            </a:r>
            <a:r>
              <a:rPr lang="en-IN" dirty="0" smtClean="0"/>
              <a:t>} that have infinitely many </a:t>
            </a:r>
            <a:r>
              <a:rPr lang="en-IN" b="1" dirty="0" smtClean="0"/>
              <a:t>a</a:t>
            </a:r>
            <a:r>
              <a:rPr lang="en-IN" dirty="0" smtClean="0"/>
              <a:t>’s.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604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1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IN" dirty="0" smtClean="0"/>
              <a:t>Accepts all words over {</a:t>
            </a:r>
            <a:r>
              <a:rPr lang="en-IN" dirty="0" err="1" smtClean="0"/>
              <a:t>a,b</a:t>
            </a:r>
            <a:r>
              <a:rPr lang="en-IN" dirty="0" smtClean="0"/>
              <a:t>} that have infinitely many </a:t>
            </a:r>
            <a:r>
              <a:rPr lang="en-IN" b="1" dirty="0" smtClean="0"/>
              <a:t>a</a:t>
            </a:r>
            <a:r>
              <a:rPr lang="en-IN" dirty="0" smtClean="0"/>
              <a:t>’s.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78" y="2005460"/>
            <a:ext cx="5017443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1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4786045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IN" dirty="0" smtClean="0"/>
              <a:t>Accepts all words over {</a:t>
            </a:r>
            <a:r>
              <a:rPr lang="en-IN" dirty="0" err="1" smtClean="0"/>
              <a:t>a,b</a:t>
            </a:r>
            <a:r>
              <a:rPr lang="en-IN" dirty="0" smtClean="0"/>
              <a:t>} that have infinitely many </a:t>
            </a:r>
            <a:r>
              <a:rPr lang="en-IN" b="1" dirty="0" smtClean="0"/>
              <a:t>a</a:t>
            </a:r>
            <a:r>
              <a:rPr lang="en-IN" dirty="0" smtClean="0"/>
              <a:t>’s.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IN" dirty="0"/>
          </a:p>
          <a:p>
            <a:pPr marL="0" lvl="0" indent="0" algn="ctr">
              <a:spcBef>
                <a:spcPts val="0"/>
              </a:spcBef>
              <a:buNone/>
            </a:pPr>
            <a:endParaRPr lang="en-IN" dirty="0" smtClean="0"/>
          </a:p>
          <a:p>
            <a:pPr marL="0" lvl="0" indent="0" algn="ctr">
              <a:spcBef>
                <a:spcPts val="0"/>
              </a:spcBef>
              <a:buNone/>
            </a:pPr>
            <a:endParaRPr lang="en-IN" dirty="0"/>
          </a:p>
          <a:p>
            <a:pPr marL="0" lvl="0" indent="0" algn="ctr">
              <a:spcBef>
                <a:spcPts val="0"/>
              </a:spcBef>
              <a:buNone/>
            </a:pPr>
            <a:endParaRPr lang="en-IN" dirty="0" smtClean="0"/>
          </a:p>
          <a:p>
            <a:pPr marL="0" lvl="0" indent="0" algn="ctr">
              <a:spcBef>
                <a:spcPts val="0"/>
              </a:spcBef>
              <a:buNone/>
            </a:pPr>
            <a:endParaRPr lang="en-IN" dirty="0"/>
          </a:p>
          <a:p>
            <a:pPr marL="0" lvl="0" indent="0" algn="ctr">
              <a:spcBef>
                <a:spcPts val="0"/>
              </a:spcBef>
              <a:buNone/>
            </a:pPr>
            <a:endParaRPr lang="en-IN" dirty="0" smtClean="0"/>
          </a:p>
          <a:p>
            <a:pPr marL="0" lvl="0" indent="0" algn="ctr">
              <a:spcBef>
                <a:spcPts val="0"/>
              </a:spcBef>
              <a:buNone/>
            </a:pPr>
            <a:endParaRPr lang="en-IN" dirty="0"/>
          </a:p>
          <a:p>
            <a:pPr marL="0" lvl="0" indent="0" algn="ctr">
              <a:spcBef>
                <a:spcPts val="0"/>
              </a:spcBef>
              <a:buNone/>
            </a:pPr>
            <a:endParaRPr lang="en-IN" dirty="0" smtClean="0"/>
          </a:p>
          <a:p>
            <a:pPr marL="0" lvl="0" indent="0" algn="ctr">
              <a:spcBef>
                <a:spcPts val="0"/>
              </a:spcBef>
              <a:buNone/>
            </a:pPr>
            <a:endParaRPr lang="en-IN" dirty="0" smtClean="0"/>
          </a:p>
          <a:p>
            <a:pPr marL="0" lvl="0" indent="0" algn="ctr">
              <a:spcBef>
                <a:spcPts val="0"/>
              </a:spcBef>
              <a:buNone/>
            </a:pPr>
            <a:r>
              <a:rPr lang="en-IN" dirty="0" smtClean="0"/>
              <a:t>Observe that this is a DBA.</a:t>
            </a:r>
            <a:endParaRPr lang="en-IN" dirty="0"/>
          </a:p>
          <a:p>
            <a:pPr marL="0" lvl="0" indent="0" algn="ctr">
              <a:spcBef>
                <a:spcPts val="0"/>
              </a:spcBef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78" y="2005460"/>
            <a:ext cx="5017443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Example 2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IN" dirty="0" smtClean="0"/>
              <a:t>Accepts all words over {</a:t>
            </a:r>
            <a:r>
              <a:rPr lang="en-IN" dirty="0" err="1" smtClean="0"/>
              <a:t>a,b</a:t>
            </a:r>
            <a:r>
              <a:rPr lang="en-IN" dirty="0" smtClean="0"/>
              <a:t>} that have Only finitely many </a:t>
            </a:r>
            <a:r>
              <a:rPr lang="en-IN" b="1" dirty="0" smtClean="0"/>
              <a:t>a</a:t>
            </a:r>
            <a:r>
              <a:rPr lang="en-IN" dirty="0" smtClean="0"/>
              <a:t>’s.</a:t>
            </a:r>
          </a:p>
          <a:p>
            <a:pPr marL="0" indent="0" algn="ctr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689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1694</Words>
  <Application>Microsoft Office PowerPoint</Application>
  <PresentationFormat>Widescreen</PresentationFormat>
  <Paragraphs>246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Wingdings</vt:lpstr>
      <vt:lpstr>Office Theme</vt:lpstr>
      <vt:lpstr>Büchi Automata</vt:lpstr>
      <vt:lpstr>Overview :</vt:lpstr>
      <vt:lpstr>Motivation :</vt:lpstr>
      <vt:lpstr>Bϋchi Automata :</vt:lpstr>
      <vt:lpstr>Acceptance Condition for Bϋchi Automata :</vt:lpstr>
      <vt:lpstr>Example 1 :</vt:lpstr>
      <vt:lpstr>Example 1 :</vt:lpstr>
      <vt:lpstr>Example 1 :</vt:lpstr>
      <vt:lpstr>Example 2 :</vt:lpstr>
      <vt:lpstr>Example 2 :</vt:lpstr>
      <vt:lpstr>Example 2 :</vt:lpstr>
      <vt:lpstr>Deterministic Bϋchi Automata :</vt:lpstr>
      <vt:lpstr>Deterministic Bϋchi Automata :</vt:lpstr>
      <vt:lpstr>Proof :</vt:lpstr>
      <vt:lpstr>NBA Vs. DBA :</vt:lpstr>
      <vt:lpstr>NBA Vs. DBA :</vt:lpstr>
      <vt:lpstr>Proof : </vt:lpstr>
      <vt:lpstr>Characterizing Bϋchi-recognizable languages:</vt:lpstr>
      <vt:lpstr>Characterizing Bϋchi-recognizable languages:</vt:lpstr>
      <vt:lpstr>Characterizing Bϋchi-recognizable languages:</vt:lpstr>
      <vt:lpstr>Proof :</vt:lpstr>
      <vt:lpstr>Proof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Closure Properties :</vt:lpstr>
      <vt:lpstr>Closure under Finite Union :</vt:lpstr>
      <vt:lpstr>Closure under finite intersection :</vt:lpstr>
      <vt:lpstr>Construction for Intersection :</vt:lpstr>
      <vt:lpstr>Construction for Intersection :</vt:lpstr>
      <vt:lpstr>Closure under Projection :</vt:lpstr>
      <vt:lpstr>Closure under Projection :</vt:lpstr>
      <vt:lpstr>Closure under complementation :</vt:lpstr>
      <vt:lpstr>MSO theory of one successor</vt:lpstr>
      <vt:lpstr>MSO theory of one successor</vt:lpstr>
      <vt:lpstr>Examples</vt:lpstr>
      <vt:lpstr>S1S formulas as ω – regular languages</vt:lpstr>
      <vt:lpstr>PowerPoint Presentation</vt:lpstr>
      <vt:lpstr>Theorem:</vt:lpstr>
      <vt:lpstr>Simplification of Syntax</vt:lpstr>
      <vt:lpstr>Simplification of Syntax</vt:lpstr>
      <vt:lpstr>Simplification of Syntax</vt:lpstr>
      <vt:lpstr>Simplification of Syntax</vt:lpstr>
      <vt:lpstr>Automaton for </vt:lpstr>
      <vt:lpstr>Automaton for </vt:lpstr>
      <vt:lpstr>Inductive step</vt:lpstr>
      <vt:lpstr>Issue with sentences</vt:lpstr>
      <vt:lpstr>ω- regular languages are S1S definable</vt:lpstr>
      <vt:lpstr>ω- regular languages are S1S definable</vt:lpstr>
      <vt:lpstr>PowerPoint Presentation</vt:lpstr>
      <vt:lpstr>Complementing deterministic Buchi automata</vt:lpstr>
      <vt:lpstr>Complementing non deterministic Buchi automata</vt:lpstr>
      <vt:lpstr>References 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Büchi Automata</dc:title>
  <dc:creator>HP</dc:creator>
  <cp:lastModifiedBy>HP</cp:lastModifiedBy>
  <cp:revision>33</cp:revision>
  <dcterms:created xsi:type="dcterms:W3CDTF">2019-10-23T16:45:24Z</dcterms:created>
  <dcterms:modified xsi:type="dcterms:W3CDTF">2019-10-25T06:17:17Z</dcterms:modified>
</cp:coreProperties>
</file>