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5b39387b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5b39387b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97a24eea2_0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d97a24eea2_0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97a24eea2_0_9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97a24eea2_0_9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5b39387b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a5b39387b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97a24eea2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d97a24eea2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97a24eea2_0_9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97a24eea2_0_9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d97a24eea2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d97a24eea2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d97a24eea2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d97a24eea2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d97a24eea2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d97a24eea2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d97a24eea2_0_9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d97a24eea2_0_9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d97a24eea2_0_10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d97a24eea2_0_10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5b39387b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5b39387b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d97a24eea2_0_10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d97a24eea2_0_10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97a24eea2_0_9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d97a24eea2_0_9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d97a24eea2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d97a24eea2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97a24eea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d97a24eea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d97a24eea2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d97a24eea2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d97a24eea2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d97a24eea2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d97a24eea2_0_1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d97a24eea2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d97a24eea2_0_10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d97a24eea2_0_1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a5b39387b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a5b39387b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d97a24eea2_0_1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d97a24eea2_0_1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d97a24eea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d97a24eea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d97a24eea2_0_10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d97a24eea2_0_10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d97a24eea2_0_1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d97a24eea2_0_1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d97a24eea2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d97a24eea2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d97a24eea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d97a24eea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d97a24eea2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d97a24eea2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d97a24eea2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d97a24eea2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81cae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daa81cae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d97a24eea2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d97a24eea2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d97a24eea2_0_8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d97a24eea2_0_8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d97a24eea2_0_5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d97a24eea2_0_5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97a24eea2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97a24eea2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d97a24eea2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d97a24eea2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d97a24eea2_0_5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d97a24eea2_0_5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97a24eea2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d97a24eea2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97a24eea2_0_5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d97a24eea2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d97a24eea2_0_5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d97a24eea2_0_5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d97a24eea2_0_6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d97a24eea2_0_6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gd97a24eea2_0_6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8" name="Google Shape;488;gd97a24eea2_0_6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97a24eea2_0_6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d97a24eea2_0_6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97a24eea2_0_7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d97a24eea2_0_7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d97a24eea2_0_7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d97a24eea2_0_7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97a24eea2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97a24eea2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d97a24eea2_0_7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d97a24eea2_0_7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d97a24eea2_0_7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d97a24eea2_0_7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gd97a24eea2_0_7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3" name="Google Shape;623;gd97a24eea2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d97a24eea2_0_7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d97a24eea2_0_7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d97a24eea2_0_8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d97a24eea2_0_8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d97a24eea2_0_9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d97a24eea2_0_9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d97a24eea2_0_9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d97a24eea2_0_9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d97a24eea2_0_9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d97a24eea2_0_9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d97a24eea2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d97a24eea2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97a24eea2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d97a24eea2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97a24eea2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97a24eea2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.png"/><Relationship Id="rId4" Type="http://schemas.openxmlformats.org/officeDocument/2006/relationships/image" Target="../media/image1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2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2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2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2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2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2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1888556"/>
            <a:ext cx="8520600" cy="81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990000"/>
                </a:solidFill>
              </a:rPr>
              <a:t>Model</a:t>
            </a:r>
            <a:r>
              <a:rPr b="1" lang="en" sz="4500">
                <a:solidFill>
                  <a:srgbClr val="000000"/>
                </a:solidFill>
              </a:rPr>
              <a:t> Based Projection </a:t>
            </a:r>
            <a:r>
              <a:rPr lang="en" sz="4500">
                <a:solidFill>
                  <a:srgbClr val="000000"/>
                </a:solidFill>
              </a:rPr>
              <a:t>+</a:t>
            </a:r>
            <a:endParaRPr sz="45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990000"/>
                </a:solidFill>
              </a:rPr>
              <a:t>Synthesis</a:t>
            </a:r>
            <a:r>
              <a:rPr b="1" lang="en" sz="4500">
                <a:solidFill>
                  <a:srgbClr val="000000"/>
                </a:solidFill>
              </a:rPr>
              <a:t>: Theory and Practice</a:t>
            </a:r>
            <a:endParaRPr b="1" sz="4500">
              <a:solidFill>
                <a:srgbClr val="000000"/>
              </a:solidFill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5438"/>
            <a:ext cx="8520600" cy="68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(What works and what doesn’t)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Stanly Samuel</a:t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26 May 2021</a:t>
            </a:r>
            <a:endParaRPr sz="22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baseline="30000" sz="3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55" name="Google Shape;155;p34"/>
          <p:cNvSpPr txBox="1"/>
          <p:nvPr/>
        </p:nvSpPr>
        <p:spPr>
          <a:xfrm>
            <a:off x="406275" y="1419875"/>
            <a:ext cx="82635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∀x. (0&lt;=x&lt;=10 =&gt; </a:t>
            </a:r>
            <a:r>
              <a:rPr b="1" lang="en" sz="2300">
                <a:solidFill>
                  <a:srgbClr val="980000"/>
                </a:solidFill>
              </a:rPr>
              <a:t>f(x)</a:t>
            </a:r>
            <a:r>
              <a:rPr b="1" lang="en" sz="2300">
                <a:solidFill>
                  <a:schemeClr val="dk2"/>
                </a:solidFill>
              </a:rPr>
              <a:t> = x + 1)</a:t>
            </a:r>
            <a:endParaRPr b="1"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Theory of UF + T (LIA) + Universal Quantifier</a:t>
            </a:r>
            <a:endParaRPr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“Synthesize” a function f which satisfies the formula (specification) on ALL inputs denoted by x.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156" name="Google Shape;156;p34"/>
          <p:cNvSpPr/>
          <p:nvPr/>
        </p:nvSpPr>
        <p:spPr>
          <a:xfrm>
            <a:off x="7118200" y="4449850"/>
            <a:ext cx="2125200" cy="601800"/>
          </a:xfrm>
          <a:prstGeom prst="wedgeRectCallout">
            <a:avLst>
              <a:gd fmla="val -76550" name="adj1"/>
              <a:gd fmla="val -184737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Synthesis!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62" name="Google Shape;162;p35"/>
          <p:cNvSpPr txBox="1"/>
          <p:nvPr/>
        </p:nvSpPr>
        <p:spPr>
          <a:xfrm>
            <a:off x="406275" y="1419875"/>
            <a:ext cx="82635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∀x. (0&lt;=x&lt;=10 =&gt; </a:t>
            </a:r>
            <a:r>
              <a:rPr b="1" lang="en" sz="2300">
                <a:solidFill>
                  <a:srgbClr val="980000"/>
                </a:solidFill>
              </a:rPr>
              <a:t>f(x)</a:t>
            </a:r>
            <a:r>
              <a:rPr b="1" lang="en" sz="2300">
                <a:solidFill>
                  <a:schemeClr val="dk2"/>
                </a:solidFill>
              </a:rPr>
              <a:t> = x + 1)</a:t>
            </a:r>
            <a:endParaRPr b="1"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Theory of UF + T (LIA) + Universal Quantifier</a:t>
            </a:r>
            <a:endParaRPr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“Synthesize” a function f which satisfies the formula (specification) on ALL inputs denoted by x.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Formally: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163" name="Google Shape;163;p35"/>
          <p:cNvSpPr/>
          <p:nvPr/>
        </p:nvSpPr>
        <p:spPr>
          <a:xfrm>
            <a:off x="6883125" y="1419875"/>
            <a:ext cx="2125200" cy="601800"/>
          </a:xfrm>
          <a:prstGeom prst="wedgeRectCallout">
            <a:avLst>
              <a:gd fmla="val 12827" name="adj1"/>
              <a:gd fmla="val 210938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Synthesis!</a:t>
            </a:r>
            <a:endParaRPr b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</a:t>
            </a:r>
            <a:r>
              <a:rPr b="1" lang="en"/>
              <a:t> Synthesis:</a:t>
            </a:r>
            <a:endParaRPr b="1"/>
          </a:p>
        </p:txBody>
      </p:sp>
      <p:sp>
        <p:nvSpPr>
          <p:cNvPr id="169" name="Google Shape;169;p36"/>
          <p:cNvSpPr txBox="1"/>
          <p:nvPr/>
        </p:nvSpPr>
        <p:spPr>
          <a:xfrm>
            <a:off x="406275" y="1419875"/>
            <a:ext cx="85206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Functional</a:t>
            </a:r>
            <a:r>
              <a:rPr b="1" lang="en" sz="2000">
                <a:solidFill>
                  <a:schemeClr val="dk2"/>
                </a:solidFill>
              </a:rPr>
              <a:t> Synthesis: </a:t>
            </a:r>
            <a:r>
              <a:rPr lang="en" sz="2000">
                <a:solidFill>
                  <a:schemeClr val="dk2"/>
                </a:solidFill>
              </a:rPr>
              <a:t>Synthesizing a correct-by-construction program from a given declarative specification.</a:t>
            </a:r>
            <a:endParaRPr sz="20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70" name="Google Shape;170;p36"/>
          <p:cNvSpPr/>
          <p:nvPr/>
        </p:nvSpPr>
        <p:spPr>
          <a:xfrm>
            <a:off x="6102600" y="3244100"/>
            <a:ext cx="2350800" cy="9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Synthesizer</a:t>
            </a:r>
            <a:endParaRPr b="1" sz="1800"/>
          </a:p>
        </p:txBody>
      </p:sp>
      <p:cxnSp>
        <p:nvCxnSpPr>
          <p:cNvPr id="171" name="Google Shape;171;p36"/>
          <p:cNvCxnSpPr>
            <a:endCxn id="170" idx="0"/>
          </p:cNvCxnSpPr>
          <p:nvPr/>
        </p:nvCxnSpPr>
        <p:spPr>
          <a:xfrm>
            <a:off x="7278000" y="27833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2" name="Google Shape;172;p36"/>
          <p:cNvCxnSpPr>
            <a:stCxn id="170" idx="2"/>
          </p:cNvCxnSpPr>
          <p:nvPr/>
        </p:nvCxnSpPr>
        <p:spPr>
          <a:xfrm>
            <a:off x="7278000" y="41468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3" name="Google Shape;173;p36"/>
          <p:cNvSpPr txBox="1"/>
          <p:nvPr/>
        </p:nvSpPr>
        <p:spPr>
          <a:xfrm>
            <a:off x="5980350" y="2342463"/>
            <a:ext cx="2595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Specification (What you want)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74" name="Google Shape;174;p36"/>
          <p:cNvSpPr txBox="1"/>
          <p:nvPr/>
        </p:nvSpPr>
        <p:spPr>
          <a:xfrm>
            <a:off x="5822850" y="4587625"/>
            <a:ext cx="2910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Correct-by-construction program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75" name="Google Shape;175;p36"/>
          <p:cNvSpPr txBox="1"/>
          <p:nvPr/>
        </p:nvSpPr>
        <p:spPr>
          <a:xfrm>
            <a:off x="94050" y="3074825"/>
            <a:ext cx="58863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/>
              <a:t>∃</a:t>
            </a:r>
            <a:r>
              <a:rPr b="1" lang="en" sz="1600"/>
              <a:t>f. </a:t>
            </a: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f(x,y)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f(x,y)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176" name="Google Shape;176;p36"/>
          <p:cNvSpPr/>
          <p:nvPr/>
        </p:nvSpPr>
        <p:spPr>
          <a:xfrm>
            <a:off x="5284774" y="2632875"/>
            <a:ext cx="610975" cy="373950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7" name="Google Shape;177;p36"/>
          <p:cNvSpPr txBox="1"/>
          <p:nvPr/>
        </p:nvSpPr>
        <p:spPr>
          <a:xfrm>
            <a:off x="1730150" y="2389500"/>
            <a:ext cx="611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</a:t>
            </a:r>
            <a:r>
              <a:rPr lang="en">
                <a:solidFill>
                  <a:srgbClr val="990000"/>
                </a:solidFill>
              </a:rPr>
              <a:t>OL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78" name="Google Shape;178;p36"/>
          <p:cNvSpPr/>
          <p:nvPr/>
        </p:nvSpPr>
        <p:spPr>
          <a:xfrm>
            <a:off x="1119174" y="2632875"/>
            <a:ext cx="610975" cy="373950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Synthesis:</a:t>
            </a:r>
            <a:endParaRPr b="1"/>
          </a:p>
        </p:txBody>
      </p:sp>
      <p:sp>
        <p:nvSpPr>
          <p:cNvPr id="184" name="Google Shape;184;p37"/>
          <p:cNvSpPr txBox="1"/>
          <p:nvPr/>
        </p:nvSpPr>
        <p:spPr>
          <a:xfrm>
            <a:off x="406275" y="1419875"/>
            <a:ext cx="85206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Functional Synthesis: </a:t>
            </a:r>
            <a:r>
              <a:rPr lang="en" sz="2000">
                <a:solidFill>
                  <a:schemeClr val="dk2"/>
                </a:solidFill>
              </a:rPr>
              <a:t>Synthesizing a correct-by-construction program from a given declarative specification.</a:t>
            </a:r>
            <a:endParaRPr sz="20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185" name="Google Shape;185;p37"/>
          <p:cNvSpPr/>
          <p:nvPr/>
        </p:nvSpPr>
        <p:spPr>
          <a:xfrm>
            <a:off x="6102600" y="3244100"/>
            <a:ext cx="2350800" cy="9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Synthesizer</a:t>
            </a:r>
            <a:endParaRPr b="1" sz="1800"/>
          </a:p>
        </p:txBody>
      </p:sp>
      <p:cxnSp>
        <p:nvCxnSpPr>
          <p:cNvPr id="186" name="Google Shape;186;p37"/>
          <p:cNvCxnSpPr>
            <a:endCxn id="185" idx="0"/>
          </p:cNvCxnSpPr>
          <p:nvPr/>
        </p:nvCxnSpPr>
        <p:spPr>
          <a:xfrm>
            <a:off x="7278000" y="27833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7"/>
          <p:cNvCxnSpPr>
            <a:stCxn id="185" idx="2"/>
          </p:cNvCxnSpPr>
          <p:nvPr/>
        </p:nvCxnSpPr>
        <p:spPr>
          <a:xfrm>
            <a:off x="7278000" y="41468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Google Shape;188;p37"/>
          <p:cNvSpPr txBox="1"/>
          <p:nvPr/>
        </p:nvSpPr>
        <p:spPr>
          <a:xfrm>
            <a:off x="5980350" y="2342463"/>
            <a:ext cx="2595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Specification (What you want)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89" name="Google Shape;189;p37"/>
          <p:cNvSpPr txBox="1"/>
          <p:nvPr/>
        </p:nvSpPr>
        <p:spPr>
          <a:xfrm>
            <a:off x="5822850" y="4587625"/>
            <a:ext cx="2910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Correct-by-construction program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190" name="Google Shape;190;p37"/>
          <p:cNvSpPr txBox="1"/>
          <p:nvPr/>
        </p:nvSpPr>
        <p:spPr>
          <a:xfrm>
            <a:off x="94050" y="3074825"/>
            <a:ext cx="58863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f(x,y)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f(x,y)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191" name="Google Shape;191;p37"/>
          <p:cNvSpPr/>
          <p:nvPr/>
        </p:nvSpPr>
        <p:spPr>
          <a:xfrm>
            <a:off x="5284774" y="2632875"/>
            <a:ext cx="610975" cy="373950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Google Shape;192;p37"/>
          <p:cNvSpPr/>
          <p:nvPr/>
        </p:nvSpPr>
        <p:spPr>
          <a:xfrm>
            <a:off x="1055324" y="2632875"/>
            <a:ext cx="610975" cy="373950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Google Shape;193;p37"/>
          <p:cNvSpPr txBox="1"/>
          <p:nvPr/>
        </p:nvSpPr>
        <p:spPr>
          <a:xfrm>
            <a:off x="1730150" y="2389500"/>
            <a:ext cx="611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FOL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Synthesis:</a:t>
            </a:r>
            <a:endParaRPr b="1"/>
          </a:p>
        </p:txBody>
      </p:sp>
      <p:sp>
        <p:nvSpPr>
          <p:cNvPr id="199" name="Google Shape;199;p38"/>
          <p:cNvSpPr txBox="1"/>
          <p:nvPr/>
        </p:nvSpPr>
        <p:spPr>
          <a:xfrm>
            <a:off x="406275" y="1419875"/>
            <a:ext cx="85206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Functional Synthesis: </a:t>
            </a:r>
            <a:r>
              <a:rPr lang="en" sz="2000">
                <a:solidFill>
                  <a:schemeClr val="dk2"/>
                </a:solidFill>
              </a:rPr>
              <a:t>Synthesizing a correct-by-construction program from a given declarative specification.</a:t>
            </a:r>
            <a:endParaRPr sz="2000">
              <a:solidFill>
                <a:schemeClr val="dk2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200" name="Google Shape;200;p38"/>
          <p:cNvSpPr/>
          <p:nvPr/>
        </p:nvSpPr>
        <p:spPr>
          <a:xfrm>
            <a:off x="6102600" y="3244100"/>
            <a:ext cx="2350800" cy="9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Synthesizer</a:t>
            </a:r>
            <a:endParaRPr b="1" sz="1800"/>
          </a:p>
        </p:txBody>
      </p:sp>
      <p:cxnSp>
        <p:nvCxnSpPr>
          <p:cNvPr id="201" name="Google Shape;201;p38"/>
          <p:cNvCxnSpPr>
            <a:endCxn id="200" idx="0"/>
          </p:cNvCxnSpPr>
          <p:nvPr/>
        </p:nvCxnSpPr>
        <p:spPr>
          <a:xfrm>
            <a:off x="7278000" y="27833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38"/>
          <p:cNvCxnSpPr>
            <a:stCxn id="200" idx="2"/>
          </p:cNvCxnSpPr>
          <p:nvPr/>
        </p:nvCxnSpPr>
        <p:spPr>
          <a:xfrm>
            <a:off x="7278000" y="41468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3" name="Google Shape;203;p38"/>
          <p:cNvSpPr txBox="1"/>
          <p:nvPr/>
        </p:nvSpPr>
        <p:spPr>
          <a:xfrm>
            <a:off x="5980350" y="2342463"/>
            <a:ext cx="2595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Specification (What you want)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04" name="Google Shape;204;p38"/>
          <p:cNvSpPr txBox="1"/>
          <p:nvPr/>
        </p:nvSpPr>
        <p:spPr>
          <a:xfrm>
            <a:off x="5822850" y="4587625"/>
            <a:ext cx="2910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Correct-by-construction program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05" name="Google Shape;205;p38"/>
          <p:cNvSpPr txBox="1"/>
          <p:nvPr/>
        </p:nvSpPr>
        <p:spPr>
          <a:xfrm>
            <a:off x="94050" y="3074825"/>
            <a:ext cx="58863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f(x,y)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f(x,y)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06" name="Google Shape;206;p38"/>
          <p:cNvSpPr/>
          <p:nvPr/>
        </p:nvSpPr>
        <p:spPr>
          <a:xfrm>
            <a:off x="5284774" y="2632875"/>
            <a:ext cx="610975" cy="373950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207" name="Google Shape;207;p38"/>
          <p:cNvPicPr preferRelativeResize="0"/>
          <p:nvPr/>
        </p:nvPicPr>
        <p:blipFill rotWithShape="1">
          <a:blip r:embed="rId3">
            <a:alphaModFix/>
          </a:blip>
          <a:srcRect b="29293" l="15811" r="30318" t="53016"/>
          <a:stretch/>
        </p:blipFill>
        <p:spPr>
          <a:xfrm>
            <a:off x="311000" y="3817713"/>
            <a:ext cx="5452401" cy="11189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8"/>
          <p:cNvSpPr/>
          <p:nvPr/>
        </p:nvSpPr>
        <p:spPr>
          <a:xfrm>
            <a:off x="1055324" y="2632875"/>
            <a:ext cx="610975" cy="373950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9" name="Google Shape;209;p38"/>
          <p:cNvSpPr txBox="1"/>
          <p:nvPr/>
        </p:nvSpPr>
        <p:spPr>
          <a:xfrm>
            <a:off x="1730150" y="2389500"/>
            <a:ext cx="6111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FOL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215" name="Google Shape;215;p39"/>
          <p:cNvSpPr txBox="1"/>
          <p:nvPr/>
        </p:nvSpPr>
        <p:spPr>
          <a:xfrm>
            <a:off x="406275" y="1419875"/>
            <a:ext cx="82635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∀x. (0&lt;=x&lt;=10 =&gt; </a:t>
            </a:r>
            <a:r>
              <a:rPr b="1" lang="en" sz="2300">
                <a:solidFill>
                  <a:srgbClr val="980000"/>
                </a:solidFill>
              </a:rPr>
              <a:t>f(x)</a:t>
            </a:r>
            <a:r>
              <a:rPr b="1" lang="en" sz="2300">
                <a:solidFill>
                  <a:schemeClr val="dk2"/>
                </a:solidFill>
              </a:rPr>
              <a:t> = x + 1)</a:t>
            </a:r>
            <a:endParaRPr b="1"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Synthesize a function f which satisfies the formula (specification) on ALL inputs denoted by x.</a:t>
            </a:r>
            <a:endParaRPr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Theory of UF + T (LIA) + Universal Quantifier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216" name="Google Shape;216;p39"/>
          <p:cNvSpPr/>
          <p:nvPr/>
        </p:nvSpPr>
        <p:spPr>
          <a:xfrm>
            <a:off x="6544575" y="1017725"/>
            <a:ext cx="2125200" cy="601800"/>
          </a:xfrm>
          <a:prstGeom prst="wedgeRectCallout">
            <a:avLst>
              <a:gd fmla="val -71238" name="adj1"/>
              <a:gd fmla="val 215263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Synthesis!</a:t>
            </a:r>
            <a:endParaRPr b="1"/>
          </a:p>
        </p:txBody>
      </p:sp>
      <p:sp>
        <p:nvSpPr>
          <p:cNvPr id="217" name="Google Shape;217;p39"/>
          <p:cNvSpPr/>
          <p:nvPr/>
        </p:nvSpPr>
        <p:spPr>
          <a:xfrm>
            <a:off x="112850" y="4174976"/>
            <a:ext cx="3309876" cy="930906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Hard Problem!</a:t>
            </a:r>
            <a:endParaRPr b="1"/>
          </a:p>
        </p:txBody>
      </p:sp>
      <p:sp>
        <p:nvSpPr>
          <p:cNvPr id="218" name="Google Shape;218;p39"/>
          <p:cNvSpPr/>
          <p:nvPr/>
        </p:nvSpPr>
        <p:spPr>
          <a:xfrm>
            <a:off x="4504100" y="4451775"/>
            <a:ext cx="2125200" cy="601800"/>
          </a:xfrm>
          <a:prstGeom prst="wedgeRectCallout">
            <a:avLst>
              <a:gd fmla="val -61505" name="adj1"/>
              <a:gd fmla="val -180371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Undecidable in theory!</a:t>
            </a:r>
            <a:endParaRPr b="1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224" name="Google Shape;224;p40"/>
          <p:cNvSpPr txBox="1"/>
          <p:nvPr/>
        </p:nvSpPr>
        <p:spPr>
          <a:xfrm>
            <a:off x="406275" y="1419875"/>
            <a:ext cx="82635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∀x. (0&lt;=x&lt;=10 =&gt; </a:t>
            </a:r>
            <a:r>
              <a:rPr b="1" lang="en" sz="2300">
                <a:solidFill>
                  <a:srgbClr val="980000"/>
                </a:solidFill>
              </a:rPr>
              <a:t>f(x)</a:t>
            </a:r>
            <a:r>
              <a:rPr b="1" lang="en" sz="2300">
                <a:solidFill>
                  <a:schemeClr val="dk2"/>
                </a:solidFill>
              </a:rPr>
              <a:t> = x + 1)</a:t>
            </a:r>
            <a:endParaRPr b="1"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Synthesize a function f which satisfies the formula (specification) on ALL inputs denoted by x.</a:t>
            </a:r>
            <a:endParaRPr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Theory of UF + T (LIA) + Universal Quantifier</a:t>
            </a:r>
            <a:endParaRPr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Need specialized synthesis algorithms to solve. E.g. SyGuS solver using CHC’s (Sumanth)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225" name="Google Shape;225;p40"/>
          <p:cNvSpPr/>
          <p:nvPr/>
        </p:nvSpPr>
        <p:spPr>
          <a:xfrm>
            <a:off x="6544575" y="1017725"/>
            <a:ext cx="2125200" cy="601800"/>
          </a:xfrm>
          <a:prstGeom prst="wedgeRectCallout">
            <a:avLst>
              <a:gd fmla="val -71238" name="adj1"/>
              <a:gd fmla="val 215263" name="adj2"/>
            </a:avLst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Functional Synthesis!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41"/>
          <p:cNvPicPr preferRelativeResize="0"/>
          <p:nvPr/>
        </p:nvPicPr>
        <p:blipFill rotWithShape="1">
          <a:blip r:embed="rId3">
            <a:alphaModFix/>
          </a:blip>
          <a:srcRect b="14220" l="15033" r="16538" t="21055"/>
          <a:stretch/>
        </p:blipFill>
        <p:spPr>
          <a:xfrm>
            <a:off x="151850" y="181937"/>
            <a:ext cx="8085274" cy="4779626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41"/>
          <p:cNvSpPr/>
          <p:nvPr/>
        </p:nvSpPr>
        <p:spPr>
          <a:xfrm>
            <a:off x="6567575" y="1250575"/>
            <a:ext cx="2450034" cy="1466910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Andrew Reynolds’ slides</a:t>
            </a:r>
            <a:endParaRPr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2"/>
          <p:cNvPicPr preferRelativeResize="0"/>
          <p:nvPr/>
        </p:nvPicPr>
        <p:blipFill rotWithShape="1">
          <a:blip r:embed="rId3">
            <a:alphaModFix/>
          </a:blip>
          <a:srcRect b="15450" l="15033" r="16538" t="61501"/>
          <a:stretch/>
        </p:blipFill>
        <p:spPr>
          <a:xfrm>
            <a:off x="462175" y="197475"/>
            <a:ext cx="8085274" cy="17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/>
          <p:nvPr/>
        </p:nvSpPr>
        <p:spPr>
          <a:xfrm>
            <a:off x="5937525" y="2642276"/>
            <a:ext cx="3140640" cy="123179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Come back to the AE world!</a:t>
            </a:r>
            <a:endParaRPr b="1"/>
          </a:p>
        </p:txBody>
      </p:sp>
      <p:sp>
        <p:nvSpPr>
          <p:cNvPr id="238" name="Google Shape;238;p42"/>
          <p:cNvSpPr txBox="1"/>
          <p:nvPr/>
        </p:nvSpPr>
        <p:spPr>
          <a:xfrm>
            <a:off x="51225" y="2209725"/>
            <a:ext cx="58863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f(x,y)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f(x,y)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39" name="Google Shape;239;p42"/>
          <p:cNvSpPr txBox="1"/>
          <p:nvPr/>
        </p:nvSpPr>
        <p:spPr>
          <a:xfrm>
            <a:off x="117050" y="4101700"/>
            <a:ext cx="54120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 </a:t>
            </a:r>
            <a:r>
              <a:rPr b="1" lang="en" sz="2000">
                <a:solidFill>
                  <a:schemeClr val="dk1"/>
                </a:solidFill>
              </a:rPr>
              <a:t>∃</a:t>
            </a:r>
            <a:r>
              <a:rPr b="1" lang="en" sz="1600">
                <a:solidFill>
                  <a:schemeClr val="dk1"/>
                </a:solidFill>
              </a:rPr>
              <a:t>z.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</a:t>
            </a:r>
            <a:r>
              <a:rPr lang="en" sz="1600">
                <a:solidFill>
                  <a:srgbClr val="990000"/>
                </a:solidFill>
              </a:rPr>
              <a:t>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z</a:t>
            </a:r>
            <a:r>
              <a:rPr lang="en" sz="1600">
                <a:solidFill>
                  <a:srgbClr val="990000"/>
                </a:solidFill>
              </a:rPr>
              <a:t>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z</a:t>
            </a:r>
            <a:r>
              <a:rPr lang="en" sz="1600">
                <a:solidFill>
                  <a:srgbClr val="990000"/>
                </a:solidFill>
              </a:rPr>
              <a:t>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40" name="Google Shape;240;p42"/>
          <p:cNvSpPr/>
          <p:nvPr/>
        </p:nvSpPr>
        <p:spPr>
          <a:xfrm>
            <a:off x="1043765" y="2896150"/>
            <a:ext cx="959109" cy="1149036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1" name="Google Shape;241;p42"/>
          <p:cNvSpPr txBox="1"/>
          <p:nvPr/>
        </p:nvSpPr>
        <p:spPr>
          <a:xfrm>
            <a:off x="1863725" y="3241225"/>
            <a:ext cx="1747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(Anti - Skolemize)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43"/>
          <p:cNvPicPr preferRelativeResize="0"/>
          <p:nvPr/>
        </p:nvPicPr>
        <p:blipFill rotWithShape="1">
          <a:blip r:embed="rId3">
            <a:alphaModFix/>
          </a:blip>
          <a:srcRect b="15450" l="15033" r="16538" t="61501"/>
          <a:stretch/>
        </p:blipFill>
        <p:spPr>
          <a:xfrm>
            <a:off x="462175" y="197475"/>
            <a:ext cx="8085274" cy="1701949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43"/>
          <p:cNvSpPr/>
          <p:nvPr/>
        </p:nvSpPr>
        <p:spPr>
          <a:xfrm>
            <a:off x="5937525" y="2134526"/>
            <a:ext cx="3140640" cy="123179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Come back to the AE world!</a:t>
            </a:r>
            <a:endParaRPr b="1"/>
          </a:p>
        </p:txBody>
      </p:sp>
      <p:sp>
        <p:nvSpPr>
          <p:cNvPr id="248" name="Google Shape;248;p43"/>
          <p:cNvSpPr txBox="1"/>
          <p:nvPr/>
        </p:nvSpPr>
        <p:spPr>
          <a:xfrm>
            <a:off x="51225" y="2209725"/>
            <a:ext cx="58863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f(x,y)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f(x,y)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49" name="Google Shape;249;p43"/>
          <p:cNvSpPr txBox="1"/>
          <p:nvPr/>
        </p:nvSpPr>
        <p:spPr>
          <a:xfrm>
            <a:off x="117050" y="4101700"/>
            <a:ext cx="54120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 </a:t>
            </a:r>
            <a:r>
              <a:rPr b="1" lang="en" sz="2000">
                <a:solidFill>
                  <a:schemeClr val="dk1"/>
                </a:solidFill>
              </a:rPr>
              <a:t>∃</a:t>
            </a:r>
            <a:r>
              <a:rPr b="1" lang="en" sz="1600">
                <a:solidFill>
                  <a:schemeClr val="dk1"/>
                </a:solidFill>
              </a:rPr>
              <a:t>z.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z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z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50" name="Google Shape;250;p43"/>
          <p:cNvSpPr/>
          <p:nvPr/>
        </p:nvSpPr>
        <p:spPr>
          <a:xfrm>
            <a:off x="1043765" y="2896150"/>
            <a:ext cx="959109" cy="1149036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1" name="Google Shape;251;p43"/>
          <p:cNvSpPr txBox="1"/>
          <p:nvPr/>
        </p:nvSpPr>
        <p:spPr>
          <a:xfrm>
            <a:off x="1863725" y="3241225"/>
            <a:ext cx="1747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(Anti - Skolemize)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52" name="Google Shape;252;p43"/>
          <p:cNvSpPr/>
          <p:nvPr/>
        </p:nvSpPr>
        <p:spPr>
          <a:xfrm>
            <a:off x="5676175" y="3387077"/>
            <a:ext cx="3402000" cy="1701972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Output: True/False. HOW TO GET WITNESS?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Overview:</a:t>
            </a:r>
            <a:endParaRPr b="1"/>
          </a:p>
        </p:txBody>
      </p:sp>
      <p:sp>
        <p:nvSpPr>
          <p:cNvPr id="106" name="Google Shape;106;p26"/>
          <p:cNvSpPr txBox="1"/>
          <p:nvPr/>
        </p:nvSpPr>
        <p:spPr>
          <a:xfrm>
            <a:off x="406275" y="1419875"/>
            <a:ext cx="51321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rgbClr val="980000"/>
                </a:solidFill>
              </a:rPr>
              <a:t>Model</a:t>
            </a:r>
            <a:r>
              <a:rPr b="1" lang="en" sz="2300">
                <a:solidFill>
                  <a:schemeClr val="dk1"/>
                </a:solidFill>
              </a:rPr>
              <a:t> Based Projection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b="1" lang="en" sz="2300">
                <a:solidFill>
                  <a:schemeClr val="dk1"/>
                </a:solidFill>
              </a:rPr>
              <a:t>(MBP)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2"/>
                </a:solidFill>
              </a:rPr>
              <a:t>(Quantifier Elimination)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>
                <a:solidFill>
                  <a:schemeClr val="dk1"/>
                </a:solidFill>
              </a:rPr>
              <a:t>Solving </a:t>
            </a:r>
            <a:r>
              <a:rPr b="1" lang="en" sz="2300">
                <a:solidFill>
                  <a:srgbClr val="980000"/>
                </a:solidFill>
              </a:rPr>
              <a:t>AE</a:t>
            </a:r>
            <a:r>
              <a:rPr b="1" lang="en" sz="2300">
                <a:solidFill>
                  <a:schemeClr val="dk1"/>
                </a:solidFill>
              </a:rPr>
              <a:t> using MBP</a:t>
            </a:r>
            <a:endParaRPr b="1"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(Validity of AE Fragment of FOL and synthesizing a witness)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/>
              <a:t>Application of AE solving to </a:t>
            </a:r>
            <a:r>
              <a:rPr b="1" lang="en" sz="2300">
                <a:solidFill>
                  <a:srgbClr val="980000"/>
                </a:solidFill>
              </a:rPr>
              <a:t>Synthesis</a:t>
            </a:r>
            <a:r>
              <a:rPr b="1" lang="en" sz="2300"/>
              <a:t>:</a:t>
            </a:r>
            <a:endParaRPr b="1" sz="2300"/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en" sz="2300">
                <a:solidFill>
                  <a:schemeClr val="dk2"/>
                </a:solidFill>
              </a:rPr>
              <a:t>Functional</a:t>
            </a:r>
            <a:endParaRPr sz="2300">
              <a:solidFill>
                <a:schemeClr val="dk2"/>
              </a:solidFill>
            </a:endParaRPr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en" sz="2300">
                <a:solidFill>
                  <a:schemeClr val="dk2"/>
                </a:solidFill>
              </a:rPr>
              <a:t>Reactive</a:t>
            </a:r>
            <a:endParaRPr sz="2300">
              <a:solidFill>
                <a:schemeClr val="dk2"/>
              </a:solidFill>
            </a:endParaRPr>
          </a:p>
        </p:txBody>
      </p:sp>
      <p:pic>
        <p:nvPicPr>
          <p:cNvPr id="107" name="Google Shape;107;p26"/>
          <p:cNvPicPr preferRelativeResize="0"/>
          <p:nvPr/>
        </p:nvPicPr>
        <p:blipFill rotWithShape="1">
          <a:blip r:embed="rId3">
            <a:alphaModFix/>
          </a:blip>
          <a:srcRect b="25823" l="20403" r="20403" t="16804"/>
          <a:stretch/>
        </p:blipFill>
        <p:spPr>
          <a:xfrm>
            <a:off x="5799950" y="1472813"/>
            <a:ext cx="1985825" cy="21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/>
          <p:nvPr/>
        </p:nvSpPr>
        <p:spPr>
          <a:xfrm>
            <a:off x="5937525" y="2134526"/>
            <a:ext cx="3140640" cy="1231794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Come back to the AE world!</a:t>
            </a:r>
            <a:endParaRPr b="1"/>
          </a:p>
        </p:txBody>
      </p:sp>
      <p:sp>
        <p:nvSpPr>
          <p:cNvPr id="258" name="Google Shape;258;p44"/>
          <p:cNvSpPr txBox="1"/>
          <p:nvPr/>
        </p:nvSpPr>
        <p:spPr>
          <a:xfrm>
            <a:off x="51225" y="2209725"/>
            <a:ext cx="58863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f(x,y)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f(x,y)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f(x,y)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59" name="Google Shape;259;p44"/>
          <p:cNvSpPr txBox="1"/>
          <p:nvPr/>
        </p:nvSpPr>
        <p:spPr>
          <a:xfrm>
            <a:off x="117050" y="4101700"/>
            <a:ext cx="54120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 </a:t>
            </a:r>
            <a:r>
              <a:rPr b="1" lang="en" sz="2000">
                <a:solidFill>
                  <a:schemeClr val="dk1"/>
                </a:solidFill>
              </a:rPr>
              <a:t>∃</a:t>
            </a:r>
            <a:r>
              <a:rPr b="1" lang="en" sz="1600">
                <a:solidFill>
                  <a:schemeClr val="dk1"/>
                </a:solidFill>
              </a:rPr>
              <a:t>z.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z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z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60" name="Google Shape;260;p44"/>
          <p:cNvSpPr/>
          <p:nvPr/>
        </p:nvSpPr>
        <p:spPr>
          <a:xfrm>
            <a:off x="1043765" y="2896150"/>
            <a:ext cx="959109" cy="1149036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1" name="Google Shape;261;p44"/>
          <p:cNvSpPr txBox="1"/>
          <p:nvPr/>
        </p:nvSpPr>
        <p:spPr>
          <a:xfrm>
            <a:off x="1863725" y="3241225"/>
            <a:ext cx="17472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(Anti - Skolemize)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62" name="Google Shape;262;p44"/>
          <p:cNvSpPr/>
          <p:nvPr/>
        </p:nvSpPr>
        <p:spPr>
          <a:xfrm>
            <a:off x="5676175" y="3387077"/>
            <a:ext cx="3402000" cy="1701972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Output: True/False. HOW TO GET WITNESS?</a:t>
            </a:r>
            <a:endParaRPr b="1"/>
          </a:p>
        </p:txBody>
      </p:sp>
      <p:sp>
        <p:nvSpPr>
          <p:cNvPr id="263" name="Google Shape;263;p44"/>
          <p:cNvSpPr txBox="1"/>
          <p:nvPr/>
        </p:nvSpPr>
        <p:spPr>
          <a:xfrm>
            <a:off x="31325" y="380025"/>
            <a:ext cx="5412000" cy="6318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∀</a:t>
            </a:r>
            <a:r>
              <a:rPr b="1" lang="en" sz="1600">
                <a:solidFill>
                  <a:schemeClr val="dk1"/>
                </a:solidFill>
              </a:rPr>
              <a:t>x,y </a:t>
            </a:r>
            <a:r>
              <a:rPr b="1" lang="en" sz="2000">
                <a:solidFill>
                  <a:schemeClr val="dk1"/>
                </a:solidFill>
              </a:rPr>
              <a:t>∃</a:t>
            </a:r>
            <a:r>
              <a:rPr b="1" lang="en" sz="1600">
                <a:solidFill>
                  <a:schemeClr val="dk1"/>
                </a:solidFill>
              </a:rPr>
              <a:t>z.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&gt;=x</a:t>
            </a:r>
            <a:r>
              <a:rPr lang="en" sz="1600"/>
              <a:t> </a:t>
            </a:r>
            <a:r>
              <a:rPr b="1" lang="en" sz="1600"/>
              <a:t>and</a:t>
            </a:r>
            <a:r>
              <a:rPr lang="en" sz="1600"/>
              <a:t> </a:t>
            </a:r>
            <a:r>
              <a:rPr lang="en" sz="1600">
                <a:solidFill>
                  <a:srgbClr val="990000"/>
                </a:solidFill>
              </a:rPr>
              <a:t>z &gt;=y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b="1" lang="en" sz="1600">
                <a:solidFill>
                  <a:schemeClr val="dk1"/>
                </a:solidFill>
              </a:rPr>
              <a:t>and</a:t>
            </a:r>
            <a:r>
              <a:rPr lang="en" sz="1600">
                <a:solidFill>
                  <a:schemeClr val="dk1"/>
                </a:solidFill>
              </a:rPr>
              <a:t> [ </a:t>
            </a:r>
            <a:r>
              <a:rPr lang="en" sz="1600">
                <a:solidFill>
                  <a:srgbClr val="990000"/>
                </a:solidFill>
              </a:rPr>
              <a:t>z =x </a:t>
            </a:r>
            <a:r>
              <a:rPr b="1" lang="en" sz="1600">
                <a:solidFill>
                  <a:schemeClr val="dk1"/>
                </a:solidFill>
              </a:rPr>
              <a:t>or</a:t>
            </a:r>
            <a:r>
              <a:rPr lang="en" sz="1600">
                <a:solidFill>
                  <a:schemeClr val="dk1"/>
                </a:solidFill>
              </a:rPr>
              <a:t> </a:t>
            </a:r>
            <a:r>
              <a:rPr lang="en" sz="1600">
                <a:solidFill>
                  <a:srgbClr val="990000"/>
                </a:solidFill>
              </a:rPr>
              <a:t>z =y </a:t>
            </a:r>
            <a:r>
              <a:rPr lang="en" sz="1600">
                <a:solidFill>
                  <a:schemeClr val="dk1"/>
                </a:solidFill>
              </a:rPr>
              <a:t>]</a:t>
            </a:r>
            <a:endParaRPr sz="1600"/>
          </a:p>
        </p:txBody>
      </p:sp>
      <p:sp>
        <p:nvSpPr>
          <p:cNvPr id="264" name="Google Shape;264;p44"/>
          <p:cNvSpPr/>
          <p:nvPr/>
        </p:nvSpPr>
        <p:spPr>
          <a:xfrm>
            <a:off x="1346615" y="1060700"/>
            <a:ext cx="959109" cy="1149036"/>
          </a:xfrm>
          <a:custGeom>
            <a:rect b="b" l="l" r="r" t="t"/>
            <a:pathLst>
              <a:path extrusionOk="0" h="14958" w="24439">
                <a:moveTo>
                  <a:pt x="24439" y="0"/>
                </a:moveTo>
                <a:cubicBezTo>
                  <a:pt x="17092" y="0"/>
                  <a:pt x="6099" y="2231"/>
                  <a:pt x="4504" y="9403"/>
                </a:cubicBezTo>
                <a:cubicBezTo>
                  <a:pt x="4291" y="10359"/>
                  <a:pt x="2791" y="12099"/>
                  <a:pt x="2248" y="11284"/>
                </a:cubicBezTo>
                <a:cubicBezTo>
                  <a:pt x="1592" y="10300"/>
                  <a:pt x="-816" y="8275"/>
                  <a:pt x="367" y="8275"/>
                </a:cubicBezTo>
                <a:cubicBezTo>
                  <a:pt x="3050" y="8275"/>
                  <a:pt x="2712" y="13819"/>
                  <a:pt x="5257" y="14669"/>
                </a:cubicBezTo>
                <a:cubicBezTo>
                  <a:pt x="8724" y="15827"/>
                  <a:pt x="12074" y="11610"/>
                  <a:pt x="14660" y="9027"/>
                </a:cubicBezTo>
              </a:path>
            </a:pathLst>
          </a:custGeom>
          <a:noFill/>
          <a:ln cap="flat" cmpd="sng" w="381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Google Shape;265;p44"/>
          <p:cNvSpPr txBox="1"/>
          <p:nvPr/>
        </p:nvSpPr>
        <p:spPr>
          <a:xfrm>
            <a:off x="2204175" y="1380375"/>
            <a:ext cx="27324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Skolemize to solve for a function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266" name="Google Shape;266;p44"/>
          <p:cNvSpPr txBox="1"/>
          <p:nvPr>
            <p:ph idx="4294967295" type="title"/>
          </p:nvPr>
        </p:nvSpPr>
        <p:spPr>
          <a:xfrm>
            <a:off x="5745300" y="219375"/>
            <a:ext cx="308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Motivation for a specialized AE solver:</a:t>
            </a:r>
            <a:endParaRPr b="1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Overview:</a:t>
            </a:r>
            <a:endParaRPr b="1"/>
          </a:p>
        </p:txBody>
      </p:sp>
      <p:sp>
        <p:nvSpPr>
          <p:cNvPr id="272" name="Google Shape;272;p45"/>
          <p:cNvSpPr txBox="1"/>
          <p:nvPr/>
        </p:nvSpPr>
        <p:spPr>
          <a:xfrm>
            <a:off x="406275" y="1419875"/>
            <a:ext cx="51321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rgbClr val="980000"/>
                </a:solidFill>
              </a:rPr>
              <a:t>Model</a:t>
            </a:r>
            <a:r>
              <a:rPr b="1" lang="en" sz="2300">
                <a:solidFill>
                  <a:schemeClr val="dk1"/>
                </a:solidFill>
              </a:rPr>
              <a:t> Based Projection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b="1" lang="en" sz="2300">
                <a:solidFill>
                  <a:schemeClr val="dk1"/>
                </a:solidFill>
              </a:rPr>
              <a:t>(MBP)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2"/>
                </a:solidFill>
              </a:rPr>
              <a:t>(Quantifier Elimination)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>
                <a:solidFill>
                  <a:schemeClr val="dk1"/>
                </a:solidFill>
              </a:rPr>
              <a:t>Solving </a:t>
            </a:r>
            <a:r>
              <a:rPr b="1" lang="en" sz="2300">
                <a:solidFill>
                  <a:srgbClr val="980000"/>
                </a:solidFill>
              </a:rPr>
              <a:t>AE</a:t>
            </a:r>
            <a:r>
              <a:rPr b="1" lang="en" sz="2300">
                <a:solidFill>
                  <a:schemeClr val="dk1"/>
                </a:solidFill>
              </a:rPr>
              <a:t> using MBP</a:t>
            </a:r>
            <a:endParaRPr b="1"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(Validity of AE Fragment of FOL and synthesizing a witness)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/>
              <a:t>Application of AE solving to </a:t>
            </a:r>
            <a:r>
              <a:rPr b="1" lang="en" sz="2300">
                <a:solidFill>
                  <a:srgbClr val="980000"/>
                </a:solidFill>
              </a:rPr>
              <a:t>Synthesis</a:t>
            </a:r>
            <a:r>
              <a:rPr b="1" lang="en" sz="2300"/>
              <a:t>:</a:t>
            </a:r>
            <a:endParaRPr b="1" sz="2300"/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en" sz="2300">
                <a:solidFill>
                  <a:schemeClr val="dk2"/>
                </a:solidFill>
              </a:rPr>
              <a:t>Functional</a:t>
            </a:r>
            <a:endParaRPr sz="2300">
              <a:solidFill>
                <a:schemeClr val="dk2"/>
              </a:solidFill>
            </a:endParaRPr>
          </a:p>
          <a:p>
            <a:pPr indent="-374650" lvl="1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en" sz="2300">
                <a:solidFill>
                  <a:schemeClr val="dk2"/>
                </a:solidFill>
              </a:rPr>
              <a:t>Reactive</a:t>
            </a:r>
            <a:endParaRPr sz="2300">
              <a:solidFill>
                <a:schemeClr val="dk2"/>
              </a:solidFill>
            </a:endParaRPr>
          </a:p>
        </p:txBody>
      </p:sp>
      <p:pic>
        <p:nvPicPr>
          <p:cNvPr id="273" name="Google Shape;273;p45"/>
          <p:cNvPicPr preferRelativeResize="0"/>
          <p:nvPr/>
        </p:nvPicPr>
        <p:blipFill rotWithShape="1">
          <a:blip r:embed="rId3">
            <a:alphaModFix/>
          </a:blip>
          <a:srcRect b="25823" l="20403" r="20403" t="16804"/>
          <a:stretch/>
        </p:blipFill>
        <p:spPr>
          <a:xfrm>
            <a:off x="5799950" y="1472813"/>
            <a:ext cx="1985825" cy="21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6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Model</a:t>
            </a:r>
            <a:r>
              <a:rPr b="1" lang="en"/>
              <a:t> Based Projection (MBP) for LRA and LIA</a:t>
            </a:r>
            <a:endParaRPr b="1"/>
          </a:p>
        </p:txBody>
      </p:sp>
      <p:sp>
        <p:nvSpPr>
          <p:cNvPr id="279" name="Google Shape;279;p46"/>
          <p:cNvSpPr txBox="1"/>
          <p:nvPr/>
        </p:nvSpPr>
        <p:spPr>
          <a:xfrm>
            <a:off x="242625" y="2781175"/>
            <a:ext cx="8451900" cy="23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Naive QE is expensive.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FM QE has quadratic complexity in a single elimination step.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MBP underapproximates QE </a:t>
            </a:r>
            <a:r>
              <a:rPr b="1" lang="en" sz="2300">
                <a:solidFill>
                  <a:schemeClr val="dk2"/>
                </a:solidFill>
              </a:rPr>
              <a:t>lazily</a:t>
            </a:r>
            <a:r>
              <a:rPr lang="en" sz="2300">
                <a:solidFill>
                  <a:schemeClr val="dk2"/>
                </a:solidFill>
              </a:rPr>
              <a:t> and is more efficient in practice (linear in the size of the formulas)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MBP for LRA is done using Loos Weispfenning QE method.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lang="en" sz="2300">
                <a:solidFill>
                  <a:schemeClr val="dk2"/>
                </a:solidFill>
              </a:rPr>
              <a:t>MBP exists for any theory that admits quantifier elimination.</a:t>
            </a:r>
            <a:endParaRPr sz="2300">
              <a:solidFill>
                <a:schemeClr val="dk2"/>
              </a:solidFill>
            </a:endParaRPr>
          </a:p>
        </p:txBody>
      </p:sp>
      <p:pic>
        <p:nvPicPr>
          <p:cNvPr id="280" name="Google Shape;280;p46"/>
          <p:cNvPicPr preferRelativeResize="0"/>
          <p:nvPr/>
        </p:nvPicPr>
        <p:blipFill rotWithShape="1">
          <a:blip r:embed="rId3">
            <a:alphaModFix/>
          </a:blip>
          <a:srcRect b="31954" l="27205" r="26369" t="39974"/>
          <a:stretch/>
        </p:blipFill>
        <p:spPr>
          <a:xfrm>
            <a:off x="-299500" y="834863"/>
            <a:ext cx="4688548" cy="17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46"/>
          <p:cNvSpPr/>
          <p:nvPr/>
        </p:nvSpPr>
        <p:spPr>
          <a:xfrm>
            <a:off x="3726575" y="1116963"/>
            <a:ext cx="1648350" cy="90271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CAV 2014</a:t>
            </a:r>
            <a:endParaRPr b="1"/>
          </a:p>
        </p:txBody>
      </p:sp>
      <p:sp>
        <p:nvSpPr>
          <p:cNvPr id="282" name="Google Shape;282;p46"/>
          <p:cNvSpPr/>
          <p:nvPr/>
        </p:nvSpPr>
        <p:spPr>
          <a:xfrm>
            <a:off x="6121425" y="1258050"/>
            <a:ext cx="2752500" cy="716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MBP</a:t>
            </a:r>
            <a:endParaRPr b="1" sz="1800"/>
          </a:p>
        </p:txBody>
      </p:sp>
      <p:sp>
        <p:nvSpPr>
          <p:cNvPr id="283" name="Google Shape;283;p46"/>
          <p:cNvSpPr/>
          <p:nvPr/>
        </p:nvSpPr>
        <p:spPr>
          <a:xfrm>
            <a:off x="7999370" y="1626216"/>
            <a:ext cx="779100" cy="275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QE</a:t>
            </a:r>
            <a:endParaRPr b="1" sz="1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7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Model</a:t>
            </a:r>
            <a:r>
              <a:rPr b="1" lang="en"/>
              <a:t> Based Projection (MBP) Intuition</a:t>
            </a:r>
            <a:endParaRPr b="1"/>
          </a:p>
        </p:txBody>
      </p:sp>
      <p:pic>
        <p:nvPicPr>
          <p:cNvPr id="289" name="Google Shape;289;p47"/>
          <p:cNvPicPr preferRelativeResize="0"/>
          <p:nvPr/>
        </p:nvPicPr>
        <p:blipFill rotWithShape="1">
          <a:blip r:embed="rId3">
            <a:alphaModFix/>
          </a:blip>
          <a:srcRect b="41136" l="17555" r="16620" t="39734"/>
          <a:stretch/>
        </p:blipFill>
        <p:spPr>
          <a:xfrm>
            <a:off x="311700" y="1408447"/>
            <a:ext cx="8520602" cy="15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47"/>
          <p:cNvSpPr txBox="1"/>
          <p:nvPr/>
        </p:nvSpPr>
        <p:spPr>
          <a:xfrm>
            <a:off x="311700" y="780475"/>
            <a:ext cx="861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</a:rPr>
              <a:t>(Ignore Theory specific QE algorithms such as LW method for now)</a:t>
            </a:r>
            <a:endParaRPr sz="1200"/>
          </a:p>
        </p:txBody>
      </p:sp>
      <p:pic>
        <p:nvPicPr>
          <p:cNvPr id="291" name="Google Shape;291;p47"/>
          <p:cNvPicPr preferRelativeResize="0"/>
          <p:nvPr/>
        </p:nvPicPr>
        <p:blipFill rotWithShape="1">
          <a:blip r:embed="rId4">
            <a:alphaModFix/>
          </a:blip>
          <a:srcRect b="39383" l="24034" r="23920" t="31621"/>
          <a:stretch/>
        </p:blipFill>
        <p:spPr>
          <a:xfrm>
            <a:off x="411125" y="3319475"/>
            <a:ext cx="4444401" cy="1547526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47"/>
          <p:cNvSpPr/>
          <p:nvPr/>
        </p:nvSpPr>
        <p:spPr>
          <a:xfrm>
            <a:off x="5322150" y="3319475"/>
            <a:ext cx="2426004" cy="1014768"/>
          </a:xfrm>
          <a:prstGeom prst="irregularSeal2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LPAR 20</a:t>
            </a:r>
            <a:endParaRPr b="1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8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Model</a:t>
            </a:r>
            <a:r>
              <a:rPr b="1" lang="en"/>
              <a:t> Based Projection (MBP) Intuition</a:t>
            </a:r>
            <a:endParaRPr b="1"/>
          </a:p>
        </p:txBody>
      </p:sp>
      <p:pic>
        <p:nvPicPr>
          <p:cNvPr id="298" name="Google Shape;298;p48"/>
          <p:cNvPicPr preferRelativeResize="0"/>
          <p:nvPr/>
        </p:nvPicPr>
        <p:blipFill rotWithShape="1">
          <a:blip r:embed="rId3">
            <a:alphaModFix/>
          </a:blip>
          <a:srcRect b="41136" l="17555" r="16620" t="39734"/>
          <a:stretch/>
        </p:blipFill>
        <p:spPr>
          <a:xfrm>
            <a:off x="311700" y="787872"/>
            <a:ext cx="8520602" cy="15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8"/>
          <p:cNvSpPr txBox="1"/>
          <p:nvPr/>
        </p:nvSpPr>
        <p:spPr>
          <a:xfrm>
            <a:off x="244475" y="2623450"/>
            <a:ext cx="765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</a:rPr>
              <a:t>∃y. y = x + 1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Model</a:t>
            </a:r>
            <a:r>
              <a:rPr b="1" lang="en"/>
              <a:t> Based Projection (MBP) Intuition</a:t>
            </a:r>
            <a:endParaRPr b="1"/>
          </a:p>
        </p:txBody>
      </p:sp>
      <p:pic>
        <p:nvPicPr>
          <p:cNvPr id="305" name="Google Shape;305;p49"/>
          <p:cNvPicPr preferRelativeResize="0"/>
          <p:nvPr/>
        </p:nvPicPr>
        <p:blipFill rotWithShape="1">
          <a:blip r:embed="rId3">
            <a:alphaModFix/>
          </a:blip>
          <a:srcRect b="41136" l="17555" r="16620" t="39734"/>
          <a:stretch/>
        </p:blipFill>
        <p:spPr>
          <a:xfrm>
            <a:off x="311700" y="787872"/>
            <a:ext cx="8520602" cy="1547530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9"/>
          <p:cNvSpPr txBox="1"/>
          <p:nvPr/>
        </p:nvSpPr>
        <p:spPr>
          <a:xfrm>
            <a:off x="244475" y="2623450"/>
            <a:ext cx="76542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</a:rPr>
              <a:t>∃y. (y = x + 1 and y &lt;=5)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Solving AE Fragment of FOL:</a:t>
            </a:r>
            <a:endParaRPr b="1"/>
          </a:p>
        </p:txBody>
      </p:sp>
      <p:sp>
        <p:nvSpPr>
          <p:cNvPr id="312" name="Google Shape;312;p50"/>
          <p:cNvSpPr/>
          <p:nvPr/>
        </p:nvSpPr>
        <p:spPr>
          <a:xfrm>
            <a:off x="2432850" y="2153275"/>
            <a:ext cx="4278300" cy="136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AE-VAL Decision </a:t>
            </a:r>
            <a:endParaRPr b="1"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Procedure</a:t>
            </a:r>
            <a:endParaRPr b="1" sz="1800"/>
          </a:p>
        </p:txBody>
      </p:sp>
      <p:cxnSp>
        <p:nvCxnSpPr>
          <p:cNvPr id="313" name="Google Shape;313;p50"/>
          <p:cNvCxnSpPr>
            <a:endCxn id="312" idx="0"/>
          </p:cNvCxnSpPr>
          <p:nvPr/>
        </p:nvCxnSpPr>
        <p:spPr>
          <a:xfrm>
            <a:off x="4572000" y="1692475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14" name="Google Shape;314;p50"/>
          <p:cNvCxnSpPr>
            <a:stCxn id="312" idx="2"/>
          </p:cNvCxnSpPr>
          <p:nvPr/>
        </p:nvCxnSpPr>
        <p:spPr>
          <a:xfrm>
            <a:off x="4572000" y="3516775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15" name="Google Shape;315;p50"/>
          <p:cNvSpPr txBox="1"/>
          <p:nvPr/>
        </p:nvSpPr>
        <p:spPr>
          <a:xfrm>
            <a:off x="3274350" y="1290413"/>
            <a:ext cx="2595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AE Formula</a:t>
            </a:r>
            <a:endParaRPr>
              <a:solidFill>
                <a:srgbClr val="99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16" name="Google Shape;316;p50"/>
          <p:cNvSpPr txBox="1"/>
          <p:nvPr/>
        </p:nvSpPr>
        <p:spPr>
          <a:xfrm>
            <a:off x="3116850" y="4042225"/>
            <a:ext cx="2910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(Valid +</a:t>
            </a:r>
            <a:r>
              <a:rPr lang="en">
                <a:solidFill>
                  <a:srgbClr val="990000"/>
                </a:solidFill>
              </a:rPr>
              <a:t> Skolem Function) / Invalid</a:t>
            </a:r>
            <a:endParaRPr>
              <a:solidFill>
                <a:srgbClr val="99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17" name="Google Shape;317;p50"/>
          <p:cNvSpPr/>
          <p:nvPr/>
        </p:nvSpPr>
        <p:spPr>
          <a:xfrm>
            <a:off x="5424975" y="2907475"/>
            <a:ext cx="1211100" cy="524700"/>
          </a:xfrm>
          <a:prstGeom prst="rect">
            <a:avLst/>
          </a:prstGeom>
          <a:solidFill>
            <a:schemeClr val="lt2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MBP</a:t>
            </a:r>
            <a:endParaRPr b="1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1"/>
          <p:cNvPicPr preferRelativeResize="0"/>
          <p:nvPr/>
        </p:nvPicPr>
        <p:blipFill rotWithShape="1">
          <a:blip r:embed="rId3">
            <a:alphaModFix/>
          </a:blip>
          <a:srcRect b="2103" l="10301" r="10023" t="26579"/>
          <a:stretch/>
        </p:blipFill>
        <p:spPr>
          <a:xfrm>
            <a:off x="575675" y="671975"/>
            <a:ext cx="7992648" cy="447152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51"/>
          <p:cNvSpPr txBox="1"/>
          <p:nvPr>
            <p:ph idx="4294967295"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Intuition of AE-VAL algorithm:</a:t>
            </a:r>
            <a:endParaRPr b="1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2"/>
          <p:cNvSpPr txBox="1"/>
          <p:nvPr>
            <p:ph idx="4294967295" type="title"/>
          </p:nvPr>
        </p:nvSpPr>
        <p:spPr>
          <a:xfrm>
            <a:off x="311700" y="9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AE-VAL</a:t>
            </a:r>
            <a:r>
              <a:rPr b="1" lang="en"/>
              <a:t>: Deciding Validity of AE Formulae</a:t>
            </a:r>
            <a:endParaRPr b="1"/>
          </a:p>
        </p:txBody>
      </p:sp>
      <p:pic>
        <p:nvPicPr>
          <p:cNvPr id="329" name="Google Shape;329;p52"/>
          <p:cNvPicPr preferRelativeResize="0"/>
          <p:nvPr/>
        </p:nvPicPr>
        <p:blipFill rotWithShape="1">
          <a:blip r:embed="rId3">
            <a:alphaModFix/>
          </a:blip>
          <a:srcRect b="14863" l="21869" r="49570" t="29257"/>
          <a:stretch/>
        </p:blipFill>
        <p:spPr>
          <a:xfrm>
            <a:off x="157900" y="669800"/>
            <a:ext cx="3612452" cy="441727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52"/>
          <p:cNvSpPr txBox="1"/>
          <p:nvPr/>
        </p:nvSpPr>
        <p:spPr>
          <a:xfrm>
            <a:off x="3986925" y="669800"/>
            <a:ext cx="493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∀</a:t>
            </a:r>
            <a:r>
              <a:rPr b="1" lang="en" sz="1800"/>
              <a:t>x [ x&lt;=2 =&gt; </a:t>
            </a:r>
            <a:r>
              <a:rPr b="1" lang="en" sz="2200">
                <a:solidFill>
                  <a:srgbClr val="980000"/>
                </a:solidFill>
              </a:rPr>
              <a:t>∃</a:t>
            </a:r>
            <a:r>
              <a:rPr b="1" lang="en" sz="1800">
                <a:solidFill>
                  <a:srgbClr val="980000"/>
                </a:solidFill>
              </a:rPr>
              <a:t>y. </a:t>
            </a:r>
            <a:r>
              <a:rPr b="1" lang="en" sz="1800">
                <a:solidFill>
                  <a:srgbClr val="980000"/>
                </a:solidFill>
              </a:rPr>
              <a:t>(y = x + 1 and y &lt;=5)</a:t>
            </a:r>
            <a:r>
              <a:rPr b="1" lang="en" sz="1800"/>
              <a:t> ]</a:t>
            </a:r>
            <a:endParaRPr b="1" sz="9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3"/>
          <p:cNvPicPr preferRelativeResize="0"/>
          <p:nvPr/>
        </p:nvPicPr>
        <p:blipFill rotWithShape="1">
          <a:blip r:embed="rId3">
            <a:alphaModFix/>
          </a:blip>
          <a:srcRect b="2103" l="10301" r="10023" t="26579"/>
          <a:stretch/>
        </p:blipFill>
        <p:spPr>
          <a:xfrm>
            <a:off x="-1" y="0"/>
            <a:ext cx="9143997" cy="511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13" name="Google Shape;113;p27"/>
          <p:cNvSpPr txBox="1"/>
          <p:nvPr/>
        </p:nvSpPr>
        <p:spPr>
          <a:xfrm>
            <a:off x="406275" y="1419875"/>
            <a:ext cx="82635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Solving a sentence containing Existential Quantifier:</a:t>
            </a:r>
            <a:endParaRPr b="1"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If True, return a witness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∃x. </a:t>
            </a:r>
            <a:r>
              <a:rPr b="1" lang="en" sz="2300">
                <a:solidFill>
                  <a:schemeClr val="dk2"/>
                </a:solidFill>
              </a:rPr>
              <a:t>x</a:t>
            </a:r>
            <a:r>
              <a:rPr b="1" baseline="30000" lang="en" sz="2300">
                <a:solidFill>
                  <a:schemeClr val="dk2"/>
                </a:solidFill>
              </a:rPr>
              <a:t>2</a:t>
            </a:r>
            <a:r>
              <a:rPr b="1" lang="en" sz="2300">
                <a:solidFill>
                  <a:schemeClr val="dk2"/>
                </a:solidFill>
              </a:rPr>
              <a:t> = x + 6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54"/>
          <p:cNvPicPr preferRelativeResize="0"/>
          <p:nvPr/>
        </p:nvPicPr>
        <p:blipFill rotWithShape="1">
          <a:blip r:embed="rId3">
            <a:alphaModFix/>
          </a:blip>
          <a:srcRect b="1713" l="9932" r="9900" t="26581"/>
          <a:stretch/>
        </p:blipFill>
        <p:spPr>
          <a:xfrm>
            <a:off x="0" y="0"/>
            <a:ext cx="9144003" cy="5112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5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Model</a:t>
            </a:r>
            <a:r>
              <a:rPr b="1" lang="en"/>
              <a:t> Based Projection (MBP) Intuition</a:t>
            </a:r>
            <a:endParaRPr b="1"/>
          </a:p>
        </p:txBody>
      </p:sp>
      <p:pic>
        <p:nvPicPr>
          <p:cNvPr id="346" name="Google Shape;346;p55"/>
          <p:cNvPicPr preferRelativeResize="0"/>
          <p:nvPr/>
        </p:nvPicPr>
        <p:blipFill rotWithShape="1">
          <a:blip r:embed="rId3">
            <a:alphaModFix/>
          </a:blip>
          <a:srcRect b="11773" l="17555" r="16620" t="39734"/>
          <a:stretch/>
        </p:blipFill>
        <p:spPr>
          <a:xfrm>
            <a:off x="311700" y="787880"/>
            <a:ext cx="8520602" cy="39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6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Model</a:t>
            </a:r>
            <a:r>
              <a:rPr b="1" lang="en"/>
              <a:t> Based Projection (MBP) Intuition</a:t>
            </a:r>
            <a:endParaRPr b="1"/>
          </a:p>
        </p:txBody>
      </p:sp>
      <p:pic>
        <p:nvPicPr>
          <p:cNvPr id="352" name="Google Shape;352;p56"/>
          <p:cNvPicPr preferRelativeResize="0"/>
          <p:nvPr/>
        </p:nvPicPr>
        <p:blipFill rotWithShape="1">
          <a:blip r:embed="rId3">
            <a:alphaModFix/>
          </a:blip>
          <a:srcRect b="11776" l="17555" r="16620" t="57888"/>
          <a:stretch/>
        </p:blipFill>
        <p:spPr>
          <a:xfrm>
            <a:off x="311700" y="902702"/>
            <a:ext cx="8520602" cy="2454202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6"/>
          <p:cNvSpPr txBox="1"/>
          <p:nvPr/>
        </p:nvSpPr>
        <p:spPr>
          <a:xfrm>
            <a:off x="311700" y="3516750"/>
            <a:ext cx="4286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</a:rPr>
              <a:t>T(x,y) = </a:t>
            </a:r>
            <a:r>
              <a:rPr b="1" lang="en" sz="2300">
                <a:solidFill>
                  <a:schemeClr val="dk2"/>
                </a:solidFill>
              </a:rPr>
              <a:t>(y = x + 1 and y &lt;=5)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7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Loos Weispfenning Quantifier Elimination for Linear Rational Arithmetic:</a:t>
            </a:r>
            <a:endParaRPr b="1"/>
          </a:p>
        </p:txBody>
      </p:sp>
      <p:pic>
        <p:nvPicPr>
          <p:cNvPr id="359" name="Google Shape;359;p57"/>
          <p:cNvPicPr preferRelativeResize="0"/>
          <p:nvPr/>
        </p:nvPicPr>
        <p:blipFill rotWithShape="1">
          <a:blip r:embed="rId3">
            <a:alphaModFix/>
          </a:blip>
          <a:srcRect b="28005" l="19041" r="16974" t="38527"/>
          <a:stretch/>
        </p:blipFill>
        <p:spPr>
          <a:xfrm>
            <a:off x="3" y="1062550"/>
            <a:ext cx="5513677" cy="180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7"/>
          <p:cNvPicPr preferRelativeResize="0"/>
          <p:nvPr/>
        </p:nvPicPr>
        <p:blipFill rotWithShape="1">
          <a:blip r:embed="rId4">
            <a:alphaModFix/>
          </a:blip>
          <a:srcRect b="17368" l="19353" r="19633" t="36378"/>
          <a:stretch/>
        </p:blipFill>
        <p:spPr>
          <a:xfrm>
            <a:off x="4080950" y="2865100"/>
            <a:ext cx="4911201" cy="2326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8"/>
          <p:cNvSpPr txBox="1"/>
          <p:nvPr>
            <p:ph idx="4294967295" type="title"/>
          </p:nvPr>
        </p:nvSpPr>
        <p:spPr>
          <a:xfrm>
            <a:off x="311688" y="87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980000"/>
                </a:solidFill>
              </a:rPr>
              <a:t>Importance </a:t>
            </a:r>
            <a:r>
              <a:rPr b="1" lang="en"/>
              <a:t>of </a:t>
            </a:r>
            <a:endParaRPr b="1"/>
          </a:p>
        </p:txBody>
      </p:sp>
      <p:sp>
        <p:nvSpPr>
          <p:cNvPr id="366" name="Google Shape;366;p58"/>
          <p:cNvSpPr txBox="1"/>
          <p:nvPr/>
        </p:nvSpPr>
        <p:spPr>
          <a:xfrm>
            <a:off x="1192200" y="2877450"/>
            <a:ext cx="65151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dk2"/>
                </a:solidFill>
              </a:rPr>
              <a:t>[</a:t>
            </a:r>
            <a:r>
              <a:rPr b="1" lang="en" sz="2300">
                <a:solidFill>
                  <a:schemeClr val="dk2"/>
                </a:solidFill>
              </a:rPr>
              <a:t>(x&lt;=2) </a:t>
            </a:r>
            <a:r>
              <a:rPr lang="en" sz="2300">
                <a:solidFill>
                  <a:schemeClr val="dk2"/>
                </a:solidFill>
              </a:rPr>
              <a:t>and</a:t>
            </a:r>
            <a:r>
              <a:rPr b="1" lang="en" sz="2300">
                <a:solidFill>
                  <a:schemeClr val="dk2"/>
                </a:solidFill>
              </a:rPr>
              <a:t> </a:t>
            </a:r>
            <a:r>
              <a:rPr b="1" lang="en" sz="2300">
                <a:solidFill>
                  <a:schemeClr val="dk2"/>
                </a:solidFill>
              </a:rPr>
              <a:t>(x&lt;=4)] </a:t>
            </a:r>
            <a:r>
              <a:rPr lang="en" sz="2300">
                <a:solidFill>
                  <a:schemeClr val="dk2"/>
                </a:solidFill>
              </a:rPr>
              <a:t>=&gt; </a:t>
            </a:r>
            <a:r>
              <a:rPr b="1" lang="en" sz="2300">
                <a:solidFill>
                  <a:schemeClr val="dk2"/>
                </a:solidFill>
              </a:rPr>
              <a:t>∃y. (y = x + 1 and y &lt;=5)</a:t>
            </a:r>
            <a:endParaRPr sz="2300">
              <a:solidFill>
                <a:schemeClr val="dk2"/>
              </a:solidFill>
            </a:endParaRPr>
          </a:p>
        </p:txBody>
      </p:sp>
      <p:pic>
        <p:nvPicPr>
          <p:cNvPr id="367" name="Google Shape;367;p58"/>
          <p:cNvPicPr preferRelativeResize="0"/>
          <p:nvPr/>
        </p:nvPicPr>
        <p:blipFill rotWithShape="1">
          <a:blip r:embed="rId3">
            <a:alphaModFix/>
          </a:blip>
          <a:srcRect b="17960" l="37215" r="55956" t="76693"/>
          <a:stretch/>
        </p:blipFill>
        <p:spPr>
          <a:xfrm>
            <a:off x="2755150" y="52325"/>
            <a:ext cx="1314847" cy="64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58"/>
          <p:cNvPicPr preferRelativeResize="0"/>
          <p:nvPr/>
        </p:nvPicPr>
        <p:blipFill rotWithShape="1">
          <a:blip r:embed="rId4">
            <a:alphaModFix/>
          </a:blip>
          <a:srcRect b="42780" l="19700" r="20199" t="34916"/>
          <a:stretch/>
        </p:blipFill>
        <p:spPr>
          <a:xfrm>
            <a:off x="141050" y="827500"/>
            <a:ext cx="8270423" cy="1918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9"/>
          <p:cNvSpPr txBox="1"/>
          <p:nvPr>
            <p:ph idx="4294967295" type="title"/>
          </p:nvPr>
        </p:nvSpPr>
        <p:spPr>
          <a:xfrm>
            <a:off x="311700" y="9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AE-VAL: Skolem Extraction</a:t>
            </a:r>
            <a:endParaRPr b="1"/>
          </a:p>
        </p:txBody>
      </p:sp>
      <p:pic>
        <p:nvPicPr>
          <p:cNvPr id="374" name="Google Shape;374;p59"/>
          <p:cNvPicPr preferRelativeResize="0"/>
          <p:nvPr/>
        </p:nvPicPr>
        <p:blipFill rotWithShape="1">
          <a:blip r:embed="rId3">
            <a:alphaModFix/>
          </a:blip>
          <a:srcRect b="24538" l="20131" r="20095" t="24487"/>
          <a:stretch/>
        </p:blipFill>
        <p:spPr>
          <a:xfrm>
            <a:off x="200875" y="780450"/>
            <a:ext cx="6033300" cy="3215875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9"/>
          <p:cNvSpPr txBox="1"/>
          <p:nvPr/>
        </p:nvSpPr>
        <p:spPr>
          <a:xfrm>
            <a:off x="6648000" y="404450"/>
            <a:ext cx="2228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S(x) = </a:t>
            </a:r>
            <a:r>
              <a:rPr b="1" lang="en" sz="1900">
                <a:solidFill>
                  <a:schemeClr val="dk2"/>
                </a:solidFill>
              </a:rPr>
              <a:t>(x&lt;=2)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T</a:t>
            </a:r>
            <a:r>
              <a:rPr b="1" baseline="-25000" lang="en" sz="1900">
                <a:solidFill>
                  <a:schemeClr val="dk2"/>
                </a:solidFill>
              </a:rPr>
              <a:t>1</a:t>
            </a:r>
            <a:r>
              <a:rPr b="1" lang="en" sz="1900">
                <a:solidFill>
                  <a:schemeClr val="dk2"/>
                </a:solidFill>
              </a:rPr>
              <a:t>(x) = </a:t>
            </a:r>
            <a:r>
              <a:rPr b="1" lang="en" sz="1900">
                <a:solidFill>
                  <a:schemeClr val="dk2"/>
                </a:solidFill>
              </a:rPr>
              <a:t>(x&lt;=4) 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chemeClr val="dk2"/>
                </a:solidFill>
              </a:rPr>
              <a:t>Φ</a:t>
            </a:r>
            <a:r>
              <a:rPr b="1" baseline="-25000" lang="en" sz="1900">
                <a:solidFill>
                  <a:schemeClr val="dk2"/>
                </a:solidFill>
              </a:rPr>
              <a:t>1</a:t>
            </a:r>
            <a:r>
              <a:rPr b="1" lang="en" sz="1900">
                <a:solidFill>
                  <a:schemeClr val="dk2"/>
                </a:solidFill>
              </a:rPr>
              <a:t>(x,y) = </a:t>
            </a:r>
            <a:r>
              <a:rPr b="1" lang="en" sz="1900">
                <a:solidFill>
                  <a:schemeClr val="dk2"/>
                </a:solidFill>
              </a:rPr>
              <a:t>(y=x+1)</a:t>
            </a:r>
            <a:endParaRPr b="1"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0"/>
          <p:cNvSpPr txBox="1"/>
          <p:nvPr>
            <p:ph idx="4294967295" type="title"/>
          </p:nvPr>
        </p:nvSpPr>
        <p:spPr>
          <a:xfrm>
            <a:off x="311700" y="9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AE-VAL: Skolem Extraction</a:t>
            </a:r>
            <a:endParaRPr b="1"/>
          </a:p>
        </p:txBody>
      </p:sp>
      <p:pic>
        <p:nvPicPr>
          <p:cNvPr id="381" name="Google Shape;381;p60"/>
          <p:cNvPicPr preferRelativeResize="0"/>
          <p:nvPr/>
        </p:nvPicPr>
        <p:blipFill rotWithShape="1">
          <a:blip r:embed="rId3">
            <a:alphaModFix/>
          </a:blip>
          <a:srcRect b="24538" l="20131" r="20095" t="24487"/>
          <a:stretch/>
        </p:blipFill>
        <p:spPr>
          <a:xfrm>
            <a:off x="200875" y="780450"/>
            <a:ext cx="6033300" cy="321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60"/>
          <p:cNvPicPr preferRelativeResize="0"/>
          <p:nvPr/>
        </p:nvPicPr>
        <p:blipFill rotWithShape="1">
          <a:blip r:embed="rId3">
            <a:alphaModFix/>
          </a:blip>
          <a:srcRect b="1732" l="19479" r="20747" t="84704"/>
          <a:stretch/>
        </p:blipFill>
        <p:spPr>
          <a:xfrm>
            <a:off x="200876" y="3996325"/>
            <a:ext cx="8088643" cy="114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"/>
          <p:cNvSpPr txBox="1"/>
          <p:nvPr>
            <p:ph idx="4294967295" type="title"/>
          </p:nvPr>
        </p:nvSpPr>
        <p:spPr>
          <a:xfrm>
            <a:off x="311700" y="971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AE-VAL: Correctness of Skolem Extraction</a:t>
            </a:r>
            <a:endParaRPr b="1"/>
          </a:p>
        </p:txBody>
      </p:sp>
      <p:pic>
        <p:nvPicPr>
          <p:cNvPr id="388" name="Google Shape;388;p61"/>
          <p:cNvPicPr preferRelativeResize="0"/>
          <p:nvPr/>
        </p:nvPicPr>
        <p:blipFill rotWithShape="1">
          <a:blip r:embed="rId3">
            <a:alphaModFix/>
          </a:blip>
          <a:srcRect b="1732" l="19479" r="20747" t="84704"/>
          <a:stretch/>
        </p:blipFill>
        <p:spPr>
          <a:xfrm>
            <a:off x="123762" y="1250600"/>
            <a:ext cx="8896476" cy="126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Program Synthesis:</a:t>
            </a:r>
            <a:endParaRPr b="1"/>
          </a:p>
        </p:txBody>
      </p:sp>
      <p:sp>
        <p:nvSpPr>
          <p:cNvPr id="394" name="Google Shape;394;p62"/>
          <p:cNvSpPr txBox="1"/>
          <p:nvPr/>
        </p:nvSpPr>
        <p:spPr>
          <a:xfrm>
            <a:off x="406275" y="1419875"/>
            <a:ext cx="85206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Program Synthesis: </a:t>
            </a:r>
            <a:r>
              <a:rPr lang="en" sz="2000">
                <a:solidFill>
                  <a:schemeClr val="dk2"/>
                </a:solidFill>
              </a:rPr>
              <a:t>Synthesizing a correct-by-construction program from a given declarative specification.</a:t>
            </a:r>
            <a:endParaRPr sz="2000"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b="1" lang="en" sz="2000">
                <a:solidFill>
                  <a:schemeClr val="dk2"/>
                </a:solidFill>
              </a:rPr>
              <a:t>Two broad categories:</a:t>
            </a:r>
            <a:endParaRPr b="1"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Functional Synthesis</a:t>
            </a:r>
            <a:endParaRPr sz="2000">
              <a:solidFill>
                <a:schemeClr val="dk2"/>
              </a:solidFill>
            </a:endParaRPr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○"/>
            </a:pPr>
            <a:r>
              <a:rPr lang="en" sz="2000">
                <a:solidFill>
                  <a:schemeClr val="dk2"/>
                </a:solidFill>
              </a:rPr>
              <a:t>Reactive Synthesis</a:t>
            </a:r>
            <a:endParaRPr sz="2000">
              <a:solidFill>
                <a:schemeClr val="dk2"/>
              </a:solidFill>
            </a:endParaRPr>
          </a:p>
        </p:txBody>
      </p:sp>
      <p:sp>
        <p:nvSpPr>
          <p:cNvPr id="395" name="Google Shape;395;p62"/>
          <p:cNvSpPr/>
          <p:nvPr/>
        </p:nvSpPr>
        <p:spPr>
          <a:xfrm>
            <a:off x="6102600" y="3244100"/>
            <a:ext cx="2350800" cy="90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Synthesizer</a:t>
            </a:r>
            <a:endParaRPr b="1" sz="1800"/>
          </a:p>
        </p:txBody>
      </p:sp>
      <p:cxnSp>
        <p:nvCxnSpPr>
          <p:cNvPr id="396" name="Google Shape;396;p62"/>
          <p:cNvCxnSpPr>
            <a:endCxn id="395" idx="0"/>
          </p:cNvCxnSpPr>
          <p:nvPr/>
        </p:nvCxnSpPr>
        <p:spPr>
          <a:xfrm>
            <a:off x="7278000" y="27833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7" name="Google Shape;397;p62"/>
          <p:cNvCxnSpPr>
            <a:stCxn id="395" idx="2"/>
          </p:cNvCxnSpPr>
          <p:nvPr/>
        </p:nvCxnSpPr>
        <p:spPr>
          <a:xfrm>
            <a:off x="7278000" y="4146800"/>
            <a:ext cx="0" cy="46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8" name="Google Shape;398;p62"/>
          <p:cNvSpPr txBox="1"/>
          <p:nvPr/>
        </p:nvSpPr>
        <p:spPr>
          <a:xfrm>
            <a:off x="5980350" y="2342463"/>
            <a:ext cx="2595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Specification (What you want)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  <p:sp>
        <p:nvSpPr>
          <p:cNvPr id="399" name="Google Shape;399;p62"/>
          <p:cNvSpPr txBox="1"/>
          <p:nvPr/>
        </p:nvSpPr>
        <p:spPr>
          <a:xfrm>
            <a:off x="5822850" y="4587625"/>
            <a:ext cx="2910300" cy="4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0000"/>
                </a:solidFill>
              </a:rPr>
              <a:t>Correct-by-construction program</a:t>
            </a:r>
            <a:endParaRPr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99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Practical Motivation: Reactive Synthesis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19" name="Google Shape;119;p28"/>
          <p:cNvSpPr txBox="1"/>
          <p:nvPr/>
        </p:nvSpPr>
        <p:spPr>
          <a:xfrm>
            <a:off x="406275" y="1419875"/>
            <a:ext cx="82635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Solving a sentence containing Existential Quantifier:</a:t>
            </a:r>
            <a:endParaRPr b="1"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If True, return a witness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∃x. x</a:t>
            </a:r>
            <a:r>
              <a:rPr b="1" baseline="30000" lang="en" sz="2300">
                <a:solidFill>
                  <a:schemeClr val="dk2"/>
                </a:solidFill>
              </a:rPr>
              <a:t>2</a:t>
            </a:r>
            <a:r>
              <a:rPr b="1" lang="en" sz="2300">
                <a:solidFill>
                  <a:schemeClr val="dk2"/>
                </a:solidFill>
              </a:rPr>
              <a:t> = x + 6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[0&lt;=x&lt;=10 =&gt; (y = x + 1 and y &lt;=5) ]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6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Practical Motivation: Reactive Synthesis</a:t>
            </a:r>
            <a:endParaRPr b="1"/>
          </a:p>
        </p:txBody>
      </p:sp>
      <p:sp>
        <p:nvSpPr>
          <p:cNvPr id="410" name="Google Shape;410;p64"/>
          <p:cNvSpPr txBox="1"/>
          <p:nvPr>
            <p:ph idx="4294967295" type="title"/>
          </p:nvPr>
        </p:nvSpPr>
        <p:spPr>
          <a:xfrm>
            <a:off x="336175" y="1019725"/>
            <a:ext cx="84492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rgbClr val="990000"/>
                </a:solidFill>
              </a:rPr>
              <a:t>Finite </a:t>
            </a:r>
            <a:r>
              <a:rPr b="1" lang="en" sz="2000"/>
              <a:t>state systems: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AMBA Bus Arbiter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Cache Coherence Protocols </a:t>
            </a:r>
            <a:endParaRPr b="1" sz="2000">
              <a:solidFill>
                <a:srgbClr val="990000"/>
              </a:solidFill>
            </a:endParaRPr>
          </a:p>
        </p:txBody>
      </p:sp>
      <p:pic>
        <p:nvPicPr>
          <p:cNvPr id="411" name="Google Shape;411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846" y="2309325"/>
            <a:ext cx="2696950" cy="251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855" y="1192400"/>
            <a:ext cx="2857244" cy="351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Practical Motivation: Reactive Synthesis</a:t>
            </a:r>
            <a:endParaRPr b="1"/>
          </a:p>
        </p:txBody>
      </p:sp>
      <p:sp>
        <p:nvSpPr>
          <p:cNvPr id="418" name="Google Shape;418;p65"/>
          <p:cNvSpPr txBox="1"/>
          <p:nvPr>
            <p:ph idx="4294967295" type="title"/>
          </p:nvPr>
        </p:nvSpPr>
        <p:spPr>
          <a:xfrm>
            <a:off x="336175" y="1019725"/>
            <a:ext cx="8449200" cy="396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b="1" lang="en" sz="2000">
                <a:solidFill>
                  <a:srgbClr val="990000"/>
                </a:solidFill>
              </a:rPr>
              <a:t>Infinite </a:t>
            </a:r>
            <a:r>
              <a:rPr b="1" lang="en" sz="2000"/>
              <a:t>state systems: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Robot Motion Planning</a:t>
            </a:r>
            <a:endParaRPr b="1" sz="20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b="1" lang="en" sz="2000"/>
              <a:t>Minimum Backlog Problem in Wireless Sensor Networks</a:t>
            </a:r>
            <a:endParaRPr b="1" sz="2000">
              <a:solidFill>
                <a:srgbClr val="990000"/>
              </a:solidFill>
            </a:endParaRPr>
          </a:p>
        </p:txBody>
      </p:sp>
      <p:pic>
        <p:nvPicPr>
          <p:cNvPr id="419" name="Google Shape;41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8250" y="2253825"/>
            <a:ext cx="2446250" cy="27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00" y="2356450"/>
            <a:ext cx="4723626" cy="227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6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Two Player Infinite Game over an Infinite State Space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26" name="Google Shape;426;p66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66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28" name="Google Shape;428;p66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29" name="Google Shape;429;p66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0" name="Google Shape;430;p66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1" name="Google Shape;431;p66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2" name="Google Shape;432;p66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3" name="Google Shape;433;p66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34" name="Google Shape;434;p66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35" name="Google Shape;435;p66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Environment</a:t>
            </a:r>
            <a:endParaRPr b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Two Player Infinite Game over an Infinite State Space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41" name="Google Shape;441;p67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67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3" name="Google Shape;443;p67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44" name="Google Shape;444;p67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5" name="Google Shape;445;p67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6" name="Google Shape;446;p67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7" name="Google Shape;447;p67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8" name="Google Shape;448;p67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9" name="Google Shape;449;p67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50" name="Google Shape;450;p67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Environment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51" name="Google Shape;451;p67"/>
          <p:cNvSpPr txBox="1"/>
          <p:nvPr>
            <p:ph idx="4294967295" type="title"/>
          </p:nvPr>
        </p:nvSpPr>
        <p:spPr>
          <a:xfrm>
            <a:off x="2434075" y="3933275"/>
            <a:ext cx="43590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lt1"/>
                </a:solidFill>
              </a:rPr>
              <a:t>s  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Two Player Infinite Game over an Infinite State Space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57" name="Google Shape;457;p68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68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59" name="Google Shape;459;p68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60" name="Google Shape;460;p68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1" name="Google Shape;461;p68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2" name="Google Shape;462;p68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3" name="Google Shape;463;p68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4" name="Google Shape;464;p68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65" name="Google Shape;465;p68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66" name="Google Shape;466;p68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Environment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67" name="Google Shape;467;p68"/>
          <p:cNvSpPr txBox="1"/>
          <p:nvPr>
            <p:ph idx="4294967295" type="title"/>
          </p:nvPr>
        </p:nvSpPr>
        <p:spPr>
          <a:xfrm>
            <a:off x="2434075" y="3933275"/>
            <a:ext cx="43590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lt1"/>
                </a:solidFill>
              </a:rPr>
              <a:t>s  </a:t>
            </a: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G(s)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Two Player Infinite Game over an Infinite State Space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73" name="Google Shape;473;p69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69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5" name="Google Shape;475;p69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76" name="Google Shape;476;p69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7" name="Google Shape;477;p69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8" name="Google Shape;478;p69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79" name="Google Shape;479;p69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0" name="Google Shape;480;p69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81" name="Google Shape;481;p69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82" name="Google Shape;482;p69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Environment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83" name="Google Shape;483;p69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484" name="Google Shape;484;p69"/>
          <p:cNvSpPr txBox="1"/>
          <p:nvPr>
            <p:ph idx="4294967295" type="title"/>
          </p:nvPr>
        </p:nvSpPr>
        <p:spPr>
          <a:xfrm>
            <a:off x="6176700" y="2024875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485" name="Google Shape;485;p69"/>
          <p:cNvSpPr txBox="1"/>
          <p:nvPr>
            <p:ph idx="4294967295" type="title"/>
          </p:nvPr>
        </p:nvSpPr>
        <p:spPr>
          <a:xfrm>
            <a:off x="2434075" y="3933275"/>
            <a:ext cx="43590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lt1"/>
                </a:solidFill>
              </a:rPr>
              <a:t>s  </a:t>
            </a: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G(s)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Two Player Infinite Game over an Infinite State Space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491" name="Google Shape;491;p70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70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3" name="Google Shape;493;p70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494" name="Google Shape;494;p70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5" name="Google Shape;495;p70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6" name="Google Shape;496;p70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7" name="Google Shape;497;p70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8" name="Google Shape;498;p70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99" name="Google Shape;499;p70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00" name="Google Shape;500;p70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Environment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01" name="Google Shape;501;p70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02" name="Google Shape;502;p70"/>
          <p:cNvSpPr txBox="1"/>
          <p:nvPr>
            <p:ph idx="4294967295" type="title"/>
          </p:nvPr>
        </p:nvSpPr>
        <p:spPr>
          <a:xfrm>
            <a:off x="6176700" y="2024875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03" name="Google Shape;503;p70"/>
          <p:cNvSpPr txBox="1"/>
          <p:nvPr>
            <p:ph idx="4294967295" type="title"/>
          </p:nvPr>
        </p:nvSpPr>
        <p:spPr>
          <a:xfrm>
            <a:off x="2434075" y="3933275"/>
            <a:ext cx="43590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lt1"/>
                </a:solidFill>
              </a:rPr>
              <a:t>s  </a:t>
            </a: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G(s)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04" name="Google Shape;504;p70"/>
          <p:cNvSpPr txBox="1"/>
          <p:nvPr>
            <p:ph idx="4294967295" type="title"/>
          </p:nvPr>
        </p:nvSpPr>
        <p:spPr>
          <a:xfrm>
            <a:off x="177200" y="4522700"/>
            <a:ext cx="20079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Play of the game: 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05" name="Google Shape;505;p70"/>
          <p:cNvSpPr txBox="1"/>
          <p:nvPr/>
        </p:nvSpPr>
        <p:spPr>
          <a:xfrm>
            <a:off x="2434075" y="4593050"/>
            <a:ext cx="2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</a:t>
            </a:r>
            <a:endParaRPr/>
          </a:p>
        </p:txBody>
      </p:sp>
      <p:sp>
        <p:nvSpPr>
          <p:cNvPr id="506" name="Google Shape;506;p70"/>
          <p:cNvSpPr/>
          <p:nvPr/>
        </p:nvSpPr>
        <p:spPr>
          <a:xfrm rot="4615139">
            <a:off x="2987805" y="4485514"/>
            <a:ext cx="111768" cy="569064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7" name="Google Shape;507;p70"/>
          <p:cNvSpPr/>
          <p:nvPr/>
        </p:nvSpPr>
        <p:spPr>
          <a:xfrm rot="4614990">
            <a:off x="3181754" y="4656179"/>
            <a:ext cx="220344" cy="164921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8" name="Google Shape;508;p70"/>
          <p:cNvSpPr txBox="1"/>
          <p:nvPr/>
        </p:nvSpPr>
        <p:spPr>
          <a:xfrm>
            <a:off x="3398575" y="4546850"/>
            <a:ext cx="40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s’</a:t>
            </a:r>
            <a:endParaRPr/>
          </a:p>
        </p:txBody>
      </p:sp>
      <p:sp>
        <p:nvSpPr>
          <p:cNvPr id="509" name="Google Shape;509;p70"/>
          <p:cNvSpPr/>
          <p:nvPr/>
        </p:nvSpPr>
        <p:spPr>
          <a:xfrm rot="4615139">
            <a:off x="4022517" y="4497089"/>
            <a:ext cx="111768" cy="569064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0" name="Google Shape;510;p70"/>
          <p:cNvSpPr/>
          <p:nvPr/>
        </p:nvSpPr>
        <p:spPr>
          <a:xfrm rot="4614990">
            <a:off x="4216466" y="4667754"/>
            <a:ext cx="220344" cy="164921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1" name="Google Shape;511;p70"/>
          <p:cNvSpPr txBox="1"/>
          <p:nvPr/>
        </p:nvSpPr>
        <p:spPr>
          <a:xfrm>
            <a:off x="4433305" y="4558425"/>
            <a:ext cx="58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s’’</a:t>
            </a:r>
            <a:endParaRPr/>
          </a:p>
        </p:txBody>
      </p:sp>
      <p:sp>
        <p:nvSpPr>
          <p:cNvPr id="512" name="Google Shape;512;p70"/>
          <p:cNvSpPr/>
          <p:nvPr/>
        </p:nvSpPr>
        <p:spPr>
          <a:xfrm rot="4615139">
            <a:off x="4996942" y="4485514"/>
            <a:ext cx="111768" cy="569064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3" name="Google Shape;513;p70"/>
          <p:cNvSpPr/>
          <p:nvPr/>
        </p:nvSpPr>
        <p:spPr>
          <a:xfrm rot="4614990">
            <a:off x="5190891" y="4656179"/>
            <a:ext cx="220344" cy="164921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14" name="Google Shape;514;p70"/>
          <p:cNvSpPr txBox="1"/>
          <p:nvPr/>
        </p:nvSpPr>
        <p:spPr>
          <a:xfrm>
            <a:off x="5407721" y="4546850"/>
            <a:ext cx="108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s’’’   … </a:t>
            </a:r>
            <a:endParaRPr/>
          </a:p>
        </p:txBody>
      </p:sp>
      <p:pic>
        <p:nvPicPr>
          <p:cNvPr id="515" name="Google Shape;515;p70"/>
          <p:cNvPicPr preferRelativeResize="0"/>
          <p:nvPr/>
        </p:nvPicPr>
        <p:blipFill rotWithShape="1">
          <a:blip r:embed="rId3">
            <a:alphaModFix/>
          </a:blip>
          <a:srcRect b="55085" l="62531" r="21958" t="24398"/>
          <a:stretch/>
        </p:blipFill>
        <p:spPr>
          <a:xfrm flipH="1">
            <a:off x="2901175" y="4397774"/>
            <a:ext cx="235575" cy="22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70"/>
          <p:cNvPicPr preferRelativeResize="0"/>
          <p:nvPr/>
        </p:nvPicPr>
        <p:blipFill rotWithShape="1">
          <a:blip r:embed="rId3">
            <a:alphaModFix/>
          </a:blip>
          <a:srcRect b="56344" l="22012" r="64499" t="25080"/>
          <a:stretch/>
        </p:blipFill>
        <p:spPr>
          <a:xfrm flipH="1">
            <a:off x="3945613" y="4393135"/>
            <a:ext cx="235575" cy="23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70"/>
          <p:cNvPicPr preferRelativeResize="0"/>
          <p:nvPr/>
        </p:nvPicPr>
        <p:blipFill rotWithShape="1">
          <a:blip r:embed="rId3">
            <a:alphaModFix/>
          </a:blip>
          <a:srcRect b="55085" l="62531" r="21958" t="24398"/>
          <a:stretch/>
        </p:blipFill>
        <p:spPr>
          <a:xfrm flipH="1">
            <a:off x="4990075" y="4374124"/>
            <a:ext cx="235575" cy="225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A Two Player Infinite Game over an Infinite State Space 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23" name="Google Shape;523;p71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71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5" name="Google Shape;525;p71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26" name="Google Shape;526;p71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7" name="Google Shape;527;p71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8" name="Google Shape;528;p71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29" name="Google Shape;529;p71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0" name="Google Shape;530;p71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1" name="Google Shape;531;p71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32" name="Google Shape;532;p71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Environment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33" name="Google Shape;533;p71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34" name="Google Shape;534;p71"/>
          <p:cNvSpPr txBox="1"/>
          <p:nvPr>
            <p:ph idx="4294967295" type="title"/>
          </p:nvPr>
        </p:nvSpPr>
        <p:spPr>
          <a:xfrm>
            <a:off x="6176700" y="2024875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35" name="Google Shape;535;p71"/>
          <p:cNvSpPr txBox="1"/>
          <p:nvPr>
            <p:ph idx="4294967295" type="title"/>
          </p:nvPr>
        </p:nvSpPr>
        <p:spPr>
          <a:xfrm>
            <a:off x="2434075" y="3933275"/>
            <a:ext cx="43590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lt1"/>
                </a:solidFill>
              </a:rPr>
              <a:t>s  </a:t>
            </a: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G(s)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36" name="Google Shape;536;p71"/>
          <p:cNvSpPr txBox="1"/>
          <p:nvPr>
            <p:ph idx="4294967295" type="title"/>
          </p:nvPr>
        </p:nvSpPr>
        <p:spPr>
          <a:xfrm>
            <a:off x="177200" y="4522700"/>
            <a:ext cx="20079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Play of the game: 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37" name="Google Shape;537;p71"/>
          <p:cNvSpPr txBox="1"/>
          <p:nvPr/>
        </p:nvSpPr>
        <p:spPr>
          <a:xfrm>
            <a:off x="2434075" y="4593050"/>
            <a:ext cx="285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</a:t>
            </a:r>
            <a:endParaRPr/>
          </a:p>
        </p:txBody>
      </p:sp>
      <p:sp>
        <p:nvSpPr>
          <p:cNvPr id="538" name="Google Shape;538;p71"/>
          <p:cNvSpPr/>
          <p:nvPr/>
        </p:nvSpPr>
        <p:spPr>
          <a:xfrm rot="4615139">
            <a:off x="2987805" y="4485514"/>
            <a:ext cx="111768" cy="569064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39" name="Google Shape;539;p71"/>
          <p:cNvSpPr/>
          <p:nvPr/>
        </p:nvSpPr>
        <p:spPr>
          <a:xfrm rot="4614990">
            <a:off x="3181754" y="4656179"/>
            <a:ext cx="220344" cy="164921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0" name="Google Shape;540;p71"/>
          <p:cNvSpPr txBox="1"/>
          <p:nvPr/>
        </p:nvSpPr>
        <p:spPr>
          <a:xfrm>
            <a:off x="3398575" y="4546850"/>
            <a:ext cx="400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s’</a:t>
            </a:r>
            <a:endParaRPr/>
          </a:p>
        </p:txBody>
      </p:sp>
      <p:sp>
        <p:nvSpPr>
          <p:cNvPr id="541" name="Google Shape;541;p71"/>
          <p:cNvSpPr/>
          <p:nvPr/>
        </p:nvSpPr>
        <p:spPr>
          <a:xfrm rot="4615139">
            <a:off x="4022517" y="4497089"/>
            <a:ext cx="111768" cy="569064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2" name="Google Shape;542;p71"/>
          <p:cNvSpPr/>
          <p:nvPr/>
        </p:nvSpPr>
        <p:spPr>
          <a:xfrm rot="4614990">
            <a:off x="4216466" y="4667754"/>
            <a:ext cx="220344" cy="164921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3" name="Google Shape;543;p71"/>
          <p:cNvSpPr txBox="1"/>
          <p:nvPr/>
        </p:nvSpPr>
        <p:spPr>
          <a:xfrm>
            <a:off x="4433305" y="4558425"/>
            <a:ext cx="5892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s’’</a:t>
            </a:r>
            <a:endParaRPr/>
          </a:p>
        </p:txBody>
      </p:sp>
      <p:sp>
        <p:nvSpPr>
          <p:cNvPr id="544" name="Google Shape;544;p71"/>
          <p:cNvSpPr/>
          <p:nvPr/>
        </p:nvSpPr>
        <p:spPr>
          <a:xfrm rot="4615139">
            <a:off x="4996942" y="4485514"/>
            <a:ext cx="111768" cy="569064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5" name="Google Shape;545;p71"/>
          <p:cNvSpPr/>
          <p:nvPr/>
        </p:nvSpPr>
        <p:spPr>
          <a:xfrm rot="4614990">
            <a:off x="5190891" y="4656179"/>
            <a:ext cx="220344" cy="164921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6" name="Google Shape;546;p71"/>
          <p:cNvSpPr txBox="1"/>
          <p:nvPr/>
        </p:nvSpPr>
        <p:spPr>
          <a:xfrm>
            <a:off x="5407721" y="4546850"/>
            <a:ext cx="1080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s’’’   … </a:t>
            </a:r>
            <a:endParaRPr/>
          </a:p>
        </p:txBody>
      </p:sp>
      <p:pic>
        <p:nvPicPr>
          <p:cNvPr id="547" name="Google Shape;547;p71"/>
          <p:cNvPicPr preferRelativeResize="0"/>
          <p:nvPr/>
        </p:nvPicPr>
        <p:blipFill rotWithShape="1">
          <a:blip r:embed="rId3">
            <a:alphaModFix/>
          </a:blip>
          <a:srcRect b="55085" l="62531" r="21958" t="24398"/>
          <a:stretch/>
        </p:blipFill>
        <p:spPr>
          <a:xfrm flipH="1">
            <a:off x="2901175" y="4397774"/>
            <a:ext cx="235575" cy="22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71"/>
          <p:cNvPicPr preferRelativeResize="0"/>
          <p:nvPr/>
        </p:nvPicPr>
        <p:blipFill rotWithShape="1">
          <a:blip r:embed="rId3">
            <a:alphaModFix/>
          </a:blip>
          <a:srcRect b="56344" l="22012" r="64499" t="25080"/>
          <a:stretch/>
        </p:blipFill>
        <p:spPr>
          <a:xfrm flipH="1">
            <a:off x="3945613" y="4393135"/>
            <a:ext cx="235575" cy="234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9" name="Google Shape;549;p71"/>
          <p:cNvPicPr preferRelativeResize="0"/>
          <p:nvPr/>
        </p:nvPicPr>
        <p:blipFill rotWithShape="1">
          <a:blip r:embed="rId3">
            <a:alphaModFix/>
          </a:blip>
          <a:srcRect b="55085" l="62531" r="21958" t="24398"/>
          <a:stretch/>
        </p:blipFill>
        <p:spPr>
          <a:xfrm flipH="1">
            <a:off x="4990075" y="4374124"/>
            <a:ext cx="235575" cy="225326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p71"/>
          <p:cNvSpPr txBox="1"/>
          <p:nvPr>
            <p:ph idx="4294967295" type="title"/>
          </p:nvPr>
        </p:nvSpPr>
        <p:spPr>
          <a:xfrm>
            <a:off x="6803350" y="2576300"/>
            <a:ext cx="2106000" cy="2309400"/>
          </a:xfrm>
          <a:prstGeom prst="rect">
            <a:avLst/>
          </a:prstGeom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Goal: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Output:</a:t>
            </a:r>
            <a:endParaRPr b="1"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lang="en" sz="1700">
                <a:solidFill>
                  <a:schemeClr val="lt1"/>
                </a:solidFill>
              </a:rPr>
              <a:t>Realizable / Unrealizable</a:t>
            </a:r>
            <a:endParaRPr b="1"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AutoNum type="arabicPeriod"/>
            </a:pPr>
            <a:r>
              <a:rPr b="1" lang="en" sz="1700">
                <a:solidFill>
                  <a:schemeClr val="lt1"/>
                </a:solidFill>
              </a:rPr>
              <a:t>Strategy, if Realizable 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for Controller</a:t>
            </a:r>
            <a:endParaRPr b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56" name="Google Shape;556;p72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2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58" name="Google Shape;558;p72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59" name="Google Shape;559;p72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0" name="Google Shape;560;p72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1" name="Google Shape;561;p72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2" name="Google Shape;562;p72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3" name="Google Shape;563;p72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4" name="Google Shape;564;p72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65" name="Google Shape;565;p72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71" name="Google Shape;571;p73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73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3" name="Google Shape;573;p73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74" name="Google Shape;574;p73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5" name="Google Shape;575;p73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6" name="Google Shape;576;p73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7" name="Google Shape;577;p73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8" name="Google Shape;578;p73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79" name="Google Shape;579;p73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80" name="Google Shape;580;p73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  <p:sp>
        <p:nvSpPr>
          <p:cNvPr id="581" name="Google Shape;581;p73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82" name="Google Shape;582;p73"/>
          <p:cNvSpPr txBox="1"/>
          <p:nvPr>
            <p:ph idx="4294967295" type="title"/>
          </p:nvPr>
        </p:nvSpPr>
        <p:spPr>
          <a:xfrm>
            <a:off x="6176700" y="1981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25" name="Google Shape;125;p29"/>
          <p:cNvSpPr txBox="1"/>
          <p:nvPr/>
        </p:nvSpPr>
        <p:spPr>
          <a:xfrm>
            <a:off x="406275" y="1419875"/>
            <a:ext cx="82635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Solving a sentence containing Existential Quantifier:</a:t>
            </a:r>
            <a:endParaRPr b="1"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If True, return a witness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∃x. x</a:t>
            </a:r>
            <a:r>
              <a:rPr b="1" baseline="30000" lang="en" sz="2300">
                <a:solidFill>
                  <a:schemeClr val="dk2"/>
                </a:solidFill>
              </a:rPr>
              <a:t>2</a:t>
            </a:r>
            <a:r>
              <a:rPr b="1" lang="en" sz="2300">
                <a:solidFill>
                  <a:schemeClr val="dk2"/>
                </a:solidFill>
              </a:rPr>
              <a:t> = x + 6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[0&lt;=x&lt;=10 =&gt; (y = x + 1 and y &lt;=5) ]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4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588" name="Google Shape;588;p74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74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0" name="Google Shape;590;p74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91" name="Google Shape;591;p74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2" name="Google Shape;592;p74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3" name="Google Shape;593;p74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4" name="Google Shape;594;p74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5" name="Google Shape;595;p74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96" name="Google Shape;596;p74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597" name="Google Shape;597;p74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  <p:sp>
        <p:nvSpPr>
          <p:cNvPr id="598" name="Google Shape;598;p74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599" name="Google Shape;599;p74"/>
          <p:cNvSpPr txBox="1"/>
          <p:nvPr>
            <p:ph idx="4294967295" type="title"/>
          </p:nvPr>
        </p:nvSpPr>
        <p:spPr>
          <a:xfrm>
            <a:off x="6176700" y="1981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00" name="Google Shape;600;p74"/>
          <p:cNvSpPr txBox="1"/>
          <p:nvPr>
            <p:ph idx="4294967295" type="title"/>
          </p:nvPr>
        </p:nvSpPr>
        <p:spPr>
          <a:xfrm>
            <a:off x="2318125" y="3978100"/>
            <a:ext cx="58173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accent1"/>
                </a:solidFill>
              </a:rPr>
              <a:t>s = {b1, b2, b3, b4, b5}  </a:t>
            </a:r>
            <a:endParaRPr b="1" i="1" sz="1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5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606" name="Google Shape;606;p75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75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8" name="Google Shape;608;p75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09" name="Google Shape;609;p75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0" name="Google Shape;610;p75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1" name="Google Shape;611;p75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2" name="Google Shape;612;p75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3" name="Google Shape;613;p75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14" name="Google Shape;614;p75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15" name="Google Shape;615;p75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  <p:sp>
        <p:nvSpPr>
          <p:cNvPr id="616" name="Google Shape;616;p75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17" name="Google Shape;617;p75"/>
          <p:cNvSpPr txBox="1"/>
          <p:nvPr>
            <p:ph idx="4294967295" type="title"/>
          </p:nvPr>
        </p:nvSpPr>
        <p:spPr>
          <a:xfrm>
            <a:off x="6176700" y="1981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18" name="Google Shape;618;p75"/>
          <p:cNvSpPr txBox="1"/>
          <p:nvPr>
            <p:ph idx="4294967295" type="title"/>
          </p:nvPr>
        </p:nvSpPr>
        <p:spPr>
          <a:xfrm>
            <a:off x="2318125" y="3978100"/>
            <a:ext cx="58173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accent1"/>
                </a:solidFill>
              </a:rPr>
              <a:t>s = {b1, b2, b3, b4, b5}  </a:t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19" name="Google Shape;619;p75"/>
          <p:cNvSpPr txBox="1"/>
          <p:nvPr/>
        </p:nvSpPr>
        <p:spPr>
          <a:xfrm>
            <a:off x="620600" y="2344250"/>
            <a:ext cx="234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“Empty any two adjacent buckets”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20" name="Google Shape;620;p75"/>
          <p:cNvSpPr txBox="1"/>
          <p:nvPr/>
        </p:nvSpPr>
        <p:spPr>
          <a:xfrm>
            <a:off x="5748625" y="2390350"/>
            <a:ext cx="332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“Arbitrarily distribute one unit of water across the 5 buckets”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76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626" name="Google Shape;626;p76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6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8" name="Google Shape;628;p76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29" name="Google Shape;629;p76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0" name="Google Shape;630;p76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1" name="Google Shape;631;p76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2" name="Google Shape;632;p76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3" name="Google Shape;633;p76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34" name="Google Shape;634;p76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35" name="Google Shape;635;p76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  <p:sp>
        <p:nvSpPr>
          <p:cNvPr id="636" name="Google Shape;636;p76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37" name="Google Shape;637;p76"/>
          <p:cNvSpPr txBox="1"/>
          <p:nvPr>
            <p:ph idx="4294967295" type="title"/>
          </p:nvPr>
        </p:nvSpPr>
        <p:spPr>
          <a:xfrm>
            <a:off x="6176700" y="1981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38" name="Google Shape;638;p76"/>
          <p:cNvSpPr txBox="1"/>
          <p:nvPr>
            <p:ph idx="4294967295" type="title"/>
          </p:nvPr>
        </p:nvSpPr>
        <p:spPr>
          <a:xfrm>
            <a:off x="2318125" y="3978100"/>
            <a:ext cx="58173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accent1"/>
                </a:solidFill>
              </a:rPr>
              <a:t>s = {b1, b2, b3, b4, b5}  </a:t>
            </a:r>
            <a:endParaRPr b="1" i="1"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</a:t>
            </a:r>
            <a:r>
              <a:rPr b="1" i="1" lang="en" sz="1700">
                <a:solidFill>
                  <a:schemeClr val="accent1"/>
                </a:solidFill>
              </a:rPr>
              <a:t>G(s) = {b1 &lt;= C and ... b5 &lt;= C}</a:t>
            </a:r>
            <a:endParaRPr b="1" i="1"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39" name="Google Shape;639;p76"/>
          <p:cNvSpPr txBox="1"/>
          <p:nvPr/>
        </p:nvSpPr>
        <p:spPr>
          <a:xfrm>
            <a:off x="620600" y="2344250"/>
            <a:ext cx="234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“Empty any two adjacent buckets”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40" name="Google Shape;640;p76"/>
          <p:cNvSpPr txBox="1"/>
          <p:nvPr/>
        </p:nvSpPr>
        <p:spPr>
          <a:xfrm>
            <a:off x="5748625" y="2390350"/>
            <a:ext cx="332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“Arbitrarily distribute one unit of water across the 5 buckets”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77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646" name="Google Shape;646;p77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77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48" name="Google Shape;648;p77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49" name="Google Shape;649;p77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0" name="Google Shape;650;p77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1" name="Google Shape;651;p77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2" name="Google Shape;652;p77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3" name="Google Shape;653;p77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54" name="Google Shape;654;p77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55" name="Google Shape;655;p77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  <p:sp>
        <p:nvSpPr>
          <p:cNvPr id="656" name="Google Shape;656;p77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57" name="Google Shape;657;p77"/>
          <p:cNvSpPr txBox="1"/>
          <p:nvPr>
            <p:ph idx="4294967295" type="title"/>
          </p:nvPr>
        </p:nvSpPr>
        <p:spPr>
          <a:xfrm>
            <a:off x="6176700" y="1981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58" name="Google Shape;658;p77"/>
          <p:cNvSpPr txBox="1"/>
          <p:nvPr>
            <p:ph idx="4294967295" type="title"/>
          </p:nvPr>
        </p:nvSpPr>
        <p:spPr>
          <a:xfrm>
            <a:off x="2318125" y="3978100"/>
            <a:ext cx="58173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accent1"/>
                </a:solidFill>
              </a:rPr>
              <a:t>s = {b1, b2, b3, b4, b5}  </a:t>
            </a:r>
            <a:endParaRPr b="1" i="1"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</a:t>
            </a:r>
            <a:r>
              <a:rPr b="1" i="1" lang="en" sz="1700">
                <a:solidFill>
                  <a:schemeClr val="accent1"/>
                </a:solidFill>
              </a:rPr>
              <a:t>G(s) = {b1 &lt;= C and ... b5 &lt;= C}</a:t>
            </a:r>
            <a:endParaRPr b="1" i="1"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59" name="Google Shape;659;p77"/>
          <p:cNvSpPr txBox="1"/>
          <p:nvPr/>
        </p:nvSpPr>
        <p:spPr>
          <a:xfrm>
            <a:off x="620600" y="2344250"/>
            <a:ext cx="234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“Empty any two adjacent buckets”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0" name="Google Shape;660;p77"/>
          <p:cNvSpPr txBox="1"/>
          <p:nvPr/>
        </p:nvSpPr>
        <p:spPr>
          <a:xfrm>
            <a:off x="5748625" y="2390350"/>
            <a:ext cx="332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“Arbitrarily distribute one unit of water across the 5 buckets”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61" name="Google Shape;661;p77"/>
          <p:cNvSpPr txBox="1"/>
          <p:nvPr/>
        </p:nvSpPr>
        <p:spPr>
          <a:xfrm>
            <a:off x="282350" y="3204925"/>
            <a:ext cx="2035800" cy="446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Wins for C &gt;= 2.0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62" name="Google Shape;662;p77"/>
          <p:cNvSpPr txBox="1"/>
          <p:nvPr/>
        </p:nvSpPr>
        <p:spPr>
          <a:xfrm>
            <a:off x="5988350" y="3204925"/>
            <a:ext cx="2561700" cy="446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Wins for 0.0 &lt;= C &lt; 2.0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6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78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</a:rPr>
              <a:t>Cinderella-Stepmother Game</a:t>
            </a:r>
            <a:endParaRPr b="1">
              <a:solidFill>
                <a:schemeClr val="lt1"/>
              </a:solidFill>
            </a:endParaRPr>
          </a:p>
        </p:txBody>
      </p:sp>
      <p:pic>
        <p:nvPicPr>
          <p:cNvPr id="668" name="Google Shape;668;p78"/>
          <p:cNvPicPr preferRelativeResize="0"/>
          <p:nvPr/>
        </p:nvPicPr>
        <p:blipFill rotWithShape="1">
          <a:blip r:embed="rId3">
            <a:alphaModFix/>
          </a:blip>
          <a:srcRect b="0" l="9992" r="10768" t="3910"/>
          <a:stretch/>
        </p:blipFill>
        <p:spPr>
          <a:xfrm flipH="1">
            <a:off x="2991950" y="1143000"/>
            <a:ext cx="2633400" cy="2309250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78"/>
          <p:cNvSpPr/>
          <p:nvPr/>
        </p:nvSpPr>
        <p:spPr>
          <a:xfrm>
            <a:off x="4179799" y="3098350"/>
            <a:ext cx="144611" cy="572770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0" name="Google Shape;670;p78"/>
          <p:cNvSpPr txBox="1"/>
          <p:nvPr>
            <p:ph idx="4294967295" type="title"/>
          </p:nvPr>
        </p:nvSpPr>
        <p:spPr>
          <a:xfrm>
            <a:off x="3926725" y="361510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Game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71" name="Google Shape;671;p78"/>
          <p:cNvSpPr/>
          <p:nvPr/>
        </p:nvSpPr>
        <p:spPr>
          <a:xfrm>
            <a:off x="4112575" y="3050125"/>
            <a:ext cx="285025" cy="165975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2" name="Google Shape;672;p78"/>
          <p:cNvSpPr/>
          <p:nvPr/>
        </p:nvSpPr>
        <p:spPr>
          <a:xfrm rot="4795457">
            <a:off x="2753322" y="1513384"/>
            <a:ext cx="144592" cy="57272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3" name="Google Shape;673;p78"/>
          <p:cNvSpPr/>
          <p:nvPr/>
        </p:nvSpPr>
        <p:spPr>
          <a:xfrm rot="4795300">
            <a:off x="2931339" y="1675668"/>
            <a:ext cx="285034" cy="165980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4" name="Google Shape;674;p78"/>
          <p:cNvSpPr/>
          <p:nvPr/>
        </p:nvSpPr>
        <p:spPr>
          <a:xfrm flipH="1" rot="-4734248">
            <a:off x="5686960" y="1488213"/>
            <a:ext cx="145074" cy="630601"/>
          </a:xfrm>
          <a:custGeom>
            <a:rect b="b" l="l" r="r" t="t"/>
            <a:pathLst>
              <a:path extrusionOk="0" h="61308" w="18738">
                <a:moveTo>
                  <a:pt x="15353" y="61308"/>
                </a:moveTo>
                <a:cubicBezTo>
                  <a:pt x="-2301" y="61308"/>
                  <a:pt x="-3073" y="25194"/>
                  <a:pt x="4821" y="9403"/>
                </a:cubicBezTo>
                <a:cubicBezTo>
                  <a:pt x="7324" y="4395"/>
                  <a:pt x="13730" y="2504"/>
                  <a:pt x="18738" y="0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5" name="Google Shape;675;p78"/>
          <p:cNvSpPr/>
          <p:nvPr/>
        </p:nvSpPr>
        <p:spPr>
          <a:xfrm flipH="1" rot="-4733566">
            <a:off x="5342419" y="1671026"/>
            <a:ext cx="285993" cy="182803"/>
          </a:xfrm>
          <a:custGeom>
            <a:rect b="b" l="l" r="r" t="t"/>
            <a:pathLst>
              <a:path extrusionOk="0" h="6639" w="11401">
                <a:moveTo>
                  <a:pt x="0" y="3501"/>
                </a:moveTo>
                <a:cubicBezTo>
                  <a:pt x="3696" y="3501"/>
                  <a:pt x="8144" y="-1801"/>
                  <a:pt x="10757" y="812"/>
                </a:cubicBezTo>
                <a:cubicBezTo>
                  <a:pt x="12130" y="2185"/>
                  <a:pt x="10757" y="4697"/>
                  <a:pt x="10757" y="6639"/>
                </a:cubicBezTo>
              </a:path>
            </a:pathLst>
          </a:cu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76" name="Google Shape;676;p78"/>
          <p:cNvSpPr txBox="1"/>
          <p:nvPr>
            <p:ph idx="4294967295" type="title"/>
          </p:nvPr>
        </p:nvSpPr>
        <p:spPr>
          <a:xfrm>
            <a:off x="1255250" y="1618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00FFFF"/>
                </a:solidFill>
              </a:rPr>
              <a:t>Cinderella</a:t>
            </a:r>
            <a:endParaRPr b="1" sz="1700">
              <a:solidFill>
                <a:srgbClr val="00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677" name="Google Shape;677;p78"/>
          <p:cNvSpPr txBox="1"/>
          <p:nvPr>
            <p:ph idx="4294967295" type="title"/>
          </p:nvPr>
        </p:nvSpPr>
        <p:spPr>
          <a:xfrm>
            <a:off x="6084750" y="1661875"/>
            <a:ext cx="15576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E06666"/>
                </a:solidFill>
              </a:rPr>
              <a:t>Stepmother</a:t>
            </a:r>
            <a:endParaRPr b="1" sz="1700">
              <a:solidFill>
                <a:srgbClr val="E06666"/>
              </a:solidFill>
            </a:endParaRPr>
          </a:p>
        </p:txBody>
      </p:sp>
      <p:sp>
        <p:nvSpPr>
          <p:cNvPr id="678" name="Google Shape;678;p78"/>
          <p:cNvSpPr txBox="1"/>
          <p:nvPr>
            <p:ph idx="4294967295" type="title"/>
          </p:nvPr>
        </p:nvSpPr>
        <p:spPr>
          <a:xfrm>
            <a:off x="1255250" y="1929813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Con(s,s’)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79" name="Google Shape;679;p78"/>
          <p:cNvSpPr txBox="1"/>
          <p:nvPr>
            <p:ph idx="4294967295" type="title"/>
          </p:nvPr>
        </p:nvSpPr>
        <p:spPr>
          <a:xfrm>
            <a:off x="6176700" y="1981250"/>
            <a:ext cx="13737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Env(s,s’)</a:t>
            </a:r>
            <a:endParaRPr b="1" i="1" sz="17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80" name="Google Shape;680;p78"/>
          <p:cNvSpPr txBox="1"/>
          <p:nvPr>
            <p:ph idx="4294967295" type="title"/>
          </p:nvPr>
        </p:nvSpPr>
        <p:spPr>
          <a:xfrm>
            <a:off x="2318125" y="3978100"/>
            <a:ext cx="5817300" cy="36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State space: </a:t>
            </a:r>
            <a:r>
              <a:rPr b="1" i="1" lang="en" sz="1700">
                <a:solidFill>
                  <a:schemeClr val="accent1"/>
                </a:solidFill>
              </a:rPr>
              <a:t>s = {b1, b2, b3, b4, b5}  </a:t>
            </a:r>
            <a:endParaRPr b="1" i="1"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Safe region:</a:t>
            </a:r>
            <a:r>
              <a:rPr b="1" i="1" lang="en" sz="1700">
                <a:solidFill>
                  <a:schemeClr val="lt1"/>
                </a:solidFill>
              </a:rPr>
              <a:t> </a:t>
            </a:r>
            <a:r>
              <a:rPr b="1" i="1" lang="en" sz="1700">
                <a:solidFill>
                  <a:schemeClr val="accent1"/>
                </a:solidFill>
              </a:rPr>
              <a:t>G(s) = {b1 &lt;= C and ... b5 &lt;= C}</a:t>
            </a:r>
            <a:endParaRPr b="1" i="1" sz="17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700">
              <a:solidFill>
                <a:schemeClr val="lt1"/>
              </a:solidFill>
            </a:endParaRPr>
          </a:p>
        </p:txBody>
      </p:sp>
      <p:sp>
        <p:nvSpPr>
          <p:cNvPr id="681" name="Google Shape;681;p78"/>
          <p:cNvSpPr txBox="1"/>
          <p:nvPr/>
        </p:nvSpPr>
        <p:spPr>
          <a:xfrm>
            <a:off x="620600" y="2344250"/>
            <a:ext cx="2346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“Empty any two adjacent buckets”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2" name="Google Shape;682;p78"/>
          <p:cNvSpPr txBox="1"/>
          <p:nvPr/>
        </p:nvSpPr>
        <p:spPr>
          <a:xfrm>
            <a:off x="5748625" y="2390350"/>
            <a:ext cx="3327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accent1"/>
                </a:solidFill>
              </a:rPr>
              <a:t>“Arbitrarily distribute one unit of water across the 5 buckets”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83" name="Google Shape;683;p78"/>
          <p:cNvSpPr txBox="1"/>
          <p:nvPr/>
        </p:nvSpPr>
        <p:spPr>
          <a:xfrm>
            <a:off x="282350" y="3204925"/>
            <a:ext cx="2035800" cy="446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Wins for C &gt;= 2.0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4" name="Google Shape;684;p78"/>
          <p:cNvSpPr txBox="1"/>
          <p:nvPr/>
        </p:nvSpPr>
        <p:spPr>
          <a:xfrm>
            <a:off x="5988350" y="3204925"/>
            <a:ext cx="2561700" cy="446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Wins for 0.0 &lt;= C &lt; 2.0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685" name="Google Shape;685;p78"/>
          <p:cNvSpPr txBox="1"/>
          <p:nvPr/>
        </p:nvSpPr>
        <p:spPr>
          <a:xfrm>
            <a:off x="2815075" y="4648075"/>
            <a:ext cx="3597000" cy="446400"/>
          </a:xfrm>
          <a:prstGeom prst="rect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700">
                <a:solidFill>
                  <a:schemeClr val="lt1"/>
                </a:solidFill>
              </a:rPr>
              <a:t>Challenging range: 1.5 &lt; C &lt; 2.0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79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</a:t>
            </a:r>
            <a:r>
              <a:rPr b="1" lang="en"/>
              <a:t>:</a:t>
            </a:r>
            <a:endParaRPr b="1"/>
          </a:p>
        </p:txBody>
      </p:sp>
      <p:sp>
        <p:nvSpPr>
          <p:cNvPr id="691" name="Google Shape;691;p79"/>
          <p:cNvSpPr txBox="1"/>
          <p:nvPr/>
        </p:nvSpPr>
        <p:spPr>
          <a:xfrm>
            <a:off x="406275" y="1419875"/>
            <a:ext cx="51321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rgbClr val="980000"/>
                </a:solidFill>
              </a:rPr>
              <a:t>Model</a:t>
            </a:r>
            <a:r>
              <a:rPr b="1" lang="en" sz="2300">
                <a:solidFill>
                  <a:schemeClr val="dk1"/>
                </a:solidFill>
              </a:rPr>
              <a:t> Based Projection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b="1" lang="en" sz="2300">
                <a:solidFill>
                  <a:schemeClr val="dk1"/>
                </a:solidFill>
              </a:rPr>
              <a:t>(MBP)</a:t>
            </a:r>
            <a:r>
              <a:rPr lang="en" sz="2300">
                <a:solidFill>
                  <a:schemeClr val="dk1"/>
                </a:solidFill>
              </a:rPr>
              <a:t> </a:t>
            </a:r>
            <a:r>
              <a:rPr lang="en" sz="2300">
                <a:solidFill>
                  <a:schemeClr val="dk2"/>
                </a:solidFill>
              </a:rPr>
              <a:t>(Quantifier Elimination)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●"/>
            </a:pPr>
            <a:r>
              <a:rPr b="1" lang="en" sz="2300">
                <a:solidFill>
                  <a:schemeClr val="dk1"/>
                </a:solidFill>
              </a:rPr>
              <a:t>Solving </a:t>
            </a:r>
            <a:r>
              <a:rPr b="1" lang="en" sz="2300">
                <a:solidFill>
                  <a:srgbClr val="980000"/>
                </a:solidFill>
              </a:rPr>
              <a:t>AE</a:t>
            </a:r>
            <a:r>
              <a:rPr b="1" lang="en" sz="2300">
                <a:solidFill>
                  <a:schemeClr val="dk1"/>
                </a:solidFill>
              </a:rPr>
              <a:t> using MBP</a:t>
            </a:r>
            <a:endParaRPr b="1" sz="23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2"/>
                </a:solidFill>
              </a:rPr>
              <a:t>(Validity of AE Fragment of FOL and synthesizing a witness)</a:t>
            </a:r>
            <a:endParaRPr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Char char="●"/>
            </a:pPr>
            <a:r>
              <a:rPr b="1" lang="en" sz="2300">
                <a:solidFill>
                  <a:schemeClr val="dk1"/>
                </a:solidFill>
              </a:rPr>
              <a:t>Application of AE solving to </a:t>
            </a:r>
            <a:r>
              <a:rPr b="1" lang="en" sz="2300">
                <a:solidFill>
                  <a:srgbClr val="980000"/>
                </a:solidFill>
              </a:rPr>
              <a:t>Synthesis</a:t>
            </a:r>
            <a:r>
              <a:rPr b="1" lang="en" sz="2300">
                <a:solidFill>
                  <a:schemeClr val="dk1"/>
                </a:solidFill>
              </a:rPr>
              <a:t>:</a:t>
            </a:r>
            <a:endParaRPr b="1"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en" sz="2300">
                <a:solidFill>
                  <a:schemeClr val="dk2"/>
                </a:solidFill>
              </a:rPr>
              <a:t>Functional</a:t>
            </a:r>
            <a:endParaRPr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lang="en" sz="2300">
                <a:solidFill>
                  <a:schemeClr val="dk2"/>
                </a:solidFill>
              </a:rPr>
              <a:t>Reactive</a:t>
            </a:r>
            <a:endParaRPr sz="2300">
              <a:solidFill>
                <a:schemeClr val="dk2"/>
              </a:solidFill>
            </a:endParaRPr>
          </a:p>
        </p:txBody>
      </p:sp>
      <p:pic>
        <p:nvPicPr>
          <p:cNvPr id="692" name="Google Shape;692;p79"/>
          <p:cNvPicPr preferRelativeResize="0"/>
          <p:nvPr/>
        </p:nvPicPr>
        <p:blipFill rotWithShape="1">
          <a:blip r:embed="rId3">
            <a:alphaModFix/>
          </a:blip>
          <a:srcRect b="25823" l="20403" r="20403" t="16804"/>
          <a:stretch/>
        </p:blipFill>
        <p:spPr>
          <a:xfrm>
            <a:off x="5799950" y="1472813"/>
            <a:ext cx="1985825" cy="21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8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Summary:</a:t>
            </a:r>
            <a:endParaRPr b="1"/>
          </a:p>
        </p:txBody>
      </p:sp>
      <p:sp>
        <p:nvSpPr>
          <p:cNvPr id="698" name="Google Shape;698;p80"/>
          <p:cNvSpPr txBox="1"/>
          <p:nvPr/>
        </p:nvSpPr>
        <p:spPr>
          <a:xfrm>
            <a:off x="406275" y="1419875"/>
            <a:ext cx="5132100" cy="30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b="1" lang="en" sz="2300">
                <a:solidFill>
                  <a:schemeClr val="dk1"/>
                </a:solidFill>
              </a:rPr>
              <a:t>Why A Formulae with UF and a background theory is hard</a:t>
            </a:r>
            <a:endParaRPr b="1" sz="2300">
              <a:solidFill>
                <a:schemeClr val="dk1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AutoNum type="arabicPeriod"/>
            </a:pPr>
            <a:r>
              <a:rPr b="1" lang="en" sz="2300">
                <a:solidFill>
                  <a:schemeClr val="dk1"/>
                </a:solidFill>
              </a:rPr>
              <a:t>Why </a:t>
            </a:r>
            <a:r>
              <a:rPr b="1" lang="en" sz="2300">
                <a:solidFill>
                  <a:srgbClr val="980000"/>
                </a:solidFill>
              </a:rPr>
              <a:t>AE</a:t>
            </a:r>
            <a:r>
              <a:rPr b="1" lang="en" sz="2300">
                <a:solidFill>
                  <a:schemeClr val="dk1"/>
                </a:solidFill>
              </a:rPr>
              <a:t> formulas without UF are hard to solve but still better that 1 </a:t>
            </a:r>
            <a:endParaRPr b="1" sz="2300">
              <a:solidFill>
                <a:schemeClr val="dk1"/>
              </a:solidFill>
            </a:endParaRPr>
          </a:p>
        </p:txBody>
      </p:sp>
      <p:pic>
        <p:nvPicPr>
          <p:cNvPr id="699" name="Google Shape;699;p80"/>
          <p:cNvPicPr preferRelativeResize="0"/>
          <p:nvPr/>
        </p:nvPicPr>
        <p:blipFill rotWithShape="1">
          <a:blip r:embed="rId3">
            <a:alphaModFix/>
          </a:blip>
          <a:srcRect b="25823" l="20403" r="20403" t="16804"/>
          <a:stretch/>
        </p:blipFill>
        <p:spPr>
          <a:xfrm>
            <a:off x="5799950" y="1472813"/>
            <a:ext cx="1985825" cy="219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31" name="Google Shape;131;p30"/>
          <p:cNvSpPr txBox="1"/>
          <p:nvPr/>
        </p:nvSpPr>
        <p:spPr>
          <a:xfrm>
            <a:off x="406275" y="1419875"/>
            <a:ext cx="82635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Solving a sentence containing Existential Quantifier:</a:t>
            </a:r>
            <a:endParaRPr b="1" sz="2300">
              <a:solidFill>
                <a:schemeClr val="dk2"/>
              </a:solidFill>
            </a:endParaRPr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If True, return a witness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∃x. x</a:t>
            </a:r>
            <a:r>
              <a:rPr b="1" baseline="30000" lang="en" sz="2300">
                <a:solidFill>
                  <a:schemeClr val="dk2"/>
                </a:solidFill>
              </a:rPr>
              <a:t>2</a:t>
            </a:r>
            <a:r>
              <a:rPr b="1" lang="en" sz="2300">
                <a:solidFill>
                  <a:schemeClr val="dk2"/>
                </a:solidFill>
              </a:rPr>
              <a:t> = x + 6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[0&lt;=x&lt;=10 =&gt; (y = x + 1 and y &lt;=5) ]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1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37" name="Google Shape;137;p31"/>
          <p:cNvSpPr txBox="1"/>
          <p:nvPr/>
        </p:nvSpPr>
        <p:spPr>
          <a:xfrm>
            <a:off x="406275" y="1419875"/>
            <a:ext cx="8263500" cy="20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43" name="Google Shape;143;p32"/>
          <p:cNvSpPr txBox="1"/>
          <p:nvPr/>
        </p:nvSpPr>
        <p:spPr>
          <a:xfrm>
            <a:off x="406275" y="1419875"/>
            <a:ext cx="82635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∀x. (0&lt;=x&lt;=10 =&gt; </a:t>
            </a:r>
            <a:r>
              <a:rPr b="1" lang="en" sz="2300">
                <a:solidFill>
                  <a:srgbClr val="980000"/>
                </a:solidFill>
              </a:rPr>
              <a:t>f(x)</a:t>
            </a:r>
            <a:r>
              <a:rPr b="1" lang="en" sz="2300">
                <a:solidFill>
                  <a:schemeClr val="dk2"/>
                </a:solidFill>
              </a:rPr>
              <a:t> = x + 1)</a:t>
            </a:r>
            <a:endParaRPr b="1"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3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Background and Intuition:</a:t>
            </a:r>
            <a:endParaRPr b="1"/>
          </a:p>
        </p:txBody>
      </p:sp>
      <p:sp>
        <p:nvSpPr>
          <p:cNvPr id="149" name="Google Shape;149;p33"/>
          <p:cNvSpPr txBox="1"/>
          <p:nvPr/>
        </p:nvSpPr>
        <p:spPr>
          <a:xfrm>
            <a:off x="406275" y="1419875"/>
            <a:ext cx="8263500" cy="13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</a:pPr>
            <a:r>
              <a:rPr b="1" lang="en" sz="2300">
                <a:solidFill>
                  <a:schemeClr val="dk2"/>
                </a:solidFill>
              </a:rPr>
              <a:t>Extracting a witness for: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 ∃y. (0&lt;=x&lt;=10 =&gt; y = x + 1)</a:t>
            </a:r>
            <a:endParaRPr b="1" sz="2300">
              <a:solidFill>
                <a:schemeClr val="dk2"/>
              </a:solidFill>
            </a:endParaRPr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○"/>
            </a:pPr>
            <a:r>
              <a:rPr b="1" lang="en" sz="2300">
                <a:solidFill>
                  <a:schemeClr val="dk2"/>
                </a:solidFill>
              </a:rPr>
              <a:t>∀x. (0&lt;=x&lt;=10 =&gt; </a:t>
            </a:r>
            <a:r>
              <a:rPr b="1" lang="en" sz="2300">
                <a:solidFill>
                  <a:srgbClr val="980000"/>
                </a:solidFill>
              </a:rPr>
              <a:t>f(x)</a:t>
            </a:r>
            <a:r>
              <a:rPr b="1" lang="en" sz="2300">
                <a:solidFill>
                  <a:schemeClr val="dk2"/>
                </a:solidFill>
              </a:rPr>
              <a:t> = x + 1)</a:t>
            </a:r>
            <a:endParaRPr b="1" sz="2300">
              <a:solidFill>
                <a:schemeClr val="dk2"/>
              </a:solidFill>
            </a:endParaRPr>
          </a:p>
          <a:p>
            <a:pPr indent="-37465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■"/>
            </a:pPr>
            <a:r>
              <a:rPr lang="en" sz="2300">
                <a:solidFill>
                  <a:schemeClr val="dk2"/>
                </a:solidFill>
              </a:rPr>
              <a:t>Theory of UF + T (LIA) + Universal Quantifier</a:t>
            </a:r>
            <a:endParaRPr sz="2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