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1019" r:id="rId6"/>
    <p:sldId id="1002" r:id="rId7"/>
    <p:sldId id="1004" r:id="rId8"/>
    <p:sldId id="1008" r:id="rId9"/>
    <p:sldId id="942" r:id="rId10"/>
    <p:sldId id="949" r:id="rId11"/>
    <p:sldId id="1006" r:id="rId12"/>
    <p:sldId id="1003" r:id="rId13"/>
    <p:sldId id="1005" r:id="rId14"/>
    <p:sldId id="1007" r:id="rId15"/>
    <p:sldId id="1009" r:id="rId16"/>
    <p:sldId id="1010" r:id="rId17"/>
    <p:sldId id="1012" r:id="rId18"/>
    <p:sldId id="1015" r:id="rId19"/>
    <p:sldId id="1014" r:id="rId20"/>
    <p:sldId id="1017" r:id="rId21"/>
    <p:sldId id="101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78" y="5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88FA1-ECB6-4F50-9394-3F0F1B906747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25D41-F746-445E-BFD4-27CBDD71E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57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368C0-86E8-4FA1-AED9-52FA877486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37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368C0-86E8-4FA1-AED9-52FA877486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84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25D41-F746-445E-BFD4-27CBDD71ED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89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368C0-86E8-4FA1-AED9-52FA877486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46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368C0-86E8-4FA1-AED9-52FA877486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60397-AF2B-4CC5-8713-C84B1F3A5D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908161-DBE0-4B34-9902-EA6EFD1E5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CE656-6FB1-4FEE-8BC9-3ABA646A2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5694-1A48-4D0D-B96D-EDC7902132D5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89ECC-0752-4C71-9916-A1947081C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B781F-2763-4A61-8DE8-AC55B10CE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22A5-F04F-4FB6-B319-7D7434E9B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9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D93E0-C7D8-4EBA-974E-2AA45EE0C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319F55-43F0-4735-9652-0E1DBB131F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73FB5-A6AC-4BFC-8855-CD5A35563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5694-1A48-4D0D-B96D-EDC7902132D5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CBAF0-013B-4614-9D03-4EC34BE61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8EF25-85E4-4D49-8C6F-B3AE6EC5B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22A5-F04F-4FB6-B319-7D7434E9B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98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308B15-D48D-4ECA-AD46-D97B6C2539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6FD123-E64B-4CDF-BA91-156B982FB1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2EA08-45A0-4F56-9CA5-8CD9EC00D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5694-1A48-4D0D-B96D-EDC7902132D5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470AF-06C0-4864-AF07-15B7147A1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4B679-8D40-4373-80C9-9BE99CCC5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22A5-F04F-4FB6-B319-7D7434E9B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9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F9D59-B37D-40A6-A7A1-6E74A05C1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CB6DE-499E-426F-BCF8-274A609D6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4052C-C691-4A61-99BC-0F70C82FA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5694-1A48-4D0D-B96D-EDC7902132D5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B19E9-3CC1-4F0A-B28B-83F0D8564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449C4-D72D-4EA7-91D6-423249ECC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22A5-F04F-4FB6-B319-7D7434E9B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4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5BA80-FA6F-422C-8079-B5998D2CF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B844E-18A0-4D68-99E6-D61A3F630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E6D3F-BDBF-4A11-9308-D04E6E4E7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5694-1A48-4D0D-B96D-EDC7902132D5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E898C-2E5B-46D7-95F5-7AE4E9295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F93C1-B247-41ED-8CAA-166EDE658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22A5-F04F-4FB6-B319-7D7434E9B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2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D4420-10DC-42F0-A129-225203759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FE141-8D2E-4856-A342-EACC7B784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34D2D-AD5B-4C55-866E-7794F08D7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CE962E-948C-405B-A7F2-019183EB1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5694-1A48-4D0D-B96D-EDC7902132D5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D41150-F741-445F-AF8C-5BC0929D5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A7F0D3-3446-466E-B98A-5274F3D5E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22A5-F04F-4FB6-B319-7D7434E9B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73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70EF9-A893-4485-8C3C-2EC44C863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7A9AF-E878-4049-BA4B-30D02EAE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8DB943-DF14-4A23-BCBF-0F15DCF3B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E04304-663D-4A7C-B125-E327B287C8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8F271D-EEBD-4FF6-BDD8-5CA92B790E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FA574A-09C3-4512-A426-6DDCBD61B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5694-1A48-4D0D-B96D-EDC7902132D5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A6D851-6766-405F-BBEB-41C97509D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FB4D3D-DB56-4167-B1C1-A8355BDF2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22A5-F04F-4FB6-B319-7D7434E9B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56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F0B25-5DD7-41EF-A82C-3B9D67B43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727630-A702-4394-9B81-2B31BF10C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5694-1A48-4D0D-B96D-EDC7902132D5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5F9C9E-9734-4042-9A99-06DE00C97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936AFE-4AF7-498B-B7C0-8AD679398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22A5-F04F-4FB6-B319-7D7434E9B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8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BB71FF-1CB8-48EF-B52F-3BA43EADD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5694-1A48-4D0D-B96D-EDC7902132D5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2B37B8-66A4-4907-A975-56A12B19F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D6A866-888B-48FE-8240-005CF5A1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22A5-F04F-4FB6-B319-7D7434E9B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43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851DC-C6B1-4488-AB95-B5C7A42FF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3C2E4-1F04-45D1-A30A-23BFB0DCF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5D79DD-5356-41B7-8534-A364FB2BA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2AF3-2312-416C-B14C-A1BE8CEA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5694-1A48-4D0D-B96D-EDC7902132D5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75CE3-FA42-4F08-BEFC-A24265DBC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98791-0DB2-4F26-85FE-20ED54780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22A5-F04F-4FB6-B319-7D7434E9B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5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CD33A-7207-4EBD-A7F7-5AEADD7F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0285A7-B311-40E6-86E2-0B8329E8C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0551C-CF4A-41BA-802C-B02BBDC5A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93706-E521-4147-9DD8-82550C5C6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5694-1A48-4D0D-B96D-EDC7902132D5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D2A81-359B-482D-9424-D48EBBB95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E80B1-CC86-449B-986A-E67C52291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22A5-F04F-4FB6-B319-7D7434E9B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5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5298E2-8C66-4E21-BEA6-BED14DCA1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39745-BA8A-4A32-ACC2-C7098A8A3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BC4C9-6D80-4F42-961D-2DF8739170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25694-1A48-4D0D-B96D-EDC7902132D5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DE109-3BFA-44F6-A0DA-7CF0EE4DC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DB883-F31A-4FFA-8B42-48E69F706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E22A5-F04F-4FB6-B319-7D7434E9B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9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eople.csail.mit.edu/asolar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CBA44-5AC0-4859-A215-72BFC47A84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Program Synthesis meets Machine Learning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621084-7F73-4335-9FBD-DDFA1D4205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Lecture 1, Part (a)</a:t>
            </a:r>
          </a:p>
          <a:p>
            <a:endParaRPr lang="en-US" sz="2800" dirty="0"/>
          </a:p>
          <a:p>
            <a:r>
              <a:rPr lang="en-US" sz="2800" dirty="0"/>
              <a:t>Sriram Rajamani</a:t>
            </a:r>
          </a:p>
        </p:txBody>
      </p:sp>
    </p:spTree>
    <p:extLst>
      <p:ext uri="{BB962C8B-B14F-4D97-AF65-F5344CB8AC3E}">
        <p14:creationId xmlns:p14="http://schemas.microsoft.com/office/powerpoint/2010/main" val="202460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F689F-548B-4715-BDB8-37D5FC9A0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40" y="94739"/>
            <a:ext cx="11513573" cy="1325563"/>
          </a:xfrm>
        </p:spPr>
        <p:txBody>
          <a:bodyPr/>
          <a:lstStyle/>
          <a:p>
            <a:r>
              <a:rPr lang="en-US" dirty="0"/>
              <a:t>Program Verification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BE93A8-F52D-43FD-8ED3-E544DC2368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6" y="1254943"/>
            <a:ext cx="3413329" cy="247988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DB865D-60E3-4F5A-81C6-A7395261854B}"/>
              </a:ext>
            </a:extLst>
          </p:cNvPr>
          <p:cNvSpPr txBox="1"/>
          <p:nvPr/>
        </p:nvSpPr>
        <p:spPr>
          <a:xfrm>
            <a:off x="-27039" y="3943269"/>
            <a:ext cx="58977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“Hoare triple” is  a formula of the form  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{P}   </a:t>
            </a:r>
            <a:r>
              <a:rPr lang="en-US" sz="2400" dirty="0">
                <a:solidFill>
                  <a:srgbClr val="0070C0"/>
                </a:solidFill>
              </a:rPr>
              <a:t>Q 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{R}</a:t>
            </a:r>
            <a:r>
              <a:rPr lang="en-US" sz="2400" dirty="0"/>
              <a:t> where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dirty="0"/>
              <a:t>  and  </a:t>
            </a:r>
            <a:r>
              <a:rPr lang="en-US" sz="2400" dirty="0">
                <a:solidFill>
                  <a:srgbClr val="FF0000"/>
                </a:solidFill>
              </a:rPr>
              <a:t>R</a:t>
            </a:r>
            <a:r>
              <a:rPr lang="en-US" sz="2400" dirty="0"/>
              <a:t> are predicates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Q</a:t>
            </a:r>
            <a:r>
              <a:rPr lang="en-US" sz="2400" dirty="0"/>
              <a:t> is a program statement</a:t>
            </a:r>
          </a:p>
          <a:p>
            <a:r>
              <a:rPr lang="en-US" sz="2400" dirty="0"/>
              <a:t>Meaning: If we start the program at a state satisfying 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dirty="0"/>
              <a:t>, and run the statement </a:t>
            </a:r>
            <a:r>
              <a:rPr lang="en-US" sz="2400" dirty="0">
                <a:solidFill>
                  <a:srgbClr val="0070C0"/>
                </a:solidFill>
              </a:rPr>
              <a:t>Q</a:t>
            </a:r>
            <a:r>
              <a:rPr lang="en-US" sz="2400" dirty="0"/>
              <a:t>, the statement terminates and results in a state satisfying </a:t>
            </a:r>
            <a:r>
              <a:rPr lang="en-US" sz="24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517EFA-F874-45E5-9868-84AEB5EF96A3}"/>
              </a:ext>
            </a:extLst>
          </p:cNvPr>
          <p:cNvSpPr txBox="1"/>
          <p:nvPr/>
        </p:nvSpPr>
        <p:spPr>
          <a:xfrm>
            <a:off x="6096000" y="1200866"/>
            <a:ext cx="5840361" cy="33547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{true}</a:t>
            </a:r>
          </a:p>
          <a:p>
            <a:r>
              <a:rPr lang="en-US" sz="2400" dirty="0">
                <a:solidFill>
                  <a:srgbClr val="0070C0"/>
                </a:solidFill>
              </a:rPr>
              <a:t>max  = -MAXINT;</a:t>
            </a:r>
          </a:p>
          <a:p>
            <a:r>
              <a:rPr lang="en-US" sz="2400" dirty="0" err="1">
                <a:solidFill>
                  <a:srgbClr val="0070C0"/>
                </a:solidFill>
              </a:rPr>
              <a:t>i</a:t>
            </a:r>
            <a:r>
              <a:rPr lang="en-US" sz="2400" dirty="0">
                <a:solidFill>
                  <a:srgbClr val="0070C0"/>
                </a:solidFill>
              </a:rPr>
              <a:t>  = 0;</a:t>
            </a:r>
          </a:p>
          <a:p>
            <a:r>
              <a:rPr lang="en-US" sz="2400" dirty="0">
                <a:solidFill>
                  <a:srgbClr val="0070C0"/>
                </a:solidFill>
              </a:rPr>
              <a:t>while  (</a:t>
            </a:r>
            <a:r>
              <a:rPr lang="en-US" sz="2400" dirty="0" err="1">
                <a:solidFill>
                  <a:srgbClr val="0070C0"/>
                </a:solidFill>
              </a:rPr>
              <a:t>i</a:t>
            </a:r>
            <a:r>
              <a:rPr lang="en-US" sz="2400" dirty="0">
                <a:solidFill>
                  <a:srgbClr val="0070C0"/>
                </a:solidFill>
              </a:rPr>
              <a:t> &lt; N) {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    if( a[</a:t>
            </a:r>
            <a:r>
              <a:rPr lang="en-US" sz="2400" dirty="0" err="1">
                <a:solidFill>
                  <a:srgbClr val="0070C0"/>
                </a:solidFill>
              </a:rPr>
              <a:t>i</a:t>
            </a:r>
            <a:r>
              <a:rPr lang="en-US" sz="2400" dirty="0">
                <a:solidFill>
                  <a:srgbClr val="0070C0"/>
                </a:solidFill>
              </a:rPr>
              <a:t>]  &gt; max)  max  = a[</a:t>
            </a:r>
            <a:r>
              <a:rPr lang="en-US" sz="2400" dirty="0" err="1">
                <a:solidFill>
                  <a:srgbClr val="0070C0"/>
                </a:solidFill>
              </a:rPr>
              <a:t>i</a:t>
            </a:r>
            <a:r>
              <a:rPr lang="en-US" sz="2400" dirty="0">
                <a:solidFill>
                  <a:srgbClr val="0070C0"/>
                </a:solidFill>
              </a:rPr>
              <a:t>];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    </a:t>
            </a:r>
            <a:r>
              <a:rPr lang="en-US" sz="2400" dirty="0" err="1">
                <a:solidFill>
                  <a:srgbClr val="0070C0"/>
                </a:solidFill>
              </a:rPr>
              <a:t>i</a:t>
            </a:r>
            <a:r>
              <a:rPr lang="en-US" sz="2400" dirty="0">
                <a:solidFill>
                  <a:srgbClr val="0070C0"/>
                </a:solidFill>
              </a:rPr>
              <a:t> = i+1;</a:t>
            </a:r>
          </a:p>
          <a:p>
            <a:r>
              <a:rPr lang="en-US" sz="2400" dirty="0">
                <a:solidFill>
                  <a:srgbClr val="0070C0"/>
                </a:solidFill>
              </a:rPr>
              <a:t>}</a:t>
            </a:r>
          </a:p>
          <a:p>
            <a:r>
              <a:rPr lang="en-US" sz="2400" dirty="0">
                <a:solidFill>
                  <a:srgbClr val="FF0000"/>
                </a:solidFill>
              </a:rPr>
              <a:t>{∀  0≤ 𝑗&lt; 𝑁.   𝑎[𝑗]≤ max⁡}</a:t>
            </a:r>
          </a:p>
          <a:p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2A9EB0-F3EB-4343-8697-8740516D3C85}"/>
                  </a:ext>
                </a:extLst>
              </p:cNvPr>
              <p:cNvSpPr txBox="1"/>
              <p:nvPr/>
            </p:nvSpPr>
            <p:spPr>
              <a:xfrm>
                <a:off x="6195392" y="4903304"/>
                <a:ext cx="562798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To check </a:t>
                </a:r>
                <a:endParaRPr lang="en-US" sz="2400" dirty="0">
                  <a:solidFill>
                    <a:srgbClr val="FF0000"/>
                  </a:solidFill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{P}   </a:t>
                </a:r>
                <a:r>
                  <a:rPr lang="en-US" sz="2400" dirty="0">
                    <a:solidFill>
                      <a:srgbClr val="0070C0"/>
                    </a:solidFill>
                  </a:rPr>
                  <a:t>Q 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{R} </a:t>
                </a:r>
              </a:p>
              <a:p>
                <a:r>
                  <a:rPr lang="en-US" sz="2400" dirty="0"/>
                  <a:t>Check validity of the formula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 P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400" dirty="0"/>
                  <a:t>WP(</a:t>
                </a:r>
                <a:r>
                  <a:rPr lang="en-US" sz="2400" dirty="0">
                    <a:solidFill>
                      <a:srgbClr val="0070C0"/>
                    </a:solidFill>
                  </a:rPr>
                  <a:t>Q</a:t>
                </a:r>
                <a:r>
                  <a:rPr lang="en-US" sz="2400" dirty="0">
                    <a:solidFill>
                      <a:srgbClr val="FF0000"/>
                    </a:solidFill>
                  </a:rPr>
                  <a:t>, R</a:t>
                </a:r>
                <a:r>
                  <a:rPr lang="en-US" sz="2400" dirty="0"/>
                  <a:t>)</a:t>
                </a:r>
              </a:p>
              <a:p>
                <a:r>
                  <a:rPr lang="en-US" sz="2400" dirty="0"/>
                  <a:t>using a theorem prover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2A9EB0-F3EB-4343-8697-8740516D3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392" y="4903304"/>
                <a:ext cx="5627986" cy="1938992"/>
              </a:xfrm>
              <a:prstGeom prst="rect">
                <a:avLst/>
              </a:prstGeom>
              <a:blipFill>
                <a:blip r:embed="rId3"/>
                <a:stretch>
                  <a:fillRect l="-1623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9086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F8CB2-E3A8-4CC6-9D2D-B685D4154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 is the “inverse” of verification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C21D711-AAB6-4706-BD0E-0BF1DFEDB909}"/>
                  </a:ext>
                </a:extLst>
              </p:cNvPr>
              <p:cNvSpPr txBox="1"/>
              <p:nvPr/>
            </p:nvSpPr>
            <p:spPr>
              <a:xfrm>
                <a:off x="487018" y="1990709"/>
                <a:ext cx="5024231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sng" dirty="0"/>
                  <a:t>Verification:</a:t>
                </a:r>
              </a:p>
              <a:p>
                <a:r>
                  <a:rPr lang="en-US" sz="2400" dirty="0"/>
                  <a:t>Given pre-condition </a:t>
                </a:r>
                <a:r>
                  <a:rPr lang="en-US" sz="2400" dirty="0">
                    <a:solidFill>
                      <a:srgbClr val="FF0000"/>
                    </a:solidFill>
                  </a:rPr>
                  <a:t>P</a:t>
                </a:r>
                <a:r>
                  <a:rPr lang="en-US" sz="2400" dirty="0"/>
                  <a:t>, </a:t>
                </a:r>
              </a:p>
              <a:p>
                <a:r>
                  <a:rPr lang="en-US" sz="2400" dirty="0"/>
                  <a:t>post-condition </a:t>
                </a:r>
                <a:r>
                  <a:rPr lang="en-US" sz="2400" dirty="0">
                    <a:solidFill>
                      <a:srgbClr val="FF0000"/>
                    </a:solidFill>
                  </a:rPr>
                  <a:t>R </a:t>
                </a:r>
                <a:r>
                  <a:rPr lang="en-US" sz="2400" dirty="0"/>
                  <a:t>and program </a:t>
                </a:r>
                <a:r>
                  <a:rPr lang="en-US" sz="2400" dirty="0">
                    <a:solidFill>
                      <a:srgbClr val="FF0000"/>
                    </a:solidFill>
                  </a:rPr>
                  <a:t>Q</a:t>
                </a:r>
              </a:p>
              <a:p>
                <a:r>
                  <a:rPr lang="en-US" sz="2400" dirty="0"/>
                  <a:t>Check   </a:t>
                </a:r>
                <a:r>
                  <a:rPr lang="en-US" sz="2400" dirty="0">
                    <a:solidFill>
                      <a:srgbClr val="FF0000"/>
                    </a:solidFill>
                  </a:rPr>
                  <a:t>{P}   </a:t>
                </a:r>
                <a:r>
                  <a:rPr lang="en-US" sz="2400" dirty="0">
                    <a:solidFill>
                      <a:srgbClr val="0070C0"/>
                    </a:solidFill>
                  </a:rPr>
                  <a:t>Q 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{R} </a:t>
                </a:r>
              </a:p>
              <a:p>
                <a:endParaRPr lang="en-US" sz="2400" b="1" u="sng" dirty="0">
                  <a:solidFill>
                    <a:srgbClr val="FF0000"/>
                  </a:solidFill>
                </a:endParaRPr>
              </a:p>
              <a:p>
                <a:r>
                  <a:rPr lang="en-US" sz="2400" b="1" u="sng" dirty="0"/>
                  <a:t>Approach:</a:t>
                </a:r>
              </a:p>
              <a:p>
                <a:r>
                  <a:rPr lang="en-US" sz="2400" dirty="0"/>
                  <a:t>Check validity of the formula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 P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400" dirty="0"/>
                  <a:t>WP(</a:t>
                </a:r>
                <a:r>
                  <a:rPr lang="en-US" sz="2400" dirty="0">
                    <a:solidFill>
                      <a:srgbClr val="0070C0"/>
                    </a:solidFill>
                  </a:rPr>
                  <a:t>Q</a:t>
                </a:r>
                <a:r>
                  <a:rPr lang="en-US" sz="2400" dirty="0">
                    <a:solidFill>
                      <a:srgbClr val="FF0000"/>
                    </a:solidFill>
                  </a:rPr>
                  <a:t>, R</a:t>
                </a:r>
                <a:r>
                  <a:rPr lang="en-US" sz="2400" dirty="0"/>
                  <a:t>)</a:t>
                </a:r>
              </a:p>
              <a:p>
                <a:r>
                  <a:rPr lang="en-US" sz="2400" dirty="0"/>
                  <a:t>using a theorem prover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C21D711-AAB6-4706-BD0E-0BF1DFEDB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18" y="1990709"/>
                <a:ext cx="5024231" cy="3416320"/>
              </a:xfrm>
              <a:prstGeom prst="rect">
                <a:avLst/>
              </a:prstGeom>
              <a:blipFill>
                <a:blip r:embed="rId3"/>
                <a:stretch>
                  <a:fillRect l="-1942" t="-1429" b="-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420ED57-32CE-4DBA-83E7-79B0AD1455D4}"/>
              </a:ext>
            </a:extLst>
          </p:cNvPr>
          <p:cNvSpPr txBox="1"/>
          <p:nvPr/>
        </p:nvSpPr>
        <p:spPr>
          <a:xfrm>
            <a:off x="6210299" y="1990709"/>
            <a:ext cx="502423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Synthesis:</a:t>
            </a:r>
          </a:p>
          <a:p>
            <a:r>
              <a:rPr lang="en-US" sz="2400" dirty="0"/>
              <a:t>Given pre-condition 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dirty="0"/>
              <a:t>, </a:t>
            </a:r>
          </a:p>
          <a:p>
            <a:r>
              <a:rPr lang="en-US" sz="2400" dirty="0"/>
              <a:t>post-condition </a:t>
            </a:r>
            <a:r>
              <a:rPr lang="en-US" sz="2400" dirty="0">
                <a:solidFill>
                  <a:srgbClr val="FF0000"/>
                </a:solidFill>
              </a:rPr>
              <a:t>R</a:t>
            </a:r>
            <a:r>
              <a:rPr lang="en-US" sz="2400" dirty="0"/>
              <a:t>, synthesize a program </a:t>
            </a:r>
            <a:r>
              <a:rPr lang="en-US" sz="2400" dirty="0" err="1"/>
              <a:t>program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70C0"/>
                </a:solidFill>
              </a:rPr>
              <a:t>Q</a:t>
            </a:r>
            <a:r>
              <a:rPr lang="en-US" sz="2400" dirty="0"/>
              <a:t> such that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{P}   </a:t>
            </a:r>
            <a:r>
              <a:rPr lang="en-US" sz="2400" dirty="0">
                <a:solidFill>
                  <a:srgbClr val="0070C0"/>
                </a:solidFill>
              </a:rPr>
              <a:t>Q 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{R} </a:t>
            </a:r>
          </a:p>
          <a:p>
            <a:endParaRPr lang="en-US" sz="2400" b="1" u="sng" dirty="0">
              <a:solidFill>
                <a:srgbClr val="FF0000"/>
              </a:solidFill>
            </a:endParaRPr>
          </a:p>
          <a:p>
            <a:r>
              <a:rPr lang="en-US" sz="2400" b="1" u="sng" dirty="0"/>
              <a:t>Sketching:</a:t>
            </a:r>
          </a:p>
          <a:p>
            <a:r>
              <a:rPr lang="en-US" sz="2400" dirty="0"/>
              <a:t>Given pre-condition </a:t>
            </a:r>
            <a:r>
              <a:rPr lang="en-US" sz="2400" dirty="0">
                <a:solidFill>
                  <a:srgbClr val="FF0000"/>
                </a:solidFill>
              </a:rPr>
              <a:t>P,</a:t>
            </a:r>
            <a:r>
              <a:rPr lang="en-US" sz="2400" dirty="0"/>
              <a:t> </a:t>
            </a:r>
          </a:p>
          <a:p>
            <a:r>
              <a:rPr lang="en-US" sz="2400" dirty="0"/>
              <a:t>post-condition </a:t>
            </a:r>
            <a:r>
              <a:rPr lang="en-US" sz="2400" dirty="0">
                <a:solidFill>
                  <a:srgbClr val="FF0000"/>
                </a:solidFill>
              </a:rPr>
              <a:t>R</a:t>
            </a:r>
            <a:r>
              <a:rPr lang="en-US" sz="2400" dirty="0"/>
              <a:t>, a partial program </a:t>
            </a:r>
            <a:r>
              <a:rPr lang="en-US" sz="2400" dirty="0">
                <a:solidFill>
                  <a:srgbClr val="0070C0"/>
                </a:solidFill>
              </a:rPr>
              <a:t>Q </a:t>
            </a:r>
            <a:r>
              <a:rPr lang="en-US" sz="2400" dirty="0"/>
              <a:t>with “holes”, synthesize a completion </a:t>
            </a:r>
            <a:r>
              <a:rPr lang="en-US" sz="2400" dirty="0">
                <a:solidFill>
                  <a:srgbClr val="0070C0"/>
                </a:solidFill>
              </a:rPr>
              <a:t>C </a:t>
            </a:r>
            <a:r>
              <a:rPr lang="en-US" sz="2400" dirty="0"/>
              <a:t>of holes such that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{P}   </a:t>
            </a:r>
            <a:r>
              <a:rPr lang="en-US" sz="2400" dirty="0">
                <a:solidFill>
                  <a:srgbClr val="0070C0"/>
                </a:solidFill>
              </a:rPr>
              <a:t>Q[C]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{R} </a:t>
            </a:r>
          </a:p>
          <a:p>
            <a:endParaRPr lang="en-US" sz="2400" b="1" u="sng" dirty="0"/>
          </a:p>
          <a:p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342069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58C8D-6D1D-4104-869F-3012D20AC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introduction to synthesis using Sketch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DC83A-2DA9-4236-A540-CD8AE0037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Sketch is a constraint-based synthesis system developed by Armando Solar Lezama</a:t>
            </a:r>
          </a:p>
          <a:p>
            <a:endParaRPr lang="en-US" dirty="0"/>
          </a:p>
          <a:p>
            <a:r>
              <a:rPr lang="en-US" dirty="0"/>
              <a:t>Download from: </a:t>
            </a:r>
            <a:r>
              <a:rPr lang="en-US" dirty="0">
                <a:hlinkClick r:id="rId2"/>
              </a:rPr>
              <a:t>https://people.csail.mit.edu/asolar/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18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9C497-5840-4F09-BBB1-27F42C23A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31" y="77742"/>
            <a:ext cx="10515600" cy="1325563"/>
          </a:xfrm>
        </p:spPr>
        <p:txBody>
          <a:bodyPr/>
          <a:lstStyle/>
          <a:p>
            <a:r>
              <a:rPr lang="en-US" dirty="0"/>
              <a:t>Synthesizing a constant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28D67-7C0F-4832-9594-158D04F88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22" y="1899601"/>
            <a:ext cx="4639492" cy="2468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err="1">
                <a:cs typeface="Courier New" panose="02070309020205020404" pitchFamily="49" charset="0"/>
              </a:rPr>
              <a:t>harness</a:t>
            </a:r>
            <a:r>
              <a:rPr lang="fr-FR" sz="2000" dirty="0">
                <a:cs typeface="Courier New" panose="02070309020205020404" pitchFamily="49" charset="0"/>
              </a:rPr>
              <a:t> </a:t>
            </a:r>
            <a:r>
              <a:rPr lang="fr-FR" sz="2000" dirty="0" err="1">
                <a:cs typeface="Courier New" panose="02070309020205020404" pitchFamily="49" charset="0"/>
              </a:rPr>
              <a:t>void</a:t>
            </a:r>
            <a:r>
              <a:rPr lang="fr-FR" sz="2000" dirty="0">
                <a:cs typeface="Courier New" panose="02070309020205020404" pitchFamily="49" charset="0"/>
              </a:rPr>
              <a:t> </a:t>
            </a:r>
            <a:r>
              <a:rPr lang="fr-FR" sz="2000" dirty="0" err="1">
                <a:cs typeface="Courier New" panose="02070309020205020404" pitchFamily="49" charset="0"/>
              </a:rPr>
              <a:t>doublesketch</a:t>
            </a:r>
            <a:r>
              <a:rPr lang="fr-FR" sz="2000" dirty="0">
                <a:cs typeface="Courier New" panose="02070309020205020404" pitchFamily="49" charset="0"/>
              </a:rPr>
              <a:t>(</a:t>
            </a:r>
            <a:r>
              <a:rPr lang="fr-FR" sz="2000" dirty="0" err="1">
                <a:cs typeface="Courier New" panose="02070309020205020404" pitchFamily="49" charset="0"/>
              </a:rPr>
              <a:t>int</a:t>
            </a:r>
            <a:r>
              <a:rPr lang="fr-FR" sz="2000" dirty="0">
                <a:cs typeface="Courier New" panose="02070309020205020404" pitchFamily="49" charset="0"/>
              </a:rPr>
              <a:t> x)</a:t>
            </a:r>
          </a:p>
          <a:p>
            <a:pPr marL="0" indent="0">
              <a:buNone/>
            </a:pPr>
            <a:r>
              <a:rPr lang="fr-FR" sz="2000" dirty="0"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fr-FR" sz="2000" dirty="0">
                <a:cs typeface="Courier New" panose="02070309020205020404" pitchFamily="49" charset="0"/>
              </a:rPr>
              <a:t>  </a:t>
            </a:r>
            <a:r>
              <a:rPr lang="fr-FR" sz="2000" dirty="0" err="1">
                <a:cs typeface="Courier New" panose="02070309020205020404" pitchFamily="49" charset="0"/>
              </a:rPr>
              <a:t>int</a:t>
            </a:r>
            <a:r>
              <a:rPr lang="fr-FR" sz="2000" dirty="0">
                <a:cs typeface="Courier New" panose="02070309020205020404" pitchFamily="49" charset="0"/>
              </a:rPr>
              <a:t> t = x * ??;</a:t>
            </a:r>
          </a:p>
          <a:p>
            <a:pPr marL="0" indent="0">
              <a:buNone/>
            </a:pPr>
            <a:r>
              <a:rPr lang="fr-FR" sz="2000" dirty="0">
                <a:cs typeface="Courier New" panose="02070309020205020404" pitchFamily="49" charset="0"/>
              </a:rPr>
              <a:t>  </a:t>
            </a:r>
            <a:r>
              <a:rPr lang="fr-FR" sz="2000" dirty="0" err="1">
                <a:cs typeface="Courier New" panose="02070309020205020404" pitchFamily="49" charset="0"/>
              </a:rPr>
              <a:t>assert</a:t>
            </a:r>
            <a:r>
              <a:rPr lang="fr-FR" sz="2000" dirty="0">
                <a:cs typeface="Courier New" panose="02070309020205020404" pitchFamily="49" charset="0"/>
              </a:rPr>
              <a:t> t == x + x;</a:t>
            </a:r>
          </a:p>
          <a:p>
            <a:pPr marL="0" indent="0">
              <a:buNone/>
            </a:pPr>
            <a:r>
              <a:rPr lang="fr-FR" sz="2000" dirty="0">
                <a:cs typeface="Courier New" panose="02070309020205020404" pitchFamily="49" charset="0"/>
              </a:rPr>
              <a:t>}</a:t>
            </a:r>
            <a:endParaRPr lang="en-US" sz="2000" dirty="0"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241EC2-C858-4C9E-B1F0-A37CFA8B05AB}"/>
              </a:ext>
            </a:extLst>
          </p:cNvPr>
          <p:cNvSpPr txBox="1"/>
          <p:nvPr/>
        </p:nvSpPr>
        <p:spPr>
          <a:xfrm>
            <a:off x="5405845" y="1668423"/>
            <a:ext cx="67861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cs typeface="Courier New" panose="02070309020205020404" pitchFamily="49" charset="0"/>
            </a:endParaRPr>
          </a:p>
          <a:p>
            <a:r>
              <a:rPr lang="en-US" sz="2000" dirty="0">
                <a:cs typeface="Courier New" panose="02070309020205020404" pitchFamily="49" charset="0"/>
              </a:rPr>
              <a:t>void </a:t>
            </a:r>
            <a:r>
              <a:rPr lang="en-US" sz="2000" dirty="0" err="1">
                <a:cs typeface="Courier New" panose="02070309020205020404" pitchFamily="49" charset="0"/>
              </a:rPr>
              <a:t>doublesketch</a:t>
            </a:r>
            <a:r>
              <a:rPr lang="en-US" sz="2000" dirty="0">
                <a:cs typeface="Courier New" panose="02070309020205020404" pitchFamily="49" charset="0"/>
              </a:rPr>
              <a:t> (int x)/*double.sk:1*/</a:t>
            </a:r>
          </a:p>
          <a:p>
            <a:r>
              <a:rPr lang="en-US" sz="2000" dirty="0">
                <a:cs typeface="Courier New" panose="02070309020205020404" pitchFamily="49" charset="0"/>
              </a:rPr>
              <a:t>{</a:t>
            </a:r>
          </a:p>
          <a:p>
            <a:r>
              <a:rPr lang="en-US" sz="2000" dirty="0">
                <a:cs typeface="Courier New" panose="02070309020205020404" pitchFamily="49" charset="0"/>
              </a:rPr>
              <a:t>  assert ((x * </a:t>
            </a:r>
            <a:r>
              <a:rPr lang="en-US" sz="2000" dirty="0">
                <a:highlight>
                  <a:srgbClr val="FFFF00"/>
                </a:highlight>
                <a:cs typeface="Courier New" panose="02070309020205020404" pitchFamily="49" charset="0"/>
              </a:rPr>
              <a:t>2</a:t>
            </a:r>
            <a:r>
              <a:rPr lang="en-US" sz="2000" dirty="0">
                <a:cs typeface="Courier New" panose="02070309020205020404" pitchFamily="49" charset="0"/>
              </a:rPr>
              <a:t>) == (x + x)); //Assert at double.sk:3 (2)</a:t>
            </a:r>
          </a:p>
          <a:p>
            <a:r>
              <a:rPr lang="en-US" sz="2000" dirty="0">
                <a:cs typeface="Courier New" panose="02070309020205020404" pitchFamily="49" charset="0"/>
              </a:rPr>
              <a:t>}</a:t>
            </a:r>
          </a:p>
          <a:p>
            <a:r>
              <a:rPr lang="en-US" sz="2000" dirty="0">
                <a:cs typeface="Courier New" panose="02070309020205020404" pitchFamily="49" charset="0"/>
              </a:rPr>
              <a:t>/*double.sk:1*/</a:t>
            </a:r>
          </a:p>
          <a:p>
            <a:endParaRPr lang="en-US" sz="20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96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9C497-5840-4F09-BBB1-27F42C23A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31" y="77742"/>
            <a:ext cx="10515600" cy="1325563"/>
          </a:xfrm>
        </p:spPr>
        <p:txBody>
          <a:bodyPr/>
          <a:lstStyle/>
          <a:p>
            <a:r>
              <a:rPr lang="en-US" dirty="0"/>
              <a:t>Synthesizing a constant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28D67-7C0F-4832-9594-158D04F88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22" y="1899601"/>
            <a:ext cx="4639492" cy="2468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err="1">
                <a:cs typeface="Courier New" panose="02070309020205020404" pitchFamily="49" charset="0"/>
              </a:rPr>
              <a:t>harness</a:t>
            </a:r>
            <a:r>
              <a:rPr lang="fr-FR" sz="2000" dirty="0">
                <a:cs typeface="Courier New" panose="02070309020205020404" pitchFamily="49" charset="0"/>
              </a:rPr>
              <a:t> </a:t>
            </a:r>
            <a:r>
              <a:rPr lang="fr-FR" sz="2000" dirty="0" err="1">
                <a:cs typeface="Courier New" panose="02070309020205020404" pitchFamily="49" charset="0"/>
              </a:rPr>
              <a:t>void</a:t>
            </a:r>
            <a:r>
              <a:rPr lang="fr-FR" sz="2000" dirty="0">
                <a:cs typeface="Courier New" panose="02070309020205020404" pitchFamily="49" charset="0"/>
              </a:rPr>
              <a:t> </a:t>
            </a:r>
            <a:r>
              <a:rPr lang="fr-FR" sz="2000" dirty="0" err="1">
                <a:cs typeface="Courier New" panose="02070309020205020404" pitchFamily="49" charset="0"/>
              </a:rPr>
              <a:t>doublesketch</a:t>
            </a:r>
            <a:r>
              <a:rPr lang="fr-FR" sz="2000" dirty="0">
                <a:cs typeface="Courier New" panose="02070309020205020404" pitchFamily="49" charset="0"/>
              </a:rPr>
              <a:t> (bit[8] x){</a:t>
            </a:r>
          </a:p>
          <a:p>
            <a:pPr marL="0" indent="0">
              <a:buNone/>
            </a:pPr>
            <a:r>
              <a:rPr lang="fr-FR" sz="2000" dirty="0">
                <a:cs typeface="Courier New" panose="02070309020205020404" pitchFamily="49" charset="0"/>
              </a:rPr>
              <a:t>  bit[8]  t = (x  &lt;&lt;  ?? );</a:t>
            </a:r>
          </a:p>
          <a:p>
            <a:pPr marL="0" indent="0">
              <a:buNone/>
            </a:pPr>
            <a:r>
              <a:rPr lang="fr-FR" sz="2000" dirty="0">
                <a:cs typeface="Courier New" panose="02070309020205020404" pitchFamily="49" charset="0"/>
              </a:rPr>
              <a:t>  </a:t>
            </a:r>
            <a:r>
              <a:rPr lang="fr-FR" sz="2000" dirty="0" err="1">
                <a:cs typeface="Courier New" panose="02070309020205020404" pitchFamily="49" charset="0"/>
              </a:rPr>
              <a:t>assert</a:t>
            </a:r>
            <a:r>
              <a:rPr lang="fr-FR" sz="2000" dirty="0">
                <a:cs typeface="Courier New" panose="02070309020205020404" pitchFamily="49" charset="0"/>
              </a:rPr>
              <a:t> t == x + x;</a:t>
            </a:r>
          </a:p>
          <a:p>
            <a:pPr marL="0" indent="0">
              <a:buNone/>
            </a:pPr>
            <a:r>
              <a:rPr lang="fr-FR" sz="2000" dirty="0">
                <a:cs typeface="Courier New" panose="02070309020205020404" pitchFamily="49" charset="0"/>
              </a:rPr>
              <a:t>}</a:t>
            </a:r>
            <a:endParaRPr lang="en-US" sz="2000" dirty="0"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241EC2-C858-4C9E-B1F0-A37CFA8B05AB}"/>
              </a:ext>
            </a:extLst>
          </p:cNvPr>
          <p:cNvSpPr txBox="1"/>
          <p:nvPr/>
        </p:nvSpPr>
        <p:spPr>
          <a:xfrm>
            <a:off x="5185954" y="1831709"/>
            <a:ext cx="67861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void </a:t>
            </a:r>
            <a:r>
              <a:rPr lang="en-US" dirty="0" err="1"/>
              <a:t>doublesketch</a:t>
            </a:r>
            <a:r>
              <a:rPr lang="en-US" dirty="0"/>
              <a:t> (bit[8] x)/*double-ls.sk:1*/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assert </a:t>
            </a:r>
            <a:r>
              <a:rPr lang="en-US" dirty="0">
                <a:highlight>
                  <a:srgbClr val="FFFF00"/>
                </a:highlight>
              </a:rPr>
              <a:t>((x &lt;&lt; 1) </a:t>
            </a:r>
            <a:r>
              <a:rPr lang="en-US" dirty="0"/>
              <a:t>== (x + x)); //Assert at double-ls.sk:3 (2)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/*double-ls.sk:1*/</a:t>
            </a:r>
          </a:p>
        </p:txBody>
      </p:sp>
    </p:spTree>
    <p:extLst>
      <p:ext uri="{BB962C8B-B14F-4D97-AF65-F5344CB8AC3E}">
        <p14:creationId xmlns:p14="http://schemas.microsoft.com/office/powerpoint/2010/main" val="15841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7AEB-2708-4AB1-929E-1FC00B115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63" y="0"/>
            <a:ext cx="10515600" cy="1325563"/>
          </a:xfrm>
        </p:spPr>
        <p:txBody>
          <a:bodyPr/>
          <a:lstStyle/>
          <a:p>
            <a:r>
              <a:rPr lang="en-US" dirty="0"/>
              <a:t>Least zero-bit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7A752-7CD2-4529-B1F4-8D2FD03D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91" y="1096963"/>
            <a:ext cx="5815149" cy="55122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int W = 32;</a:t>
            </a:r>
          </a:p>
          <a:p>
            <a:pPr marL="0" indent="0">
              <a:buNone/>
            </a:pPr>
            <a:r>
              <a:rPr lang="en-US" sz="2400" dirty="0"/>
              <a:t>bit[W] least_sig0(bit[W] x){</a:t>
            </a:r>
          </a:p>
          <a:p>
            <a:pPr marL="0" indent="0">
              <a:buNone/>
            </a:pPr>
            <a:r>
              <a:rPr lang="en-US" sz="2400" dirty="0"/>
              <a:t>return (~(x + ??) &amp; (x + ??));</a:t>
            </a:r>
          </a:p>
          <a:p>
            <a:pPr marL="0" indent="0">
              <a:buNone/>
            </a:pPr>
            <a:r>
              <a:rPr lang="en-US" sz="2400" dirty="0"/>
              <a:t>}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bit[W] simple_least_sig0(bit[W] x){</a:t>
            </a:r>
          </a:p>
          <a:p>
            <a:pPr marL="0" indent="0">
              <a:buNone/>
            </a:pPr>
            <a:r>
              <a:rPr lang="en-US" sz="2400" dirty="0"/>
              <a:t> bit[W] ret = 0;</a:t>
            </a:r>
          </a:p>
          <a:p>
            <a:pPr marL="0" indent="0">
              <a:buNone/>
            </a:pPr>
            <a:r>
              <a:rPr lang="en-US" sz="2400" dirty="0"/>
              <a:t>  for (int </a:t>
            </a:r>
            <a:r>
              <a:rPr lang="en-US" sz="2400" dirty="0" err="1"/>
              <a:t>i</a:t>
            </a:r>
            <a:r>
              <a:rPr lang="en-US" sz="2400" dirty="0"/>
              <a:t> = 0; </a:t>
            </a:r>
            <a:r>
              <a:rPr lang="en-US" sz="2400" dirty="0" err="1"/>
              <a:t>i</a:t>
            </a:r>
            <a:r>
              <a:rPr lang="en-US" sz="2400" dirty="0"/>
              <a:t> &lt; W; </a:t>
            </a:r>
            <a:r>
              <a:rPr lang="en-US" sz="2400" dirty="0" err="1"/>
              <a:t>i</a:t>
            </a:r>
            <a:r>
              <a:rPr lang="en-US" sz="2400" dirty="0"/>
              <a:t>++){</a:t>
            </a:r>
          </a:p>
          <a:p>
            <a:pPr marL="0" indent="0">
              <a:buNone/>
            </a:pPr>
            <a:r>
              <a:rPr lang="en-US" sz="2400" dirty="0"/>
              <a:t>              if (!x[</a:t>
            </a:r>
            <a:r>
              <a:rPr lang="en-US" sz="2400" dirty="0" err="1"/>
              <a:t>i</a:t>
            </a:r>
            <a:r>
              <a:rPr lang="en-US" sz="2400" dirty="0"/>
              <a:t>]) {    ret[</a:t>
            </a:r>
            <a:r>
              <a:rPr lang="en-US" sz="2400" dirty="0" err="1"/>
              <a:t>i</a:t>
            </a:r>
            <a:r>
              <a:rPr lang="en-US" sz="2400" dirty="0"/>
              <a:t>] = 1;   return ret;}</a:t>
            </a:r>
          </a:p>
          <a:p>
            <a:pPr marL="0" indent="0">
              <a:buNone/>
            </a:pPr>
            <a:r>
              <a:rPr lang="en-US" sz="2400" dirty="0"/>
              <a:t>  }</a:t>
            </a:r>
          </a:p>
          <a:p>
            <a:pPr marL="0" indent="0">
              <a:buNone/>
            </a:pPr>
            <a:r>
              <a:rPr lang="en-US" sz="2400" dirty="0"/>
              <a:t> return ret; }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harness void main(bit[W] x){</a:t>
            </a:r>
          </a:p>
          <a:p>
            <a:pPr marL="0" indent="0">
              <a:buNone/>
            </a:pPr>
            <a:r>
              <a:rPr lang="en-US" sz="2400" dirty="0"/>
              <a:t>  assert least_sig0(x) == simple_least_sig0(x);</a:t>
            </a:r>
          </a:p>
          <a:p>
            <a:pPr marL="0" indent="0">
              <a:buNone/>
            </a:pPr>
            <a:r>
              <a:rPr lang="en-US" sz="2400" dirty="0"/>
              <a:t>}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34765D-12AB-4398-87B3-070F663924C7}"/>
              </a:ext>
            </a:extLst>
          </p:cNvPr>
          <p:cNvSpPr txBox="1"/>
          <p:nvPr/>
        </p:nvSpPr>
        <p:spPr>
          <a:xfrm>
            <a:off x="5974080" y="509452"/>
            <a:ext cx="5815149" cy="60016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Problem:</a:t>
            </a:r>
          </a:p>
          <a:p>
            <a:r>
              <a:rPr lang="en-US" sz="2400" dirty="0"/>
              <a:t>Detect the least significant bit in a word with 0 value, and mark that bit as 1 in the output, and reset all other bits to 0.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Do this with a program of the form:</a:t>
            </a:r>
          </a:p>
          <a:p>
            <a:r>
              <a:rPr lang="en-US" sz="2400" dirty="0"/>
              <a:t>   ~(x + K1) &amp; (x + K2)</a:t>
            </a:r>
            <a:br>
              <a:rPr lang="en-US" sz="2400" dirty="0"/>
            </a:br>
            <a:endParaRPr lang="en-US" sz="2400" b="1" u="sng" dirty="0"/>
          </a:p>
          <a:p>
            <a:r>
              <a:rPr lang="en-US" sz="2400" b="1" u="sng" dirty="0"/>
              <a:t>Examples:</a:t>
            </a:r>
          </a:p>
          <a:p>
            <a:endParaRPr lang="en-US" sz="2400" dirty="0"/>
          </a:p>
          <a:p>
            <a:r>
              <a:rPr lang="en-US" sz="2400" dirty="0"/>
              <a:t>00010111 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00001000 </a:t>
            </a:r>
          </a:p>
          <a:p>
            <a:r>
              <a:rPr lang="en-US" sz="2400" dirty="0"/>
              <a:t>00010110 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00000001</a:t>
            </a:r>
          </a:p>
          <a:p>
            <a:r>
              <a:rPr lang="en-US" sz="2400" dirty="0"/>
              <a:t>11111111 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00000000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8196536-6964-4358-8E39-7D729A79827F}"/>
              </a:ext>
            </a:extLst>
          </p:cNvPr>
          <p:cNvSpPr/>
          <p:nvPr/>
        </p:nvSpPr>
        <p:spPr>
          <a:xfrm>
            <a:off x="3726023" y="139020"/>
            <a:ext cx="2248057" cy="957943"/>
          </a:xfrm>
          <a:prstGeom prst="wedgeRoundRectCallout">
            <a:avLst>
              <a:gd name="adj1" fmla="val -54223"/>
              <a:gd name="adj2" fmla="val 1377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(~(x + 0) &amp; (x + 1))</a:t>
            </a:r>
          </a:p>
        </p:txBody>
      </p:sp>
    </p:spTree>
    <p:extLst>
      <p:ext uri="{BB962C8B-B14F-4D97-AF65-F5344CB8AC3E}">
        <p14:creationId xmlns:p14="http://schemas.microsoft.com/office/powerpoint/2010/main" val="259633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7AEB-2708-4AB1-929E-1FC00B115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63" y="0"/>
            <a:ext cx="10515600" cy="1325563"/>
          </a:xfrm>
        </p:spPr>
        <p:txBody>
          <a:bodyPr/>
          <a:lstStyle/>
          <a:p>
            <a:r>
              <a:rPr lang="en-US" dirty="0"/>
              <a:t>Least one-bit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7A752-7CD2-4529-B1F4-8D2FD03D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91" y="1096963"/>
            <a:ext cx="5815149" cy="55122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int W = 32;</a:t>
            </a:r>
          </a:p>
          <a:p>
            <a:pPr marL="0" indent="0">
              <a:buNone/>
            </a:pPr>
            <a:r>
              <a:rPr lang="en-US" sz="2400" dirty="0"/>
              <a:t>bit[W] least_sig0(bit[W] x){</a:t>
            </a:r>
          </a:p>
          <a:p>
            <a:pPr marL="0" indent="0">
              <a:buNone/>
            </a:pPr>
            <a:r>
              <a:rPr lang="en-US" sz="2400" dirty="0"/>
              <a:t>return (~(x + ??) &amp; (x + ??));</a:t>
            </a:r>
          </a:p>
          <a:p>
            <a:pPr marL="0" indent="0">
              <a:buNone/>
            </a:pPr>
            <a:r>
              <a:rPr lang="en-US" sz="2400" dirty="0"/>
              <a:t>}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bit[W] simple_least_sig0(bit[W] x){</a:t>
            </a:r>
          </a:p>
          <a:p>
            <a:pPr marL="0" indent="0">
              <a:buNone/>
            </a:pPr>
            <a:r>
              <a:rPr lang="en-US" sz="2400" dirty="0"/>
              <a:t> bit[W] ret = 0;</a:t>
            </a:r>
          </a:p>
          <a:p>
            <a:pPr marL="0" indent="0">
              <a:buNone/>
            </a:pPr>
            <a:r>
              <a:rPr lang="en-US" sz="2400" dirty="0"/>
              <a:t>  for (int </a:t>
            </a:r>
            <a:r>
              <a:rPr lang="en-US" sz="2400" dirty="0" err="1"/>
              <a:t>i</a:t>
            </a:r>
            <a:r>
              <a:rPr lang="en-US" sz="2400" dirty="0"/>
              <a:t> = 0; </a:t>
            </a:r>
            <a:r>
              <a:rPr lang="en-US" sz="2400" dirty="0" err="1"/>
              <a:t>i</a:t>
            </a:r>
            <a:r>
              <a:rPr lang="en-US" sz="2400" dirty="0"/>
              <a:t> &lt; W; </a:t>
            </a:r>
            <a:r>
              <a:rPr lang="en-US" sz="2400" dirty="0" err="1"/>
              <a:t>i</a:t>
            </a:r>
            <a:r>
              <a:rPr lang="en-US" sz="2400" dirty="0"/>
              <a:t>++){</a:t>
            </a:r>
          </a:p>
          <a:p>
            <a:pPr marL="0" indent="0">
              <a:buNone/>
            </a:pPr>
            <a:r>
              <a:rPr lang="en-US" sz="2400" dirty="0"/>
              <a:t>              if (x[</a:t>
            </a:r>
            <a:r>
              <a:rPr lang="en-US" sz="2400" dirty="0" err="1"/>
              <a:t>i</a:t>
            </a:r>
            <a:r>
              <a:rPr lang="en-US" sz="2400" dirty="0"/>
              <a:t>]) {    ret[</a:t>
            </a:r>
            <a:r>
              <a:rPr lang="en-US" sz="2400" dirty="0" err="1"/>
              <a:t>i</a:t>
            </a:r>
            <a:r>
              <a:rPr lang="en-US" sz="2400" dirty="0"/>
              <a:t>] = 1;   return ret;}</a:t>
            </a:r>
          </a:p>
          <a:p>
            <a:pPr marL="0" indent="0">
              <a:buNone/>
            </a:pPr>
            <a:r>
              <a:rPr lang="en-US" sz="2400" dirty="0"/>
              <a:t>  }</a:t>
            </a:r>
          </a:p>
          <a:p>
            <a:pPr marL="0" indent="0">
              <a:buNone/>
            </a:pPr>
            <a:r>
              <a:rPr lang="en-US" sz="2400" dirty="0"/>
              <a:t> return ret; }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harness void main(bit[W] x){</a:t>
            </a:r>
          </a:p>
          <a:p>
            <a:pPr marL="0" indent="0">
              <a:buNone/>
            </a:pPr>
            <a:r>
              <a:rPr lang="en-US" sz="2400" dirty="0"/>
              <a:t>  assert least_sig0(x) == simple_least_sig0(x);</a:t>
            </a:r>
          </a:p>
          <a:p>
            <a:pPr marL="0" indent="0">
              <a:buNone/>
            </a:pPr>
            <a:r>
              <a:rPr lang="en-US" sz="2400" dirty="0"/>
              <a:t>}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34765D-12AB-4398-87B3-070F663924C7}"/>
              </a:ext>
            </a:extLst>
          </p:cNvPr>
          <p:cNvSpPr txBox="1"/>
          <p:nvPr/>
        </p:nvSpPr>
        <p:spPr>
          <a:xfrm>
            <a:off x="5974080" y="509452"/>
            <a:ext cx="5815149" cy="60016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Problem:</a:t>
            </a:r>
          </a:p>
          <a:p>
            <a:r>
              <a:rPr lang="en-US" sz="2400" dirty="0"/>
              <a:t>Detect the least significant bit in a word with 1 value, and mark that bit as 1 in the output, and reset all other bits to 0.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Do this with a program of the form:</a:t>
            </a:r>
          </a:p>
          <a:p>
            <a:r>
              <a:rPr lang="en-US" sz="2400" dirty="0"/>
              <a:t>   ~(x + K1) &amp; (x + K2)</a:t>
            </a:r>
            <a:br>
              <a:rPr lang="en-US" sz="2400" dirty="0"/>
            </a:br>
            <a:endParaRPr lang="en-US" sz="2400" b="1" u="sng" dirty="0"/>
          </a:p>
          <a:p>
            <a:r>
              <a:rPr lang="en-US" sz="2400" b="1" u="sng" dirty="0"/>
              <a:t>Examples:</a:t>
            </a:r>
          </a:p>
          <a:p>
            <a:endParaRPr lang="en-US" sz="2400" dirty="0"/>
          </a:p>
          <a:p>
            <a:r>
              <a:rPr lang="en-US" sz="2400" dirty="0"/>
              <a:t>00010111 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00000001 </a:t>
            </a:r>
          </a:p>
          <a:p>
            <a:r>
              <a:rPr lang="en-US" sz="2400" dirty="0"/>
              <a:t>00010110 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00000010</a:t>
            </a:r>
          </a:p>
          <a:p>
            <a:r>
              <a:rPr lang="en-US" sz="2400" dirty="0"/>
              <a:t>00000000 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00000000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2A193D21-983D-4DEE-99C6-D5F267692FE3}"/>
              </a:ext>
            </a:extLst>
          </p:cNvPr>
          <p:cNvSpPr/>
          <p:nvPr/>
        </p:nvSpPr>
        <p:spPr>
          <a:xfrm>
            <a:off x="3726023" y="139020"/>
            <a:ext cx="2248057" cy="957943"/>
          </a:xfrm>
          <a:prstGeom prst="wedgeRoundRectCallout">
            <a:avLst>
              <a:gd name="adj1" fmla="val -54223"/>
              <a:gd name="adj2" fmla="val 1377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(~(x + 0xFFFFFFFF) &amp; (x +0))</a:t>
            </a:r>
          </a:p>
        </p:txBody>
      </p:sp>
    </p:spTree>
    <p:extLst>
      <p:ext uri="{BB962C8B-B14F-4D97-AF65-F5344CB8AC3E}">
        <p14:creationId xmlns:p14="http://schemas.microsoft.com/office/powerpoint/2010/main" val="37169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7AEB-2708-4AB1-929E-1FC00B115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63" y="0"/>
            <a:ext cx="10515600" cy="1325563"/>
          </a:xfrm>
        </p:spPr>
        <p:txBody>
          <a:bodyPr/>
          <a:lstStyle/>
          <a:p>
            <a:r>
              <a:rPr lang="en-US" dirty="0"/>
              <a:t>Swapping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7A752-7CD2-4529-B1F4-8D2FD03D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851" y="1080740"/>
            <a:ext cx="5815149" cy="55122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 W = 32;</a:t>
            </a:r>
          </a:p>
          <a:p>
            <a:pPr marL="0" indent="0">
              <a:buNone/>
            </a:pPr>
            <a:r>
              <a:rPr lang="en-US" sz="2400" dirty="0"/>
              <a:t>void swap(ref bit[W] x, ref bit[W] y){</a:t>
            </a:r>
          </a:p>
          <a:p>
            <a:pPr marL="0" indent="0">
              <a:buNone/>
            </a:pPr>
            <a:r>
              <a:rPr lang="en-US" sz="2400" dirty="0"/>
              <a:t>if(??){ x = x ^ y; }else{ y = x ^ y; }</a:t>
            </a:r>
          </a:p>
          <a:p>
            <a:pPr marL="0" indent="0">
              <a:buNone/>
            </a:pPr>
            <a:r>
              <a:rPr lang="en-US" sz="2400" dirty="0"/>
              <a:t>if(??){ x = x ^ y; }else{ y = x ^ y; }</a:t>
            </a:r>
          </a:p>
          <a:p>
            <a:pPr marL="0" indent="0">
              <a:buNone/>
            </a:pPr>
            <a:r>
              <a:rPr lang="en-US" sz="2400" dirty="0"/>
              <a:t>if(??){ x = x ^ y; }else{ y = x ^ y; }</a:t>
            </a:r>
          </a:p>
          <a:p>
            <a:pPr marL="0" indent="0">
              <a:buNone/>
            </a:pPr>
            <a:r>
              <a:rPr lang="en-US" sz="2400" dirty="0"/>
              <a:t>}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harness void main(bit[W] x, bit[W] y){</a:t>
            </a:r>
          </a:p>
          <a:p>
            <a:pPr marL="0" indent="0">
              <a:buNone/>
            </a:pPr>
            <a:r>
              <a:rPr lang="en-US" sz="2400" dirty="0"/>
              <a:t>bit[W] </a:t>
            </a:r>
            <a:r>
              <a:rPr lang="en-US" sz="2400" dirty="0" err="1"/>
              <a:t>xold</a:t>
            </a:r>
            <a:r>
              <a:rPr lang="en-US" sz="2400" dirty="0"/>
              <a:t> = x, </a:t>
            </a:r>
            <a:r>
              <a:rPr lang="en-US" sz="2400" dirty="0" err="1"/>
              <a:t>yold</a:t>
            </a:r>
            <a:r>
              <a:rPr lang="en-US" sz="2400" dirty="0"/>
              <a:t> = y;</a:t>
            </a:r>
          </a:p>
          <a:p>
            <a:pPr marL="0" indent="0">
              <a:buNone/>
            </a:pPr>
            <a:r>
              <a:rPr lang="en-US" sz="2400" dirty="0"/>
              <a:t>swap(</a:t>
            </a:r>
            <a:r>
              <a:rPr lang="en-US" sz="2400" dirty="0" err="1"/>
              <a:t>x,y</a:t>
            </a:r>
            <a:r>
              <a:rPr lang="en-US" sz="2400" dirty="0"/>
              <a:t>);</a:t>
            </a:r>
          </a:p>
          <a:p>
            <a:pPr marL="0" indent="0">
              <a:buNone/>
            </a:pPr>
            <a:r>
              <a:rPr lang="en-US" sz="2400" dirty="0"/>
              <a:t>assert y == </a:t>
            </a:r>
            <a:r>
              <a:rPr lang="en-US" sz="2400" dirty="0" err="1"/>
              <a:t>xold</a:t>
            </a:r>
            <a:r>
              <a:rPr lang="en-US" sz="2400" dirty="0"/>
              <a:t> &amp;&amp; x == </a:t>
            </a:r>
            <a:r>
              <a:rPr lang="en-US" sz="2400" dirty="0" err="1"/>
              <a:t>yold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r>
              <a:rPr lang="en-US" sz="2400" dirty="0"/>
              <a:t>}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34765D-12AB-4398-87B3-070F663924C7}"/>
              </a:ext>
            </a:extLst>
          </p:cNvPr>
          <p:cNvSpPr txBox="1"/>
          <p:nvPr/>
        </p:nvSpPr>
        <p:spPr>
          <a:xfrm>
            <a:off x="5974080" y="509452"/>
            <a:ext cx="5815149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Problem:</a:t>
            </a:r>
          </a:p>
          <a:p>
            <a:r>
              <a:rPr lang="en-US" sz="2400" dirty="0"/>
              <a:t>Swap two inputs with a sequence of assignments using “exor” and no temporary variables.</a:t>
            </a:r>
          </a:p>
          <a:p>
            <a:endParaRPr lang="en-US" sz="2400" dirty="0"/>
          </a:p>
          <a:p>
            <a:r>
              <a:rPr lang="en-US" sz="2400" dirty="0"/>
              <a:t>That is, using  a program of the form</a:t>
            </a:r>
          </a:p>
          <a:p>
            <a:r>
              <a:rPr lang="en-US" sz="2400" dirty="0"/>
              <a:t>  x =   x ^ y</a:t>
            </a:r>
          </a:p>
          <a:p>
            <a:r>
              <a:rPr lang="en-US" sz="2400" dirty="0"/>
              <a:t>  y =  x ^  y</a:t>
            </a:r>
          </a:p>
          <a:p>
            <a:r>
              <a:rPr lang="en-US" sz="2400" dirty="0"/>
              <a:t>  ..</a:t>
            </a:r>
          </a:p>
          <a:p>
            <a:r>
              <a:rPr lang="en-US" sz="2400" dirty="0"/>
              <a:t>With 3 assignment statements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E4A4926-DA41-462A-B766-C5BCD3207B52}"/>
              </a:ext>
            </a:extLst>
          </p:cNvPr>
          <p:cNvSpPr/>
          <p:nvPr/>
        </p:nvSpPr>
        <p:spPr>
          <a:xfrm>
            <a:off x="4839478" y="0"/>
            <a:ext cx="1200538" cy="1951037"/>
          </a:xfrm>
          <a:prstGeom prst="wedgeRoundRectCallout">
            <a:avLst>
              <a:gd name="adj1" fmla="val -91344"/>
              <a:gd name="adj2" fmla="val 93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  = </a:t>
            </a:r>
            <a:r>
              <a:rPr lang="en-US" dirty="0" err="1"/>
              <a:t>x^y</a:t>
            </a:r>
            <a:endParaRPr lang="en-US" dirty="0"/>
          </a:p>
          <a:p>
            <a:pPr algn="ctr"/>
            <a:r>
              <a:rPr lang="en-US" dirty="0"/>
              <a:t>y = </a:t>
            </a:r>
            <a:r>
              <a:rPr lang="en-US" dirty="0" err="1"/>
              <a:t>x^y</a:t>
            </a:r>
            <a:endParaRPr lang="en-US" dirty="0"/>
          </a:p>
          <a:p>
            <a:pPr algn="ctr"/>
            <a:r>
              <a:rPr lang="en-US" dirty="0"/>
              <a:t>x = </a:t>
            </a:r>
            <a:r>
              <a:rPr lang="en-US" dirty="0" err="1"/>
              <a:t>x^y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97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E738072B-D56B-4065-95B0-6F882DA117DD}"/>
              </a:ext>
            </a:extLst>
          </p:cNvPr>
          <p:cNvSpPr txBox="1">
            <a:spLocks noChangeArrowheads="1"/>
          </p:cNvSpPr>
          <p:nvPr/>
        </p:nvSpPr>
        <p:spPr>
          <a:xfrm>
            <a:off x="216338" y="732864"/>
            <a:ext cx="5962586" cy="4698671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3300"/>
                </a:solidFill>
              </a:rPr>
              <a:t>Desired program P: bit-vector transformation that resets rightmost 1 to 0: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3300"/>
                </a:solidFill>
              </a:rPr>
              <a:t>1. P should be constructed from standard bit-vector operations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3300"/>
                </a:solidFill>
              </a:rPr>
              <a:t>|, &amp;, ~, +, -, &lt;&lt;, &gt;&gt;, 0, 1, …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3300"/>
                </a:solidFill>
              </a:rPr>
              <a:t>2. P specified using input-output examples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3300"/>
                </a:solidFill>
              </a:rPr>
              <a:t>		00101 </a:t>
            </a:r>
            <a:r>
              <a:rPr lang="en-US" sz="2400" dirty="0">
                <a:solidFill>
                  <a:srgbClr val="003300"/>
                </a:solidFill>
                <a:sym typeface="Wingdings" panose="05000000000000000000" pitchFamily="2" charset="2"/>
              </a:rPr>
              <a:t> 00100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3300"/>
                </a:solidFill>
                <a:sym typeface="Wingdings" panose="05000000000000000000" pitchFamily="2" charset="2"/>
              </a:rPr>
              <a:t>		01010  01000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3300"/>
                </a:solidFill>
                <a:sym typeface="Wingdings" panose="05000000000000000000" pitchFamily="2" charset="2"/>
              </a:rPr>
              <a:t>		10110   10100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rgbClr val="0033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solidFill>
                <a:srgbClr val="0033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rgbClr val="00330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39DECFA-230B-4691-A918-33CA26F42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35" y="197831"/>
            <a:ext cx="10515600" cy="535034"/>
          </a:xfrm>
        </p:spPr>
        <p:txBody>
          <a:bodyPr>
            <a:normAutofit fontScale="90000"/>
          </a:bodyPr>
          <a:lstStyle/>
          <a:p>
            <a:r>
              <a:rPr lang="en-US" dirty="0"/>
              <a:t>Homework (1)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24D5B1-C7C4-4C6E-9997-EC7011B772FB}"/>
              </a:ext>
            </a:extLst>
          </p:cNvPr>
          <p:cNvSpPr txBox="1"/>
          <p:nvPr/>
        </p:nvSpPr>
        <p:spPr>
          <a:xfrm>
            <a:off x="6668589" y="1143000"/>
            <a:ext cx="5120640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Homework:</a:t>
            </a:r>
          </a:p>
          <a:p>
            <a:r>
              <a:rPr lang="en-US" sz="2400" b="1" dirty="0"/>
              <a:t>Synthesize a solution to this problem using Sketch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2590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E738072B-D56B-4065-95B0-6F882DA117DD}"/>
              </a:ext>
            </a:extLst>
          </p:cNvPr>
          <p:cNvSpPr txBox="1">
            <a:spLocks noChangeArrowheads="1"/>
          </p:cNvSpPr>
          <p:nvPr/>
        </p:nvSpPr>
        <p:spPr>
          <a:xfrm>
            <a:off x="216338" y="732864"/>
            <a:ext cx="5962586" cy="4698671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3300"/>
                </a:solidFill>
              </a:rPr>
              <a:t>Desired program P: bit-vector transformation that resets rightmost substring of contiguous 1’s to 0’s: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3300"/>
                </a:solidFill>
              </a:rPr>
              <a:t>1. P should be constructed from standard bit-vector operations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3300"/>
                </a:solidFill>
              </a:rPr>
              <a:t>|, &amp;, ~, +, -, &lt;&lt;, &gt;&gt;, 0, 1, …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3300"/>
                </a:solidFill>
              </a:rPr>
              <a:t>2. P specified using input-output examples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3300"/>
                </a:solidFill>
              </a:rPr>
              <a:t>		00101 </a:t>
            </a:r>
            <a:r>
              <a:rPr lang="en-US" sz="2400" dirty="0">
                <a:solidFill>
                  <a:srgbClr val="003300"/>
                </a:solidFill>
                <a:sym typeface="Wingdings" panose="05000000000000000000" pitchFamily="2" charset="2"/>
              </a:rPr>
              <a:t> 00100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3300"/>
                </a:solidFill>
                <a:sym typeface="Wingdings" panose="05000000000000000000" pitchFamily="2" charset="2"/>
              </a:rPr>
              <a:t>		01010  01000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3300"/>
                </a:solidFill>
                <a:sym typeface="Wingdings" panose="05000000000000000000" pitchFamily="2" charset="2"/>
              </a:rPr>
              <a:t>		10110   10000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rgbClr val="003300"/>
              </a:solidFill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3300"/>
                </a:solidFill>
              </a:rPr>
              <a:t>Desired solution: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3300"/>
                </a:solidFill>
              </a:rPr>
              <a:t>	 x &amp; ( 1 + (x | (x-1 )))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rgbClr val="0033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solidFill>
                <a:srgbClr val="0033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rgbClr val="0033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803C85-211E-47CF-BA53-7AB027189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229" y="3619500"/>
            <a:ext cx="1371600" cy="222217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39DECFA-230B-4691-A918-33CA26F42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35" y="197831"/>
            <a:ext cx="10515600" cy="535034"/>
          </a:xfrm>
        </p:spPr>
        <p:txBody>
          <a:bodyPr>
            <a:normAutofit fontScale="90000"/>
          </a:bodyPr>
          <a:lstStyle/>
          <a:p>
            <a:r>
              <a:rPr lang="en-US" dirty="0"/>
              <a:t>Homework (2)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24D5B1-C7C4-4C6E-9997-EC7011B772FB}"/>
              </a:ext>
            </a:extLst>
          </p:cNvPr>
          <p:cNvSpPr txBox="1"/>
          <p:nvPr/>
        </p:nvSpPr>
        <p:spPr>
          <a:xfrm>
            <a:off x="6668589" y="1143000"/>
            <a:ext cx="5120640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Homework:</a:t>
            </a:r>
          </a:p>
          <a:p>
            <a:r>
              <a:rPr lang="en-US" sz="2400" b="1" dirty="0"/>
              <a:t>Synthesize a solution to this problem using Sketch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501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BB2DA-21AF-460C-8D23-762842C7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13A39-E8E6-44AC-A62D-0D6BEA6F2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 lectures per week:  Monday &amp; Wednesday  3:30-5:00PM</a:t>
            </a:r>
          </a:p>
          <a:p>
            <a:r>
              <a:rPr lang="en-US" dirty="0"/>
              <a:t>Course instructors:    </a:t>
            </a:r>
          </a:p>
          <a:p>
            <a:pPr marL="457200" lvl="1" indent="0">
              <a:buNone/>
            </a:pPr>
            <a:r>
              <a:rPr lang="en-US" dirty="0"/>
              <a:t>	Chiranjib Bhattacharya, Deepak D’Souza, Sriram Rajamani</a:t>
            </a:r>
          </a:p>
          <a:p>
            <a:r>
              <a:rPr lang="en-US" dirty="0"/>
              <a:t>Teaching Assistants:</a:t>
            </a:r>
          </a:p>
          <a:p>
            <a:pPr marL="457200" lvl="1" indent="0">
              <a:buNone/>
            </a:pPr>
            <a:r>
              <a:rPr lang="en-US" dirty="0"/>
              <a:t>	 P. Habeeb and Rekha Pai</a:t>
            </a:r>
          </a:p>
          <a:p>
            <a:r>
              <a:rPr lang="en-US" dirty="0"/>
              <a:t>Grading</a:t>
            </a:r>
          </a:p>
          <a:p>
            <a:pPr lvl="1"/>
            <a:r>
              <a:rPr lang="en-US" dirty="0"/>
              <a:t>Assignments + Presentation  (30%)</a:t>
            </a:r>
          </a:p>
          <a:p>
            <a:pPr lvl="1"/>
            <a:r>
              <a:rPr lang="en-US" dirty="0"/>
              <a:t>Mid-semester exam (30%)</a:t>
            </a:r>
          </a:p>
          <a:p>
            <a:pPr lvl="1"/>
            <a:r>
              <a:rPr lang="en-US" dirty="0"/>
              <a:t>Project and final (40%)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994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9C497-5840-4F09-BBB1-27F42C23A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31" y="77742"/>
            <a:ext cx="10515600" cy="1325563"/>
          </a:xfrm>
        </p:spPr>
        <p:txBody>
          <a:bodyPr/>
          <a:lstStyle/>
          <a:p>
            <a:r>
              <a:rPr lang="en-US" dirty="0"/>
              <a:t>How does Sketch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28D67-7C0F-4832-9594-158D04F88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22" y="1899601"/>
            <a:ext cx="4639492" cy="2468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err="1">
                <a:cs typeface="Courier New" panose="02070309020205020404" pitchFamily="49" charset="0"/>
              </a:rPr>
              <a:t>harness</a:t>
            </a:r>
            <a:r>
              <a:rPr lang="fr-FR" sz="2000" dirty="0">
                <a:cs typeface="Courier New" panose="02070309020205020404" pitchFamily="49" charset="0"/>
              </a:rPr>
              <a:t> </a:t>
            </a:r>
            <a:r>
              <a:rPr lang="fr-FR" sz="2000" dirty="0" err="1">
                <a:cs typeface="Courier New" panose="02070309020205020404" pitchFamily="49" charset="0"/>
              </a:rPr>
              <a:t>void</a:t>
            </a:r>
            <a:r>
              <a:rPr lang="fr-FR" sz="2000" dirty="0">
                <a:cs typeface="Courier New" panose="02070309020205020404" pitchFamily="49" charset="0"/>
              </a:rPr>
              <a:t> </a:t>
            </a:r>
            <a:r>
              <a:rPr lang="fr-FR" sz="2000" dirty="0" err="1">
                <a:cs typeface="Courier New" panose="02070309020205020404" pitchFamily="49" charset="0"/>
              </a:rPr>
              <a:t>doublesketch</a:t>
            </a:r>
            <a:r>
              <a:rPr lang="fr-FR" sz="2000" dirty="0">
                <a:cs typeface="Courier New" panose="02070309020205020404" pitchFamily="49" charset="0"/>
              </a:rPr>
              <a:t>(</a:t>
            </a:r>
            <a:r>
              <a:rPr lang="fr-FR" sz="2000" dirty="0" err="1">
                <a:cs typeface="Courier New" panose="02070309020205020404" pitchFamily="49" charset="0"/>
              </a:rPr>
              <a:t>int</a:t>
            </a:r>
            <a:r>
              <a:rPr lang="fr-FR" sz="2000" dirty="0">
                <a:cs typeface="Courier New" panose="02070309020205020404" pitchFamily="49" charset="0"/>
              </a:rPr>
              <a:t> x)</a:t>
            </a:r>
          </a:p>
          <a:p>
            <a:pPr marL="0" indent="0">
              <a:buNone/>
            </a:pPr>
            <a:r>
              <a:rPr lang="fr-FR" sz="2000" dirty="0"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fr-FR" sz="2000" dirty="0">
                <a:cs typeface="Courier New" panose="02070309020205020404" pitchFamily="49" charset="0"/>
              </a:rPr>
              <a:t>  </a:t>
            </a:r>
            <a:r>
              <a:rPr lang="fr-FR" sz="2000" dirty="0" err="1">
                <a:cs typeface="Courier New" panose="02070309020205020404" pitchFamily="49" charset="0"/>
              </a:rPr>
              <a:t>int</a:t>
            </a:r>
            <a:r>
              <a:rPr lang="fr-FR" sz="2000" dirty="0">
                <a:cs typeface="Courier New" panose="02070309020205020404" pitchFamily="49" charset="0"/>
              </a:rPr>
              <a:t> t = x * ??;</a:t>
            </a:r>
          </a:p>
          <a:p>
            <a:pPr marL="0" indent="0">
              <a:buNone/>
            </a:pPr>
            <a:r>
              <a:rPr lang="fr-FR" sz="2000" dirty="0">
                <a:cs typeface="Courier New" panose="02070309020205020404" pitchFamily="49" charset="0"/>
              </a:rPr>
              <a:t>  </a:t>
            </a:r>
            <a:r>
              <a:rPr lang="fr-FR" sz="2000" dirty="0" err="1">
                <a:cs typeface="Courier New" panose="02070309020205020404" pitchFamily="49" charset="0"/>
              </a:rPr>
              <a:t>assert</a:t>
            </a:r>
            <a:r>
              <a:rPr lang="fr-FR" sz="2000" dirty="0">
                <a:cs typeface="Courier New" panose="02070309020205020404" pitchFamily="49" charset="0"/>
              </a:rPr>
              <a:t> t == x + x;</a:t>
            </a:r>
          </a:p>
          <a:p>
            <a:pPr marL="0" indent="0">
              <a:buNone/>
            </a:pPr>
            <a:r>
              <a:rPr lang="fr-FR" sz="2000" dirty="0">
                <a:cs typeface="Courier New" panose="02070309020205020404" pitchFamily="49" charset="0"/>
              </a:rPr>
              <a:t>}</a:t>
            </a:r>
            <a:endParaRPr lang="en-US" sz="2000" dirty="0"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241EC2-C858-4C9E-B1F0-A37CFA8B05AB}"/>
                  </a:ext>
                </a:extLst>
              </p:cNvPr>
              <p:cNvSpPr txBox="1"/>
              <p:nvPr/>
            </p:nvSpPr>
            <p:spPr>
              <a:xfrm>
                <a:off x="5033554" y="1674955"/>
                <a:ext cx="6786155" cy="532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cs typeface="Courier New" panose="02070309020205020404" pitchFamily="49" charset="0"/>
                  </a:rPr>
                  <a:t>Search through all possible ways to fill the hole  “??” such that the specification is satisfied:</a:t>
                </a:r>
              </a:p>
              <a:p>
                <a:endParaRPr lang="en-US" sz="2000" dirty="0">
                  <a:cs typeface="Courier New" panose="02070309020205020404" pitchFamily="49" charset="0"/>
                </a:endParaRPr>
              </a:p>
              <a:p>
                <a:r>
                  <a:rPr lang="en-US" sz="2000" dirty="0">
                    <a:cs typeface="Courier New" panose="02070309020205020404" pitchFamily="49" charset="0"/>
                  </a:rPr>
                  <a:t>Find </a:t>
                </a:r>
                <a:r>
                  <a:rPr lang="en-US" sz="2000" i="1" dirty="0">
                    <a:cs typeface="Courier New" panose="02070309020205020404" pitchFamily="49" charset="0"/>
                  </a:rPr>
                  <a:t>c</a:t>
                </a:r>
                <a:r>
                  <a:rPr lang="en-US" sz="2000" dirty="0">
                    <a:cs typeface="Courier New" panose="02070309020205020404" pitchFamily="49" charset="0"/>
                  </a:rPr>
                  <a:t> such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∀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𝑥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.    (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𝑥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∗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𝑐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=  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𝑥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+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𝑥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cs typeface="Courier New" panose="02070309020205020404" pitchFamily="49" charset="0"/>
                </a:endParaRPr>
              </a:p>
              <a:p>
                <a:endParaRPr lang="en-US" sz="2000" dirty="0">
                  <a:cs typeface="Courier New" panose="02070309020205020404" pitchFamily="49" charset="0"/>
                </a:endParaRPr>
              </a:p>
              <a:p>
                <a:r>
                  <a:rPr lang="en-US" sz="2000" dirty="0">
                    <a:cs typeface="Courier New" panose="02070309020205020404" pitchFamily="49" charset="0"/>
                  </a:rPr>
                  <a:t>Equivalently: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∃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𝑐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. ∀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𝑥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.    (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𝑥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∗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𝑐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=  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𝑥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+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𝑥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cs typeface="Courier New" panose="02070309020205020404" pitchFamily="49" charset="0"/>
                </a:endParaRPr>
              </a:p>
              <a:p>
                <a:endParaRPr lang="en-US" sz="2000" dirty="0">
                  <a:cs typeface="Courier New" panose="02070309020205020404" pitchFamily="49" charset="0"/>
                </a:endParaRPr>
              </a:p>
              <a:p>
                <a:endParaRPr lang="en-US" sz="2000" dirty="0">
                  <a:cs typeface="Courier New" panose="02070309020205020404" pitchFamily="49" charset="0"/>
                </a:endParaRPr>
              </a:p>
              <a:p>
                <a:endParaRPr lang="en-US" sz="2000" dirty="0">
                  <a:cs typeface="Courier New" panose="02070309020205020404" pitchFamily="49" charset="0"/>
                </a:endParaRPr>
              </a:p>
              <a:p>
                <a:r>
                  <a:rPr lang="en-US" sz="2000" dirty="0">
                    <a:cs typeface="Courier New" panose="02070309020205020404" pitchFamily="49" charset="0"/>
                  </a:rPr>
                  <a:t>In general, every sketching problem can be converted to solving a formula of the form:</a:t>
                </a:r>
              </a:p>
              <a:p>
                <a:endParaRPr lang="en-US" sz="2000" dirty="0">
                  <a:cs typeface="Courier New" panose="02070309020205020404" pitchFamily="49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∃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…∀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2</m:t>
                          </m:r>
                        </m:sub>
                      </m:sSub>
                      <m:r>
                        <a:rPr lang="en-US" sz="2000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. 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𝜑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 .., 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…)</m:t>
                      </m:r>
                    </m:oMath>
                  </m:oMathPara>
                </a14:m>
                <a:endParaRPr lang="en-US" sz="2000" dirty="0">
                  <a:cs typeface="Courier New" panose="02070309020205020404" pitchFamily="49" charset="0"/>
                </a:endParaRPr>
              </a:p>
              <a:p>
                <a:endParaRPr lang="en-US" sz="2000" dirty="0">
                  <a:cs typeface="Courier New" panose="02070309020205020404" pitchFamily="49" charset="0"/>
                </a:endParaRPr>
              </a:p>
              <a:p>
                <a:endParaRPr lang="en-US" sz="2000" dirty="0"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241EC2-C858-4C9E-B1F0-A37CFA8B0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554" y="1674955"/>
                <a:ext cx="6786155" cy="5324535"/>
              </a:xfrm>
              <a:prstGeom prst="rect">
                <a:avLst/>
              </a:prstGeom>
              <a:blipFill>
                <a:blip r:embed="rId2"/>
                <a:stretch>
                  <a:fillRect l="-988" t="-687" r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6462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14832-4060-4C44-8537-DFB8F70A5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for Constraint based 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5C0609-3F08-4128-98B8-F091B3D45B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772297" cy="3908969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Convert the synthesis problem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to a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Solve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using a constraint solver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Map solution from constraint solver back to the synthesis problem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5C0609-3F08-4128-98B8-F091B3D45B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772297" cy="3908969"/>
              </a:xfrm>
              <a:blipFill>
                <a:blip r:embed="rId2"/>
                <a:stretch>
                  <a:fillRect l="-2685" t="-2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12B82F-3FD1-4957-B409-C6AC9104BDEC}"/>
              </a:ext>
            </a:extLst>
          </p:cNvPr>
          <p:cNvSpPr txBox="1">
            <a:spLocks/>
          </p:cNvSpPr>
          <p:nvPr/>
        </p:nvSpPr>
        <p:spPr>
          <a:xfrm>
            <a:off x="6230983" y="1825625"/>
            <a:ext cx="5473337" cy="4351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/>
              <a:t>Types of constraint solvers:</a:t>
            </a:r>
          </a:p>
          <a:p>
            <a:r>
              <a:rPr lang="en-US" dirty="0"/>
              <a:t>SAT Solvers (Boolean Satisfiability)</a:t>
            </a:r>
          </a:p>
          <a:p>
            <a:r>
              <a:rPr lang="en-US" dirty="0"/>
              <a:t>SMT Solvers (Satisfiability Modulo Theories)</a:t>
            </a:r>
          </a:p>
          <a:p>
            <a:r>
              <a:rPr lang="en-US" dirty="0"/>
              <a:t>Solvers for Quantified Formulas  (QBF or CEGIS solvers)</a:t>
            </a:r>
          </a:p>
        </p:txBody>
      </p:sp>
    </p:spTree>
    <p:extLst>
      <p:ext uri="{BB962C8B-B14F-4D97-AF65-F5344CB8AC3E}">
        <p14:creationId xmlns:p14="http://schemas.microsoft.com/office/powerpoint/2010/main" val="1555265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E5A30-D200-4E43-BE76-75B97F2AC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Rough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DEA37-BAA2-4F1B-A198-B2EBEFD64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January – Mid February. Foundations   (~6-7 weeks)</a:t>
            </a:r>
          </a:p>
          <a:p>
            <a:pPr lvl="1"/>
            <a:r>
              <a:rPr lang="en-US" dirty="0"/>
              <a:t>Course overview (Sriram)</a:t>
            </a:r>
          </a:p>
          <a:p>
            <a:pPr lvl="1"/>
            <a:r>
              <a:rPr lang="en-US" dirty="0"/>
              <a:t>Constraint based methods  for synthesis(Sriram)</a:t>
            </a:r>
          </a:p>
          <a:p>
            <a:pPr lvl="1"/>
            <a:r>
              <a:rPr lang="en-US" dirty="0"/>
              <a:t>Enumerative techniques for synthesis (Deepak)</a:t>
            </a:r>
          </a:p>
          <a:p>
            <a:pPr lvl="1"/>
            <a:r>
              <a:rPr lang="en-US" dirty="0"/>
              <a:t>Black box learning (Deepak)</a:t>
            </a:r>
          </a:p>
          <a:p>
            <a:pPr lvl="1"/>
            <a:r>
              <a:rPr lang="en-US" dirty="0"/>
              <a:t>Machine learning background for synthesis (Chiranjib)</a:t>
            </a:r>
          </a:p>
          <a:p>
            <a:pPr marL="457200" lvl="1" indent="0">
              <a:buNone/>
            </a:pPr>
            <a:r>
              <a:rPr lang="en-US" dirty="0"/>
              <a:t>(includes graded assignments)</a:t>
            </a:r>
          </a:p>
          <a:p>
            <a:r>
              <a:rPr lang="en-US" dirty="0"/>
              <a:t>Mid-late February: Mid-semester exam</a:t>
            </a:r>
          </a:p>
          <a:p>
            <a:r>
              <a:rPr lang="en-US" dirty="0"/>
              <a:t>Mid-February – Late March:   </a:t>
            </a:r>
          </a:p>
          <a:p>
            <a:pPr lvl="1"/>
            <a:r>
              <a:rPr lang="en-US" dirty="0"/>
              <a:t>Research paper presentations by students  (~5 weeks)</a:t>
            </a:r>
          </a:p>
          <a:p>
            <a:r>
              <a:rPr lang="en-US" dirty="0"/>
              <a:t>March – April 15: Course project, with final project presentations in April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24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7B422D-0301-427C-B716-1B668908B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60" y="2119956"/>
            <a:ext cx="5770840" cy="3149917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Flowchart: Alternate Process 5">
                <a:extLst>
                  <a:ext uri="{FF2B5EF4-FFF2-40B4-BE49-F238E27FC236}">
                    <a16:creationId xmlns:a16="http://schemas.microsoft.com/office/drawing/2014/main" id="{F1107E0F-96F5-4BBF-B5F5-4ECE44BE68FC}"/>
                  </a:ext>
                </a:extLst>
              </p:cNvPr>
              <p:cNvSpPr/>
              <p:nvPr/>
            </p:nvSpPr>
            <p:spPr>
              <a:xfrm>
                <a:off x="7028268" y="1204485"/>
                <a:ext cx="3721160" cy="988555"/>
              </a:xfrm>
              <a:prstGeom prst="flowChartAlternateProcess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0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0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0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0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C00000"/>
                    </a:solidFill>
                  </a:rPr>
                  <a:t>Specification: “What”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chemeClr val="tx1"/>
                    </a:solidFill>
                  </a:rPr>
                  <a:t>Logical relation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 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1600" b="0" dirty="0">
                  <a:solidFill>
                    <a:schemeClr val="tx1"/>
                  </a:solidFill>
                </a:endParaRPr>
              </a:p>
              <a:p>
                <a:pPr algn="ctr" eaLnBrk="0" hangingPunct="0"/>
                <a:r>
                  <a:rPr lang="en-US" sz="1600" b="0" dirty="0">
                    <a:solidFill>
                      <a:schemeClr val="tx1"/>
                    </a:solidFill>
                  </a:rPr>
                  <a:t>among input </a:t>
                </a:r>
                <a14:m>
                  <m:oMath xmlns:m="http://schemas.openxmlformats.org/officeDocument/2006/math">
                    <m:r>
                      <a:rPr lang="en-US" sz="16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b="0" dirty="0">
                    <a:solidFill>
                      <a:schemeClr val="tx1"/>
                    </a:solidFill>
                  </a:rPr>
                  <a:t> and output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1600" b="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Flowchart: Alternate Process 5">
                <a:extLst>
                  <a:ext uri="{FF2B5EF4-FFF2-40B4-BE49-F238E27FC236}">
                    <a16:creationId xmlns:a16="http://schemas.microsoft.com/office/drawing/2014/main" id="{F1107E0F-96F5-4BBF-B5F5-4ECE44BE68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268" y="1204485"/>
                <a:ext cx="3721160" cy="988555"/>
              </a:xfrm>
              <a:prstGeom prst="flowChartAlternateProcess">
                <a:avLst/>
              </a:prstGeom>
              <a:blipFill>
                <a:blip r:embed="rId3"/>
                <a:stretch>
                  <a:fillRect t="-54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Flowchart: Alternate Process 7">
                <a:extLst>
                  <a:ext uri="{FF2B5EF4-FFF2-40B4-BE49-F238E27FC236}">
                    <a16:creationId xmlns:a16="http://schemas.microsoft.com/office/drawing/2014/main" id="{8897DEDA-E050-440D-831B-35EC0F40D526}"/>
                  </a:ext>
                </a:extLst>
              </p:cNvPr>
              <p:cNvSpPr/>
              <p:nvPr/>
            </p:nvSpPr>
            <p:spPr>
              <a:xfrm>
                <a:off x="7028268" y="2861480"/>
                <a:ext cx="3837984" cy="988555"/>
              </a:xfrm>
              <a:prstGeom prst="flowChartAlternateProcess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0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0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0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0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C00000"/>
                    </a:solidFill>
                  </a:rPr>
                  <a:t>Synthesizer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chemeClr val="tx1"/>
                    </a:solidFill>
                  </a:rPr>
                  <a:t>Constructive proof of </a:t>
                </a:r>
              </a:p>
              <a:p>
                <a:pPr algn="ctr" eaLnBrk="0" hangingPunct="0"/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16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∀</m:t>
                    </m:r>
                    <m:r>
                      <a:rPr lang="en-US" sz="16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16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1600" b="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Flowchart: Alternate Process 7">
                <a:extLst>
                  <a:ext uri="{FF2B5EF4-FFF2-40B4-BE49-F238E27FC236}">
                    <a16:creationId xmlns:a16="http://schemas.microsoft.com/office/drawing/2014/main" id="{8897DEDA-E050-440D-831B-35EC0F40D5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268" y="2861480"/>
                <a:ext cx="3837984" cy="988555"/>
              </a:xfrm>
              <a:prstGeom prst="flowChartAlternateProcess">
                <a:avLst/>
              </a:prstGeom>
              <a:blipFill>
                <a:blip r:embed="rId4"/>
                <a:stretch>
                  <a:fillRect t="-48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Flowchart: Alternate Process 8">
                <a:extLst>
                  <a:ext uri="{FF2B5EF4-FFF2-40B4-BE49-F238E27FC236}">
                    <a16:creationId xmlns:a16="http://schemas.microsoft.com/office/drawing/2014/main" id="{BA026C96-D703-40B2-A5FA-DC491D497D92}"/>
                  </a:ext>
                </a:extLst>
              </p:cNvPr>
              <p:cNvSpPr/>
              <p:nvPr/>
            </p:nvSpPr>
            <p:spPr>
              <a:xfrm>
                <a:off x="7018808" y="4496272"/>
                <a:ext cx="4033490" cy="988555"/>
              </a:xfrm>
              <a:prstGeom prst="flowChartAlternateProcess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0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0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0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0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dirty="0" err="1">
                    <a:solidFill>
                      <a:srgbClr val="C00000"/>
                    </a:solidFill>
                  </a:rPr>
                  <a:t>Implementation:“How</a:t>
                </a:r>
                <a:r>
                  <a:rPr lang="en-US" sz="1600" dirty="0">
                    <a:solidFill>
                      <a:srgbClr val="C00000"/>
                    </a:solidFill>
                  </a:rPr>
                  <a:t>”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chemeClr val="tx1"/>
                    </a:solidFill>
                  </a:rPr>
                  <a:t>Function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600" b="0" dirty="0">
                    <a:solidFill>
                      <a:schemeClr val="tx1"/>
                    </a:solidFill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sz="16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6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16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16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1600" b="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Flowchart: Alternate Process 8">
                <a:extLst>
                  <a:ext uri="{FF2B5EF4-FFF2-40B4-BE49-F238E27FC236}">
                    <a16:creationId xmlns:a16="http://schemas.microsoft.com/office/drawing/2014/main" id="{BA026C96-D703-40B2-A5FA-DC491D497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808" y="4496272"/>
                <a:ext cx="4033490" cy="988555"/>
              </a:xfrm>
              <a:prstGeom prst="flowChartAlternateProcess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C91997B-DBA0-4AE8-8FAC-C788B1DB5341}"/>
              </a:ext>
            </a:extLst>
          </p:cNvPr>
          <p:cNvCxnSpPr/>
          <p:nvPr/>
        </p:nvCxnSpPr>
        <p:spPr bwMode="auto">
          <a:xfrm>
            <a:off x="8857867" y="2193040"/>
            <a:ext cx="0" cy="668439"/>
          </a:xfrm>
          <a:prstGeom prst="straightConnector1">
            <a:avLst/>
          </a:prstGeom>
          <a:solidFill>
            <a:srgbClr val="333399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5B54D62-2072-4713-9980-525862293F00}"/>
              </a:ext>
            </a:extLst>
          </p:cNvPr>
          <p:cNvCxnSpPr/>
          <p:nvPr/>
        </p:nvCxnSpPr>
        <p:spPr bwMode="auto">
          <a:xfrm flipH="1">
            <a:off x="8857867" y="3827832"/>
            <a:ext cx="11353" cy="668439"/>
          </a:xfrm>
          <a:prstGeom prst="straightConnector1">
            <a:avLst/>
          </a:prstGeom>
          <a:solidFill>
            <a:srgbClr val="333399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867C63ED-FC2B-4558-8A28-93713781B7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038" y="176326"/>
            <a:ext cx="1352550" cy="180749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ECE7302-99EB-4532-AF8D-D3EFE572763A}"/>
              </a:ext>
            </a:extLst>
          </p:cNvPr>
          <p:cNvSpPr txBox="1"/>
          <p:nvPr/>
        </p:nvSpPr>
        <p:spPr>
          <a:xfrm>
            <a:off x="94593" y="5484827"/>
            <a:ext cx="11748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Solutions provided by </a:t>
            </a:r>
            <a:r>
              <a:rPr lang="en-US" dirty="0" err="1"/>
              <a:t>Buchi</a:t>
            </a:r>
            <a:r>
              <a:rPr lang="en-US" dirty="0"/>
              <a:t> and </a:t>
            </a:r>
            <a:r>
              <a:rPr lang="en-US" dirty="0" err="1"/>
              <a:t>Landweber</a:t>
            </a:r>
            <a:r>
              <a:rPr lang="en-US" dirty="0"/>
              <a:t> (1969) and M O Rabin (1972), first based on specifications in Monadic Second Order Logics (non elementary complexity), then temporal logics (PSPACE or EXP Time)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Largely of theoretical interest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E4E47952-50DB-4D9C-AEE7-7A41D3E85FBD}"/>
                  </a:ext>
                </a:extLst>
              </p:cNvPr>
              <p:cNvSpPr/>
              <p:nvPr/>
            </p:nvSpPr>
            <p:spPr>
              <a:xfrm>
                <a:off x="4081047" y="362078"/>
                <a:ext cx="2829117" cy="842407"/>
              </a:xfrm>
              <a:prstGeom prst="wedgeRoundRectCallout">
                <a:avLst>
                  <a:gd name="adj1" fmla="val 91127"/>
                  <a:gd name="adj2" fmla="val 313345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What if we can constrain the space of functions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?</a:t>
                </a:r>
              </a:p>
            </p:txBody>
          </p:sp>
        </mc:Choice>
        <mc:Fallback xmlns="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E4E47952-50DB-4D9C-AEE7-7A41D3E85F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047" y="362078"/>
                <a:ext cx="2829117" cy="842407"/>
              </a:xfrm>
              <a:prstGeom prst="wedgeRoundRectCallout">
                <a:avLst>
                  <a:gd name="adj1" fmla="val 91127"/>
                  <a:gd name="adj2" fmla="val 313345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372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185A92-0DE8-4EF6-98BB-AE1ADB530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38" y="1157866"/>
            <a:ext cx="5451635" cy="29476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7BE8E1-FF96-4EE3-B4C9-1018F4A1D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76" y="4587321"/>
            <a:ext cx="4754063" cy="1325563"/>
          </a:xfrm>
        </p:spPr>
        <p:txBody>
          <a:bodyPr>
            <a:normAutofit/>
          </a:bodyPr>
          <a:lstStyle/>
          <a:p>
            <a:r>
              <a:rPr lang="en-US" sz="3600" dirty="0"/>
              <a:t>From TOPLAS 1980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95FF60-1A1B-4FBE-9EFC-F1D21C1BE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985" y="1872968"/>
            <a:ext cx="5606909" cy="79779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92CA42A7-5851-4D9D-93E4-54D63920E7BC}"/>
              </a:ext>
            </a:extLst>
          </p:cNvPr>
          <p:cNvSpPr/>
          <p:nvPr/>
        </p:nvSpPr>
        <p:spPr>
          <a:xfrm>
            <a:off x="8465976" y="3023118"/>
            <a:ext cx="678024" cy="10823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E11182-ED8E-4C8D-B895-F6E651DDCC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773"/>
          <a:stretch/>
        </p:blipFill>
        <p:spPr>
          <a:xfrm>
            <a:off x="5968242" y="4399979"/>
            <a:ext cx="3022197" cy="849993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B5D9EB-1CF7-47FC-ABE9-B55272D2E6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372947"/>
            <a:ext cx="2759562" cy="877026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86332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0BBA8-7ACF-4DAA-A23E-CDC2D7BAC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35" y="197830"/>
            <a:ext cx="10515600" cy="1325563"/>
          </a:xfrm>
        </p:spPr>
        <p:txBody>
          <a:bodyPr/>
          <a:lstStyle/>
          <a:p>
            <a:r>
              <a:rPr lang="en-US" dirty="0"/>
              <a:t>Modern 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10D47-028F-4BD2-AA41-822DAD02C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727076" cy="41717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Constrain the space of functions using a template or a sketch [</a:t>
            </a:r>
            <a:r>
              <a:rPr lang="en-US" dirty="0" err="1"/>
              <a:t>Bodik</a:t>
            </a:r>
            <a:r>
              <a:rPr lang="en-US" dirty="0"/>
              <a:t>-Lezama 2008]</a:t>
            </a:r>
          </a:p>
          <a:p>
            <a:endParaRPr lang="en-US" dirty="0"/>
          </a:p>
          <a:p>
            <a:r>
              <a:rPr lang="en-US" dirty="0" err="1"/>
              <a:t>Flashfill</a:t>
            </a:r>
            <a:r>
              <a:rPr lang="en-US" dirty="0"/>
              <a:t> and PROSE: Specify using input-output examples, and search for solutions using clever enumeration over all programs in a DSL [Gulwani 2011, Gulwani-</a:t>
            </a:r>
            <a:r>
              <a:rPr lang="en-US" dirty="0" err="1"/>
              <a:t>Polozov</a:t>
            </a:r>
            <a:r>
              <a:rPr lang="en-US" dirty="0"/>
              <a:t> 2015]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4F0FDF-80EB-47F3-8BAF-C05B22357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707" y="-60512"/>
            <a:ext cx="6933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89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E738072B-D56B-4065-95B0-6F882DA117DD}"/>
              </a:ext>
            </a:extLst>
          </p:cNvPr>
          <p:cNvSpPr txBox="1">
            <a:spLocks noChangeArrowheads="1"/>
          </p:cNvSpPr>
          <p:nvPr/>
        </p:nvSpPr>
        <p:spPr>
          <a:xfrm>
            <a:off x="216338" y="732864"/>
            <a:ext cx="5962586" cy="4698671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3300"/>
                </a:solidFill>
              </a:rPr>
              <a:t>Desired program P: bit-vector transformation that resets rightmost substring of contiguous 1’s to 0’s: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3300"/>
                </a:solidFill>
              </a:rPr>
              <a:t>1. P should be constructed from standard bit-vector operations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3300"/>
                </a:solidFill>
              </a:rPr>
              <a:t>|, &amp;, ~, +, -, &lt;&lt;, &gt;&gt;, 0, 1, …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3300"/>
                </a:solidFill>
              </a:rPr>
              <a:t>2. P specified using input-output examples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3300"/>
                </a:solidFill>
              </a:rPr>
              <a:t>		00101 </a:t>
            </a:r>
            <a:r>
              <a:rPr lang="en-US" sz="2400" dirty="0">
                <a:solidFill>
                  <a:srgbClr val="003300"/>
                </a:solidFill>
                <a:sym typeface="Wingdings" panose="05000000000000000000" pitchFamily="2" charset="2"/>
              </a:rPr>
              <a:t> 00100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3300"/>
                </a:solidFill>
                <a:sym typeface="Wingdings" panose="05000000000000000000" pitchFamily="2" charset="2"/>
              </a:rPr>
              <a:t>		01010  01000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3300"/>
                </a:solidFill>
                <a:sym typeface="Wingdings" panose="05000000000000000000" pitchFamily="2" charset="2"/>
              </a:rPr>
              <a:t>		10110   10000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rgbClr val="003300"/>
              </a:solidFill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3300"/>
                </a:solidFill>
              </a:rPr>
              <a:t>Desired solution: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3300"/>
                </a:solidFill>
              </a:rPr>
              <a:t>	 x &amp; ( 1 + (x | (</a:t>
            </a:r>
            <a:r>
              <a:rPr lang="en-US" sz="2400">
                <a:solidFill>
                  <a:srgbClr val="003300"/>
                </a:solidFill>
              </a:rPr>
              <a:t>x-1 )))</a:t>
            </a:r>
            <a:endParaRPr lang="en-US" sz="2400" dirty="0">
              <a:solidFill>
                <a:srgbClr val="0033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rgbClr val="0033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solidFill>
                <a:srgbClr val="0033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rgbClr val="0033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803C85-211E-47CF-BA53-7AB027189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229" y="3619500"/>
            <a:ext cx="1371600" cy="222217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39DECFA-230B-4691-A918-33CA26F42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35" y="197831"/>
            <a:ext cx="10515600" cy="535034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BEEEA87-0216-4187-99EB-EC7B80A110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2906" y="1527679"/>
            <a:ext cx="5415915" cy="2394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A83629A9-F2C9-4731-8A5A-7AF8B4BD0C41}"/>
              </a:ext>
            </a:extLst>
          </p:cNvPr>
          <p:cNvSpPr txBox="1"/>
          <p:nvPr/>
        </p:nvSpPr>
        <p:spPr>
          <a:xfrm>
            <a:off x="6288948" y="3149435"/>
            <a:ext cx="5686714" cy="2404200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600" b="1" spc="-110" dirty="0">
                <a:solidFill>
                  <a:srgbClr val="006600"/>
                </a:solidFill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if</a:t>
            </a:r>
            <a:r>
              <a:rPr lang="en-US" sz="1600" spc="-110" dirty="0">
                <a:solidFill>
                  <a:prstClr val="black"/>
                </a:solidFill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 </a:t>
            </a:r>
            <a:r>
              <a:rPr lang="en-US" sz="1600" spc="-110" dirty="0"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(</a:t>
            </a:r>
            <a:r>
              <a:rPr lang="en-US" sz="1600" i="1" dirty="0">
                <a:solidFill>
                  <a:prstClr val="black"/>
                </a:solidFill>
                <a:latin typeface="Droid Serif"/>
                <a:ea typeface="Droid Sans Mono" panose="020B0609030804020204" pitchFamily="49" charset="0"/>
                <a:cs typeface="Droid Sans Mono" panose="020B0609030804020204" pitchFamily="49" charset="0"/>
              </a:rPr>
              <a:t>input</a:t>
            </a:r>
            <a:r>
              <a:rPr lang="en-US" sz="1600" spc="-110" dirty="0">
                <a:solidFill>
                  <a:prstClr val="black"/>
                </a:solidFill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[</a:t>
            </a:r>
            <a:r>
              <a:rPr lang="en-US" sz="1600" spc="-110" dirty="0">
                <a:solidFill>
                  <a:srgbClr val="F79646">
                    <a:lumMod val="50000"/>
                  </a:srgbClr>
                </a:solidFill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1</a:t>
            </a:r>
            <a:r>
              <a:rPr lang="en-US" sz="1600" spc="-110" dirty="0">
                <a:solidFill>
                  <a:prstClr val="black"/>
                </a:solidFill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] == </a:t>
            </a:r>
            <a:r>
              <a:rPr lang="en-US" sz="1600" spc="-110" dirty="0">
                <a:solidFill>
                  <a:srgbClr val="F79646">
                    <a:lumMod val="50000"/>
                  </a:srgbClr>
                </a:solidFill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‘’</a:t>
            </a:r>
            <a:r>
              <a:rPr lang="en-US" sz="1600" spc="-110" dirty="0"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)</a:t>
            </a:r>
            <a:r>
              <a:rPr lang="en-US" sz="1600" spc="-110" dirty="0">
                <a:solidFill>
                  <a:prstClr val="black"/>
                </a:solidFill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 </a:t>
            </a:r>
            <a:r>
              <a:rPr lang="en-US" sz="1600" b="1" spc="-110" dirty="0">
                <a:solidFill>
                  <a:srgbClr val="006600"/>
                </a:solidFill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then</a:t>
            </a:r>
            <a:r>
              <a:rPr lang="en-US" sz="1600" spc="-110" dirty="0">
                <a:solidFill>
                  <a:prstClr val="black"/>
                </a:solidFill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 </a:t>
            </a:r>
            <a:r>
              <a:rPr lang="en-US" sz="1600" spc="-110" dirty="0" err="1">
                <a:solidFill>
                  <a:srgbClr val="4F81BD"/>
                </a:solidFill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Concat</a:t>
            </a:r>
            <a:r>
              <a:rPr lang="en-US" sz="1600" spc="-110" dirty="0">
                <a:solidFill>
                  <a:prstClr val="black"/>
                </a:solidFill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(</a:t>
            </a:r>
            <a:r>
              <a:rPr lang="en-US" sz="1600" i="1" dirty="0">
                <a:solidFill>
                  <a:prstClr val="black"/>
                </a:solidFill>
                <a:latin typeface="Droid Serif"/>
                <a:ea typeface="Droid Sans Mono" panose="020B0609030804020204" pitchFamily="49" charset="0"/>
                <a:cs typeface="Droid Sans Mono" panose="020B0609030804020204" pitchFamily="49" charset="0"/>
              </a:rPr>
              <a:t>input</a:t>
            </a:r>
            <a:r>
              <a:rPr lang="en-US" sz="1600" spc="-110" dirty="0">
                <a:solidFill>
                  <a:prstClr val="black"/>
                </a:solidFill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[</a:t>
            </a:r>
            <a:r>
              <a:rPr lang="en-US" sz="1600" spc="-110" dirty="0">
                <a:solidFill>
                  <a:srgbClr val="F79646">
                    <a:lumMod val="50000"/>
                  </a:srgbClr>
                </a:solidFill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2</a:t>
            </a:r>
            <a:r>
              <a:rPr lang="en-US" sz="1600" spc="-110" dirty="0">
                <a:solidFill>
                  <a:prstClr val="black"/>
                </a:solidFill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], </a:t>
            </a:r>
            <a:r>
              <a:rPr lang="en-US" sz="1600" spc="-110" dirty="0">
                <a:solidFill>
                  <a:srgbClr val="4F81BD"/>
                </a:solidFill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Const</a:t>
            </a:r>
            <a:r>
              <a:rPr lang="en-US" sz="1600" spc="-110" dirty="0">
                <a:solidFill>
                  <a:prstClr val="black"/>
                </a:solidFill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(</a:t>
            </a:r>
            <a:r>
              <a:rPr lang="en-US" sz="1600" spc="-110" dirty="0">
                <a:solidFill>
                  <a:srgbClr val="F79646">
                    <a:lumMod val="50000"/>
                  </a:srgbClr>
                </a:solidFill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“, ”</a:t>
            </a:r>
            <a:r>
              <a:rPr lang="en-US" sz="1600" spc="-110" dirty="0">
                <a:solidFill>
                  <a:prstClr val="black"/>
                </a:solidFill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), </a:t>
            </a:r>
            <a:r>
              <a:rPr lang="en-US" sz="1600" i="1" dirty="0">
                <a:solidFill>
                  <a:prstClr val="black"/>
                </a:solidFill>
                <a:latin typeface="Droid Serif"/>
                <a:ea typeface="Droid Sans Mono" panose="020B0609030804020204" pitchFamily="49" charset="0"/>
                <a:cs typeface="Droid Sans Mono" panose="020B0609030804020204" pitchFamily="49" charset="0"/>
              </a:rPr>
              <a:t>input</a:t>
            </a:r>
            <a:r>
              <a:rPr lang="en-US" sz="1600" spc="-110" dirty="0">
                <a:solidFill>
                  <a:prstClr val="black"/>
                </a:solidFill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[</a:t>
            </a:r>
            <a:r>
              <a:rPr lang="en-US" sz="1600" spc="-110" dirty="0">
                <a:solidFill>
                  <a:srgbClr val="F79646">
                    <a:lumMod val="50000"/>
                  </a:srgbClr>
                </a:solidFill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0</a:t>
            </a:r>
            <a:r>
              <a:rPr lang="en-US" sz="1600" spc="-110" dirty="0">
                <a:solidFill>
                  <a:prstClr val="black"/>
                </a:solidFill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], </a:t>
            </a:r>
            <a:r>
              <a:rPr lang="en-US" sz="1600" spc="-110" dirty="0">
                <a:solidFill>
                  <a:srgbClr val="4F81BD"/>
                </a:solidFill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Const</a:t>
            </a:r>
            <a:r>
              <a:rPr lang="en-US" sz="1600" spc="-110" dirty="0">
                <a:solidFill>
                  <a:prstClr val="black"/>
                </a:solidFill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(</a:t>
            </a:r>
            <a:r>
              <a:rPr lang="en-US" sz="1600" spc="-110" dirty="0">
                <a:solidFill>
                  <a:srgbClr val="F79646">
                    <a:lumMod val="50000"/>
                  </a:srgbClr>
                </a:solidFill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“.”</a:t>
            </a:r>
            <a:r>
              <a:rPr lang="en-US" sz="1600" spc="-110" dirty="0">
                <a:solidFill>
                  <a:prstClr val="black"/>
                </a:solidFill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)) </a:t>
            </a:r>
            <a:r>
              <a:rPr lang="en-US" sz="1600" b="1" spc="-110" dirty="0">
                <a:solidFill>
                  <a:srgbClr val="006600"/>
                </a:solidFill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else</a:t>
            </a:r>
            <a:br>
              <a:rPr lang="en-US" sz="1600" spc="-110" dirty="0"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</a:br>
            <a:r>
              <a:rPr lang="en-US" sz="1600" spc="-110" dirty="0"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  </a:t>
            </a:r>
            <a:r>
              <a:rPr lang="en-US" sz="1600" spc="-110" dirty="0" err="1">
                <a:solidFill>
                  <a:schemeClr val="accent1"/>
                </a:solidFill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Concat</a:t>
            </a:r>
            <a:r>
              <a:rPr lang="en-US" sz="1600" spc="-110" dirty="0"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(</a:t>
            </a:r>
            <a:r>
              <a:rPr lang="en-US" sz="1600" i="1" dirty="0">
                <a:solidFill>
                  <a:prstClr val="black"/>
                </a:solidFill>
                <a:latin typeface="Droid Serif"/>
                <a:ea typeface="Droid Sans Mono" panose="020B0609030804020204" pitchFamily="49" charset="0"/>
                <a:cs typeface="Droid Sans Mono" panose="020B0609030804020204" pitchFamily="49" charset="0"/>
              </a:rPr>
              <a:t>input</a:t>
            </a:r>
            <a:r>
              <a:rPr lang="en-US" sz="1600" spc="-110" dirty="0"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[</a:t>
            </a:r>
            <a:r>
              <a:rPr lang="en-US" sz="1600" spc="-110" dirty="0">
                <a:solidFill>
                  <a:srgbClr val="F79646">
                    <a:lumMod val="50000"/>
                  </a:srgbClr>
                </a:solidFill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2</a:t>
            </a:r>
            <a:r>
              <a:rPr lang="en-US" sz="1600" spc="-110" dirty="0"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], </a:t>
            </a:r>
            <a:r>
              <a:rPr lang="en-US" sz="1600" spc="-110" dirty="0">
                <a:solidFill>
                  <a:schemeClr val="accent1"/>
                </a:solidFill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Const</a:t>
            </a:r>
            <a:r>
              <a:rPr lang="en-US" sz="1600" spc="-110" dirty="0"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(</a:t>
            </a:r>
            <a:r>
              <a:rPr lang="en-US" sz="1600" spc="-110" dirty="0">
                <a:solidFill>
                  <a:srgbClr val="F79646">
                    <a:lumMod val="50000"/>
                  </a:srgbClr>
                </a:solidFill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“,</a:t>
            </a:r>
            <a:r>
              <a:rPr lang="en-US" sz="1600" spc="-110" dirty="0">
                <a:solidFill>
                  <a:schemeClr val="accent6">
                    <a:lumMod val="50000"/>
                  </a:schemeClr>
                </a:solidFill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 </a:t>
            </a:r>
            <a:r>
              <a:rPr lang="en-US" sz="1600" spc="-110" dirty="0">
                <a:solidFill>
                  <a:srgbClr val="F79646">
                    <a:lumMod val="50000"/>
                  </a:srgbClr>
                </a:solidFill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”</a:t>
            </a:r>
            <a:r>
              <a:rPr lang="en-US" sz="1600" spc="-110" dirty="0"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), </a:t>
            </a:r>
            <a:r>
              <a:rPr lang="en-US" sz="1600" i="1" dirty="0">
                <a:solidFill>
                  <a:prstClr val="black"/>
                </a:solidFill>
                <a:latin typeface="Droid Serif"/>
                <a:ea typeface="Droid Sans Mono" panose="020B0609030804020204" pitchFamily="49" charset="0"/>
                <a:cs typeface="Droid Sans Mono" panose="020B0609030804020204" pitchFamily="49" charset="0"/>
              </a:rPr>
              <a:t>input</a:t>
            </a:r>
            <a:r>
              <a:rPr lang="en-US" sz="1600" spc="-110" dirty="0"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[</a:t>
            </a:r>
            <a:r>
              <a:rPr lang="en-US" sz="1600" spc="-110" dirty="0">
                <a:solidFill>
                  <a:srgbClr val="F79646">
                    <a:lumMod val="50000"/>
                  </a:srgbClr>
                </a:solidFill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0</a:t>
            </a:r>
            <a:r>
              <a:rPr lang="en-US" sz="1600" spc="-110" dirty="0"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], </a:t>
            </a:r>
            <a:r>
              <a:rPr lang="en-US" sz="1600" spc="-110" dirty="0">
                <a:solidFill>
                  <a:schemeClr val="accent1"/>
                </a:solidFill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Const</a:t>
            </a:r>
            <a:r>
              <a:rPr lang="en-US" sz="1600" spc="-110" dirty="0"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(</a:t>
            </a:r>
            <a:r>
              <a:rPr lang="en-US" sz="1600" spc="-110" dirty="0">
                <a:solidFill>
                  <a:srgbClr val="F79646">
                    <a:lumMod val="50000"/>
                  </a:srgbClr>
                </a:solidFill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“ ”</a:t>
            </a:r>
            <a:r>
              <a:rPr lang="en-US" sz="1600" spc="-110" dirty="0"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),</a:t>
            </a:r>
            <a:br>
              <a:rPr lang="en-US" sz="1600" spc="-110" dirty="0"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</a:br>
            <a:r>
              <a:rPr lang="en-US" sz="1600" spc="-110" dirty="0"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     </a:t>
            </a:r>
            <a:r>
              <a:rPr lang="en-US" sz="1600" b="1" spc="-110" dirty="0">
                <a:solidFill>
                  <a:srgbClr val="006600"/>
                </a:solidFill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let</a:t>
            </a:r>
            <a:r>
              <a:rPr lang="en-US" sz="1600" spc="-110" dirty="0"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 </a:t>
            </a:r>
            <a:r>
              <a:rPr lang="en-US" sz="1600" i="1" spc="-11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v</a:t>
            </a:r>
            <a:r>
              <a:rPr lang="en-US" sz="1600" spc="-110" dirty="0"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 = </a:t>
            </a:r>
            <a:r>
              <a:rPr lang="en-US" sz="1600" i="1" dirty="0">
                <a:solidFill>
                  <a:prstClr val="black"/>
                </a:solidFill>
                <a:latin typeface="Droid Serif"/>
                <a:ea typeface="Droid Sans Mono" panose="020B0609030804020204" pitchFamily="49" charset="0"/>
                <a:cs typeface="Droid Sans Mono" panose="020B0609030804020204" pitchFamily="49" charset="0"/>
              </a:rPr>
              <a:t>input</a:t>
            </a:r>
            <a:r>
              <a:rPr lang="en-US" sz="1600" spc="-110" dirty="0"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[</a:t>
            </a:r>
            <a:r>
              <a:rPr lang="en-US" sz="1600" spc="-110" dirty="0">
                <a:solidFill>
                  <a:srgbClr val="F79646">
                    <a:lumMod val="50000"/>
                  </a:srgbClr>
                </a:solidFill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1</a:t>
            </a:r>
            <a:r>
              <a:rPr lang="en-US" sz="1600" spc="-110" dirty="0"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] </a:t>
            </a:r>
            <a:r>
              <a:rPr lang="en-US" sz="1600" b="1" spc="-110" dirty="0">
                <a:solidFill>
                  <a:srgbClr val="006600"/>
                </a:solidFill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in</a:t>
            </a:r>
            <a:r>
              <a:rPr lang="en-US" sz="1600" b="1" spc="-110" dirty="0"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 </a:t>
            </a:r>
            <a:r>
              <a:rPr lang="en-US" sz="1600" spc="-110" dirty="0">
                <a:solidFill>
                  <a:schemeClr val="accent1"/>
                </a:solidFill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Substring</a:t>
            </a:r>
            <a:r>
              <a:rPr lang="en-US" sz="1600" spc="-110" dirty="0"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(</a:t>
            </a:r>
            <a:r>
              <a:rPr lang="en-US" sz="1600" i="1" spc="-11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v</a:t>
            </a:r>
            <a:r>
              <a:rPr lang="en-US" sz="1600" spc="-110" dirty="0"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, </a:t>
            </a:r>
            <a:r>
              <a:rPr lang="en-US" sz="1600" spc="-110" dirty="0" err="1">
                <a:solidFill>
                  <a:schemeClr val="accent1"/>
                </a:solidFill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AbsPos</a:t>
            </a:r>
            <a:r>
              <a:rPr lang="en-US" sz="1600" spc="-110" dirty="0"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(</a:t>
            </a:r>
            <a:r>
              <a:rPr lang="en-US" sz="1600" i="1" spc="-11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v</a:t>
            </a:r>
            <a:r>
              <a:rPr lang="en-US" sz="1600" spc="-110" dirty="0"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, </a:t>
            </a:r>
            <a:r>
              <a:rPr lang="en-US" sz="1600" spc="-110" dirty="0">
                <a:solidFill>
                  <a:srgbClr val="F79646">
                    <a:lumMod val="50000"/>
                  </a:srgbClr>
                </a:solidFill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0</a:t>
            </a:r>
            <a:r>
              <a:rPr lang="en-US" sz="1600" spc="-110" dirty="0"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), </a:t>
            </a:r>
            <a:r>
              <a:rPr lang="en-US" sz="1600" spc="-110" dirty="0" err="1">
                <a:solidFill>
                  <a:schemeClr val="accent1"/>
                </a:solidFill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RegexPos</a:t>
            </a:r>
            <a:r>
              <a:rPr lang="en-US" sz="1600" spc="-110" dirty="0"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(</a:t>
            </a:r>
            <a:r>
              <a:rPr lang="en-US" sz="1600" i="1" spc="-11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v</a:t>
            </a:r>
            <a:r>
              <a:rPr lang="en-US" sz="1600" spc="-110" dirty="0"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, </a:t>
            </a:r>
            <a:r>
              <a:rPr lang="en-US" sz="1600" spc="-110" dirty="0" err="1">
                <a:solidFill>
                  <a:schemeClr val="accent1"/>
                </a:solidFill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UpperCase</a:t>
            </a:r>
            <a:r>
              <a:rPr lang="en-US" sz="1600" spc="-110" dirty="0"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, </a:t>
            </a:r>
            <a:r>
              <a:rPr lang="en-US" sz="1600" spc="-110" dirty="0">
                <a:solidFill>
                  <a:srgbClr val="F79646">
                    <a:lumMod val="50000"/>
                  </a:srgbClr>
                </a:solidFill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‘’</a:t>
            </a:r>
            <a:r>
              <a:rPr lang="en-US" sz="1600" spc="-110" dirty="0"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, </a:t>
            </a:r>
            <a:r>
              <a:rPr lang="en-US" sz="1600" spc="-110" dirty="0">
                <a:solidFill>
                  <a:srgbClr val="F79646">
                    <a:lumMod val="50000"/>
                  </a:srgbClr>
                </a:solidFill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-1</a:t>
            </a:r>
            <a:r>
              <a:rPr lang="en-US" sz="1600" spc="-110" dirty="0"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)),</a:t>
            </a:r>
            <a:br>
              <a:rPr lang="en-US" sz="1600" spc="-110" dirty="0"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</a:br>
            <a:r>
              <a:rPr lang="en-US" sz="1600" spc="-110" dirty="0"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     </a:t>
            </a:r>
            <a:r>
              <a:rPr lang="en-US" sz="1600" spc="-110" dirty="0">
                <a:solidFill>
                  <a:schemeClr val="accent1"/>
                </a:solidFill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Const</a:t>
            </a:r>
            <a:r>
              <a:rPr lang="en-US" sz="1600" spc="-110" dirty="0"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(</a:t>
            </a:r>
            <a:r>
              <a:rPr lang="en-US" sz="1600" spc="-110" dirty="0">
                <a:solidFill>
                  <a:srgbClr val="F79646">
                    <a:lumMod val="50000"/>
                  </a:srgbClr>
                </a:solidFill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“.”</a:t>
            </a:r>
            <a:r>
              <a:rPr lang="en-US" sz="1600" spc="-110" dirty="0"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))</a:t>
            </a:r>
          </a:p>
        </p:txBody>
      </p:sp>
      <p:pic>
        <p:nvPicPr>
          <p:cNvPr id="10" name="Picture 4" descr="https://upload.wikimedia.org/wikipedia/commons/thumb/8/86/Microsoft_Excel_2013_logo.svg/1043px-Microsoft_Excel_2013_logo.svg.png">
            <a:extLst>
              <a:ext uri="{FF2B5EF4-FFF2-40B4-BE49-F238E27FC236}">
                <a16:creationId xmlns:a16="http://schemas.microsoft.com/office/drawing/2014/main" id="{5DCB7343-5B6D-4C0E-BFDC-930076DC8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91" y="118225"/>
            <a:ext cx="977728" cy="95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39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60BC7-17FA-49B4-83D5-B2E5FE03D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 has similar goals, but different perspective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2F642A-653A-4EDD-A103-361D04E24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4" y="1888956"/>
            <a:ext cx="5356526" cy="3221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6D9975-AB1F-4AE8-AF0C-08555A3CC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39" y="2203355"/>
            <a:ext cx="5682932" cy="28313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9C268A-FC07-4C8A-8B71-C702C75137BF}"/>
              </a:ext>
            </a:extLst>
          </p:cNvPr>
          <p:cNvSpPr txBox="1"/>
          <p:nvPr/>
        </p:nvSpPr>
        <p:spPr>
          <a:xfrm>
            <a:off x="1869141" y="5372100"/>
            <a:ext cx="9036423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Specifications:  Loss functions</a:t>
            </a:r>
          </a:p>
          <a:p>
            <a:r>
              <a:rPr lang="en-US" sz="2000" dirty="0"/>
              <a:t>“DSL”:   Model schema with parameters to learn</a:t>
            </a:r>
          </a:p>
          <a:p>
            <a:r>
              <a:rPr lang="en-US" sz="2000" dirty="0"/>
              <a:t>Search technique:   Continuous optimization methods (e.g. Gradient descent)</a:t>
            </a:r>
          </a:p>
        </p:txBody>
      </p:sp>
    </p:spTree>
    <p:extLst>
      <p:ext uri="{BB962C8B-B14F-4D97-AF65-F5344CB8AC3E}">
        <p14:creationId xmlns:p14="http://schemas.microsoft.com/office/powerpoint/2010/main" val="4146826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ABC3-72D5-41EB-A581-B854AC2DA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Program 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5D84B-AED6-49B5-BF52-84A2BF2D8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47" y="1583111"/>
            <a:ext cx="6031005" cy="4857563"/>
          </a:xfrm>
        </p:spPr>
        <p:txBody>
          <a:bodyPr>
            <a:normAutofit/>
          </a:bodyPr>
          <a:lstStyle/>
          <a:p>
            <a:r>
              <a:rPr lang="en-US" sz="2000" b="1" u="sng" dirty="0"/>
              <a:t>Specification: </a:t>
            </a:r>
            <a:r>
              <a:rPr lang="en-US" sz="2000" dirty="0"/>
              <a:t>Logical formulas, small number of homogeneous examples, Domain Specific Language (DSLs)</a:t>
            </a:r>
          </a:p>
          <a:p>
            <a:r>
              <a:rPr lang="en-US" sz="2000" b="1" u="sng" dirty="0"/>
              <a:t>Search Algorithm: </a:t>
            </a:r>
            <a:r>
              <a:rPr lang="en-US" sz="2000" dirty="0"/>
              <a:t>Combinatorial search</a:t>
            </a:r>
          </a:p>
          <a:p>
            <a:r>
              <a:rPr lang="en-US" sz="2000" b="1" u="sng" dirty="0"/>
              <a:t>Output:  </a:t>
            </a:r>
            <a:r>
              <a:rPr lang="en-US" sz="2000" dirty="0"/>
              <a:t>Program which satisfies specification</a:t>
            </a:r>
          </a:p>
          <a:p>
            <a:r>
              <a:rPr lang="en-US" sz="2000" b="1" u="sng" dirty="0"/>
              <a:t>Characteristics:</a:t>
            </a:r>
          </a:p>
          <a:p>
            <a:pPr lvl="1"/>
            <a:r>
              <a:rPr lang="en-US" sz="1800" dirty="0"/>
              <a:t>Synthesized program is interpretable, expressiveness configurable using DSL</a:t>
            </a:r>
          </a:p>
          <a:p>
            <a:pPr lvl="1"/>
            <a:r>
              <a:rPr lang="en-US" sz="1800" dirty="0"/>
              <a:t>Has difficulty handling noisy data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9476799-8C28-443B-95FE-01075CDA268F}"/>
              </a:ext>
            </a:extLst>
          </p:cNvPr>
          <p:cNvSpPr txBox="1">
            <a:spLocks/>
          </p:cNvSpPr>
          <p:nvPr/>
        </p:nvSpPr>
        <p:spPr>
          <a:xfrm>
            <a:off x="6695962" y="342777"/>
            <a:ext cx="48310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Machine Learning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EA57D4B-2454-4609-BCBB-AC461A66E615}"/>
              </a:ext>
            </a:extLst>
          </p:cNvPr>
          <p:cNvSpPr txBox="1">
            <a:spLocks/>
          </p:cNvSpPr>
          <p:nvPr/>
        </p:nvSpPr>
        <p:spPr>
          <a:xfrm>
            <a:off x="6071348" y="1583111"/>
            <a:ext cx="6031005" cy="4790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u="sng" dirty="0"/>
              <a:t>Specification: </a:t>
            </a:r>
            <a:r>
              <a:rPr lang="en-US" sz="2000" dirty="0"/>
              <a:t>Large amount of training data, loss function, model schema</a:t>
            </a:r>
            <a:br>
              <a:rPr lang="en-US" sz="2000" dirty="0"/>
            </a:br>
            <a:endParaRPr lang="en-US" sz="2000" dirty="0"/>
          </a:p>
          <a:p>
            <a:r>
              <a:rPr lang="en-US" sz="2000" b="1" u="sng" dirty="0"/>
              <a:t>Search Algorithm: </a:t>
            </a:r>
            <a:r>
              <a:rPr lang="en-US" sz="2000" dirty="0"/>
              <a:t>Optimization (e.g., gradient descent)</a:t>
            </a:r>
          </a:p>
          <a:p>
            <a:r>
              <a:rPr lang="en-US" sz="2000" b="1" u="sng" dirty="0"/>
              <a:t>Output:  </a:t>
            </a:r>
            <a:r>
              <a:rPr lang="en-US" sz="2000" dirty="0"/>
              <a:t>Function which minimizes loss</a:t>
            </a:r>
          </a:p>
          <a:p>
            <a:r>
              <a:rPr lang="en-US" sz="2000" b="1" u="sng" dirty="0"/>
              <a:t>Characteristics:</a:t>
            </a:r>
          </a:p>
          <a:p>
            <a:pPr lvl="1"/>
            <a:r>
              <a:rPr lang="en-US" sz="1800" dirty="0"/>
              <a:t>Successful ML methods produce functions that are not interpretable</a:t>
            </a:r>
          </a:p>
          <a:p>
            <a:pPr lvl="1"/>
            <a:r>
              <a:rPr lang="en-US" sz="1800" dirty="0"/>
              <a:t>Robust to noise, generalization</a:t>
            </a:r>
          </a:p>
          <a:p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B5C508-B7C3-4978-ABC3-97B931634C06}"/>
              </a:ext>
            </a:extLst>
          </p:cNvPr>
          <p:cNvSpPr txBox="1"/>
          <p:nvPr/>
        </p:nvSpPr>
        <p:spPr>
          <a:xfrm>
            <a:off x="2514600" y="5072414"/>
            <a:ext cx="711349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Can we combine the strengths of the two approaches?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77DA4A-54AB-427E-8375-163D3CCF3975}"/>
              </a:ext>
            </a:extLst>
          </p:cNvPr>
          <p:cNvSpPr txBox="1"/>
          <p:nvPr/>
        </p:nvSpPr>
        <p:spPr>
          <a:xfrm>
            <a:off x="2514599" y="5945624"/>
            <a:ext cx="711349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What problems can we solve by such a combination?</a:t>
            </a:r>
          </a:p>
        </p:txBody>
      </p:sp>
    </p:spTree>
    <p:extLst>
      <p:ext uri="{BB962C8B-B14F-4D97-AF65-F5344CB8AC3E}">
        <p14:creationId xmlns:p14="http://schemas.microsoft.com/office/powerpoint/2010/main" val="241449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1992</Words>
  <Application>Microsoft Office PowerPoint</Application>
  <PresentationFormat>Widescreen</PresentationFormat>
  <Paragraphs>284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Droid Sans Mono</vt:lpstr>
      <vt:lpstr>Droid Serif</vt:lpstr>
      <vt:lpstr>Office Theme</vt:lpstr>
      <vt:lpstr>Program Synthesis meets Machine Learning </vt:lpstr>
      <vt:lpstr>Course logistics</vt:lpstr>
      <vt:lpstr>Rough Timeline</vt:lpstr>
      <vt:lpstr>PowerPoint Presentation</vt:lpstr>
      <vt:lpstr>From TOPLAS 1980</vt:lpstr>
      <vt:lpstr>Modern synthesis</vt:lpstr>
      <vt:lpstr>Examples</vt:lpstr>
      <vt:lpstr>Supervised learning has similar goals, but different perspective</vt:lpstr>
      <vt:lpstr>Program Synthesis</vt:lpstr>
      <vt:lpstr>Program Verification</vt:lpstr>
      <vt:lpstr>Synthesis is the “inverse” of verification</vt:lpstr>
      <vt:lpstr>Tutorial introduction to synthesis using Sketch</vt:lpstr>
      <vt:lpstr>Synthesizing a constant (1)</vt:lpstr>
      <vt:lpstr>Synthesizing a constant (2)</vt:lpstr>
      <vt:lpstr>Least zero-bit</vt:lpstr>
      <vt:lpstr>Least one-bit</vt:lpstr>
      <vt:lpstr>Swapping</vt:lpstr>
      <vt:lpstr>Homework (1)</vt:lpstr>
      <vt:lpstr>Homework (2)</vt:lpstr>
      <vt:lpstr>How does Sketch work?</vt:lpstr>
      <vt:lpstr>Recipe for Constraint based synthesis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Synthesis meets Machine Learning </dc:title>
  <dc:creator>Sriram Rajamani</dc:creator>
  <cp:lastModifiedBy>Sriram Rajamani</cp:lastModifiedBy>
  <cp:revision>29</cp:revision>
  <dcterms:created xsi:type="dcterms:W3CDTF">2019-12-28T04:51:13Z</dcterms:created>
  <dcterms:modified xsi:type="dcterms:W3CDTF">2020-01-05T08:08:29Z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sriram@microsoft.com</vt:lpwstr>
  </property>
  <property fmtid="{D5CDD505-2E9C-101B-9397-08002B2CF9AE}" pid="5" name="MSIP_Label_f42aa342-8706-4288-bd11-ebb85995028c_SetDate">
    <vt:lpwstr>2019-12-28T05:07:49.1518096Z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0300c2ea-c104-4ecd-af1a-817278c194fd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