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1006" r:id="rId3"/>
    <p:sldId id="1007" r:id="rId4"/>
    <p:sldId id="1008" r:id="rId5"/>
    <p:sldId id="1012" r:id="rId6"/>
    <p:sldId id="1013" r:id="rId7"/>
    <p:sldId id="1014" r:id="rId8"/>
    <p:sldId id="1015" r:id="rId9"/>
    <p:sldId id="1016" r:id="rId10"/>
    <p:sldId id="1017" r:id="rId11"/>
    <p:sldId id="1018" r:id="rId12"/>
    <p:sldId id="1019" r:id="rId13"/>
    <p:sldId id="102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B07DD-0A55-4454-B76B-58A5EB968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95B079-F6C0-4F23-8788-BB203A005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EB4C7-C001-4788-8B73-BF662E020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41D7F-F6F2-492C-948A-C9B11652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A5031-C655-4BFE-B417-C491AE694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6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143E9-65C0-4C25-AF7F-CCCC15B18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ABEFE3-7C7F-4C26-A9E6-11FF48A79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8553C-B89A-4CC7-B0AC-4156ED946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BBFEF-95B1-4F51-9EA9-05DD4129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0B507-73A5-4969-B668-83CEB6282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1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C9D4F4-CF9E-4630-B926-F3860857F0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750DF-ED19-4F71-9D60-9A5FF6A80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EEA5F-FFDA-49F1-AB06-98C33762E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346F1-3AF5-4475-984F-DC2357539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67A48-CE04-419F-93FF-0F47D8312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77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13665-D29D-4BA2-AE05-E881A50EA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986C5-B45B-4A1C-9CFC-AB497914C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3E668-D582-4AF1-ABAD-F3CD2B9C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1E89E-83A1-4951-95E7-9F4A02D9A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A1AB5-07EF-437B-8174-68D84470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07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E0F3C-E4DC-424A-BDE9-F93BF35E6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9A67C-E217-4D4C-B0D5-E0B98A9FC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CD60A-521D-4D8F-8631-394D59AFD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824403-93B3-4913-87F8-FF86B8400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81ECA-B5F1-4C08-9544-6072A4AC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9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874AA-AEB9-44C8-8C61-C445B3339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6897F-31EB-4ACF-AFE8-08A20BC61C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D30DD1-DE1D-45D4-8A24-E95A61186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B6C50-7E30-44DF-B198-70BB70928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CE624-42B0-4750-8773-BE0DBE755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3E5AB-A31D-417D-ACBC-ACB4AA28D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6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60A9E-8E59-40F7-BFE0-15533732D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1EAFF3-415B-48D9-B065-67182CEA9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BC45B8-F48B-4294-9F02-EA2E5F11D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32E2D6-BCCC-4500-AF56-F3D0FEDE5C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BBF753-05A0-496B-AACC-E819BDAE4E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C8DEE6-9F6B-453B-BA95-433730AC2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866219-26F7-4C6D-9053-141EDA13D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5033EF-CD6D-41B1-B5FC-C8B361CF1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8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3C84C-85B5-4070-9494-AE89E367D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BDFEF6-98C5-4C9C-983D-A305D2657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785A8-3239-46B3-8849-69B29B2D9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0BC626-1981-42BE-9013-9C9754F6B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84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61A155-7FC4-49A8-B3CB-C461FE10D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99CFD-F93B-410B-88D9-708E01637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243A2-0628-4C0F-943B-E44CB0C9E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8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8DA18-339E-430D-A2C4-678542BFC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D8F8D-4650-4D1E-BB7E-E5464E081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8477CF-CB43-428A-94E4-B918E38C6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1C431A-3E29-4F3E-951A-A82A66347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ABC1E-5009-4A97-996A-EDF952C7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86C16-1E0B-49DF-9D10-41DD0645B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0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CC49F-6029-43A3-B75F-A10720E54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B76052-9E17-48EE-BCF7-5F90B3DA1C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EF37FD-A785-4A16-898B-38F8F415A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6BC27-E61D-47E2-BB47-FDA37CF6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92A9B-27FC-4692-8952-1BAEBC4E3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6A7EB-92F1-4038-BBE6-AE6DE8B3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9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E992F4-2DD6-4DDB-8AEA-83E7DF2C3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40ED9-61E9-4F7D-BA3A-FE2C1C2FF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05193-C0A7-4181-87A1-93E4981304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5FA60-6901-4FBC-86D1-E33D870AE1DF}" type="datetimeFigureOut">
              <a:rPr lang="en-US" smtClean="0"/>
              <a:t>1/20/2020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A3711-417C-4A8E-9259-FD7B20A23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5640E-BC81-4249-B68E-AA15863C42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66265-AD00-4643-838C-C9E4ECF18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4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5BFB2-40B6-4D16-92D7-6091BF3672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Quantifier handling and model generation in SMT solvers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31DA9-C953-403F-BE01-8880642D0B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Sriram Rajamani</a:t>
            </a:r>
          </a:p>
          <a:p>
            <a:r>
              <a:rPr lang="en-US" dirty="0"/>
              <a:t>Lecture 5 (b)</a:t>
            </a:r>
          </a:p>
          <a:p>
            <a:endParaRPr lang="en-US" dirty="0"/>
          </a:p>
          <a:p>
            <a:r>
              <a:rPr lang="en-US" dirty="0"/>
              <a:t>(adapted from material by Leo </a:t>
            </a:r>
            <a:r>
              <a:rPr lang="en-US" dirty="0" err="1"/>
              <a:t>DeMoura</a:t>
            </a:r>
            <a:r>
              <a:rPr lang="en-US" dirty="0"/>
              <a:t>, Pascal Fontaine and Emina Torlak)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944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17A88-F48B-4147-B17F-5E9043485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consider this quantified formula: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4799EC-F1D2-4324-AA00-23BCA8874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88788"/>
            <a:ext cx="10955383" cy="84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553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17A88-F48B-4147-B17F-5E9043485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117" y="238962"/>
            <a:ext cx="10515600" cy="1325563"/>
          </a:xfrm>
        </p:spPr>
        <p:txBody>
          <a:bodyPr/>
          <a:lstStyle/>
          <a:p>
            <a:r>
              <a:rPr lang="en-US" dirty="0"/>
              <a:t>Architecture for quantified SMT formulas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A367C2-4F2E-480E-BDB7-211F9E91FD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257" y="1918853"/>
            <a:ext cx="9037320" cy="470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43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D7137-E08D-4DD5-937E-7974A4FE3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finding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ED261-7C94-4EAB-9499-E479E08D0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formula is satisfiable, find a suitable model finding</a:t>
            </a:r>
          </a:p>
          <a:p>
            <a:endParaRPr lang="en-US" dirty="0"/>
          </a:p>
          <a:p>
            <a:r>
              <a:rPr lang="en-US" dirty="0"/>
              <a:t>Most decision procedures we discussed (e.g. SAT, EUF </a:t>
            </a:r>
            <a:r>
              <a:rPr lang="en-US" dirty="0" err="1"/>
              <a:t>etc</a:t>
            </a:r>
            <a:r>
              <a:rPr lang="en-US" dirty="0"/>
              <a:t>) can be adapted so that they produce models when the formula is satisfiable</a:t>
            </a:r>
          </a:p>
          <a:p>
            <a:endParaRPr lang="en-US" dirty="0"/>
          </a:p>
          <a:p>
            <a:r>
              <a:rPr lang="en-US" dirty="0"/>
              <a:t>An alternative and popular method is to look for finite models using a finite (and usually small) universe</a:t>
            </a:r>
          </a:p>
        </p:txBody>
      </p:sp>
    </p:spTree>
    <p:extLst>
      <p:ext uri="{BB962C8B-B14F-4D97-AF65-F5344CB8AC3E}">
        <p14:creationId xmlns:p14="http://schemas.microsoft.com/office/powerpoint/2010/main" val="9425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6E2C29-7B3D-49EB-B142-B0C099D19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925" y="447118"/>
            <a:ext cx="8381109" cy="5892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96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154A6-BBC5-40B9-992D-3CCD48E31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have covered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78BC4-C05D-4794-AF5E-BA376281D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SAT solvers: DPLL with conflict clause learning</a:t>
            </a:r>
          </a:p>
          <a:p>
            <a:r>
              <a:rPr lang="en-US" dirty="0"/>
              <a:t>SMT (Satisfiability Modulo Theories) and quantifier free formulas</a:t>
            </a:r>
          </a:p>
          <a:p>
            <a:pPr lvl="1"/>
            <a:r>
              <a:rPr lang="en-US" dirty="0"/>
              <a:t>Theory solvers (to decide satisfiability of conjunctive quantifier free formulas)</a:t>
            </a:r>
          </a:p>
          <a:p>
            <a:pPr lvl="2"/>
            <a:r>
              <a:rPr lang="en-US" dirty="0"/>
              <a:t>EUF  - Congruence closure</a:t>
            </a:r>
          </a:p>
          <a:p>
            <a:pPr lvl="2"/>
            <a:r>
              <a:rPr lang="en-US" dirty="0"/>
              <a:t>DIA  - Negative cycle detection --Bellman Ford</a:t>
            </a:r>
          </a:p>
          <a:p>
            <a:pPr lvl="2"/>
            <a:r>
              <a:rPr lang="en-US" dirty="0"/>
              <a:t>LRA  - Simplex, Fourier-</a:t>
            </a:r>
            <a:r>
              <a:rPr lang="en-US" dirty="0" err="1"/>
              <a:t>Motzkin</a:t>
            </a:r>
            <a:endParaRPr lang="en-US" dirty="0"/>
          </a:p>
          <a:p>
            <a:pPr lvl="2"/>
            <a:r>
              <a:rPr lang="en-US" dirty="0"/>
              <a:t>LIA  -  Branch and bound, combinatorial search </a:t>
            </a:r>
          </a:p>
          <a:p>
            <a:pPr lvl="1"/>
            <a:r>
              <a:rPr lang="en-US" dirty="0"/>
              <a:t>Nelson-</a:t>
            </a:r>
            <a:r>
              <a:rPr lang="en-US" dirty="0" err="1"/>
              <a:t>Oppen</a:t>
            </a:r>
            <a:r>
              <a:rPr lang="en-US" dirty="0"/>
              <a:t> method for combining theories (still conjunctive, quantifier free formulas)</a:t>
            </a:r>
          </a:p>
          <a:p>
            <a:pPr lvl="1"/>
            <a:r>
              <a:rPr lang="en-US" dirty="0"/>
              <a:t>Deciding satisfiability of disjunctive theory formulas using SAT solvers  (still quantifier free)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38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C7674-EEFD-4C60-BC37-20BE8BAD0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procedures for SMT formulas with quantifiers?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A9390-BA31-480E-ADD1-779520C1C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 is undecidable in general</a:t>
            </a:r>
          </a:p>
          <a:p>
            <a:r>
              <a:rPr lang="en-US" dirty="0"/>
              <a:t>Many of the theories we have studied become undecidable when we add quantifiers (e.g. EUF)</a:t>
            </a:r>
          </a:p>
          <a:p>
            <a:r>
              <a:rPr lang="en-US" dirty="0"/>
              <a:t>Some theories (e.g., linear arithmetic over integers, arithmetic over reals) support quantifier elimination.</a:t>
            </a:r>
          </a:p>
          <a:p>
            <a:r>
              <a:rPr lang="en-US" dirty="0"/>
              <a:t>What do SMT solvers do when formulas have quantifiers?</a:t>
            </a:r>
          </a:p>
          <a:p>
            <a:pPr lvl="1"/>
            <a:r>
              <a:rPr lang="en-US" dirty="0"/>
              <a:t>Existential quantifiers can be </a:t>
            </a:r>
            <a:r>
              <a:rPr lang="en-US" dirty="0" err="1"/>
              <a:t>skolemized</a:t>
            </a:r>
            <a:endParaRPr lang="en-US" dirty="0"/>
          </a:p>
          <a:p>
            <a:pPr lvl="1"/>
            <a:r>
              <a:rPr lang="en-US" dirty="0"/>
              <a:t>Universal quantifiers are typically handled by heuristic instantiation</a:t>
            </a:r>
          </a:p>
        </p:txBody>
      </p:sp>
    </p:spTree>
    <p:extLst>
      <p:ext uri="{BB962C8B-B14F-4D97-AF65-F5344CB8AC3E}">
        <p14:creationId xmlns:p14="http://schemas.microsoft.com/office/powerpoint/2010/main" val="4191026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26EC-1920-480A-BDD1-7600EF83A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Skolemization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2820E99-6BD1-4BFD-B3A9-575FC9223B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In some cases, we can move universal quantifiers all the way outward, and eliminate existential quantifiers with a </a:t>
                </a:r>
                <a:r>
                  <a:rPr lang="en-US" dirty="0" err="1"/>
                  <a:t>skolem</a:t>
                </a:r>
                <a:r>
                  <a:rPr lang="en-US" dirty="0"/>
                  <a:t> function</a:t>
                </a:r>
              </a:p>
              <a:p>
                <a:endParaRPr lang="en-US" dirty="0"/>
              </a:p>
              <a:p>
                <a:r>
                  <a:rPr lang="en-US" dirty="0"/>
                  <a:t>Examples: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dirty="0"/>
                  <a:t> can be rewritten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a fresh constant called “</a:t>
                </a:r>
                <a:r>
                  <a:rPr lang="en-US" dirty="0" err="1"/>
                  <a:t>skolem</a:t>
                </a:r>
                <a:r>
                  <a:rPr lang="en-US" dirty="0"/>
                  <a:t> constant”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⇒∃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/>
                  <a:t>  can we rewritten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</m:e>
                    </m:d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a “</a:t>
                </a:r>
                <a:r>
                  <a:rPr lang="en-US" dirty="0" err="1"/>
                  <a:t>skolem</a:t>
                </a:r>
                <a:r>
                  <a:rPr lang="en-US" dirty="0"/>
                  <a:t> function”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2820E99-6BD1-4BFD-B3A9-575FC9223B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2849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2165F-AB6A-4218-AA0D-BBA71F6E1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043" y="-123849"/>
            <a:ext cx="10515600" cy="1325563"/>
          </a:xfrm>
        </p:spPr>
        <p:txBody>
          <a:bodyPr/>
          <a:lstStyle/>
          <a:p>
            <a:r>
              <a:rPr lang="en-US" dirty="0"/>
              <a:t>A classic question in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37BD1-3C18-4D5A-BB38-A978D9026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321023"/>
            <a:ext cx="583095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S1:   All Greeks are Humans</a:t>
            </a:r>
          </a:p>
          <a:p>
            <a:pPr marL="0" indent="0">
              <a:buNone/>
            </a:pPr>
            <a:r>
              <a:rPr lang="en-US" dirty="0"/>
              <a:t>S2:   All Humans are Mortal</a:t>
            </a:r>
          </a:p>
          <a:p>
            <a:pPr marL="0" indent="0">
              <a:buNone/>
            </a:pPr>
            <a:r>
              <a:rPr lang="en-US" dirty="0"/>
              <a:t>From S1 and S2, we can conclude C?</a:t>
            </a:r>
          </a:p>
          <a:p>
            <a:pPr marL="0" indent="0">
              <a:buNone/>
            </a:pPr>
            <a:r>
              <a:rPr lang="en-US" dirty="0"/>
              <a:t>C:   All Greeks are Mortal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B8F3D64-CB96-40EB-B85D-C0EF524A02AD}"/>
                  </a:ext>
                </a:extLst>
              </p:cNvPr>
              <p:cNvSpPr txBox="1"/>
              <p:nvPr/>
            </p:nvSpPr>
            <p:spPr>
              <a:xfrm>
                <a:off x="8316638" y="538933"/>
                <a:ext cx="3314700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0" dirty="0"/>
                  <a:t> )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0" dirty="0"/>
                  <a:t> )</a:t>
                </a:r>
              </a:p>
              <a:p>
                <a:endParaRPr lang="en-US" sz="2800" b="0" dirty="0"/>
              </a:p>
              <a:p>
                <a:r>
                  <a:rPr lang="en-US" sz="2800" dirty="0"/>
                  <a:t>From these, can we conclude: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b="0" dirty="0"/>
                  <a:t> )</a:t>
                </a:r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B8F3D64-CB96-40EB-B85D-C0EF524A02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6638" y="538933"/>
                <a:ext cx="3314700" cy="3108543"/>
              </a:xfrm>
              <a:prstGeom prst="rect">
                <a:avLst/>
              </a:prstGeom>
              <a:blipFill>
                <a:blip r:embed="rId2"/>
                <a:stretch>
                  <a:fillRect l="-3676" t="-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C10A03-727C-42D9-980D-F23BFAA9E86E}"/>
                  </a:ext>
                </a:extLst>
              </p:cNvPr>
              <p:cNvSpPr txBox="1"/>
              <p:nvPr/>
            </p:nvSpPr>
            <p:spPr>
              <a:xfrm>
                <a:off x="315637" y="3496692"/>
                <a:ext cx="11133956" cy="39757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Check Satisfiability of:</a:t>
                </a:r>
              </a:p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𝐺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 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sz="2400" dirty="0"/>
                      <m:t> )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∧¬(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sz="2400" dirty="0"/>
                      <m:t> )</m:t>
                    </m:r>
                  </m:oMath>
                </a14:m>
                <a:r>
                  <a:rPr lang="en-US" sz="2400" dirty="0"/>
                  <a:t>)</a:t>
                </a:r>
              </a:p>
              <a:p>
                <a:endParaRPr lang="en-US" sz="2400" dirty="0"/>
              </a:p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𝐺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 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sz="2400" dirty="0"/>
                      <m:t> )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∧(∃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¬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sz="2400" dirty="0"/>
                      <m:t> )</m:t>
                    </m:r>
                  </m:oMath>
                </a14:m>
                <a:r>
                  <a:rPr lang="en-US" sz="2400" dirty="0"/>
                  <a:t>)</a:t>
                </a:r>
              </a:p>
              <a:p>
                <a:endParaRPr lang="en-US" sz="2400" dirty="0"/>
              </a:p>
              <a:p>
                <a:r>
                  <a:rPr lang="en-US" sz="2400" dirty="0" err="1"/>
                  <a:t>Skolemize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𝐺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 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sz="2400" dirty="0"/>
                      <m:t> )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∧¬(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Instantiate: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𝐺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𝐻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 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𝐻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US" sz="2400" dirty="0"/>
                      <m:t> )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∧¬(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𝐺</m:t>
                    </m:r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𝑀</m:t>
                    </m:r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6C10A03-727C-42D9-980D-F23BFAA9E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637" y="3496692"/>
                <a:ext cx="11133956" cy="3975704"/>
              </a:xfrm>
              <a:prstGeom prst="rect">
                <a:avLst/>
              </a:prstGeom>
              <a:blipFill>
                <a:blip r:embed="rId3"/>
                <a:stretch>
                  <a:fillRect l="-87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846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B1B82-AFA9-47A3-8FCB-41DC29EFA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220" y="139949"/>
            <a:ext cx="10515600" cy="1325563"/>
          </a:xfrm>
        </p:spPr>
        <p:txBody>
          <a:bodyPr/>
          <a:lstStyle/>
          <a:p>
            <a:r>
              <a:rPr lang="en-US" dirty="0"/>
              <a:t>How do we decide when to instantiate a universal quantifier?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CBA87-BCFB-47D5-AF57-3D24A011C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" y="1570898"/>
            <a:ext cx="10957560" cy="503237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 “trigger” is a heuristic hint given to an SMT solver to instantiate a universally quantified formula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many practical cases, triggers can be determined automatically using heuristics (called e-matching heuristics)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55147F-E896-46DF-84D5-CB3C9A12E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945" y="2158567"/>
            <a:ext cx="8482149" cy="312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582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DBACC-FA36-417B-926C-099CA3558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general…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56F85-1E1A-4F41-991E-722C4D800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Instantiation of quantifiers needs to be done “on the fly” inside the SMT solver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Let us recall how DPLL(T) works..</a:t>
            </a:r>
          </a:p>
        </p:txBody>
      </p:sp>
    </p:spTree>
    <p:extLst>
      <p:ext uri="{BB962C8B-B14F-4D97-AF65-F5344CB8AC3E}">
        <p14:creationId xmlns:p14="http://schemas.microsoft.com/office/powerpoint/2010/main" val="2594535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17A88-F48B-4147-B17F-5E9043485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this example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7C3E8D-D1A4-4C47-A362-FEBC56EDA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75" y="1761316"/>
            <a:ext cx="9988731" cy="50509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FAF44B6F-C343-4408-B4EF-6CC8EBB49F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421753"/>
                <a:ext cx="10515600" cy="4207647"/>
              </a:xfr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Recall DPLL (T):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Abstract theory formula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to propositional formula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Send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/>
                  <a:t> to SAT solver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dirty="0"/>
                  <a:t> is UNSAT then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UNSAT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SAT </a:t>
                </a:r>
              </a:p>
              <a:p>
                <a:pPr lvl="1"/>
                <a:r>
                  <a:rPr lang="en-US" dirty="0"/>
                  <a:t>Let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be a satisfying assignment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Concretize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to a theory formula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Check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/>
                  <a:t> is SAT using Nelson-</a:t>
                </a:r>
                <a:r>
                  <a:rPr lang="en-US" dirty="0" err="1"/>
                  <a:t>Oppen</a:t>
                </a:r>
                <a:endParaRPr lang="en-US" dirty="0"/>
              </a:p>
              <a:p>
                <a:pPr lvl="1"/>
                <a:r>
                  <a:rPr lang="en-US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/>
                  <a:t> is SAT then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is SAT</a:t>
                </a:r>
              </a:p>
              <a:p>
                <a:pPr lvl="1"/>
                <a:r>
                  <a:rPr lang="en-US" dirty="0"/>
                  <a:t>Else add negation of </a:t>
                </a:r>
                <a:r>
                  <a:rPr lang="en-US" dirty="0" err="1"/>
                  <a:t>unsat</a:t>
                </a:r>
                <a:r>
                  <a:rPr lang="en-US" dirty="0"/>
                  <a:t> core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/>
                  <a:t> as  conflict clause to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dirty="0"/>
                  <a:t> and loop back to Step 1.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FAF44B6F-C343-4408-B4EF-6CC8EBB49F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421753"/>
                <a:ext cx="10515600" cy="4207647"/>
              </a:xfrm>
              <a:blipFill>
                <a:blip r:embed="rId3"/>
                <a:stretch>
                  <a:fillRect l="-1042" t="-2742"/>
                </a:stretch>
              </a:blip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2565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B7AC005-C419-494F-A012-2161AD01C9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738" y="-182880"/>
            <a:ext cx="10310713" cy="704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212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678</Words>
  <Application>Microsoft Office PowerPoint</Application>
  <PresentationFormat>Widescreen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Quantifier handling and model generation in SMT solvers</vt:lpstr>
      <vt:lpstr>What we have covered so far</vt:lpstr>
      <vt:lpstr>Decision procedures for SMT formulas with quantifiers?</vt:lpstr>
      <vt:lpstr>Skolemization</vt:lpstr>
      <vt:lpstr>A classic question in logic</vt:lpstr>
      <vt:lpstr>How do we decide when to instantiate a universal quantifier?</vt:lpstr>
      <vt:lpstr>In general…</vt:lpstr>
      <vt:lpstr>Consider this example</vt:lpstr>
      <vt:lpstr>PowerPoint Presentation</vt:lpstr>
      <vt:lpstr>Now consider this quantified formula:</vt:lpstr>
      <vt:lpstr>Architecture for quantified SMT formulas</vt:lpstr>
      <vt:lpstr>Model finding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Quantifier handling in SMT solvers</dc:title>
  <dc:creator>Sriram Rajamani</dc:creator>
  <cp:lastModifiedBy>Sriram Rajamani</cp:lastModifiedBy>
  <cp:revision>16</cp:revision>
  <dcterms:created xsi:type="dcterms:W3CDTF">2020-01-19T08:17:31Z</dcterms:created>
  <dcterms:modified xsi:type="dcterms:W3CDTF">2020-01-20T09:41:55Z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sriram@microsoft.com</vt:lpwstr>
  </property>
  <property fmtid="{D5CDD505-2E9C-101B-9397-08002B2CF9AE}" pid="5" name="MSIP_Label_f42aa342-8706-4288-bd11-ebb85995028c_SetDate">
    <vt:lpwstr>2020-01-19T08:25:35.0643424Z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e1a352d3-62ae-46d7-9cf5-5f2db2e6f0f7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