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9"/>
  </p:notesMasterIdLst>
  <p:sldIdLst>
    <p:sldId id="256" r:id="rId2"/>
    <p:sldId id="262" r:id="rId3"/>
    <p:sldId id="257" r:id="rId4"/>
    <p:sldId id="293" r:id="rId5"/>
    <p:sldId id="272" r:id="rId6"/>
    <p:sldId id="273" r:id="rId7"/>
    <p:sldId id="259" r:id="rId8"/>
    <p:sldId id="260" r:id="rId9"/>
    <p:sldId id="274" r:id="rId10"/>
    <p:sldId id="275" r:id="rId11"/>
    <p:sldId id="276" r:id="rId12"/>
    <p:sldId id="277" r:id="rId13"/>
    <p:sldId id="278" r:id="rId14"/>
    <p:sldId id="313" r:id="rId15"/>
    <p:sldId id="279" r:id="rId16"/>
    <p:sldId id="280" r:id="rId17"/>
    <p:sldId id="281" r:id="rId18"/>
    <p:sldId id="263" r:id="rId19"/>
    <p:sldId id="296" r:id="rId20"/>
    <p:sldId id="282" r:id="rId21"/>
    <p:sldId id="295" r:id="rId22"/>
    <p:sldId id="265" r:id="rId23"/>
    <p:sldId id="294" r:id="rId24"/>
    <p:sldId id="284" r:id="rId25"/>
    <p:sldId id="285" r:id="rId26"/>
    <p:sldId id="297" r:id="rId27"/>
    <p:sldId id="298" r:id="rId28"/>
    <p:sldId id="289" r:id="rId29"/>
    <p:sldId id="288" r:id="rId30"/>
    <p:sldId id="266" r:id="rId31"/>
    <p:sldId id="290" r:id="rId32"/>
    <p:sldId id="292" r:id="rId33"/>
    <p:sldId id="299" r:id="rId34"/>
    <p:sldId id="267" r:id="rId35"/>
    <p:sldId id="300" r:id="rId36"/>
    <p:sldId id="303" r:id="rId37"/>
    <p:sldId id="304" r:id="rId38"/>
    <p:sldId id="305" r:id="rId39"/>
    <p:sldId id="302" r:id="rId40"/>
    <p:sldId id="301" r:id="rId41"/>
    <p:sldId id="306" r:id="rId42"/>
    <p:sldId id="314" r:id="rId43"/>
    <p:sldId id="315" r:id="rId44"/>
    <p:sldId id="316" r:id="rId45"/>
    <p:sldId id="317" r:id="rId46"/>
    <p:sldId id="270" r:id="rId47"/>
    <p:sldId id="31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2F0"/>
    <a:srgbClr val="FCFE9C"/>
    <a:srgbClr val="C2F296"/>
    <a:srgbClr val="A50021"/>
    <a:srgbClr val="FF9900"/>
    <a:srgbClr val="FDA1AA"/>
    <a:srgbClr val="00F600"/>
    <a:srgbClr val="006600"/>
    <a:srgbClr val="F9A5ED"/>
    <a:srgbClr val="E9E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2" d="100"/>
          <a:sy n="62" d="100"/>
        </p:scale>
        <p:origin x="66" y="150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29945C-7B17-4FDB-8E22-DA8E835EF6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B0B5185-0345-4DE4-9496-CCEA530C2D80}">
      <dgm:prSet phldrT="[Text]"/>
      <dgm:spPr/>
      <dgm:t>
        <a:bodyPr/>
        <a:lstStyle/>
        <a:p>
          <a:r>
            <a:rPr lang="en-US" dirty="0" smtClean="0"/>
            <a:t>Constraint based Polymorphic Type Inference</a:t>
          </a:r>
          <a:endParaRPr lang="en-US" dirty="0"/>
        </a:p>
      </dgm:t>
    </dgm:pt>
    <dgm:pt modelId="{3AF91403-6492-4A31-A2D2-A1DA57FD7FF8}" type="parTrans" cxnId="{111490C3-7EEF-4B72-98BB-21F227340492}">
      <dgm:prSet/>
      <dgm:spPr/>
      <dgm:t>
        <a:bodyPr/>
        <a:lstStyle/>
        <a:p>
          <a:endParaRPr lang="en-US"/>
        </a:p>
      </dgm:t>
    </dgm:pt>
    <dgm:pt modelId="{E2B45F27-A372-4156-A27D-E49A65512860}" type="sibTrans" cxnId="{111490C3-7EEF-4B72-98BB-21F227340492}">
      <dgm:prSet/>
      <dgm:spPr/>
      <dgm:t>
        <a:bodyPr/>
        <a:lstStyle/>
        <a:p>
          <a:endParaRPr lang="en-US"/>
        </a:p>
      </dgm:t>
    </dgm:pt>
    <dgm:pt modelId="{EC320FBE-5C36-4470-A6AF-07813F4B376D}">
      <dgm:prSet phldrT="[Text]"/>
      <dgm:spPr/>
      <dgm:t>
        <a:bodyPr/>
        <a:lstStyle/>
        <a:p>
          <a:r>
            <a:rPr lang="en-US" dirty="0" smtClean="0"/>
            <a:t>Construction of Type Instantiation Graph (TIG)</a:t>
          </a:r>
          <a:endParaRPr lang="en-US" dirty="0"/>
        </a:p>
      </dgm:t>
    </dgm:pt>
    <dgm:pt modelId="{29706A65-363D-4C1B-BD8A-DBC9FFE3F89D}" type="parTrans" cxnId="{4AAD5416-7EF7-4B00-80CE-1714EF11B2BF}">
      <dgm:prSet/>
      <dgm:spPr/>
      <dgm:t>
        <a:bodyPr/>
        <a:lstStyle/>
        <a:p>
          <a:endParaRPr lang="en-US"/>
        </a:p>
      </dgm:t>
    </dgm:pt>
    <dgm:pt modelId="{2E4D1AED-1126-4AA3-8F7F-7053EB619C0A}" type="sibTrans" cxnId="{4AAD5416-7EF7-4B00-80CE-1714EF11B2BF}">
      <dgm:prSet/>
      <dgm:spPr/>
      <dgm:t>
        <a:bodyPr/>
        <a:lstStyle/>
        <a:p>
          <a:endParaRPr lang="en-US"/>
        </a:p>
      </dgm:t>
    </dgm:pt>
    <dgm:pt modelId="{BCB0AECF-477F-44CD-BE4C-8AD802DE206E}">
      <dgm:prSet phldrT="[Text]"/>
      <dgm:spPr/>
      <dgm:t>
        <a:bodyPr/>
        <a:lstStyle/>
        <a:p>
          <a:r>
            <a:rPr lang="en-US" dirty="0" smtClean="0"/>
            <a:t>Flow analysis on TIG</a:t>
          </a:r>
          <a:endParaRPr lang="en-US" dirty="0"/>
        </a:p>
      </dgm:t>
    </dgm:pt>
    <dgm:pt modelId="{F84A82B3-3D38-41A0-B037-0AE5C20F76E8}" type="parTrans" cxnId="{64648757-9459-4BB0-AD23-A72FE1C172F9}">
      <dgm:prSet/>
      <dgm:spPr/>
      <dgm:t>
        <a:bodyPr/>
        <a:lstStyle/>
        <a:p>
          <a:endParaRPr lang="en-US"/>
        </a:p>
      </dgm:t>
    </dgm:pt>
    <dgm:pt modelId="{C99FF23B-BC05-49AE-B7A4-4140556ED878}" type="sibTrans" cxnId="{64648757-9459-4BB0-AD23-A72FE1C172F9}">
      <dgm:prSet/>
      <dgm:spPr/>
      <dgm:t>
        <a:bodyPr/>
        <a:lstStyle/>
        <a:p>
          <a:endParaRPr lang="en-US"/>
        </a:p>
      </dgm:t>
    </dgm:pt>
    <dgm:pt modelId="{16BA60CB-BA6B-4FBE-9076-09AF23AD1A33}" type="pres">
      <dgm:prSet presAssocID="{8729945C-7B17-4FDB-8E22-DA8E835EF6C7}" presName="Name0" presStyleCnt="0">
        <dgm:presLayoutVars>
          <dgm:dir/>
          <dgm:resizeHandles val="exact"/>
        </dgm:presLayoutVars>
      </dgm:prSet>
      <dgm:spPr/>
    </dgm:pt>
    <dgm:pt modelId="{A8318ABA-C739-4E11-A29A-9266718212BE}" type="pres">
      <dgm:prSet presAssocID="{3B0B5185-0345-4DE4-9496-CCEA530C2D8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10804-1FB9-47E4-8A8B-493FBE4AC660}" type="pres">
      <dgm:prSet presAssocID="{E2B45F27-A372-4156-A27D-E49A6551286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EE55224-4640-41A0-B9B5-236C01D976AA}" type="pres">
      <dgm:prSet presAssocID="{E2B45F27-A372-4156-A27D-E49A6551286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082C93B-DFE5-4A97-A1C7-AB47C9A97AE3}" type="pres">
      <dgm:prSet presAssocID="{EC320FBE-5C36-4470-A6AF-07813F4B376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EBE3B-736D-4159-84A9-A67E175DD0DB}" type="pres">
      <dgm:prSet presAssocID="{2E4D1AED-1126-4AA3-8F7F-7053EB619C0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E46B1E9-DB88-44D3-9D52-F687658D0CDB}" type="pres">
      <dgm:prSet presAssocID="{2E4D1AED-1126-4AA3-8F7F-7053EB619C0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DEE97F4-FE28-413E-8227-07CD358394D3}" type="pres">
      <dgm:prSet presAssocID="{BCB0AECF-477F-44CD-BE4C-8AD802DE20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F07F30-DE7D-4EB7-AAFC-1BCF9EB99896}" type="presOf" srcId="{BCB0AECF-477F-44CD-BE4C-8AD802DE206E}" destId="{9DEE97F4-FE28-413E-8227-07CD358394D3}" srcOrd="0" destOrd="0" presId="urn:microsoft.com/office/officeart/2005/8/layout/process1"/>
    <dgm:cxn modelId="{C076A215-86EB-4F31-91EE-250EC4C3CD5F}" type="presOf" srcId="{2E4D1AED-1126-4AA3-8F7F-7053EB619C0A}" destId="{2E46B1E9-DB88-44D3-9D52-F687658D0CDB}" srcOrd="1" destOrd="0" presId="urn:microsoft.com/office/officeart/2005/8/layout/process1"/>
    <dgm:cxn modelId="{BADA37DF-6094-4E44-842F-F15FBF419DA9}" type="presOf" srcId="{EC320FBE-5C36-4470-A6AF-07813F4B376D}" destId="{A082C93B-DFE5-4A97-A1C7-AB47C9A97AE3}" srcOrd="0" destOrd="0" presId="urn:microsoft.com/office/officeart/2005/8/layout/process1"/>
    <dgm:cxn modelId="{9DA2049F-04BD-4812-A51D-76765D659E3E}" type="presOf" srcId="{3B0B5185-0345-4DE4-9496-CCEA530C2D80}" destId="{A8318ABA-C739-4E11-A29A-9266718212BE}" srcOrd="0" destOrd="0" presId="urn:microsoft.com/office/officeart/2005/8/layout/process1"/>
    <dgm:cxn modelId="{6F4BD85B-F2C3-4A27-9965-84B136594D7B}" type="presOf" srcId="{8729945C-7B17-4FDB-8E22-DA8E835EF6C7}" destId="{16BA60CB-BA6B-4FBE-9076-09AF23AD1A33}" srcOrd="0" destOrd="0" presId="urn:microsoft.com/office/officeart/2005/8/layout/process1"/>
    <dgm:cxn modelId="{296D5DB6-F0CE-4DF6-84F4-CF6B7F56155B}" type="presOf" srcId="{E2B45F27-A372-4156-A27D-E49A65512860}" destId="{FA010804-1FB9-47E4-8A8B-493FBE4AC660}" srcOrd="0" destOrd="0" presId="urn:microsoft.com/office/officeart/2005/8/layout/process1"/>
    <dgm:cxn modelId="{64648757-9459-4BB0-AD23-A72FE1C172F9}" srcId="{8729945C-7B17-4FDB-8E22-DA8E835EF6C7}" destId="{BCB0AECF-477F-44CD-BE4C-8AD802DE206E}" srcOrd="2" destOrd="0" parTransId="{F84A82B3-3D38-41A0-B037-0AE5C20F76E8}" sibTransId="{C99FF23B-BC05-49AE-B7A4-4140556ED878}"/>
    <dgm:cxn modelId="{111490C3-7EEF-4B72-98BB-21F227340492}" srcId="{8729945C-7B17-4FDB-8E22-DA8E835EF6C7}" destId="{3B0B5185-0345-4DE4-9496-CCEA530C2D80}" srcOrd="0" destOrd="0" parTransId="{3AF91403-6492-4A31-A2D2-A1DA57FD7FF8}" sibTransId="{E2B45F27-A372-4156-A27D-E49A65512860}"/>
    <dgm:cxn modelId="{C7C58A51-1CB6-4C2A-8691-9369D6D5BBD0}" type="presOf" srcId="{2E4D1AED-1126-4AA3-8F7F-7053EB619C0A}" destId="{5FEEBE3B-736D-4159-84A9-A67E175DD0DB}" srcOrd="0" destOrd="0" presId="urn:microsoft.com/office/officeart/2005/8/layout/process1"/>
    <dgm:cxn modelId="{6FAF211F-01C2-4F89-83DA-31906B5B1F81}" type="presOf" srcId="{E2B45F27-A372-4156-A27D-E49A65512860}" destId="{4EE55224-4640-41A0-B9B5-236C01D976AA}" srcOrd="1" destOrd="0" presId="urn:microsoft.com/office/officeart/2005/8/layout/process1"/>
    <dgm:cxn modelId="{4AAD5416-7EF7-4B00-80CE-1714EF11B2BF}" srcId="{8729945C-7B17-4FDB-8E22-DA8E835EF6C7}" destId="{EC320FBE-5C36-4470-A6AF-07813F4B376D}" srcOrd="1" destOrd="0" parTransId="{29706A65-363D-4C1B-BD8A-DBC9FFE3F89D}" sibTransId="{2E4D1AED-1126-4AA3-8F7F-7053EB619C0A}"/>
    <dgm:cxn modelId="{6C78FAE9-6C23-4535-8742-32BC42C4E9AE}" type="presParOf" srcId="{16BA60CB-BA6B-4FBE-9076-09AF23AD1A33}" destId="{A8318ABA-C739-4E11-A29A-9266718212BE}" srcOrd="0" destOrd="0" presId="urn:microsoft.com/office/officeart/2005/8/layout/process1"/>
    <dgm:cxn modelId="{B10440FA-CBB9-431D-AA06-07E970CF7F76}" type="presParOf" srcId="{16BA60CB-BA6B-4FBE-9076-09AF23AD1A33}" destId="{FA010804-1FB9-47E4-8A8B-493FBE4AC660}" srcOrd="1" destOrd="0" presId="urn:microsoft.com/office/officeart/2005/8/layout/process1"/>
    <dgm:cxn modelId="{AC33C7B8-F878-4CAC-8ACC-47A9F29548E3}" type="presParOf" srcId="{FA010804-1FB9-47E4-8A8B-493FBE4AC660}" destId="{4EE55224-4640-41A0-B9B5-236C01D976AA}" srcOrd="0" destOrd="0" presId="urn:microsoft.com/office/officeart/2005/8/layout/process1"/>
    <dgm:cxn modelId="{2CE08ED4-7EE6-43CC-BCDD-8ABDCB253C94}" type="presParOf" srcId="{16BA60CB-BA6B-4FBE-9076-09AF23AD1A33}" destId="{A082C93B-DFE5-4A97-A1C7-AB47C9A97AE3}" srcOrd="2" destOrd="0" presId="urn:microsoft.com/office/officeart/2005/8/layout/process1"/>
    <dgm:cxn modelId="{BA6E5DC9-362B-489A-AADD-E31F721DF06D}" type="presParOf" srcId="{16BA60CB-BA6B-4FBE-9076-09AF23AD1A33}" destId="{5FEEBE3B-736D-4159-84A9-A67E175DD0DB}" srcOrd="3" destOrd="0" presId="urn:microsoft.com/office/officeart/2005/8/layout/process1"/>
    <dgm:cxn modelId="{4C15A552-9AB6-408C-891B-BCB237683190}" type="presParOf" srcId="{5FEEBE3B-736D-4159-84A9-A67E175DD0DB}" destId="{2E46B1E9-DB88-44D3-9D52-F687658D0CDB}" srcOrd="0" destOrd="0" presId="urn:microsoft.com/office/officeart/2005/8/layout/process1"/>
    <dgm:cxn modelId="{C00D9852-20FD-459F-9E7A-D3133CB7D025}" type="presParOf" srcId="{16BA60CB-BA6B-4FBE-9076-09AF23AD1A33}" destId="{9DEE97F4-FE28-413E-8227-07CD358394D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740F5-5BC3-4176-9F21-A42C582A340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EF3A9-493B-4B9F-AC8E-3678F9A37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3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corrections</a:t>
            </a:r>
            <a:r>
              <a:rPr lang="en-US" baseline="0" dirty="0" smtClean="0"/>
              <a:t> here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Steensgaard’s</a:t>
            </a:r>
            <a:r>
              <a:rPr lang="en-US" baseline="0" dirty="0" smtClean="0"/>
              <a:t> multiple incoming edges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Flow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F3A9-493B-4B9F-AC8E-3678F9A37C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4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an</a:t>
            </a:r>
            <a:r>
              <a:rPr lang="en-US" baseline="0" dirty="0" smtClean="0"/>
              <a:t> example type graph</a:t>
            </a:r>
          </a:p>
          <a:p>
            <a:r>
              <a:rPr lang="en-US" baseline="0" dirty="0" smtClean="0"/>
              <a:t>Write the constraints on the board</a:t>
            </a:r>
          </a:p>
          <a:p>
            <a:r>
              <a:rPr lang="en-US" baseline="0" dirty="0" smtClean="0"/>
              <a:t>Explain unification briefly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F3A9-493B-4B9F-AC8E-3678F9A37C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1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unification on type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F3A9-493B-4B9F-AC8E-3678F9A37C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34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</a:t>
            </a:r>
            <a:r>
              <a:rPr lang="en-US" baseline="0" dirty="0" smtClean="0"/>
              <a:t> of instance and principal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F3A9-493B-4B9F-AC8E-3678F9A37C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7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7DFC-3D56-443E-986E-D5FA9031221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D3E4-8E75-4B40-89FC-66C72A51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4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7DFC-3D56-443E-986E-D5FA9031221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D3E4-8E75-4B40-89FC-66C72A51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5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7DFC-3D56-443E-986E-D5FA9031221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D3E4-8E75-4B40-89FC-66C72A51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7DFC-3D56-443E-986E-D5FA9031221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D3E4-8E75-4B40-89FC-66C72A51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4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7DFC-3D56-443E-986E-D5FA9031221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D3E4-8E75-4B40-89FC-66C72A51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7DFC-3D56-443E-986E-D5FA9031221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D3E4-8E75-4B40-89FC-66C72A51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7DFC-3D56-443E-986E-D5FA9031221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D3E4-8E75-4B40-89FC-66C72A51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7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7DFC-3D56-443E-986E-D5FA9031221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D3E4-8E75-4B40-89FC-66C72A51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9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7DFC-3D56-443E-986E-D5FA9031221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D3E4-8E75-4B40-89FC-66C72A51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9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7DFC-3D56-443E-986E-D5FA9031221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D3E4-8E75-4B40-89FC-66C72A51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3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7DFC-3D56-443E-986E-D5FA9031221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D3E4-8E75-4B40-89FC-66C72A51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7DFC-3D56-443E-986E-D5FA9031221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9D3E4-8E75-4B40-89FC-66C72A51F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4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9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63.png"/><Relationship Id="rId21" Type="http://schemas.openxmlformats.org/officeDocument/2006/relationships/image" Target="../media/image68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62.png"/><Relationship Id="rId16" Type="http://schemas.openxmlformats.org/officeDocument/2006/relationships/image" Target="../media/image57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70.png"/><Relationship Id="rId10" Type="http://schemas.openxmlformats.org/officeDocument/2006/relationships/image" Target="../media/image51.png"/><Relationship Id="rId19" Type="http://schemas.openxmlformats.org/officeDocument/2006/relationships/image" Target="../media/image66.png"/><Relationship Id="rId4" Type="http://schemas.openxmlformats.org/officeDocument/2006/relationships/image" Target="../media/image45.png"/><Relationship Id="rId9" Type="http://schemas.openxmlformats.org/officeDocument/2006/relationships/image" Target="../media/image65.png"/><Relationship Id="rId14" Type="http://schemas.openxmlformats.org/officeDocument/2006/relationships/image" Target="../media/image55.png"/><Relationship Id="rId22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90.png"/><Relationship Id="rId7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90.png"/><Relationship Id="rId7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92.png"/><Relationship Id="rId7" Type="http://schemas.openxmlformats.org/officeDocument/2006/relationships/image" Target="../media/image75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77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pn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21" Type="http://schemas.openxmlformats.org/officeDocument/2006/relationships/image" Target="../media/image119.png"/><Relationship Id="rId12" Type="http://schemas.openxmlformats.org/officeDocument/2006/relationships/image" Target="../media/image115.png"/><Relationship Id="rId17" Type="http://schemas.openxmlformats.org/officeDocument/2006/relationships/image" Target="../media/image102.png"/><Relationship Id="rId2" Type="http://schemas.openxmlformats.org/officeDocument/2006/relationships/image" Target="../media/image95.png"/><Relationship Id="rId16" Type="http://schemas.openxmlformats.org/officeDocument/2006/relationships/image" Target="../media/image100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4.png"/><Relationship Id="rId5" Type="http://schemas.openxmlformats.org/officeDocument/2006/relationships/image" Target="../media/image98.png"/><Relationship Id="rId15" Type="http://schemas.openxmlformats.org/officeDocument/2006/relationships/image" Target="../media/image61.png"/><Relationship Id="rId19" Type="http://schemas.openxmlformats.org/officeDocument/2006/relationships/image" Target="../media/image113.png"/><Relationship Id="rId4" Type="http://schemas.openxmlformats.org/officeDocument/2006/relationships/image" Target="../media/image9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124.png"/><Relationship Id="rId3" Type="http://schemas.openxmlformats.org/officeDocument/2006/relationships/image" Target="../media/image96.png"/><Relationship Id="rId7" Type="http://schemas.openxmlformats.org/officeDocument/2006/relationships/image" Target="../media/image1020.png"/><Relationship Id="rId12" Type="http://schemas.openxmlformats.org/officeDocument/2006/relationships/image" Target="../media/image12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0.png"/><Relationship Id="rId11" Type="http://schemas.openxmlformats.org/officeDocument/2006/relationships/image" Target="../media/image122.png"/><Relationship Id="rId5" Type="http://schemas.openxmlformats.org/officeDocument/2006/relationships/image" Target="../media/image98.png"/><Relationship Id="rId10" Type="http://schemas.openxmlformats.org/officeDocument/2006/relationships/image" Target="../media/image1130.png"/><Relationship Id="rId4" Type="http://schemas.openxmlformats.org/officeDocument/2006/relationships/image" Target="../media/image97.png"/><Relationship Id="rId9" Type="http://schemas.openxmlformats.org/officeDocument/2006/relationships/image" Target="../media/image12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Scalable Context-Sensitive Flow Analysis Using Instantiation Constraints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Manuel </a:t>
            </a:r>
            <a:r>
              <a:rPr lang="en-US" dirty="0" err="1" smtClean="0"/>
              <a:t>Fahndrich</a:t>
            </a:r>
            <a:endParaRPr lang="en-US" dirty="0" smtClean="0"/>
          </a:p>
          <a:p>
            <a:r>
              <a:rPr lang="en-US" dirty="0" err="1" smtClean="0"/>
              <a:t>Jakob</a:t>
            </a:r>
            <a:r>
              <a:rPr lang="en-US" dirty="0" smtClean="0"/>
              <a:t> </a:t>
            </a:r>
            <a:r>
              <a:rPr lang="en-US" dirty="0" err="1" smtClean="0"/>
              <a:t>Rehof</a:t>
            </a:r>
            <a:endParaRPr lang="en-US" dirty="0" smtClean="0"/>
          </a:p>
          <a:p>
            <a:r>
              <a:rPr lang="en-US" dirty="0" err="1" smtClean="0"/>
              <a:t>Manuvir</a:t>
            </a:r>
            <a:r>
              <a:rPr lang="en-US" dirty="0" smtClean="0"/>
              <a:t>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11468" y="1959429"/>
            <a:ext cx="1827732" cy="1161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and Locations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Types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|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Flow labels : used to uniquely name the program objects (here, variables and pointers)</a:t>
                </a:r>
              </a:p>
              <a:p>
                <a:pPr lvl="1"/>
                <a:r>
                  <a:rPr lang="en-US" dirty="0" smtClean="0"/>
                  <a:t>Ranged over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is the memory location named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, holding values of type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: pointer to a location named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Conten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18" t="-2241" r="-3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011468" y="1191719"/>
                <a:ext cx="3881718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Example:</a:t>
                </a:r>
              </a:p>
              <a:p>
                <a:pPr marL="0" indent="0">
                  <a:buNone/>
                </a:pPr>
                <a:endPara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000" b="1" dirty="0" err="1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x, *p;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p= &amp;x;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label of x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type of x 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location of x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label of p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type of p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ea typeface="Cambria Math" panose="02040503050406030204" pitchFamily="18" charset="0"/>
                  </a:rPr>
                  <a:t>location of p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𝑝𝑡𝑟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e>
                      <m:sup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011468" y="1191719"/>
                <a:ext cx="3881718" cy="4351338"/>
              </a:xfrm>
              <a:blipFill rotWithShape="0">
                <a:blip r:embed="rId3"/>
                <a:stretch>
                  <a:fillRect l="-3140" t="-2241" b="-1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011468" y="3280230"/>
            <a:ext cx="3612989" cy="289673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and Locations – Quick Practice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1" y="2084294"/>
            <a:ext cx="3711388" cy="1667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*p, **q;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&amp;x;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 = &amp;p;</a:t>
            </a:r>
            <a:endParaRPr lang="en-US" sz="2400" dirty="0" smtClean="0">
              <a:solidFill>
                <a:srgbClr val="FF0000"/>
              </a:solidFill>
              <a:cs typeface="Courier New" panose="02070309020205020404" pitchFamily="49" charset="0"/>
            </a:endParaRP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1" y="4141694"/>
            <a:ext cx="7059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Q. Write the label, location and type of variable q.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3999" y="4731657"/>
                <a:ext cx="4949371" cy="1220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label of q 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400" b="1" dirty="0"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location </a:t>
                </a:r>
                <a:r>
                  <a:rPr lang="en-US" sz="2400" dirty="0">
                    <a:ea typeface="Cambria Math" panose="02040503050406030204" pitchFamily="18" charset="0"/>
                  </a:rPr>
                  <a:t>of 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q </a:t>
                </a:r>
                <a:r>
                  <a:rPr lang="en-US" sz="2400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𝒑𝒕𝒓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𝒑𝒕𝒓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sup>
                    </m:sSup>
                  </m:oMath>
                </a14:m>
                <a:endParaRPr lang="en-US" sz="2400" b="1" dirty="0">
                  <a:ea typeface="Cambria Math" panose="02040503050406030204" pitchFamily="18" charset="0"/>
                </a:endParaRPr>
              </a:p>
              <a:p>
                <a:r>
                  <a:rPr lang="en-US" sz="2400" dirty="0" smtClean="0"/>
                  <a:t>type </a:t>
                </a:r>
                <a:r>
                  <a:rPr lang="en-US" sz="2400" dirty="0"/>
                  <a:t>of p 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𝒑𝒕𝒓</m:t>
                        </m:r>
                      </m:e>
                      <m:sup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𝒑𝒕𝒓</m:t>
                        </m:r>
                      </m:e>
                      <m:sup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731657"/>
                <a:ext cx="4949371" cy="1220527"/>
              </a:xfrm>
              <a:prstGeom prst="rect">
                <a:avLst/>
              </a:prstGeom>
              <a:blipFill rotWithShape="0">
                <a:blip r:embed="rId2"/>
                <a:stretch>
                  <a:fillRect l="-1847" t="-4000" b="-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94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and Locations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24263" y="2351630"/>
            <a:ext cx="1127466" cy="2002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/>
              <a:t>x</a:t>
            </a:r>
          </a:p>
          <a:p>
            <a:pPr algn="ctr"/>
            <a:r>
              <a:rPr lang="en-US" sz="4400" dirty="0"/>
              <a:t>y</a:t>
            </a:r>
            <a:endParaRPr lang="en-US" sz="4400" dirty="0" smtClean="0"/>
          </a:p>
          <a:p>
            <a:pPr algn="ctr"/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4672698" y="2351630"/>
            <a:ext cx="1127466" cy="2002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/>
              <a:t>a</a:t>
            </a:r>
          </a:p>
          <a:p>
            <a:pPr algn="ctr"/>
            <a:r>
              <a:rPr lang="en-US" sz="4400" dirty="0"/>
              <a:t>b</a:t>
            </a:r>
            <a:endParaRPr lang="en-US" sz="4400" dirty="0" smtClean="0"/>
          </a:p>
          <a:p>
            <a:pPr algn="ctr"/>
            <a:endParaRPr lang="en-US" sz="4400" dirty="0"/>
          </a:p>
        </p:txBody>
      </p:sp>
      <p:sp>
        <p:nvSpPr>
          <p:cNvPr id="6" name="Oval 5"/>
          <p:cNvSpPr/>
          <p:nvPr/>
        </p:nvSpPr>
        <p:spPr>
          <a:xfrm>
            <a:off x="6721133" y="2351630"/>
            <a:ext cx="1127466" cy="2002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/>
              <a:t>c</a:t>
            </a:r>
          </a:p>
          <a:p>
            <a:pPr algn="ctr"/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6798208" y="1982298"/>
            <a:ext cx="97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60437" y="1982298"/>
            <a:ext cx="86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PTR(T)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64949" y="2017010"/>
            <a:ext cx="135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PTR(PTR(T))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430471" y="1169894"/>
                <a:ext cx="3550023" cy="50560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c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b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x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y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>
                    <a:ea typeface="Cambria Math" panose="02040503050406030204" pitchFamily="18" charset="0"/>
                  </a:rPr>
                  <a:t>b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𝑝𝑡𝑟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>
                    <a:ea typeface="Cambria Math" panose="02040503050406030204" pitchFamily="18" charset="0"/>
                  </a:rPr>
                  <a:t>x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𝑝𝑡𝑟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>
                    <a:ea typeface="Cambria Math" panose="02040503050406030204" pitchFamily="18" charset="0"/>
                  </a:rPr>
                  <a:t>y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𝑝𝑡𝑟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𝑝𝑡𝑟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algn="ctr"/>
                <a:endParaRPr lang="en-US" sz="2800" dirty="0" smtClean="0"/>
              </a:p>
              <a:p>
                <a:pPr algn="ctr"/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471" y="1169894"/>
                <a:ext cx="3550023" cy="5056094"/>
              </a:xfrm>
              <a:prstGeom prst="rect">
                <a:avLst/>
              </a:prstGeom>
              <a:blipFill rotWithShape="0">
                <a:blip r:embed="rId2"/>
                <a:stretch>
                  <a:fillRect l="-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423" y="2017010"/>
            <a:ext cx="1766257" cy="26776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  <a:ea typeface="Verdana" pitchFamily="34" charset="0"/>
                <a:cs typeface="Verdana" pitchFamily="34" charset="0"/>
              </a:rPr>
              <a:t>  x = &amp;a;</a:t>
            </a:r>
          </a:p>
          <a:p>
            <a:endParaRPr lang="en-US" sz="2400" dirty="0" smtClean="0"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latin typeface="Rockwell" pitchFamily="18" charset="0"/>
                <a:ea typeface="Verdana" pitchFamily="34" charset="0"/>
                <a:cs typeface="Verdana" pitchFamily="34" charset="0"/>
              </a:rPr>
              <a:t>  y = x;</a:t>
            </a:r>
          </a:p>
          <a:p>
            <a:endParaRPr lang="en-US" sz="2400" dirty="0" smtClean="0"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latin typeface="Rockwell" pitchFamily="18" charset="0"/>
                <a:ea typeface="Verdana" pitchFamily="34" charset="0"/>
                <a:cs typeface="Verdana" pitchFamily="34" charset="0"/>
              </a:rPr>
              <a:t>  y = &amp;b;</a:t>
            </a:r>
          </a:p>
          <a:p>
            <a:endParaRPr lang="en-US" sz="2400" dirty="0" smtClean="0"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latin typeface="Rockwell" pitchFamily="18" charset="0"/>
                <a:ea typeface="Verdana" pitchFamily="34" charset="0"/>
                <a:cs typeface="Verdana" pitchFamily="34" charset="0"/>
              </a:rPr>
              <a:t>  b = &amp;c;</a:t>
            </a:r>
          </a:p>
        </p:txBody>
      </p:sp>
    </p:spTree>
    <p:extLst>
      <p:ext uri="{BB962C8B-B14F-4D97-AF65-F5344CB8AC3E}">
        <p14:creationId xmlns:p14="http://schemas.microsoft.com/office/powerpoint/2010/main" val="397019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and Locations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181837" y="2267380"/>
                <a:ext cx="1851002" cy="20040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/>
                  <a:t>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37" y="2267380"/>
                <a:ext cx="1851002" cy="2004003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4230272" y="2267380"/>
                <a:ext cx="1736183" cy="20040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272" y="2267380"/>
                <a:ext cx="1736183" cy="200400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278707" y="2267380"/>
                <a:ext cx="1736183" cy="200400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707" y="2267380"/>
                <a:ext cx="1736183" cy="2004003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430471" y="1169894"/>
                <a:ext cx="3550023" cy="42089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800" dirty="0" smtClean="0"/>
                  <a:t>c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b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x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y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>
                    <a:ea typeface="Cambria Math" panose="02040503050406030204" pitchFamily="18" charset="0"/>
                  </a:rPr>
                  <a:t>b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𝑝𝑡𝑟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>
                    <a:ea typeface="Cambria Math" panose="02040503050406030204" pitchFamily="18" charset="0"/>
                  </a:rPr>
                  <a:t>x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𝑝𝑡𝑟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>
                    <a:ea typeface="Cambria Math" panose="02040503050406030204" pitchFamily="18" charset="0"/>
                  </a:rPr>
                  <a:t>y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𝑝𝑡𝑟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𝑝𝑡𝑟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471" y="1169894"/>
                <a:ext cx="3550023" cy="4208930"/>
              </a:xfrm>
              <a:prstGeom prst="rect">
                <a:avLst/>
              </a:prstGeom>
              <a:blipFill rotWithShape="0">
                <a:blip r:embed="rId5"/>
                <a:stretch>
                  <a:fillRect l="-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3328" y="2512579"/>
            <a:ext cx="1766257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  <a:ea typeface="Verdana" pitchFamily="34" charset="0"/>
                <a:cs typeface="Verdana" pitchFamily="34" charset="0"/>
              </a:rPr>
              <a:t>  x = &amp;a;</a:t>
            </a:r>
          </a:p>
          <a:p>
            <a:r>
              <a:rPr lang="en-US" sz="2400" dirty="0" smtClean="0">
                <a:latin typeface="Rockwell" pitchFamily="18" charset="0"/>
                <a:ea typeface="Verdana" pitchFamily="34" charset="0"/>
                <a:cs typeface="Verdana" pitchFamily="34" charset="0"/>
              </a:rPr>
              <a:t>  y = x;</a:t>
            </a:r>
          </a:p>
          <a:p>
            <a:r>
              <a:rPr lang="en-US" sz="2400" dirty="0" smtClean="0">
                <a:latin typeface="Rockwell" pitchFamily="18" charset="0"/>
                <a:ea typeface="Verdana" pitchFamily="34" charset="0"/>
                <a:cs typeface="Verdana" pitchFamily="34" charset="0"/>
              </a:rPr>
              <a:t>  y = &amp;b;</a:t>
            </a:r>
          </a:p>
          <a:p>
            <a:r>
              <a:rPr lang="en-US" sz="2400" dirty="0" smtClean="0">
                <a:latin typeface="Rockwell" pitchFamily="18" charset="0"/>
                <a:ea typeface="Verdana" pitchFamily="34" charset="0"/>
                <a:cs typeface="Verdana" pitchFamily="34" charset="0"/>
              </a:rPr>
              <a:t>  b = &amp;c;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04751" y="1785587"/>
                <a:ext cx="4840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751" y="1785587"/>
                <a:ext cx="484094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26973" y="1795769"/>
                <a:ext cx="942780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973" y="1795769"/>
                <a:ext cx="942780" cy="405624"/>
              </a:xfrm>
              <a:prstGeom prst="rect">
                <a:avLst/>
              </a:prstGeom>
              <a:blipFill rotWithShape="0">
                <a:blip r:embed="rId7"/>
                <a:stretch>
                  <a:fillRect l="-1290" r="-1935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19805" y="1839261"/>
                <a:ext cx="1008189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805" y="1839261"/>
                <a:ext cx="1008189" cy="405624"/>
              </a:xfrm>
              <a:prstGeom prst="rect">
                <a:avLst/>
              </a:prstGeom>
              <a:blipFill rotWithShape="0">
                <a:blip r:embed="rId8"/>
                <a:stretch>
                  <a:fillRect l="-1818" r="-8787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Callout 1 6"/>
          <p:cNvSpPr/>
          <p:nvPr/>
        </p:nvSpPr>
        <p:spPr>
          <a:xfrm>
            <a:off x="298415" y="4721998"/>
            <a:ext cx="2525485" cy="1915886"/>
          </a:xfrm>
          <a:prstGeom prst="borderCallout1">
            <a:avLst>
              <a:gd name="adj1" fmla="val 29356"/>
              <a:gd name="adj2" fmla="val 111207"/>
              <a:gd name="adj3" fmla="val -12500"/>
              <a:gd name="adj4" fmla="val 17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Equivalence class of types – each variable can be assigned the representative of each class as its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9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Steensgaard’s</a:t>
            </a:r>
            <a:r>
              <a:rPr lang="en-US" dirty="0" smtClean="0"/>
              <a:t> Algorithm</a:t>
            </a:r>
          </a:p>
          <a:p>
            <a:r>
              <a:rPr lang="en-US" dirty="0" err="1" smtClean="0"/>
              <a:t>Steensgaard’s</a:t>
            </a:r>
            <a:r>
              <a:rPr lang="en-US" dirty="0" smtClean="0"/>
              <a:t> equivalence classes as types</a:t>
            </a:r>
          </a:p>
          <a:p>
            <a:r>
              <a:rPr lang="en-US" dirty="0" smtClean="0"/>
              <a:t>Types, Locations and Labels</a:t>
            </a:r>
          </a:p>
          <a:p>
            <a:r>
              <a:rPr lang="en-US" dirty="0" smtClean="0"/>
              <a:t>Next – Type inference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0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Inference by Constraint 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2671" y="3189399"/>
                <a:ext cx="2823881" cy="1202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1∪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1" y="3189399"/>
                <a:ext cx="2823881" cy="12023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199" y="1356695"/>
                <a:ext cx="10699376" cy="157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𝜞</m:t>
                    </m:r>
                    <m:r>
                      <a:rPr lang="el-GR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/ C  </a:t>
                </a:r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400" b="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type environment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: </a:t>
                </a:r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set of assignments of the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 : </a:t>
                </a:r>
                <a:r>
                  <a:rPr lang="en-US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type or location </a:t>
                </a:r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, </a:t>
                </a:r>
              </a:p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C : set of constraints – equalities and inequalities</a:t>
                </a:r>
                <a:endParaRPr lang="en-US" sz="2400" b="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56695"/>
                <a:ext cx="10699376" cy="1576714"/>
              </a:xfrm>
              <a:prstGeom prst="rect">
                <a:avLst/>
              </a:prstGeom>
              <a:blipFill rotWithShape="0">
                <a:blip r:embed="rId3"/>
                <a:stretch>
                  <a:fillRect t="-3101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71683" y="5433363"/>
                <a:ext cx="2823881" cy="907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: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683" y="5433363"/>
                <a:ext cx="2823881" cy="9075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60660" y="5076278"/>
                <a:ext cx="2823881" cy="1217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:</m:t>
                                  </m:r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eqAr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: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𝑝𝑡𝑟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660" y="5076278"/>
                <a:ext cx="2823881" cy="12172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5417974"/>
                <a:ext cx="2823881" cy="907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𝑝𝑡𝑟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: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17974"/>
                <a:ext cx="2823881" cy="9075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87234" y="2792316"/>
                <a:ext cx="4011707" cy="161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 :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 :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3={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′}</m:t>
                              </m:r>
                            </m:e>
                          </m:eqAr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1∪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2∪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234" y="2792316"/>
                <a:ext cx="4011707" cy="16118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33583" y="3484223"/>
                <a:ext cx="2823881" cy="907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583" y="3484223"/>
                <a:ext cx="2823881" cy="90755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46314" y="3753335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seq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71683" y="3741722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Rval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57464" y="3741722"/>
            <a:ext cx="102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[assign]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24967" y="5665698"/>
            <a:ext cx="102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addr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91586" y="5714088"/>
            <a:ext cx="61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[var]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598" y="5702475"/>
            <a:ext cx="83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deref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Inference by Constraint Generation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26541" y="1546412"/>
            <a:ext cx="1385047" cy="632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90309" y="2124637"/>
            <a:ext cx="1385047" cy="632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599708" y="2152371"/>
            <a:ext cx="1385047" cy="632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14661" y="3093666"/>
            <a:ext cx="1385047" cy="632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610044" y="2974038"/>
            <a:ext cx="1385047" cy="632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seq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32892" y="4067732"/>
            <a:ext cx="1385047" cy="632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107153" y="4067732"/>
            <a:ext cx="1385047" cy="632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051" y="3126439"/>
            <a:ext cx="690282" cy="632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8400" y="3126438"/>
            <a:ext cx="690282" cy="632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&amp;a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62012" y="5161422"/>
            <a:ext cx="690282" cy="632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54636" y="5161422"/>
            <a:ext cx="690282" cy="632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&amp;c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27241" y="5161420"/>
            <a:ext cx="690282" cy="632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70559" y="5161421"/>
            <a:ext cx="690282" cy="632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&amp;b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08427" y="3979770"/>
            <a:ext cx="690282" cy="632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16492" y="4008909"/>
            <a:ext cx="690282" cy="632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4" idx="2"/>
          </p:cNvCxnSpPr>
          <p:nvPr/>
        </p:nvCxnSpPr>
        <p:spPr>
          <a:xfrm flipH="1">
            <a:off x="1775012" y="1862418"/>
            <a:ext cx="2151529" cy="262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6"/>
            <a:endCxn id="6" idx="1"/>
          </p:cNvCxnSpPr>
          <p:nvPr/>
        </p:nvCxnSpPr>
        <p:spPr>
          <a:xfrm>
            <a:off x="5311588" y="1862418"/>
            <a:ext cx="1490955" cy="38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3"/>
            <a:endCxn id="11" idx="0"/>
          </p:cNvCxnSpPr>
          <p:nvPr/>
        </p:nvCxnSpPr>
        <p:spPr>
          <a:xfrm flipH="1">
            <a:off x="666192" y="2664092"/>
            <a:ext cx="426952" cy="462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5"/>
            <a:endCxn id="12" idx="0"/>
          </p:cNvCxnSpPr>
          <p:nvPr/>
        </p:nvCxnSpPr>
        <p:spPr>
          <a:xfrm>
            <a:off x="2072521" y="2664092"/>
            <a:ext cx="251020" cy="462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>
          <a:xfrm flipH="1">
            <a:off x="5907185" y="2691826"/>
            <a:ext cx="895358" cy="401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6"/>
            <a:endCxn id="8" idx="1"/>
          </p:cNvCxnSpPr>
          <p:nvPr/>
        </p:nvCxnSpPr>
        <p:spPr>
          <a:xfrm>
            <a:off x="7984755" y="2468377"/>
            <a:ext cx="828124" cy="598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3"/>
            <a:endCxn id="17" idx="0"/>
          </p:cNvCxnSpPr>
          <p:nvPr/>
        </p:nvCxnSpPr>
        <p:spPr>
          <a:xfrm flipH="1">
            <a:off x="4953568" y="3633121"/>
            <a:ext cx="463928" cy="346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5"/>
            <a:endCxn id="18" idx="0"/>
          </p:cNvCxnSpPr>
          <p:nvPr/>
        </p:nvCxnSpPr>
        <p:spPr>
          <a:xfrm>
            <a:off x="6396873" y="3633121"/>
            <a:ext cx="364760" cy="37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3"/>
            <a:endCxn id="9" idx="0"/>
          </p:cNvCxnSpPr>
          <p:nvPr/>
        </p:nvCxnSpPr>
        <p:spPr>
          <a:xfrm flipH="1">
            <a:off x="8325416" y="3513493"/>
            <a:ext cx="487463" cy="554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5"/>
            <a:endCxn id="10" idx="1"/>
          </p:cNvCxnSpPr>
          <p:nvPr/>
        </p:nvCxnSpPr>
        <p:spPr>
          <a:xfrm>
            <a:off x="9792256" y="3513493"/>
            <a:ext cx="517732" cy="646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3"/>
            <a:endCxn id="15" idx="0"/>
          </p:cNvCxnSpPr>
          <p:nvPr/>
        </p:nvCxnSpPr>
        <p:spPr>
          <a:xfrm flipH="1">
            <a:off x="7572382" y="4607187"/>
            <a:ext cx="263345" cy="55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" idx="5"/>
            <a:endCxn id="16" idx="0"/>
          </p:cNvCxnSpPr>
          <p:nvPr/>
        </p:nvCxnSpPr>
        <p:spPr>
          <a:xfrm>
            <a:off x="8815104" y="4607187"/>
            <a:ext cx="200596" cy="554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0" idx="3"/>
            <a:endCxn id="13" idx="0"/>
          </p:cNvCxnSpPr>
          <p:nvPr/>
        </p:nvCxnSpPr>
        <p:spPr>
          <a:xfrm flipH="1">
            <a:off x="10107153" y="4607187"/>
            <a:ext cx="202835" cy="554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5"/>
            <a:endCxn id="14" idx="0"/>
          </p:cNvCxnSpPr>
          <p:nvPr/>
        </p:nvCxnSpPr>
        <p:spPr>
          <a:xfrm>
            <a:off x="11289365" y="4607187"/>
            <a:ext cx="310412" cy="554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21051" y="3846207"/>
                <a:ext cx="690282" cy="46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51" y="3846207"/>
                <a:ext cx="690282" cy="468718"/>
              </a:xfrm>
              <a:prstGeom prst="rect">
                <a:avLst/>
              </a:prstGeom>
              <a:blipFill rotWithShape="0">
                <a:blip r:embed="rId2"/>
                <a:stretch>
                  <a:fillRect l="-7965" r="-14159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78400" y="3807902"/>
                <a:ext cx="690282" cy="46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400" y="3807902"/>
                <a:ext cx="690282" cy="468718"/>
              </a:xfrm>
              <a:prstGeom prst="rect">
                <a:avLst/>
              </a:prstGeom>
              <a:blipFill rotWithShape="0">
                <a:blip r:embed="rId3"/>
                <a:stretch>
                  <a:fillRect l="-7965" r="-14159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596666" y="4665804"/>
                <a:ext cx="690282" cy="46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666" y="4665804"/>
                <a:ext cx="690282" cy="468718"/>
              </a:xfrm>
              <a:prstGeom prst="rect">
                <a:avLst/>
              </a:prstGeom>
              <a:blipFill rotWithShape="0">
                <a:blip r:embed="rId4"/>
                <a:stretch>
                  <a:fillRect l="-7080" r="-10619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416492" y="4665804"/>
                <a:ext cx="690282" cy="46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492" y="4665804"/>
                <a:ext cx="690282" cy="468718"/>
              </a:xfrm>
              <a:prstGeom prst="rect">
                <a:avLst/>
              </a:prstGeom>
              <a:blipFill rotWithShape="0">
                <a:blip r:embed="rId5"/>
                <a:stretch>
                  <a:fillRect l="-7965" r="-14159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178503" y="5793431"/>
                <a:ext cx="690282" cy="46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503" y="5793431"/>
                <a:ext cx="690282" cy="468718"/>
              </a:xfrm>
              <a:prstGeom prst="rect">
                <a:avLst/>
              </a:prstGeom>
              <a:blipFill rotWithShape="0">
                <a:blip r:embed="rId6"/>
                <a:stretch>
                  <a:fillRect l="-7965" r="-10619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680098" y="5793431"/>
                <a:ext cx="690282" cy="46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098" y="5793431"/>
                <a:ext cx="690282" cy="468718"/>
              </a:xfrm>
              <a:prstGeom prst="rect">
                <a:avLst/>
              </a:prstGeom>
              <a:blipFill rotWithShape="0">
                <a:blip r:embed="rId7"/>
                <a:stretch>
                  <a:fillRect l="-7965" r="-11504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762012" y="5825816"/>
                <a:ext cx="690282" cy="46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012" y="5825816"/>
                <a:ext cx="690282" cy="468718"/>
              </a:xfrm>
              <a:prstGeom prst="rect">
                <a:avLst/>
              </a:prstGeom>
              <a:blipFill rotWithShape="0">
                <a:blip r:embed="rId8"/>
                <a:stretch>
                  <a:fillRect l="-7018" r="-10526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254068" y="5825816"/>
                <a:ext cx="690282" cy="46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068" y="5825816"/>
                <a:ext cx="690282" cy="468718"/>
              </a:xfrm>
              <a:prstGeom prst="rect">
                <a:avLst/>
              </a:prstGeom>
              <a:blipFill rotWithShape="0">
                <a:blip r:embed="rId9"/>
                <a:stretch>
                  <a:fillRect l="-7080" r="-12389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100565" y="2699129"/>
                <a:ext cx="1048870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565" y="2699129"/>
                <a:ext cx="1048870" cy="405624"/>
              </a:xfrm>
              <a:prstGeom prst="rect">
                <a:avLst/>
              </a:prstGeom>
              <a:blipFill rotWithShape="0">
                <a:blip r:embed="rId10"/>
                <a:stretch>
                  <a:fillRect r="-31977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320489" y="4812933"/>
                <a:ext cx="1048870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489" y="4812933"/>
                <a:ext cx="1048870" cy="405624"/>
              </a:xfrm>
              <a:prstGeom prst="rect">
                <a:avLst/>
              </a:prstGeom>
              <a:blipFill rotWithShape="0">
                <a:blip r:embed="rId11"/>
                <a:stretch>
                  <a:fillRect r="-3023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0874767" y="4833574"/>
                <a:ext cx="1048870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767" y="4833574"/>
                <a:ext cx="1048870" cy="405624"/>
              </a:xfrm>
              <a:prstGeom prst="rect">
                <a:avLst/>
              </a:prstGeom>
              <a:blipFill rotWithShape="0">
                <a:blip r:embed="rId12"/>
                <a:stretch>
                  <a:fillRect r="-30814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66192" y="1740698"/>
                <a:ext cx="1769394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}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92" y="1740698"/>
                <a:ext cx="1769394" cy="405624"/>
              </a:xfrm>
              <a:prstGeom prst="rect">
                <a:avLst/>
              </a:prstGeom>
              <a:blipFill rotWithShape="0">
                <a:blip r:embed="rId13"/>
                <a:stretch>
                  <a:fillRect l="-3436" t="-7576" r="-103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724973" y="2789372"/>
                <a:ext cx="9353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}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973" y="2789372"/>
                <a:ext cx="935394" cy="400110"/>
              </a:xfrm>
              <a:prstGeom prst="rect">
                <a:avLst/>
              </a:prstGeom>
              <a:blipFill rotWithShape="0">
                <a:blip r:embed="rId14"/>
                <a:stretch>
                  <a:fillRect l="-6494" t="-9231" r="-129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421671" y="3726527"/>
                <a:ext cx="1769394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}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671" y="3726527"/>
                <a:ext cx="1769394" cy="405624"/>
              </a:xfrm>
              <a:prstGeom prst="rect">
                <a:avLst/>
              </a:prstGeom>
              <a:blipFill rotWithShape="0">
                <a:blip r:embed="rId15"/>
                <a:stretch>
                  <a:fillRect l="-3436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052812" y="3643854"/>
                <a:ext cx="1769394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}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812" y="3643854"/>
                <a:ext cx="1769394" cy="405624"/>
              </a:xfrm>
              <a:prstGeom prst="rect">
                <a:avLst/>
              </a:prstGeom>
              <a:blipFill rotWithShape="0">
                <a:blip r:embed="rId16"/>
                <a:stretch>
                  <a:fillRect l="-3448" t="-7576" r="-34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21051" y="5793431"/>
            <a:ext cx="3605490" cy="854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Post-order Walk on the AST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Inference by Constraint 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Set of constraints generated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,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types are represented as </a:t>
                </a:r>
                <a:r>
                  <a:rPr lang="en-US" i="1" dirty="0"/>
                  <a:t>T</a:t>
                </a:r>
                <a:r>
                  <a:rPr lang="en-US" i="1" dirty="0" smtClean="0"/>
                  <a:t>ype graphs – </a:t>
                </a:r>
                <a:r>
                  <a:rPr lang="en-US" dirty="0" smtClean="0"/>
                  <a:t>nodes are type constructors (</a:t>
                </a:r>
                <a:r>
                  <a:rPr lang="en-US" dirty="0" err="1" smtClean="0"/>
                  <a:t>ptr</a:t>
                </a:r>
                <a:r>
                  <a:rPr lang="en-US" dirty="0"/>
                  <a:t> </a:t>
                </a:r>
                <a:r>
                  <a:rPr lang="en-US" dirty="0" smtClean="0"/>
                  <a:t>in this case) and type variables, undirected edges between term and its </a:t>
                </a:r>
                <a:r>
                  <a:rPr lang="en-US" dirty="0" err="1" smtClean="0"/>
                  <a:t>subterms</a:t>
                </a:r>
                <a:r>
                  <a:rPr lang="en-US" dirty="0" smtClean="0"/>
                  <a:t>[ASU88]</a:t>
                </a:r>
                <a:endParaRPr lang="en-US" i="1" dirty="0"/>
              </a:p>
              <a:p>
                <a:r>
                  <a:rPr lang="en-US" dirty="0" smtClean="0"/>
                  <a:t>To infer types, we will solve them by </a:t>
                </a:r>
                <a:r>
                  <a:rPr lang="en-US" i="1" dirty="0" smtClean="0"/>
                  <a:t>Unification.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5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Unification Algorithm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" y="1569665"/>
            <a:ext cx="8112794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07" b="29440"/>
          <a:stretch/>
        </p:blipFill>
        <p:spPr>
          <a:xfrm>
            <a:off x="7304849" y="754912"/>
            <a:ext cx="5039550" cy="30920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04849" y="1857829"/>
            <a:ext cx="4887151" cy="198909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24685" y="3846921"/>
            <a:ext cx="3367315" cy="6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Creates an equivalence class and sets a representative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4849" y="754912"/>
            <a:ext cx="4524294" cy="11029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48424" y="1857829"/>
            <a:ext cx="2443576" cy="647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Returns only equalities in this case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018971"/>
            <a:ext cx="2427514" cy="94342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65714" y="3018971"/>
            <a:ext cx="2503984" cy="82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Finds the representatives and checks if they are equal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1" y="3846285"/>
            <a:ext cx="7384142" cy="6817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43445" y="4528044"/>
            <a:ext cx="3026498" cy="413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Incompatible types - error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82058" y="4992916"/>
            <a:ext cx="5388161" cy="10574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76225" y="6079217"/>
            <a:ext cx="3893994" cy="706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Generate more constraints for labels and sub terms in type expressions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5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931846" y="4377061"/>
                <a:ext cx="1601126" cy="1546817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46" y="4377061"/>
                <a:ext cx="1601126" cy="1546817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4103526" y="4377063"/>
                <a:ext cx="1501807" cy="1546817"/>
              </a:xfrm>
              <a:prstGeom prst="ellipse">
                <a:avLst/>
              </a:prstGeom>
              <a:solidFill>
                <a:srgbClr val="E9E92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526" y="4377063"/>
                <a:ext cx="1501807" cy="1546817"/>
              </a:xfrm>
              <a:prstGeom prst="ellipse">
                <a:avLst/>
              </a:prstGeom>
              <a:blipFill rotWithShape="0">
                <a:blip r:embed="rId3"/>
                <a:stretch>
                  <a:fillRect r="-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151961" y="4377063"/>
                <a:ext cx="1501807" cy="15468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961" y="4377063"/>
                <a:ext cx="1501807" cy="1546817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16413" y="3861136"/>
                <a:ext cx="484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13" y="3861136"/>
                <a:ext cx="48409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3549" y="3861456"/>
                <a:ext cx="94278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549" y="3861456"/>
                <a:ext cx="942780" cy="468205"/>
              </a:xfrm>
              <a:prstGeom prst="rect">
                <a:avLst/>
              </a:prstGeom>
              <a:blipFill rotWithShape="0">
                <a:blip r:embed="rId6"/>
                <a:stretch>
                  <a:fillRect l="-3896" r="-42208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49385" y="3851760"/>
                <a:ext cx="1008189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385" y="3851760"/>
                <a:ext cx="1008189" cy="468205"/>
              </a:xfrm>
              <a:prstGeom prst="rect">
                <a:avLst/>
              </a:prstGeom>
              <a:blipFill rotWithShape="0">
                <a:blip r:embed="rId7"/>
                <a:stretch>
                  <a:fillRect l="-3636" r="-20606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8200396" y="4377063"/>
                <a:ext cx="1501807" cy="1546817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396" y="4377063"/>
                <a:ext cx="1501807" cy="1546817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10248831" y="4377062"/>
                <a:ext cx="1501807" cy="1546817"/>
              </a:xfrm>
              <a:prstGeom prst="ellipse">
                <a:avLst/>
              </a:prstGeom>
              <a:solidFill>
                <a:srgbClr val="F9A5E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831" y="4377062"/>
                <a:ext cx="1501807" cy="1546817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06797" y="3824755"/>
                <a:ext cx="484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797" y="3824755"/>
                <a:ext cx="484094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55232" y="3819497"/>
                <a:ext cx="484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5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232" y="3819497"/>
                <a:ext cx="484094" cy="461665"/>
              </a:xfrm>
              <a:prstGeom prst="rect">
                <a:avLst/>
              </a:prstGeom>
              <a:blipFill rotWithShape="0">
                <a:blip r:embed="rId11"/>
                <a:stretch>
                  <a:fillRect t="-10667" r="-1375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1154" y="4917158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Equivalence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9646070" y="1027906"/>
                <a:ext cx="2293255" cy="265611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Substitution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𝒑𝒕𝒓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𝒑𝒕𝒓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𝒑𝒕𝒓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𝒑𝒕𝒓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070" y="1027906"/>
                <a:ext cx="2293255" cy="2656115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147401" y="1826165"/>
                <a:ext cx="860577" cy="420914"/>
              </a:xfrm>
              <a:prstGeom prst="rect">
                <a:avLst/>
              </a:prstGeom>
              <a:solidFill>
                <a:srgbClr val="00B050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01" y="1826165"/>
                <a:ext cx="860577" cy="420914"/>
              </a:xfrm>
              <a:prstGeom prst="rect">
                <a:avLst/>
              </a:prstGeom>
              <a:blipFill rotWithShape="0">
                <a:blip r:embed="rId13"/>
                <a:stretch>
                  <a:fillRect l="-2597" b="-9756"/>
                </a:stretch>
              </a:blip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147401" y="2682507"/>
                <a:ext cx="860577" cy="420914"/>
              </a:xfrm>
              <a:prstGeom prst="rect">
                <a:avLst/>
              </a:prstGeom>
              <a:solidFill>
                <a:srgbClr val="E9E92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01" y="2682507"/>
                <a:ext cx="860577" cy="420914"/>
              </a:xfrm>
              <a:prstGeom prst="rect">
                <a:avLst/>
              </a:prstGeom>
              <a:blipFill rotWithShape="0">
                <a:blip r:embed="rId14"/>
                <a:stretch>
                  <a:fillRect b="-2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678658" y="2682507"/>
                <a:ext cx="860577" cy="420914"/>
              </a:xfrm>
              <a:prstGeom prst="rect">
                <a:avLst/>
              </a:prstGeom>
              <a:solidFill>
                <a:srgbClr val="E9E92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58" y="2682507"/>
                <a:ext cx="860577" cy="42091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678657" y="1826164"/>
                <a:ext cx="860577" cy="42091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57" y="1826164"/>
                <a:ext cx="860577" cy="420914"/>
              </a:xfrm>
              <a:prstGeom prst="rect">
                <a:avLst/>
              </a:prstGeom>
              <a:blipFill rotWithShape="0">
                <a:blip r:embed="rId16"/>
                <a:stretch>
                  <a:fillRect l="-6250" b="-1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209913" y="1826164"/>
                <a:ext cx="860577" cy="420914"/>
              </a:xfrm>
              <a:prstGeom prst="rect">
                <a:avLst/>
              </a:prstGeom>
              <a:solidFill>
                <a:srgbClr val="E9E92F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913" y="1826164"/>
                <a:ext cx="860577" cy="420914"/>
              </a:xfrm>
              <a:prstGeom prst="rect">
                <a:avLst/>
              </a:prstGeom>
              <a:blipFill rotWithShape="0">
                <a:blip r:embed="rId17"/>
                <a:stretch>
                  <a:fillRect l="-3247" b="-9756"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209913" y="2682505"/>
                <a:ext cx="860577" cy="420914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913" y="2682505"/>
                <a:ext cx="860577" cy="42091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567413" y="1799860"/>
                <a:ext cx="860577" cy="42091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413" y="1799860"/>
                <a:ext cx="860577" cy="42091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567414" y="2697021"/>
                <a:ext cx="860577" cy="42091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414" y="2697021"/>
                <a:ext cx="860577" cy="420914"/>
              </a:xfrm>
              <a:prstGeom prst="rect">
                <a:avLst/>
              </a:prstGeom>
              <a:blipFill rotWithShape="0">
                <a:blip r:embed="rId20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>
            <a:stCxn id="28" idx="2"/>
            <a:endCxn id="29" idx="0"/>
          </p:cNvCxnSpPr>
          <p:nvPr/>
        </p:nvCxnSpPr>
        <p:spPr>
          <a:xfrm>
            <a:off x="2577690" y="2247079"/>
            <a:ext cx="0" cy="4354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22997" y="2247079"/>
            <a:ext cx="0" cy="4354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40201" y="2261593"/>
            <a:ext cx="0" cy="4354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7512" y="2036621"/>
            <a:ext cx="161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Graphs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7653768" y="2261593"/>
            <a:ext cx="444901" cy="4209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434941" y="1387849"/>
                <a:ext cx="860577" cy="420914"/>
              </a:xfrm>
              <a:prstGeom prst="rect">
                <a:avLst/>
              </a:prstGeom>
              <a:solidFill>
                <a:srgbClr val="00B050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941" y="1387849"/>
                <a:ext cx="860577" cy="420914"/>
              </a:xfrm>
              <a:prstGeom prst="rect">
                <a:avLst/>
              </a:prstGeom>
              <a:blipFill rotWithShape="0">
                <a:blip r:embed="rId21"/>
                <a:stretch>
                  <a:fillRect l="-6164" b="-16216"/>
                </a:stretch>
              </a:blip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434941" y="2169886"/>
                <a:ext cx="860577" cy="420914"/>
              </a:xfrm>
              <a:prstGeom prst="rect">
                <a:avLst/>
              </a:prstGeom>
              <a:solidFill>
                <a:srgbClr val="E9E92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941" y="2169886"/>
                <a:ext cx="860577" cy="420914"/>
              </a:xfrm>
              <a:prstGeom prst="rect">
                <a:avLst/>
              </a:prstGeom>
              <a:blipFill rotWithShape="0">
                <a:blip r:embed="rId22"/>
                <a:stretch>
                  <a:fillRect l="-6164" b="-1621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434941" y="2957447"/>
                <a:ext cx="860577" cy="42091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941" y="2957447"/>
                <a:ext cx="860577" cy="420914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40" idx="2"/>
            <a:endCxn id="41" idx="0"/>
          </p:cNvCxnSpPr>
          <p:nvPr/>
        </p:nvCxnSpPr>
        <p:spPr>
          <a:xfrm>
            <a:off x="8865230" y="1808763"/>
            <a:ext cx="0" cy="361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1" idx="2"/>
            <a:endCxn id="42" idx="0"/>
          </p:cNvCxnSpPr>
          <p:nvPr/>
        </p:nvCxnSpPr>
        <p:spPr>
          <a:xfrm>
            <a:off x="8865230" y="2590800"/>
            <a:ext cx="0" cy="3666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1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25" grpId="0"/>
      <p:bldP spid="27" grpId="0" animBg="1"/>
      <p:bldP spid="3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5191519"/>
              </p:ext>
            </p:extLst>
          </p:nvPr>
        </p:nvGraphicFramePr>
        <p:xfrm>
          <a:off x="838200" y="1690688"/>
          <a:ext cx="10515600" cy="434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7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– are x and y aliased?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037894" y="2372039"/>
                <a:ext cx="1755867" cy="18661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94" y="2372039"/>
                <a:ext cx="1755867" cy="1866131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3209574" y="2372041"/>
                <a:ext cx="1646950" cy="18661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574" y="2372041"/>
                <a:ext cx="1646950" cy="186613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5258009" y="2372041"/>
                <a:ext cx="1646950" cy="18661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009" y="2372041"/>
                <a:ext cx="1646950" cy="1866131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2460" y="1856114"/>
                <a:ext cx="7051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460" y="1856114"/>
                <a:ext cx="705121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9596" y="1856433"/>
                <a:ext cx="1373233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96" y="1856433"/>
                <a:ext cx="1373233" cy="405624"/>
              </a:xfrm>
              <a:prstGeom prst="rect">
                <a:avLst/>
              </a:prstGeom>
              <a:blipFill rotWithShape="0"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55433" y="1846737"/>
                <a:ext cx="1468507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433" y="1846737"/>
                <a:ext cx="1468507" cy="405624"/>
              </a:xfrm>
              <a:prstGeom prst="rect">
                <a:avLst/>
              </a:prstGeom>
              <a:blipFill rotWithShape="0"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7306444" y="2372041"/>
                <a:ext cx="1646950" cy="18661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444" y="2372041"/>
                <a:ext cx="1646950" cy="1866131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9354879" y="2372040"/>
                <a:ext cx="1646950" cy="18661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879" y="2372040"/>
                <a:ext cx="1646950" cy="1866131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12844" y="1819733"/>
                <a:ext cx="7051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844" y="1819733"/>
                <a:ext cx="705121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61279" y="1814475"/>
                <a:ext cx="7051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 dirty="0" smtClean="0"/>
                  <a:t>5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279" y="1814475"/>
                <a:ext cx="705121" cy="400110"/>
              </a:xfrm>
              <a:prstGeom prst="rect">
                <a:avLst/>
              </a:prstGeom>
              <a:blipFill rotWithShape="0">
                <a:blip r:embed="rId11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170894" y="5674659"/>
            <a:ext cx="2810435" cy="1048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YES – they belong to the same class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10182" y="4444786"/>
                <a:ext cx="2411290" cy="22787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x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y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b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c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2" y="4444786"/>
                <a:ext cx="2411290" cy="2278743"/>
              </a:xfrm>
              <a:prstGeom prst="rect">
                <a:avLst/>
              </a:prstGeom>
              <a:blipFill rotWithShape="0">
                <a:blip r:embed="rId12"/>
                <a:stretch>
                  <a:fillRect t="-2660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8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– does a points-to 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037894" y="2372039"/>
                <a:ext cx="1755867" cy="18661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94" y="2372039"/>
                <a:ext cx="1755867" cy="1866131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3209574" y="2372041"/>
                <a:ext cx="1646950" cy="18661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574" y="2372041"/>
                <a:ext cx="1646950" cy="186613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5258009" y="2372041"/>
                <a:ext cx="1646950" cy="18661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009" y="2372041"/>
                <a:ext cx="1646950" cy="1866131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2460" y="1856114"/>
                <a:ext cx="7051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460" y="1856114"/>
                <a:ext cx="705121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9596" y="1856433"/>
                <a:ext cx="1373233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96" y="1856433"/>
                <a:ext cx="1373233" cy="405624"/>
              </a:xfrm>
              <a:prstGeom prst="rect">
                <a:avLst/>
              </a:prstGeom>
              <a:blipFill rotWithShape="0"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55433" y="1846737"/>
                <a:ext cx="1468507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433" y="1846737"/>
                <a:ext cx="1468507" cy="405624"/>
              </a:xfrm>
              <a:prstGeom prst="rect">
                <a:avLst/>
              </a:prstGeom>
              <a:blipFill rotWithShape="0"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7306444" y="2372041"/>
                <a:ext cx="1646950" cy="18661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444" y="2372041"/>
                <a:ext cx="1646950" cy="1866131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9354879" y="2372040"/>
                <a:ext cx="1646950" cy="186613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879" y="2372040"/>
                <a:ext cx="1646950" cy="1866131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12844" y="1819733"/>
                <a:ext cx="7051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844" y="1819733"/>
                <a:ext cx="705121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61279" y="1814475"/>
                <a:ext cx="7051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 dirty="0" smtClean="0"/>
                  <a:t>5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279" y="1814475"/>
                <a:ext cx="705121" cy="400110"/>
              </a:xfrm>
              <a:prstGeom prst="rect">
                <a:avLst/>
              </a:prstGeom>
              <a:blipFill rotWithShape="0">
                <a:blip r:embed="rId11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10182" y="4444786"/>
                <a:ext cx="2411290" cy="22787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x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y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b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c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2" y="4444786"/>
                <a:ext cx="2411290" cy="2278743"/>
              </a:xfrm>
              <a:prstGeom prst="rect">
                <a:avLst/>
              </a:prstGeom>
              <a:blipFill rotWithShape="0">
                <a:blip r:embed="rId12"/>
                <a:stretch>
                  <a:fillRect t="-2660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170894" y="5674659"/>
                <a:ext cx="2810435" cy="10488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YES –  a may point-to c, as type of a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i.e. it is a pointer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894" y="5674659"/>
                <a:ext cx="2810435" cy="1048870"/>
              </a:xfrm>
              <a:prstGeom prst="rect">
                <a:avLst/>
              </a:prstGeom>
              <a:blipFill rotWithShape="0">
                <a:blip r:embed="rId13"/>
                <a:stretch>
                  <a:fillRect r="-648" b="-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63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Interprocedural Analysis </a:t>
            </a:r>
            <a:r>
              <a:rPr lang="en-US" dirty="0"/>
              <a:t>U</a:t>
            </a:r>
            <a:r>
              <a:rPr lang="en-US" dirty="0" smtClean="0"/>
              <a:t>sing Type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1057"/>
          </a:xfrm>
        </p:spPr>
        <p:txBody>
          <a:bodyPr/>
          <a:lstStyle/>
          <a:p>
            <a:r>
              <a:rPr lang="en-US" dirty="0" smtClean="0"/>
              <a:t>We can extend the framework for Interprocedural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76461" y="4514066"/>
                <a:ext cx="4011707" cy="168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1]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𝑙𝑛</m:t>
                                  </m:r>
                                </m:sup>
                              </m:sSup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2={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1,…,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⟶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e>
                          </m:eqAr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 …,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𝑥𝑛</m:t>
                                  </m:r>
                                </m:e>
                              </m:d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1∪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461" y="4514066"/>
                <a:ext cx="4011707" cy="1683538"/>
              </a:xfrm>
              <a:prstGeom prst="rect">
                <a:avLst/>
              </a:prstGeom>
              <a:blipFill rotWithShape="0">
                <a:blip r:embed="rId2"/>
                <a:stretch>
                  <a:fillRect r="-19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98975" y="2366682"/>
                <a:ext cx="4011707" cy="1702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2: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∪{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e>
                          </m:eqAr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𝑟𝑒𝑡𝑢𝑟𝑛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975" y="2366682"/>
                <a:ext cx="4011707" cy="17021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0795" y="4514066"/>
                <a:ext cx="4011707" cy="1750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𝑇𝑖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 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1= 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∪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2={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1,…,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⟶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e>
                          </m:eqAr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 …,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1∪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795" y="4514066"/>
                <a:ext cx="4011707" cy="1750223"/>
              </a:xfrm>
              <a:prstGeom prst="rect">
                <a:avLst/>
              </a:prstGeom>
              <a:blipFill rotWithShape="0">
                <a:blip r:embed="rId4"/>
                <a:stretch>
                  <a:fillRect r="-2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4315" y="2678762"/>
                <a:ext cx="4644669" cy="124784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Types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𝑝𝑡𝑟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…,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𝑇𝑛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15" y="2678762"/>
                <a:ext cx="4644669" cy="1247842"/>
              </a:xfrm>
              <a:prstGeom prst="rect">
                <a:avLst/>
              </a:prstGeom>
              <a:blipFill rotWithShape="0">
                <a:blip r:embed="rId5"/>
                <a:stretch>
                  <a:fillRect l="-1695" t="-237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040067" y="3302683"/>
            <a:ext cx="91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[return]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5317" y="5632226"/>
            <a:ext cx="63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[call]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8612" y="5618395"/>
            <a:ext cx="63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[def]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0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Interprocedural Analysis Using Type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752165" cy="435133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&amp;a;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= &amp;b;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foo(p);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= foo(q);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foo(x) 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x;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57375" y="4493425"/>
                <a:ext cx="4011707" cy="168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1: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1]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𝑙𝑛</m:t>
                                  </m:r>
                                </m:sup>
                              </m:sSup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2={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1,…,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⟶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e>
                          </m:eqAr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 …,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𝑥𝑛</m:t>
                                  </m:r>
                                </m:e>
                              </m:d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1∪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375" y="4493425"/>
                <a:ext cx="4011707" cy="1683538"/>
              </a:xfrm>
              <a:prstGeom prst="rect">
                <a:avLst/>
              </a:prstGeom>
              <a:blipFill rotWithShape="0">
                <a:blip r:embed="rId2"/>
                <a:stretch>
                  <a:fillRect r="-1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25261" y="2003826"/>
                <a:ext cx="4011707" cy="1702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∪{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e>
                          </m:eqAr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𝑟𝑒𝑡𝑢𝑟𝑛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261" y="2003826"/>
                <a:ext cx="4011707" cy="17021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71864" y="1955736"/>
                <a:ext cx="4011707" cy="1750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𝑇𝑖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 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1= 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∪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2={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1,…,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⟶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</m:e>
                          </m:eqAr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 …,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1∪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864" y="1955736"/>
                <a:ext cx="4011707" cy="1750223"/>
              </a:xfrm>
              <a:prstGeom prst="rect">
                <a:avLst/>
              </a:prstGeom>
              <a:blipFill rotWithShape="0">
                <a:blip r:embed="rId4"/>
                <a:stretch>
                  <a:fillRect r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455038" y="3012398"/>
            <a:ext cx="91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[return]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17970" y="3042793"/>
            <a:ext cx="63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[call]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72853" y="5574852"/>
            <a:ext cx="63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[def]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Interprocedural Analysis Using Type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752165" cy="435133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&amp;a;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= &amp;b;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foo(p);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= foo(q);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foo(x) 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x;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5340" y="1825625"/>
                <a:ext cx="5392271" cy="479374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Initial types:</a:t>
                </a:r>
              </a:p>
              <a:p>
                <a:r>
                  <a:rPr lang="en-US" sz="2400" dirty="0" smtClean="0"/>
                  <a:t>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 smtClean="0"/>
                  <a:t> , b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c 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, d 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 smtClean="0"/>
                  <a:t>,</a:t>
                </a:r>
              </a:p>
              <a:p>
                <a:r>
                  <a:rPr lang="en-US" sz="2400" dirty="0" smtClean="0"/>
                  <a:t>p 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 smtClean="0"/>
                  <a:t>, q 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x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Final Constraints 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400" dirty="0"/>
                  <a:t> 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𝑟𝑒𝑡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𝑓𝑜𝑜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340" y="1825625"/>
                <a:ext cx="5392271" cy="4793748"/>
              </a:xfrm>
              <a:prstGeom prst="rect">
                <a:avLst/>
              </a:prstGeom>
              <a:blipFill rotWithShape="0">
                <a:blip r:embed="rId2"/>
                <a:stretch>
                  <a:fillRect l="-1578" t="-887"/>
                </a:stretch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10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Interprocedural Analysis Using Type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4" y="1798731"/>
            <a:ext cx="2752165" cy="435133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&amp;a;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= &amp;b;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foo(p);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= foo(q);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foo(x) 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x;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7335263" y="2514108"/>
                <a:ext cx="1828801" cy="202023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000" b="0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263" y="2514108"/>
                <a:ext cx="1828801" cy="2020234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9699811" y="2551767"/>
                <a:ext cx="1074059" cy="10789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811" y="2551767"/>
                <a:ext cx="1074059" cy="1078939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6046" y="2003764"/>
                <a:ext cx="3563470" cy="394127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Initial types:</a:t>
                </a:r>
              </a:p>
              <a:p>
                <a:r>
                  <a:rPr lang="en-US" sz="2000" dirty="0" smtClean="0"/>
                  <a:t>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 smtClean="0"/>
                  <a:t> , b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, </a:t>
                </a:r>
              </a:p>
              <a:p>
                <a:r>
                  <a:rPr lang="en-US" sz="2000" dirty="0" smtClean="0"/>
                  <a:t>c 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/>
                  <a:t>, d 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 smtClean="0"/>
                  <a:t>,</a:t>
                </a:r>
              </a:p>
              <a:p>
                <a:r>
                  <a:rPr lang="en-US" sz="2000" dirty="0" smtClean="0"/>
                  <a:t>p 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dirty="0" smtClean="0"/>
                  <a:t>, q 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x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m:rPr>
                        <m:nor/>
                      </m:rPr>
                      <a:rPr lang="en-US" sz="2000" dirty="0"/>
                      <m:t> </m:t>
                    </m:r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Final Constraints :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𝑓𝑜𝑜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𝑟𝑒𝑡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046" y="2003764"/>
                <a:ext cx="3563470" cy="3941272"/>
              </a:xfrm>
              <a:prstGeom prst="rect">
                <a:avLst/>
              </a:prstGeom>
              <a:blipFill rotWithShape="0">
                <a:blip r:embed="rId4"/>
                <a:stretch>
                  <a:fillRect l="-1706" t="-772" b="-1080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000980" y="2112704"/>
                <a:ext cx="4644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980" y="2112704"/>
                <a:ext cx="46445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36432" y="2081782"/>
                <a:ext cx="1379095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432" y="2081782"/>
                <a:ext cx="1379095" cy="468205"/>
              </a:xfrm>
              <a:prstGeom prst="rect">
                <a:avLst/>
              </a:prstGeom>
              <a:blipFill rotWithShape="0">
                <a:blip r:embed="rId6"/>
                <a:stretch>
                  <a:fillRect l="-2655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26770" y="2180655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770" y="2180655"/>
                <a:ext cx="384016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317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10913861" y="2514108"/>
                <a:ext cx="1074059" cy="10789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861" y="2514108"/>
                <a:ext cx="1074059" cy="1078939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8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1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– are p and q aliased?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4" y="1798731"/>
            <a:ext cx="2752165" cy="435133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&amp;a;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= &amp;b;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foo(p);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= foo(q);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foo(x) 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x;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6046" y="2003764"/>
                <a:ext cx="3563470" cy="394127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Initial types:</a:t>
                </a:r>
              </a:p>
              <a:p>
                <a:r>
                  <a:rPr lang="en-US" sz="2000" dirty="0"/>
                  <a:t>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/>
                  <a:t> , b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</a:p>
              <a:p>
                <a:r>
                  <a:rPr lang="en-US" sz="2000" dirty="0"/>
                  <a:t>c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, d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/>
                  <a:t>,</a:t>
                </a:r>
              </a:p>
              <a:p>
                <a:r>
                  <a:rPr lang="en-US" sz="2000" dirty="0"/>
                  <a:t>p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dirty="0"/>
                  <a:t>, q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/>
                  <a:t>x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m:rPr>
                        <m:nor/>
                      </m:rPr>
                      <a:rPr lang="en-US" sz="2000" dirty="0"/>
                      <m:t> 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Final Constraints :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𝑓𝑜𝑜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𝑟𝑒𝑡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046" y="2003764"/>
                <a:ext cx="3563470" cy="3941272"/>
              </a:xfrm>
              <a:prstGeom prst="rect">
                <a:avLst/>
              </a:prstGeom>
              <a:blipFill rotWithShape="0">
                <a:blip r:embed="rId2"/>
                <a:stretch>
                  <a:fillRect l="-1706" t="-772" b="-1080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36432" y="2081782"/>
                <a:ext cx="1379095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432" y="2081782"/>
                <a:ext cx="1379095" cy="468205"/>
              </a:xfrm>
              <a:prstGeom prst="rect">
                <a:avLst/>
              </a:prstGeom>
              <a:blipFill rotWithShape="0">
                <a:blip r:embed="rId3"/>
                <a:stretch>
                  <a:fillRect l="-2655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776447" y="4966669"/>
            <a:ext cx="3065929" cy="168088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No, but the analysis says YES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7335263" y="2514108"/>
                <a:ext cx="1828801" cy="202023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000" b="0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263" y="2514108"/>
                <a:ext cx="1828801" cy="202023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9699811" y="2551767"/>
                <a:ext cx="1074059" cy="10789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811" y="2551767"/>
                <a:ext cx="1074059" cy="1078939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000980" y="2112704"/>
                <a:ext cx="4644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980" y="2112704"/>
                <a:ext cx="46445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226770" y="2180655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770" y="2180655"/>
                <a:ext cx="384016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317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10913861" y="2514108"/>
                <a:ext cx="1074059" cy="10789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861" y="2514108"/>
                <a:ext cx="1074059" cy="1078939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7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– does the value of </a:t>
            </a:r>
            <a:r>
              <a:rPr lang="en-US" dirty="0" smtClean="0"/>
              <a:t>p </a:t>
            </a:r>
            <a:r>
              <a:rPr lang="en-US" dirty="0"/>
              <a:t>flow to 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4" y="1798731"/>
            <a:ext cx="2752165" cy="435133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&amp;a;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= &amp;b;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foo(p);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= foo(q);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foo(x) 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x;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6046" y="2003764"/>
                <a:ext cx="3563470" cy="394127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Initial types:</a:t>
                </a:r>
              </a:p>
              <a:p>
                <a:r>
                  <a:rPr lang="en-US" sz="2000" dirty="0"/>
                  <a:t>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/>
                  <a:t> , b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</a:p>
              <a:p>
                <a:r>
                  <a:rPr lang="en-US" sz="2000" dirty="0"/>
                  <a:t>c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, d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/>
                  <a:t>,</a:t>
                </a:r>
              </a:p>
              <a:p>
                <a:r>
                  <a:rPr lang="en-US" sz="2000" dirty="0"/>
                  <a:t>p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dirty="0"/>
                  <a:t>, q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/>
                  <a:t>x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m:rPr>
                        <m:nor/>
                      </m:rPr>
                      <a:rPr lang="en-US" sz="2000" dirty="0"/>
                      <m:t> 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Final Constraints :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𝑓𝑜𝑜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𝑟𝑒𝑡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046" y="2003764"/>
                <a:ext cx="3563470" cy="3941272"/>
              </a:xfrm>
              <a:prstGeom prst="rect">
                <a:avLst/>
              </a:prstGeom>
              <a:blipFill rotWithShape="0">
                <a:blip r:embed="rId2"/>
                <a:stretch>
                  <a:fillRect l="-1706" t="-772" b="-1080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36432" y="2081782"/>
                <a:ext cx="1379095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432" y="2081782"/>
                <a:ext cx="1379095" cy="468205"/>
              </a:xfrm>
              <a:prstGeom prst="rect">
                <a:avLst/>
              </a:prstGeom>
              <a:blipFill rotWithShape="0">
                <a:blip r:embed="rId3"/>
                <a:stretch>
                  <a:fillRect l="-2655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776447" y="4937640"/>
            <a:ext cx="3065929" cy="168088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No, but the analysis says YES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7335263" y="2514108"/>
                <a:ext cx="1828801" cy="202023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000" b="0" i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263" y="2514108"/>
                <a:ext cx="1828801" cy="202023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9699811" y="2551767"/>
                <a:ext cx="1074059" cy="10789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811" y="2551767"/>
                <a:ext cx="1074059" cy="1078939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000980" y="2112704"/>
                <a:ext cx="4644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980" y="2112704"/>
                <a:ext cx="46445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226770" y="2180655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770" y="2180655"/>
                <a:ext cx="384016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317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10913861" y="2514108"/>
                <a:ext cx="1074059" cy="10789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861" y="2514108"/>
                <a:ext cx="1074059" cy="1078939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56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5181599" y="1662032"/>
                <a:ext cx="1828801" cy="202023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599" y="1662032"/>
                <a:ext cx="1828801" cy="2020234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9019560" y="1642421"/>
                <a:ext cx="1828801" cy="202023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560" y="1642421"/>
                <a:ext cx="1828801" cy="2020234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9164703" y="4479573"/>
                <a:ext cx="1828801" cy="202023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703" y="4479573"/>
                <a:ext cx="1828801" cy="202023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5181598" y="4354676"/>
                <a:ext cx="1828801" cy="202023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598" y="4354676"/>
                <a:ext cx="1828801" cy="2020234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41137" y="1316418"/>
                <a:ext cx="1178977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137" y="1316418"/>
                <a:ext cx="1178977" cy="405624"/>
              </a:xfrm>
              <a:prstGeom prst="rect">
                <a:avLst/>
              </a:prstGeom>
              <a:blipFill rotWithShape="0">
                <a:blip r:embed="rId6"/>
                <a:stretch>
                  <a:fillRect l="-103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42754" y="1236431"/>
                <a:ext cx="4040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754" y="1236431"/>
                <a:ext cx="404021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55337" y="4013292"/>
                <a:ext cx="1180580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337" y="4013292"/>
                <a:ext cx="1180580" cy="405624"/>
              </a:xfrm>
              <a:prstGeom prst="rect">
                <a:avLst/>
              </a:prstGeom>
              <a:blipFill rotWithShape="0">
                <a:blip r:embed="rId8"/>
                <a:stretch>
                  <a:fillRect l="-1031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887095" y="4118200"/>
                <a:ext cx="4056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095" y="4118200"/>
                <a:ext cx="405624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757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73424" y="1798731"/>
            <a:ext cx="2752165" cy="435133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&amp;a;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= &amp;b;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foo(p);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= foo(q);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foo(x) 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x;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Sensitive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analysis is currently context-insensitive</a:t>
            </a:r>
          </a:p>
          <a:p>
            <a:r>
              <a:rPr lang="en-US" dirty="0" smtClean="0"/>
              <a:t>uses monomorphic types</a:t>
            </a:r>
          </a:p>
          <a:p>
            <a:r>
              <a:rPr lang="en-US" dirty="0" smtClean="0"/>
              <a:t>introduction of polymorphic types for context-sensitivity</a:t>
            </a:r>
          </a:p>
          <a:p>
            <a:r>
              <a:rPr lang="en-US" dirty="0" smtClean="0"/>
              <a:t>solve with </a:t>
            </a:r>
            <a:r>
              <a:rPr lang="en-US" i="1" dirty="0" smtClean="0">
                <a:solidFill>
                  <a:srgbClr val="FF0000"/>
                </a:solidFill>
              </a:rPr>
              <a:t>Instantiation Constraints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type inference for flow analysis</a:t>
            </a:r>
          </a:p>
          <a:p>
            <a:r>
              <a:rPr lang="en-US" dirty="0" smtClean="0"/>
              <a:t>Polymorphic version of </a:t>
            </a:r>
            <a:r>
              <a:rPr lang="en-US" dirty="0" err="1" smtClean="0"/>
              <a:t>Steensgaard’s</a:t>
            </a:r>
            <a:r>
              <a:rPr lang="en-US" dirty="0" smtClean="0"/>
              <a:t> points-to analysis</a:t>
            </a:r>
          </a:p>
          <a:p>
            <a:r>
              <a:rPr lang="en-US" dirty="0" smtClean="0"/>
              <a:t>Polymorphism responsible for context-sensitivity</a:t>
            </a:r>
          </a:p>
          <a:p>
            <a:r>
              <a:rPr lang="en-US" dirty="0" smtClean="0"/>
              <a:t>Extends naturally to higher order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Polymorphism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have a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Principal type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or </a:t>
                </a:r>
                <a:r>
                  <a:rPr lang="en-US" i="1" dirty="0" smtClean="0"/>
                  <a:t>the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most general type T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 for each expression</a:t>
                </a:r>
              </a:p>
              <a:p>
                <a:r>
                  <a:rPr lang="en-US" dirty="0" smtClean="0"/>
                  <a:t>T1 is called an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instance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of T if T1 = R(T) for some substitution R ( mapping of type variables to types)</a:t>
                </a:r>
              </a:p>
              <a:p>
                <a:r>
                  <a:rPr lang="en-US" dirty="0" smtClean="0"/>
                  <a:t>expressed as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T1</a:t>
                </a:r>
                <a:endParaRPr lang="en-US" dirty="0" smtClean="0"/>
              </a:p>
              <a:p>
                <a:r>
                  <a:rPr lang="en-US" dirty="0" smtClean="0"/>
                  <a:t>Here, we will </a:t>
                </a:r>
                <a:r>
                  <a:rPr lang="en-US" i="1" dirty="0" smtClean="0"/>
                  <a:t>specialize </a:t>
                </a:r>
                <a:r>
                  <a:rPr lang="en-US" dirty="0" smtClean="0"/>
                  <a:t>the type of function at each use, by instantiating the type</a:t>
                </a:r>
              </a:p>
              <a:p>
                <a:r>
                  <a:rPr lang="en-US" dirty="0" smtClean="0"/>
                  <a:t>constraints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𝑑𝑒𝑓</m:t>
                        </m:r>
                      </m:sub>
                    </m:sSub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𝑢𝑠𝑒</m:t>
                        </m:r>
                      </m:sub>
                    </m:sSub>
                  </m:oMath>
                </a14:m>
                <a:r>
                  <a:rPr lang="en-US" dirty="0" smtClean="0"/>
                  <a:t> will be generated</a:t>
                </a:r>
              </a:p>
              <a:p>
                <a:r>
                  <a:rPr lang="en-US" dirty="0" smtClean="0"/>
                  <a:t>Unification not enough for constraint solving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2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Interprocedural Analysis With Polymorphism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847" y="2232264"/>
            <a:ext cx="3824447" cy="1336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789" y="1862289"/>
            <a:ext cx="5364263" cy="181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282" y="3937666"/>
            <a:ext cx="4924416" cy="2500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757" y="4723014"/>
            <a:ext cx="4896295" cy="17423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56966" y="2815771"/>
            <a:ext cx="2569029" cy="75288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41480" y="3583954"/>
            <a:ext cx="2772228" cy="856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Instantiation at each “use” of a function – here it means the call site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1847" y="5080013"/>
            <a:ext cx="3990851" cy="70202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32804" y="5771716"/>
            <a:ext cx="3578423" cy="856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type here is not the “def” type – rather depends upon the current value of expressions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6693" y="3548549"/>
            <a:ext cx="3265714" cy="1139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Def and Ret rules same as before – ignore the super- and sub- scripts for now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3424" y="1798731"/>
            <a:ext cx="1743635" cy="2544669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&amp;a;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= &amp;b;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foo(p);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= foo(q);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foo(x)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405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Interprocedural Analysis With Polymorphism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Initial types:</a:t>
                </a:r>
              </a:p>
              <a:p>
                <a:pPr marL="0" indent="0">
                  <a:buNone/>
                </a:pPr>
                <a:r>
                  <a:rPr lang="en-US" sz="2000" dirty="0"/>
                  <a:t>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/>
                  <a:t> , b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:r>
                  <a:rPr lang="en-US" sz="2000" dirty="0" smtClean="0"/>
                  <a:t>c 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, d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/>
                  <a:t>,</a:t>
                </a:r>
              </a:p>
              <a:p>
                <a:pPr marL="0" indent="0">
                  <a:buNone/>
                </a:pPr>
                <a:r>
                  <a:rPr lang="en-US" sz="2000" dirty="0"/>
                  <a:t>p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dirty="0"/>
                  <a:t>, q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, x </a:t>
                </a:r>
                <a:r>
                  <a:rPr lang="en-US" sz="2000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m:rPr>
                        <m:nor/>
                      </m:rPr>
                      <a:rPr lang="en-US" sz="2000" dirty="0"/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Final Constraints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000" dirty="0"/>
                  <a:t> =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𝑓𝑜𝑜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𝑟𝑒𝑡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3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Semi-Unification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36086" cy="4351338"/>
              </a:xfrm>
            </p:spPr>
            <p:txBody>
              <a:bodyPr/>
              <a:lstStyle/>
              <a:p>
                <a:r>
                  <a:rPr lang="en-US" dirty="0" smtClean="0"/>
                  <a:t>Extension of unification to solve a set of constraints involving equalities and inequalities [Hen93, KTU94]</a:t>
                </a:r>
              </a:p>
              <a:p>
                <a:r>
                  <a:rPr lang="en-US" dirty="0" smtClean="0"/>
                  <a:t>An inequality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called </a:t>
                </a:r>
                <a:r>
                  <a:rPr lang="en-US" i="1" dirty="0" smtClean="0"/>
                  <a:t>solvable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a substitution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for some substitution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Baskerville Old Face" panose="02020602080505020303" pitchFamily="18" charset="0"/>
                  </a:rPr>
                  <a:t>Substitution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askerville Old Face" panose="02020602080505020303" pitchFamily="18" charset="0"/>
                  </a:rPr>
                  <a:t> is a solution to a constraint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askerville Old Face" panose="02020602080505020303" pitchFamily="18" charset="0"/>
                  </a:rPr>
                  <a:t> iff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askerville Old Face" panose="02020602080505020303" pitchFamily="18" charset="0"/>
                  </a:rPr>
                  <a:t> for every equality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askerville Old Face" panose="020206020805050203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askerville Old Face" panose="02020602080505020303" pitchFamily="18" charset="0"/>
                  </a:rPr>
                  <a:t> is solvable for every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askerville Old Face" panose="02020602080505020303" pitchFamily="18" charset="0"/>
                  </a:rPr>
                  <a:t>.</a:t>
                </a:r>
                <a:endParaRPr lang="en-US" dirty="0">
                  <a:solidFill>
                    <a:srgbClr val="FF0000"/>
                  </a:solidFill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36086" cy="4351338"/>
              </a:xfrm>
              <a:blipFill rotWithShape="0">
                <a:blip r:embed="rId2"/>
                <a:stretch>
                  <a:fillRect l="-115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6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Indices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Textual references to a function are tagged with a unique index </a:t>
                </a:r>
                <a:r>
                  <a:rPr lang="en-US" i="1" dirty="0" err="1" smtClean="0"/>
                  <a:t>i</a:t>
                </a:r>
                <a:r>
                  <a:rPr lang="en-US" i="1" dirty="0" smtClean="0"/>
                  <a:t>, </a:t>
                </a:r>
                <a:r>
                  <a:rPr lang="en-US" dirty="0" smtClean="0"/>
                  <a:t>identifying the occurrence </a:t>
                </a:r>
              </a:p>
              <a:p>
                <a:r>
                  <a:rPr lang="en-US" dirty="0" smtClean="0"/>
                  <a:t>In first order case, it is same as tagging different call-sites with unique indices.</a:t>
                </a:r>
              </a:p>
              <a:p>
                <a:r>
                  <a:rPr lang="en-US" dirty="0" smtClean="0"/>
                  <a:t>For each occurrence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,[FUN] rule gives rise to a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Therefore, rephrasing the semi-unification definition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Substitution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>
                    <a:solidFill>
                      <a:schemeClr val="bg2">
                        <a:lumMod val="25000"/>
                      </a:schemeClr>
                    </a:solidFill>
                  </a:rPr>
                  <a:t> is a solution to a constraint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i="1" dirty="0">
                    <a:solidFill>
                      <a:schemeClr val="bg2">
                        <a:lumMod val="25000"/>
                      </a:schemeClr>
                    </a:solidFill>
                  </a:rPr>
                  <a:t> iff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bg2">
                        <a:lumMod val="25000"/>
                      </a:schemeClr>
                    </a:solidFill>
                  </a:rPr>
                  <a:t> for every equality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i="1" dirty="0">
                    <a:solidFill>
                      <a:schemeClr val="bg2">
                        <a:lumMod val="2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p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bg2">
                        <a:lumMod val="25000"/>
                      </a:schemeClr>
                    </a:solidFill>
                  </a:rPr>
                  <a:t> is solvable for every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p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i="1" dirty="0" smtClean="0">
                    <a:solidFill>
                      <a:schemeClr val="bg2">
                        <a:lumMod val="25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5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Polarity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638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Keeps track of input and output position in types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+,÷,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</m:d>
                  </m:oMath>
                </a14:m>
                <a:r>
                  <a:rPr lang="en-US" dirty="0" smtClean="0"/>
                  <a:t>, p is polarity</a:t>
                </a:r>
              </a:p>
              <a:p>
                <a:r>
                  <a:rPr lang="en-US" dirty="0" smtClean="0"/>
                  <a:t>Ordering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≤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≤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dirty="0" smtClean="0"/>
                  <a:t>- positive polarity,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dirty="0" smtClean="0"/>
                  <a:t> - negative polarity</a:t>
                </a:r>
              </a:p>
              <a:p>
                <a:r>
                  <a:rPr lang="en-US" dirty="0" smtClean="0"/>
                  <a:t>Polarity of a term - Term T occurs positively if it occurs nested to the left of the type constructor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) an even number of times, else negatively</a:t>
                </a:r>
              </a:p>
              <a:p>
                <a:r>
                  <a:rPr lang="en-US" dirty="0" smtClean="0"/>
                  <a:t>In type 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–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occur positively, </a:t>
                </a:r>
              </a:p>
              <a:p>
                <a:pPr lvl="1"/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occur negatively</a:t>
                </a:r>
              </a:p>
              <a:p>
                <a:r>
                  <a:rPr lang="en-US" dirty="0" smtClean="0"/>
                  <a:t>Targets of pointer types </a:t>
                </a:r>
                <a:r>
                  <a:rPr lang="en-US" i="1" dirty="0" err="1" smtClean="0"/>
                  <a:t>ptr</a:t>
                </a:r>
                <a:r>
                  <a:rPr lang="en-US" i="1" dirty="0" smtClean="0"/>
                  <a:t>(T)</a:t>
                </a:r>
                <a:r>
                  <a:rPr lang="en-US" dirty="0" smtClean="0"/>
                  <a:t> occur at polarity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63862"/>
              </a:xfrm>
              <a:blipFill rotWithShape="0">
                <a:blip r:embed="rId2"/>
                <a:stretch>
                  <a:fillRect l="-1043" t="-2813" b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9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of Constraint polarities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354489"/>
              </a:xfrm>
            </p:spPr>
            <p:txBody>
              <a:bodyPr/>
              <a:lstStyle/>
              <a:p>
                <a:r>
                  <a:rPr lang="en-US" dirty="0" smtClean="0"/>
                  <a:t>Each inequality carries polarity information,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During resolution inequalities propagate to their </a:t>
                </a:r>
                <a:r>
                  <a:rPr lang="en-US" dirty="0" err="1" smtClean="0"/>
                  <a:t>subterms</a:t>
                </a:r>
                <a:endParaRPr lang="en-US" dirty="0" smtClean="0"/>
              </a:p>
              <a:p>
                <a:r>
                  <a:rPr lang="en-US" dirty="0" smtClean="0"/>
                  <a:t>Polarities switch according to the polarities of the </a:t>
                </a:r>
                <a:r>
                  <a:rPr lang="en-US" dirty="0" err="1" smtClean="0"/>
                  <a:t>subterms</a:t>
                </a:r>
                <a:endParaRPr lang="en-US" dirty="0" smtClean="0"/>
              </a:p>
              <a:p>
                <a:r>
                  <a:rPr lang="en-US" dirty="0" smtClean="0"/>
                  <a:t>[FUN] rule provides the initial polarity,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354489"/>
              </a:xfrm>
              <a:blipFill rotWithShape="0">
                <a:blip r:embed="rId2"/>
                <a:stretch>
                  <a:fillRect l="-1043" t="-2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8200" y="4412343"/>
            <a:ext cx="263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Propagation 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79999" y="4387528"/>
                <a:ext cx="2881045" cy="54207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999" y="4387528"/>
                <a:ext cx="2881045" cy="5420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5634" y="5416674"/>
                <a:ext cx="1448730" cy="53713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÷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634" y="5416674"/>
                <a:ext cx="1448730" cy="5371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61941" y="5396177"/>
                <a:ext cx="1376211" cy="54207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941" y="5396177"/>
                <a:ext cx="1376211" cy="5420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 flipH="1">
            <a:off x="5079999" y="4929599"/>
            <a:ext cx="1440523" cy="487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>
            <a:off x="6520522" y="4929599"/>
            <a:ext cx="1729525" cy="46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9114971" y="4387528"/>
            <a:ext cx="2946400" cy="2191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Propagation in pointers loses polarity!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9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due to polarities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6318"/>
          </a:xfrm>
        </p:spPr>
        <p:txBody>
          <a:bodyPr/>
          <a:lstStyle/>
          <a:p>
            <a:r>
              <a:rPr lang="en-US" dirty="0" smtClean="0"/>
              <a:t>Decide the direction of data flow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25256" y="2834499"/>
                <a:ext cx="2881045" cy="54207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256" y="2834499"/>
                <a:ext cx="2881045" cy="5420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00891" y="3863645"/>
                <a:ext cx="1370182" cy="53713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÷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891" y="3863645"/>
                <a:ext cx="1370182" cy="5371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07198" y="3843148"/>
                <a:ext cx="1376211" cy="54207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198" y="3843148"/>
                <a:ext cx="1376211" cy="5420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flipH="1">
            <a:off x="4285982" y="3376570"/>
            <a:ext cx="1479797" cy="487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  <a:endCxn id="6" idx="0"/>
          </p:cNvCxnSpPr>
          <p:nvPr/>
        </p:nvCxnSpPr>
        <p:spPr>
          <a:xfrm>
            <a:off x="5765779" y="3376570"/>
            <a:ext cx="1729525" cy="46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067132" y="4694764"/>
            <a:ext cx="856342" cy="145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860799" y="4711359"/>
            <a:ext cx="856343" cy="145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83429" y="4902365"/>
            <a:ext cx="1901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 opposite to the direction of inequality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44617" y="4902365"/>
            <a:ext cx="1901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 in the direction of inequality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25740" y="5960901"/>
            <a:ext cx="221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 actual parameter to formal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6928" y="5960900"/>
            <a:ext cx="221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Return value to return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0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– Polarity Propagation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348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𝑝𝑡𝑟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𝑝𝑡𝑟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Solution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 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÷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𝑝𝑡𝑟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𝑝𝑡𝑟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÷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34832"/>
              </a:xfrm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8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with indices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Initial types:</a:t>
                </a:r>
              </a:p>
              <a:p>
                <a:pPr marL="0" indent="0">
                  <a:buNone/>
                </a:pPr>
                <a:r>
                  <a:rPr lang="en-US" sz="2000" dirty="0"/>
                  <a:t>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/>
                  <a:t> , b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:r>
                  <a:rPr lang="en-US" sz="2000" dirty="0" smtClean="0"/>
                  <a:t>c 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, d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/>
                  <a:t>,</a:t>
                </a:r>
              </a:p>
              <a:p>
                <a:pPr marL="0" indent="0">
                  <a:buNone/>
                </a:pPr>
                <a:r>
                  <a:rPr lang="en-US" sz="2000" dirty="0"/>
                  <a:t>p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dirty="0"/>
                  <a:t>, q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, x </a:t>
                </a:r>
                <a:r>
                  <a:rPr lang="en-US" sz="2000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m:rPr>
                        <m:nor/>
                      </m:rPr>
                      <a:rPr lang="en-US" sz="2000" dirty="0"/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Final Constraints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sz="20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</m:sub>
                    </m:sSub>
                  </m:oMath>
                </a14:m>
                <a:r>
                  <a:rPr lang="en-US" sz="2000" dirty="0"/>
                  <a:t> =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𝑓𝑜𝑜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𝑟𝑒𝑡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𝑓𝑜𝑜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7874418" y="1798731"/>
            <a:ext cx="2752165" cy="43513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p = &amp;a;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q = &amp;b;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c = foo(p);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d = foo(q);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foo(x)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x;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Steensgaard’s</a:t>
            </a:r>
            <a:r>
              <a:rPr lang="en-US" dirty="0" smtClean="0"/>
              <a:t> Analysis and Types</a:t>
            </a:r>
          </a:p>
          <a:p>
            <a:r>
              <a:rPr lang="en-US" dirty="0" smtClean="0"/>
              <a:t>Constraint Based </a:t>
            </a:r>
            <a:r>
              <a:rPr lang="en-US" dirty="0"/>
              <a:t>T</a:t>
            </a:r>
            <a:r>
              <a:rPr lang="en-US" dirty="0" smtClean="0"/>
              <a:t>ype </a:t>
            </a:r>
            <a:r>
              <a:rPr lang="en-US" dirty="0"/>
              <a:t>I</a:t>
            </a:r>
            <a:r>
              <a:rPr lang="en-US" dirty="0" smtClean="0"/>
              <a:t>nference </a:t>
            </a:r>
          </a:p>
          <a:p>
            <a:r>
              <a:rPr lang="en-US" dirty="0" err="1" smtClean="0"/>
              <a:t>Intraprocedural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ype Inference</a:t>
            </a:r>
          </a:p>
          <a:p>
            <a:r>
              <a:rPr lang="en-US" dirty="0" smtClean="0"/>
              <a:t>Interprocedural Type Inference without Polymorphism</a:t>
            </a:r>
          </a:p>
          <a:p>
            <a:r>
              <a:rPr lang="en-US" dirty="0"/>
              <a:t>Interprocedural </a:t>
            </a:r>
            <a:r>
              <a:rPr lang="en-US" dirty="0" smtClean="0"/>
              <a:t>Type Inference with Polymorphism</a:t>
            </a:r>
          </a:p>
          <a:p>
            <a:r>
              <a:rPr lang="en-US" dirty="0" smtClean="0"/>
              <a:t>Semi-unification Algorithm with Interprocedural Flows</a:t>
            </a:r>
          </a:p>
          <a:p>
            <a:r>
              <a:rPr lang="en-US" dirty="0" smtClean="0"/>
              <a:t>Type Instantiation Graph</a:t>
            </a:r>
          </a:p>
          <a:p>
            <a:r>
              <a:rPr lang="en-US" dirty="0" smtClean="0"/>
              <a:t>Flow Analysis</a:t>
            </a:r>
          </a:p>
          <a:p>
            <a:r>
              <a:rPr lang="en-US" dirty="0" smtClean="0"/>
              <a:t>Extension to Higher-order </a:t>
            </a:r>
            <a:r>
              <a:rPr lang="en-US" dirty="0"/>
              <a:t>P</a:t>
            </a:r>
            <a:r>
              <a:rPr lang="en-US" dirty="0" smtClean="0"/>
              <a:t>rograms</a:t>
            </a:r>
          </a:p>
          <a:p>
            <a:r>
              <a:rPr lang="en-US" dirty="0" smtClean="0"/>
              <a:t>Thought Experiment – Andersen’s analysis and Type Inference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632" y="644850"/>
            <a:ext cx="4399376" cy="3737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 – Unification Algorithm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06" r="4438"/>
          <a:stretch/>
        </p:blipFill>
        <p:spPr>
          <a:xfrm>
            <a:off x="116113" y="1770734"/>
            <a:ext cx="7982858" cy="4837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5" r="35407" b="29440"/>
          <a:stretch/>
        </p:blipFill>
        <p:spPr>
          <a:xfrm>
            <a:off x="7272111" y="4662230"/>
            <a:ext cx="4919889" cy="193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Instantiation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72588" y="2234973"/>
                <a:ext cx="885372" cy="47897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588" y="2234973"/>
                <a:ext cx="885372" cy="4789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44330" y="2264001"/>
                <a:ext cx="885372" cy="478971"/>
              </a:xfrm>
              <a:prstGeom prst="rect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330" y="2264001"/>
                <a:ext cx="885372" cy="4789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457519" y="2234973"/>
                <a:ext cx="885372" cy="478971"/>
              </a:xfrm>
              <a:prstGeom prst="rect">
                <a:avLst/>
              </a:prstGeom>
              <a:solidFill>
                <a:srgbClr val="A500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519" y="2234973"/>
                <a:ext cx="885372" cy="4789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72588" y="4571773"/>
                <a:ext cx="885372" cy="4789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588" y="4571773"/>
                <a:ext cx="885372" cy="4789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241288" y="3403372"/>
                <a:ext cx="885372" cy="478971"/>
              </a:xfrm>
              <a:prstGeom prst="rect">
                <a:avLst/>
              </a:prstGeom>
              <a:solidFill>
                <a:srgbClr val="FCFE9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288" y="3403372"/>
                <a:ext cx="885372" cy="4789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stCxn id="4" idx="2"/>
          </p:cNvCxnSpPr>
          <p:nvPr/>
        </p:nvCxnSpPr>
        <p:spPr>
          <a:xfrm flipH="1">
            <a:off x="5824989" y="2713944"/>
            <a:ext cx="290285" cy="1825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6115274" y="2713944"/>
            <a:ext cx="207364" cy="18578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2"/>
          </p:cNvCxnSpPr>
          <p:nvPr/>
        </p:nvCxnSpPr>
        <p:spPr>
          <a:xfrm flipH="1">
            <a:off x="2617555" y="2742972"/>
            <a:ext cx="569461" cy="722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2"/>
          </p:cNvCxnSpPr>
          <p:nvPr/>
        </p:nvCxnSpPr>
        <p:spPr>
          <a:xfrm flipH="1">
            <a:off x="8167232" y="2713944"/>
            <a:ext cx="732973" cy="689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2"/>
            <a:endCxn id="13" idx="0"/>
          </p:cNvCxnSpPr>
          <p:nvPr/>
        </p:nvCxnSpPr>
        <p:spPr>
          <a:xfrm>
            <a:off x="8900205" y="2713944"/>
            <a:ext cx="783769" cy="6894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1"/>
            <a:endCxn id="5" idx="3"/>
          </p:cNvCxnSpPr>
          <p:nvPr/>
        </p:nvCxnSpPr>
        <p:spPr>
          <a:xfrm flipH="1">
            <a:off x="3629702" y="2474459"/>
            <a:ext cx="2042886" cy="2902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3"/>
            <a:endCxn id="6" idx="1"/>
          </p:cNvCxnSpPr>
          <p:nvPr/>
        </p:nvCxnSpPr>
        <p:spPr>
          <a:xfrm>
            <a:off x="6557960" y="2474459"/>
            <a:ext cx="1899559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557960" y="3882344"/>
            <a:ext cx="1609272" cy="928913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451773" y="1985384"/>
                <a:ext cx="581633" cy="409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773" y="1985384"/>
                <a:ext cx="581633" cy="40915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958866" y="4161741"/>
                <a:ext cx="575607" cy="412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866" y="4161741"/>
                <a:ext cx="575607" cy="412485"/>
              </a:xfrm>
              <a:prstGeom prst="rect">
                <a:avLst/>
              </a:prstGeom>
              <a:blipFill rotWithShape="0">
                <a:blip r:embed="rId12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357553" y="1989405"/>
                <a:ext cx="5816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553" y="1989405"/>
                <a:ext cx="581633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855941" y="3966720"/>
                <a:ext cx="5756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941" y="3966720"/>
                <a:ext cx="575607" cy="400110"/>
              </a:xfrm>
              <a:prstGeom prst="rect">
                <a:avLst/>
              </a:prstGeom>
              <a:blipFill rotWithShape="0">
                <a:blip r:embed="rId1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>
            <a:stCxn id="8" idx="1"/>
          </p:cNvCxnSpPr>
          <p:nvPr/>
        </p:nvCxnSpPr>
        <p:spPr>
          <a:xfrm flipH="1" flipV="1">
            <a:off x="2617555" y="3944349"/>
            <a:ext cx="3055033" cy="86691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67279" y="3462724"/>
                <a:ext cx="885372" cy="478971"/>
              </a:xfrm>
              <a:prstGeom prst="rect">
                <a:avLst/>
              </a:prstGeom>
              <a:solidFill>
                <a:srgbClr val="C2F29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279" y="3462724"/>
                <a:ext cx="885372" cy="47897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>
            <a:stCxn id="5" idx="2"/>
            <a:endCxn id="33" idx="0"/>
          </p:cNvCxnSpPr>
          <p:nvPr/>
        </p:nvCxnSpPr>
        <p:spPr>
          <a:xfrm>
            <a:off x="3187016" y="2742972"/>
            <a:ext cx="722949" cy="7197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157045" y="3462723"/>
                <a:ext cx="885372" cy="478971"/>
              </a:xfrm>
              <a:prstGeom prst="rect">
                <a:avLst/>
              </a:prstGeom>
              <a:solidFill>
                <a:srgbClr val="C2F29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045" y="3462723"/>
                <a:ext cx="885372" cy="47897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742689" y="3403371"/>
                <a:ext cx="885372" cy="478971"/>
              </a:xfrm>
              <a:prstGeom prst="rect">
                <a:avLst/>
              </a:prstGeom>
              <a:solidFill>
                <a:srgbClr val="FCFE9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89" y="3403371"/>
                <a:ext cx="885372" cy="47897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60405" y="3479666"/>
                <a:ext cx="885372" cy="478971"/>
              </a:xfrm>
              <a:prstGeom prst="rect">
                <a:avLst/>
              </a:prstGeom>
              <a:solidFill>
                <a:srgbClr val="C2F296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05" y="3479666"/>
                <a:ext cx="885372" cy="478971"/>
              </a:xfrm>
              <a:prstGeom prst="rect">
                <a:avLst/>
              </a:prstGeom>
              <a:blipFill rotWithShape="0">
                <a:blip r:embed="rId18"/>
                <a:stretch>
                  <a:fillRect l="-3247" b="-6897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62770" y="4825547"/>
                <a:ext cx="885372" cy="47897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70" y="4825547"/>
                <a:ext cx="885372" cy="47897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38" idx="2"/>
            <a:endCxn id="39" idx="0"/>
          </p:cNvCxnSpPr>
          <p:nvPr/>
        </p:nvCxnSpPr>
        <p:spPr>
          <a:xfrm>
            <a:off x="1203091" y="3958637"/>
            <a:ext cx="2365" cy="866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0567773" y="3403373"/>
                <a:ext cx="885372" cy="478971"/>
              </a:xfrm>
              <a:prstGeom prst="rect">
                <a:avLst/>
              </a:prstGeom>
              <a:solidFill>
                <a:srgbClr val="FCFE9C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7773" y="3403373"/>
                <a:ext cx="885372" cy="478971"/>
              </a:xfrm>
              <a:prstGeom prst="rect">
                <a:avLst/>
              </a:prstGeom>
              <a:blipFill rotWithShape="0">
                <a:blip r:embed="rId20"/>
                <a:stretch>
                  <a:fillRect l="-3974" b="-823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571346" y="4708458"/>
                <a:ext cx="885372" cy="478971"/>
              </a:xfrm>
              <a:prstGeom prst="rect">
                <a:avLst/>
              </a:prstGeom>
              <a:solidFill>
                <a:srgbClr val="FDA1A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1346" y="4708458"/>
                <a:ext cx="885372" cy="47897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>
            <a:stCxn id="41" idx="2"/>
            <a:endCxn id="44" idx="0"/>
          </p:cNvCxnSpPr>
          <p:nvPr/>
        </p:nvCxnSpPr>
        <p:spPr>
          <a:xfrm>
            <a:off x="11010459" y="3882344"/>
            <a:ext cx="3573" cy="826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8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72588" y="2234973"/>
                <a:ext cx="885372" cy="47897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588" y="2234973"/>
                <a:ext cx="885372" cy="4789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44330" y="2264001"/>
                <a:ext cx="885372" cy="478971"/>
              </a:xfrm>
              <a:prstGeom prst="rect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330" y="2264001"/>
                <a:ext cx="885372" cy="4789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457519" y="2234973"/>
                <a:ext cx="885372" cy="478971"/>
              </a:xfrm>
              <a:prstGeom prst="rect">
                <a:avLst/>
              </a:prstGeom>
              <a:solidFill>
                <a:srgbClr val="A500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519" y="2234973"/>
                <a:ext cx="885372" cy="4789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72588" y="4571773"/>
                <a:ext cx="885372" cy="4789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588" y="4571773"/>
                <a:ext cx="885372" cy="4789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26076" y="3443430"/>
                <a:ext cx="885372" cy="478971"/>
              </a:xfrm>
              <a:prstGeom prst="rect">
                <a:avLst/>
              </a:prstGeom>
              <a:solidFill>
                <a:srgbClr val="C2F296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076" y="3443430"/>
                <a:ext cx="885372" cy="478971"/>
              </a:xfrm>
              <a:prstGeom prst="rect">
                <a:avLst/>
              </a:prstGeom>
              <a:blipFill rotWithShape="0">
                <a:blip r:embed="rId6"/>
                <a:stretch>
                  <a:fillRect l="-2597" b="-6897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19673" y="4708458"/>
                <a:ext cx="885372" cy="47897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673" y="4708458"/>
                <a:ext cx="885372" cy="4789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24546" y="3403373"/>
                <a:ext cx="885372" cy="478971"/>
              </a:xfrm>
              <a:prstGeom prst="rect">
                <a:avLst/>
              </a:prstGeom>
              <a:solidFill>
                <a:srgbClr val="FCFE9C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546" y="3403373"/>
                <a:ext cx="885372" cy="478971"/>
              </a:xfrm>
              <a:prstGeom prst="rect">
                <a:avLst/>
              </a:prstGeom>
              <a:blipFill rotWithShape="0">
                <a:blip r:embed="rId8"/>
                <a:stretch>
                  <a:fillRect l="-3311" b="-823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241288" y="3403372"/>
                <a:ext cx="885372" cy="478971"/>
              </a:xfrm>
              <a:prstGeom prst="rect">
                <a:avLst/>
              </a:prstGeom>
              <a:solidFill>
                <a:srgbClr val="FCFE9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288" y="3403372"/>
                <a:ext cx="885372" cy="4789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728119" y="4708458"/>
                <a:ext cx="885372" cy="478971"/>
              </a:xfrm>
              <a:prstGeom prst="rect">
                <a:avLst/>
              </a:prstGeom>
              <a:solidFill>
                <a:srgbClr val="FDA1A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119" y="4708458"/>
                <a:ext cx="885372" cy="47897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stCxn id="4" idx="2"/>
          </p:cNvCxnSpPr>
          <p:nvPr/>
        </p:nvCxnSpPr>
        <p:spPr>
          <a:xfrm flipH="1">
            <a:off x="5824989" y="2713944"/>
            <a:ext cx="290285" cy="1825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6115274" y="2713944"/>
            <a:ext cx="207364" cy="18578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2"/>
            <a:endCxn id="9" idx="0"/>
          </p:cNvCxnSpPr>
          <p:nvPr/>
        </p:nvCxnSpPr>
        <p:spPr>
          <a:xfrm>
            <a:off x="3187016" y="2742972"/>
            <a:ext cx="481746" cy="7004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2"/>
            <a:endCxn id="11" idx="0"/>
          </p:cNvCxnSpPr>
          <p:nvPr/>
        </p:nvCxnSpPr>
        <p:spPr>
          <a:xfrm flipH="1">
            <a:off x="3662359" y="3922401"/>
            <a:ext cx="6403" cy="7860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2"/>
            <a:endCxn id="12" idx="0"/>
          </p:cNvCxnSpPr>
          <p:nvPr/>
        </p:nvCxnSpPr>
        <p:spPr>
          <a:xfrm flipH="1">
            <a:off x="8167232" y="2713944"/>
            <a:ext cx="732973" cy="689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2"/>
            <a:endCxn id="13" idx="0"/>
          </p:cNvCxnSpPr>
          <p:nvPr/>
        </p:nvCxnSpPr>
        <p:spPr>
          <a:xfrm>
            <a:off x="8900205" y="2713944"/>
            <a:ext cx="783769" cy="6894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2"/>
            <a:endCxn id="14" idx="0"/>
          </p:cNvCxnSpPr>
          <p:nvPr/>
        </p:nvCxnSpPr>
        <p:spPr>
          <a:xfrm>
            <a:off x="8167232" y="3882344"/>
            <a:ext cx="3573" cy="826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1"/>
            <a:endCxn id="5" idx="3"/>
          </p:cNvCxnSpPr>
          <p:nvPr/>
        </p:nvCxnSpPr>
        <p:spPr>
          <a:xfrm flipH="1">
            <a:off x="3629702" y="2474459"/>
            <a:ext cx="2042886" cy="2902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3"/>
            <a:endCxn id="6" idx="1"/>
          </p:cNvCxnSpPr>
          <p:nvPr/>
        </p:nvCxnSpPr>
        <p:spPr>
          <a:xfrm>
            <a:off x="6557960" y="2474459"/>
            <a:ext cx="1899559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464922" y="210337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6557960" y="34475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7398824" y="207483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919910" y="471711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908420" y="3433697"/>
                <a:ext cx="885372" cy="478971"/>
              </a:xfrm>
              <a:prstGeom prst="rect">
                <a:avLst/>
              </a:prstGeom>
              <a:solidFill>
                <a:srgbClr val="C2F29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20" y="3433697"/>
                <a:ext cx="885372" cy="47897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>
            <a:stCxn id="5" idx="2"/>
            <a:endCxn id="33" idx="0"/>
          </p:cNvCxnSpPr>
          <p:nvPr/>
        </p:nvCxnSpPr>
        <p:spPr>
          <a:xfrm flipH="1">
            <a:off x="2351106" y="2742972"/>
            <a:ext cx="835910" cy="690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41302" y="3433696"/>
                <a:ext cx="885372" cy="478971"/>
              </a:xfrm>
              <a:prstGeom prst="rect">
                <a:avLst/>
              </a:prstGeom>
              <a:solidFill>
                <a:srgbClr val="C2F29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02" y="3433696"/>
                <a:ext cx="885372" cy="47897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0758030" y="3399515"/>
                <a:ext cx="885372" cy="478971"/>
              </a:xfrm>
              <a:prstGeom prst="rect">
                <a:avLst/>
              </a:prstGeom>
              <a:solidFill>
                <a:srgbClr val="FCFE9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8030" y="3399515"/>
                <a:ext cx="885372" cy="4789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stCxn id="8" idx="0"/>
            <a:endCxn id="9" idx="3"/>
          </p:cNvCxnSpPr>
          <p:nvPr/>
        </p:nvCxnSpPr>
        <p:spPr>
          <a:xfrm rot="16200000" flipV="1">
            <a:off x="4668933" y="3125432"/>
            <a:ext cx="888857" cy="2003826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9" idx="2"/>
            <a:endCxn id="8" idx="1"/>
          </p:cNvCxnSpPr>
          <p:nvPr/>
        </p:nvCxnSpPr>
        <p:spPr>
          <a:xfrm rot="16200000" flipH="1">
            <a:off x="4226246" y="3364917"/>
            <a:ext cx="888858" cy="2003826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8" idx="0"/>
            <a:endCxn id="12" idx="1"/>
          </p:cNvCxnSpPr>
          <p:nvPr/>
        </p:nvCxnSpPr>
        <p:spPr>
          <a:xfrm rot="5400000" flipH="1" flipV="1">
            <a:off x="6455453" y="3302680"/>
            <a:ext cx="928914" cy="1609272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2" idx="2"/>
            <a:endCxn id="8" idx="3"/>
          </p:cNvCxnSpPr>
          <p:nvPr/>
        </p:nvCxnSpPr>
        <p:spPr>
          <a:xfrm rot="5400000">
            <a:off x="6898139" y="3542165"/>
            <a:ext cx="928915" cy="1609272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486461" y="4669261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668180" y="342480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40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12932" y="2118861"/>
                <a:ext cx="885372" cy="47897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932" y="2118861"/>
                <a:ext cx="885372" cy="4789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84674" y="2147889"/>
                <a:ext cx="885372" cy="478971"/>
              </a:xfrm>
              <a:prstGeom prst="rect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674" y="2147889"/>
                <a:ext cx="885372" cy="4789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97863" y="2118861"/>
                <a:ext cx="885372" cy="478971"/>
              </a:xfrm>
              <a:prstGeom prst="rect">
                <a:avLst/>
              </a:prstGeom>
              <a:solidFill>
                <a:srgbClr val="A500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863" y="2118861"/>
                <a:ext cx="885372" cy="4789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12932" y="4455661"/>
                <a:ext cx="885372" cy="4789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932" y="4455661"/>
                <a:ext cx="885372" cy="4789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66420" y="3327318"/>
                <a:ext cx="885372" cy="478971"/>
              </a:xfrm>
              <a:prstGeom prst="rect">
                <a:avLst/>
              </a:prstGeom>
              <a:solidFill>
                <a:srgbClr val="C2F296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0" y="3327318"/>
                <a:ext cx="885372" cy="478971"/>
              </a:xfrm>
              <a:prstGeom prst="rect">
                <a:avLst/>
              </a:prstGeom>
              <a:blipFill rotWithShape="0">
                <a:blip r:embed="rId6"/>
                <a:stretch>
                  <a:fillRect l="-3247" b="-6897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60017" y="4592346"/>
                <a:ext cx="885372" cy="47897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17" y="4592346"/>
                <a:ext cx="885372" cy="4789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564890" y="3287261"/>
                <a:ext cx="885372" cy="478971"/>
              </a:xfrm>
              <a:prstGeom prst="rect">
                <a:avLst/>
              </a:prstGeom>
              <a:solidFill>
                <a:srgbClr val="FCFE9C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890" y="3287261"/>
                <a:ext cx="885372" cy="478971"/>
              </a:xfrm>
              <a:prstGeom prst="rect">
                <a:avLst/>
              </a:prstGeom>
              <a:blipFill rotWithShape="0">
                <a:blip r:embed="rId8"/>
                <a:stretch>
                  <a:fillRect l="-3974" b="-823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081632" y="3287260"/>
                <a:ext cx="885372" cy="478971"/>
              </a:xfrm>
              <a:prstGeom prst="rect">
                <a:avLst/>
              </a:prstGeom>
              <a:solidFill>
                <a:srgbClr val="FCFE9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632" y="3287260"/>
                <a:ext cx="885372" cy="4789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568463" y="4592346"/>
                <a:ext cx="885372" cy="478971"/>
              </a:xfrm>
              <a:prstGeom prst="rect">
                <a:avLst/>
              </a:prstGeom>
              <a:solidFill>
                <a:srgbClr val="FDA1A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463" y="4592346"/>
                <a:ext cx="885372" cy="47897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stCxn id="4" idx="2"/>
          </p:cNvCxnSpPr>
          <p:nvPr/>
        </p:nvCxnSpPr>
        <p:spPr>
          <a:xfrm flipH="1">
            <a:off x="5665333" y="2597832"/>
            <a:ext cx="290285" cy="1825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5955618" y="2597832"/>
            <a:ext cx="207364" cy="18578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2"/>
            <a:endCxn id="9" idx="0"/>
          </p:cNvCxnSpPr>
          <p:nvPr/>
        </p:nvCxnSpPr>
        <p:spPr>
          <a:xfrm>
            <a:off x="3027360" y="2626860"/>
            <a:ext cx="481746" cy="7004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2"/>
            <a:endCxn id="11" idx="0"/>
          </p:cNvCxnSpPr>
          <p:nvPr/>
        </p:nvCxnSpPr>
        <p:spPr>
          <a:xfrm flipH="1">
            <a:off x="3502703" y="3806289"/>
            <a:ext cx="6403" cy="7860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2"/>
            <a:endCxn id="12" idx="0"/>
          </p:cNvCxnSpPr>
          <p:nvPr/>
        </p:nvCxnSpPr>
        <p:spPr>
          <a:xfrm flipH="1">
            <a:off x="8007576" y="2597832"/>
            <a:ext cx="732973" cy="689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2"/>
            <a:endCxn id="13" idx="0"/>
          </p:cNvCxnSpPr>
          <p:nvPr/>
        </p:nvCxnSpPr>
        <p:spPr>
          <a:xfrm>
            <a:off x="8740549" y="2597832"/>
            <a:ext cx="783769" cy="6894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2"/>
            <a:endCxn id="14" idx="0"/>
          </p:cNvCxnSpPr>
          <p:nvPr/>
        </p:nvCxnSpPr>
        <p:spPr>
          <a:xfrm>
            <a:off x="8007576" y="3766232"/>
            <a:ext cx="3573" cy="826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1"/>
            <a:endCxn id="5" idx="3"/>
          </p:cNvCxnSpPr>
          <p:nvPr/>
        </p:nvCxnSpPr>
        <p:spPr>
          <a:xfrm flipH="1">
            <a:off x="3470046" y="2358347"/>
            <a:ext cx="2042886" cy="2902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3"/>
            <a:endCxn id="6" idx="1"/>
          </p:cNvCxnSpPr>
          <p:nvPr/>
        </p:nvCxnSpPr>
        <p:spPr>
          <a:xfrm>
            <a:off x="6398304" y="2358347"/>
            <a:ext cx="1899559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305266" y="198726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6398304" y="333138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7239168" y="195872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760254" y="4600998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748764" y="3317585"/>
                <a:ext cx="885372" cy="478971"/>
              </a:xfrm>
              <a:prstGeom prst="rect">
                <a:avLst/>
              </a:prstGeom>
              <a:solidFill>
                <a:srgbClr val="C2F29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764" y="3317585"/>
                <a:ext cx="885372" cy="47897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>
            <a:stCxn id="5" idx="2"/>
            <a:endCxn id="33" idx="0"/>
          </p:cNvCxnSpPr>
          <p:nvPr/>
        </p:nvCxnSpPr>
        <p:spPr>
          <a:xfrm flipH="1">
            <a:off x="2191450" y="2626860"/>
            <a:ext cx="835910" cy="690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81646" y="3317584"/>
                <a:ext cx="885372" cy="478971"/>
              </a:xfrm>
              <a:prstGeom prst="rect">
                <a:avLst/>
              </a:prstGeom>
              <a:solidFill>
                <a:srgbClr val="C2F29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6" y="3317584"/>
                <a:ext cx="885372" cy="47897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0598374" y="3283403"/>
                <a:ext cx="885372" cy="478971"/>
              </a:xfrm>
              <a:prstGeom prst="rect">
                <a:avLst/>
              </a:prstGeom>
              <a:solidFill>
                <a:srgbClr val="FCFE9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374" y="3283403"/>
                <a:ext cx="885372" cy="4789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stCxn id="8" idx="0"/>
            <a:endCxn id="9" idx="3"/>
          </p:cNvCxnSpPr>
          <p:nvPr/>
        </p:nvCxnSpPr>
        <p:spPr>
          <a:xfrm rot="16200000" flipV="1">
            <a:off x="4509277" y="3009320"/>
            <a:ext cx="888857" cy="2003826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9" idx="2"/>
            <a:endCxn id="8" idx="1"/>
          </p:cNvCxnSpPr>
          <p:nvPr/>
        </p:nvCxnSpPr>
        <p:spPr>
          <a:xfrm rot="16200000" flipH="1">
            <a:off x="4066590" y="3248805"/>
            <a:ext cx="888858" cy="2003826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8" idx="0"/>
            <a:endCxn id="12" idx="1"/>
          </p:cNvCxnSpPr>
          <p:nvPr/>
        </p:nvCxnSpPr>
        <p:spPr>
          <a:xfrm rot="5400000" flipH="1" flipV="1">
            <a:off x="6295797" y="3186568"/>
            <a:ext cx="928914" cy="1609272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2" idx="2"/>
            <a:endCxn id="8" idx="3"/>
          </p:cNvCxnSpPr>
          <p:nvPr/>
        </p:nvCxnSpPr>
        <p:spPr>
          <a:xfrm rot="5400000">
            <a:off x="6738483" y="3426053"/>
            <a:ext cx="928915" cy="1609272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26805" y="4553149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508524" y="330869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0036070" y="418353"/>
            <a:ext cx="1743635" cy="2544669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&amp;a;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= &amp;b;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foo(p);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= foo(q);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foo(x)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*x;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303098" y="4902427"/>
            <a:ext cx="2476608" cy="1579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What values flow to the variable c?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59196" y="5325035"/>
            <a:ext cx="3447851" cy="1358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Both p and q flow to c!</a:t>
            </a:r>
          </a:p>
        </p:txBody>
      </p:sp>
    </p:spTree>
    <p:extLst>
      <p:ext uri="{BB962C8B-B14F-4D97-AF65-F5344CB8AC3E}">
        <p14:creationId xmlns:p14="http://schemas.microsoft.com/office/powerpoint/2010/main" val="254187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Graph – </a:t>
            </a:r>
            <a:r>
              <a:rPr lang="en-US" dirty="0" err="1" smtClean="0"/>
              <a:t>PosNeg</a:t>
            </a:r>
            <a:r>
              <a:rPr lang="en-US" dirty="0" smtClean="0"/>
              <a:t>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12932" y="2118861"/>
                <a:ext cx="885372" cy="47897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932" y="2118861"/>
                <a:ext cx="885372" cy="4789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84674" y="2147889"/>
                <a:ext cx="885372" cy="478971"/>
              </a:xfrm>
              <a:prstGeom prst="rect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674" y="2147889"/>
                <a:ext cx="885372" cy="4789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97863" y="2118861"/>
                <a:ext cx="885372" cy="478971"/>
              </a:xfrm>
              <a:prstGeom prst="rect">
                <a:avLst/>
              </a:prstGeom>
              <a:solidFill>
                <a:srgbClr val="A500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863" y="2118861"/>
                <a:ext cx="885372" cy="4789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12932" y="4455661"/>
                <a:ext cx="885372" cy="4789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932" y="4455661"/>
                <a:ext cx="885372" cy="4789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66420" y="3327318"/>
                <a:ext cx="885372" cy="478971"/>
              </a:xfrm>
              <a:prstGeom prst="rect">
                <a:avLst/>
              </a:prstGeom>
              <a:solidFill>
                <a:srgbClr val="C2F296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0" y="3327318"/>
                <a:ext cx="885372" cy="478971"/>
              </a:xfrm>
              <a:prstGeom prst="rect">
                <a:avLst/>
              </a:prstGeom>
              <a:blipFill rotWithShape="0">
                <a:blip r:embed="rId6"/>
                <a:stretch>
                  <a:fillRect l="-3247" b="-6897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60017" y="4592346"/>
                <a:ext cx="885372" cy="47897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17" y="4592346"/>
                <a:ext cx="885372" cy="4789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564890" y="3287261"/>
                <a:ext cx="885372" cy="478971"/>
              </a:xfrm>
              <a:prstGeom prst="rect">
                <a:avLst/>
              </a:prstGeom>
              <a:solidFill>
                <a:srgbClr val="FCFE9C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890" y="3287261"/>
                <a:ext cx="885372" cy="478971"/>
              </a:xfrm>
              <a:prstGeom prst="rect">
                <a:avLst/>
              </a:prstGeom>
              <a:blipFill rotWithShape="0">
                <a:blip r:embed="rId8"/>
                <a:stretch>
                  <a:fillRect l="-3974" b="-823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081632" y="3287260"/>
                <a:ext cx="885372" cy="478971"/>
              </a:xfrm>
              <a:prstGeom prst="rect">
                <a:avLst/>
              </a:prstGeom>
              <a:solidFill>
                <a:srgbClr val="FCFE9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632" y="3287260"/>
                <a:ext cx="885372" cy="4789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568463" y="4592346"/>
                <a:ext cx="885372" cy="478971"/>
              </a:xfrm>
              <a:prstGeom prst="rect">
                <a:avLst/>
              </a:prstGeom>
              <a:solidFill>
                <a:srgbClr val="FDA1A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463" y="4592346"/>
                <a:ext cx="885372" cy="47897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stCxn id="4" idx="2"/>
          </p:cNvCxnSpPr>
          <p:nvPr/>
        </p:nvCxnSpPr>
        <p:spPr>
          <a:xfrm flipH="1">
            <a:off x="5665333" y="2597832"/>
            <a:ext cx="290285" cy="1825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5955618" y="2597832"/>
            <a:ext cx="207364" cy="18578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2"/>
            <a:endCxn id="9" idx="0"/>
          </p:cNvCxnSpPr>
          <p:nvPr/>
        </p:nvCxnSpPr>
        <p:spPr>
          <a:xfrm>
            <a:off x="3027360" y="2626860"/>
            <a:ext cx="481746" cy="7004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2"/>
            <a:endCxn id="11" idx="0"/>
          </p:cNvCxnSpPr>
          <p:nvPr/>
        </p:nvCxnSpPr>
        <p:spPr>
          <a:xfrm flipH="1">
            <a:off x="3502703" y="3806289"/>
            <a:ext cx="6403" cy="7860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2"/>
            <a:endCxn id="12" idx="0"/>
          </p:cNvCxnSpPr>
          <p:nvPr/>
        </p:nvCxnSpPr>
        <p:spPr>
          <a:xfrm flipH="1">
            <a:off x="8007576" y="2597832"/>
            <a:ext cx="732973" cy="689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2"/>
            <a:endCxn id="13" idx="0"/>
          </p:cNvCxnSpPr>
          <p:nvPr/>
        </p:nvCxnSpPr>
        <p:spPr>
          <a:xfrm>
            <a:off x="8740549" y="2597832"/>
            <a:ext cx="783769" cy="6894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2"/>
            <a:endCxn id="14" idx="0"/>
          </p:cNvCxnSpPr>
          <p:nvPr/>
        </p:nvCxnSpPr>
        <p:spPr>
          <a:xfrm>
            <a:off x="8007576" y="3766232"/>
            <a:ext cx="3573" cy="826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1"/>
            <a:endCxn id="5" idx="3"/>
          </p:cNvCxnSpPr>
          <p:nvPr/>
        </p:nvCxnSpPr>
        <p:spPr>
          <a:xfrm flipH="1">
            <a:off x="3470046" y="2358347"/>
            <a:ext cx="2042886" cy="2902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3"/>
            <a:endCxn id="6" idx="1"/>
          </p:cNvCxnSpPr>
          <p:nvPr/>
        </p:nvCxnSpPr>
        <p:spPr>
          <a:xfrm>
            <a:off x="6398304" y="2358347"/>
            <a:ext cx="1899559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305266" y="198726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6398304" y="333138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7239168" y="195872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760254" y="4600998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748764" y="3317585"/>
                <a:ext cx="885372" cy="478971"/>
              </a:xfrm>
              <a:prstGeom prst="rect">
                <a:avLst/>
              </a:prstGeom>
              <a:solidFill>
                <a:srgbClr val="C2F29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764" y="3317585"/>
                <a:ext cx="885372" cy="47897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>
            <a:stCxn id="5" idx="2"/>
            <a:endCxn id="33" idx="0"/>
          </p:cNvCxnSpPr>
          <p:nvPr/>
        </p:nvCxnSpPr>
        <p:spPr>
          <a:xfrm flipH="1">
            <a:off x="2191450" y="2626860"/>
            <a:ext cx="835910" cy="690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81646" y="3317584"/>
                <a:ext cx="885372" cy="478971"/>
              </a:xfrm>
              <a:prstGeom prst="rect">
                <a:avLst/>
              </a:prstGeom>
              <a:solidFill>
                <a:srgbClr val="C2F29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6" y="3317584"/>
                <a:ext cx="885372" cy="47897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0598374" y="3283403"/>
                <a:ext cx="885372" cy="478971"/>
              </a:xfrm>
              <a:prstGeom prst="rect">
                <a:avLst/>
              </a:prstGeom>
              <a:solidFill>
                <a:srgbClr val="FCFE9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374" y="3283403"/>
                <a:ext cx="885372" cy="4789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stCxn id="8" idx="0"/>
            <a:endCxn id="9" idx="3"/>
          </p:cNvCxnSpPr>
          <p:nvPr/>
        </p:nvCxnSpPr>
        <p:spPr>
          <a:xfrm rot="16200000" flipV="1">
            <a:off x="4509277" y="3009320"/>
            <a:ext cx="888857" cy="2003826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9" idx="2"/>
            <a:endCxn id="8" idx="1"/>
          </p:cNvCxnSpPr>
          <p:nvPr/>
        </p:nvCxnSpPr>
        <p:spPr>
          <a:xfrm rot="16200000" flipH="1">
            <a:off x="4066590" y="3248805"/>
            <a:ext cx="888858" cy="2003826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8" idx="0"/>
            <a:endCxn id="12" idx="1"/>
          </p:cNvCxnSpPr>
          <p:nvPr/>
        </p:nvCxnSpPr>
        <p:spPr>
          <a:xfrm rot="5400000" flipH="1" flipV="1">
            <a:off x="6295797" y="3186568"/>
            <a:ext cx="928914" cy="1609272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2" idx="2"/>
            <a:endCxn id="8" idx="3"/>
          </p:cNvCxnSpPr>
          <p:nvPr/>
        </p:nvCxnSpPr>
        <p:spPr>
          <a:xfrm rot="5400000">
            <a:off x="6738483" y="3426053"/>
            <a:ext cx="928915" cy="1609272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26805" y="4553149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508524" y="330869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0036070" y="418353"/>
            <a:ext cx="1743635" cy="2544669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&amp;a;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= &amp;b;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foo(p);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= foo(q);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foo(x)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*x;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117106" y="4451802"/>
            <a:ext cx="2810435" cy="2285174"/>
          </a:xfrm>
          <a:prstGeom prst="roundRect">
            <a:avLst/>
          </a:prstGeom>
          <a:solidFill>
            <a:srgbClr val="DCE2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Restriction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Valid flow path :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any number of positive edges,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Followed by any number of negative edges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12932" y="2118861"/>
                <a:ext cx="885372" cy="47897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932" y="2118861"/>
                <a:ext cx="885372" cy="4789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84674" y="2147889"/>
                <a:ext cx="885372" cy="478971"/>
              </a:xfrm>
              <a:prstGeom prst="rect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674" y="2147889"/>
                <a:ext cx="885372" cy="4789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97863" y="2118861"/>
                <a:ext cx="885372" cy="478971"/>
              </a:xfrm>
              <a:prstGeom prst="rect">
                <a:avLst/>
              </a:prstGeom>
              <a:solidFill>
                <a:srgbClr val="A500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863" y="2118861"/>
                <a:ext cx="885372" cy="4789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12932" y="4455661"/>
                <a:ext cx="885372" cy="4789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932" y="4455661"/>
                <a:ext cx="885372" cy="4789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66420" y="3327318"/>
                <a:ext cx="885372" cy="478971"/>
              </a:xfrm>
              <a:prstGeom prst="rect">
                <a:avLst/>
              </a:prstGeom>
              <a:solidFill>
                <a:srgbClr val="C2F296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0" y="3327318"/>
                <a:ext cx="885372" cy="478971"/>
              </a:xfrm>
              <a:prstGeom prst="rect">
                <a:avLst/>
              </a:prstGeom>
              <a:blipFill rotWithShape="0">
                <a:blip r:embed="rId6"/>
                <a:stretch>
                  <a:fillRect l="-3247" b="-6897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60017" y="4592346"/>
                <a:ext cx="885372" cy="47897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17" y="4592346"/>
                <a:ext cx="885372" cy="4789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564890" y="3287261"/>
                <a:ext cx="885372" cy="478971"/>
              </a:xfrm>
              <a:prstGeom prst="rect">
                <a:avLst/>
              </a:prstGeom>
              <a:solidFill>
                <a:srgbClr val="FCFE9C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890" y="3287261"/>
                <a:ext cx="885372" cy="478971"/>
              </a:xfrm>
              <a:prstGeom prst="rect">
                <a:avLst/>
              </a:prstGeom>
              <a:blipFill rotWithShape="0">
                <a:blip r:embed="rId8"/>
                <a:stretch>
                  <a:fillRect l="-3974" b="-823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081632" y="3287260"/>
                <a:ext cx="885372" cy="478971"/>
              </a:xfrm>
              <a:prstGeom prst="rect">
                <a:avLst/>
              </a:prstGeom>
              <a:solidFill>
                <a:srgbClr val="FCFE9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632" y="3287260"/>
                <a:ext cx="885372" cy="4789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568463" y="4592346"/>
                <a:ext cx="885372" cy="478971"/>
              </a:xfrm>
              <a:prstGeom prst="rect">
                <a:avLst/>
              </a:prstGeom>
              <a:solidFill>
                <a:srgbClr val="FDA1A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80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463" y="4592346"/>
                <a:ext cx="885372" cy="47897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stCxn id="4" idx="2"/>
          </p:cNvCxnSpPr>
          <p:nvPr/>
        </p:nvCxnSpPr>
        <p:spPr>
          <a:xfrm flipH="1">
            <a:off x="5665333" y="2597832"/>
            <a:ext cx="290285" cy="1825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5955618" y="2597832"/>
            <a:ext cx="207364" cy="18578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2"/>
            <a:endCxn id="9" idx="0"/>
          </p:cNvCxnSpPr>
          <p:nvPr/>
        </p:nvCxnSpPr>
        <p:spPr>
          <a:xfrm>
            <a:off x="3027360" y="2626860"/>
            <a:ext cx="481746" cy="7004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2"/>
            <a:endCxn id="11" idx="0"/>
          </p:cNvCxnSpPr>
          <p:nvPr/>
        </p:nvCxnSpPr>
        <p:spPr>
          <a:xfrm flipH="1">
            <a:off x="3502703" y="3806289"/>
            <a:ext cx="6403" cy="7860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2"/>
            <a:endCxn id="12" idx="0"/>
          </p:cNvCxnSpPr>
          <p:nvPr/>
        </p:nvCxnSpPr>
        <p:spPr>
          <a:xfrm flipH="1">
            <a:off x="8007576" y="2597832"/>
            <a:ext cx="732973" cy="689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2"/>
            <a:endCxn id="13" idx="0"/>
          </p:cNvCxnSpPr>
          <p:nvPr/>
        </p:nvCxnSpPr>
        <p:spPr>
          <a:xfrm>
            <a:off x="8740549" y="2597832"/>
            <a:ext cx="783769" cy="6894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2"/>
            <a:endCxn id="14" idx="0"/>
          </p:cNvCxnSpPr>
          <p:nvPr/>
        </p:nvCxnSpPr>
        <p:spPr>
          <a:xfrm>
            <a:off x="8007576" y="3766232"/>
            <a:ext cx="3573" cy="826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1"/>
            <a:endCxn id="5" idx="3"/>
          </p:cNvCxnSpPr>
          <p:nvPr/>
        </p:nvCxnSpPr>
        <p:spPr>
          <a:xfrm flipH="1">
            <a:off x="3470046" y="2358347"/>
            <a:ext cx="2042886" cy="2902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3"/>
            <a:endCxn id="6" idx="1"/>
          </p:cNvCxnSpPr>
          <p:nvPr/>
        </p:nvCxnSpPr>
        <p:spPr>
          <a:xfrm>
            <a:off x="6398304" y="2358347"/>
            <a:ext cx="1899559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305266" y="198726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6398304" y="333138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7239168" y="195872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760254" y="4600998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748764" y="3317585"/>
                <a:ext cx="885372" cy="478971"/>
              </a:xfrm>
              <a:prstGeom prst="rect">
                <a:avLst/>
              </a:prstGeom>
              <a:solidFill>
                <a:srgbClr val="C2F29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764" y="3317585"/>
                <a:ext cx="885372" cy="47897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>
            <a:stCxn id="5" idx="2"/>
            <a:endCxn id="33" idx="0"/>
          </p:cNvCxnSpPr>
          <p:nvPr/>
        </p:nvCxnSpPr>
        <p:spPr>
          <a:xfrm flipH="1">
            <a:off x="2191450" y="2626860"/>
            <a:ext cx="835910" cy="690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81646" y="3317584"/>
                <a:ext cx="885372" cy="478971"/>
              </a:xfrm>
              <a:prstGeom prst="rect">
                <a:avLst/>
              </a:prstGeom>
              <a:solidFill>
                <a:srgbClr val="C2F29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6" y="3317584"/>
                <a:ext cx="885372" cy="47897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0598374" y="3283403"/>
                <a:ext cx="885372" cy="478971"/>
              </a:xfrm>
              <a:prstGeom prst="rect">
                <a:avLst/>
              </a:prstGeom>
              <a:solidFill>
                <a:srgbClr val="FCFE9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374" y="3283403"/>
                <a:ext cx="885372" cy="4789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stCxn id="8" idx="0"/>
            <a:endCxn id="9" idx="3"/>
          </p:cNvCxnSpPr>
          <p:nvPr/>
        </p:nvCxnSpPr>
        <p:spPr>
          <a:xfrm rot="16200000" flipV="1">
            <a:off x="4509277" y="3009320"/>
            <a:ext cx="888857" cy="2003826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9" idx="2"/>
            <a:endCxn id="8" idx="1"/>
          </p:cNvCxnSpPr>
          <p:nvPr/>
        </p:nvCxnSpPr>
        <p:spPr>
          <a:xfrm rot="16200000" flipH="1">
            <a:off x="4066590" y="3248805"/>
            <a:ext cx="888858" cy="2003826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8" idx="0"/>
            <a:endCxn id="12" idx="1"/>
          </p:cNvCxnSpPr>
          <p:nvPr/>
        </p:nvCxnSpPr>
        <p:spPr>
          <a:xfrm rot="5400000" flipH="1" flipV="1">
            <a:off x="6295797" y="3186568"/>
            <a:ext cx="928914" cy="1609272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2" idx="2"/>
            <a:endCxn id="8" idx="3"/>
          </p:cNvCxnSpPr>
          <p:nvPr/>
        </p:nvCxnSpPr>
        <p:spPr>
          <a:xfrm rot="5400000">
            <a:off x="6738483" y="3426053"/>
            <a:ext cx="928915" cy="1609272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26805" y="4553149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508524" y="330869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0036070" y="418353"/>
            <a:ext cx="1743635" cy="2544669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&amp;a;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 = &amp;b;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foo(p);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= foo(q);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foo(x)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*x;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117106" y="4451802"/>
            <a:ext cx="2810435" cy="2285174"/>
          </a:xfrm>
          <a:prstGeom prst="roundRect">
            <a:avLst/>
          </a:prstGeom>
          <a:solidFill>
            <a:srgbClr val="DCE2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Restriction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Valid flow path :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any number of positive edges,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Followed by any number of negative edges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89617" y="5414041"/>
            <a:ext cx="2474375" cy="1322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Only p flows to c and q flows to d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Higher order programs – function pointers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7590971" cy="4867481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858" y="1209808"/>
            <a:ext cx="2920999" cy="2866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784" y="4002071"/>
            <a:ext cx="2909073" cy="28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Steensgaard’s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3671" y="1788657"/>
            <a:ext cx="2209799" cy="35394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Rockwell" pitchFamily="18" charset="0"/>
                <a:ea typeface="Verdana" pitchFamily="34" charset="0"/>
                <a:cs typeface="Verdana" pitchFamily="34" charset="0"/>
              </a:rPr>
              <a:t>  x = &amp;a;</a:t>
            </a:r>
          </a:p>
          <a:p>
            <a:endParaRPr lang="en-US" sz="3200" dirty="0" smtClean="0"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3200" dirty="0" smtClean="0">
                <a:latin typeface="Rockwell" pitchFamily="18" charset="0"/>
                <a:ea typeface="Verdana" pitchFamily="34" charset="0"/>
                <a:cs typeface="Verdana" pitchFamily="34" charset="0"/>
              </a:rPr>
              <a:t>  y = x;</a:t>
            </a:r>
          </a:p>
          <a:p>
            <a:endParaRPr lang="en-US" sz="3200" dirty="0" smtClean="0"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3200" dirty="0" smtClean="0">
                <a:latin typeface="Rockwell" pitchFamily="18" charset="0"/>
                <a:ea typeface="Verdana" pitchFamily="34" charset="0"/>
                <a:cs typeface="Verdana" pitchFamily="34" charset="0"/>
              </a:rPr>
              <a:t>  y = &amp;b;</a:t>
            </a:r>
          </a:p>
          <a:p>
            <a:endParaRPr lang="en-US" sz="3200" dirty="0" smtClean="0"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3200" dirty="0" smtClean="0">
                <a:latin typeface="Rockwell" pitchFamily="18" charset="0"/>
                <a:ea typeface="Verdana" pitchFamily="34" charset="0"/>
                <a:cs typeface="Verdana" pitchFamily="34" charset="0"/>
              </a:rPr>
              <a:t>  b = &amp;c;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99" y="6414247"/>
            <a:ext cx="6212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*example taken from pointer analysis slides by G. </a:t>
            </a:r>
            <a:r>
              <a:rPr lang="en-US" dirty="0" err="1" smtClean="0"/>
              <a:t>Ramalingam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943499" y="2240461"/>
            <a:ext cx="1022077" cy="2608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>
            <a:off x="7991934" y="2240461"/>
            <a:ext cx="1022077" cy="2608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400" dirty="0" smtClean="0"/>
          </a:p>
          <a:p>
            <a:pPr algn="ctr"/>
            <a:endParaRPr lang="en-US" sz="4400" dirty="0" smtClean="0"/>
          </a:p>
          <a:p>
            <a:pPr algn="ctr"/>
            <a:endParaRPr lang="en-US" sz="4400" dirty="0"/>
          </a:p>
        </p:txBody>
      </p:sp>
      <p:sp>
        <p:nvSpPr>
          <p:cNvPr id="10" name="Oval 9"/>
          <p:cNvSpPr/>
          <p:nvPr/>
        </p:nvSpPr>
        <p:spPr>
          <a:xfrm>
            <a:off x="10040369" y="2240461"/>
            <a:ext cx="1022077" cy="2608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400" dirty="0" smtClean="0"/>
          </a:p>
          <a:p>
            <a:pPr algn="ctr"/>
            <a:endParaRPr lang="en-US" sz="4400" dirty="0"/>
          </a:p>
        </p:txBody>
      </p:sp>
      <p:cxnSp>
        <p:nvCxnSpPr>
          <p:cNvPr id="12" name="Straight Arrow Connector 11"/>
          <p:cNvCxnSpPr>
            <a:stCxn id="8" idx="6"/>
            <a:endCxn id="9" idx="2"/>
          </p:cNvCxnSpPr>
          <p:nvPr/>
        </p:nvCxnSpPr>
        <p:spPr>
          <a:xfrm>
            <a:off x="6965576" y="3544826"/>
            <a:ext cx="10263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6"/>
            <a:endCxn id="10" idx="2"/>
          </p:cNvCxnSpPr>
          <p:nvPr/>
        </p:nvCxnSpPr>
        <p:spPr>
          <a:xfrm>
            <a:off x="9014011" y="3544826"/>
            <a:ext cx="10263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89225" y="1690688"/>
            <a:ext cx="71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46625" y="1690688"/>
            <a:ext cx="71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195060" y="1690688"/>
            <a:ext cx="71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9173083" y="5022011"/>
            <a:ext cx="2756647" cy="1681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Divides variables into equivalence classes and maintains points-to information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558104" y="1933799"/>
            <a:ext cx="564777" cy="306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58104" y="2896356"/>
            <a:ext cx="564777" cy="306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55811" y="3899136"/>
            <a:ext cx="564777" cy="306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55811" y="4872009"/>
            <a:ext cx="564777" cy="306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62016" y="2693085"/>
            <a:ext cx="428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x</a:t>
            </a:r>
            <a:endParaRPr lang="en-US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6262016" y="3389932"/>
            <a:ext cx="439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y</a:t>
            </a:r>
            <a:endParaRPr lang="en-US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8296999" y="2697568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8376" y="3481977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85770" y="2742392"/>
            <a:ext cx="423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271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/>
      <p:bldP spid="16" grpId="0"/>
      <p:bldP spid="17" grpId="0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nspired by Type Inference!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63071" y="2147888"/>
            <a:ext cx="2595282" cy="1092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T1, T2, T3 are types of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363071" y="3618100"/>
                <a:ext cx="2595282" cy="109285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T1 points-to T2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T1 = PTR(T2)</a:t>
                </a:r>
                <a:endParaRPr lang="en-US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71" y="3618100"/>
                <a:ext cx="2595282" cy="109285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387674" y="5092373"/>
            <a:ext cx="2595282" cy="1092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 Analogy :</a:t>
            </a:r>
          </a:p>
          <a:p>
            <a:pPr algn="ctr"/>
            <a:r>
              <a:rPr lang="en-US" dirty="0" smtClean="0"/>
              <a:t>If T3 is </a:t>
            </a:r>
            <a:r>
              <a:rPr lang="en-US" i="1" dirty="0" err="1" smtClean="0"/>
              <a:t>int</a:t>
            </a:r>
            <a:r>
              <a:rPr lang="en-US" i="1" dirty="0" smtClean="0"/>
              <a:t>, </a:t>
            </a:r>
            <a:r>
              <a:rPr lang="en-US" dirty="0" smtClean="0"/>
              <a:t>T2 is </a:t>
            </a:r>
            <a:r>
              <a:rPr lang="en-US" i="1" dirty="0" err="1" smtClean="0"/>
              <a:t>int</a:t>
            </a:r>
            <a:r>
              <a:rPr lang="en-US" i="1" dirty="0" smtClean="0"/>
              <a:t>* </a:t>
            </a:r>
            <a:r>
              <a:rPr lang="en-US" dirty="0" smtClean="0"/>
              <a:t>and T1 is </a:t>
            </a:r>
            <a:r>
              <a:rPr lang="en-US" i="1" dirty="0" err="1" smtClean="0"/>
              <a:t>int</a:t>
            </a:r>
            <a:r>
              <a:rPr lang="en-US" i="1" dirty="0" smtClean="0"/>
              <a:t>**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175376" y="2165817"/>
            <a:ext cx="2595282" cy="1092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Each equivalence class represents data flow information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75376" y="3618099"/>
            <a:ext cx="2595282" cy="1092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Variables in the same class have possible flows amongst themselves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75376" y="5092373"/>
            <a:ext cx="2595282" cy="1092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“direction” of flow is unknown </a:t>
            </a:r>
          </a:p>
        </p:txBody>
      </p:sp>
      <p:sp>
        <p:nvSpPr>
          <p:cNvPr id="19" name="Oval 18"/>
          <p:cNvSpPr/>
          <p:nvPr/>
        </p:nvSpPr>
        <p:spPr>
          <a:xfrm>
            <a:off x="3563374" y="2845577"/>
            <a:ext cx="1022077" cy="2608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/>
              <a:t>x</a:t>
            </a:r>
          </a:p>
          <a:p>
            <a:pPr algn="ctr"/>
            <a:r>
              <a:rPr lang="en-US" sz="4400" dirty="0"/>
              <a:t>y</a:t>
            </a:r>
            <a:endParaRPr lang="en-US" sz="4400" dirty="0" smtClean="0"/>
          </a:p>
          <a:p>
            <a:pPr algn="ctr"/>
            <a:endParaRPr lang="en-US" sz="4400" dirty="0"/>
          </a:p>
        </p:txBody>
      </p:sp>
      <p:sp>
        <p:nvSpPr>
          <p:cNvPr id="20" name="Oval 19"/>
          <p:cNvSpPr/>
          <p:nvPr/>
        </p:nvSpPr>
        <p:spPr>
          <a:xfrm>
            <a:off x="5611809" y="2845577"/>
            <a:ext cx="1022077" cy="2608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/>
              <a:t>a</a:t>
            </a:r>
            <a:endParaRPr lang="en-US" sz="4400" dirty="0" smtClean="0"/>
          </a:p>
          <a:p>
            <a:pPr algn="ctr"/>
            <a:r>
              <a:rPr lang="en-US" sz="4400" dirty="0"/>
              <a:t>b</a:t>
            </a:r>
            <a:endParaRPr lang="en-US" sz="4400" dirty="0" smtClean="0"/>
          </a:p>
          <a:p>
            <a:pPr algn="ctr"/>
            <a:endParaRPr lang="en-US" sz="4400" dirty="0"/>
          </a:p>
        </p:txBody>
      </p:sp>
      <p:sp>
        <p:nvSpPr>
          <p:cNvPr id="21" name="Oval 20"/>
          <p:cNvSpPr/>
          <p:nvPr/>
        </p:nvSpPr>
        <p:spPr>
          <a:xfrm>
            <a:off x="7660244" y="2845577"/>
            <a:ext cx="1022077" cy="2608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/>
              <a:t>c</a:t>
            </a:r>
          </a:p>
          <a:p>
            <a:pPr algn="ctr"/>
            <a:endParaRPr lang="en-US" sz="4400" dirty="0"/>
          </a:p>
        </p:txBody>
      </p:sp>
      <p:cxnSp>
        <p:nvCxnSpPr>
          <p:cNvPr id="22" name="Straight Arrow Connector 21"/>
          <p:cNvCxnSpPr>
            <a:stCxn id="19" idx="6"/>
            <a:endCxn id="20" idx="2"/>
          </p:cNvCxnSpPr>
          <p:nvPr/>
        </p:nvCxnSpPr>
        <p:spPr>
          <a:xfrm>
            <a:off x="4585451" y="4149942"/>
            <a:ext cx="10263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6"/>
            <a:endCxn id="21" idx="2"/>
          </p:cNvCxnSpPr>
          <p:nvPr/>
        </p:nvCxnSpPr>
        <p:spPr>
          <a:xfrm>
            <a:off x="6633886" y="4149942"/>
            <a:ext cx="10263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09100" y="2295804"/>
            <a:ext cx="71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66500" y="2295804"/>
            <a:ext cx="71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14935" y="2295804"/>
            <a:ext cx="71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814935" y="2476245"/>
            <a:ext cx="71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694160" y="2476245"/>
            <a:ext cx="86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PTR(T)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98672" y="2510957"/>
            <a:ext cx="135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PTR(PTR(T))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Checking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11928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Using the following rules we will type check the program</a:t>
                </a:r>
              </a:p>
              <a:p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𝜞</m:t>
                    </m:r>
                  </m:oMath>
                </a14:m>
                <a:r>
                  <a:rPr lang="en-US" b="1" dirty="0" smtClean="0"/>
                  <a:t> ={ </a:t>
                </a:r>
                <a:r>
                  <a:rPr lang="en-US" b="1" dirty="0" err="1" smtClean="0"/>
                  <a:t>x:ptr</a:t>
                </a:r>
                <a:r>
                  <a:rPr lang="en-US" b="1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/>
                      <m:t>ptr</m:t>
                    </m:r>
                    <m:r>
                      <m:rPr>
                        <m:nor/>
                      </m:rPr>
                      <a:rPr lang="en-US" b="1" dirty="0" smtClean="0"/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m:rPr>
                        <m:nor/>
                      </m:rPr>
                      <a:rPr lang="en-US" b="1" dirty="0" smtClean="0"/>
                      <m:t>)</m:t>
                    </m:r>
                  </m:oMath>
                </a14:m>
                <a:r>
                  <a:rPr lang="en-US" b="1" dirty="0" smtClean="0"/>
                  <a:t>), y:ptr(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/>
                      <m:t>ptr</m:t>
                    </m:r>
                    <m:r>
                      <m:rPr>
                        <m:nor/>
                      </m:rPr>
                      <a:rPr lang="en-US" b="1" dirty="0" smtClean="0"/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m:rPr>
                        <m:nor/>
                      </m:rPr>
                      <a:rPr lang="en-US" b="1" dirty="0" smtClean="0"/>
                      <m:t>)</m:t>
                    </m:r>
                  </m:oMath>
                </a14:m>
                <a:r>
                  <a:rPr lang="en-US" b="1" dirty="0" smtClean="0"/>
                  <a:t>), a:ptr(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 smtClean="0"/>
                  <a:t>), b:ptr(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 smtClean="0"/>
                  <a:t>), 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 smtClean="0"/>
                  <a:t>)}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119281"/>
              </a:xfrm>
              <a:blipFill rotWithShape="0">
                <a:blip r:embed="rId2"/>
                <a:stretch>
                  <a:fillRect l="-1043" t="-8696" b="-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86693" y="4961552"/>
                <a:ext cx="2823881" cy="847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693" y="4961552"/>
                <a:ext cx="2823881" cy="8476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17786" y="3448145"/>
                <a:ext cx="2823881" cy="858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⊢&amp;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786" y="3448145"/>
                <a:ext cx="2823881" cy="8580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00300" y="4861933"/>
                <a:ext cx="2823881" cy="825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1   </m:t>
                          </m:r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300" y="4861933"/>
                <a:ext cx="2823881" cy="8252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07434" y="3459430"/>
                <a:ext cx="2823881" cy="784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∈</m:t>
                          </m:r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434" y="3459430"/>
                <a:ext cx="2823881" cy="7845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9200" y="3448145"/>
                <a:ext cx="2823881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 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448145"/>
                <a:ext cx="2823881" cy="7958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029727" y="365125"/>
            <a:ext cx="1827161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  <a:ea typeface="Verdana" pitchFamily="34" charset="0"/>
                <a:cs typeface="Verdana" pitchFamily="34" charset="0"/>
              </a:rPr>
              <a:t>  x = &amp;a;</a:t>
            </a:r>
          </a:p>
          <a:p>
            <a:r>
              <a:rPr lang="en-US" sz="2400" dirty="0" smtClean="0">
                <a:latin typeface="Rockwell" pitchFamily="18" charset="0"/>
                <a:ea typeface="Verdana" pitchFamily="34" charset="0"/>
                <a:cs typeface="Verdana" pitchFamily="34" charset="0"/>
              </a:rPr>
              <a:t>  y = x;</a:t>
            </a:r>
          </a:p>
          <a:p>
            <a:r>
              <a:rPr lang="en-US" sz="2400" dirty="0" smtClean="0">
                <a:latin typeface="Rockwell" pitchFamily="18" charset="0"/>
                <a:ea typeface="Verdana" pitchFamily="34" charset="0"/>
                <a:cs typeface="Verdana" pitchFamily="34" charset="0"/>
              </a:rPr>
              <a:t>  y = &amp;b;</a:t>
            </a:r>
          </a:p>
          <a:p>
            <a:r>
              <a:rPr lang="en-US" sz="2400" dirty="0" smtClean="0">
                <a:latin typeface="Rockwell" pitchFamily="18" charset="0"/>
                <a:ea typeface="Verdana" pitchFamily="34" charset="0"/>
                <a:cs typeface="Verdana" pitchFamily="34" charset="0"/>
              </a:rPr>
              <a:t>  b = &amp;c;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0100" y="5142025"/>
            <a:ext cx="94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[Assign]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50922" y="3667051"/>
            <a:ext cx="65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[var]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30789" y="5089912"/>
            <a:ext cx="65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seq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6809" y="3692954"/>
            <a:ext cx="8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deref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75395" y="3692954"/>
            <a:ext cx="8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addr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Steensgaard’s</a:t>
            </a:r>
            <a:r>
              <a:rPr lang="en-US" dirty="0" smtClean="0"/>
              <a:t> Analysis and </a:t>
            </a:r>
            <a:r>
              <a:rPr lang="en-US" dirty="0"/>
              <a:t>T</a:t>
            </a:r>
            <a:r>
              <a:rPr lang="en-US" dirty="0" smtClean="0"/>
              <a:t>ype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Therefore, we can use type inference to divide the program variables into equivalence classes</a:t>
            </a:r>
          </a:p>
          <a:p>
            <a:r>
              <a:rPr lang="en-US" dirty="0" smtClean="0"/>
              <a:t>these equivalence classes are the flow relations between variables</a:t>
            </a:r>
          </a:p>
          <a:p>
            <a:r>
              <a:rPr lang="en-US" dirty="0" smtClean="0"/>
              <a:t>types also encode the points-to information among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and Locations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688541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Language :  C </a:t>
                </a:r>
              </a:p>
              <a:p>
                <a:r>
                  <a:rPr lang="en-US" dirty="0" smtClean="0"/>
                  <a:t>Types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|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𝑝𝑡𝑟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Flow labels : used to uniquely name the program objects (here, variables and pointers)</a:t>
                </a:r>
              </a:p>
              <a:p>
                <a:pPr lvl="1"/>
                <a:r>
                  <a:rPr lang="en-US" dirty="0" smtClean="0"/>
                  <a:t>Ranged over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is the memory location named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, holding values of type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𝑝𝑡𝑟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: pointer to a location named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19" name="Conten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688541" cy="4351338"/>
              </a:xfrm>
              <a:blipFill rotWithShape="0">
                <a:blip r:embed="rId2"/>
                <a:stretch>
                  <a:fillRect l="-208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131758" y="2455614"/>
            <a:ext cx="1022077" cy="2608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/>
              <a:t>x</a:t>
            </a:r>
          </a:p>
          <a:p>
            <a:pPr algn="ctr"/>
            <a:r>
              <a:rPr lang="en-US" sz="4400" dirty="0"/>
              <a:t>y</a:t>
            </a:r>
            <a:endParaRPr lang="en-US" sz="4400" dirty="0" smtClean="0"/>
          </a:p>
          <a:p>
            <a:pPr algn="ctr"/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8180193" y="2455614"/>
            <a:ext cx="1022077" cy="2608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/>
              <a:t>a</a:t>
            </a:r>
            <a:endParaRPr lang="en-US" sz="4400" dirty="0" smtClean="0"/>
          </a:p>
          <a:p>
            <a:pPr algn="ctr"/>
            <a:r>
              <a:rPr lang="en-US" sz="4400" dirty="0"/>
              <a:t>b</a:t>
            </a:r>
            <a:endParaRPr lang="en-US" sz="4400" dirty="0" smtClean="0"/>
          </a:p>
          <a:p>
            <a:pPr algn="ctr"/>
            <a:endParaRPr lang="en-US" sz="4400" dirty="0"/>
          </a:p>
        </p:txBody>
      </p:sp>
      <p:sp>
        <p:nvSpPr>
          <p:cNvPr id="6" name="Oval 5"/>
          <p:cNvSpPr/>
          <p:nvPr/>
        </p:nvSpPr>
        <p:spPr>
          <a:xfrm>
            <a:off x="10228628" y="2455614"/>
            <a:ext cx="1022077" cy="2608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/>
              <a:t>c</a:t>
            </a:r>
          </a:p>
          <a:p>
            <a:pPr algn="ctr"/>
            <a:endParaRPr lang="en-US" sz="4400" dirty="0"/>
          </a:p>
        </p:txBody>
      </p:sp>
      <p:cxnSp>
        <p:nvCxnSpPr>
          <p:cNvPr id="7" name="Straight Arrow Connector 6"/>
          <p:cNvCxnSpPr>
            <a:stCxn id="4" idx="6"/>
            <a:endCxn id="5" idx="2"/>
          </p:cNvCxnSpPr>
          <p:nvPr/>
        </p:nvCxnSpPr>
        <p:spPr>
          <a:xfrm>
            <a:off x="7153835" y="3759979"/>
            <a:ext cx="10263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>
            <a:off x="9202270" y="3759979"/>
            <a:ext cx="10263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83319" y="2086282"/>
            <a:ext cx="71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262544" y="2086282"/>
            <a:ext cx="86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PTR(T)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67056" y="2120994"/>
            <a:ext cx="135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PTR(PTR(T))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2260</TotalTime>
  <Words>1734</Words>
  <Application>Microsoft Office PowerPoint</Application>
  <PresentationFormat>Widescreen</PresentationFormat>
  <Paragraphs>740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Baskerville Old Face</vt:lpstr>
      <vt:lpstr>Calibri</vt:lpstr>
      <vt:lpstr>Calibri Light</vt:lpstr>
      <vt:lpstr>Cambria Math</vt:lpstr>
      <vt:lpstr>Courier New</vt:lpstr>
      <vt:lpstr>Rockwell</vt:lpstr>
      <vt:lpstr>Verdana</vt:lpstr>
      <vt:lpstr>Office Theme</vt:lpstr>
      <vt:lpstr>Scalable Context-Sensitive Flow Analysis Using Instantiation Constraints</vt:lpstr>
      <vt:lpstr>Overview</vt:lpstr>
      <vt:lpstr>Introduction </vt:lpstr>
      <vt:lpstr>Outline</vt:lpstr>
      <vt:lpstr>Steensgaard’s Analysis</vt:lpstr>
      <vt:lpstr>Inspired by Type Inference!</vt:lpstr>
      <vt:lpstr>Type Checking</vt:lpstr>
      <vt:lpstr>Steensgaard’s Analysis and Type Inference</vt:lpstr>
      <vt:lpstr>Types and Locations</vt:lpstr>
      <vt:lpstr>Types and Locations</vt:lpstr>
      <vt:lpstr>Types and Locations – Quick Practice</vt:lpstr>
      <vt:lpstr>Types and Locations</vt:lpstr>
      <vt:lpstr>Types and Locations</vt:lpstr>
      <vt:lpstr>Recap</vt:lpstr>
      <vt:lpstr>Type Inference by Constraint Generation</vt:lpstr>
      <vt:lpstr>Type Inference by Constraint Generation</vt:lpstr>
      <vt:lpstr>Type Inference by Constraint Generation</vt:lpstr>
      <vt:lpstr>Unification Algorithm</vt:lpstr>
      <vt:lpstr>Solving Constraints</vt:lpstr>
      <vt:lpstr>Query – are x and y aliased?</vt:lpstr>
      <vt:lpstr>Query – does a points-to c?</vt:lpstr>
      <vt:lpstr>Interprocedural Analysis Using Type Inference</vt:lpstr>
      <vt:lpstr>Interprocedural Analysis Using Type Inference</vt:lpstr>
      <vt:lpstr>Interprocedural Analysis Using Type Inference</vt:lpstr>
      <vt:lpstr>Interprocedural Analysis Using Type Inference</vt:lpstr>
      <vt:lpstr>Query – are p and q aliased?</vt:lpstr>
      <vt:lpstr>Query – does the value of p flow to d?</vt:lpstr>
      <vt:lpstr>Ideal result</vt:lpstr>
      <vt:lpstr>Context Sensitive Analysis</vt:lpstr>
      <vt:lpstr>Polymorphism</vt:lpstr>
      <vt:lpstr>Interprocedural Analysis With Polymorphism</vt:lpstr>
      <vt:lpstr>Interprocedural Analysis With Polymorphism</vt:lpstr>
      <vt:lpstr>Semi-Unification </vt:lpstr>
      <vt:lpstr>Constraint Indices</vt:lpstr>
      <vt:lpstr>Constraint Polarity</vt:lpstr>
      <vt:lpstr>Propagation of Constraint polarities </vt:lpstr>
      <vt:lpstr>Data flow due to polarities</vt:lpstr>
      <vt:lpstr>Exercise – Polarity Propagation</vt:lpstr>
      <vt:lpstr>Constraints with indices </vt:lpstr>
      <vt:lpstr>Semi – Unification Algorithm </vt:lpstr>
      <vt:lpstr>Type Instantiation Graph</vt:lpstr>
      <vt:lpstr>Flow Graph</vt:lpstr>
      <vt:lpstr>Flow Graph</vt:lpstr>
      <vt:lpstr>Flow Graph – PosNeg Paths</vt:lpstr>
      <vt:lpstr>Flow Graph</vt:lpstr>
      <vt:lpstr>Handling Higher order programs – function pointers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Context-Sensitive Flow Analysis Using Instantiation Constraints</dc:title>
  <dc:creator>snigdha athaiya</dc:creator>
  <cp:lastModifiedBy>snigdha athaiya</cp:lastModifiedBy>
  <cp:revision>115</cp:revision>
  <dcterms:created xsi:type="dcterms:W3CDTF">2016-03-27T11:55:52Z</dcterms:created>
  <dcterms:modified xsi:type="dcterms:W3CDTF">2016-04-11T06:23:52Z</dcterms:modified>
</cp:coreProperties>
</file>